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  <p:embeddedFont>
      <p:font typeface="Noto Sans Symbols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8" roundtripDataSignature="AMtx7mivrsaoC0hN83Hhwnilz2gIKdrs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Condensed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9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1.xml"/><Relationship Id="rId37" Type="http://schemas.openxmlformats.org/officeDocument/2006/relationships/font" Target="fonts/NotoSansSymbols-bold.fntdata"/><Relationship Id="rId14" Type="http://schemas.openxmlformats.org/officeDocument/2006/relationships/slide" Target="slides/slide10.xml"/><Relationship Id="rId36" Type="http://schemas.openxmlformats.org/officeDocument/2006/relationships/font" Target="fonts/NotoSansSymbols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c05b7cb4e_0_4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c05b7cb4e_0_4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2ec05b7cb4e_0_4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ec05b7cb4e_0_4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ec05b7cb4e_0_4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2ec05b7cb4e_0_4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ec05b7cb4e_0_4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ec05b7cb4e_0_4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2ec05b7cb4e_0_4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c05b7cb4e_0_4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c05b7cb4e_0_4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2ec05b7cb4e_0_4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2ec05b7cb4e_0_608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" name="Google Shape;14;g2ec05b7cb4e_0_608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g2ec05b7cb4e_0_60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ec05b7cb4e_0_64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5" name="Google Shape;45;g2ec05b7cb4e_0_64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g2ec05b7cb4e_0_64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c05b7cb4e_0_64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ec05b7cb4e_0_64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1" name="Google Shape;51;g2ec05b7cb4e_0_64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g2ec05b7cb4e_0_652"/>
          <p:cNvPicPr preferRelativeResize="0"/>
          <p:nvPr/>
        </p:nvPicPr>
        <p:blipFill rotWithShape="1">
          <a:blip r:embed="rId2">
            <a:alphaModFix/>
          </a:blip>
          <a:srcRect b="3534" l="0" r="1768" t="86739"/>
          <a:stretch/>
        </p:blipFill>
        <p:spPr>
          <a:xfrm>
            <a:off x="0" y="0"/>
            <a:ext cx="12192001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g2ec05b7cb4e_0_652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5" name="Google Shape;55;g2ec05b7cb4e_0_652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BF2323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indent="-330200" lvl="4" marL="228600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56" name="Google Shape;56;g2ec05b7cb4e_0_652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- Red">
  <p:cSld name="1_Title Slide - Red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c05b7cb4e_0_661"/>
          <p:cNvSpPr/>
          <p:nvPr/>
        </p:nvSpPr>
        <p:spPr>
          <a:xfrm rot="5400000">
            <a:off x="4309315" y="1717105"/>
            <a:ext cx="3461700" cy="29841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2F2F2"/>
          </a:solidFill>
          <a:ln cap="flat" cmpd="sng" w="57150">
            <a:solidFill>
              <a:srgbClr val="FF0000"/>
            </a:solidFill>
            <a:prstDash val="lg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g2ec05b7cb4e_0_661"/>
          <p:cNvSpPr txBox="1"/>
          <p:nvPr/>
        </p:nvSpPr>
        <p:spPr>
          <a:xfrm>
            <a:off x="5014038" y="2239638"/>
            <a:ext cx="2052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6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ec05b7cb4e_0_612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8" name="Google Shape;18;g2ec05b7cb4e_0_6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c05b7cb4e_0_61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1" name="Google Shape;21;g2ec05b7cb4e_0_61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2" name="Google Shape;22;g2ec05b7cb4e_0_6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c05b7cb4e_0_6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5" name="Google Shape;25;g2ec05b7cb4e_0_619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6" name="Google Shape;26;g2ec05b7cb4e_0_619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ec05b7cb4e_0_62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ec05b7cb4e_0_6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1" name="Google Shape;31;g2ec05b7cb4e_0_6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c05b7cb4e_0_63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ec05b7cb4e_0_6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g2ec05b7cb4e_0_63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7" name="Google Shape;37;g2ec05b7cb4e_0_63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g2ec05b7cb4e_0_63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9" name="Google Shape;39;g2ec05b7cb4e_0_6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c05b7cb4e_0_64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2" name="Google Shape;42;g2ec05b7cb4e_0_6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c05b7cb4e_0_60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2ec05b7cb4e_0_60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2.png"/><Relationship Id="rId5" Type="http://schemas.openxmlformats.org/officeDocument/2006/relationships/image" Target="../media/image11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0.png"/><Relationship Id="rId5" Type="http://schemas.openxmlformats.org/officeDocument/2006/relationships/image" Target="../media/image19.png"/><Relationship Id="rId6" Type="http://schemas.openxmlformats.org/officeDocument/2006/relationships/image" Target="../media/image30.png"/><Relationship Id="rId7" Type="http://schemas.openxmlformats.org/officeDocument/2006/relationships/image" Target="../media/image12.png"/><Relationship Id="rId8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6.png"/><Relationship Id="rId10" Type="http://schemas.openxmlformats.org/officeDocument/2006/relationships/image" Target="../media/image28.jp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38.png"/><Relationship Id="rId5" Type="http://schemas.openxmlformats.org/officeDocument/2006/relationships/image" Target="../media/image10.png"/><Relationship Id="rId6" Type="http://schemas.openxmlformats.org/officeDocument/2006/relationships/image" Target="../media/image34.png"/><Relationship Id="rId7" Type="http://schemas.openxmlformats.org/officeDocument/2006/relationships/image" Target="../media/image24.png"/><Relationship Id="rId8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25.jpg"/><Relationship Id="rId7" Type="http://schemas.openxmlformats.org/officeDocument/2006/relationships/image" Target="../media/image15.jpg"/><Relationship Id="rId8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c05b7cb4e_0_475"/>
          <p:cNvSpPr/>
          <p:nvPr/>
        </p:nvSpPr>
        <p:spPr>
          <a:xfrm>
            <a:off x="508225" y="150725"/>
            <a:ext cx="110169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800" u="none" cap="none" strike="noStrike">
                <a:solidFill>
                  <a:srgbClr val="373737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Unit-</a:t>
            </a:r>
            <a:r>
              <a:rPr lang="en-IN" sz="4800">
                <a:solidFill>
                  <a:srgbClr val="373737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1</a:t>
            </a:r>
            <a:b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IN" sz="50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Agile</a:t>
            </a:r>
            <a:r>
              <a:rPr b="1" lang="en-IN" sz="5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Development</a:t>
            </a:r>
            <a:endParaRPr b="1" i="0" sz="5000" u="none" cap="none" strike="noStrike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06400" lvl="0" marL="45720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800"/>
              <a:buFont typeface="Roboto Condensed"/>
              <a:buChar char="-"/>
            </a:pPr>
            <a:r>
              <a:rPr b="1" lang="en-IN" sz="28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KRISHNA BRAHMBHATT</a:t>
            </a:r>
            <a:endParaRPr b="1" sz="28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32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34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" name="Google Shape;66;g2ec05b7cb4e_0_475"/>
          <p:cNvSpPr txBox="1"/>
          <p:nvPr/>
        </p:nvSpPr>
        <p:spPr>
          <a:xfrm>
            <a:off x="425100" y="3625500"/>
            <a:ext cx="11341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 Book:</a:t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0570A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Engineering -A Practitioner’s Approach (Seventh Edition) - Roger S. Pressman.</a:t>
            </a:r>
            <a:endParaRPr b="1" sz="3000">
              <a:solidFill>
                <a:srgbClr val="0570A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000">
                <a:solidFill>
                  <a:srgbClr val="373737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Chapter 3: Agile Development</a:t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37373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The XP Process cont.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177114" y="787400"/>
            <a:ext cx="11805336" cy="238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1" name="Google Shape;181;p10"/>
          <p:cNvSpPr txBox="1"/>
          <p:nvPr/>
        </p:nvSpPr>
        <p:spPr>
          <a:xfrm>
            <a:off x="3006556" y="870104"/>
            <a:ext cx="8398044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Keep-it-Simple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(Design of extra functionality is discouraged)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Preparation of CRC card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work project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CRC cards identify and organize object-oriented classes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Spike Solutions (</a:t>
            </a:r>
            <a:r>
              <a:rPr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case of difficult design problem is encountered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Operational prototype intended to clear confusion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Refactoring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Modify internals of code, No observable change</a:t>
            </a:r>
            <a:endParaRPr/>
          </a:p>
        </p:txBody>
      </p:sp>
      <p:sp>
        <p:nvSpPr>
          <p:cNvPr id="182" name="Google Shape;182;p10"/>
          <p:cNvSpPr/>
          <p:nvPr/>
        </p:nvSpPr>
        <p:spPr>
          <a:xfrm rot="-5400000">
            <a:off x="-743293" y="1707807"/>
            <a:ext cx="2387600" cy="54678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</a:t>
            </a:r>
            <a:endParaRPr/>
          </a:p>
        </p:txBody>
      </p:sp>
      <p:pic>
        <p:nvPicPr>
          <p:cNvPr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063" y="1575091"/>
            <a:ext cx="2045199" cy="117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0"/>
          <p:cNvSpPr txBox="1"/>
          <p:nvPr/>
        </p:nvSpPr>
        <p:spPr>
          <a:xfrm>
            <a:off x="1065128" y="828752"/>
            <a:ext cx="1600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CRC card</a:t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>
            <a:off x="171188" y="3225799"/>
            <a:ext cx="11811262" cy="20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" name="Google Shape;186;p10"/>
          <p:cNvSpPr/>
          <p:nvPr/>
        </p:nvSpPr>
        <p:spPr>
          <a:xfrm rot="-5400000">
            <a:off x="-556443" y="3953431"/>
            <a:ext cx="2007975" cy="5527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Coding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2962406" y="3263900"/>
            <a:ext cx="902004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Develops</a:t>
            </a:r>
            <a:r>
              <a:rPr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series of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 test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stories included in current release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 code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perform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unit-test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get immediate feedback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XP recommend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pair-programming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“Two heads are better than one”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Integrate code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 other team members, this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“continuous integration”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helps to avoid compatibility &amp; interfacing problems,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“smoke testing”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environment to uncover errors early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5128" y="3380296"/>
            <a:ext cx="1600200" cy="167762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171188" y="5338339"/>
            <a:ext cx="9372862" cy="1093811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1771642" y="5391769"/>
            <a:ext cx="777240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 test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by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developers</a:t>
            </a:r>
            <a:r>
              <a:rPr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&amp; fix small problems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Acceptance tests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- Specified by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encourages regression testing strategy  whenever code is modified</a:t>
            </a:r>
            <a:endParaRPr/>
          </a:p>
        </p:txBody>
      </p:sp>
      <p:sp>
        <p:nvSpPr>
          <p:cNvPr id="191" name="Google Shape;191;p10"/>
          <p:cNvSpPr/>
          <p:nvPr/>
        </p:nvSpPr>
        <p:spPr>
          <a:xfrm rot="-5400000">
            <a:off x="-96358" y="5611892"/>
            <a:ext cx="1093811" cy="5467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</a:t>
            </a:r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7467" y="5439399"/>
            <a:ext cx="907023" cy="907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71421" y="7497356"/>
            <a:ext cx="7429508" cy="4330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What is Scrum?</a:t>
            </a:r>
            <a:endParaRPr/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20696"/>
          <a:stretch/>
        </p:blipFill>
        <p:spPr>
          <a:xfrm>
            <a:off x="183569" y="862249"/>
            <a:ext cx="4681538" cy="278448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00" name="Google Shape;200;p11"/>
          <p:cNvSpPr/>
          <p:nvPr/>
        </p:nvSpPr>
        <p:spPr>
          <a:xfrm>
            <a:off x="133350" y="3785657"/>
            <a:ext cx="4681538" cy="2316563"/>
          </a:xfrm>
          <a:prstGeom prst="wedgeRoundRectCallout">
            <a:avLst>
              <a:gd fmla="val -28" name="adj1"/>
              <a:gd fmla="val -7119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scrum is a method of restarting play in rugby that involves players packing closely together with their heads down and attempting to gain possession of the ball.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5095093" y="862249"/>
            <a:ext cx="6849257" cy="45220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BF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a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lightweight process framework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202" name="Google Shape;202;p11"/>
          <p:cNvSpPr/>
          <p:nvPr/>
        </p:nvSpPr>
        <p:spPr>
          <a:xfrm>
            <a:off x="5083350" y="1395064"/>
            <a:ext cx="6861000" cy="80521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rgbClr val="BF23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Lightweight means the </a:t>
            </a:r>
            <a:r>
              <a:rPr b="1" lang="en-IN" sz="22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overhead of the process is kept as small </a:t>
            </a:r>
            <a:r>
              <a:rPr lang="en-IN" sz="2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possible in order to maximize the productivity.</a:t>
            </a:r>
            <a:endParaRPr/>
          </a:p>
        </p:txBody>
      </p:sp>
      <p:sp>
        <p:nvSpPr>
          <p:cNvPr id="203" name="Google Shape;203;p11"/>
          <p:cNvSpPr/>
          <p:nvPr/>
        </p:nvSpPr>
        <p:spPr>
          <a:xfrm>
            <a:off x="5454830" y="2678665"/>
            <a:ext cx="1747807" cy="110699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34794" y="2869453"/>
            <a:ext cx="1029056" cy="8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/>
          <p:nvPr/>
        </p:nvSpPr>
        <p:spPr>
          <a:xfrm>
            <a:off x="7315829" y="2720430"/>
            <a:ext cx="1747807" cy="106522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5802" y="2803375"/>
            <a:ext cx="827859" cy="87002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/>
          <p:nvPr/>
        </p:nvSpPr>
        <p:spPr>
          <a:xfrm>
            <a:off x="9588027" y="3924298"/>
            <a:ext cx="2022050" cy="144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6">
            <a:alphaModFix/>
          </a:blip>
          <a:srcRect b="9583" l="0" r="0" t="12331"/>
          <a:stretch/>
        </p:blipFill>
        <p:spPr>
          <a:xfrm>
            <a:off x="9707119" y="3924298"/>
            <a:ext cx="1854144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/>
          <p:nvPr/>
        </p:nvSpPr>
        <p:spPr>
          <a:xfrm rot="-5400000">
            <a:off x="8653809" y="4441044"/>
            <a:ext cx="1447800" cy="4143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</a:t>
            </a: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9594300" y="2378684"/>
            <a:ext cx="2022050" cy="144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1" name="Google Shape;211;p11"/>
          <p:cNvSpPr/>
          <p:nvPr/>
        </p:nvSpPr>
        <p:spPr>
          <a:xfrm rot="-5400000">
            <a:off x="8660082" y="2895430"/>
            <a:ext cx="1447800" cy="41430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</a:t>
            </a:r>
            <a:endParaRPr/>
          </a:p>
        </p:txBody>
      </p:sp>
      <p:pic>
        <p:nvPicPr>
          <p:cNvPr id="212" name="Google Shape;212;p11"/>
          <p:cNvPicPr preferRelativeResize="0"/>
          <p:nvPr/>
        </p:nvPicPr>
        <p:blipFill rotWithShape="1">
          <a:blip r:embed="rId7">
            <a:alphaModFix/>
          </a:blip>
          <a:srcRect b="9941" l="10234" r="11778" t="9555"/>
          <a:stretch/>
        </p:blipFill>
        <p:spPr>
          <a:xfrm>
            <a:off x="9642517" y="2572436"/>
            <a:ext cx="1919288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1"/>
          <p:cNvSpPr/>
          <p:nvPr/>
        </p:nvSpPr>
        <p:spPr>
          <a:xfrm>
            <a:off x="5454830" y="2378684"/>
            <a:ext cx="1747807" cy="3416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 Backlog</a:t>
            </a:r>
            <a:endParaRPr/>
          </a:p>
        </p:txBody>
      </p:sp>
      <p:sp>
        <p:nvSpPr>
          <p:cNvPr id="214" name="Google Shape;214;p11"/>
          <p:cNvSpPr/>
          <p:nvPr/>
        </p:nvSpPr>
        <p:spPr>
          <a:xfrm>
            <a:off x="7315829" y="2378684"/>
            <a:ext cx="1747807" cy="34166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 Owner</a:t>
            </a:r>
            <a:endParaRPr/>
          </a:p>
        </p:txBody>
      </p:sp>
      <p:sp>
        <p:nvSpPr>
          <p:cNvPr id="215" name="Google Shape;215;p11"/>
          <p:cNvSpPr/>
          <p:nvPr/>
        </p:nvSpPr>
        <p:spPr>
          <a:xfrm>
            <a:off x="3425969" y="336944"/>
            <a:ext cx="87582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Scrum</a:t>
            </a:r>
            <a:r>
              <a:rPr lang="en-IN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an agile process model which is used for </a:t>
            </a:r>
            <a:r>
              <a:rPr b="1" lang="en-IN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developing</a:t>
            </a:r>
            <a:r>
              <a:rPr lang="en-IN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complex software</a:t>
            </a: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systems.</a:t>
            </a:r>
            <a:endParaRPr/>
          </a:p>
        </p:txBody>
      </p:sp>
      <p:sp>
        <p:nvSpPr>
          <p:cNvPr id="216" name="Google Shape;216;p11"/>
          <p:cNvSpPr/>
          <p:nvPr/>
        </p:nvSpPr>
        <p:spPr>
          <a:xfrm>
            <a:off x="5955708" y="3924298"/>
            <a:ext cx="3080611" cy="253458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17" name="Google Shape;217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057503" y="4075176"/>
            <a:ext cx="2720137" cy="234920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1"/>
          <p:cNvSpPr/>
          <p:nvPr/>
        </p:nvSpPr>
        <p:spPr>
          <a:xfrm rot="-5400000">
            <a:off x="4444023" y="4946848"/>
            <a:ext cx="2534587" cy="48948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Daily Scrum Meeting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Scrum framework at a glance</a:t>
            </a:r>
            <a:endParaRPr/>
          </a:p>
        </p:txBody>
      </p:sp>
      <p:pic>
        <p:nvPicPr>
          <p:cNvPr id="224" name="Google Shape;2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0730" y="2995089"/>
            <a:ext cx="924786" cy="924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1712" y="2514600"/>
            <a:ext cx="914400" cy="9609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3511" y="4036119"/>
            <a:ext cx="1029056" cy="8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2"/>
          <p:cNvPicPr preferRelativeResize="0"/>
          <p:nvPr/>
        </p:nvPicPr>
        <p:blipFill rotWithShape="1">
          <a:blip r:embed="rId6">
            <a:alphaModFix/>
          </a:blip>
          <a:srcRect b="6251" l="6250" r="4687" t="9374"/>
          <a:stretch/>
        </p:blipFill>
        <p:spPr>
          <a:xfrm>
            <a:off x="2664530" y="4036118"/>
            <a:ext cx="1076112" cy="80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18125" y="789540"/>
            <a:ext cx="1030952" cy="1030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2"/>
          <p:cNvPicPr preferRelativeResize="0"/>
          <p:nvPr/>
        </p:nvPicPr>
        <p:blipFill rotWithShape="1">
          <a:blip r:embed="rId8">
            <a:alphaModFix/>
          </a:blip>
          <a:srcRect b="9941" l="10234" r="11778" t="9555"/>
          <a:stretch/>
        </p:blipFill>
        <p:spPr>
          <a:xfrm>
            <a:off x="10405782" y="3547246"/>
            <a:ext cx="1078339" cy="556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25920" y="910792"/>
            <a:ext cx="575720" cy="78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2"/>
          <p:cNvSpPr/>
          <p:nvPr/>
        </p:nvSpPr>
        <p:spPr>
          <a:xfrm>
            <a:off x="75914" y="856300"/>
            <a:ext cx="299883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Inputs from Customers, Team, Managers</a:t>
            </a:r>
            <a:endParaRPr/>
          </a:p>
        </p:txBody>
      </p:sp>
      <p:sp>
        <p:nvSpPr>
          <p:cNvPr id="232" name="Google Shape;232;p12"/>
          <p:cNvSpPr/>
          <p:nvPr/>
        </p:nvSpPr>
        <p:spPr>
          <a:xfrm>
            <a:off x="1031967" y="1648599"/>
            <a:ext cx="381000" cy="617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D4F0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1184367" y="1676400"/>
            <a:ext cx="381000" cy="617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D4F0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4" name="Google Shape;234;p12"/>
          <p:cNvSpPr/>
          <p:nvPr/>
        </p:nvSpPr>
        <p:spPr>
          <a:xfrm>
            <a:off x="1336767" y="1744975"/>
            <a:ext cx="381000" cy="61722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7D4F07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650967" y="3440668"/>
            <a:ext cx="16341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 Owner</a:t>
            </a:r>
            <a:endParaRPr/>
          </a:p>
        </p:txBody>
      </p:sp>
      <p:sp>
        <p:nvSpPr>
          <p:cNvPr id="236" name="Google Shape;236;p12"/>
          <p:cNvSpPr/>
          <p:nvPr/>
        </p:nvSpPr>
        <p:spPr>
          <a:xfrm>
            <a:off x="970455" y="4876800"/>
            <a:ext cx="11283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 Backlog</a:t>
            </a:r>
            <a:endParaRPr/>
          </a:p>
        </p:txBody>
      </p:sp>
      <p:sp>
        <p:nvSpPr>
          <p:cNvPr id="237" name="Google Shape;237;p12"/>
          <p:cNvSpPr/>
          <p:nvPr/>
        </p:nvSpPr>
        <p:spPr>
          <a:xfrm>
            <a:off x="2403567" y="4867870"/>
            <a:ext cx="16325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 Planning Meeting</a:t>
            </a:r>
            <a:endParaRPr/>
          </a:p>
        </p:txBody>
      </p:sp>
      <p:pic>
        <p:nvPicPr>
          <p:cNvPr id="238" name="Google Shape;238;p1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13684" y="1627407"/>
            <a:ext cx="5382497" cy="317540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2"/>
          <p:cNvSpPr/>
          <p:nvPr/>
        </p:nvSpPr>
        <p:spPr>
          <a:xfrm>
            <a:off x="4413519" y="4838546"/>
            <a:ext cx="105904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 Backlog</a:t>
            </a:r>
            <a:endParaRPr/>
          </a:p>
        </p:txBody>
      </p:sp>
      <p:sp>
        <p:nvSpPr>
          <p:cNvPr id="240" name="Google Shape;240;p12"/>
          <p:cNvSpPr/>
          <p:nvPr/>
        </p:nvSpPr>
        <p:spPr>
          <a:xfrm>
            <a:off x="6373520" y="1710421"/>
            <a:ext cx="9386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Scrum Master</a:t>
            </a:r>
            <a:endParaRPr/>
          </a:p>
        </p:txBody>
      </p:sp>
      <p:sp>
        <p:nvSpPr>
          <p:cNvPr id="241" name="Google Shape;241;p12"/>
          <p:cNvSpPr/>
          <p:nvPr/>
        </p:nvSpPr>
        <p:spPr>
          <a:xfrm>
            <a:off x="10196696" y="1807658"/>
            <a:ext cx="109103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Daily Scrum Meetings</a:t>
            </a:r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430334" y="2562177"/>
            <a:ext cx="81874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2"/>
          <p:cNvSpPr/>
          <p:nvPr/>
        </p:nvSpPr>
        <p:spPr>
          <a:xfrm>
            <a:off x="10066877" y="2943415"/>
            <a:ext cx="15009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 Review</a:t>
            </a:r>
            <a:endParaRPr/>
          </a:p>
        </p:txBody>
      </p:sp>
      <p:sp>
        <p:nvSpPr>
          <p:cNvPr id="244" name="Google Shape;244;p12"/>
          <p:cNvSpPr/>
          <p:nvPr/>
        </p:nvSpPr>
        <p:spPr>
          <a:xfrm>
            <a:off x="10139107" y="4110173"/>
            <a:ext cx="15493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Finished Work</a:t>
            </a:r>
            <a:endParaRPr/>
          </a:p>
        </p:txBody>
      </p:sp>
      <p:sp>
        <p:nvSpPr>
          <p:cNvPr id="245" name="Google Shape;245;p12"/>
          <p:cNvSpPr/>
          <p:nvPr/>
        </p:nvSpPr>
        <p:spPr>
          <a:xfrm>
            <a:off x="9855279" y="5544961"/>
            <a:ext cx="21170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 Retrospective</a:t>
            </a:r>
            <a:endParaRPr/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12">
            <a:alphaModFix/>
          </a:blip>
          <a:srcRect b="42136" l="0" r="0" t="0"/>
          <a:stretch/>
        </p:blipFill>
        <p:spPr>
          <a:xfrm>
            <a:off x="10153053" y="4820098"/>
            <a:ext cx="1207061" cy="69845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/>
          <p:nvPr/>
        </p:nvSpPr>
        <p:spPr>
          <a:xfrm>
            <a:off x="3181205" y="951820"/>
            <a:ext cx="3153662" cy="1511444"/>
          </a:xfrm>
          <a:prstGeom prst="wedgeRoundRectCallout">
            <a:avLst>
              <a:gd fmla="val -47585" name="adj1"/>
              <a:gd fmla="val 84651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Selects starting at top as much as it can commit to deliver by end of sprint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8" name="Google Shape;248;p12"/>
          <p:cNvSpPr/>
          <p:nvPr/>
        </p:nvSpPr>
        <p:spPr>
          <a:xfrm>
            <a:off x="333016" y="5754820"/>
            <a:ext cx="3904232" cy="757219"/>
          </a:xfrm>
          <a:prstGeom prst="wedgeRoundRectCallout">
            <a:avLst>
              <a:gd fmla="val -19458" name="adj1"/>
              <a:gd fmla="val -8234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Prioritized list of what is required: features, bugs to fix...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6373520" y="5495002"/>
            <a:ext cx="3106656" cy="838582"/>
          </a:xfrm>
          <a:prstGeom prst="wedgeRoundRectCallout">
            <a:avLst>
              <a:gd fmla="val 22241" name="adj1"/>
              <a:gd fmla="val -14339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 end date and team deliverable do not change</a:t>
            </a:r>
            <a:endParaRPr/>
          </a:p>
        </p:txBody>
      </p:sp>
      <p:cxnSp>
        <p:nvCxnSpPr>
          <p:cNvPr id="250" name="Google Shape;250;p12"/>
          <p:cNvCxnSpPr>
            <a:stCxn id="238" idx="0"/>
          </p:cNvCxnSpPr>
          <p:nvPr/>
        </p:nvCxnSpPr>
        <p:spPr>
          <a:xfrm>
            <a:off x="7104933" y="1627407"/>
            <a:ext cx="720000" cy="3297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1" name="Google Shape;251;p12"/>
          <p:cNvCxnSpPr>
            <a:stCxn id="228" idx="1"/>
          </p:cNvCxnSpPr>
          <p:nvPr/>
        </p:nvCxnSpPr>
        <p:spPr>
          <a:xfrm flipH="1">
            <a:off x="8986625" y="1305016"/>
            <a:ext cx="1231500" cy="699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Scrum cont.</a:t>
            </a:r>
            <a:endParaRPr/>
          </a:p>
        </p:txBody>
      </p:sp>
      <p:sp>
        <p:nvSpPr>
          <p:cNvPr id="257" name="Google Shape;257;p13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Backlog</a:t>
            </a:r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1993263" y="1329879"/>
            <a:ext cx="9934276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9" name="Google Shape;259;p13"/>
          <p:cNvSpPr txBox="1"/>
          <p:nvPr/>
        </p:nvSpPr>
        <p:spPr>
          <a:xfrm>
            <a:off x="190499" y="1443094"/>
            <a:ext cx="11737040" cy="1743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a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prioritized list of project requirements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features that must be provided to the customer.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items can be included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the backlog at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time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 manager analyses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updates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priorities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per the requirements.</a:t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167402" y="3235181"/>
            <a:ext cx="183261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</a:t>
            </a:r>
            <a:endParaRPr/>
          </a:p>
        </p:txBody>
      </p:sp>
      <p:cxnSp>
        <p:nvCxnSpPr>
          <p:cNvPr id="261" name="Google Shape;261;p13"/>
          <p:cNvCxnSpPr/>
          <p:nvPr/>
        </p:nvCxnSpPr>
        <p:spPr>
          <a:xfrm>
            <a:off x="1988495" y="3696846"/>
            <a:ext cx="9934276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2" name="Google Shape;262;p13"/>
          <p:cNvSpPr txBox="1"/>
          <p:nvPr/>
        </p:nvSpPr>
        <p:spPr>
          <a:xfrm>
            <a:off x="185731" y="3810061"/>
            <a:ext cx="11737040" cy="1743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These are 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 units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that are needed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achieve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the requirements mentioned in the backlogs.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Typically the sprints have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fixed duration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or time box (of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 to 4 weeks, 30 days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 introduced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during 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sprint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Thus sprints allow the team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stable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short-term environment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3715" y="1912629"/>
            <a:ext cx="1029056" cy="80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3357" y="4399182"/>
            <a:ext cx="1600716" cy="94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>
            <a:off x="172170" y="814426"/>
            <a:ext cx="2270993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Scrum Meetings</a:t>
            </a:r>
            <a:endParaRPr/>
          </a:p>
        </p:txBody>
      </p:sp>
      <p:cxnSp>
        <p:nvCxnSpPr>
          <p:cNvPr id="270" name="Google Shape;270;p14"/>
          <p:cNvCxnSpPr/>
          <p:nvPr/>
        </p:nvCxnSpPr>
        <p:spPr>
          <a:xfrm>
            <a:off x="1993263" y="1276091"/>
            <a:ext cx="9934276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14"/>
          <p:cNvSpPr txBox="1"/>
          <p:nvPr/>
        </p:nvSpPr>
        <p:spPr>
          <a:xfrm>
            <a:off x="190499" y="1389305"/>
            <a:ext cx="11737040" cy="5057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are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 minutes daily meetings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report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completed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activities,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obstacles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next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activities.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Following are three questions that are mainly discussed during the meetings.</a:t>
            </a:r>
            <a:endParaRPr/>
          </a:p>
          <a:p>
            <a:pPr indent="-457200" lvl="1" marL="9239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Condensed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the </a:t>
            </a:r>
            <a:r>
              <a:rPr b="1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tasks done 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since</a:t>
            </a:r>
            <a:r>
              <a:rPr b="1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last meeting ?</a:t>
            </a:r>
            <a:endParaRPr/>
          </a:p>
          <a:p>
            <a:pPr indent="-457200" lvl="1" marL="9239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Condensed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the </a:t>
            </a:r>
            <a:r>
              <a:rPr b="1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issues</a:t>
            </a:r>
            <a:r>
              <a:rPr b="0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that team is </a:t>
            </a:r>
            <a:r>
              <a:rPr b="1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facing ?</a:t>
            </a:r>
            <a:endParaRPr/>
          </a:p>
          <a:p>
            <a:pPr indent="-457200" lvl="1" marL="923925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Roboto Condensed"/>
              <a:buAutoNum type="arabicPeriod"/>
            </a:pPr>
            <a:r>
              <a:rPr b="1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are the</a:t>
            </a:r>
            <a:r>
              <a:rPr b="1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next activities</a:t>
            </a:r>
            <a:r>
              <a:rPr b="0" i="0" lang="en-IN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that are </a:t>
            </a:r>
            <a:r>
              <a:rPr b="1" i="0" lang="en-IN" sz="2000" u="none" cap="none" strike="noStrike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planned?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scrum master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leads the meeting and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analyses the response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each team member.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Scrum meeting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helps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uncover potential problems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as early as possible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 leads to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“knowledge socialization”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&amp; promotes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“self-organizing team structure”</a:t>
            </a:r>
            <a:endParaRPr/>
          </a:p>
        </p:txBody>
      </p:sp>
      <p:pic>
        <p:nvPicPr>
          <p:cNvPr id="272" name="Google Shape;2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75325" y="2278802"/>
            <a:ext cx="1030952" cy="103095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4"/>
          <p:cNvSpPr/>
          <p:nvPr/>
        </p:nvSpPr>
        <p:spPr>
          <a:xfrm>
            <a:off x="172170" y="5054731"/>
            <a:ext cx="2270993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</a:t>
            </a:r>
            <a:endParaRPr/>
          </a:p>
        </p:txBody>
      </p:sp>
      <p:cxnSp>
        <p:nvCxnSpPr>
          <p:cNvPr id="274" name="Google Shape;274;p14"/>
          <p:cNvCxnSpPr/>
          <p:nvPr/>
        </p:nvCxnSpPr>
        <p:spPr>
          <a:xfrm>
            <a:off x="1993263" y="5516396"/>
            <a:ext cx="9934276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Scrum cont.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227480" y="5605297"/>
            <a:ext cx="11737040" cy="930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 increment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customer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Implemented functionalities are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demonstrated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the customer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Adaptive Software development (ASD)</a:t>
            </a:r>
            <a:endParaRPr/>
          </a:p>
        </p:txBody>
      </p:sp>
      <p:sp>
        <p:nvSpPr>
          <p:cNvPr id="282" name="Google Shape;282;p15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/>
              <a:t>This is a technique for building complex software systems using iterative approach.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/>
              <a:t>ASD focus on </a:t>
            </a:r>
            <a:r>
              <a:rPr lang="en-IN">
                <a:solidFill>
                  <a:srgbClr val="C00000"/>
                </a:solidFill>
              </a:rPr>
              <a:t>working in collaboration </a:t>
            </a:r>
            <a:r>
              <a:rPr lang="en-IN"/>
              <a:t>and </a:t>
            </a:r>
            <a:r>
              <a:rPr lang="en-IN">
                <a:solidFill>
                  <a:srgbClr val="C00000"/>
                </a:solidFill>
              </a:rPr>
              <a:t>team self-organization</a:t>
            </a:r>
            <a:r>
              <a:rPr lang="en-IN"/>
              <a:t>.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283" name="Google Shape;2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391" y="3166766"/>
            <a:ext cx="3846139" cy="3247518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5"/>
          <p:cNvSpPr/>
          <p:nvPr/>
        </p:nvSpPr>
        <p:spPr>
          <a:xfrm>
            <a:off x="131180" y="1940885"/>
            <a:ext cx="47163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ASD incorporates three phases </a:t>
            </a:r>
            <a:endParaRPr/>
          </a:p>
        </p:txBody>
      </p:sp>
      <p:sp>
        <p:nvSpPr>
          <p:cNvPr id="285" name="Google Shape;285;p15"/>
          <p:cNvSpPr txBox="1"/>
          <p:nvPr/>
        </p:nvSpPr>
        <p:spPr>
          <a:xfrm>
            <a:off x="131180" y="2488659"/>
            <a:ext cx="56021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Speculation, 2. Collaboration &amp; 3. Learning</a:t>
            </a:r>
            <a:endParaRPr/>
          </a:p>
        </p:txBody>
      </p:sp>
      <p:cxnSp>
        <p:nvCxnSpPr>
          <p:cNvPr id="286" name="Google Shape;286;p15"/>
          <p:cNvCxnSpPr/>
          <p:nvPr/>
        </p:nvCxnSpPr>
        <p:spPr>
          <a:xfrm>
            <a:off x="131180" y="1860203"/>
            <a:ext cx="1178291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>
            <a:off x="5961939" y="1917701"/>
            <a:ext cx="0" cy="449658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15"/>
          <p:cNvSpPr/>
          <p:nvPr/>
        </p:nvSpPr>
        <p:spPr>
          <a:xfrm>
            <a:off x="6172210" y="1917701"/>
            <a:ext cx="183261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Speculation</a:t>
            </a:r>
            <a:endParaRPr/>
          </a:p>
        </p:txBody>
      </p:sp>
      <p:cxnSp>
        <p:nvCxnSpPr>
          <p:cNvPr id="289" name="Google Shape;289;p15"/>
          <p:cNvCxnSpPr/>
          <p:nvPr/>
        </p:nvCxnSpPr>
        <p:spPr>
          <a:xfrm>
            <a:off x="7993303" y="2379366"/>
            <a:ext cx="3826662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0" name="Google Shape;290;p15"/>
          <p:cNvSpPr txBox="1"/>
          <p:nvPr/>
        </p:nvSpPr>
        <p:spPr>
          <a:xfrm>
            <a:off x="6190539" y="2492581"/>
            <a:ext cx="5723555" cy="127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adaptive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cycle planning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conducted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this cycle planning mainly three types of information is used</a:t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7099496" y="3807899"/>
            <a:ext cx="4073176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Customer’s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mission statement</a:t>
            </a:r>
            <a:endParaRPr sz="21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7099496" y="4360000"/>
            <a:ext cx="4073176" cy="69249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constraints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(Delivery date, budgets etc…)</a:t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7099496" y="5208444"/>
            <a:ext cx="4073176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Basic requirements 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project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Adaptive Software development (ASD) cont.</a:t>
            </a:r>
            <a:endParaRPr/>
          </a:p>
        </p:txBody>
      </p:sp>
      <p:sp>
        <p:nvSpPr>
          <p:cNvPr id="299" name="Google Shape;299;p16"/>
          <p:cNvSpPr/>
          <p:nvPr/>
        </p:nvSpPr>
        <p:spPr>
          <a:xfrm>
            <a:off x="172170" y="868214"/>
            <a:ext cx="183261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Collaboration</a:t>
            </a:r>
            <a:endParaRPr/>
          </a:p>
        </p:txBody>
      </p:sp>
      <p:cxnSp>
        <p:nvCxnSpPr>
          <p:cNvPr id="300" name="Google Shape;300;p16"/>
          <p:cNvCxnSpPr/>
          <p:nvPr/>
        </p:nvCxnSpPr>
        <p:spPr>
          <a:xfrm>
            <a:off x="1993263" y="1329879"/>
            <a:ext cx="4111702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16"/>
          <p:cNvSpPr txBox="1"/>
          <p:nvPr/>
        </p:nvSpPr>
        <p:spPr>
          <a:xfrm>
            <a:off x="190499" y="1443093"/>
            <a:ext cx="5781282" cy="2106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this,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collaboration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among the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development team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a key factor.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successful collaboration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coordination it is necessary to have following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qualities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every individual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6617796" y="872699"/>
            <a:ext cx="183261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Learning</a:t>
            </a:r>
            <a:endParaRPr/>
          </a:p>
        </p:txBody>
      </p:sp>
      <p:cxnSp>
        <p:nvCxnSpPr>
          <p:cNvPr id="303" name="Google Shape;303;p16"/>
          <p:cNvCxnSpPr/>
          <p:nvPr/>
        </p:nvCxnSpPr>
        <p:spPr>
          <a:xfrm>
            <a:off x="8438889" y="1334364"/>
            <a:ext cx="344831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16"/>
          <p:cNvSpPr txBox="1"/>
          <p:nvPr/>
        </p:nvSpPr>
        <p:spPr>
          <a:xfrm>
            <a:off x="6636125" y="1447579"/>
            <a:ext cx="5372099" cy="1887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Emphasize is on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learning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new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skills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techniques.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are three ways by which the team members learn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488576" y="3713570"/>
            <a:ext cx="5227713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Assist each other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without resentment (offense)</a:t>
            </a:r>
            <a:endParaRPr/>
          </a:p>
        </p:txBody>
      </p:sp>
      <p:sp>
        <p:nvSpPr>
          <p:cNvPr id="306" name="Google Shape;306;p16"/>
          <p:cNvSpPr/>
          <p:nvPr/>
        </p:nvSpPr>
        <p:spPr>
          <a:xfrm>
            <a:off x="488575" y="4270797"/>
            <a:ext cx="1516205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hard</a:t>
            </a:r>
            <a:endParaRPr/>
          </a:p>
        </p:txBody>
      </p:sp>
      <p:sp>
        <p:nvSpPr>
          <p:cNvPr id="307" name="Google Shape;307;p16"/>
          <p:cNvSpPr/>
          <p:nvPr/>
        </p:nvSpPr>
        <p:spPr>
          <a:xfrm>
            <a:off x="2168523" y="4283182"/>
            <a:ext cx="3547766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Posses</a:t>
            </a:r>
            <a:r>
              <a:rPr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required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skill set</a:t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>
            <a:off x="488575" y="4889892"/>
            <a:ext cx="5227713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Communicate problems 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help each other</a:t>
            </a:r>
            <a:endParaRPr/>
          </a:p>
        </p:txBody>
      </p:sp>
      <p:sp>
        <p:nvSpPr>
          <p:cNvPr id="309" name="Google Shape;309;p16"/>
          <p:cNvSpPr/>
          <p:nvPr/>
        </p:nvSpPr>
        <p:spPr>
          <a:xfrm>
            <a:off x="488576" y="5447119"/>
            <a:ext cx="5227712" cy="4154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Criticize</a:t>
            </a:r>
            <a:r>
              <a:rPr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</a:t>
            </a:r>
            <a:r>
              <a:rPr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any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hate</a:t>
            </a:r>
            <a:endParaRPr/>
          </a:p>
        </p:txBody>
      </p:sp>
      <p:sp>
        <p:nvSpPr>
          <p:cNvPr id="310" name="Google Shape;310;p16"/>
          <p:cNvSpPr/>
          <p:nvPr/>
        </p:nvSpPr>
        <p:spPr>
          <a:xfrm>
            <a:off x="6642846" y="3112519"/>
            <a:ext cx="5365378" cy="738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Focus groups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feedback</a:t>
            </a:r>
            <a:r>
              <a:rPr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the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end-users</a:t>
            </a: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obtained.</a:t>
            </a:r>
            <a:endParaRPr/>
          </a:p>
        </p:txBody>
      </p:sp>
      <p:sp>
        <p:nvSpPr>
          <p:cNvPr id="311" name="Google Shape;311;p16"/>
          <p:cNvSpPr/>
          <p:nvPr/>
        </p:nvSpPr>
        <p:spPr>
          <a:xfrm>
            <a:off x="6642846" y="3906666"/>
            <a:ext cx="5365378" cy="73866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Formal </a:t>
            </a: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technical 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review is conducted for better quality.</a:t>
            </a:r>
            <a:endParaRPr/>
          </a:p>
        </p:txBody>
      </p:sp>
      <p:sp>
        <p:nvSpPr>
          <p:cNvPr id="312" name="Google Shape;312;p16"/>
          <p:cNvSpPr/>
          <p:nvPr/>
        </p:nvSpPr>
        <p:spPr>
          <a:xfrm>
            <a:off x="6642846" y="4701322"/>
            <a:ext cx="5365378" cy="10618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Postmortems</a:t>
            </a:r>
            <a:endParaRPr b="1" sz="2100">
              <a:solidFill>
                <a:srgbClr val="C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analyses its own performance and makes appropriate improvements.</a:t>
            </a:r>
            <a:endParaRPr/>
          </a:p>
        </p:txBody>
      </p:sp>
      <p:cxnSp>
        <p:nvCxnSpPr>
          <p:cNvPr id="313" name="Google Shape;313;p16"/>
          <p:cNvCxnSpPr/>
          <p:nvPr/>
        </p:nvCxnSpPr>
        <p:spPr>
          <a:xfrm>
            <a:off x="6360460" y="747191"/>
            <a:ext cx="0" cy="586876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Dynamic Systems Development Methods (DSDM)</a:t>
            </a:r>
            <a:endParaRPr/>
          </a:p>
        </p:txBody>
      </p:sp>
      <p:sp>
        <p:nvSpPr>
          <p:cNvPr id="319" name="Google Shape;319;p17"/>
          <p:cNvSpPr/>
          <p:nvPr/>
        </p:nvSpPr>
        <p:spPr>
          <a:xfrm>
            <a:off x="236345" y="864205"/>
            <a:ext cx="117449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Various phases of this life cycle model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227475" y="1505778"/>
            <a:ext cx="11737200" cy="4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32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🞂"/>
            </a:pP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Feasibility study: By analysing the business requirements and constraints the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viability of the application is determined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32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🞂"/>
            </a:pP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study: The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informational requirements 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identified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then the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 value 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the application is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determined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32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🞂"/>
            </a:pP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Functional model iteration: The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incremental approach 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 adopted for development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32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🞂"/>
            </a:pP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and build iteration: If possible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and build activities 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 be carried out in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parallel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032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Noto Sans Symbols"/>
              <a:buChar char="🞂"/>
            </a:pP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Implementation: The software </a:t>
            </a:r>
            <a:r>
              <a:rPr b="1" lang="en-IN" sz="3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</a:t>
            </a:r>
            <a:r>
              <a:rPr b="1" lang="en-IN" sz="3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placed in the working environment</a:t>
            </a:r>
            <a:endParaRPr b="1" sz="20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Feature Driven Development (FDD)</a:t>
            </a:r>
            <a:endParaRPr/>
          </a:p>
        </p:txBody>
      </p:sp>
      <p:pic>
        <p:nvPicPr>
          <p:cNvPr id="326" name="Google Shape;32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42" y="1060824"/>
            <a:ext cx="8849503" cy="370046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8"/>
          <p:cNvSpPr/>
          <p:nvPr/>
        </p:nvSpPr>
        <p:spPr>
          <a:xfrm>
            <a:off x="9386046" y="2312893"/>
            <a:ext cx="2528047" cy="2568389"/>
          </a:xfrm>
          <a:prstGeom prst="wedgeRoundRectCallout">
            <a:avLst>
              <a:gd fmla="val -67889" name="adj1"/>
              <a:gd fmla="val -93553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practical process model for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object oriented software engineering</a:t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>
            <a:off x="524437" y="5447085"/>
            <a:ext cx="6293222" cy="738562"/>
          </a:xfrm>
          <a:prstGeom prst="wedgeRoundRectCallout">
            <a:avLst>
              <a:gd fmla="val -14906" name="adj1"/>
              <a:gd fmla="val -14868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 FDD, the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 means client valued function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Feature Driven Development (FDD) cont.</a:t>
            </a:r>
            <a:endParaRPr/>
          </a:p>
        </p:txBody>
      </p:sp>
      <p:sp>
        <p:nvSpPr>
          <p:cNvPr id="334" name="Google Shape;334;p19"/>
          <p:cNvSpPr/>
          <p:nvPr/>
        </p:nvSpPr>
        <p:spPr>
          <a:xfrm>
            <a:off x="172170" y="868214"/>
            <a:ext cx="3740924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 Develop overall model</a:t>
            </a:r>
            <a:endParaRPr/>
          </a:p>
        </p:txBody>
      </p:sp>
      <p:cxnSp>
        <p:nvCxnSpPr>
          <p:cNvPr id="335" name="Google Shape;335;p19"/>
          <p:cNvCxnSpPr/>
          <p:nvPr/>
        </p:nvCxnSpPr>
        <p:spPr>
          <a:xfrm>
            <a:off x="1993263" y="1329879"/>
            <a:ext cx="4111702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6" name="Google Shape;336;p19"/>
          <p:cNvSpPr txBox="1"/>
          <p:nvPr/>
        </p:nvSpPr>
        <p:spPr>
          <a:xfrm>
            <a:off x="190499" y="1443094"/>
            <a:ext cx="5781282" cy="1232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high-level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walkthrough of scope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detailed domain walkthrough are conducted to create overall models.</a:t>
            </a:r>
            <a:endParaRPr/>
          </a:p>
        </p:txBody>
      </p:sp>
      <p:sp>
        <p:nvSpPr>
          <p:cNvPr id="337" name="Google Shape;337;p19"/>
          <p:cNvSpPr/>
          <p:nvPr/>
        </p:nvSpPr>
        <p:spPr>
          <a:xfrm>
            <a:off x="153841" y="2675966"/>
            <a:ext cx="3740924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Build feature list</a:t>
            </a:r>
            <a:endParaRPr/>
          </a:p>
        </p:txBody>
      </p:sp>
      <p:cxnSp>
        <p:nvCxnSpPr>
          <p:cNvPr id="338" name="Google Shape;338;p19"/>
          <p:cNvCxnSpPr/>
          <p:nvPr/>
        </p:nvCxnSpPr>
        <p:spPr>
          <a:xfrm>
            <a:off x="1974934" y="3137631"/>
            <a:ext cx="4111702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19"/>
          <p:cNvSpPr txBox="1"/>
          <p:nvPr/>
        </p:nvSpPr>
        <p:spPr>
          <a:xfrm>
            <a:off x="172170" y="3250846"/>
            <a:ext cx="5781282" cy="771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of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features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created and expressed in the following form</a:t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>
            <a:off x="336176" y="4072133"/>
            <a:ext cx="5750460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0957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&lt;action&gt; </a:t>
            </a:r>
            <a:r>
              <a:rPr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&lt;result&gt; &lt;by for of to&gt;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a(n) </a:t>
            </a: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&lt;object&gt;</a:t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>
            <a:off x="341849" y="4518438"/>
            <a:ext cx="5763116" cy="38472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09575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Ex. “Display product-specifications of the product”</a:t>
            </a:r>
            <a:endParaRPr sz="19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2" name="Google Shape;342;p19"/>
          <p:cNvSpPr/>
          <p:nvPr/>
        </p:nvSpPr>
        <p:spPr>
          <a:xfrm>
            <a:off x="135512" y="5134873"/>
            <a:ext cx="3740924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Plan by feature</a:t>
            </a:r>
            <a:endParaRPr/>
          </a:p>
        </p:txBody>
      </p:sp>
      <p:cxnSp>
        <p:nvCxnSpPr>
          <p:cNvPr id="343" name="Google Shape;343;p19"/>
          <p:cNvCxnSpPr/>
          <p:nvPr/>
        </p:nvCxnSpPr>
        <p:spPr>
          <a:xfrm>
            <a:off x="1956605" y="5596538"/>
            <a:ext cx="4111702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4" name="Google Shape;344;p19"/>
          <p:cNvSpPr txBox="1"/>
          <p:nvPr/>
        </p:nvSpPr>
        <p:spPr>
          <a:xfrm>
            <a:off x="153841" y="5709753"/>
            <a:ext cx="5781282" cy="879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After completing the feature list the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development plan is created</a:t>
            </a:r>
            <a:endParaRPr/>
          </a:p>
        </p:txBody>
      </p:sp>
      <p:cxnSp>
        <p:nvCxnSpPr>
          <p:cNvPr id="345" name="Google Shape;345;p19"/>
          <p:cNvCxnSpPr/>
          <p:nvPr/>
        </p:nvCxnSpPr>
        <p:spPr>
          <a:xfrm>
            <a:off x="6360460" y="747191"/>
            <a:ext cx="0" cy="586876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6" name="Google Shape;346;p19"/>
          <p:cNvSpPr/>
          <p:nvPr/>
        </p:nvSpPr>
        <p:spPr>
          <a:xfrm>
            <a:off x="6617796" y="872699"/>
            <a:ext cx="276825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 by feature</a:t>
            </a:r>
            <a:endParaRPr/>
          </a:p>
        </p:txBody>
      </p:sp>
      <p:cxnSp>
        <p:nvCxnSpPr>
          <p:cNvPr id="347" name="Google Shape;347;p19"/>
          <p:cNvCxnSpPr/>
          <p:nvPr/>
        </p:nvCxnSpPr>
        <p:spPr>
          <a:xfrm>
            <a:off x="8438889" y="1334364"/>
            <a:ext cx="344831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19"/>
          <p:cNvSpPr txBox="1"/>
          <p:nvPr/>
        </p:nvSpPr>
        <p:spPr>
          <a:xfrm>
            <a:off x="6636125" y="1447579"/>
            <a:ext cx="5372099" cy="87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each feature the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sequence diagram is created</a:t>
            </a:r>
            <a:endParaRPr/>
          </a:p>
        </p:txBody>
      </p:sp>
      <p:sp>
        <p:nvSpPr>
          <p:cNvPr id="349" name="Google Shape;349;p19"/>
          <p:cNvSpPr/>
          <p:nvPr/>
        </p:nvSpPr>
        <p:spPr>
          <a:xfrm>
            <a:off x="6615956" y="2324910"/>
            <a:ext cx="276825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 by feature</a:t>
            </a:r>
            <a:endParaRPr/>
          </a:p>
        </p:txBody>
      </p:sp>
      <p:cxnSp>
        <p:nvCxnSpPr>
          <p:cNvPr id="350" name="Google Shape;350;p19"/>
          <p:cNvCxnSpPr/>
          <p:nvPr/>
        </p:nvCxnSpPr>
        <p:spPr>
          <a:xfrm>
            <a:off x="8437049" y="2786575"/>
            <a:ext cx="344831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1" name="Google Shape;351;p19"/>
          <p:cNvSpPr txBox="1"/>
          <p:nvPr/>
        </p:nvSpPr>
        <p:spPr>
          <a:xfrm>
            <a:off x="6634285" y="2899790"/>
            <a:ext cx="5372099" cy="878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Finally the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class owner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develop the 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actual code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their classes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2"/>
          <p:cNvCxnSpPr>
            <a:endCxn id="72" idx="0"/>
          </p:cNvCxnSpPr>
          <p:nvPr/>
        </p:nvCxnSpPr>
        <p:spPr>
          <a:xfrm>
            <a:off x="1191446" y="106"/>
            <a:ext cx="0" cy="6828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" name="Google Shape;73;p2"/>
          <p:cNvCxnSpPr/>
          <p:nvPr/>
        </p:nvCxnSpPr>
        <p:spPr>
          <a:xfrm>
            <a:off x="1191446" y="6092331"/>
            <a:ext cx="0" cy="1794387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2"/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</a:t>
            </a:r>
            <a:endParaRPr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Looping</a:t>
            </a:r>
            <a:endParaRPr/>
          </a:p>
        </p:txBody>
      </p:sp>
      <p:cxnSp>
        <p:nvCxnSpPr>
          <p:cNvPr id="75" name="Google Shape;75;p2"/>
          <p:cNvCxnSpPr/>
          <p:nvPr/>
        </p:nvCxnSpPr>
        <p:spPr>
          <a:xfrm>
            <a:off x="1191446" y="1157468"/>
            <a:ext cx="0" cy="246540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" name="Google Shape;76;p2"/>
          <p:cNvSpPr txBox="1"/>
          <p:nvPr/>
        </p:nvSpPr>
        <p:spPr>
          <a:xfrm>
            <a:off x="1458962" y="731706"/>
            <a:ext cx="97185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Outline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What is Agility?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Agile Process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Agility Principles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Where agile methodology not work?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Noto Sans Symbols"/>
              <a:buChar char="▪"/>
            </a:pPr>
            <a:r>
              <a:rPr b="0" i="0" lang="en-IN" sz="24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Agile Process Models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Extreme Programming (XP)</a:t>
            </a:r>
            <a:endParaRPr sz="2100">
              <a:solidFill>
                <a:srgbClr val="7F7F7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</a:pPr>
            <a:r>
              <a:rPr lang="en-IN" sz="2100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Scrum</a:t>
            </a:r>
            <a:endParaRPr sz="2100">
              <a:solidFill>
                <a:srgbClr val="7F7F7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Adaptive Software Development (ASD)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Dynamic Systems Development Method (DSDM)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Feature Driven Development (FDD)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00"/>
              <a:buFont typeface="Arial"/>
              <a:buChar char="•"/>
            </a:pPr>
            <a:r>
              <a:rPr b="0" i="0" lang="en-IN" sz="2100" u="none" cap="none" strike="noStrike">
                <a:solidFill>
                  <a:srgbClr val="7F7F7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Agile Modelling (AM)</a:t>
            </a:r>
            <a:endParaRPr/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F7F7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ec05b7cb4e_0_481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Agile Modeling</a:t>
            </a:r>
            <a:endParaRPr/>
          </a:p>
        </p:txBody>
      </p:sp>
      <p:sp>
        <p:nvSpPr>
          <p:cNvPr id="358" name="Google Shape;358;g2ec05b7cb4e_0_481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There are many situations in which software engineers must build large, business critical systems. The scope and complexity of such systems must be modeled so that</a:t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(1) All constituencies</a:t>
            </a:r>
            <a:r>
              <a:rPr b="1" lang="en-IN" sz="28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better understand</a:t>
            </a: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 what needs to be accomplished.</a:t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(2) The problem</a:t>
            </a:r>
            <a:r>
              <a:rPr b="1" lang="en-IN" sz="28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be partitioned effectively</a:t>
            </a: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 among the people who must solve it.</a:t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(3) Quality can be assessed as the</a:t>
            </a:r>
            <a:r>
              <a:rPr b="1" lang="en-IN" sz="28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system is being engineered and built.</a:t>
            </a:r>
            <a:endParaRPr b="1" sz="2800">
              <a:solidFill>
                <a:srgbClr val="BF232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Various methods have been introduced throughout the years -These methods have merit, but they have proven to be difficult to apply and challenging to sustain (over many projects). Part of the problem is the </a:t>
            </a:r>
            <a:r>
              <a:rPr b="1" lang="en-IN" sz="28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“weight”</a:t>
            </a:r>
            <a:r>
              <a:rPr b="1" lang="en-IN" sz="2800">
                <a:latin typeface="Roboto Condensed"/>
                <a:ea typeface="Roboto Condensed"/>
                <a:cs typeface="Roboto Condensed"/>
                <a:sym typeface="Roboto Condensed"/>
              </a:rPr>
              <a:t> of these modeling methods. </a:t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ec05b7cb4e_0_489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/>
              <a:t>Agile Modeling</a:t>
            </a:r>
            <a:endParaRPr/>
          </a:p>
        </p:txBody>
      </p:sp>
      <p:sp>
        <p:nvSpPr>
          <p:cNvPr id="365" name="Google Shape;365;g2ec05b7cb4e_0_489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900">
                <a:latin typeface="Roboto Condensed"/>
                <a:ea typeface="Roboto Condensed"/>
                <a:cs typeface="Roboto Condensed"/>
                <a:sym typeface="Roboto Condensed"/>
              </a:rPr>
              <a:t>“</a:t>
            </a:r>
            <a:r>
              <a:rPr b="1" i="1" lang="en-IN" sz="2900">
                <a:latin typeface="Roboto Condensed"/>
                <a:ea typeface="Roboto Condensed"/>
                <a:cs typeface="Roboto Condensed"/>
                <a:sym typeface="Roboto Condensed"/>
              </a:rPr>
              <a:t>Agile Modeling (AM) is a practice-based methodology for effective modeling and documentation of software-based systems. Simply put, Agile Modeling (AM) is a collection of values, principles, and practices for modeling software that can be applied on a software development project in an effective and light-weight manner. Agile models are more effective than traditional models because they are just barely good, they don’t have to be perfect.”</a:t>
            </a:r>
            <a:endParaRPr b="1" i="1" sz="2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IN" sz="2900">
                <a:latin typeface="Roboto Condensed"/>
                <a:ea typeface="Roboto Condensed"/>
                <a:cs typeface="Roboto Condensed"/>
                <a:sym typeface="Roboto Condensed"/>
              </a:rPr>
              <a:t>The agile modeling philosophy recognizes that an agile team must have the courage to make decisions that may cause it to </a:t>
            </a:r>
            <a:r>
              <a:rPr b="1" lang="en-IN" sz="29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reject a design and refactor</a:t>
            </a:r>
            <a:r>
              <a:rPr b="1" lang="en-IN" sz="2900">
                <a:latin typeface="Roboto Condensed"/>
                <a:ea typeface="Roboto Condensed"/>
                <a:cs typeface="Roboto Condensed"/>
                <a:sym typeface="Roboto Condensed"/>
              </a:rPr>
              <a:t> - </a:t>
            </a:r>
            <a:r>
              <a:rPr b="1" lang="en-IN" sz="29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 might not have all the answers!</a:t>
            </a:r>
            <a:endParaRPr b="1" sz="2900">
              <a:solidFill>
                <a:srgbClr val="BF232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ec05b7cb4e_0_497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Agile Modeling</a:t>
            </a:r>
            <a:endParaRPr/>
          </a:p>
        </p:txBody>
      </p:sp>
      <p:sp>
        <p:nvSpPr>
          <p:cNvPr id="372" name="Google Shape;372;g2ec05b7cb4e_0_497"/>
          <p:cNvSpPr txBox="1"/>
          <p:nvPr/>
        </p:nvSpPr>
        <p:spPr>
          <a:xfrm>
            <a:off x="780100" y="2139025"/>
            <a:ext cx="3255900" cy="610500"/>
          </a:xfrm>
          <a:prstGeom prst="rect">
            <a:avLst/>
          </a:prstGeom>
          <a:solidFill>
            <a:srgbClr val="BF232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 with a purpose</a:t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g2ec05b7cb4e_0_497"/>
          <p:cNvSpPr txBox="1"/>
          <p:nvPr/>
        </p:nvSpPr>
        <p:spPr>
          <a:xfrm>
            <a:off x="871450" y="3003675"/>
            <a:ext cx="3255900" cy="610500"/>
          </a:xfrm>
          <a:prstGeom prst="rect">
            <a:avLst/>
          </a:prstGeom>
          <a:solidFill>
            <a:srgbClr val="BF232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multiple models</a:t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4" name="Google Shape;374;g2ec05b7cb4e_0_497"/>
          <p:cNvSpPr txBox="1"/>
          <p:nvPr/>
        </p:nvSpPr>
        <p:spPr>
          <a:xfrm>
            <a:off x="1395550" y="3885750"/>
            <a:ext cx="2025000" cy="610500"/>
          </a:xfrm>
          <a:prstGeom prst="rect">
            <a:avLst/>
          </a:prstGeom>
          <a:solidFill>
            <a:srgbClr val="BF232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Travel light</a:t>
            </a:r>
            <a:endParaRPr sz="24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just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5" name="Google Shape;375;g2ec05b7cb4e_0_497"/>
          <p:cNvSpPr txBox="1"/>
          <p:nvPr/>
        </p:nvSpPr>
        <p:spPr>
          <a:xfrm>
            <a:off x="795250" y="4756275"/>
            <a:ext cx="4100700" cy="1147500"/>
          </a:xfrm>
          <a:prstGeom prst="rect">
            <a:avLst/>
          </a:prstGeom>
          <a:solidFill>
            <a:srgbClr val="BF232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Content is more important </a:t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 representation</a:t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6" name="Google Shape;376;g2ec05b7cb4e_0_497"/>
          <p:cNvSpPr txBox="1"/>
          <p:nvPr/>
        </p:nvSpPr>
        <p:spPr>
          <a:xfrm>
            <a:off x="5937025" y="2154963"/>
            <a:ext cx="5913600" cy="610500"/>
          </a:xfrm>
          <a:prstGeom prst="rect">
            <a:avLst/>
          </a:prstGeom>
          <a:solidFill>
            <a:srgbClr val="BF232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Know the models and the tools you use to create them</a:t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7" name="Google Shape;377;g2ec05b7cb4e_0_497"/>
          <p:cNvSpPr txBox="1"/>
          <p:nvPr/>
        </p:nvSpPr>
        <p:spPr>
          <a:xfrm>
            <a:off x="7339150" y="3047550"/>
            <a:ext cx="2232300" cy="610500"/>
          </a:xfrm>
          <a:prstGeom prst="rect">
            <a:avLst/>
          </a:prstGeom>
          <a:solidFill>
            <a:srgbClr val="BF2323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Adapt locally</a:t>
            </a:r>
            <a:endParaRPr b="1"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8" name="Google Shape;378;g2ec05b7cb4e_0_497"/>
          <p:cNvSpPr txBox="1"/>
          <p:nvPr/>
        </p:nvSpPr>
        <p:spPr>
          <a:xfrm>
            <a:off x="556225" y="1031075"/>
            <a:ext cx="112944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Modeling principles that make AM unique are :</a:t>
            </a:r>
            <a:endParaRPr b="1" sz="36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79" name="Google Shape;379;g2ec05b7cb4e_0_497"/>
          <p:cNvCxnSpPr/>
          <p:nvPr/>
        </p:nvCxnSpPr>
        <p:spPr>
          <a:xfrm>
            <a:off x="5379225" y="1702625"/>
            <a:ext cx="40800" cy="4904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0" name="Google Shape;380;g2ec05b7cb4e_0_497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Agility</a:t>
            </a:r>
            <a:endParaRPr/>
          </a:p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>
            <a:off x="131175" y="2017300"/>
            <a:ext cx="11929500" cy="4436700"/>
          </a:xfrm>
          <a:prstGeom prst="rect">
            <a:avLst/>
          </a:prstGeom>
          <a:noFill/>
          <a:ln cap="flat" cmpd="sng" w="9525">
            <a:solidFill>
              <a:srgbClr val="BF23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The ability to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create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respond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</a:t>
            </a:r>
            <a:r>
              <a:rPr lang="en-IN" sz="2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in order to profit in an unstable global business environment.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The ability to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quickly re-prioritize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 of resources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when requirements, technology, and knowledge shift.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A very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fast response to sudden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market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changes</a:t>
            </a:r>
            <a:r>
              <a:rPr lang="en-IN" sz="26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and emerging threats by intensive customer interaction.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Use of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evolutionary, incremental,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iterative delivery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to converge on an optimal customer solution.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Maximizing </a:t>
            </a:r>
            <a:r>
              <a:rPr b="1" lang="en-IN" sz="2600">
                <a:latin typeface="Roboto Condensed"/>
                <a:ea typeface="Roboto Condensed"/>
                <a:cs typeface="Roboto Condensed"/>
                <a:sym typeface="Roboto Condensed"/>
              </a:rPr>
              <a:t>BUSINESS VALUE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with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right sized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just- enough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just-in-time processes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documentation</a:t>
            </a:r>
            <a:r>
              <a:rPr lang="en-IN" sz="26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600">
              <a:solidFill>
                <a:srgbClr val="BF232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924446" y="341869"/>
            <a:ext cx="41440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Agility is </a:t>
            </a:r>
            <a:r>
              <a:rPr b="1"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ability to move quickly and easily</a:t>
            </a: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328613" y="1021353"/>
            <a:ext cx="11501400" cy="685800"/>
          </a:xfrm>
          <a:prstGeom prst="wedgeRoundRectCallout">
            <a:avLst>
              <a:gd fmla="val -41423" name="adj1"/>
              <a:gd fmla="val -132233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an ability of </a:t>
            </a:r>
            <a:r>
              <a:rPr b="1" lang="en-IN" sz="2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quickness</a:t>
            </a:r>
            <a:r>
              <a:rPr lang="en-IN" sz="2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1" lang="en-IN" sz="2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lightness</a:t>
            </a:r>
            <a:r>
              <a:rPr lang="en-IN" sz="2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lang="en-IN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&amp; </a:t>
            </a:r>
            <a:r>
              <a:rPr b="1" lang="en-IN" sz="28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ease of movement</a:t>
            </a:r>
            <a:r>
              <a:rPr lang="en-IN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What is Agility? Cont.</a:t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77912" y="817841"/>
            <a:ext cx="3036759" cy="17819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91" name="Google Shape;91;p4"/>
          <p:cNvGrpSpPr/>
          <p:nvPr/>
        </p:nvGrpSpPr>
        <p:grpSpPr>
          <a:xfrm>
            <a:off x="87927" y="801677"/>
            <a:ext cx="3026744" cy="1798134"/>
            <a:chOff x="342889" y="1579518"/>
            <a:chExt cx="8240413" cy="4895478"/>
          </a:xfrm>
        </p:grpSpPr>
        <p:pic>
          <p:nvPicPr>
            <p:cNvPr descr="Image result for effective communication" id="92" name="Google Shape;9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2889" y="1641231"/>
              <a:ext cx="8240413" cy="4833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4"/>
            <p:cNvSpPr txBox="1"/>
            <p:nvPr/>
          </p:nvSpPr>
          <p:spPr>
            <a:xfrm>
              <a:off x="353704" y="1579518"/>
              <a:ext cx="6172201" cy="852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Current Functionality</a:t>
              </a:r>
              <a:endParaRPr/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3117312" y="5325070"/>
              <a:ext cx="5143501" cy="852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chemeClr val="lt1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Change Request</a:t>
              </a:r>
              <a:endParaRPr/>
            </a:p>
          </p:txBody>
        </p:sp>
      </p:grpSp>
      <p:sp>
        <p:nvSpPr>
          <p:cNvPr id="95" name="Google Shape;95;p4"/>
          <p:cNvSpPr/>
          <p:nvPr/>
        </p:nvSpPr>
        <p:spPr>
          <a:xfrm>
            <a:off x="4963678" y="842952"/>
            <a:ext cx="2422958" cy="1927298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87927" y="2684522"/>
            <a:ext cx="1969469" cy="1930318"/>
          </a:xfrm>
          <a:prstGeom prst="rect">
            <a:avLst/>
          </a:prstGeom>
          <a:solidFill>
            <a:srgbClr val="E8E8E8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3110398" y="817841"/>
            <a:ext cx="1724605" cy="178197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3279351" y="1107460"/>
            <a:ext cx="138531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response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change</a:t>
            </a:r>
            <a:endParaRPr/>
          </a:p>
        </p:txBody>
      </p:sp>
      <p:sp>
        <p:nvSpPr>
          <p:cNvPr id="99" name="Google Shape;99;p4"/>
          <p:cNvSpPr/>
          <p:nvPr/>
        </p:nvSpPr>
        <p:spPr>
          <a:xfrm>
            <a:off x="4963679" y="2770250"/>
            <a:ext cx="2422958" cy="184459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5123703" y="2871902"/>
            <a:ext cx="21371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Effective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communication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among all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stakeholders</a:t>
            </a:r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432" y="958089"/>
            <a:ext cx="1698874" cy="169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/>
          <p:nvPr/>
        </p:nvSpPr>
        <p:spPr>
          <a:xfrm>
            <a:off x="2057396" y="2684523"/>
            <a:ext cx="2777607" cy="193031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2188936" y="2850504"/>
            <a:ext cx="2459376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Organizing a team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 that it is in control to perform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work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488" y="2779064"/>
            <a:ext cx="1675748" cy="167574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94274" y="4725060"/>
            <a:ext cx="2814179" cy="171828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751859" y="4741484"/>
            <a:ext cx="2220974" cy="1701859"/>
            <a:chOff x="1957151" y="2266238"/>
            <a:chExt cx="5662546" cy="4339021"/>
          </a:xfrm>
        </p:grpSpPr>
        <p:pic>
          <p:nvPicPr>
            <p:cNvPr descr="Image result for customer in team" id="107" name="Google Shape;107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57151" y="2266238"/>
              <a:ext cx="5662546" cy="433902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4"/>
            <p:cNvSpPr txBox="1"/>
            <p:nvPr/>
          </p:nvSpPr>
          <p:spPr>
            <a:xfrm>
              <a:off x="2817603" y="5812961"/>
              <a:ext cx="3814128" cy="774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IN" sz="1800">
                  <a:solidFill>
                    <a:srgbClr val="C00000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Customer</a:t>
              </a:r>
              <a:endParaRPr/>
            </a:p>
          </p:txBody>
        </p:sp>
      </p:grpSp>
      <p:sp>
        <p:nvSpPr>
          <p:cNvPr id="109" name="Google Shape;109;p4"/>
          <p:cNvSpPr/>
          <p:nvPr/>
        </p:nvSpPr>
        <p:spPr>
          <a:xfrm>
            <a:off x="2908454" y="4725060"/>
            <a:ext cx="4478182" cy="17182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3050111" y="5010554"/>
            <a:ext cx="208146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Drawing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 onto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team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208856" y="5010554"/>
            <a:ext cx="20389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Eliminate the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“us and them”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attitude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" name="Google Shape;112;p4"/>
          <p:cNvSpPr txBox="1"/>
          <p:nvPr/>
        </p:nvSpPr>
        <p:spPr>
          <a:xfrm rot="-5400000">
            <a:off x="-686884" y="5241387"/>
            <a:ext cx="21929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Development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</a:t>
            </a:r>
            <a:endParaRPr/>
          </a:p>
        </p:txBody>
      </p:sp>
      <p:cxnSp>
        <p:nvCxnSpPr>
          <p:cNvPr id="113" name="Google Shape;113;p4"/>
          <p:cNvCxnSpPr/>
          <p:nvPr/>
        </p:nvCxnSpPr>
        <p:spPr>
          <a:xfrm>
            <a:off x="5120280" y="4914900"/>
            <a:ext cx="0" cy="134140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4"/>
          <p:cNvSpPr/>
          <p:nvPr/>
        </p:nvSpPr>
        <p:spPr>
          <a:xfrm>
            <a:off x="7497847" y="846992"/>
            <a:ext cx="4592553" cy="481194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7497846" y="1388632"/>
            <a:ext cx="4592554" cy="427030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7574047" y="936255"/>
            <a:ext cx="449095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Rapid and Incremental delivery of software</a:t>
            </a:r>
            <a:endParaRPr sz="20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7" name="Google Shape;117;p4"/>
          <p:cNvPicPr preferRelativeResize="0"/>
          <p:nvPr/>
        </p:nvPicPr>
        <p:blipFill rotWithShape="1">
          <a:blip r:embed="rId7">
            <a:alphaModFix/>
          </a:blip>
          <a:srcRect b="0" l="0" r="1411" t="0"/>
          <a:stretch/>
        </p:blipFill>
        <p:spPr>
          <a:xfrm>
            <a:off x="7571460" y="1669737"/>
            <a:ext cx="4429970" cy="12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4"/>
          <p:cNvPicPr preferRelativeResize="0"/>
          <p:nvPr/>
        </p:nvPicPr>
        <p:blipFill rotWithShape="1">
          <a:blip r:embed="rId8">
            <a:alphaModFix/>
          </a:blip>
          <a:srcRect b="0" l="0" r="1666" t="0"/>
          <a:stretch/>
        </p:blipFill>
        <p:spPr>
          <a:xfrm>
            <a:off x="7696439" y="3851780"/>
            <a:ext cx="4265078" cy="1411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4"/>
          <p:cNvCxnSpPr/>
          <p:nvPr/>
        </p:nvCxnSpPr>
        <p:spPr>
          <a:xfrm>
            <a:off x="7637546" y="3441785"/>
            <a:ext cx="435118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Agile Process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/>
              <a:t>Agile software process addresses </a:t>
            </a:r>
            <a:r>
              <a:rPr b="1" lang="en-IN"/>
              <a:t>few assumptions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90499" y="3701975"/>
            <a:ext cx="11748951" cy="457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agile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process</a:t>
            </a:r>
            <a:r>
              <a:rPr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must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adapt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incrementally.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190498" y="4308622"/>
            <a:ext cx="11748951" cy="930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accomplish incremental adaptation, an agile team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requires customer feedback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(so that the appropriate adaptations can be made).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569050" y="2805346"/>
            <a:ext cx="1116098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Analysis</a:t>
            </a: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b="1"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</a:t>
            </a: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r>
              <a:rPr b="1"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construction</a:t>
            </a:r>
            <a:r>
              <a:rPr b="1"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testing</a:t>
            </a:r>
            <a:r>
              <a:rPr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</a:t>
            </a:r>
            <a:r>
              <a:rPr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predictable</a:t>
            </a:r>
            <a:r>
              <a:rPr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we might like.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569050" y="1464447"/>
            <a:ext cx="1116098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Difficulty in predicting changes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of requirements and customer priorities.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569050" y="2129860"/>
            <a:ext cx="11160988" cy="46166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many types of software;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</a:t>
            </a:r>
            <a:r>
              <a:rPr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construction</a:t>
            </a:r>
            <a:r>
              <a:rPr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</a:t>
            </a:r>
            <a:r>
              <a:rPr b="1" lang="en-IN" sz="24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interleaved</a:t>
            </a:r>
            <a:r>
              <a:rPr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(mixed).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8992" y="2691992"/>
            <a:ext cx="1740105" cy="155001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Agility Principles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78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Highest priority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is to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satisfy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the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through early &amp;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continuous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delivery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Welcome changing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requirements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Deliver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working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software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frequently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Businesspeople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developers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must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 together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Build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projects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around motivated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individuals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Emphasize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face-to-face conversation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Working software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is the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measure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of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progress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Continuous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attention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to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technical excellence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good design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Simplicity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– the art of maximizing the amount of work done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The best designs emerge from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self-organizing teams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778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600"/>
              <a:buFont typeface="Noto Sans Symbols"/>
              <a:buChar char="🞂"/>
            </a:pP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The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team tunes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adjusts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its </a:t>
            </a:r>
            <a:r>
              <a:rPr b="1"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behaviour</a:t>
            </a:r>
            <a:r>
              <a:rPr lang="en-IN" sz="26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600">
                <a:latin typeface="Roboto Condensed"/>
                <a:ea typeface="Roboto Condensed"/>
                <a:cs typeface="Roboto Condensed"/>
                <a:sym typeface="Roboto Condensed"/>
              </a:rPr>
              <a:t>to become more effective</a:t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 sz="2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9333" y="1517054"/>
            <a:ext cx="2317340" cy="1408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9333" y="4521401"/>
            <a:ext cx="2544517" cy="9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Where agile methodology not work</a:t>
            </a:r>
            <a:endParaRPr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990601"/>
            <a:ext cx="3765485" cy="2575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23512" y="990601"/>
            <a:ext cx="3757893" cy="257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7"/>
          <p:cNvCxnSpPr/>
          <p:nvPr/>
        </p:nvCxnSpPr>
        <p:spPr>
          <a:xfrm>
            <a:off x="4076685" y="999187"/>
            <a:ext cx="0" cy="53339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5798" y="990601"/>
            <a:ext cx="3752932" cy="25669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7"/>
          <p:cNvCxnSpPr/>
          <p:nvPr/>
        </p:nvCxnSpPr>
        <p:spPr>
          <a:xfrm>
            <a:off x="8108753" y="990601"/>
            <a:ext cx="0" cy="533399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7"/>
          <p:cNvSpPr/>
          <p:nvPr/>
        </p:nvSpPr>
        <p:spPr>
          <a:xfrm>
            <a:off x="300446" y="4078178"/>
            <a:ext cx="3553097" cy="1682541"/>
          </a:xfrm>
          <a:prstGeom prst="wedgeRoundRectCallout">
            <a:avLst>
              <a:gd fmla="val -36642" name="adj1"/>
              <a:gd fmla="val -9554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plan &amp; requirements are clear &amp; unlikely to change</a:t>
            </a:r>
            <a:endParaRPr/>
          </a:p>
        </p:txBody>
      </p:sp>
      <p:sp>
        <p:nvSpPr>
          <p:cNvPr id="151" name="Google Shape;151;p7"/>
          <p:cNvSpPr/>
          <p:nvPr/>
        </p:nvSpPr>
        <p:spPr>
          <a:xfrm>
            <a:off x="4320219" y="4078178"/>
            <a:ext cx="3553097" cy="1682541"/>
          </a:xfrm>
          <a:prstGeom prst="wedgeRoundRectCallout">
            <a:avLst>
              <a:gd fmla="val 13726" name="adj1"/>
              <a:gd fmla="val -85452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Unclear understanding of Agile Approach among Teams</a:t>
            </a:r>
            <a:endParaRPr/>
          </a:p>
        </p:txBody>
      </p:sp>
      <p:sp>
        <p:nvSpPr>
          <p:cNvPr id="152" name="Google Shape;152;p7"/>
          <p:cNvSpPr/>
          <p:nvPr/>
        </p:nvSpPr>
        <p:spPr>
          <a:xfrm>
            <a:off x="8472219" y="4078179"/>
            <a:ext cx="3553097" cy="1682541"/>
          </a:xfrm>
          <a:prstGeom prst="wedgeRoundRectCallout">
            <a:avLst>
              <a:gd fmla="val 1226" name="adj1"/>
              <a:gd fmla="val -9321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Big Enterprises where team collaboration is tough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Extreme Programming (XP)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/>
              <a:t>The most widely used approach to agile software development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/>
              <a:t>A variant of XP called </a:t>
            </a:r>
            <a:r>
              <a:rPr b="1" lang="en-IN">
                <a:solidFill>
                  <a:srgbClr val="C00000"/>
                </a:solidFill>
              </a:rPr>
              <a:t>Industrial XP (IXP) </a:t>
            </a:r>
            <a:r>
              <a:rPr lang="en-IN"/>
              <a:t>has been proposed to target process for large organizations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IN"/>
              <a:t>It uses </a:t>
            </a:r>
            <a:r>
              <a:rPr b="1" lang="en-IN">
                <a:solidFill>
                  <a:srgbClr val="C00000"/>
                </a:solidFill>
              </a:rPr>
              <a:t>object-oriented approach </a:t>
            </a:r>
            <a:r>
              <a:rPr lang="en-IN"/>
              <a:t>as its preferred development model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286474" y="2611294"/>
            <a:ext cx="1832611" cy="461665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86333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XP Values</a:t>
            </a:r>
            <a:endParaRPr/>
          </a:p>
        </p:txBody>
      </p:sp>
      <p:cxnSp>
        <p:nvCxnSpPr>
          <p:cNvPr id="160" name="Google Shape;160;p8"/>
          <p:cNvCxnSpPr/>
          <p:nvPr/>
        </p:nvCxnSpPr>
        <p:spPr>
          <a:xfrm>
            <a:off x="2107567" y="3072959"/>
            <a:ext cx="9819973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8"/>
          <p:cNvSpPr txBox="1"/>
          <p:nvPr/>
        </p:nvSpPr>
        <p:spPr>
          <a:xfrm>
            <a:off x="190499" y="3171893"/>
            <a:ext cx="11737040" cy="3366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113" lvl="0" marL="265113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Communication: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 achieve effective communication, it 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emphasized close &amp; informal (verbal) collaboration</a:t>
            </a:r>
            <a:r>
              <a:rPr b="1"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between customers and developers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Simplicity: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restricts developers to </a:t>
            </a:r>
            <a:r>
              <a:rPr b="1"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design</a:t>
            </a:r>
            <a:r>
              <a:rPr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</a:t>
            </a:r>
            <a:r>
              <a:rPr b="1" lang="en-IN" sz="24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mmediate needs</a:t>
            </a:r>
            <a:r>
              <a:rPr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for</a:t>
            </a:r>
            <a:r>
              <a:rPr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future needs</a:t>
            </a:r>
            <a:endParaRPr>
              <a:solidFill>
                <a:schemeClr val="accent4"/>
              </a:solidFill>
            </a:endParaRPr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Feedback: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derived</a:t>
            </a:r>
            <a:r>
              <a:rPr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</a:t>
            </a:r>
            <a:r>
              <a:rPr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three sources the</a:t>
            </a:r>
            <a:r>
              <a:rPr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implemented software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the 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</a:t>
            </a:r>
            <a:r>
              <a:rPr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</a:t>
            </a:r>
            <a:r>
              <a:rPr b="1"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other software team members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it uses </a:t>
            </a:r>
            <a:r>
              <a:rPr b="1"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 testing</a:t>
            </a:r>
            <a:r>
              <a:rPr b="1" lang="en-IN" sz="2400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 primary testing</a:t>
            </a:r>
            <a:endParaRPr/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Courage: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demands courage (discipline), there is often significant pressure to design for future requirements, XP team </a:t>
            </a:r>
            <a:r>
              <a:rPr b="1" lang="en-IN" sz="24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must have the discipline (courage) to design for today</a:t>
            </a:r>
            <a:endParaRPr>
              <a:solidFill>
                <a:schemeClr val="accent4"/>
              </a:solidFill>
            </a:endParaRPr>
          </a:p>
          <a:p>
            <a:pPr indent="-265113" lvl="0" marL="265113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Respect: 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XP team</a:t>
            </a:r>
            <a:r>
              <a:rPr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respect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among </a:t>
            </a:r>
            <a:r>
              <a:rPr b="1" lang="en-IN" sz="2400">
                <a:solidFill>
                  <a:srgbClr val="BF232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members</a:t>
            </a:r>
            <a:endParaRPr>
              <a:solidFill>
                <a:srgbClr val="BF232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</a:pPr>
            <a:r>
              <a:rPr lang="en-IN"/>
              <a:t>The XP Process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458" y="1985679"/>
            <a:ext cx="5684645" cy="450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9"/>
          <p:cNvSpPr txBox="1"/>
          <p:nvPr/>
        </p:nvSpPr>
        <p:spPr>
          <a:xfrm>
            <a:off x="0" y="784295"/>
            <a:ext cx="6200349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considers four framework activities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-13446" y="1254334"/>
            <a:ext cx="62691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Planning </a:t>
            </a:r>
            <a:r>
              <a:rPr lang="en-IN" sz="2400">
                <a:solidFill>
                  <a:srgbClr val="BF232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Design </a:t>
            </a:r>
            <a:r>
              <a:rPr lang="en-IN" sz="2400">
                <a:solidFill>
                  <a:srgbClr val="BF232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Coding </a:t>
            </a:r>
            <a:r>
              <a:rPr lang="en-IN" sz="2400">
                <a:solidFill>
                  <a:srgbClr val="BF2323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1" lang="en-IN" sz="2400">
                <a:solidFill>
                  <a:schemeClr val="accent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</a:t>
            </a: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Testing</a:t>
            </a:r>
            <a:endParaRPr/>
          </a:p>
        </p:txBody>
      </p:sp>
      <p:cxnSp>
        <p:nvCxnSpPr>
          <p:cNvPr id="170" name="Google Shape;170;p9"/>
          <p:cNvCxnSpPr/>
          <p:nvPr/>
        </p:nvCxnSpPr>
        <p:spPr>
          <a:xfrm>
            <a:off x="6200349" y="711201"/>
            <a:ext cx="68771" cy="5892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9"/>
          <p:cNvSpPr/>
          <p:nvPr/>
        </p:nvSpPr>
        <p:spPr>
          <a:xfrm>
            <a:off x="6451595" y="862676"/>
            <a:ext cx="5422541" cy="5525686"/>
          </a:xfrm>
          <a:prstGeom prst="rect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" name="Google Shape;172;p9"/>
          <p:cNvSpPr/>
          <p:nvPr/>
        </p:nvSpPr>
        <p:spPr>
          <a:xfrm>
            <a:off x="6451594" y="862675"/>
            <a:ext cx="5422541" cy="45720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69696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Planning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6520365" y="1392973"/>
            <a:ext cx="5353769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Stories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Customers assigns value </a:t>
            </a: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(priority)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IN" sz="18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Developers assigns cost </a:t>
            </a:r>
            <a:r>
              <a:rPr lang="en-I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(number of development weeks)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Project velocity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Computed at the end of first release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Number of stories implemented in first release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IN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Estimates for future release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IN" sz="2000">
                <a:solidFill>
                  <a:srgbClr val="C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Guard against over-commitment</a:t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81561" y="4400179"/>
            <a:ext cx="2632256" cy="1826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BF2323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2020-05-01T05:09:15Z</dcterms:created>
  <dc:creator>ADMIN</dc:creator>
</cp:coreProperties>
</file>