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6858000" cx="12192000"/>
  <p:notesSz cx="6858000" cy="9144000"/>
  <p:embeddedFontLst>
    <p:embeddedFont>
      <p:font typeface="Roboto Condensed"/>
      <p:regular r:id="rId32"/>
      <p:bold r:id="rId33"/>
      <p:italic r:id="rId34"/>
      <p:boldItalic r:id="rId35"/>
    </p:embeddedFont>
    <p:embeddedFont>
      <p:font typeface="Roboto Condensed Light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0" roundtripDataSignature="AMtx7mhXrasrD/XXaxq99I4LEUfZvll2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RobotoCondensed-bold.fntdata"/><Relationship Id="rId10" Type="http://schemas.openxmlformats.org/officeDocument/2006/relationships/slide" Target="slides/slide6.xml"/><Relationship Id="rId32" Type="http://schemas.openxmlformats.org/officeDocument/2006/relationships/font" Target="fonts/RobotoCondensed-regular.fntdata"/><Relationship Id="rId13" Type="http://schemas.openxmlformats.org/officeDocument/2006/relationships/slide" Target="slides/slide9.xml"/><Relationship Id="rId35" Type="http://schemas.openxmlformats.org/officeDocument/2006/relationships/font" Target="fonts/RobotoCondensed-boldItalic.fntdata"/><Relationship Id="rId12" Type="http://schemas.openxmlformats.org/officeDocument/2006/relationships/slide" Target="slides/slide8.xml"/><Relationship Id="rId34" Type="http://schemas.openxmlformats.org/officeDocument/2006/relationships/font" Target="fonts/RobotoCondensed-italic.fntdata"/><Relationship Id="rId15" Type="http://schemas.openxmlformats.org/officeDocument/2006/relationships/slide" Target="slides/slide11.xml"/><Relationship Id="rId37" Type="http://schemas.openxmlformats.org/officeDocument/2006/relationships/font" Target="fonts/RobotoCondensedLight-bold.fntdata"/><Relationship Id="rId14" Type="http://schemas.openxmlformats.org/officeDocument/2006/relationships/slide" Target="slides/slide10.xml"/><Relationship Id="rId36" Type="http://schemas.openxmlformats.org/officeDocument/2006/relationships/font" Target="fonts/RobotoCondensedLight-regular.fntdata"/><Relationship Id="rId17" Type="http://schemas.openxmlformats.org/officeDocument/2006/relationships/slide" Target="slides/slide13.xml"/><Relationship Id="rId39" Type="http://schemas.openxmlformats.org/officeDocument/2006/relationships/font" Target="fonts/RobotoCondensedLight-boldItalic.fntdata"/><Relationship Id="rId16" Type="http://schemas.openxmlformats.org/officeDocument/2006/relationships/slide" Target="slides/slide12.xml"/><Relationship Id="rId38" Type="http://schemas.openxmlformats.org/officeDocument/2006/relationships/font" Target="fonts/RobotoCondensedLight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ec29513f3e_0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ec29513f3e_0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g2ec29513f3e_0_8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ec29513f3e_0_1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ec29513f3e_0_1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2ec29513f3e_0_17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ec29513f3e_0_1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ec29513f3e_0_1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2ec29513f3e_0_17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9.png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Red">
  <p:cSld name="Title Slide - Red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9"/>
          <p:cNvSpPr txBox="1"/>
          <p:nvPr>
            <p:ph type="ctrTitle"/>
          </p:nvPr>
        </p:nvSpPr>
        <p:spPr>
          <a:xfrm>
            <a:off x="559490" y="1122364"/>
            <a:ext cx="7035300" cy="2578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6600"/>
              <a:buFont typeface="Roboto Condensed"/>
              <a:buNone/>
              <a:defRPr b="1" sz="66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ck - Logo on BR">
  <p:cSld name="Blanck - Logo on B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8"/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fmla="val 0" name="adj"/>
            </a:avLst>
          </a:prstGeom>
          <a:solidFill>
            <a:srgbClr val="DFDF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0" name="Google Shape;50;p38"/>
          <p:cNvSpPr txBox="1"/>
          <p:nvPr/>
        </p:nvSpPr>
        <p:spPr>
          <a:xfrm>
            <a:off x="8610600" y="6604000"/>
            <a:ext cx="2743200" cy="25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b="1" sz="1200">
              <a:solidFill>
                <a:srgbClr val="36363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51" name="Google Shape;51;p38"/>
          <p:cNvCxnSpPr/>
          <p:nvPr/>
        </p:nvCxnSpPr>
        <p:spPr>
          <a:xfrm>
            <a:off x="0" y="6606251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BFBFBF">
                <a:alpha val="6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ck - Logo on BL">
  <p:cSld name="Blanck - Logo on BL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9"/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fmla="val 0" name="adj"/>
            </a:avLst>
          </a:prstGeom>
          <a:solidFill>
            <a:srgbClr val="DFDF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4" name="Google Shape;54;p39"/>
          <p:cNvSpPr txBox="1"/>
          <p:nvPr/>
        </p:nvSpPr>
        <p:spPr>
          <a:xfrm>
            <a:off x="8610600" y="6604000"/>
            <a:ext cx="2743200" cy="25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b="1" sz="1200">
              <a:solidFill>
                <a:srgbClr val="36363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55" name="Google Shape;55;p39"/>
          <p:cNvCxnSpPr/>
          <p:nvPr/>
        </p:nvCxnSpPr>
        <p:spPr>
          <a:xfrm>
            <a:off x="0" y="6606251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BFBFBF">
                <a:alpha val="6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lete Blanck">
  <p:cSld name="1_Complete Blanc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0"/>
          <p:cNvSpPr txBox="1"/>
          <p:nvPr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How to Crop Circular Photo?</a:t>
            </a:r>
            <a:endParaRPr/>
          </a:p>
        </p:txBody>
      </p:sp>
      <p:sp>
        <p:nvSpPr>
          <p:cNvPr id="58" name="Google Shape;58;p40"/>
          <p:cNvSpPr/>
          <p:nvPr>
            <p:ph idx="2" type="pic"/>
          </p:nvPr>
        </p:nvSpPr>
        <p:spPr>
          <a:xfrm>
            <a:off x="4013200" y="1808163"/>
            <a:ext cx="3890962" cy="3890962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Maroon">
  <p:cSld name="Title Slide - Maro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41"/>
          <p:cNvPicPr preferRelativeResize="0"/>
          <p:nvPr/>
        </p:nvPicPr>
        <p:blipFill rotWithShape="1">
          <a:blip r:embed="rId2">
            <a:alphaModFix/>
          </a:blip>
          <a:srcRect b="24999" l="0" r="0" t="1875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41"/>
          <p:cNvSpPr/>
          <p:nvPr/>
        </p:nvSpPr>
        <p:spPr>
          <a:xfrm>
            <a:off x="2554514" y="1"/>
            <a:ext cx="5255702" cy="1335004"/>
          </a:xfrm>
          <a:custGeom>
            <a:rect b="b" l="l" r="r" t="t"/>
            <a:pathLst>
              <a:path extrusionOk="0" h="517" w="2048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5C2321"/>
              </a:gs>
              <a:gs pos="10000">
                <a:srgbClr val="5C2321"/>
              </a:gs>
              <a:gs pos="100000">
                <a:schemeClr val="accent6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2" name="Google Shape;62;p41"/>
          <p:cNvSpPr/>
          <p:nvPr/>
        </p:nvSpPr>
        <p:spPr>
          <a:xfrm>
            <a:off x="0" y="5905331"/>
            <a:ext cx="1901425" cy="952668"/>
          </a:xfrm>
          <a:custGeom>
            <a:rect b="b" l="l" r="r" t="t"/>
            <a:pathLst>
              <a:path extrusionOk="0" h="1024" w="2048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5C2321"/>
              </a:gs>
              <a:gs pos="10000">
                <a:srgbClr val="5C2321"/>
              </a:gs>
              <a:gs pos="100000">
                <a:schemeClr val="accent6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63" name="Google Shape;6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8334" y="4602222"/>
            <a:ext cx="3383666" cy="2255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40861" y="2096941"/>
            <a:ext cx="2813885" cy="2119207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41"/>
          <p:cNvSpPr txBox="1"/>
          <p:nvPr>
            <p:ph type="ctrTitle"/>
          </p:nvPr>
        </p:nvSpPr>
        <p:spPr>
          <a:xfrm>
            <a:off x="559490" y="1122364"/>
            <a:ext cx="7035300" cy="2578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6600"/>
              <a:buFont typeface="Roboto Condensed"/>
              <a:buNone/>
              <a:defRPr b="1" sz="66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6" name="Google Shape;66;p41"/>
          <p:cNvPicPr preferRelativeResize="0"/>
          <p:nvPr/>
        </p:nvPicPr>
        <p:blipFill rotWithShape="1">
          <a:blip r:embed="rId5">
            <a:alphaModFix/>
          </a:blip>
          <a:srcRect b="17724" l="62022" r="2731" t="18062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 Blanck">
  <p:cSld name="Complete Blanc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- Logo on BR">
  <p:cSld name="Title and Content - Logo on B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1"/>
          <p:cNvPicPr preferRelativeResize="0"/>
          <p:nvPr/>
        </p:nvPicPr>
        <p:blipFill rotWithShape="1">
          <a:blip r:embed="rId2">
            <a:alphaModFix/>
          </a:blip>
          <a:srcRect b="3534" l="0" r="1768" t="86739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1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  <a:defRPr b="1" sz="34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1"/>
          <p:cNvSpPr txBox="1"/>
          <p:nvPr>
            <p:ph idx="1" type="body"/>
          </p:nvPr>
        </p:nvSpPr>
        <p:spPr>
          <a:xfrm>
            <a:off x="131180" y="918864"/>
            <a:ext cx="11929641" cy="5590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  <a:defRPr sz="2400">
                <a:solidFill>
                  <a:schemeClr val="dk1"/>
                </a:solidFill>
              </a:defRPr>
            </a:lvl1pPr>
            <a:lvl2pPr indent="-355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⮩"/>
              <a:defRPr sz="2000">
                <a:solidFill>
                  <a:schemeClr val="dk1"/>
                </a:solidFill>
              </a:defRPr>
            </a:lvl2pPr>
            <a:lvl3pPr indent="-3429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▪"/>
              <a:defRPr sz="1800">
                <a:solidFill>
                  <a:schemeClr val="dk1"/>
                </a:solidFill>
              </a:defRPr>
            </a:lvl3pPr>
            <a:lvl4pPr indent="-3302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indent="-3302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9" name="Google Shape;19;p31"/>
          <p:cNvCxnSpPr/>
          <p:nvPr/>
        </p:nvCxnSpPr>
        <p:spPr>
          <a:xfrm>
            <a:off x="0" y="711201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- Logo on BL">
  <p:cSld name="Title and Content - Logo on BL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32"/>
          <p:cNvPicPr preferRelativeResize="0"/>
          <p:nvPr/>
        </p:nvPicPr>
        <p:blipFill rotWithShape="1">
          <a:blip r:embed="rId2">
            <a:alphaModFix/>
          </a:blip>
          <a:srcRect b="3534" l="0" r="1768" t="86739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2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  <a:defRPr b="1" sz="34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2"/>
          <p:cNvSpPr txBox="1"/>
          <p:nvPr>
            <p:ph idx="1" type="body"/>
          </p:nvPr>
        </p:nvSpPr>
        <p:spPr>
          <a:xfrm>
            <a:off x="131180" y="849589"/>
            <a:ext cx="11929641" cy="5590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  <a:defRPr sz="2400">
                <a:solidFill>
                  <a:schemeClr val="dk1"/>
                </a:solidFill>
              </a:defRPr>
            </a:lvl1pPr>
            <a:lvl2pPr indent="-355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⮩"/>
              <a:defRPr sz="2000">
                <a:solidFill>
                  <a:schemeClr val="dk1"/>
                </a:solidFill>
              </a:defRPr>
            </a:lvl2pPr>
            <a:lvl3pPr indent="-3429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▪"/>
              <a:defRPr sz="1800">
                <a:solidFill>
                  <a:schemeClr val="dk1"/>
                </a:solidFill>
              </a:defRPr>
            </a:lvl3pPr>
            <a:lvl4pPr indent="-3302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indent="-3302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4" name="Google Shape;24;p32"/>
          <p:cNvCxnSpPr/>
          <p:nvPr/>
        </p:nvCxnSpPr>
        <p:spPr>
          <a:xfrm>
            <a:off x="0" y="711201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 - Red">
  <p:cSld name="1_Title Slide - Red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3"/>
          <p:cNvSpPr/>
          <p:nvPr/>
        </p:nvSpPr>
        <p:spPr>
          <a:xfrm rot="5400000">
            <a:off x="4309292" y="1717040"/>
            <a:ext cx="3461658" cy="2984188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2F2F2"/>
          </a:solidFill>
          <a:ln cap="flat" cmpd="sng" w="57150">
            <a:solidFill>
              <a:schemeClr val="accent6"/>
            </a:solidFill>
            <a:prstDash val="lg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7" name="Google Shape;27;p33"/>
          <p:cNvSpPr txBox="1"/>
          <p:nvPr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6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Thank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6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You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Default Color">
  <p:cSld name="Title Slide - Default Colo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4"/>
          <p:cNvSpPr txBox="1"/>
          <p:nvPr>
            <p:ph type="ctrTitle"/>
          </p:nvPr>
        </p:nvSpPr>
        <p:spPr>
          <a:xfrm>
            <a:off x="559490" y="1122364"/>
            <a:ext cx="7035300" cy="2578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6600"/>
              <a:buFont typeface="Roboto Condensed"/>
              <a:buNone/>
              <a:defRPr b="1" sz="66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- Logo on TR">
  <p:cSld name="Title and Content - Logo on T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5"/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fmla="val 0" name="adj"/>
            </a:avLst>
          </a:prstGeom>
          <a:solidFill>
            <a:srgbClr val="DFDF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2" name="Google Shape;32;p35"/>
          <p:cNvSpPr txBox="1"/>
          <p:nvPr/>
        </p:nvSpPr>
        <p:spPr>
          <a:xfrm>
            <a:off x="8610600" y="6604000"/>
            <a:ext cx="2743200" cy="25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b="1" sz="1200">
              <a:solidFill>
                <a:srgbClr val="36363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3" name="Google Shape;33;p35"/>
          <p:cNvPicPr preferRelativeResize="0"/>
          <p:nvPr/>
        </p:nvPicPr>
        <p:blipFill rotWithShape="1">
          <a:blip r:embed="rId2">
            <a:alphaModFix/>
          </a:blip>
          <a:srcRect b="3534" l="0" r="1768" t="86739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35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  <a:defRPr b="1" sz="34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5"/>
          <p:cNvSpPr txBox="1"/>
          <p:nvPr>
            <p:ph idx="1" type="body"/>
          </p:nvPr>
        </p:nvSpPr>
        <p:spPr>
          <a:xfrm>
            <a:off x="131180" y="877299"/>
            <a:ext cx="11929641" cy="5590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  <a:defRPr sz="2400">
                <a:solidFill>
                  <a:schemeClr val="dk1"/>
                </a:solidFill>
              </a:defRPr>
            </a:lvl1pPr>
            <a:lvl2pPr indent="-355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⮩"/>
              <a:defRPr sz="2000">
                <a:solidFill>
                  <a:schemeClr val="dk1"/>
                </a:solidFill>
              </a:defRPr>
            </a:lvl2pPr>
            <a:lvl3pPr indent="-3429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▪"/>
              <a:defRPr sz="1800">
                <a:solidFill>
                  <a:schemeClr val="dk1"/>
                </a:solidFill>
              </a:defRPr>
            </a:lvl3pPr>
            <a:lvl4pPr indent="-3302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indent="-3302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6" name="Google Shape;36;p35"/>
          <p:cNvCxnSpPr/>
          <p:nvPr/>
        </p:nvCxnSpPr>
        <p:spPr>
          <a:xfrm>
            <a:off x="0" y="711201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" name="Google Shape;37;p35"/>
          <p:cNvCxnSpPr/>
          <p:nvPr/>
        </p:nvCxnSpPr>
        <p:spPr>
          <a:xfrm>
            <a:off x="0" y="6606251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BFBFBF">
                <a:alpha val="6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36"/>
          <p:cNvPicPr preferRelativeResize="0"/>
          <p:nvPr/>
        </p:nvPicPr>
        <p:blipFill rotWithShape="1">
          <a:blip r:embed="rId2">
            <a:alphaModFix/>
          </a:blip>
          <a:srcRect b="21179" l="0" r="11581" t="0"/>
          <a:stretch/>
        </p:blipFill>
        <p:spPr>
          <a:xfrm rot="-5400000">
            <a:off x="9807099" y="606901"/>
            <a:ext cx="2991808" cy="177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36"/>
          <p:cNvPicPr preferRelativeResize="0"/>
          <p:nvPr/>
        </p:nvPicPr>
        <p:blipFill rotWithShape="1">
          <a:blip r:embed="rId3">
            <a:alphaModFix/>
          </a:blip>
          <a:srcRect b="17724" l="79646" r="2730" t="18062"/>
          <a:stretch/>
        </p:blipFill>
        <p:spPr>
          <a:xfrm>
            <a:off x="0" y="401568"/>
            <a:ext cx="543946" cy="772151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3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3064"/>
              </a:buClr>
              <a:buSzPts val="6000"/>
              <a:buFont typeface="Roboto Condensed"/>
              <a:buNone/>
              <a:defRPr b="1" sz="6000">
                <a:solidFill>
                  <a:srgbClr val="1D306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2000"/>
              <a:buNone/>
              <a:defRPr sz="2000">
                <a:solidFill>
                  <a:srgbClr val="8A8A8A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800"/>
              <a:buNone/>
              <a:defRPr sz="1800">
                <a:solidFill>
                  <a:srgbClr val="8A8A8A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9pPr>
          </a:lstStyle>
          <a:p/>
        </p:txBody>
      </p:sp>
      <p:sp>
        <p:nvSpPr>
          <p:cNvPr id="43" name="Google Shape;43;p36"/>
          <p:cNvSpPr/>
          <p:nvPr/>
        </p:nvSpPr>
        <p:spPr>
          <a:xfrm>
            <a:off x="0" y="5905332"/>
            <a:ext cx="1901425" cy="952668"/>
          </a:xfrm>
          <a:custGeom>
            <a:rect b="b" l="l" r="r" t="t"/>
            <a:pathLst>
              <a:path extrusionOk="0" h="1024" w="2048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dk2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ck - Logo on TR">
  <p:cSld name="Blanck - Logo on T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7"/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fmla="val 0" name="adj"/>
            </a:avLst>
          </a:prstGeom>
          <a:solidFill>
            <a:srgbClr val="DFDF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6" name="Google Shape;46;p37"/>
          <p:cNvSpPr txBox="1"/>
          <p:nvPr/>
        </p:nvSpPr>
        <p:spPr>
          <a:xfrm>
            <a:off x="8610600" y="6604000"/>
            <a:ext cx="2743200" cy="25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b="1" sz="1200">
              <a:solidFill>
                <a:srgbClr val="36363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47" name="Google Shape;47;p37"/>
          <p:cNvCxnSpPr/>
          <p:nvPr/>
        </p:nvCxnSpPr>
        <p:spPr>
          <a:xfrm>
            <a:off x="0" y="6606251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BFBFBF">
                <a:alpha val="6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Condensed"/>
              <a:buNone/>
              <a:defRPr b="0" i="0" sz="4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7.jpg"/><Relationship Id="rId5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1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21.jpg"/><Relationship Id="rId5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0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Relationship Id="rId4" Type="http://schemas.openxmlformats.org/officeDocument/2006/relationships/image" Target="../media/image31.png"/><Relationship Id="rId9" Type="http://schemas.openxmlformats.org/officeDocument/2006/relationships/image" Target="../media/image29.png"/><Relationship Id="rId5" Type="http://schemas.openxmlformats.org/officeDocument/2006/relationships/image" Target="../media/image24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3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3.png"/><Relationship Id="rId4" Type="http://schemas.openxmlformats.org/officeDocument/2006/relationships/image" Target="../media/image35.png"/><Relationship Id="rId5" Type="http://schemas.openxmlformats.org/officeDocument/2006/relationships/image" Target="../media/image38.png"/><Relationship Id="rId6" Type="http://schemas.openxmlformats.org/officeDocument/2006/relationships/image" Target="../media/image40.png"/><Relationship Id="rId7" Type="http://schemas.openxmlformats.org/officeDocument/2006/relationships/image" Target="../media/image3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Relationship Id="rId4" Type="http://schemas.openxmlformats.org/officeDocument/2006/relationships/image" Target="../media/image7.jpg"/><Relationship Id="rId5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"/>
          <p:cNvSpPr txBox="1"/>
          <p:nvPr/>
        </p:nvSpPr>
        <p:spPr>
          <a:xfrm>
            <a:off x="425100" y="191450"/>
            <a:ext cx="107928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4800"/>
              <a:buFont typeface="Roboto Condensed Light"/>
              <a:buNone/>
            </a:pPr>
            <a:r>
              <a:rPr b="0" i="0" lang="en-US" sz="4800" u="none" cap="none" strike="noStrike">
                <a:solidFill>
                  <a:srgbClr val="363636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Unit-</a:t>
            </a:r>
            <a:r>
              <a:rPr lang="en-US" sz="4800">
                <a:solidFill>
                  <a:srgbClr val="363636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1</a:t>
            </a:r>
            <a:r>
              <a:rPr b="1" i="0" lang="en-US" sz="6600" u="none" cap="none" strike="noStrike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br>
              <a:rPr b="1" i="0" lang="en-US" sz="6600" u="none" cap="none" strike="noStrike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b="1" i="0" lang="en-US" sz="5400" u="none" cap="none" strike="noStrike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Requirement </a:t>
            </a:r>
            <a:endParaRPr b="1">
              <a:solidFill>
                <a:srgbClr val="C0000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5400"/>
              <a:buFont typeface="Roboto Condensed"/>
              <a:buNone/>
            </a:pPr>
            <a:r>
              <a:rPr b="1" i="0" lang="en-US" sz="5400" u="none" cap="none" strike="noStrike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Analysis &amp; Specification</a:t>
            </a:r>
            <a:endParaRPr b="1" i="0" sz="5400" u="none" cap="none" strike="noStrike">
              <a:solidFill>
                <a:srgbClr val="36363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5400"/>
              <a:buFont typeface="Roboto Condensed"/>
              <a:buNone/>
            </a:pPr>
            <a:r>
              <a:rPr b="1" lang="en-US" sz="29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-KRISHNA BRAHMBHATT</a:t>
            </a:r>
            <a:endParaRPr b="1" sz="2900">
              <a:solidFill>
                <a:srgbClr val="36363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2" name="Google Shape;72;p1"/>
          <p:cNvSpPr txBox="1"/>
          <p:nvPr/>
        </p:nvSpPr>
        <p:spPr>
          <a:xfrm>
            <a:off x="425100" y="3625500"/>
            <a:ext cx="113418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373737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Reference Book:</a:t>
            </a:r>
            <a:endParaRPr b="1" sz="3000">
              <a:solidFill>
                <a:srgbClr val="373737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0570A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Software Engineering -A Practitioner’s Approach (Seventh Edition) - Roger S. Pressman.</a:t>
            </a:r>
            <a:endParaRPr b="1" sz="3000">
              <a:solidFill>
                <a:srgbClr val="0570A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373737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373737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Chapter 5:Understanding Requirements </a:t>
            </a:r>
            <a:endParaRPr b="1" sz="3000">
              <a:solidFill>
                <a:srgbClr val="373737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373737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"/>
          <p:cNvSpPr/>
          <p:nvPr/>
        </p:nvSpPr>
        <p:spPr>
          <a:xfrm>
            <a:off x="515525" y="154450"/>
            <a:ext cx="11237100" cy="6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 u="sng">
                <a:solidFill>
                  <a:srgbClr val="B71B1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Feasibility studies</a:t>
            </a:r>
            <a:endParaRPr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 u="sng">
              <a:solidFill>
                <a:srgbClr val="B71B1C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31F2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 feasibility study is a short, focused study that should take place early in the RE process. It should answer three key questions: </a:t>
            </a:r>
            <a:endParaRPr b="1" sz="2800">
              <a:solidFill>
                <a:srgbClr val="231F2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231F2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556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Font typeface="Roboto Condensed"/>
              <a:buAutoNum type="arabicParenBoth"/>
            </a:pPr>
            <a:r>
              <a:rPr b="1" lang="en-US" sz="2800">
                <a:solidFill>
                  <a:srgbClr val="231F2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Does the system contribute to the overall objectives of the organization? </a:t>
            </a:r>
            <a:endParaRPr b="1" sz="2800">
              <a:solidFill>
                <a:srgbClr val="231F2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778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oboto Condensed"/>
              <a:buNone/>
            </a:pPr>
            <a:r>
              <a:t/>
            </a:r>
            <a:endParaRPr b="1" sz="2800">
              <a:solidFill>
                <a:srgbClr val="231F2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556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Font typeface="Roboto Condensed"/>
              <a:buAutoNum type="arabicParenBoth"/>
            </a:pPr>
            <a:r>
              <a:rPr b="1" lang="en-US" sz="2800">
                <a:solidFill>
                  <a:srgbClr val="231F2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Can the system be implemented within schedule and budget using current technology?</a:t>
            </a:r>
            <a:endParaRPr b="1" sz="2800">
              <a:solidFill>
                <a:srgbClr val="231F2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231F2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556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2800"/>
              <a:buFont typeface="Roboto Condensed"/>
              <a:buAutoNum type="arabicParenBoth"/>
            </a:pPr>
            <a:r>
              <a:rPr b="1" lang="en-US" sz="2800">
                <a:solidFill>
                  <a:srgbClr val="231F2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Can the system be integrated with other systems that are used?</a:t>
            </a:r>
            <a:endParaRPr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231F2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31F2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If the answer to any of these questions is no, you should probably not go ahead with the project.</a:t>
            </a:r>
            <a:endParaRPr b="1" sz="2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Requirements Engineering Tasks</a:t>
            </a:r>
            <a:endParaRPr/>
          </a:p>
        </p:txBody>
      </p:sp>
      <p:sp>
        <p:nvSpPr>
          <p:cNvPr id="191" name="Google Shape;191;p12"/>
          <p:cNvSpPr txBox="1"/>
          <p:nvPr/>
        </p:nvSpPr>
        <p:spPr>
          <a:xfrm>
            <a:off x="768714" y="931491"/>
            <a:ext cx="2552700" cy="46166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Inception</a:t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92" name="Google Shape;19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981" y="1574649"/>
            <a:ext cx="1698401" cy="1677171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2"/>
          <p:cNvSpPr txBox="1"/>
          <p:nvPr/>
        </p:nvSpPr>
        <p:spPr>
          <a:xfrm>
            <a:off x="273414" y="931491"/>
            <a:ext cx="495300" cy="46166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69696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24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4" name="Google Shape;194;p12"/>
          <p:cNvSpPr txBox="1"/>
          <p:nvPr/>
        </p:nvSpPr>
        <p:spPr>
          <a:xfrm>
            <a:off x="4064364" y="931491"/>
            <a:ext cx="3683000" cy="46166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Elicitation </a:t>
            </a:r>
            <a:r>
              <a:rPr b="1" lang="en-US"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(Requirement Gathering)</a:t>
            </a:r>
            <a:endParaRPr/>
          </a:p>
        </p:txBody>
      </p:sp>
      <p:pic>
        <p:nvPicPr>
          <p:cNvPr id="195" name="Google Shape;195;p12"/>
          <p:cNvPicPr preferRelativeResize="0"/>
          <p:nvPr/>
        </p:nvPicPr>
        <p:blipFill rotWithShape="1">
          <a:blip r:embed="rId4">
            <a:alphaModFix/>
          </a:blip>
          <a:srcRect b="2626" l="0" r="0" t="8248"/>
          <a:stretch/>
        </p:blipFill>
        <p:spPr>
          <a:xfrm>
            <a:off x="4709977" y="1434092"/>
            <a:ext cx="2039530" cy="1817727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2"/>
          <p:cNvSpPr txBox="1"/>
          <p:nvPr/>
        </p:nvSpPr>
        <p:spPr>
          <a:xfrm>
            <a:off x="3569064" y="931491"/>
            <a:ext cx="495300" cy="46166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69696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24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7" name="Google Shape;197;p12"/>
          <p:cNvSpPr txBox="1"/>
          <p:nvPr/>
        </p:nvSpPr>
        <p:spPr>
          <a:xfrm>
            <a:off x="8526186" y="926920"/>
            <a:ext cx="3424514" cy="46166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Elaboration</a:t>
            </a:r>
            <a:endParaRPr/>
          </a:p>
        </p:txBody>
      </p:sp>
      <p:pic>
        <p:nvPicPr>
          <p:cNvPr id="198" name="Google Shape;198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474200" y="1574649"/>
            <a:ext cx="1685706" cy="1685706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2"/>
          <p:cNvSpPr txBox="1"/>
          <p:nvPr/>
        </p:nvSpPr>
        <p:spPr>
          <a:xfrm>
            <a:off x="8028197" y="926920"/>
            <a:ext cx="495300" cy="46166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69696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24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00" name="Google Shape;200;p12"/>
          <p:cNvSpPr/>
          <p:nvPr/>
        </p:nvSpPr>
        <p:spPr>
          <a:xfrm>
            <a:off x="273414" y="3335404"/>
            <a:ext cx="3048000" cy="46166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Roughly define scope</a:t>
            </a:r>
            <a:endParaRPr/>
          </a:p>
        </p:txBody>
      </p:sp>
      <p:sp>
        <p:nvSpPr>
          <p:cNvPr id="201" name="Google Shape;201;p12"/>
          <p:cNvSpPr/>
          <p:nvPr/>
        </p:nvSpPr>
        <p:spPr>
          <a:xfrm>
            <a:off x="273414" y="3847214"/>
            <a:ext cx="3048000" cy="193899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 basic understanding 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of a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problem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people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who want a solution, the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nature of solution 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desired</a:t>
            </a:r>
            <a:endParaRPr/>
          </a:p>
        </p:txBody>
      </p:sp>
      <p:sp>
        <p:nvSpPr>
          <p:cNvPr id="202" name="Google Shape;202;p12"/>
          <p:cNvSpPr/>
          <p:nvPr/>
        </p:nvSpPr>
        <p:spPr>
          <a:xfrm>
            <a:off x="3569064" y="3335404"/>
            <a:ext cx="4178300" cy="46166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Define requirements</a:t>
            </a:r>
            <a:endParaRPr/>
          </a:p>
        </p:txBody>
      </p:sp>
      <p:sp>
        <p:nvSpPr>
          <p:cNvPr id="203" name="Google Shape;203;p12"/>
          <p:cNvSpPr/>
          <p:nvPr/>
        </p:nvSpPr>
        <p:spPr>
          <a:xfrm>
            <a:off x="3569064" y="3847214"/>
            <a:ext cx="4178300" cy="156966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 practice of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collecting the requirements 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of a system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from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users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customers and other stakeholders</a:t>
            </a:r>
            <a:endParaRPr/>
          </a:p>
        </p:txBody>
      </p:sp>
      <p:sp>
        <p:nvSpPr>
          <p:cNvPr id="204" name="Google Shape;204;p12"/>
          <p:cNvSpPr/>
          <p:nvPr/>
        </p:nvSpPr>
        <p:spPr>
          <a:xfrm>
            <a:off x="8028196" y="3335404"/>
            <a:ext cx="3922503" cy="46166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Further define requirements</a:t>
            </a:r>
            <a:endParaRPr/>
          </a:p>
        </p:txBody>
      </p:sp>
      <p:sp>
        <p:nvSpPr>
          <p:cNvPr id="205" name="Google Shape;205;p12"/>
          <p:cNvSpPr/>
          <p:nvPr/>
        </p:nvSpPr>
        <p:spPr>
          <a:xfrm>
            <a:off x="8028197" y="3847214"/>
            <a:ext cx="3922503" cy="120032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Expand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and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refine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requirements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obtained from inception &amp; elicitation</a:t>
            </a:r>
            <a:endParaRPr/>
          </a:p>
        </p:txBody>
      </p:sp>
      <p:sp>
        <p:nvSpPr>
          <p:cNvPr id="206" name="Google Shape;206;p12"/>
          <p:cNvSpPr/>
          <p:nvPr/>
        </p:nvSpPr>
        <p:spPr>
          <a:xfrm>
            <a:off x="8028197" y="5098077"/>
            <a:ext cx="3922503" cy="120032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Creation of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User scenarios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extract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analysis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class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and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business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domain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entities</a:t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207" name="Google Shape;207;p12"/>
          <p:cNvCxnSpPr/>
          <p:nvPr/>
        </p:nvCxnSpPr>
        <p:spPr>
          <a:xfrm>
            <a:off x="3441700" y="926920"/>
            <a:ext cx="0" cy="5689901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8" name="Google Shape;208;p12"/>
          <p:cNvCxnSpPr/>
          <p:nvPr/>
        </p:nvCxnSpPr>
        <p:spPr>
          <a:xfrm>
            <a:off x="7886700" y="914220"/>
            <a:ext cx="0" cy="5689901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Requirements Engineering Tasks Cont.</a:t>
            </a:r>
            <a:endParaRPr/>
          </a:p>
        </p:txBody>
      </p:sp>
      <p:sp>
        <p:nvSpPr>
          <p:cNvPr id="214" name="Google Shape;214;p13"/>
          <p:cNvSpPr txBox="1"/>
          <p:nvPr/>
        </p:nvSpPr>
        <p:spPr>
          <a:xfrm>
            <a:off x="711199" y="889000"/>
            <a:ext cx="2895601" cy="46166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Negotiation</a:t>
            </a:r>
            <a:endParaRPr/>
          </a:p>
        </p:txBody>
      </p:sp>
      <p:pic>
        <p:nvPicPr>
          <p:cNvPr id="215" name="Google Shape;21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3961" y="1474700"/>
            <a:ext cx="1754777" cy="1724068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3"/>
          <p:cNvSpPr txBox="1"/>
          <p:nvPr/>
        </p:nvSpPr>
        <p:spPr>
          <a:xfrm>
            <a:off x="215900" y="889000"/>
            <a:ext cx="495300" cy="46166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69696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24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17" name="Google Shape;217;p13"/>
          <p:cNvSpPr/>
          <p:nvPr/>
        </p:nvSpPr>
        <p:spPr>
          <a:xfrm>
            <a:off x="215900" y="3322804"/>
            <a:ext cx="3390900" cy="46166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Reconcile conflicts</a:t>
            </a:r>
            <a:endParaRPr/>
          </a:p>
        </p:txBody>
      </p:sp>
      <p:sp>
        <p:nvSpPr>
          <p:cNvPr id="218" name="Google Shape;218;p13"/>
          <p:cNvSpPr/>
          <p:nvPr/>
        </p:nvSpPr>
        <p:spPr>
          <a:xfrm>
            <a:off x="215900" y="3860669"/>
            <a:ext cx="3390900" cy="120032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Agree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on a deliverable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system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that is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realistic for developers 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and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customers</a:t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219" name="Google Shape;219;p13"/>
          <p:cNvCxnSpPr/>
          <p:nvPr/>
        </p:nvCxnSpPr>
        <p:spPr>
          <a:xfrm>
            <a:off x="3797300" y="914220"/>
            <a:ext cx="0" cy="5689901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0" name="Google Shape;220;p13"/>
          <p:cNvSpPr txBox="1"/>
          <p:nvPr/>
        </p:nvSpPr>
        <p:spPr>
          <a:xfrm>
            <a:off x="4483100" y="889000"/>
            <a:ext cx="7404100" cy="46166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Specification</a:t>
            </a:r>
            <a:endParaRPr/>
          </a:p>
        </p:txBody>
      </p:sp>
      <p:pic>
        <p:nvPicPr>
          <p:cNvPr id="221" name="Google Shape;22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24439" y="1555501"/>
            <a:ext cx="2026121" cy="1519321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3"/>
          <p:cNvSpPr txBox="1"/>
          <p:nvPr/>
        </p:nvSpPr>
        <p:spPr>
          <a:xfrm>
            <a:off x="3987800" y="888999"/>
            <a:ext cx="495300" cy="46166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69696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</a:t>
            </a:r>
            <a:endParaRPr sz="24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23" name="Google Shape;223;p13"/>
          <p:cNvSpPr/>
          <p:nvPr/>
        </p:nvSpPr>
        <p:spPr>
          <a:xfrm>
            <a:off x="3987800" y="3322804"/>
            <a:ext cx="7899400" cy="46166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Create analysis model</a:t>
            </a:r>
            <a:endParaRPr/>
          </a:p>
        </p:txBody>
      </p:sp>
      <p:sp>
        <p:nvSpPr>
          <p:cNvPr id="224" name="Google Shape;224;p13"/>
          <p:cNvSpPr/>
          <p:nvPr/>
        </p:nvSpPr>
        <p:spPr>
          <a:xfrm>
            <a:off x="3987800" y="3860669"/>
            <a:ext cx="7899400" cy="120032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It may be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written document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set of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graphical models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formal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mathematical model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collection of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user scenarios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prototype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or collection of these</a:t>
            </a:r>
            <a:endParaRPr/>
          </a:p>
        </p:txBody>
      </p:sp>
      <p:sp>
        <p:nvSpPr>
          <p:cNvPr id="225" name="Google Shape;225;p13"/>
          <p:cNvSpPr/>
          <p:nvPr/>
        </p:nvSpPr>
        <p:spPr>
          <a:xfrm>
            <a:off x="3987800" y="5161025"/>
            <a:ext cx="7899400" cy="120032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SRS (Software Requirement Specification) 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is a document that is created when a detailed description of all aspects of software to build must be specified before starting of project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4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Requirements Engineering Tasks Cont.</a:t>
            </a:r>
            <a:endParaRPr/>
          </a:p>
        </p:txBody>
      </p:sp>
      <p:sp>
        <p:nvSpPr>
          <p:cNvPr id="231" name="Google Shape;231;p14"/>
          <p:cNvSpPr txBox="1"/>
          <p:nvPr/>
        </p:nvSpPr>
        <p:spPr>
          <a:xfrm>
            <a:off x="685800" y="990600"/>
            <a:ext cx="5422900" cy="46166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Validation</a:t>
            </a:r>
            <a:endParaRPr/>
          </a:p>
        </p:txBody>
      </p:sp>
      <p:pic>
        <p:nvPicPr>
          <p:cNvPr id="232" name="Google Shape;23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784" y="1630791"/>
            <a:ext cx="1771616" cy="1771616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14"/>
          <p:cNvSpPr txBox="1"/>
          <p:nvPr/>
        </p:nvSpPr>
        <p:spPr>
          <a:xfrm>
            <a:off x="190500" y="990600"/>
            <a:ext cx="495300" cy="46166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69696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6</a:t>
            </a:r>
            <a:endParaRPr sz="24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34" name="Google Shape;234;p14"/>
          <p:cNvSpPr/>
          <p:nvPr/>
        </p:nvSpPr>
        <p:spPr>
          <a:xfrm>
            <a:off x="190500" y="3702738"/>
            <a:ext cx="5918200" cy="46166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Ensure quality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of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requirements</a:t>
            </a:r>
            <a:endParaRPr/>
          </a:p>
        </p:txBody>
      </p:sp>
      <p:sp>
        <p:nvSpPr>
          <p:cNvPr id="235" name="Google Shape;235;p14"/>
          <p:cNvSpPr/>
          <p:nvPr/>
        </p:nvSpPr>
        <p:spPr>
          <a:xfrm>
            <a:off x="190500" y="4286935"/>
            <a:ext cx="5918200" cy="120032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Review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the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requirements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specification for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errors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ambiguities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omissions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(absence) and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conflicts</a:t>
            </a:r>
            <a:endParaRPr/>
          </a:p>
        </p:txBody>
      </p:sp>
      <p:sp>
        <p:nvSpPr>
          <p:cNvPr id="236" name="Google Shape;236;p14"/>
          <p:cNvSpPr txBox="1"/>
          <p:nvPr/>
        </p:nvSpPr>
        <p:spPr>
          <a:xfrm>
            <a:off x="6916782" y="990600"/>
            <a:ext cx="5084718" cy="46166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Requirements Management</a:t>
            </a:r>
            <a:endParaRPr/>
          </a:p>
        </p:txBody>
      </p:sp>
      <p:pic>
        <p:nvPicPr>
          <p:cNvPr id="237" name="Google Shape;23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39100" y="1469886"/>
            <a:ext cx="182880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4"/>
          <p:cNvSpPr txBox="1"/>
          <p:nvPr/>
        </p:nvSpPr>
        <p:spPr>
          <a:xfrm>
            <a:off x="6438900" y="990599"/>
            <a:ext cx="495300" cy="46166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69696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7</a:t>
            </a:r>
            <a:endParaRPr sz="24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39" name="Google Shape;239;p14"/>
          <p:cNvSpPr/>
          <p:nvPr/>
        </p:nvSpPr>
        <p:spPr>
          <a:xfrm>
            <a:off x="6438900" y="3702738"/>
            <a:ext cx="5562600" cy="156966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It is a set of activities to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identify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control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&amp;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trace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requirements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&amp;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changes to requirements 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(Umbrella Activities) at any time as the project proceeds.</a:t>
            </a:r>
            <a:endParaRPr/>
          </a:p>
        </p:txBody>
      </p:sp>
      <p:cxnSp>
        <p:nvCxnSpPr>
          <p:cNvPr id="240" name="Google Shape;240;p14"/>
          <p:cNvCxnSpPr/>
          <p:nvPr/>
        </p:nvCxnSpPr>
        <p:spPr>
          <a:xfrm>
            <a:off x="6286500" y="914220"/>
            <a:ext cx="0" cy="5689901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5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Elicitation is the Hardest Part!</a:t>
            </a:r>
            <a:endParaRPr/>
          </a:p>
        </p:txBody>
      </p:sp>
      <p:sp>
        <p:nvSpPr>
          <p:cNvPr id="246" name="Google Shape;246;p15"/>
          <p:cNvSpPr txBox="1"/>
          <p:nvPr>
            <p:ph idx="1" type="body"/>
          </p:nvPr>
        </p:nvSpPr>
        <p:spPr>
          <a:xfrm>
            <a:off x="131181" y="863444"/>
            <a:ext cx="5610714" cy="3977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b="1" lang="en-US"/>
              <a:t>Problems of scope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System </a:t>
            </a:r>
            <a:r>
              <a:rPr lang="en-US">
                <a:solidFill>
                  <a:srgbClr val="C00000"/>
                </a:solidFill>
              </a:rPr>
              <a:t>boundaries</a:t>
            </a:r>
            <a:r>
              <a:rPr lang="en-US"/>
              <a:t> are </a:t>
            </a:r>
            <a:r>
              <a:rPr lang="en-US">
                <a:solidFill>
                  <a:srgbClr val="C00000"/>
                </a:solidFill>
              </a:rPr>
              <a:t>ill-defined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Customers will </a:t>
            </a:r>
            <a:r>
              <a:rPr lang="en-US">
                <a:solidFill>
                  <a:srgbClr val="C00000"/>
                </a:solidFill>
              </a:rPr>
              <a:t>provide irrelevant information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b="1" lang="en-US"/>
              <a:t>Problems of understanding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Customers </a:t>
            </a:r>
            <a:r>
              <a:rPr lang="en-US">
                <a:solidFill>
                  <a:srgbClr val="C00000"/>
                </a:solidFill>
              </a:rPr>
              <a:t>never know exactly </a:t>
            </a:r>
            <a:r>
              <a:rPr lang="en-US"/>
              <a:t>what they </a:t>
            </a:r>
            <a:r>
              <a:rPr lang="en-US">
                <a:solidFill>
                  <a:srgbClr val="C00000"/>
                </a:solidFill>
              </a:rPr>
              <a:t>want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Customers </a:t>
            </a:r>
            <a:r>
              <a:rPr lang="en-US">
                <a:solidFill>
                  <a:srgbClr val="C00000"/>
                </a:solidFill>
              </a:rPr>
              <a:t>don’t understand capabilities </a:t>
            </a:r>
            <a:r>
              <a:rPr lang="en-US"/>
              <a:t>and </a:t>
            </a:r>
            <a:r>
              <a:rPr lang="en-US">
                <a:solidFill>
                  <a:srgbClr val="C00000"/>
                </a:solidFill>
              </a:rPr>
              <a:t>limitations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Customers have </a:t>
            </a:r>
            <a:r>
              <a:rPr lang="en-US">
                <a:solidFill>
                  <a:srgbClr val="C00000"/>
                </a:solidFill>
              </a:rPr>
              <a:t>trouble</a:t>
            </a:r>
            <a:r>
              <a:rPr lang="en-US"/>
              <a:t> fully </a:t>
            </a:r>
            <a:r>
              <a:rPr lang="en-US">
                <a:solidFill>
                  <a:srgbClr val="C00000"/>
                </a:solidFill>
              </a:rPr>
              <a:t>communicating needs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b="1" lang="en-US"/>
              <a:t>Problems of volatility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US"/>
              <a:t>Requirements always change</a:t>
            </a:r>
            <a:endParaRPr/>
          </a:p>
          <a:p>
            <a:pPr indent="-1127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id="247" name="Google Shape;24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8929" y="4993184"/>
            <a:ext cx="1465578" cy="146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65865" y="5215558"/>
            <a:ext cx="1141346" cy="1017775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249" name="Google Shape;249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08569" y="4993184"/>
            <a:ext cx="1107141" cy="1107141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5"/>
          <p:cNvSpPr/>
          <p:nvPr/>
        </p:nvSpPr>
        <p:spPr>
          <a:xfrm>
            <a:off x="6029901" y="26988"/>
            <a:ext cx="3132589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Project</a:t>
            </a: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b="1" lang="en-US" sz="34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Inception</a:t>
            </a:r>
            <a:endParaRPr/>
          </a:p>
        </p:txBody>
      </p:sp>
      <p:sp>
        <p:nvSpPr>
          <p:cNvPr id="251" name="Google Shape;251;p15"/>
          <p:cNvSpPr txBox="1"/>
          <p:nvPr/>
        </p:nvSpPr>
        <p:spPr>
          <a:xfrm>
            <a:off x="5962650" y="1842314"/>
            <a:ext cx="5938838" cy="4587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b="1"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Identify</a:t>
            </a:r>
            <a:r>
              <a:rPr b="1"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the project </a:t>
            </a:r>
            <a:r>
              <a:rPr b="1"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stakeholders</a:t>
            </a:r>
            <a:endParaRPr/>
          </a:p>
          <a:p>
            <a:pPr indent="-352425" lvl="1" marL="809625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⮩"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These are the folks we should be talking to</a:t>
            </a:r>
            <a:endParaRPr/>
          </a:p>
          <a:p>
            <a:pPr indent="-265113" lvl="0" marL="265113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b="1"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Recognize</a:t>
            </a:r>
            <a:r>
              <a:rPr b="1"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multiple </a:t>
            </a:r>
            <a:r>
              <a:rPr b="1"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viewpoints</a:t>
            </a:r>
            <a:endParaRPr/>
          </a:p>
          <a:p>
            <a:pPr indent="-352425" lvl="1" marL="809625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⮩"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Stakeholders may have different (and conflicting) requirements</a:t>
            </a:r>
            <a:endParaRPr/>
          </a:p>
          <a:p>
            <a:pPr indent="-265113" lvl="0" marL="265113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b="1"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Work</a:t>
            </a:r>
            <a:r>
              <a:rPr b="1"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toward </a:t>
            </a:r>
            <a:r>
              <a:rPr b="1"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collaboration</a:t>
            </a:r>
            <a:endParaRPr/>
          </a:p>
          <a:p>
            <a:pPr indent="-352425" lvl="1" marL="809625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⮩"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It’s all about reconciling conflict</a:t>
            </a:r>
            <a:endParaRPr/>
          </a:p>
          <a:p>
            <a:pPr indent="-265113" lvl="0" marL="265113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b="1"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Ask the </a:t>
            </a:r>
            <a:r>
              <a:rPr b="1"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first questions</a:t>
            </a:r>
            <a:endParaRPr/>
          </a:p>
          <a:p>
            <a:pPr indent="-352425" lvl="1" marL="809625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⮩"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Who? What are the benefits? Another source?</a:t>
            </a:r>
            <a:endParaRPr/>
          </a:p>
          <a:p>
            <a:pPr indent="-352425" lvl="1" marL="809625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⮩"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What is the problem? What defines success? Other constraints?</a:t>
            </a:r>
            <a:endParaRPr/>
          </a:p>
          <a:p>
            <a:pPr indent="-352425" lvl="1" marL="809625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⮩"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Am I doing my job right?</a:t>
            </a:r>
            <a:endParaRPr/>
          </a:p>
        </p:txBody>
      </p:sp>
      <p:sp>
        <p:nvSpPr>
          <p:cNvPr id="252" name="Google Shape;252;p15"/>
          <p:cNvSpPr/>
          <p:nvPr/>
        </p:nvSpPr>
        <p:spPr>
          <a:xfrm>
            <a:off x="5984085" y="854074"/>
            <a:ext cx="6096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During the </a:t>
            </a:r>
            <a:r>
              <a:rPr b="1"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initial project meetings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the following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tasks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should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be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accomplished</a:t>
            </a:r>
            <a:endParaRPr/>
          </a:p>
        </p:txBody>
      </p:sp>
      <p:cxnSp>
        <p:nvCxnSpPr>
          <p:cNvPr id="253" name="Google Shape;253;p15"/>
          <p:cNvCxnSpPr/>
          <p:nvPr/>
        </p:nvCxnSpPr>
        <p:spPr>
          <a:xfrm>
            <a:off x="5830884" y="0"/>
            <a:ext cx="0" cy="6600815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6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Collaborative Elicitation</a:t>
            </a:r>
            <a:endParaRPr/>
          </a:p>
        </p:txBody>
      </p:sp>
      <p:sp>
        <p:nvSpPr>
          <p:cNvPr id="259" name="Google Shape;259;p16"/>
          <p:cNvSpPr/>
          <p:nvPr/>
        </p:nvSpPr>
        <p:spPr>
          <a:xfrm>
            <a:off x="295836" y="4424082"/>
            <a:ext cx="4168588" cy="1815353"/>
          </a:xfrm>
          <a:prstGeom prst="wedgeRoundRectCallout">
            <a:avLst>
              <a:gd fmla="val 3488" name="adj1"/>
              <a:gd fmla="val -101321" name="adj2"/>
              <a:gd fmla="val 16667" name="adj3"/>
            </a:avLst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One-on-one Q&amp;A sessions rarely succeed in practice;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collaborative strategies are more practical</a:t>
            </a:r>
            <a:endParaRPr/>
          </a:p>
        </p:txBody>
      </p:sp>
      <p:pic>
        <p:nvPicPr>
          <p:cNvPr id="260" name="Google Shape;26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048" y="980888"/>
            <a:ext cx="4369261" cy="26625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1" name="Google Shape;261;p16"/>
          <p:cNvCxnSpPr/>
          <p:nvPr/>
        </p:nvCxnSpPr>
        <p:spPr>
          <a:xfrm>
            <a:off x="4755124" y="0"/>
            <a:ext cx="0" cy="6600815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2" name="Google Shape;262;p16"/>
          <p:cNvSpPr/>
          <p:nvPr/>
        </p:nvSpPr>
        <p:spPr>
          <a:xfrm>
            <a:off x="4981035" y="26988"/>
            <a:ext cx="470513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Elicitation</a:t>
            </a:r>
            <a:r>
              <a:rPr lang="en-US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b="1" lang="en-US" sz="34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work</a:t>
            </a:r>
            <a:r>
              <a:rPr lang="en-US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b="1" lang="en-US" sz="34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products</a:t>
            </a:r>
            <a:endParaRPr/>
          </a:p>
        </p:txBody>
      </p:sp>
      <p:sp>
        <p:nvSpPr>
          <p:cNvPr id="263" name="Google Shape;263;p16"/>
          <p:cNvSpPr txBox="1"/>
          <p:nvPr>
            <p:ph idx="1" type="body"/>
          </p:nvPr>
        </p:nvSpPr>
        <p:spPr>
          <a:xfrm>
            <a:off x="4898940" y="792629"/>
            <a:ext cx="718996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2200"/>
              <a:t>Collaborative elicitation should result in several </a:t>
            </a:r>
            <a:r>
              <a:rPr b="1" lang="en-US" sz="2200">
                <a:solidFill>
                  <a:srgbClr val="C00000"/>
                </a:solidFill>
              </a:rPr>
              <a:t>work products</a:t>
            </a:r>
            <a:endParaRPr sz="2200"/>
          </a:p>
        </p:txBody>
      </p:sp>
      <p:sp>
        <p:nvSpPr>
          <p:cNvPr id="264" name="Google Shape;264;p16"/>
          <p:cNvSpPr/>
          <p:nvPr/>
        </p:nvSpPr>
        <p:spPr>
          <a:xfrm>
            <a:off x="5060304" y="1331257"/>
            <a:ext cx="3911648" cy="46166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bounded statement 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of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scope</a:t>
            </a:r>
            <a:endParaRPr/>
          </a:p>
        </p:txBody>
      </p:sp>
      <p:sp>
        <p:nvSpPr>
          <p:cNvPr id="265" name="Google Shape;265;p16"/>
          <p:cNvSpPr/>
          <p:nvPr/>
        </p:nvSpPr>
        <p:spPr>
          <a:xfrm>
            <a:off x="9090211" y="1331257"/>
            <a:ext cx="2783541" cy="46166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list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of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stakeholders</a:t>
            </a:r>
            <a:endParaRPr/>
          </a:p>
        </p:txBody>
      </p:sp>
      <p:sp>
        <p:nvSpPr>
          <p:cNvPr id="266" name="Google Shape;266;p16"/>
          <p:cNvSpPr/>
          <p:nvPr/>
        </p:nvSpPr>
        <p:spPr>
          <a:xfrm>
            <a:off x="5060304" y="1917424"/>
            <a:ext cx="6813448" cy="46166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description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of the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technical environment</a:t>
            </a:r>
            <a:endParaRPr/>
          </a:p>
        </p:txBody>
      </p:sp>
      <p:sp>
        <p:nvSpPr>
          <p:cNvPr id="267" name="Google Shape;267;p16"/>
          <p:cNvSpPr/>
          <p:nvPr/>
        </p:nvSpPr>
        <p:spPr>
          <a:xfrm>
            <a:off x="5060304" y="2503591"/>
            <a:ext cx="6813448" cy="46166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list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of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requirements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and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constraints</a:t>
            </a:r>
            <a:endParaRPr/>
          </a:p>
        </p:txBody>
      </p:sp>
      <p:sp>
        <p:nvSpPr>
          <p:cNvPr id="268" name="Google Shape;268;p16"/>
          <p:cNvSpPr/>
          <p:nvPr/>
        </p:nvSpPr>
        <p:spPr>
          <a:xfrm>
            <a:off x="5060304" y="3089758"/>
            <a:ext cx="4137484" cy="46166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Any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prototypes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developed</a:t>
            </a:r>
            <a:endParaRPr/>
          </a:p>
        </p:txBody>
      </p:sp>
      <p:pic>
        <p:nvPicPr>
          <p:cNvPr id="269" name="Google Shape;269;p16"/>
          <p:cNvPicPr preferRelativeResize="0"/>
          <p:nvPr/>
        </p:nvPicPr>
        <p:blipFill rotWithShape="1">
          <a:blip r:embed="rId4">
            <a:alphaModFix/>
          </a:blip>
          <a:srcRect b="7406" l="8955" r="7710" t="5555"/>
          <a:stretch/>
        </p:blipFill>
        <p:spPr>
          <a:xfrm>
            <a:off x="9519010" y="3106091"/>
            <a:ext cx="2596790" cy="2712204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16"/>
          <p:cNvSpPr/>
          <p:nvPr/>
        </p:nvSpPr>
        <p:spPr>
          <a:xfrm>
            <a:off x="5060304" y="3675925"/>
            <a:ext cx="4137484" cy="46166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 set of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use cases</a:t>
            </a:r>
            <a:endParaRPr/>
          </a:p>
        </p:txBody>
      </p:sp>
      <p:sp>
        <p:nvSpPr>
          <p:cNvPr id="271" name="Google Shape;271;p16"/>
          <p:cNvSpPr/>
          <p:nvPr/>
        </p:nvSpPr>
        <p:spPr>
          <a:xfrm>
            <a:off x="5060305" y="4259982"/>
            <a:ext cx="4137483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1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Characterize how </a:t>
            </a:r>
            <a:r>
              <a:rPr lang="en-US" sz="21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users will interact</a:t>
            </a:r>
            <a:r>
              <a:rPr lang="en-US" sz="21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with the system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1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Use cases tie </a:t>
            </a:r>
            <a:r>
              <a:rPr lang="en-US" sz="21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functional requirements</a:t>
            </a:r>
            <a:r>
              <a:rPr lang="en-US" sz="21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together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7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Quality Function Deployment (QFD)</a:t>
            </a:r>
            <a:endParaRPr/>
          </a:p>
        </p:txBody>
      </p:sp>
      <p:sp>
        <p:nvSpPr>
          <p:cNvPr id="277" name="Google Shape;277;p17"/>
          <p:cNvSpPr txBox="1"/>
          <p:nvPr>
            <p:ph idx="1" type="body"/>
          </p:nvPr>
        </p:nvSpPr>
        <p:spPr>
          <a:xfrm>
            <a:off x="131180" y="863445"/>
            <a:ext cx="11929641" cy="2121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This is a technique that </a:t>
            </a:r>
            <a:r>
              <a:rPr b="1" lang="en-US">
                <a:solidFill>
                  <a:srgbClr val="C00000"/>
                </a:solidFill>
              </a:rPr>
              <a:t>translates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the </a:t>
            </a:r>
            <a:r>
              <a:rPr b="1" lang="en-US">
                <a:solidFill>
                  <a:srgbClr val="C00000"/>
                </a:solidFill>
              </a:rPr>
              <a:t>needs</a:t>
            </a:r>
            <a:r>
              <a:rPr lang="en-US"/>
              <a:t> of the </a:t>
            </a:r>
            <a:r>
              <a:rPr b="1" lang="en-US">
                <a:solidFill>
                  <a:srgbClr val="C00000"/>
                </a:solidFill>
              </a:rPr>
              <a:t>customer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into </a:t>
            </a:r>
            <a:r>
              <a:rPr b="1" lang="en-US">
                <a:solidFill>
                  <a:srgbClr val="C00000"/>
                </a:solidFill>
              </a:rPr>
              <a:t>technical requirements</a:t>
            </a:r>
            <a:r>
              <a:rPr lang="en-US"/>
              <a:t> for software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It </a:t>
            </a:r>
            <a:r>
              <a:rPr b="1" lang="en-US">
                <a:solidFill>
                  <a:srgbClr val="C00000"/>
                </a:solidFill>
              </a:rPr>
              <a:t>emphasizes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an </a:t>
            </a:r>
            <a:r>
              <a:rPr lang="en-US">
                <a:solidFill>
                  <a:srgbClr val="C00000"/>
                </a:solidFill>
              </a:rPr>
              <a:t>understanding</a:t>
            </a:r>
            <a:r>
              <a:rPr lang="en-US"/>
              <a:t> of </a:t>
            </a:r>
            <a:r>
              <a:rPr b="1" lang="en-US">
                <a:solidFill>
                  <a:srgbClr val="C00000"/>
                </a:solidFill>
              </a:rPr>
              <a:t>what is valuable to the customer</a:t>
            </a:r>
            <a:r>
              <a:rPr lang="en-US"/>
              <a:t> and then deploys these values throughout the engineering process through functions, information, and tasks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It </a:t>
            </a:r>
            <a:r>
              <a:rPr b="1" lang="en-US">
                <a:solidFill>
                  <a:srgbClr val="C00000"/>
                </a:solidFill>
              </a:rPr>
              <a:t>identifies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three types of </a:t>
            </a:r>
            <a:r>
              <a:rPr b="1" lang="en-US">
                <a:solidFill>
                  <a:srgbClr val="C00000"/>
                </a:solidFill>
              </a:rPr>
              <a:t>requirements</a:t>
            </a:r>
            <a:endParaRPr/>
          </a:p>
          <a:p>
            <a:pPr indent="-1143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127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278" name="Google Shape;278;p17"/>
          <p:cNvSpPr/>
          <p:nvPr/>
        </p:nvSpPr>
        <p:spPr>
          <a:xfrm>
            <a:off x="425823" y="4825275"/>
            <a:ext cx="11634998" cy="73866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Exciting requirements: </a:t>
            </a:r>
            <a:r>
              <a:rPr lang="en-US" sz="21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These requirements are for </a:t>
            </a:r>
            <a:r>
              <a:rPr lang="en-US" sz="21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features</a:t>
            </a:r>
            <a:r>
              <a:rPr lang="en-US" sz="21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that go </a:t>
            </a:r>
            <a:r>
              <a:rPr lang="en-US" sz="21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beyond the customer's expectations </a:t>
            </a:r>
            <a:r>
              <a:rPr lang="en-US" sz="21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and prove to be very satisfying when present</a:t>
            </a:r>
            <a:endParaRPr/>
          </a:p>
        </p:txBody>
      </p:sp>
      <p:sp>
        <p:nvSpPr>
          <p:cNvPr id="279" name="Google Shape;279;p17"/>
          <p:cNvSpPr/>
          <p:nvPr/>
        </p:nvSpPr>
        <p:spPr>
          <a:xfrm>
            <a:off x="425823" y="3012141"/>
            <a:ext cx="11634998" cy="76944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Normal requirements: </a:t>
            </a:r>
            <a:r>
              <a:rPr lang="en-US" sz="2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These requirements are the </a:t>
            </a:r>
            <a:r>
              <a:rPr lang="en-US" sz="22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objectives and goals</a:t>
            </a:r>
            <a:r>
              <a:rPr lang="en-US" sz="2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stated for a product or system during meetings with the customer</a:t>
            </a:r>
            <a:endParaRPr/>
          </a:p>
        </p:txBody>
      </p:sp>
      <p:sp>
        <p:nvSpPr>
          <p:cNvPr id="280" name="Google Shape;280;p17"/>
          <p:cNvSpPr/>
          <p:nvPr/>
        </p:nvSpPr>
        <p:spPr>
          <a:xfrm>
            <a:off x="425823" y="3934097"/>
            <a:ext cx="11634998" cy="73866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Expected requirements: </a:t>
            </a:r>
            <a:r>
              <a:rPr lang="en-US" sz="21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These requirements are </a:t>
            </a:r>
            <a:r>
              <a:rPr lang="en-US" sz="21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implicit to the product </a:t>
            </a:r>
            <a:r>
              <a:rPr lang="en-US" sz="21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or system and may be so </a:t>
            </a:r>
            <a:r>
              <a:rPr lang="en-US" sz="21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fundamental</a:t>
            </a:r>
            <a:r>
              <a:rPr lang="en-US" sz="21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that the customer does </a:t>
            </a:r>
            <a:r>
              <a:rPr lang="en-US" sz="21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not explicitly state </a:t>
            </a:r>
            <a:r>
              <a:rPr lang="en-US" sz="21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8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The requirement analysis model</a:t>
            </a:r>
            <a:endParaRPr/>
          </a:p>
        </p:txBody>
      </p:sp>
      <p:pic>
        <p:nvPicPr>
          <p:cNvPr id="286" name="Google Shape;28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5367" y="1316990"/>
            <a:ext cx="1752600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5135" y="1008245"/>
            <a:ext cx="1762391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24261" y="1223887"/>
            <a:ext cx="2097937" cy="1468556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18"/>
          <p:cNvSpPr/>
          <p:nvPr/>
        </p:nvSpPr>
        <p:spPr>
          <a:xfrm>
            <a:off x="2901951" y="1691465"/>
            <a:ext cx="1397720" cy="53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90" name="Google Shape;290;p18"/>
          <p:cNvSpPr/>
          <p:nvPr/>
        </p:nvSpPr>
        <p:spPr>
          <a:xfrm>
            <a:off x="6916691" y="1723145"/>
            <a:ext cx="1272567" cy="53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91" name="Google Shape;291;p18"/>
          <p:cNvSpPr/>
          <p:nvPr/>
        </p:nvSpPr>
        <p:spPr>
          <a:xfrm rot="5400000">
            <a:off x="7457942" y="1930427"/>
            <a:ext cx="1077570" cy="2160074"/>
          </a:xfrm>
          <a:prstGeom prst="bentArrow">
            <a:avLst>
              <a:gd fmla="val 25000" name="adj1"/>
              <a:gd fmla="val 24232" name="adj2"/>
              <a:gd fmla="val 32683" name="adj3"/>
              <a:gd fmla="val 43750" name="adj4"/>
            </a:avLst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92" name="Google Shape;292;p18"/>
          <p:cNvSpPr txBox="1"/>
          <p:nvPr/>
        </p:nvSpPr>
        <p:spPr>
          <a:xfrm>
            <a:off x="901589" y="4422901"/>
            <a:ext cx="6709445" cy="46166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Provide a set of validation requirements</a:t>
            </a:r>
            <a:endParaRPr/>
          </a:p>
        </p:txBody>
      </p:sp>
      <p:sp>
        <p:nvSpPr>
          <p:cNvPr id="293" name="Google Shape;293;p18"/>
          <p:cNvSpPr txBox="1"/>
          <p:nvPr/>
        </p:nvSpPr>
        <p:spPr>
          <a:xfrm>
            <a:off x="901591" y="3514983"/>
            <a:ext cx="6709443" cy="46166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Describe what the customer wants to built</a:t>
            </a:r>
            <a:endParaRPr/>
          </a:p>
        </p:txBody>
      </p:sp>
      <p:sp>
        <p:nvSpPr>
          <p:cNvPr id="294" name="Google Shape;294;p18"/>
          <p:cNvSpPr txBox="1"/>
          <p:nvPr/>
        </p:nvSpPr>
        <p:spPr>
          <a:xfrm>
            <a:off x="901591" y="3970965"/>
            <a:ext cx="6709444" cy="46166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Establish the foundation for the software design</a:t>
            </a:r>
            <a:endParaRPr/>
          </a:p>
        </p:txBody>
      </p:sp>
      <p:sp>
        <p:nvSpPr>
          <p:cNvPr id="295" name="Google Shape;295;p18"/>
          <p:cNvSpPr txBox="1"/>
          <p:nvPr/>
        </p:nvSpPr>
        <p:spPr>
          <a:xfrm>
            <a:off x="8575587" y="3654211"/>
            <a:ext cx="2774479" cy="46166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69696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System Information</a:t>
            </a:r>
            <a:endParaRPr/>
          </a:p>
        </p:txBody>
      </p:sp>
      <p:sp>
        <p:nvSpPr>
          <p:cNvPr id="296" name="Google Shape;296;p18"/>
          <p:cNvSpPr txBox="1"/>
          <p:nvPr/>
        </p:nvSpPr>
        <p:spPr>
          <a:xfrm>
            <a:off x="8575587" y="4168362"/>
            <a:ext cx="2774479" cy="46166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69696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System Function</a:t>
            </a:r>
            <a:endParaRPr/>
          </a:p>
        </p:txBody>
      </p:sp>
      <p:sp>
        <p:nvSpPr>
          <p:cNvPr id="297" name="Google Shape;297;p18"/>
          <p:cNvSpPr txBox="1"/>
          <p:nvPr/>
        </p:nvSpPr>
        <p:spPr>
          <a:xfrm>
            <a:off x="8575587" y="4676476"/>
            <a:ext cx="2774479" cy="46166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69696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System Behaviors</a:t>
            </a:r>
            <a:endParaRPr/>
          </a:p>
        </p:txBody>
      </p:sp>
      <p:sp>
        <p:nvSpPr>
          <p:cNvPr id="298" name="Google Shape;298;p18"/>
          <p:cNvSpPr txBox="1"/>
          <p:nvPr/>
        </p:nvSpPr>
        <p:spPr>
          <a:xfrm rot="-5400000">
            <a:off x="-60673" y="3922302"/>
            <a:ext cx="1370532" cy="553998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8633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Purpose</a:t>
            </a:r>
            <a:endParaRPr/>
          </a:p>
        </p:txBody>
      </p:sp>
      <p:pic>
        <p:nvPicPr>
          <p:cNvPr id="299" name="Google Shape;299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68035" y="5350068"/>
            <a:ext cx="1143000" cy="11430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00" name="Google Shape;300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937924" y="5350068"/>
            <a:ext cx="1143000" cy="11430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01" name="Google Shape;301;p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407814" y="5350068"/>
            <a:ext cx="1143000" cy="11430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02" name="Google Shape;302;p1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877704" y="5350068"/>
            <a:ext cx="1143000" cy="11430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03" name="Google Shape;303;p1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47594" y="5350068"/>
            <a:ext cx="1143000" cy="11430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9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Analysis rule of Thumb</a:t>
            </a:r>
            <a:endParaRPr/>
          </a:p>
        </p:txBody>
      </p:sp>
      <p:sp>
        <p:nvSpPr>
          <p:cNvPr id="309" name="Google Shape;309;p19"/>
          <p:cNvSpPr txBox="1"/>
          <p:nvPr>
            <p:ph idx="1" type="body"/>
          </p:nvPr>
        </p:nvSpPr>
        <p:spPr>
          <a:xfrm>
            <a:off x="183229" y="919836"/>
            <a:ext cx="4917558" cy="5590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Make </a:t>
            </a:r>
            <a:r>
              <a:rPr b="1" lang="en-US">
                <a:solidFill>
                  <a:srgbClr val="C00000"/>
                </a:solidFill>
              </a:rPr>
              <a:t>sure all points </a:t>
            </a:r>
            <a:r>
              <a:rPr lang="en-US"/>
              <a:t>of view are </a:t>
            </a:r>
            <a:r>
              <a:rPr b="1" lang="en-US">
                <a:solidFill>
                  <a:srgbClr val="C00000"/>
                </a:solidFill>
              </a:rPr>
              <a:t>covered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Every </a:t>
            </a:r>
            <a:r>
              <a:rPr b="1" lang="en-US">
                <a:solidFill>
                  <a:srgbClr val="C00000"/>
                </a:solidFill>
              </a:rPr>
              <a:t>element</a:t>
            </a:r>
            <a:r>
              <a:rPr lang="en-US"/>
              <a:t> should </a:t>
            </a:r>
            <a:r>
              <a:rPr b="1" lang="en-US">
                <a:solidFill>
                  <a:srgbClr val="C00000"/>
                </a:solidFill>
              </a:rPr>
              <a:t>add value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b="1" lang="en-US">
                <a:solidFill>
                  <a:srgbClr val="C00000"/>
                </a:solidFill>
              </a:rPr>
              <a:t>Keep</a:t>
            </a:r>
            <a:r>
              <a:rPr lang="en-US"/>
              <a:t> it </a:t>
            </a:r>
            <a:r>
              <a:rPr b="1" lang="en-US">
                <a:solidFill>
                  <a:srgbClr val="C00000"/>
                </a:solidFill>
              </a:rPr>
              <a:t>simple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b="1" lang="en-US">
                <a:solidFill>
                  <a:srgbClr val="C00000"/>
                </a:solidFill>
              </a:rPr>
              <a:t>Maintain</a:t>
            </a:r>
            <a:r>
              <a:rPr lang="en-US"/>
              <a:t> a high level of </a:t>
            </a:r>
            <a:r>
              <a:rPr b="1" lang="en-US">
                <a:solidFill>
                  <a:srgbClr val="C00000"/>
                </a:solidFill>
              </a:rPr>
              <a:t>abstraction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b="1" lang="en-US">
                <a:solidFill>
                  <a:srgbClr val="C00000"/>
                </a:solidFill>
              </a:rPr>
              <a:t>Focus</a:t>
            </a:r>
            <a:r>
              <a:rPr lang="en-US"/>
              <a:t> on the </a:t>
            </a:r>
            <a:r>
              <a:rPr b="1" lang="en-US">
                <a:solidFill>
                  <a:srgbClr val="C00000"/>
                </a:solidFill>
              </a:rPr>
              <a:t>problem domain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b="1" lang="en-US">
                <a:solidFill>
                  <a:srgbClr val="C00000"/>
                </a:solidFill>
              </a:rPr>
              <a:t>Minimize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system </a:t>
            </a:r>
            <a:r>
              <a:rPr b="1" lang="en-US">
                <a:solidFill>
                  <a:srgbClr val="C00000"/>
                </a:solidFill>
              </a:rPr>
              <a:t>coupling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b="1" lang="en-US">
                <a:solidFill>
                  <a:srgbClr val="C00000"/>
                </a:solidFill>
              </a:rPr>
              <a:t>Model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should </a:t>
            </a:r>
            <a:r>
              <a:rPr b="1" lang="en-US">
                <a:solidFill>
                  <a:srgbClr val="C00000"/>
                </a:solidFill>
              </a:rPr>
              <a:t>provide value to all stakeholders</a:t>
            </a:r>
            <a:endParaRPr/>
          </a:p>
        </p:txBody>
      </p:sp>
      <p:sp>
        <p:nvSpPr>
          <p:cNvPr id="310" name="Google Shape;310;p19"/>
          <p:cNvSpPr/>
          <p:nvPr/>
        </p:nvSpPr>
        <p:spPr>
          <a:xfrm>
            <a:off x="6851824" y="1263765"/>
            <a:ext cx="3886200" cy="3886200"/>
          </a:xfrm>
          <a:prstGeom prst="ellipse">
            <a:avLst/>
          </a:prstGeom>
          <a:solidFill>
            <a:schemeClr val="accent6"/>
          </a:solidFill>
          <a:ln cap="flat" cmpd="sng" w="12700">
            <a:solidFill>
              <a:srgbClr val="8633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311" name="Google Shape;311;p19"/>
          <p:cNvCxnSpPr>
            <a:stCxn id="310" idx="0"/>
            <a:endCxn id="310" idx="4"/>
          </p:cNvCxnSpPr>
          <p:nvPr/>
        </p:nvCxnSpPr>
        <p:spPr>
          <a:xfrm>
            <a:off x="8794924" y="1263765"/>
            <a:ext cx="0" cy="3886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2" name="Google Shape;312;p19"/>
          <p:cNvCxnSpPr>
            <a:stCxn id="310" idx="2"/>
            <a:endCxn id="310" idx="6"/>
          </p:cNvCxnSpPr>
          <p:nvPr/>
        </p:nvCxnSpPr>
        <p:spPr>
          <a:xfrm>
            <a:off x="6851824" y="3206865"/>
            <a:ext cx="38862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3" name="Google Shape;313;p19"/>
          <p:cNvSpPr/>
          <p:nvPr/>
        </p:nvSpPr>
        <p:spPr>
          <a:xfrm>
            <a:off x="7930598" y="2342539"/>
            <a:ext cx="1728652" cy="1728652"/>
          </a:xfrm>
          <a:prstGeom prst="ellipse">
            <a:avLst/>
          </a:prstGeom>
          <a:gradFill>
            <a:gsLst>
              <a:gs pos="0">
                <a:srgbClr val="D8A6A4"/>
              </a:gs>
              <a:gs pos="50000">
                <a:srgbClr val="D29896"/>
              </a:gs>
              <a:gs pos="100000">
                <a:srgbClr val="CF8583"/>
              </a:gs>
            </a:gsLst>
            <a:lin ang="5400000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14" name="Google Shape;314;p19"/>
          <p:cNvSpPr txBox="1"/>
          <p:nvPr/>
        </p:nvSpPr>
        <p:spPr>
          <a:xfrm>
            <a:off x="8032924" y="2859483"/>
            <a:ext cx="151990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Software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Requirements</a:t>
            </a:r>
            <a:endParaRPr/>
          </a:p>
        </p:txBody>
      </p:sp>
      <p:sp>
        <p:nvSpPr>
          <p:cNvPr id="315" name="Google Shape;315;p19"/>
          <p:cNvSpPr/>
          <p:nvPr/>
        </p:nvSpPr>
        <p:spPr>
          <a:xfrm>
            <a:off x="5888113" y="882764"/>
            <a:ext cx="2269931" cy="170146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16" name="Google Shape;316;p19"/>
          <p:cNvSpPr txBox="1"/>
          <p:nvPr/>
        </p:nvSpPr>
        <p:spPr>
          <a:xfrm>
            <a:off x="5884782" y="922233"/>
            <a:ext cx="2394285" cy="1661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Scenario-based Models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e.g.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Use cases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User Stories</a:t>
            </a:r>
            <a:endParaRPr/>
          </a:p>
        </p:txBody>
      </p:sp>
      <p:sp>
        <p:nvSpPr>
          <p:cNvPr id="317" name="Google Shape;317;p19"/>
          <p:cNvSpPr/>
          <p:nvPr/>
        </p:nvSpPr>
        <p:spPr>
          <a:xfrm>
            <a:off x="9446503" y="959643"/>
            <a:ext cx="2138690" cy="164204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18" name="Google Shape;318;p19"/>
          <p:cNvSpPr txBox="1"/>
          <p:nvPr/>
        </p:nvSpPr>
        <p:spPr>
          <a:xfrm>
            <a:off x="9446503" y="999111"/>
            <a:ext cx="206140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Class Models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e.g.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Class diagrams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Collaboration diagrams</a:t>
            </a:r>
            <a:endParaRPr/>
          </a:p>
        </p:txBody>
      </p:sp>
      <p:sp>
        <p:nvSpPr>
          <p:cNvPr id="319" name="Google Shape;319;p19"/>
          <p:cNvSpPr/>
          <p:nvPr/>
        </p:nvSpPr>
        <p:spPr>
          <a:xfrm>
            <a:off x="5886962" y="3845333"/>
            <a:ext cx="2300055" cy="170146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20" name="Google Shape;320;p19"/>
          <p:cNvSpPr txBox="1"/>
          <p:nvPr/>
        </p:nvSpPr>
        <p:spPr>
          <a:xfrm>
            <a:off x="5923973" y="3884802"/>
            <a:ext cx="2185756" cy="1661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Behavioral Models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e.g.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State diagrams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Sequence diagrams</a:t>
            </a:r>
            <a:endParaRPr/>
          </a:p>
        </p:txBody>
      </p:sp>
      <p:sp>
        <p:nvSpPr>
          <p:cNvPr id="321" name="Google Shape;321;p19"/>
          <p:cNvSpPr/>
          <p:nvPr/>
        </p:nvSpPr>
        <p:spPr>
          <a:xfrm>
            <a:off x="9444128" y="3791546"/>
            <a:ext cx="2138690" cy="170146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22" name="Google Shape;322;p19"/>
          <p:cNvSpPr txBox="1"/>
          <p:nvPr/>
        </p:nvSpPr>
        <p:spPr>
          <a:xfrm>
            <a:off x="9578920" y="3911696"/>
            <a:ext cx="1943100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Flow Models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e.g.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DFDs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Data models</a:t>
            </a:r>
            <a:endParaRPr/>
          </a:p>
        </p:txBody>
      </p:sp>
      <p:cxnSp>
        <p:nvCxnSpPr>
          <p:cNvPr id="323" name="Google Shape;323;p19"/>
          <p:cNvCxnSpPr/>
          <p:nvPr/>
        </p:nvCxnSpPr>
        <p:spPr>
          <a:xfrm>
            <a:off x="5277974" y="0"/>
            <a:ext cx="0" cy="6604121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4" name="Google Shape;324;p19"/>
          <p:cNvSpPr/>
          <p:nvPr/>
        </p:nvSpPr>
        <p:spPr>
          <a:xfrm>
            <a:off x="5337852" y="32156"/>
            <a:ext cx="6625532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Elements of the Requirements Model</a:t>
            </a:r>
            <a:endParaRPr/>
          </a:p>
        </p:txBody>
      </p:sp>
      <p:pic>
        <p:nvPicPr>
          <p:cNvPr id="325" name="Google Shape;32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5026" y="4621988"/>
            <a:ext cx="1835552" cy="1835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0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Elements of the Requirements Model Cont.</a:t>
            </a:r>
            <a:endParaRPr/>
          </a:p>
        </p:txBody>
      </p:sp>
      <p:sp>
        <p:nvSpPr>
          <p:cNvPr id="331" name="Google Shape;331;p20"/>
          <p:cNvSpPr/>
          <p:nvPr/>
        </p:nvSpPr>
        <p:spPr>
          <a:xfrm>
            <a:off x="176059" y="1373074"/>
            <a:ext cx="5855623" cy="1061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Describe</a:t>
            </a:r>
            <a:r>
              <a:rPr lang="en-US" sz="21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the </a:t>
            </a:r>
            <a:r>
              <a:rPr lang="en-US" sz="21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system</a:t>
            </a:r>
            <a:r>
              <a:rPr lang="en-US" sz="21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from the </a:t>
            </a:r>
            <a:r>
              <a:rPr lang="en-US" sz="21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user's point of view </a:t>
            </a:r>
            <a:r>
              <a:rPr lang="en-US" sz="21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using scenarios that are depicted (stated) in </a:t>
            </a:r>
            <a:r>
              <a:rPr lang="en-US" sz="21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use cases </a:t>
            </a:r>
            <a:r>
              <a:rPr lang="en-US" sz="21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and </a:t>
            </a:r>
            <a:r>
              <a:rPr lang="en-US" sz="21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activity diagrams</a:t>
            </a:r>
            <a:endParaRPr sz="21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32" name="Google Shape;332;p20"/>
          <p:cNvSpPr/>
          <p:nvPr/>
        </p:nvSpPr>
        <p:spPr>
          <a:xfrm>
            <a:off x="176059" y="850774"/>
            <a:ext cx="4074748" cy="461665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8633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Scenario-based elements</a:t>
            </a:r>
            <a:endParaRPr/>
          </a:p>
        </p:txBody>
      </p:sp>
      <p:cxnSp>
        <p:nvCxnSpPr>
          <p:cNvPr id="333" name="Google Shape;333;p20"/>
          <p:cNvCxnSpPr/>
          <p:nvPr/>
        </p:nvCxnSpPr>
        <p:spPr>
          <a:xfrm>
            <a:off x="2684286" y="1312439"/>
            <a:ext cx="3313098" cy="0"/>
          </a:xfrm>
          <a:prstGeom prst="straightConnector1">
            <a:avLst/>
          </a:prstGeom>
          <a:noFill/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4" name="Google Shape;334;p20"/>
          <p:cNvSpPr/>
          <p:nvPr/>
        </p:nvSpPr>
        <p:spPr>
          <a:xfrm>
            <a:off x="176059" y="2510002"/>
            <a:ext cx="4074748" cy="461665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8633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Class-based elements</a:t>
            </a:r>
            <a:endParaRPr/>
          </a:p>
        </p:txBody>
      </p:sp>
      <p:cxnSp>
        <p:nvCxnSpPr>
          <p:cNvPr id="335" name="Google Shape;335;p20"/>
          <p:cNvCxnSpPr/>
          <p:nvPr/>
        </p:nvCxnSpPr>
        <p:spPr>
          <a:xfrm>
            <a:off x="2684286" y="2971667"/>
            <a:ext cx="3313098" cy="0"/>
          </a:xfrm>
          <a:prstGeom prst="straightConnector1">
            <a:avLst/>
          </a:prstGeom>
          <a:noFill/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6" name="Google Shape;336;p20"/>
          <p:cNvSpPr/>
          <p:nvPr/>
        </p:nvSpPr>
        <p:spPr>
          <a:xfrm>
            <a:off x="176059" y="3045786"/>
            <a:ext cx="577062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Identify</a:t>
            </a:r>
            <a:r>
              <a:rPr lang="en-US" sz="21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the </a:t>
            </a:r>
            <a:r>
              <a:rPr lang="en-US" sz="21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domain classes</a:t>
            </a:r>
            <a:r>
              <a:rPr lang="en-US" sz="21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for the </a:t>
            </a:r>
            <a:r>
              <a:rPr lang="en-US" sz="21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objects</a:t>
            </a:r>
            <a:r>
              <a:rPr lang="en-US" sz="21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manipulated by the actors, the attributes of these classes, and how they interact with one another; which utilize </a:t>
            </a:r>
            <a:r>
              <a:rPr lang="en-US" sz="21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class diagrams</a:t>
            </a:r>
            <a:r>
              <a:rPr lang="en-US" sz="21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to do this.</a:t>
            </a:r>
            <a:endParaRPr/>
          </a:p>
        </p:txBody>
      </p:sp>
      <p:sp>
        <p:nvSpPr>
          <p:cNvPr id="337" name="Google Shape;337;p20"/>
          <p:cNvSpPr txBox="1"/>
          <p:nvPr/>
        </p:nvSpPr>
        <p:spPr>
          <a:xfrm>
            <a:off x="474682" y="4661655"/>
            <a:ext cx="1741386" cy="33855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Use Case Diagram</a:t>
            </a:r>
            <a:endParaRPr/>
          </a:p>
        </p:txBody>
      </p:sp>
      <p:sp>
        <p:nvSpPr>
          <p:cNvPr id="338" name="Google Shape;338;p20"/>
          <p:cNvSpPr/>
          <p:nvPr/>
        </p:nvSpPr>
        <p:spPr>
          <a:xfrm>
            <a:off x="474682" y="5004861"/>
            <a:ext cx="1741386" cy="147628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39" name="Google Shape;33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171" y="5005717"/>
            <a:ext cx="1475430" cy="147543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20"/>
          <p:cNvSpPr txBox="1"/>
          <p:nvPr/>
        </p:nvSpPr>
        <p:spPr>
          <a:xfrm>
            <a:off x="2375356" y="4661655"/>
            <a:ext cx="1565010" cy="33855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Activity Diagram</a:t>
            </a:r>
            <a:endParaRPr/>
          </a:p>
        </p:txBody>
      </p:sp>
      <p:sp>
        <p:nvSpPr>
          <p:cNvPr id="341" name="Google Shape;341;p20"/>
          <p:cNvSpPr/>
          <p:nvPr/>
        </p:nvSpPr>
        <p:spPr>
          <a:xfrm>
            <a:off x="2375356" y="5004861"/>
            <a:ext cx="1565010" cy="147628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42" name="Google Shape;34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54971" y="5091983"/>
            <a:ext cx="1282692" cy="1282692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20"/>
          <p:cNvSpPr txBox="1"/>
          <p:nvPr/>
        </p:nvSpPr>
        <p:spPr>
          <a:xfrm>
            <a:off x="4090564" y="4661655"/>
            <a:ext cx="1443470" cy="33855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Class Diagram</a:t>
            </a:r>
            <a:endParaRPr/>
          </a:p>
        </p:txBody>
      </p:sp>
      <p:sp>
        <p:nvSpPr>
          <p:cNvPr id="344" name="Google Shape;344;p20"/>
          <p:cNvSpPr/>
          <p:nvPr/>
        </p:nvSpPr>
        <p:spPr>
          <a:xfrm>
            <a:off x="4090564" y="5000209"/>
            <a:ext cx="1443470" cy="148093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45" name="Google Shape;345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63842" y="5052794"/>
            <a:ext cx="1330532" cy="13305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6" name="Google Shape;346;p20"/>
          <p:cNvCxnSpPr/>
          <p:nvPr/>
        </p:nvCxnSpPr>
        <p:spPr>
          <a:xfrm>
            <a:off x="6138583" y="711201"/>
            <a:ext cx="0" cy="589292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7" name="Google Shape;347;p20"/>
          <p:cNvSpPr/>
          <p:nvPr/>
        </p:nvSpPr>
        <p:spPr>
          <a:xfrm>
            <a:off x="6294487" y="1305839"/>
            <a:ext cx="5644964" cy="1708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Use </a:t>
            </a:r>
            <a:r>
              <a:rPr lang="en-US" sz="21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state diagrams</a:t>
            </a:r>
            <a:r>
              <a:rPr lang="en-US" sz="21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to </a:t>
            </a:r>
            <a:r>
              <a:rPr lang="en-US" sz="21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represent</a:t>
            </a:r>
            <a:r>
              <a:rPr lang="en-US" sz="21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the </a:t>
            </a:r>
            <a:r>
              <a:rPr lang="en-US" sz="21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state of the system</a:t>
            </a:r>
            <a:r>
              <a:rPr lang="en-US" sz="21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the events that cause the system to change state, and the actions that are taken as a result of a particular event. This can also be applied to each class in the system.</a:t>
            </a:r>
            <a:endParaRPr/>
          </a:p>
        </p:txBody>
      </p:sp>
      <p:sp>
        <p:nvSpPr>
          <p:cNvPr id="348" name="Google Shape;348;p20"/>
          <p:cNvSpPr/>
          <p:nvPr/>
        </p:nvSpPr>
        <p:spPr>
          <a:xfrm>
            <a:off x="6294487" y="783539"/>
            <a:ext cx="4074748" cy="461665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8633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Behavioral elements</a:t>
            </a:r>
            <a:endParaRPr/>
          </a:p>
        </p:txBody>
      </p:sp>
      <p:cxnSp>
        <p:nvCxnSpPr>
          <p:cNvPr id="349" name="Google Shape;349;p20"/>
          <p:cNvCxnSpPr/>
          <p:nvPr/>
        </p:nvCxnSpPr>
        <p:spPr>
          <a:xfrm>
            <a:off x="8837012" y="1245204"/>
            <a:ext cx="3102439" cy="0"/>
          </a:xfrm>
          <a:prstGeom prst="straightConnector1">
            <a:avLst/>
          </a:prstGeom>
          <a:noFill/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0" name="Google Shape;350;p20"/>
          <p:cNvSpPr/>
          <p:nvPr/>
        </p:nvSpPr>
        <p:spPr>
          <a:xfrm>
            <a:off x="6294487" y="3040970"/>
            <a:ext cx="4074748" cy="461665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8633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Flow-oriented elements</a:t>
            </a:r>
            <a:endParaRPr/>
          </a:p>
        </p:txBody>
      </p:sp>
      <p:cxnSp>
        <p:nvCxnSpPr>
          <p:cNvPr id="351" name="Google Shape;351;p20"/>
          <p:cNvCxnSpPr/>
          <p:nvPr/>
        </p:nvCxnSpPr>
        <p:spPr>
          <a:xfrm>
            <a:off x="8752009" y="3502635"/>
            <a:ext cx="3187442" cy="0"/>
          </a:xfrm>
          <a:prstGeom prst="straightConnector1">
            <a:avLst/>
          </a:prstGeom>
          <a:noFill/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2" name="Google Shape;352;p20"/>
          <p:cNvSpPr/>
          <p:nvPr/>
        </p:nvSpPr>
        <p:spPr>
          <a:xfrm>
            <a:off x="6294486" y="3576754"/>
            <a:ext cx="5644965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Use </a:t>
            </a:r>
            <a:r>
              <a:rPr lang="en-US" sz="21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data flow diagrams</a:t>
            </a:r>
            <a:r>
              <a:rPr lang="en-US" sz="21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to </a:t>
            </a:r>
            <a:r>
              <a:rPr lang="en-US" sz="21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show</a:t>
            </a:r>
            <a:r>
              <a:rPr lang="en-US" sz="21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the </a:t>
            </a:r>
            <a:r>
              <a:rPr lang="en-US" sz="21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input</a:t>
            </a:r>
            <a:r>
              <a:rPr lang="en-US" sz="21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data that comes into a system, what </a:t>
            </a:r>
            <a:r>
              <a:rPr lang="en-US" sz="21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functions</a:t>
            </a:r>
            <a:r>
              <a:rPr lang="en-US" sz="21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are </a:t>
            </a:r>
            <a:r>
              <a:rPr lang="en-US" sz="21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applied</a:t>
            </a:r>
            <a:r>
              <a:rPr lang="en-US" sz="21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to that data to do transformations, and what resulting </a:t>
            </a:r>
            <a:r>
              <a:rPr lang="en-US" sz="21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output</a:t>
            </a:r>
            <a:r>
              <a:rPr lang="en-US" sz="21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data are produced.</a:t>
            </a:r>
            <a:endParaRPr/>
          </a:p>
        </p:txBody>
      </p:sp>
      <p:sp>
        <p:nvSpPr>
          <p:cNvPr id="353" name="Google Shape;353;p20"/>
          <p:cNvSpPr txBox="1"/>
          <p:nvPr/>
        </p:nvSpPr>
        <p:spPr>
          <a:xfrm rot="-5400000">
            <a:off x="6143408" y="5456257"/>
            <a:ext cx="1311116" cy="73866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Data Flow Diagram</a:t>
            </a:r>
            <a:endParaRPr/>
          </a:p>
        </p:txBody>
      </p:sp>
      <p:sp>
        <p:nvSpPr>
          <p:cNvPr id="354" name="Google Shape;354;p20"/>
          <p:cNvSpPr/>
          <p:nvPr/>
        </p:nvSpPr>
        <p:spPr>
          <a:xfrm>
            <a:off x="7174530" y="5170031"/>
            <a:ext cx="1308300" cy="131111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55" name="Google Shape;355;p20"/>
          <p:cNvSpPr txBox="1"/>
          <p:nvPr/>
        </p:nvSpPr>
        <p:spPr>
          <a:xfrm rot="-5400000">
            <a:off x="9624044" y="4856532"/>
            <a:ext cx="1161723" cy="73866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State Diagram</a:t>
            </a:r>
            <a:endParaRPr/>
          </a:p>
        </p:txBody>
      </p:sp>
      <p:sp>
        <p:nvSpPr>
          <p:cNvPr id="356" name="Google Shape;356;p20"/>
          <p:cNvSpPr/>
          <p:nvPr/>
        </p:nvSpPr>
        <p:spPr>
          <a:xfrm>
            <a:off x="10574237" y="4645002"/>
            <a:ext cx="1365214" cy="116172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57" name="Google Shape;357;p20"/>
          <p:cNvPicPr preferRelativeResize="0"/>
          <p:nvPr/>
        </p:nvPicPr>
        <p:blipFill rotWithShape="1">
          <a:blip r:embed="rId6">
            <a:alphaModFix/>
          </a:blip>
          <a:srcRect b="10382" l="0" r="0" t="7030"/>
          <a:stretch/>
        </p:blipFill>
        <p:spPr>
          <a:xfrm>
            <a:off x="10716007" y="4768953"/>
            <a:ext cx="1109641" cy="916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20"/>
          <p:cNvPicPr preferRelativeResize="0"/>
          <p:nvPr/>
        </p:nvPicPr>
        <p:blipFill rotWithShape="1">
          <a:blip r:embed="rId7">
            <a:alphaModFix/>
          </a:blip>
          <a:srcRect b="5883" l="0" r="0" t="8824"/>
          <a:stretch/>
        </p:blipFill>
        <p:spPr>
          <a:xfrm>
            <a:off x="7297005" y="5436146"/>
            <a:ext cx="1039710" cy="886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Requirements analysis is hard</a:t>
            </a:r>
            <a:endParaRPr/>
          </a:p>
        </p:txBody>
      </p:sp>
      <p:pic>
        <p:nvPicPr>
          <p:cNvPr id="78" name="Google Shape;7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7494" y="3620153"/>
            <a:ext cx="1231020" cy="1538776"/>
          </a:xfrm>
          <a:prstGeom prst="ellipse">
            <a:avLst/>
          </a:prstGeom>
          <a:noFill/>
          <a:ln>
            <a:noFill/>
          </a:ln>
        </p:spPr>
      </p:pic>
      <p:sp>
        <p:nvSpPr>
          <p:cNvPr id="79" name="Google Shape;79;p3"/>
          <p:cNvSpPr/>
          <p:nvPr/>
        </p:nvSpPr>
        <p:spPr>
          <a:xfrm>
            <a:off x="338821" y="5158929"/>
            <a:ext cx="351472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"Fred" Brooks Jr. </a:t>
            </a:r>
            <a:r>
              <a:rPr b="0" i="0" lang="en-US" sz="16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is an American computer architect, software engineer, and computer scientist, best known for managing the development of IBM's System/360 family of computers</a:t>
            </a:r>
            <a:endParaRPr/>
          </a:p>
        </p:txBody>
      </p:sp>
      <p:sp>
        <p:nvSpPr>
          <p:cNvPr id="80" name="Google Shape;80;p3"/>
          <p:cNvSpPr/>
          <p:nvPr/>
        </p:nvSpPr>
        <p:spPr>
          <a:xfrm>
            <a:off x="248192" y="861197"/>
            <a:ext cx="3605349" cy="2779525"/>
          </a:xfrm>
          <a:prstGeom prst="wedgeRoundRectCallout">
            <a:avLst>
              <a:gd fmla="val -26138" name="adj1"/>
              <a:gd fmla="val 95925" name="adj2"/>
              <a:gd fmla="val 16667" name="adj3"/>
            </a:avLst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“The </a:t>
            </a:r>
            <a:r>
              <a:rPr b="1" i="0" lang="en-US" sz="2400" u="none" cap="none" strike="noStrike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hardest</a:t>
            </a:r>
            <a:r>
              <a:rPr b="0" i="0" lang="en-US" sz="2400" u="none" cap="none" strike="noStrike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single </a:t>
            </a:r>
            <a:r>
              <a:rPr b="1" i="0" lang="en-US" sz="2400" u="none" cap="none" strike="noStrike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part</a:t>
            </a:r>
            <a:r>
              <a:rPr b="0" i="0" lang="en-US" sz="2400" u="none" cap="none" strike="noStrike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of building a software system is </a:t>
            </a:r>
            <a:r>
              <a:rPr b="1" i="0" lang="en-US" sz="2400" u="none" cap="none" strike="noStrike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deciding what to build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 No part of the work so cripples the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resulting system if done wrong.”</a:t>
            </a:r>
            <a:endParaRPr/>
          </a:p>
        </p:txBody>
      </p:sp>
      <p:sp>
        <p:nvSpPr>
          <p:cNvPr id="81" name="Google Shape;81;p3"/>
          <p:cNvSpPr/>
          <p:nvPr/>
        </p:nvSpPr>
        <p:spPr>
          <a:xfrm>
            <a:off x="4389123" y="5158929"/>
            <a:ext cx="291301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Capers Jones </a:t>
            </a:r>
            <a:r>
              <a:rPr b="0" i="0" lang="en-US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is an American specialist in software engineering methodologies</a:t>
            </a:r>
            <a:endParaRPr/>
          </a:p>
        </p:txBody>
      </p:sp>
      <p:pic>
        <p:nvPicPr>
          <p:cNvPr id="82" name="Google Shape;8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3849" y="3661291"/>
            <a:ext cx="1371600" cy="1371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3" name="Google Shape;83;p3"/>
          <p:cNvSpPr/>
          <p:nvPr/>
        </p:nvSpPr>
        <p:spPr>
          <a:xfrm>
            <a:off x="4114802" y="861197"/>
            <a:ext cx="3187337" cy="2758956"/>
          </a:xfrm>
          <a:prstGeom prst="wedgeRoundRectCallout">
            <a:avLst>
              <a:gd fmla="val 12747" name="adj1"/>
              <a:gd fmla="val 98286" name="adj2"/>
              <a:gd fmla="val 16667" name="adj3"/>
            </a:avLst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“The </a:t>
            </a:r>
            <a:r>
              <a:rPr b="1" i="0" lang="en-US" sz="2400" u="none" cap="none" strike="noStrike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seeds</a:t>
            </a:r>
            <a:r>
              <a:rPr b="0" i="0" lang="en-US" sz="2400" u="none" cap="none" strike="noStrike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of major software </a:t>
            </a:r>
            <a:r>
              <a:rPr b="1" i="0" lang="en-US" sz="2400" u="none" cap="none" strike="noStrike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disasters</a:t>
            </a:r>
            <a:r>
              <a:rPr b="0" i="0" lang="en-US" sz="2400" u="none" cap="none" strike="noStrike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are usually </a:t>
            </a:r>
            <a:r>
              <a:rPr b="1" i="0" lang="en-US" sz="2400" u="none" cap="none" strike="noStrike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sown</a:t>
            </a:r>
            <a:r>
              <a:rPr b="0" i="0" lang="en-US" sz="2400" u="none" cap="none" strike="noStrike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 the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first three months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of commencing the software project.”</a:t>
            </a:r>
            <a:endParaRPr/>
          </a:p>
        </p:txBody>
      </p:sp>
      <p:sp>
        <p:nvSpPr>
          <p:cNvPr id="84" name="Google Shape;84;p3"/>
          <p:cNvSpPr/>
          <p:nvPr/>
        </p:nvSpPr>
        <p:spPr>
          <a:xfrm>
            <a:off x="7628708" y="1472858"/>
            <a:ext cx="4284617" cy="1788792"/>
          </a:xfrm>
          <a:prstGeom prst="wedgeRoundRectCallout">
            <a:avLst>
              <a:gd fmla="val 41362" name="adj1"/>
              <a:gd fmla="val -62305" name="adj2"/>
              <a:gd fmla="val 16667" name="adj3"/>
            </a:avLst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Tasks</a:t>
            </a:r>
            <a:r>
              <a:rPr b="0" i="0" lang="en-US" sz="2400" u="none" cap="none" strike="noStrike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and </a:t>
            </a:r>
            <a:r>
              <a:rPr b="1" i="0" lang="en-US" sz="2400" u="none" cap="none" strike="noStrike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techniques</a:t>
            </a:r>
            <a:r>
              <a:rPr b="0" i="0" lang="en-US" sz="2400" u="none" cap="none" strike="noStrike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that lead to an </a:t>
            </a:r>
            <a:r>
              <a:rPr b="1" i="0" lang="en-US" sz="2400" u="none" cap="none" strike="noStrike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understanding</a:t>
            </a:r>
            <a:r>
              <a:rPr b="0" i="0" lang="en-US" sz="2400" u="none" cap="none" strike="noStrike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of </a:t>
            </a:r>
            <a:r>
              <a:rPr b="1" i="0" lang="en-US" sz="2400" u="none" cap="none" strike="noStrike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requirements</a:t>
            </a:r>
            <a:r>
              <a:rPr b="0" i="0" lang="en-US" sz="2400" u="none" cap="none" strike="noStrike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is called </a:t>
            </a:r>
            <a:r>
              <a:rPr b="1" i="0" lang="en-US" sz="2400" u="none" cap="none" strike="noStrike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requirement engineering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/>
          </a:p>
        </p:txBody>
      </p:sp>
      <p:sp>
        <p:nvSpPr>
          <p:cNvPr id="85" name="Google Shape;85;p3"/>
          <p:cNvSpPr/>
          <p:nvPr/>
        </p:nvSpPr>
        <p:spPr>
          <a:xfrm>
            <a:off x="7564323" y="861197"/>
            <a:ext cx="44133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What is Requirement Engineering?</a:t>
            </a:r>
            <a:endParaRPr/>
          </a:p>
        </p:txBody>
      </p:sp>
      <p:pic>
        <p:nvPicPr>
          <p:cNvPr id="86" name="Google Shape;86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739953" y="3372457"/>
            <a:ext cx="2350414" cy="23972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1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Analysis Modeling Approaches</a:t>
            </a:r>
            <a:endParaRPr/>
          </a:p>
        </p:txBody>
      </p:sp>
      <p:sp>
        <p:nvSpPr>
          <p:cNvPr id="364" name="Google Shape;364;p21"/>
          <p:cNvSpPr txBox="1"/>
          <p:nvPr/>
        </p:nvSpPr>
        <p:spPr>
          <a:xfrm>
            <a:off x="827892" y="927848"/>
            <a:ext cx="3625863" cy="46166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69696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Structured Analysis</a:t>
            </a:r>
            <a:endParaRPr/>
          </a:p>
        </p:txBody>
      </p:sp>
      <p:sp>
        <p:nvSpPr>
          <p:cNvPr id="365" name="Google Shape;365;p21"/>
          <p:cNvSpPr/>
          <p:nvPr/>
        </p:nvSpPr>
        <p:spPr>
          <a:xfrm>
            <a:off x="827893" y="1389513"/>
            <a:ext cx="3625862" cy="198693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66" name="Google Shape;366;p21"/>
          <p:cNvSpPr txBox="1"/>
          <p:nvPr/>
        </p:nvSpPr>
        <p:spPr>
          <a:xfrm>
            <a:off x="892431" y="1437460"/>
            <a:ext cx="3561324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Models data elements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⁻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Attributes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⁻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Relationships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Models processes that transform data</a:t>
            </a:r>
            <a:endParaRPr/>
          </a:p>
        </p:txBody>
      </p:sp>
      <p:sp>
        <p:nvSpPr>
          <p:cNvPr id="367" name="Google Shape;367;p21"/>
          <p:cNvSpPr txBox="1"/>
          <p:nvPr/>
        </p:nvSpPr>
        <p:spPr>
          <a:xfrm>
            <a:off x="7738512" y="927848"/>
            <a:ext cx="3613113" cy="46166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69696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Object Oriented Analysis</a:t>
            </a:r>
            <a:endParaRPr/>
          </a:p>
        </p:txBody>
      </p:sp>
      <p:sp>
        <p:nvSpPr>
          <p:cNvPr id="368" name="Google Shape;368;p21"/>
          <p:cNvSpPr/>
          <p:nvPr/>
        </p:nvSpPr>
        <p:spPr>
          <a:xfrm>
            <a:off x="7738512" y="1389512"/>
            <a:ext cx="3613113" cy="198693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69" name="Google Shape;369;p21"/>
          <p:cNvSpPr txBox="1"/>
          <p:nvPr/>
        </p:nvSpPr>
        <p:spPr>
          <a:xfrm>
            <a:off x="7858861" y="1419684"/>
            <a:ext cx="3492764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Model analysis classes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⁻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Data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⁻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Processes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Models class  collaborations</a:t>
            </a:r>
            <a:endParaRPr/>
          </a:p>
        </p:txBody>
      </p:sp>
      <p:pic>
        <p:nvPicPr>
          <p:cNvPr id="370" name="Google Shape;37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59908" y="3008853"/>
            <a:ext cx="1556209" cy="1582257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21"/>
          <p:cNvSpPr/>
          <p:nvPr/>
        </p:nvSpPr>
        <p:spPr>
          <a:xfrm>
            <a:off x="706601" y="5014295"/>
            <a:ext cx="10917141" cy="666777"/>
          </a:xfrm>
          <a:prstGeom prst="wedgeRoundRectCallout">
            <a:avLst>
              <a:gd fmla="val 456" name="adj1"/>
              <a:gd fmla="val -117174" name="adj2"/>
              <a:gd fmla="val 16667" name="adj3"/>
            </a:avLst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Techniques from both approaches are typically used in practice.</a:t>
            </a:r>
            <a:endParaRPr/>
          </a:p>
        </p:txBody>
      </p:sp>
      <p:sp>
        <p:nvSpPr>
          <p:cNvPr id="372" name="Google Shape;372;p21"/>
          <p:cNvSpPr/>
          <p:nvPr/>
        </p:nvSpPr>
        <p:spPr>
          <a:xfrm rot="10800000">
            <a:off x="6595825" y="2109440"/>
            <a:ext cx="1139780" cy="970615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73" name="Google Shape;373;p21"/>
          <p:cNvSpPr/>
          <p:nvPr/>
        </p:nvSpPr>
        <p:spPr>
          <a:xfrm flipH="1" rot="10800000">
            <a:off x="4453755" y="2109440"/>
            <a:ext cx="1170602" cy="970615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ec29513f3e_0_81"/>
          <p:cNvSpPr txBox="1"/>
          <p:nvPr>
            <p:ph type="title"/>
          </p:nvPr>
        </p:nvSpPr>
        <p:spPr>
          <a:xfrm>
            <a:off x="0" y="1"/>
            <a:ext cx="12192000" cy="711300"/>
          </a:xfrm>
          <a:prstGeom prst="rect">
            <a:avLst/>
          </a:prstGeom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73737"/>
                </a:solidFill>
              </a:rPr>
              <a:t>List of documentation &amp; manuals</a:t>
            </a:r>
            <a:endParaRPr/>
          </a:p>
        </p:txBody>
      </p:sp>
      <p:grpSp>
        <p:nvGrpSpPr>
          <p:cNvPr id="380" name="Google Shape;380;g2ec29513f3e_0_81"/>
          <p:cNvGrpSpPr/>
          <p:nvPr/>
        </p:nvGrpSpPr>
        <p:grpSpPr>
          <a:xfrm>
            <a:off x="201123" y="817583"/>
            <a:ext cx="6551648" cy="5323567"/>
            <a:chOff x="522963" y="5063"/>
            <a:chExt cx="6551648" cy="5323567"/>
          </a:xfrm>
        </p:grpSpPr>
        <p:sp>
          <p:nvSpPr>
            <p:cNvPr id="381" name="Google Shape;381;g2ec29513f3e_0_81"/>
            <p:cNvSpPr/>
            <p:nvPr/>
          </p:nvSpPr>
          <p:spPr>
            <a:xfrm>
              <a:off x="3725929" y="4784234"/>
              <a:ext cx="317400" cy="3024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D09C9A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g2ec29513f3e_0_81"/>
            <p:cNvSpPr txBox="1"/>
            <p:nvPr/>
          </p:nvSpPr>
          <p:spPr>
            <a:xfrm>
              <a:off x="3873708" y="4924511"/>
              <a:ext cx="21900" cy="2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g2ec29513f3e_0_81"/>
            <p:cNvSpPr/>
            <p:nvPr/>
          </p:nvSpPr>
          <p:spPr>
            <a:xfrm>
              <a:off x="3725929" y="4481755"/>
              <a:ext cx="317400" cy="302400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cap="flat" cmpd="sng" w="25400">
              <a:solidFill>
                <a:srgbClr val="D09C9A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g2ec29513f3e_0_81"/>
            <p:cNvSpPr txBox="1"/>
            <p:nvPr/>
          </p:nvSpPr>
          <p:spPr>
            <a:xfrm>
              <a:off x="3873708" y="4622032"/>
              <a:ext cx="21900" cy="2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g2ec29513f3e_0_81"/>
            <p:cNvSpPr/>
            <p:nvPr/>
          </p:nvSpPr>
          <p:spPr>
            <a:xfrm>
              <a:off x="1437359" y="2717442"/>
              <a:ext cx="317400" cy="20667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C16C69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g2ec29513f3e_0_81"/>
            <p:cNvSpPr txBox="1"/>
            <p:nvPr/>
          </p:nvSpPr>
          <p:spPr>
            <a:xfrm>
              <a:off x="1543824" y="3698562"/>
              <a:ext cx="104700" cy="10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g2ec29513f3e_0_81"/>
            <p:cNvSpPr/>
            <p:nvPr/>
          </p:nvSpPr>
          <p:spPr>
            <a:xfrm>
              <a:off x="3699800" y="3574317"/>
              <a:ext cx="317400" cy="3024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D09C9A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g2ec29513f3e_0_81"/>
            <p:cNvSpPr txBox="1"/>
            <p:nvPr/>
          </p:nvSpPr>
          <p:spPr>
            <a:xfrm>
              <a:off x="3847579" y="3714594"/>
              <a:ext cx="21900" cy="2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g2ec29513f3e_0_81"/>
            <p:cNvSpPr/>
            <p:nvPr/>
          </p:nvSpPr>
          <p:spPr>
            <a:xfrm>
              <a:off x="3699800" y="3271838"/>
              <a:ext cx="317400" cy="302400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cap="flat" cmpd="sng" w="25400">
              <a:solidFill>
                <a:srgbClr val="D09C9A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g2ec29513f3e_0_81"/>
            <p:cNvSpPr txBox="1"/>
            <p:nvPr/>
          </p:nvSpPr>
          <p:spPr>
            <a:xfrm>
              <a:off x="3847579" y="3412115"/>
              <a:ext cx="21900" cy="2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g2ec29513f3e_0_81"/>
            <p:cNvSpPr/>
            <p:nvPr/>
          </p:nvSpPr>
          <p:spPr>
            <a:xfrm>
              <a:off x="1437359" y="2717442"/>
              <a:ext cx="317400" cy="8568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C16C69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g2ec29513f3e_0_81"/>
            <p:cNvSpPr txBox="1"/>
            <p:nvPr/>
          </p:nvSpPr>
          <p:spPr>
            <a:xfrm>
              <a:off x="1573255" y="3123035"/>
              <a:ext cx="45600" cy="4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g2ec29513f3e_0_81"/>
            <p:cNvSpPr/>
            <p:nvPr/>
          </p:nvSpPr>
          <p:spPr>
            <a:xfrm>
              <a:off x="3664480" y="2364400"/>
              <a:ext cx="317400" cy="3024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D09C9A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g2ec29513f3e_0_81"/>
            <p:cNvSpPr txBox="1"/>
            <p:nvPr/>
          </p:nvSpPr>
          <p:spPr>
            <a:xfrm>
              <a:off x="3812259" y="2504677"/>
              <a:ext cx="21900" cy="2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g2ec29513f3e_0_81"/>
            <p:cNvSpPr/>
            <p:nvPr/>
          </p:nvSpPr>
          <p:spPr>
            <a:xfrm>
              <a:off x="3664480" y="2061921"/>
              <a:ext cx="317400" cy="302400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cap="flat" cmpd="sng" w="25400">
              <a:solidFill>
                <a:srgbClr val="D09C9A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g2ec29513f3e_0_81"/>
            <p:cNvSpPr txBox="1"/>
            <p:nvPr/>
          </p:nvSpPr>
          <p:spPr>
            <a:xfrm>
              <a:off x="3812259" y="2202198"/>
              <a:ext cx="21900" cy="2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g2ec29513f3e_0_81"/>
            <p:cNvSpPr/>
            <p:nvPr/>
          </p:nvSpPr>
          <p:spPr>
            <a:xfrm>
              <a:off x="1437359" y="2364400"/>
              <a:ext cx="317400" cy="353100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cap="flat" cmpd="sng" w="25400">
              <a:solidFill>
                <a:srgbClr val="C16C69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g2ec29513f3e_0_81"/>
            <p:cNvSpPr txBox="1"/>
            <p:nvPr/>
          </p:nvSpPr>
          <p:spPr>
            <a:xfrm>
              <a:off x="1584230" y="2529051"/>
              <a:ext cx="23700" cy="2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g2ec29513f3e_0_81"/>
            <p:cNvSpPr/>
            <p:nvPr/>
          </p:nvSpPr>
          <p:spPr>
            <a:xfrm>
              <a:off x="3716722" y="852004"/>
              <a:ext cx="317400" cy="6051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D09C9A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g2ec29513f3e_0_81"/>
            <p:cNvSpPr txBox="1"/>
            <p:nvPr/>
          </p:nvSpPr>
          <p:spPr>
            <a:xfrm>
              <a:off x="3858383" y="1137403"/>
              <a:ext cx="34200" cy="3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g2ec29513f3e_0_81"/>
            <p:cNvSpPr/>
            <p:nvPr/>
          </p:nvSpPr>
          <p:spPr>
            <a:xfrm>
              <a:off x="3716722" y="806284"/>
              <a:ext cx="317400" cy="9150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25400">
              <a:solidFill>
                <a:srgbClr val="D09C9A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g2ec29513f3e_0_81"/>
            <p:cNvSpPr txBox="1"/>
            <p:nvPr/>
          </p:nvSpPr>
          <p:spPr>
            <a:xfrm>
              <a:off x="3867526" y="844067"/>
              <a:ext cx="15900" cy="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g2ec29513f3e_0_81"/>
            <p:cNvSpPr/>
            <p:nvPr/>
          </p:nvSpPr>
          <p:spPr>
            <a:xfrm>
              <a:off x="3716722" y="247046"/>
              <a:ext cx="317400" cy="605100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cap="flat" cmpd="sng" w="25400">
              <a:solidFill>
                <a:srgbClr val="D09C9A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g2ec29513f3e_0_81"/>
            <p:cNvSpPr txBox="1"/>
            <p:nvPr/>
          </p:nvSpPr>
          <p:spPr>
            <a:xfrm>
              <a:off x="3858383" y="532445"/>
              <a:ext cx="34200" cy="3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g2ec29513f3e_0_81"/>
            <p:cNvSpPr/>
            <p:nvPr/>
          </p:nvSpPr>
          <p:spPr>
            <a:xfrm>
              <a:off x="1437359" y="852004"/>
              <a:ext cx="317400" cy="1865400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cap="flat" cmpd="sng" w="25400">
              <a:solidFill>
                <a:srgbClr val="C16C69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g2ec29513f3e_0_81"/>
            <p:cNvSpPr txBox="1"/>
            <p:nvPr/>
          </p:nvSpPr>
          <p:spPr>
            <a:xfrm>
              <a:off x="1548794" y="1737417"/>
              <a:ext cx="94500" cy="9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g2ec29513f3e_0_81"/>
            <p:cNvSpPr/>
            <p:nvPr/>
          </p:nvSpPr>
          <p:spPr>
            <a:xfrm rot="-5400000">
              <a:off x="-293487" y="2260188"/>
              <a:ext cx="2547300" cy="914400"/>
            </a:xfrm>
            <a:prstGeom prst="rect">
              <a:avLst/>
            </a:prstGeom>
            <a:solidFill>
              <a:srgbClr val="B02020">
                <a:alpha val="80000"/>
              </a:srgbClr>
            </a:solidFill>
            <a:ln cap="flat" cmpd="sng" w="254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g2ec29513f3e_0_81"/>
            <p:cNvSpPr txBox="1"/>
            <p:nvPr/>
          </p:nvSpPr>
          <p:spPr>
            <a:xfrm rot="-5400000">
              <a:off x="-293487" y="2260188"/>
              <a:ext cx="2547300" cy="91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15225" spcFirstLastPara="1" rIns="15225" wrap="square" tIns="1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Documentation Manuals</a:t>
              </a:r>
              <a:endParaRPr/>
            </a:p>
          </p:txBody>
        </p:sp>
        <p:sp>
          <p:nvSpPr>
            <p:cNvPr id="409" name="Google Shape;409;g2ec29513f3e_0_81"/>
            <p:cNvSpPr/>
            <p:nvPr/>
          </p:nvSpPr>
          <p:spPr>
            <a:xfrm>
              <a:off x="1754841" y="408667"/>
              <a:ext cx="1962000" cy="886800"/>
            </a:xfrm>
            <a:prstGeom prst="rect">
              <a:avLst/>
            </a:prstGeom>
            <a:solidFill>
              <a:srgbClr val="B02020">
                <a:alpha val="69800"/>
              </a:srgbClr>
            </a:solidFill>
            <a:ln cap="flat" cmpd="sng" w="254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g2ec29513f3e_0_81"/>
            <p:cNvSpPr txBox="1"/>
            <p:nvPr/>
          </p:nvSpPr>
          <p:spPr>
            <a:xfrm>
              <a:off x="1754841" y="408667"/>
              <a:ext cx="1962000" cy="88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950" lIns="13950" spcFirstLastPara="1" rIns="13950" wrap="square" tIns="13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Analysis / Specification</a:t>
              </a:r>
              <a:endParaRPr/>
            </a:p>
          </p:txBody>
        </p:sp>
        <p:sp>
          <p:nvSpPr>
            <p:cNvPr id="411" name="Google Shape;411;g2ec29513f3e_0_81"/>
            <p:cNvSpPr/>
            <p:nvPr/>
          </p:nvSpPr>
          <p:spPr>
            <a:xfrm>
              <a:off x="4034204" y="5063"/>
              <a:ext cx="3031200" cy="483900"/>
            </a:xfrm>
            <a:prstGeom prst="rect">
              <a:avLst/>
            </a:prstGeom>
            <a:solidFill>
              <a:srgbClr val="FFFFFF"/>
            </a:solidFill>
            <a:ln cap="flat" cmpd="sng" w="25400">
              <a:solidFill>
                <a:srgbClr val="B0202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g2ec29513f3e_0_81"/>
            <p:cNvSpPr txBox="1"/>
            <p:nvPr/>
          </p:nvSpPr>
          <p:spPr>
            <a:xfrm>
              <a:off x="4034204" y="5063"/>
              <a:ext cx="3031200" cy="48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Formal Specification</a:t>
              </a:r>
              <a:endParaRPr/>
            </a:p>
          </p:txBody>
        </p:sp>
        <p:sp>
          <p:nvSpPr>
            <p:cNvPr id="413" name="Google Shape;413;g2ec29513f3e_0_81"/>
            <p:cNvSpPr/>
            <p:nvPr/>
          </p:nvSpPr>
          <p:spPr>
            <a:xfrm>
              <a:off x="4034204" y="610021"/>
              <a:ext cx="3031200" cy="483900"/>
            </a:xfrm>
            <a:prstGeom prst="rect">
              <a:avLst/>
            </a:prstGeom>
            <a:solidFill>
              <a:srgbClr val="FFFFFF"/>
            </a:solidFill>
            <a:ln cap="flat" cmpd="sng" w="25400">
              <a:solidFill>
                <a:srgbClr val="B0202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g2ec29513f3e_0_81"/>
            <p:cNvSpPr txBox="1"/>
            <p:nvPr/>
          </p:nvSpPr>
          <p:spPr>
            <a:xfrm>
              <a:off x="4034204" y="610021"/>
              <a:ext cx="3031200" cy="48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Context Diagram</a:t>
              </a:r>
              <a:endParaRPr/>
            </a:p>
          </p:txBody>
        </p:sp>
        <p:sp>
          <p:nvSpPr>
            <p:cNvPr id="415" name="Google Shape;415;g2ec29513f3e_0_81"/>
            <p:cNvSpPr/>
            <p:nvPr/>
          </p:nvSpPr>
          <p:spPr>
            <a:xfrm>
              <a:off x="4034204" y="1214979"/>
              <a:ext cx="3031200" cy="483900"/>
            </a:xfrm>
            <a:prstGeom prst="rect">
              <a:avLst/>
            </a:prstGeom>
            <a:solidFill>
              <a:srgbClr val="FFFFFF"/>
            </a:solidFill>
            <a:ln cap="flat" cmpd="sng" w="25400">
              <a:solidFill>
                <a:srgbClr val="B0202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g2ec29513f3e_0_81"/>
            <p:cNvSpPr txBox="1"/>
            <p:nvPr/>
          </p:nvSpPr>
          <p:spPr>
            <a:xfrm>
              <a:off x="4034204" y="1214979"/>
              <a:ext cx="3031200" cy="48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 Flow Diagram</a:t>
              </a:r>
              <a:endParaRPr/>
            </a:p>
          </p:txBody>
        </p:sp>
        <p:sp>
          <p:nvSpPr>
            <p:cNvPr id="417" name="Google Shape;417;g2ec29513f3e_0_81"/>
            <p:cNvSpPr/>
            <p:nvPr/>
          </p:nvSpPr>
          <p:spPr>
            <a:xfrm>
              <a:off x="1754841" y="2122417"/>
              <a:ext cx="1909500" cy="483900"/>
            </a:xfrm>
            <a:prstGeom prst="rect">
              <a:avLst/>
            </a:prstGeom>
            <a:solidFill>
              <a:srgbClr val="B02020">
                <a:alpha val="69800"/>
              </a:srgbClr>
            </a:solidFill>
            <a:ln cap="flat" cmpd="sng" w="254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g2ec29513f3e_0_81"/>
            <p:cNvSpPr txBox="1"/>
            <p:nvPr/>
          </p:nvSpPr>
          <p:spPr>
            <a:xfrm>
              <a:off x="1754841" y="2122417"/>
              <a:ext cx="1909500" cy="48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950" lIns="13950" spcFirstLastPara="1" rIns="13950" wrap="square" tIns="13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Design</a:t>
              </a:r>
              <a:endParaRPr/>
            </a:p>
          </p:txBody>
        </p:sp>
        <p:sp>
          <p:nvSpPr>
            <p:cNvPr id="419" name="Google Shape;419;g2ec29513f3e_0_81"/>
            <p:cNvSpPr/>
            <p:nvPr/>
          </p:nvSpPr>
          <p:spPr>
            <a:xfrm>
              <a:off x="3981963" y="1819938"/>
              <a:ext cx="3031200" cy="483900"/>
            </a:xfrm>
            <a:prstGeom prst="rect">
              <a:avLst/>
            </a:prstGeom>
            <a:solidFill>
              <a:srgbClr val="FFFFFF"/>
            </a:solidFill>
            <a:ln cap="flat" cmpd="sng" w="25400">
              <a:solidFill>
                <a:srgbClr val="B0202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g2ec29513f3e_0_81"/>
            <p:cNvSpPr txBox="1"/>
            <p:nvPr/>
          </p:nvSpPr>
          <p:spPr>
            <a:xfrm>
              <a:off x="3981963" y="1819938"/>
              <a:ext cx="3031200" cy="48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Flow Charts</a:t>
              </a:r>
              <a:endParaRPr/>
            </a:p>
          </p:txBody>
        </p:sp>
        <p:sp>
          <p:nvSpPr>
            <p:cNvPr id="421" name="Google Shape;421;g2ec29513f3e_0_81"/>
            <p:cNvSpPr/>
            <p:nvPr/>
          </p:nvSpPr>
          <p:spPr>
            <a:xfrm>
              <a:off x="3981963" y="2424896"/>
              <a:ext cx="3031200" cy="483900"/>
            </a:xfrm>
            <a:prstGeom prst="rect">
              <a:avLst/>
            </a:prstGeom>
            <a:solidFill>
              <a:srgbClr val="FFFFFF"/>
            </a:solidFill>
            <a:ln cap="flat" cmpd="sng" w="25400">
              <a:solidFill>
                <a:srgbClr val="B0202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g2ec29513f3e_0_81"/>
            <p:cNvSpPr txBox="1"/>
            <p:nvPr/>
          </p:nvSpPr>
          <p:spPr>
            <a:xfrm>
              <a:off x="3981963" y="2424896"/>
              <a:ext cx="3031200" cy="48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ER Diagram</a:t>
              </a:r>
              <a:endParaRPr/>
            </a:p>
          </p:txBody>
        </p:sp>
        <p:sp>
          <p:nvSpPr>
            <p:cNvPr id="423" name="Google Shape;423;g2ec29513f3e_0_81"/>
            <p:cNvSpPr/>
            <p:nvPr/>
          </p:nvSpPr>
          <p:spPr>
            <a:xfrm>
              <a:off x="1754841" y="3332334"/>
              <a:ext cx="1944900" cy="483900"/>
            </a:xfrm>
            <a:prstGeom prst="rect">
              <a:avLst/>
            </a:prstGeom>
            <a:solidFill>
              <a:srgbClr val="B02020">
                <a:alpha val="69800"/>
              </a:srgbClr>
            </a:solidFill>
            <a:ln cap="flat" cmpd="sng" w="254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g2ec29513f3e_0_81"/>
            <p:cNvSpPr txBox="1"/>
            <p:nvPr/>
          </p:nvSpPr>
          <p:spPr>
            <a:xfrm>
              <a:off x="1754841" y="3332334"/>
              <a:ext cx="1944900" cy="48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950" lIns="13950" spcFirstLastPara="1" rIns="13950" wrap="square" tIns="13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Implementation</a:t>
              </a:r>
              <a:endParaRPr/>
            </a:p>
          </p:txBody>
        </p:sp>
        <p:sp>
          <p:nvSpPr>
            <p:cNvPr id="425" name="Google Shape;425;g2ec29513f3e_0_81"/>
            <p:cNvSpPr/>
            <p:nvPr/>
          </p:nvSpPr>
          <p:spPr>
            <a:xfrm>
              <a:off x="4017283" y="3029855"/>
              <a:ext cx="3031200" cy="483900"/>
            </a:xfrm>
            <a:prstGeom prst="rect">
              <a:avLst/>
            </a:prstGeom>
            <a:solidFill>
              <a:srgbClr val="FFFFFF"/>
            </a:solidFill>
            <a:ln cap="flat" cmpd="sng" w="25400">
              <a:solidFill>
                <a:srgbClr val="B0202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g2ec29513f3e_0_81"/>
            <p:cNvSpPr txBox="1"/>
            <p:nvPr/>
          </p:nvSpPr>
          <p:spPr>
            <a:xfrm>
              <a:off x="4017283" y="3029855"/>
              <a:ext cx="3031200" cy="48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Source Code Listings</a:t>
              </a:r>
              <a:endParaRPr/>
            </a:p>
          </p:txBody>
        </p:sp>
        <p:sp>
          <p:nvSpPr>
            <p:cNvPr id="427" name="Google Shape;427;g2ec29513f3e_0_81"/>
            <p:cNvSpPr/>
            <p:nvPr/>
          </p:nvSpPr>
          <p:spPr>
            <a:xfrm>
              <a:off x="4017283" y="3634813"/>
              <a:ext cx="3031200" cy="483900"/>
            </a:xfrm>
            <a:prstGeom prst="rect">
              <a:avLst/>
            </a:prstGeom>
            <a:solidFill>
              <a:srgbClr val="FFFFFF"/>
            </a:solidFill>
            <a:ln cap="flat" cmpd="sng" w="25400">
              <a:solidFill>
                <a:srgbClr val="B0202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g2ec29513f3e_0_81"/>
            <p:cNvSpPr txBox="1"/>
            <p:nvPr/>
          </p:nvSpPr>
          <p:spPr>
            <a:xfrm>
              <a:off x="4017283" y="3634813"/>
              <a:ext cx="3031200" cy="48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Cross-Reference Listings</a:t>
              </a:r>
              <a:endParaRPr/>
            </a:p>
          </p:txBody>
        </p:sp>
        <p:sp>
          <p:nvSpPr>
            <p:cNvPr id="429" name="Google Shape;429;g2ec29513f3e_0_81"/>
            <p:cNvSpPr/>
            <p:nvPr/>
          </p:nvSpPr>
          <p:spPr>
            <a:xfrm>
              <a:off x="1754841" y="4542250"/>
              <a:ext cx="1971000" cy="483900"/>
            </a:xfrm>
            <a:prstGeom prst="rect">
              <a:avLst/>
            </a:prstGeom>
            <a:solidFill>
              <a:srgbClr val="B02020">
                <a:alpha val="69800"/>
              </a:srgbClr>
            </a:solidFill>
            <a:ln cap="flat" cmpd="sng" w="254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g2ec29513f3e_0_81"/>
            <p:cNvSpPr txBox="1"/>
            <p:nvPr/>
          </p:nvSpPr>
          <p:spPr>
            <a:xfrm>
              <a:off x="1754841" y="4542250"/>
              <a:ext cx="1971000" cy="48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950" lIns="13950" spcFirstLastPara="1" rIns="13950" wrap="square" tIns="13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Testing</a:t>
              </a:r>
              <a:endParaRPr/>
            </a:p>
          </p:txBody>
        </p:sp>
        <p:sp>
          <p:nvSpPr>
            <p:cNvPr id="431" name="Google Shape;431;g2ec29513f3e_0_81"/>
            <p:cNvSpPr/>
            <p:nvPr/>
          </p:nvSpPr>
          <p:spPr>
            <a:xfrm>
              <a:off x="4043411" y="4239771"/>
              <a:ext cx="3031200" cy="483900"/>
            </a:xfrm>
            <a:prstGeom prst="rect">
              <a:avLst/>
            </a:prstGeom>
            <a:solidFill>
              <a:srgbClr val="FFFFFF"/>
            </a:solidFill>
            <a:ln cap="flat" cmpd="sng" w="25400">
              <a:solidFill>
                <a:srgbClr val="B0202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g2ec29513f3e_0_81"/>
            <p:cNvSpPr txBox="1"/>
            <p:nvPr/>
          </p:nvSpPr>
          <p:spPr>
            <a:xfrm>
              <a:off x="4043411" y="4239771"/>
              <a:ext cx="3031200" cy="48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Test Data</a:t>
              </a:r>
              <a:endParaRPr/>
            </a:p>
          </p:txBody>
        </p:sp>
        <p:sp>
          <p:nvSpPr>
            <p:cNvPr id="433" name="Google Shape;433;g2ec29513f3e_0_81"/>
            <p:cNvSpPr/>
            <p:nvPr/>
          </p:nvSpPr>
          <p:spPr>
            <a:xfrm>
              <a:off x="4043411" y="4844730"/>
              <a:ext cx="3031200" cy="483900"/>
            </a:xfrm>
            <a:prstGeom prst="rect">
              <a:avLst/>
            </a:prstGeom>
            <a:solidFill>
              <a:srgbClr val="FFFFFF"/>
            </a:solidFill>
            <a:ln cap="flat" cmpd="sng" w="25400">
              <a:solidFill>
                <a:srgbClr val="B0202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g2ec29513f3e_0_81"/>
            <p:cNvSpPr txBox="1"/>
            <p:nvPr/>
          </p:nvSpPr>
          <p:spPr>
            <a:xfrm>
              <a:off x="4043411" y="4844730"/>
              <a:ext cx="3031200" cy="48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Test Results</a:t>
              </a:r>
              <a:endParaRPr/>
            </a:p>
          </p:txBody>
        </p:sp>
      </p:grpSp>
      <p:grpSp>
        <p:nvGrpSpPr>
          <p:cNvPr id="435" name="Google Shape;435;g2ec29513f3e_0_81"/>
          <p:cNvGrpSpPr/>
          <p:nvPr/>
        </p:nvGrpSpPr>
        <p:grpSpPr>
          <a:xfrm>
            <a:off x="7695894" y="1067362"/>
            <a:ext cx="4323012" cy="4864090"/>
            <a:chOff x="402654" y="2122"/>
            <a:chExt cx="4323012" cy="4864090"/>
          </a:xfrm>
        </p:grpSpPr>
        <p:sp>
          <p:nvSpPr>
            <p:cNvPr id="436" name="Google Shape;436;g2ec29513f3e_0_81"/>
            <p:cNvSpPr/>
            <p:nvPr/>
          </p:nvSpPr>
          <p:spPr>
            <a:xfrm>
              <a:off x="2703110" y="2021214"/>
              <a:ext cx="291900" cy="1881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D09C9A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437" name="Google Shape;437;g2ec29513f3e_0_81"/>
            <p:cNvSpPr/>
            <p:nvPr/>
          </p:nvSpPr>
          <p:spPr>
            <a:xfrm>
              <a:off x="2703110" y="2021214"/>
              <a:ext cx="258300" cy="606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D09C9A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438" name="Google Shape;438;g2ec29513f3e_0_81"/>
            <p:cNvSpPr/>
            <p:nvPr/>
          </p:nvSpPr>
          <p:spPr>
            <a:xfrm>
              <a:off x="2418211" y="737099"/>
              <a:ext cx="1005000" cy="2928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56769"/>
                  </a:lnTo>
                  <a:lnTo>
                    <a:pt x="120000" y="56769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C16C69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439" name="Google Shape;439;g2ec29513f3e_0_81"/>
            <p:cNvSpPr/>
            <p:nvPr/>
          </p:nvSpPr>
          <p:spPr>
            <a:xfrm>
              <a:off x="593288" y="1959557"/>
              <a:ext cx="216300" cy="24876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D09C9A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440" name="Google Shape;440;g2ec29513f3e_0_81"/>
            <p:cNvSpPr/>
            <p:nvPr/>
          </p:nvSpPr>
          <p:spPr>
            <a:xfrm>
              <a:off x="593288" y="1959557"/>
              <a:ext cx="184500" cy="14634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D09C9A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441" name="Google Shape;441;g2ec29513f3e_0_81"/>
            <p:cNvSpPr/>
            <p:nvPr/>
          </p:nvSpPr>
          <p:spPr>
            <a:xfrm>
              <a:off x="593288" y="1959557"/>
              <a:ext cx="184500" cy="5487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D09C9A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442" name="Google Shape;442;g2ec29513f3e_0_81"/>
            <p:cNvSpPr/>
            <p:nvPr/>
          </p:nvSpPr>
          <p:spPr>
            <a:xfrm>
              <a:off x="1355824" y="737099"/>
              <a:ext cx="1062300" cy="2772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53170"/>
                  </a:lnTo>
                  <a:lnTo>
                    <a:pt x="0" y="53170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rgbClr val="C16C69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443" name="Google Shape;443;g2ec29513f3e_0_81"/>
            <p:cNvSpPr/>
            <p:nvPr/>
          </p:nvSpPr>
          <p:spPr>
            <a:xfrm>
              <a:off x="778124" y="2122"/>
              <a:ext cx="3280200" cy="735000"/>
            </a:xfrm>
            <a:prstGeom prst="rect">
              <a:avLst/>
            </a:prstGeom>
            <a:solidFill>
              <a:srgbClr val="B02020">
                <a:alpha val="80000"/>
              </a:srgbClr>
            </a:solidFill>
            <a:ln cap="flat" cmpd="sng" w="254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g2ec29513f3e_0_81"/>
            <p:cNvSpPr txBox="1"/>
            <p:nvPr/>
          </p:nvSpPr>
          <p:spPr>
            <a:xfrm>
              <a:off x="778124" y="2122"/>
              <a:ext cx="3280200" cy="73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15225" spcFirstLastPara="1" rIns="15225" wrap="square" tIns="1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Documentation Manuals</a:t>
              </a:r>
              <a:endParaRPr/>
            </a:p>
          </p:txBody>
        </p:sp>
        <p:sp>
          <p:nvSpPr>
            <p:cNvPr id="445" name="Google Shape;445;g2ec29513f3e_0_81"/>
            <p:cNvSpPr/>
            <p:nvPr/>
          </p:nvSpPr>
          <p:spPr>
            <a:xfrm>
              <a:off x="402654" y="1014244"/>
              <a:ext cx="1906200" cy="945300"/>
            </a:xfrm>
            <a:prstGeom prst="rect">
              <a:avLst/>
            </a:prstGeom>
            <a:solidFill>
              <a:srgbClr val="B02020">
                <a:alpha val="69800"/>
              </a:srgbClr>
            </a:solidFill>
            <a:ln cap="flat" cmpd="sng" w="254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g2ec29513f3e_0_81"/>
            <p:cNvSpPr txBox="1"/>
            <p:nvPr/>
          </p:nvSpPr>
          <p:spPr>
            <a:xfrm>
              <a:off x="402654" y="1014244"/>
              <a:ext cx="1906200" cy="94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15225" spcFirstLastPara="1" rIns="15225" wrap="square" tIns="1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User Manuals</a:t>
              </a:r>
              <a:endParaRPr/>
            </a:p>
          </p:txBody>
        </p:sp>
        <p:sp>
          <p:nvSpPr>
            <p:cNvPr id="447" name="Google Shape;447;g2ec29513f3e_0_81"/>
            <p:cNvSpPr/>
            <p:nvPr/>
          </p:nvSpPr>
          <p:spPr>
            <a:xfrm>
              <a:off x="777900" y="2182674"/>
              <a:ext cx="1547700" cy="651000"/>
            </a:xfrm>
            <a:prstGeom prst="rect">
              <a:avLst/>
            </a:prstGeom>
            <a:solidFill>
              <a:srgbClr val="FFFFFF"/>
            </a:solidFill>
            <a:ln cap="flat" cmpd="sng" w="25400">
              <a:solidFill>
                <a:srgbClr val="B0202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g2ec29513f3e_0_81"/>
            <p:cNvSpPr txBox="1"/>
            <p:nvPr/>
          </p:nvSpPr>
          <p:spPr>
            <a:xfrm>
              <a:off x="777900" y="2182674"/>
              <a:ext cx="1547700" cy="65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System Overview</a:t>
              </a:r>
              <a:endParaRPr/>
            </a:p>
          </p:txBody>
        </p:sp>
        <p:sp>
          <p:nvSpPr>
            <p:cNvPr id="449" name="Google Shape;449;g2ec29513f3e_0_81"/>
            <p:cNvSpPr/>
            <p:nvPr/>
          </p:nvSpPr>
          <p:spPr>
            <a:xfrm>
              <a:off x="777900" y="2953003"/>
              <a:ext cx="1604100" cy="940200"/>
            </a:xfrm>
            <a:prstGeom prst="rect">
              <a:avLst/>
            </a:prstGeom>
            <a:solidFill>
              <a:srgbClr val="FFFFFF"/>
            </a:solidFill>
            <a:ln cap="flat" cmpd="sng" w="25400">
              <a:solidFill>
                <a:srgbClr val="B0202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g2ec29513f3e_0_81"/>
            <p:cNvSpPr txBox="1"/>
            <p:nvPr/>
          </p:nvSpPr>
          <p:spPr>
            <a:xfrm>
              <a:off x="777900" y="2953003"/>
              <a:ext cx="1604100" cy="94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Beginner’s Guide Tutorials</a:t>
              </a:r>
              <a:endParaRPr/>
            </a:p>
          </p:txBody>
        </p:sp>
        <p:sp>
          <p:nvSpPr>
            <p:cNvPr id="451" name="Google Shape;451;g2ec29513f3e_0_81"/>
            <p:cNvSpPr/>
            <p:nvPr/>
          </p:nvSpPr>
          <p:spPr>
            <a:xfrm>
              <a:off x="809446" y="4028312"/>
              <a:ext cx="1548900" cy="837900"/>
            </a:xfrm>
            <a:prstGeom prst="rect">
              <a:avLst/>
            </a:prstGeom>
            <a:solidFill>
              <a:srgbClr val="FFFFFF"/>
            </a:solidFill>
            <a:ln cap="flat" cmpd="sng" w="25400">
              <a:solidFill>
                <a:srgbClr val="B0202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g2ec29513f3e_0_81"/>
            <p:cNvSpPr txBox="1"/>
            <p:nvPr/>
          </p:nvSpPr>
          <p:spPr>
            <a:xfrm>
              <a:off x="809446" y="4028312"/>
              <a:ext cx="1548900" cy="83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Reference Guide</a:t>
              </a:r>
              <a:endParaRPr/>
            </a:p>
          </p:txBody>
        </p:sp>
        <p:sp>
          <p:nvSpPr>
            <p:cNvPr id="453" name="Google Shape;453;g2ec29513f3e_0_81"/>
            <p:cNvSpPr/>
            <p:nvPr/>
          </p:nvSpPr>
          <p:spPr>
            <a:xfrm>
              <a:off x="2523122" y="1030017"/>
              <a:ext cx="1800000" cy="991200"/>
            </a:xfrm>
            <a:prstGeom prst="rect">
              <a:avLst/>
            </a:prstGeom>
            <a:solidFill>
              <a:srgbClr val="B02020">
                <a:alpha val="69800"/>
              </a:srgbClr>
            </a:solidFill>
            <a:ln cap="flat" cmpd="sng" w="254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g2ec29513f3e_0_81"/>
            <p:cNvSpPr txBox="1"/>
            <p:nvPr/>
          </p:nvSpPr>
          <p:spPr>
            <a:xfrm>
              <a:off x="2523122" y="1030017"/>
              <a:ext cx="1800000" cy="99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15225" spcFirstLastPara="1" rIns="15225" wrap="square" tIns="1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Operational Manuals</a:t>
              </a:r>
              <a:endParaRPr/>
            </a:p>
          </p:txBody>
        </p:sp>
        <p:sp>
          <p:nvSpPr>
            <p:cNvPr id="455" name="Google Shape;455;g2ec29513f3e_0_81"/>
            <p:cNvSpPr/>
            <p:nvPr/>
          </p:nvSpPr>
          <p:spPr>
            <a:xfrm>
              <a:off x="2961275" y="2260449"/>
              <a:ext cx="1760400" cy="733200"/>
            </a:xfrm>
            <a:prstGeom prst="rect">
              <a:avLst/>
            </a:prstGeom>
            <a:solidFill>
              <a:srgbClr val="FFFFFF"/>
            </a:solidFill>
            <a:ln cap="flat" cmpd="sng" w="25400">
              <a:solidFill>
                <a:srgbClr val="B0202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g2ec29513f3e_0_81"/>
            <p:cNvSpPr txBox="1"/>
            <p:nvPr/>
          </p:nvSpPr>
          <p:spPr>
            <a:xfrm>
              <a:off x="2961275" y="2260449"/>
              <a:ext cx="1760400" cy="73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Installation Guide</a:t>
              </a:r>
              <a:endParaRPr/>
            </a:p>
          </p:txBody>
        </p:sp>
        <p:sp>
          <p:nvSpPr>
            <p:cNvPr id="457" name="Google Shape;457;g2ec29513f3e_0_81"/>
            <p:cNvSpPr/>
            <p:nvPr/>
          </p:nvSpPr>
          <p:spPr>
            <a:xfrm>
              <a:off x="2994966" y="3301610"/>
              <a:ext cx="1730700" cy="1201800"/>
            </a:xfrm>
            <a:prstGeom prst="rect">
              <a:avLst/>
            </a:prstGeom>
            <a:solidFill>
              <a:srgbClr val="FFFFFF"/>
            </a:solidFill>
            <a:ln cap="flat" cmpd="sng" w="25400">
              <a:solidFill>
                <a:srgbClr val="B0202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g2ec29513f3e_0_81"/>
            <p:cNvSpPr txBox="1"/>
            <p:nvPr/>
          </p:nvSpPr>
          <p:spPr>
            <a:xfrm>
              <a:off x="2994966" y="3301610"/>
              <a:ext cx="1730700" cy="120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System Administration Guide</a:t>
              </a:r>
              <a:endParaRPr/>
            </a:p>
          </p:txBody>
        </p:sp>
      </p:grpSp>
      <p:cxnSp>
        <p:nvCxnSpPr>
          <p:cNvPr id="459" name="Google Shape;459;g2ec29513f3e_0_81"/>
          <p:cNvCxnSpPr/>
          <p:nvPr/>
        </p:nvCxnSpPr>
        <p:spPr>
          <a:xfrm>
            <a:off x="7275960" y="698040"/>
            <a:ext cx="0" cy="5924400"/>
          </a:xfrm>
          <a:prstGeom prst="straightConnector1">
            <a:avLst/>
          </a:prstGeom>
          <a:noFill/>
          <a:ln cap="flat" cmpd="sng" w="38150">
            <a:solidFill>
              <a:srgbClr val="0077B3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2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SRS (Software Requirements Specification)</a:t>
            </a:r>
            <a:endParaRPr/>
          </a:p>
        </p:txBody>
      </p:sp>
      <p:sp>
        <p:nvSpPr>
          <p:cNvPr id="465" name="Google Shape;465;p22"/>
          <p:cNvSpPr/>
          <p:nvPr/>
        </p:nvSpPr>
        <p:spPr>
          <a:xfrm>
            <a:off x="191588" y="1015489"/>
            <a:ext cx="11808824" cy="1052285"/>
          </a:xfrm>
          <a:prstGeom prst="wedgeRoundRectCallout">
            <a:avLst>
              <a:gd fmla="val -40730" name="adj1"/>
              <a:gd fmla="val -101117" name="adj2"/>
              <a:gd fmla="val 16667" name="adj3"/>
            </a:avLst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Software Requirement Specification (SRS) is a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document that completely describes what the proposed software should do</a:t>
            </a:r>
            <a:r>
              <a:rPr lang="en-US" sz="2400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without describing how software will do it.</a:t>
            </a:r>
            <a:endParaRPr/>
          </a:p>
        </p:txBody>
      </p:sp>
      <p:sp>
        <p:nvSpPr>
          <p:cNvPr id="466" name="Google Shape;466;p22"/>
          <p:cNvSpPr/>
          <p:nvPr/>
        </p:nvSpPr>
        <p:spPr>
          <a:xfrm>
            <a:off x="191588" y="2318274"/>
            <a:ext cx="11808824" cy="46166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SRS is also helping the clients to understand their own needs.</a:t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67" name="Google Shape;467;p22"/>
          <p:cNvSpPr/>
          <p:nvPr/>
        </p:nvSpPr>
        <p:spPr>
          <a:xfrm>
            <a:off x="191588" y="2936310"/>
            <a:ext cx="1885406" cy="461665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8633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SRS Contains</a:t>
            </a:r>
            <a:endParaRPr/>
          </a:p>
        </p:txBody>
      </p:sp>
      <p:cxnSp>
        <p:nvCxnSpPr>
          <p:cNvPr id="468" name="Google Shape;468;p22"/>
          <p:cNvCxnSpPr/>
          <p:nvPr/>
        </p:nvCxnSpPr>
        <p:spPr>
          <a:xfrm>
            <a:off x="2076994" y="3397975"/>
            <a:ext cx="9923418" cy="0"/>
          </a:xfrm>
          <a:prstGeom prst="straightConnector1">
            <a:avLst/>
          </a:prstGeom>
          <a:noFill/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69" name="Google Shape;469;p22"/>
          <p:cNvSpPr/>
          <p:nvPr/>
        </p:nvSpPr>
        <p:spPr>
          <a:xfrm>
            <a:off x="191588" y="3582639"/>
            <a:ext cx="5556069" cy="46166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complete information</a:t>
            </a:r>
            <a:r>
              <a:rPr lang="en-US" sz="2400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description</a:t>
            </a:r>
            <a:endParaRPr/>
          </a:p>
        </p:txBody>
      </p:sp>
      <p:sp>
        <p:nvSpPr>
          <p:cNvPr id="470" name="Google Shape;470;p22"/>
          <p:cNvSpPr/>
          <p:nvPr/>
        </p:nvSpPr>
        <p:spPr>
          <a:xfrm>
            <a:off x="5908354" y="3582639"/>
            <a:ext cx="6092057" cy="46166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detailed functional</a:t>
            </a:r>
            <a:r>
              <a:rPr lang="en-US" sz="2400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description</a:t>
            </a:r>
            <a:endParaRPr/>
          </a:p>
        </p:txBody>
      </p:sp>
      <p:sp>
        <p:nvSpPr>
          <p:cNvPr id="471" name="Google Shape;471;p22"/>
          <p:cNvSpPr/>
          <p:nvPr/>
        </p:nvSpPr>
        <p:spPr>
          <a:xfrm>
            <a:off x="191588" y="4203088"/>
            <a:ext cx="11808824" cy="46166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 representation of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system behaviour</a:t>
            </a:r>
            <a:endParaRPr/>
          </a:p>
        </p:txBody>
      </p:sp>
      <p:sp>
        <p:nvSpPr>
          <p:cNvPr id="472" name="Google Shape;472;p22"/>
          <p:cNvSpPr/>
          <p:nvPr/>
        </p:nvSpPr>
        <p:spPr>
          <a:xfrm>
            <a:off x="191588" y="4823536"/>
            <a:ext cx="11808824" cy="46166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 indication of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performance requirements and design</a:t>
            </a:r>
            <a:r>
              <a:rPr lang="en-US" sz="2400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constraints</a:t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3" name="Google Shape;473;p22"/>
          <p:cNvSpPr/>
          <p:nvPr/>
        </p:nvSpPr>
        <p:spPr>
          <a:xfrm>
            <a:off x="196511" y="5443984"/>
            <a:ext cx="8584418" cy="46166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Appropriate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validation criteria</a:t>
            </a:r>
            <a:endParaRPr/>
          </a:p>
        </p:txBody>
      </p:sp>
      <p:sp>
        <p:nvSpPr>
          <p:cNvPr id="474" name="Google Shape;474;p22"/>
          <p:cNvSpPr/>
          <p:nvPr/>
        </p:nvSpPr>
        <p:spPr>
          <a:xfrm>
            <a:off x="191587" y="6039929"/>
            <a:ext cx="8589341" cy="46166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Other information 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suitable to requirements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3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Characteristics of a Good SRS</a:t>
            </a:r>
            <a:endParaRPr/>
          </a:p>
        </p:txBody>
      </p:sp>
      <p:sp>
        <p:nvSpPr>
          <p:cNvPr id="480" name="Google Shape;480;p23"/>
          <p:cNvSpPr txBox="1"/>
          <p:nvPr>
            <p:ph idx="1" type="body"/>
          </p:nvPr>
        </p:nvSpPr>
        <p:spPr>
          <a:xfrm>
            <a:off x="131180" y="863444"/>
            <a:ext cx="11929641" cy="2114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SRS should be </a:t>
            </a:r>
            <a:r>
              <a:rPr b="1" lang="en-US">
                <a:solidFill>
                  <a:srgbClr val="C00000"/>
                </a:solidFill>
              </a:rPr>
              <a:t>accurate, complete, efficient, and of high quality, </a:t>
            </a:r>
            <a:r>
              <a:rPr lang="en-US"/>
              <a:t>so that it does not affect the entire project plan.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An SRS is </a:t>
            </a:r>
            <a:r>
              <a:rPr b="1" lang="en-US">
                <a:solidFill>
                  <a:srgbClr val="C00000"/>
                </a:solidFill>
              </a:rPr>
              <a:t>said to be of high quality when </a:t>
            </a:r>
            <a:r>
              <a:rPr lang="en-US"/>
              <a:t>the developer and user </a:t>
            </a:r>
            <a:r>
              <a:rPr b="1" lang="en-US">
                <a:solidFill>
                  <a:srgbClr val="C00000"/>
                </a:solidFill>
              </a:rPr>
              <a:t>easily understand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the prepared document. 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Characteristics of a Good SRS:</a:t>
            </a:r>
            <a:endParaRPr/>
          </a:p>
          <a:p>
            <a:pPr indent="-1127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1127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481" name="Google Shape;481;p23"/>
          <p:cNvSpPr/>
          <p:nvPr/>
        </p:nvSpPr>
        <p:spPr>
          <a:xfrm>
            <a:off x="272270" y="2978331"/>
            <a:ext cx="1885406" cy="461665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8633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Correct</a:t>
            </a:r>
            <a:endParaRPr/>
          </a:p>
        </p:txBody>
      </p:sp>
      <p:cxnSp>
        <p:nvCxnSpPr>
          <p:cNvPr id="482" name="Google Shape;482;p23"/>
          <p:cNvCxnSpPr/>
          <p:nvPr/>
        </p:nvCxnSpPr>
        <p:spPr>
          <a:xfrm>
            <a:off x="2157676" y="3439996"/>
            <a:ext cx="2205318" cy="0"/>
          </a:xfrm>
          <a:prstGeom prst="straightConnector1">
            <a:avLst/>
          </a:prstGeom>
          <a:noFill/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83" name="Google Shape;483;p23"/>
          <p:cNvSpPr txBox="1"/>
          <p:nvPr/>
        </p:nvSpPr>
        <p:spPr>
          <a:xfrm>
            <a:off x="272270" y="3592239"/>
            <a:ext cx="4090724" cy="109732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SRS is correct when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all user requirements are stated</a:t>
            </a:r>
            <a:r>
              <a:rPr lang="en-US" sz="2400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 the requirements document.</a:t>
            </a:r>
            <a:endParaRPr/>
          </a:p>
        </p:txBody>
      </p:sp>
      <p:sp>
        <p:nvSpPr>
          <p:cNvPr id="484" name="Google Shape;484;p23"/>
          <p:cNvSpPr/>
          <p:nvPr/>
        </p:nvSpPr>
        <p:spPr>
          <a:xfrm>
            <a:off x="4620363" y="2978331"/>
            <a:ext cx="1885406" cy="461665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8633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Unambiguous</a:t>
            </a:r>
            <a:endParaRPr/>
          </a:p>
        </p:txBody>
      </p:sp>
      <p:cxnSp>
        <p:nvCxnSpPr>
          <p:cNvPr id="485" name="Google Shape;485;p23"/>
          <p:cNvCxnSpPr/>
          <p:nvPr/>
        </p:nvCxnSpPr>
        <p:spPr>
          <a:xfrm>
            <a:off x="6505769" y="3439996"/>
            <a:ext cx="1318885" cy="0"/>
          </a:xfrm>
          <a:prstGeom prst="straightConnector1">
            <a:avLst/>
          </a:prstGeom>
          <a:noFill/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86" name="Google Shape;486;p23"/>
          <p:cNvSpPr txBox="1"/>
          <p:nvPr/>
        </p:nvSpPr>
        <p:spPr>
          <a:xfrm>
            <a:off x="4620363" y="3592239"/>
            <a:ext cx="3204291" cy="15009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SRS is unambiguous when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every stated requirement has only one interpretation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/>
          </a:p>
        </p:txBody>
      </p:sp>
      <p:sp>
        <p:nvSpPr>
          <p:cNvPr id="487" name="Google Shape;487;p23"/>
          <p:cNvSpPr/>
          <p:nvPr/>
        </p:nvSpPr>
        <p:spPr>
          <a:xfrm>
            <a:off x="8115830" y="2978331"/>
            <a:ext cx="1885406" cy="461665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8633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Complete</a:t>
            </a:r>
            <a:endParaRPr/>
          </a:p>
        </p:txBody>
      </p:sp>
      <p:cxnSp>
        <p:nvCxnSpPr>
          <p:cNvPr id="488" name="Google Shape;488;p23"/>
          <p:cNvCxnSpPr/>
          <p:nvPr/>
        </p:nvCxnSpPr>
        <p:spPr>
          <a:xfrm>
            <a:off x="10001236" y="3439996"/>
            <a:ext cx="1833713" cy="0"/>
          </a:xfrm>
          <a:prstGeom prst="straightConnector1">
            <a:avLst/>
          </a:prstGeom>
          <a:noFill/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89" name="Google Shape;489;p23"/>
          <p:cNvSpPr txBox="1"/>
          <p:nvPr/>
        </p:nvSpPr>
        <p:spPr>
          <a:xfrm>
            <a:off x="8115831" y="3553050"/>
            <a:ext cx="3719118" cy="15401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SRS is complete when the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requirements clearly define what the software is required to do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/>
          </a:p>
        </p:txBody>
      </p:sp>
      <p:sp>
        <p:nvSpPr>
          <p:cNvPr id="490" name="Google Shape;490;p23"/>
          <p:cNvSpPr txBox="1"/>
          <p:nvPr/>
        </p:nvSpPr>
        <p:spPr>
          <a:xfrm>
            <a:off x="272270" y="4815682"/>
            <a:ext cx="4090724" cy="111485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Note that there is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 specified tool or procedure to assure the correctness</a:t>
            </a:r>
            <a:r>
              <a:rPr lang="en-US" sz="24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of SRS.</a:t>
            </a:r>
            <a:endParaRPr/>
          </a:p>
        </p:txBody>
      </p:sp>
      <p:cxnSp>
        <p:nvCxnSpPr>
          <p:cNvPr id="491" name="Google Shape;491;p23"/>
          <p:cNvCxnSpPr/>
          <p:nvPr/>
        </p:nvCxnSpPr>
        <p:spPr>
          <a:xfrm>
            <a:off x="4514563" y="2978331"/>
            <a:ext cx="0" cy="3487782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92" name="Google Shape;492;p23"/>
          <p:cNvCxnSpPr/>
          <p:nvPr/>
        </p:nvCxnSpPr>
        <p:spPr>
          <a:xfrm>
            <a:off x="7988388" y="2996261"/>
            <a:ext cx="0" cy="3487782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4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Characteristics of a Good SRS Cont.</a:t>
            </a:r>
            <a:endParaRPr/>
          </a:p>
        </p:txBody>
      </p:sp>
      <p:sp>
        <p:nvSpPr>
          <p:cNvPr id="498" name="Google Shape;498;p24"/>
          <p:cNvSpPr/>
          <p:nvPr/>
        </p:nvSpPr>
        <p:spPr>
          <a:xfrm>
            <a:off x="167766" y="899587"/>
            <a:ext cx="4443421" cy="461665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8633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Ranked for Importance/Stability</a:t>
            </a:r>
            <a:endParaRPr/>
          </a:p>
        </p:txBody>
      </p:sp>
      <p:cxnSp>
        <p:nvCxnSpPr>
          <p:cNvPr id="499" name="Google Shape;499;p24"/>
          <p:cNvCxnSpPr/>
          <p:nvPr/>
        </p:nvCxnSpPr>
        <p:spPr>
          <a:xfrm>
            <a:off x="2053173" y="1361252"/>
            <a:ext cx="4844017" cy="0"/>
          </a:xfrm>
          <a:prstGeom prst="straightConnector1">
            <a:avLst/>
          </a:prstGeom>
          <a:noFill/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00" name="Google Shape;500;p24"/>
          <p:cNvSpPr txBox="1"/>
          <p:nvPr/>
        </p:nvSpPr>
        <p:spPr>
          <a:xfrm>
            <a:off x="167768" y="1461244"/>
            <a:ext cx="6729422" cy="11121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All requirements are not equally important, hence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each requirement is identified to make differences</a:t>
            </a:r>
            <a:r>
              <a:rPr lang="en-US" sz="2400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among other requirements.</a:t>
            </a:r>
            <a:endParaRPr/>
          </a:p>
        </p:txBody>
      </p:sp>
      <p:sp>
        <p:nvSpPr>
          <p:cNvPr id="501" name="Google Shape;501;p24"/>
          <p:cNvSpPr/>
          <p:nvPr/>
        </p:nvSpPr>
        <p:spPr>
          <a:xfrm>
            <a:off x="7270151" y="899587"/>
            <a:ext cx="1885406" cy="461665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8633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Modifiable</a:t>
            </a:r>
            <a:endParaRPr b="1" sz="24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502" name="Google Shape;502;p24"/>
          <p:cNvCxnSpPr/>
          <p:nvPr/>
        </p:nvCxnSpPr>
        <p:spPr>
          <a:xfrm>
            <a:off x="9155557" y="1361252"/>
            <a:ext cx="2846601" cy="0"/>
          </a:xfrm>
          <a:prstGeom prst="straightConnector1">
            <a:avLst/>
          </a:prstGeom>
          <a:noFill/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03" name="Google Shape;503;p24"/>
          <p:cNvSpPr txBox="1"/>
          <p:nvPr/>
        </p:nvSpPr>
        <p:spPr>
          <a:xfrm>
            <a:off x="7270151" y="1513494"/>
            <a:ext cx="4732007" cy="17522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 requirements of the user can change, hence requirements document should be created in such a manner that those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changes can be modified easily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/>
          </a:p>
        </p:txBody>
      </p:sp>
      <p:sp>
        <p:nvSpPr>
          <p:cNvPr id="504" name="Google Shape;504;p24"/>
          <p:cNvSpPr/>
          <p:nvPr/>
        </p:nvSpPr>
        <p:spPr>
          <a:xfrm>
            <a:off x="167767" y="3745315"/>
            <a:ext cx="1885406" cy="461665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8633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Traceable</a:t>
            </a:r>
            <a:endParaRPr b="1" sz="24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505" name="Google Shape;505;p24"/>
          <p:cNvCxnSpPr/>
          <p:nvPr/>
        </p:nvCxnSpPr>
        <p:spPr>
          <a:xfrm>
            <a:off x="2053173" y="4206980"/>
            <a:ext cx="1852621" cy="0"/>
          </a:xfrm>
          <a:prstGeom prst="straightConnector1">
            <a:avLst/>
          </a:prstGeom>
          <a:noFill/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06" name="Google Shape;506;p24"/>
          <p:cNvSpPr txBox="1"/>
          <p:nvPr/>
        </p:nvSpPr>
        <p:spPr>
          <a:xfrm>
            <a:off x="167768" y="4320034"/>
            <a:ext cx="3868656" cy="20938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SRS is traceable when the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source of each requirement is clear</a:t>
            </a:r>
            <a:r>
              <a:rPr lang="en-US" sz="2400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and facilitates the reference of each requirement in future.</a:t>
            </a:r>
            <a:endParaRPr/>
          </a:p>
        </p:txBody>
      </p:sp>
      <p:sp>
        <p:nvSpPr>
          <p:cNvPr id="507" name="Google Shape;507;p24"/>
          <p:cNvSpPr txBox="1"/>
          <p:nvPr/>
        </p:nvSpPr>
        <p:spPr>
          <a:xfrm>
            <a:off x="151453" y="2642923"/>
            <a:ext cx="6745738" cy="7504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Stability implies the probability of changes</a:t>
            </a:r>
            <a:r>
              <a:rPr lang="en-US" sz="24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 the requirement in future.</a:t>
            </a:r>
            <a:endParaRPr/>
          </a:p>
        </p:txBody>
      </p:sp>
      <p:sp>
        <p:nvSpPr>
          <p:cNvPr id="508" name="Google Shape;508;p24"/>
          <p:cNvSpPr/>
          <p:nvPr/>
        </p:nvSpPr>
        <p:spPr>
          <a:xfrm>
            <a:off x="4178065" y="3745315"/>
            <a:ext cx="1885406" cy="461665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8633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Verifiable</a:t>
            </a:r>
            <a:endParaRPr b="1" sz="24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509" name="Google Shape;509;p24"/>
          <p:cNvCxnSpPr/>
          <p:nvPr/>
        </p:nvCxnSpPr>
        <p:spPr>
          <a:xfrm>
            <a:off x="6063471" y="4206980"/>
            <a:ext cx="2072000" cy="0"/>
          </a:xfrm>
          <a:prstGeom prst="straightConnector1">
            <a:avLst/>
          </a:prstGeom>
          <a:noFill/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10" name="Google Shape;510;p24"/>
          <p:cNvSpPr txBox="1"/>
          <p:nvPr/>
        </p:nvSpPr>
        <p:spPr>
          <a:xfrm>
            <a:off x="4178066" y="4320034"/>
            <a:ext cx="3957406" cy="20938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SRS is verifiable when the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specified requirements can be verified with a cost-effective process</a:t>
            </a:r>
            <a:r>
              <a:rPr lang="en-US" sz="2400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to check whether the final software meets those requirements.</a:t>
            </a:r>
            <a:endParaRPr/>
          </a:p>
        </p:txBody>
      </p:sp>
      <p:sp>
        <p:nvSpPr>
          <p:cNvPr id="511" name="Google Shape;511;p24"/>
          <p:cNvSpPr/>
          <p:nvPr/>
        </p:nvSpPr>
        <p:spPr>
          <a:xfrm>
            <a:off x="8407742" y="3745315"/>
            <a:ext cx="1885406" cy="461665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8633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Consistent</a:t>
            </a:r>
            <a:endParaRPr b="1" sz="24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512" name="Google Shape;512;p24"/>
          <p:cNvCxnSpPr/>
          <p:nvPr/>
        </p:nvCxnSpPr>
        <p:spPr>
          <a:xfrm>
            <a:off x="10293148" y="4206980"/>
            <a:ext cx="1724891" cy="0"/>
          </a:xfrm>
          <a:prstGeom prst="straightConnector1">
            <a:avLst/>
          </a:prstGeom>
          <a:noFill/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13" name="Google Shape;513;p24"/>
          <p:cNvSpPr txBox="1"/>
          <p:nvPr/>
        </p:nvSpPr>
        <p:spPr>
          <a:xfrm>
            <a:off x="8407742" y="4320034"/>
            <a:ext cx="3610297" cy="1486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SRS is consistent when the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subsets of individual requirements defined do not conflict</a:t>
            </a:r>
            <a:r>
              <a:rPr lang="en-US" sz="2400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with each other.</a:t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514" name="Google Shape;514;p24"/>
          <p:cNvCxnSpPr/>
          <p:nvPr/>
        </p:nvCxnSpPr>
        <p:spPr>
          <a:xfrm>
            <a:off x="7096398" y="899587"/>
            <a:ext cx="0" cy="2493801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15" name="Google Shape;515;p24"/>
          <p:cNvCxnSpPr/>
          <p:nvPr/>
        </p:nvCxnSpPr>
        <p:spPr>
          <a:xfrm>
            <a:off x="151453" y="3523129"/>
            <a:ext cx="11850705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16" name="Google Shape;516;p24"/>
          <p:cNvCxnSpPr/>
          <p:nvPr/>
        </p:nvCxnSpPr>
        <p:spPr>
          <a:xfrm>
            <a:off x="4036424" y="3745315"/>
            <a:ext cx="0" cy="266861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17" name="Google Shape;517;p24"/>
          <p:cNvCxnSpPr/>
          <p:nvPr/>
        </p:nvCxnSpPr>
        <p:spPr>
          <a:xfrm>
            <a:off x="8263283" y="3745315"/>
            <a:ext cx="0" cy="266861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5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600"/>
              <a:buFont typeface="Roboto Condensed"/>
              <a:buNone/>
            </a:pPr>
            <a:r>
              <a:rPr lang="en-US" sz="3600"/>
              <a:t>Problems Without SRS</a:t>
            </a:r>
            <a:endParaRPr/>
          </a:p>
        </p:txBody>
      </p:sp>
      <p:sp>
        <p:nvSpPr>
          <p:cNvPr id="523" name="Google Shape;523;p25"/>
          <p:cNvSpPr txBox="1"/>
          <p:nvPr/>
        </p:nvSpPr>
        <p:spPr>
          <a:xfrm>
            <a:off x="131179" y="971265"/>
            <a:ext cx="11929641" cy="775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Without developing the SRS document, the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system would not be properly implemented</a:t>
            </a:r>
            <a:r>
              <a:rPr lang="en-US" sz="24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according to customer needs.</a:t>
            </a:r>
            <a:endParaRPr/>
          </a:p>
          <a:p>
            <a:pPr indent="-265113" lvl="0" marL="265113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Software developers would not know whether what they are developing is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what exactly is required by the customer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/>
          </a:p>
          <a:p>
            <a:pPr indent="-265113" lvl="0" marL="265113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Without SRS, it will be very difficult for the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maintenance engineers to understand the functionality 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of the system.</a:t>
            </a:r>
            <a:endParaRPr/>
          </a:p>
          <a:p>
            <a:pPr indent="-265113" lvl="0" marL="265113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It will be very difficult for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user document writers to write the users’ manuals properly</a:t>
            </a:r>
            <a:r>
              <a:rPr lang="en-US" sz="2400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without understanding the SRS.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6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Standard Template for writing SRS</a:t>
            </a:r>
            <a:endParaRPr/>
          </a:p>
        </p:txBody>
      </p:sp>
      <p:sp>
        <p:nvSpPr>
          <p:cNvPr id="529" name="Google Shape;529;p26"/>
          <p:cNvSpPr txBox="1"/>
          <p:nvPr/>
        </p:nvSpPr>
        <p:spPr>
          <a:xfrm>
            <a:off x="125186" y="820783"/>
            <a:ext cx="5570220" cy="5122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rPr b="1"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1. Introduction</a:t>
            </a:r>
            <a:endParaRPr/>
          </a:p>
          <a:p>
            <a:pPr indent="0" lvl="1" marL="4572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1.1 Purpose</a:t>
            </a:r>
            <a:endParaRPr/>
          </a:p>
          <a:p>
            <a:pPr indent="0" lvl="1" marL="4572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1.2 Document Conventions</a:t>
            </a:r>
            <a:endParaRPr/>
          </a:p>
          <a:p>
            <a:pPr indent="0" lvl="1" marL="4572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1.3 Intended Audience and Reading Suggestions</a:t>
            </a:r>
            <a:endParaRPr/>
          </a:p>
          <a:p>
            <a:pPr indent="0" lvl="1" marL="4572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1.4 Project Scope</a:t>
            </a:r>
            <a:endParaRPr/>
          </a:p>
          <a:p>
            <a:pPr indent="0" lvl="1" marL="4572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1.5 References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rPr b="1"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2. Overall Description</a:t>
            </a:r>
            <a:endParaRPr/>
          </a:p>
          <a:p>
            <a:pPr indent="0" lvl="1" marL="4572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2.1 Product Perspective</a:t>
            </a:r>
            <a:endParaRPr/>
          </a:p>
          <a:p>
            <a:pPr indent="0" lvl="1" marL="4572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2.2 Product Features</a:t>
            </a:r>
            <a:endParaRPr/>
          </a:p>
          <a:p>
            <a:pPr indent="0" lvl="1" marL="4572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2.3 User Classes and Characteristics</a:t>
            </a:r>
            <a:endParaRPr/>
          </a:p>
          <a:p>
            <a:pPr indent="0" lvl="1" marL="4572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2.4 Operating Environment</a:t>
            </a:r>
            <a:endParaRPr/>
          </a:p>
          <a:p>
            <a:pPr indent="0" lvl="1" marL="4572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2.5 Design and Implementation Constraints</a:t>
            </a:r>
            <a:endParaRPr/>
          </a:p>
          <a:p>
            <a:pPr indent="0" lvl="1" marL="4572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2.6 User Documentation</a:t>
            </a:r>
            <a:endParaRPr/>
          </a:p>
          <a:p>
            <a:pPr indent="0" lvl="1" marL="4572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2.7 Assumptions and Dependencies</a:t>
            </a:r>
            <a:endParaRPr/>
          </a:p>
          <a:p>
            <a:pPr indent="0" lvl="1" marL="4572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30" name="Google Shape;530;p26"/>
          <p:cNvSpPr txBox="1"/>
          <p:nvPr>
            <p:ph idx="1" type="body"/>
          </p:nvPr>
        </p:nvSpPr>
        <p:spPr>
          <a:xfrm>
            <a:off x="6303917" y="820783"/>
            <a:ext cx="6040483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US"/>
              <a:t>3. System Features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rPr lang="en-US"/>
              <a:t>3.1 System Feature 1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rPr lang="en-US"/>
              <a:t>3.2 System Feature 2 (and so on)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1" lang="en-US"/>
              <a:t>4. External Interface Requirements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rPr lang="en-US"/>
              <a:t>4.1 User Interfaces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rPr lang="en-US"/>
              <a:t>4.2 Hardware Interfaces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rPr lang="en-US"/>
              <a:t>4.3 Software Interfaces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rPr lang="en-US"/>
              <a:t>4.4 Communications Interfaces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1" lang="en-US"/>
              <a:t>5. Other Non-functional Requirements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rPr lang="en-US"/>
              <a:t>5.1 Performance Requirements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rPr lang="en-US"/>
              <a:t>5.2 Safety Requirements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rPr lang="en-US"/>
              <a:t>5.3 Security Requirements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rPr lang="en-US"/>
              <a:t>5.4 Software Quality Attributes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1" lang="en-US"/>
              <a:t>6. Other Requirements</a:t>
            </a:r>
            <a:endParaRPr/>
          </a:p>
        </p:txBody>
      </p:sp>
      <p:sp>
        <p:nvSpPr>
          <p:cNvPr id="531" name="Google Shape;531;p26"/>
          <p:cNvSpPr/>
          <p:nvPr/>
        </p:nvSpPr>
        <p:spPr>
          <a:xfrm>
            <a:off x="343989" y="6118496"/>
            <a:ext cx="9139646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Appendix A: Glossary | Appendix B: Analysis Models | Appendix C: Issues List</a:t>
            </a:r>
            <a:endParaRPr sz="22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532" name="Google Shape;532;p26"/>
          <p:cNvCxnSpPr/>
          <p:nvPr/>
        </p:nvCxnSpPr>
        <p:spPr>
          <a:xfrm>
            <a:off x="5912288" y="711201"/>
            <a:ext cx="0" cy="5232398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/>
          <p:nvPr/>
        </p:nvSpPr>
        <p:spPr>
          <a:xfrm>
            <a:off x="252550" y="307693"/>
            <a:ext cx="11673900" cy="61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200" u="sng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User requirements </a:t>
            </a:r>
            <a:r>
              <a:rPr b="1" lang="en-US" sz="3200">
                <a:solidFill>
                  <a:srgbClr val="231F2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to mean the high-level abstract requirements</a:t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231F2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93700" lvl="0" marL="457200" marR="0" rtl="0" algn="l">
              <a:spcBef>
                <a:spcPts val="0"/>
              </a:spcBef>
              <a:spcAft>
                <a:spcPts val="0"/>
              </a:spcAft>
              <a:buSzPts val="2600"/>
              <a:buFont typeface="Roboto Condensed"/>
              <a:buChar char="●"/>
            </a:pPr>
            <a:r>
              <a:rPr b="1" lang="en-US" sz="2600">
                <a:solidFill>
                  <a:srgbClr val="231F2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Often referred to as </a:t>
            </a:r>
            <a:r>
              <a:rPr b="1" lang="en-US" sz="26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user needs.</a:t>
            </a:r>
            <a:endParaRPr b="1" sz="2600">
              <a:solidFill>
                <a:srgbClr val="C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93700" lvl="0" marL="457200" marR="0" rtl="0" algn="l">
              <a:spcBef>
                <a:spcPts val="0"/>
              </a:spcBef>
              <a:spcAft>
                <a:spcPts val="0"/>
              </a:spcAft>
              <a:buSzPts val="2600"/>
              <a:buFont typeface="Roboto Condensed"/>
              <a:buChar char="●"/>
            </a:pPr>
            <a:r>
              <a:rPr b="1" lang="en-US" sz="2600">
                <a:solidFill>
                  <a:srgbClr val="231F2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Such as what </a:t>
            </a:r>
            <a:r>
              <a:rPr b="1" lang="en-US" sz="2600">
                <a:solidFill>
                  <a:srgbClr val="B71B1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activities that users must be able to perform using the system.</a:t>
            </a:r>
            <a:endParaRPr b="1" sz="2600">
              <a:solidFill>
                <a:srgbClr val="B71B1C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93700" lvl="0" marL="457200" marR="0" rtl="0" algn="l">
              <a:spcBef>
                <a:spcPts val="0"/>
              </a:spcBef>
              <a:spcAft>
                <a:spcPts val="0"/>
              </a:spcAft>
              <a:buSzPts val="2600"/>
              <a:buFont typeface="Roboto Condensed"/>
              <a:buChar char="●"/>
            </a:pPr>
            <a:r>
              <a:rPr b="1" lang="en-US" sz="2600">
                <a:solidFill>
                  <a:srgbClr val="231F2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User requirements are generally documented in a User Requirements Document (URD) using </a:t>
            </a:r>
            <a:r>
              <a:rPr b="1" lang="en-US" sz="2600">
                <a:solidFill>
                  <a:srgbClr val="B71B1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narrative text. </a:t>
            </a:r>
            <a:endParaRPr b="1" sz="2600">
              <a:solidFill>
                <a:srgbClr val="B71B1C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93700" lvl="0" marL="457200" marR="0" rtl="0" algn="l">
              <a:spcBef>
                <a:spcPts val="0"/>
              </a:spcBef>
              <a:spcAft>
                <a:spcPts val="0"/>
              </a:spcAft>
              <a:buSzPts val="2600"/>
              <a:buFont typeface="Roboto Condensed"/>
              <a:buChar char="●"/>
            </a:pPr>
            <a:r>
              <a:rPr b="1" lang="en-US" sz="2600">
                <a:solidFill>
                  <a:srgbClr val="231F2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User requirements are generally </a:t>
            </a:r>
            <a:r>
              <a:rPr b="1" lang="en-US" sz="2600">
                <a:solidFill>
                  <a:srgbClr val="B71B1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signed off by the user</a:t>
            </a:r>
            <a:r>
              <a:rPr b="1" lang="en-US" sz="2600">
                <a:solidFill>
                  <a:srgbClr val="231F2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and used as the </a:t>
            </a:r>
            <a:r>
              <a:rPr b="1" lang="en-US" sz="2600">
                <a:solidFill>
                  <a:srgbClr val="B71B1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primary input for creating system requirements.</a:t>
            </a:r>
            <a:endParaRPr b="1" sz="2600">
              <a:solidFill>
                <a:srgbClr val="B71B1C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937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oboto Condensed"/>
              <a:buChar char="●"/>
            </a:pPr>
            <a:r>
              <a:rPr b="1" lang="en-US" sz="2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 important and difficult step of designing a software product is </a:t>
            </a:r>
            <a:r>
              <a:rPr b="1" lang="en-US" sz="2600">
                <a:solidFill>
                  <a:srgbClr val="B71B1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determining what the user actually wants it to do.</a:t>
            </a:r>
            <a:r>
              <a:rPr b="1" lang="en-US" sz="2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endParaRPr b="1" sz="2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937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oboto Condensed"/>
              <a:buChar char="●"/>
            </a:pPr>
            <a:r>
              <a:rPr b="1" lang="en-US" sz="2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This is because the user </a:t>
            </a:r>
            <a:r>
              <a:rPr b="1" lang="en-US" sz="2600">
                <a:solidFill>
                  <a:srgbClr val="B71B1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is often not able to communicate the entirety of their needs and wants, and the information they provide may also be incomplete, inaccurate and self-conflicting.</a:t>
            </a:r>
            <a:endParaRPr b="1" sz="2600">
              <a:solidFill>
                <a:srgbClr val="B71B1C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3200" u="sng">
              <a:solidFill>
                <a:srgbClr val="B71B1C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231F2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231F2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231F2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ec29513f3e_0_171"/>
          <p:cNvSpPr txBox="1"/>
          <p:nvPr/>
        </p:nvSpPr>
        <p:spPr>
          <a:xfrm>
            <a:off x="902200" y="237425"/>
            <a:ext cx="10704300" cy="61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 u="sng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System requirements </a:t>
            </a:r>
            <a:r>
              <a:rPr b="1" lang="en-US" sz="2800">
                <a:solidFill>
                  <a:srgbClr val="231F2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to mean the detailed description of what the system should do.</a:t>
            </a:r>
            <a:endParaRPr sz="2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oboto Condensed"/>
              <a:buChar char="●"/>
            </a:pPr>
            <a:r>
              <a:rPr b="1" lang="en-US" sz="2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System requirements are the </a:t>
            </a:r>
            <a:r>
              <a:rPr b="1" lang="en-US" sz="2600">
                <a:solidFill>
                  <a:srgbClr val="B71B1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building blocks developers use to build the system. </a:t>
            </a:r>
            <a:endParaRPr b="1" sz="2600">
              <a:solidFill>
                <a:srgbClr val="B71B1C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oboto Condensed"/>
              <a:buChar char="●"/>
            </a:pPr>
            <a:r>
              <a:rPr b="1" lang="en-US" sz="2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These are the traditional “shall” statements that describe </a:t>
            </a:r>
            <a:r>
              <a:rPr b="1" lang="en-US" sz="26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what the system “shall do.” </a:t>
            </a:r>
            <a:endParaRPr b="1" sz="2600">
              <a:solidFill>
                <a:srgbClr val="C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oboto Condensed"/>
              <a:buChar char="●"/>
            </a:pPr>
            <a:r>
              <a:rPr b="1" lang="en-US" sz="2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System requirements are classified as either </a:t>
            </a:r>
            <a:r>
              <a:rPr b="1" lang="en-US" sz="26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functional or supplemental requirements/non-functional requirements.  </a:t>
            </a:r>
            <a:endParaRPr b="1" sz="2600">
              <a:solidFill>
                <a:srgbClr val="C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oboto Condensed"/>
              <a:buChar char="●"/>
            </a:pPr>
            <a:r>
              <a:rPr b="1" lang="en-US" sz="2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 functional requirement specifies something that a </a:t>
            </a:r>
            <a:r>
              <a:rPr b="1" lang="en-US" sz="2600">
                <a:solidFill>
                  <a:srgbClr val="B71B1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user needs to perform their work. </a:t>
            </a:r>
            <a:r>
              <a:rPr b="1" lang="en-US" sz="2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For example, a system may be required to enter and print cost estimates; this is a functional requirement.  </a:t>
            </a:r>
            <a:endParaRPr b="1" sz="2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oboto Condensed"/>
              <a:buChar char="●"/>
            </a:pPr>
            <a:r>
              <a:rPr b="1" lang="en-US" sz="2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Supplemental or non-functional requirements are sometimes called </a:t>
            </a:r>
            <a:r>
              <a:rPr b="1" lang="en-US" sz="2600">
                <a:solidFill>
                  <a:srgbClr val="B71B1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quality of service requirements.</a:t>
            </a:r>
            <a:endParaRPr b="1" sz="2600">
              <a:solidFill>
                <a:srgbClr val="B71B1C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g2ec29513f3e_0_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61275"/>
            <a:ext cx="11942376" cy="6244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7"/>
          <p:cNvPicPr preferRelativeResize="0"/>
          <p:nvPr/>
        </p:nvPicPr>
        <p:blipFill rotWithShape="1">
          <a:blip r:embed="rId3">
            <a:alphaModFix/>
          </a:blip>
          <a:srcRect b="7414" l="2327" r="1133" t="3178"/>
          <a:stretch/>
        </p:blipFill>
        <p:spPr>
          <a:xfrm>
            <a:off x="-1" y="1"/>
            <a:ext cx="12192001" cy="6858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Requirement Engineering</a:t>
            </a:r>
            <a:endParaRPr/>
          </a:p>
        </p:txBody>
      </p:sp>
      <p:sp>
        <p:nvSpPr>
          <p:cNvPr id="114" name="Google Shape;114;p9"/>
          <p:cNvSpPr/>
          <p:nvPr/>
        </p:nvSpPr>
        <p:spPr>
          <a:xfrm>
            <a:off x="0" y="723802"/>
            <a:ext cx="5469253" cy="830997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8633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It </a:t>
            </a:r>
            <a:r>
              <a:rPr b="1" lang="en-US" sz="24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provides</a:t>
            </a:r>
            <a:r>
              <a:rPr lang="en-US" sz="24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the appropriate </a:t>
            </a:r>
            <a:r>
              <a:rPr b="1" lang="en-US" sz="24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mechanism</a:t>
            </a:r>
            <a:r>
              <a:rPr lang="en-US" sz="24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for </a:t>
            </a:r>
            <a:r>
              <a:rPr b="1" lang="en-US" sz="24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understanding</a:t>
            </a:r>
            <a:endParaRPr/>
          </a:p>
        </p:txBody>
      </p:sp>
      <p:sp>
        <p:nvSpPr>
          <p:cNvPr id="115" name="Google Shape;115;p9"/>
          <p:cNvSpPr/>
          <p:nvPr/>
        </p:nvSpPr>
        <p:spPr>
          <a:xfrm>
            <a:off x="209518" y="1904412"/>
            <a:ext cx="5067600" cy="46166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What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customer wants</a:t>
            </a:r>
            <a:endParaRPr/>
          </a:p>
        </p:txBody>
      </p:sp>
      <p:sp>
        <p:nvSpPr>
          <p:cNvPr id="116" name="Google Shape;116;p9"/>
          <p:cNvSpPr/>
          <p:nvPr/>
        </p:nvSpPr>
        <p:spPr>
          <a:xfrm>
            <a:off x="209518" y="2532041"/>
            <a:ext cx="2164375" cy="46166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Analyzing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needs</a:t>
            </a:r>
            <a:endParaRPr/>
          </a:p>
        </p:txBody>
      </p:sp>
      <p:sp>
        <p:nvSpPr>
          <p:cNvPr id="117" name="Google Shape;117;p9"/>
          <p:cNvSpPr/>
          <p:nvPr/>
        </p:nvSpPr>
        <p:spPr>
          <a:xfrm>
            <a:off x="2586958" y="2532041"/>
            <a:ext cx="2690160" cy="46166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Assessing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feasibility</a:t>
            </a:r>
            <a:endParaRPr/>
          </a:p>
        </p:txBody>
      </p:sp>
      <p:sp>
        <p:nvSpPr>
          <p:cNvPr id="118" name="Google Shape;118;p9"/>
          <p:cNvSpPr/>
          <p:nvPr/>
        </p:nvSpPr>
        <p:spPr>
          <a:xfrm>
            <a:off x="209518" y="3159670"/>
            <a:ext cx="5067600" cy="46166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Negotiating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 reasonable solution</a:t>
            </a:r>
            <a:endParaRPr/>
          </a:p>
        </p:txBody>
      </p:sp>
      <p:sp>
        <p:nvSpPr>
          <p:cNvPr id="119" name="Google Shape;119;p9"/>
          <p:cNvSpPr/>
          <p:nvPr/>
        </p:nvSpPr>
        <p:spPr>
          <a:xfrm>
            <a:off x="209518" y="3787299"/>
            <a:ext cx="5067600" cy="46166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Specifying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solution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unambiguously</a:t>
            </a:r>
            <a:endParaRPr/>
          </a:p>
        </p:txBody>
      </p:sp>
      <p:sp>
        <p:nvSpPr>
          <p:cNvPr id="120" name="Google Shape;120;p9"/>
          <p:cNvSpPr/>
          <p:nvPr/>
        </p:nvSpPr>
        <p:spPr>
          <a:xfrm>
            <a:off x="226146" y="4414928"/>
            <a:ext cx="5050971" cy="46166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Validating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the </a:t>
            </a: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specification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endParaRPr/>
          </a:p>
        </p:txBody>
      </p:sp>
      <p:sp>
        <p:nvSpPr>
          <p:cNvPr id="121" name="Google Shape;121;p9"/>
          <p:cNvSpPr/>
          <p:nvPr/>
        </p:nvSpPr>
        <p:spPr>
          <a:xfrm>
            <a:off x="226147" y="5042555"/>
            <a:ext cx="5050970" cy="46166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Managing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requirements</a:t>
            </a:r>
            <a:endParaRPr/>
          </a:p>
        </p:txBody>
      </p:sp>
      <p:sp>
        <p:nvSpPr>
          <p:cNvPr id="122" name="Google Shape;122;p9"/>
          <p:cNvSpPr/>
          <p:nvPr/>
        </p:nvSpPr>
        <p:spPr>
          <a:xfrm>
            <a:off x="5471671" y="723802"/>
            <a:ext cx="6720329" cy="461665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8633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Requirements fall into two types</a:t>
            </a:r>
            <a:endParaRPr/>
          </a:p>
        </p:txBody>
      </p:sp>
      <p:sp>
        <p:nvSpPr>
          <p:cNvPr id="123" name="Google Shape;123;p9"/>
          <p:cNvSpPr/>
          <p:nvPr/>
        </p:nvSpPr>
        <p:spPr>
          <a:xfrm>
            <a:off x="9211052" y="2181272"/>
            <a:ext cx="2632511" cy="1223437"/>
          </a:xfrm>
          <a:prstGeom prst="wedgeEllipseCallout">
            <a:avLst>
              <a:gd fmla="val -9356" name="adj1"/>
              <a:gd fmla="val 64762" name="adj2"/>
            </a:avLst>
          </a:prstGeom>
          <a:solidFill>
            <a:schemeClr val="accent1"/>
          </a:solidFill>
          <a:ln cap="flat" cmpd="sng" w="12700">
            <a:solidFill>
              <a:srgbClr val="69696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Functional requirements</a:t>
            </a:r>
            <a:endParaRPr/>
          </a:p>
        </p:txBody>
      </p:sp>
      <p:pic>
        <p:nvPicPr>
          <p:cNvPr id="124" name="Google Shape;12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0075" y="3199002"/>
            <a:ext cx="3809247" cy="287181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9"/>
          <p:cNvSpPr/>
          <p:nvPr/>
        </p:nvSpPr>
        <p:spPr>
          <a:xfrm>
            <a:off x="5540442" y="6191980"/>
            <a:ext cx="6651558" cy="41549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1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Don't put what you want to do - before how you need to do it</a:t>
            </a: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6240925" y="2134047"/>
            <a:ext cx="2743200" cy="1371600"/>
          </a:xfrm>
          <a:prstGeom prst="wedgeEllipseCallout">
            <a:avLst>
              <a:gd fmla="val 36396" name="adj1"/>
              <a:gd fmla="val 116163" name="adj2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Non-Functional requirements</a:t>
            </a: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5506056" y="1139301"/>
            <a:ext cx="3282220" cy="41549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Functional requirements</a:t>
            </a:r>
            <a:endParaRPr/>
          </a:p>
        </p:txBody>
      </p:sp>
      <p:cxnSp>
        <p:nvCxnSpPr>
          <p:cNvPr id="128" name="Google Shape;128;p9"/>
          <p:cNvCxnSpPr/>
          <p:nvPr/>
        </p:nvCxnSpPr>
        <p:spPr>
          <a:xfrm>
            <a:off x="5471671" y="711201"/>
            <a:ext cx="68771" cy="58928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9" name="Google Shape;129;p9"/>
          <p:cNvSpPr/>
          <p:nvPr/>
        </p:nvSpPr>
        <p:spPr>
          <a:xfrm>
            <a:off x="8788276" y="1139301"/>
            <a:ext cx="3403724" cy="41549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Non-Functional requirements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Functional requirements</a:t>
            </a:r>
            <a:endParaRPr/>
          </a:p>
        </p:txBody>
      </p:sp>
      <p:sp>
        <p:nvSpPr>
          <p:cNvPr id="135" name="Google Shape;135;p10"/>
          <p:cNvSpPr/>
          <p:nvPr/>
        </p:nvSpPr>
        <p:spPr>
          <a:xfrm>
            <a:off x="188259" y="805330"/>
            <a:ext cx="6178177" cy="714187"/>
          </a:xfrm>
          <a:prstGeom prst="wedgeRoundRectCallout">
            <a:avLst>
              <a:gd fmla="val -39739" name="adj1"/>
              <a:gd fmla="val -79881" name="adj2"/>
              <a:gd fmla="val 16667" name="adj3"/>
            </a:avLst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Any requirement which specifies </a:t>
            </a:r>
            <a:r>
              <a:rPr b="1" lang="en-US" sz="22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what the system Should do</a:t>
            </a:r>
            <a:r>
              <a:rPr lang="en-US" sz="2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/>
          </a:p>
        </p:txBody>
      </p:sp>
      <p:sp>
        <p:nvSpPr>
          <p:cNvPr id="136" name="Google Shape;136;p10"/>
          <p:cNvSpPr/>
          <p:nvPr/>
        </p:nvSpPr>
        <p:spPr>
          <a:xfrm>
            <a:off x="188259" y="1627093"/>
            <a:ext cx="6178177" cy="179289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 functional requirement will describe a particular behavior of function of the system when certain conditions are met, for example: “Send email when a new customer signs up” or “Open a new account”.</a:t>
            </a:r>
            <a:endParaRPr/>
          </a:p>
        </p:txBody>
      </p:sp>
      <p:sp>
        <p:nvSpPr>
          <p:cNvPr id="137" name="Google Shape;137;p10"/>
          <p:cNvSpPr/>
          <p:nvPr/>
        </p:nvSpPr>
        <p:spPr>
          <a:xfrm>
            <a:off x="188259" y="3472017"/>
            <a:ext cx="617817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Typical functional requirements </a:t>
            </a: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188259" y="4074458"/>
            <a:ext cx="1619354" cy="3693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Business Rules </a:t>
            </a:r>
            <a:endParaRPr/>
          </a:p>
        </p:txBody>
      </p:sp>
      <p:sp>
        <p:nvSpPr>
          <p:cNvPr id="139" name="Google Shape;139;p10"/>
          <p:cNvSpPr/>
          <p:nvPr/>
        </p:nvSpPr>
        <p:spPr>
          <a:xfrm>
            <a:off x="188258" y="4535537"/>
            <a:ext cx="3273528" cy="64633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Transaction corrections, adjustments and cancellations</a:t>
            </a:r>
            <a:endParaRPr/>
          </a:p>
        </p:txBody>
      </p:sp>
      <p:sp>
        <p:nvSpPr>
          <p:cNvPr id="140" name="Google Shape;140;p10"/>
          <p:cNvSpPr/>
          <p:nvPr/>
        </p:nvSpPr>
        <p:spPr>
          <a:xfrm>
            <a:off x="1972790" y="4074458"/>
            <a:ext cx="2574144" cy="3693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Administrative functions</a:t>
            </a:r>
            <a:endParaRPr/>
          </a:p>
        </p:txBody>
      </p:sp>
      <p:sp>
        <p:nvSpPr>
          <p:cNvPr id="141" name="Google Shape;141;p10"/>
          <p:cNvSpPr/>
          <p:nvPr/>
        </p:nvSpPr>
        <p:spPr>
          <a:xfrm>
            <a:off x="4846470" y="5285939"/>
            <a:ext cx="1519966" cy="3693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Authentication</a:t>
            </a:r>
            <a:endParaRPr/>
          </a:p>
        </p:txBody>
      </p:sp>
      <p:sp>
        <p:nvSpPr>
          <p:cNvPr id="142" name="Google Shape;142;p10"/>
          <p:cNvSpPr/>
          <p:nvPr/>
        </p:nvSpPr>
        <p:spPr>
          <a:xfrm>
            <a:off x="3365499" y="5743629"/>
            <a:ext cx="3000937" cy="3693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Authorization levels</a:t>
            </a:r>
            <a:endParaRPr/>
          </a:p>
        </p:txBody>
      </p:sp>
      <p:sp>
        <p:nvSpPr>
          <p:cNvPr id="143" name="Google Shape;143;p10"/>
          <p:cNvSpPr/>
          <p:nvPr/>
        </p:nvSpPr>
        <p:spPr>
          <a:xfrm>
            <a:off x="3365499" y="6175919"/>
            <a:ext cx="3000937" cy="3693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Audit Tracking</a:t>
            </a:r>
            <a:endParaRPr/>
          </a:p>
        </p:txBody>
      </p:sp>
      <p:sp>
        <p:nvSpPr>
          <p:cNvPr id="144" name="Google Shape;144;p10"/>
          <p:cNvSpPr/>
          <p:nvPr/>
        </p:nvSpPr>
        <p:spPr>
          <a:xfrm>
            <a:off x="188257" y="5286315"/>
            <a:ext cx="1896701" cy="3693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External Interfaces</a:t>
            </a:r>
            <a:endParaRPr/>
          </a:p>
        </p:txBody>
      </p:sp>
      <p:sp>
        <p:nvSpPr>
          <p:cNvPr id="145" name="Google Shape;145;p10"/>
          <p:cNvSpPr/>
          <p:nvPr/>
        </p:nvSpPr>
        <p:spPr>
          <a:xfrm>
            <a:off x="2238936" y="5277928"/>
            <a:ext cx="2369559" cy="3693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Reporting Requirements</a:t>
            </a:r>
            <a:endParaRPr/>
          </a:p>
        </p:txBody>
      </p:sp>
      <p:sp>
        <p:nvSpPr>
          <p:cNvPr id="146" name="Google Shape;146;p10"/>
          <p:cNvSpPr/>
          <p:nvPr/>
        </p:nvSpPr>
        <p:spPr>
          <a:xfrm>
            <a:off x="4693045" y="4066155"/>
            <a:ext cx="1673391" cy="3693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Historical Data</a:t>
            </a:r>
            <a:endParaRPr/>
          </a:p>
        </p:txBody>
      </p:sp>
      <p:sp>
        <p:nvSpPr>
          <p:cNvPr id="147" name="Google Shape;147;p10"/>
          <p:cNvSpPr/>
          <p:nvPr/>
        </p:nvSpPr>
        <p:spPr>
          <a:xfrm>
            <a:off x="3615763" y="4540520"/>
            <a:ext cx="2750673" cy="64633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Legal or Regulatory Requirements</a:t>
            </a:r>
            <a:endParaRPr/>
          </a:p>
        </p:txBody>
      </p:sp>
      <p:cxnSp>
        <p:nvCxnSpPr>
          <p:cNvPr id="148" name="Google Shape;148;p10"/>
          <p:cNvCxnSpPr/>
          <p:nvPr/>
        </p:nvCxnSpPr>
        <p:spPr>
          <a:xfrm>
            <a:off x="6616700" y="12700"/>
            <a:ext cx="0" cy="6545251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9" name="Google Shape;149;p10"/>
          <p:cNvSpPr/>
          <p:nvPr/>
        </p:nvSpPr>
        <p:spPr>
          <a:xfrm>
            <a:off x="6866964" y="805330"/>
            <a:ext cx="5120340" cy="714187"/>
          </a:xfrm>
          <a:prstGeom prst="wedgeRoundRectCallout">
            <a:avLst>
              <a:gd fmla="val -5819" name="adj1"/>
              <a:gd fmla="val -86994" name="adj2"/>
              <a:gd fmla="val 16667" name="adj3"/>
            </a:avLst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Any requirement which specifies </a:t>
            </a:r>
            <a:r>
              <a:rPr b="1" i="0" lang="en-US" sz="2100" u="none" cap="none" strike="noStrike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how the system performs a certain function</a:t>
            </a:r>
            <a:r>
              <a:rPr b="0" i="0" lang="en-US" sz="21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/>
          </a:p>
        </p:txBody>
      </p:sp>
      <p:sp>
        <p:nvSpPr>
          <p:cNvPr id="150" name="Google Shape;150;p10"/>
          <p:cNvSpPr/>
          <p:nvPr/>
        </p:nvSpPr>
        <p:spPr>
          <a:xfrm>
            <a:off x="6866965" y="1613645"/>
            <a:ext cx="5120340" cy="18154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 non-functional requirement will describe how a system should behave and what limits there are on its functionality.</a:t>
            </a:r>
            <a:endParaRPr/>
          </a:p>
        </p:txBody>
      </p:sp>
      <p:sp>
        <p:nvSpPr>
          <p:cNvPr id="151" name="Google Shape;151;p10"/>
          <p:cNvSpPr/>
          <p:nvPr/>
        </p:nvSpPr>
        <p:spPr>
          <a:xfrm>
            <a:off x="6866963" y="3472017"/>
            <a:ext cx="512034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Typical non-functional requirements </a:t>
            </a:r>
            <a:endParaRPr/>
          </a:p>
        </p:txBody>
      </p:sp>
      <p:sp>
        <p:nvSpPr>
          <p:cNvPr id="152" name="Google Shape;152;p10"/>
          <p:cNvSpPr/>
          <p:nvPr/>
        </p:nvSpPr>
        <p:spPr>
          <a:xfrm>
            <a:off x="6866964" y="3976604"/>
            <a:ext cx="1745242" cy="3693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Response time</a:t>
            </a:r>
            <a:endParaRPr/>
          </a:p>
        </p:txBody>
      </p:sp>
      <p:sp>
        <p:nvSpPr>
          <p:cNvPr id="153" name="Google Shape;153;p10"/>
          <p:cNvSpPr/>
          <p:nvPr/>
        </p:nvSpPr>
        <p:spPr>
          <a:xfrm>
            <a:off x="6866964" y="4406477"/>
            <a:ext cx="1745242" cy="3693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Throughput</a:t>
            </a:r>
            <a:endParaRPr/>
          </a:p>
        </p:txBody>
      </p:sp>
      <p:sp>
        <p:nvSpPr>
          <p:cNvPr id="154" name="Google Shape;154;p10"/>
          <p:cNvSpPr/>
          <p:nvPr/>
        </p:nvSpPr>
        <p:spPr>
          <a:xfrm>
            <a:off x="6866964" y="4836350"/>
            <a:ext cx="1745242" cy="3693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Utilization</a:t>
            </a:r>
            <a:endParaRPr/>
          </a:p>
        </p:txBody>
      </p:sp>
      <p:sp>
        <p:nvSpPr>
          <p:cNvPr id="155" name="Google Shape;155;p10"/>
          <p:cNvSpPr/>
          <p:nvPr/>
        </p:nvSpPr>
        <p:spPr>
          <a:xfrm>
            <a:off x="6866964" y="5266223"/>
            <a:ext cx="1745242" cy="3693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Static volumetric</a:t>
            </a:r>
            <a:endParaRPr/>
          </a:p>
        </p:txBody>
      </p:sp>
      <p:sp>
        <p:nvSpPr>
          <p:cNvPr id="156" name="Google Shape;156;p10"/>
          <p:cNvSpPr/>
          <p:nvPr/>
        </p:nvSpPr>
        <p:spPr>
          <a:xfrm>
            <a:off x="6866964" y="5696096"/>
            <a:ext cx="1745242" cy="3693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Scalability</a:t>
            </a:r>
            <a:endParaRPr/>
          </a:p>
        </p:txBody>
      </p:sp>
      <p:sp>
        <p:nvSpPr>
          <p:cNvPr id="157" name="Google Shape;157;p10"/>
          <p:cNvSpPr/>
          <p:nvPr/>
        </p:nvSpPr>
        <p:spPr>
          <a:xfrm>
            <a:off x="6866964" y="6125971"/>
            <a:ext cx="1745242" cy="3693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Capacity</a:t>
            </a:r>
            <a:endParaRPr/>
          </a:p>
        </p:txBody>
      </p:sp>
      <p:sp>
        <p:nvSpPr>
          <p:cNvPr id="158" name="Google Shape;158;p10"/>
          <p:cNvSpPr/>
          <p:nvPr/>
        </p:nvSpPr>
        <p:spPr>
          <a:xfrm>
            <a:off x="8758317" y="3976604"/>
            <a:ext cx="1527982" cy="3693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Availability</a:t>
            </a:r>
            <a:endParaRPr/>
          </a:p>
        </p:txBody>
      </p:sp>
      <p:sp>
        <p:nvSpPr>
          <p:cNvPr id="159" name="Google Shape;159;p10"/>
          <p:cNvSpPr/>
          <p:nvPr/>
        </p:nvSpPr>
        <p:spPr>
          <a:xfrm>
            <a:off x="8758317" y="4406477"/>
            <a:ext cx="1527982" cy="3693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Reliability</a:t>
            </a:r>
            <a:endParaRPr/>
          </a:p>
        </p:txBody>
      </p:sp>
      <p:sp>
        <p:nvSpPr>
          <p:cNvPr id="160" name="Google Shape;160;p10"/>
          <p:cNvSpPr/>
          <p:nvPr/>
        </p:nvSpPr>
        <p:spPr>
          <a:xfrm>
            <a:off x="8758317" y="4836350"/>
            <a:ext cx="1527982" cy="3693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Recoverability</a:t>
            </a:r>
            <a:endParaRPr/>
          </a:p>
        </p:txBody>
      </p:sp>
      <p:sp>
        <p:nvSpPr>
          <p:cNvPr id="161" name="Google Shape;161;p10"/>
          <p:cNvSpPr/>
          <p:nvPr/>
        </p:nvSpPr>
        <p:spPr>
          <a:xfrm>
            <a:off x="8758317" y="5266223"/>
            <a:ext cx="1527982" cy="3693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Maintainability</a:t>
            </a:r>
            <a:endParaRPr/>
          </a:p>
        </p:txBody>
      </p:sp>
      <p:sp>
        <p:nvSpPr>
          <p:cNvPr id="162" name="Google Shape;162;p10"/>
          <p:cNvSpPr/>
          <p:nvPr/>
        </p:nvSpPr>
        <p:spPr>
          <a:xfrm>
            <a:off x="8758317" y="5696096"/>
            <a:ext cx="1527982" cy="3693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Serviceability</a:t>
            </a:r>
            <a:endParaRPr/>
          </a:p>
        </p:txBody>
      </p:sp>
      <p:sp>
        <p:nvSpPr>
          <p:cNvPr id="163" name="Google Shape;163;p10"/>
          <p:cNvSpPr/>
          <p:nvPr/>
        </p:nvSpPr>
        <p:spPr>
          <a:xfrm>
            <a:off x="8758317" y="6125971"/>
            <a:ext cx="1527982" cy="3693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Security</a:t>
            </a:r>
            <a:endParaRPr/>
          </a:p>
        </p:txBody>
      </p:sp>
      <p:sp>
        <p:nvSpPr>
          <p:cNvPr id="164" name="Google Shape;164;p10"/>
          <p:cNvSpPr/>
          <p:nvPr/>
        </p:nvSpPr>
        <p:spPr>
          <a:xfrm>
            <a:off x="10440276" y="3976604"/>
            <a:ext cx="1547028" cy="3693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Regulatory</a:t>
            </a:r>
            <a:endParaRPr/>
          </a:p>
        </p:txBody>
      </p:sp>
      <p:sp>
        <p:nvSpPr>
          <p:cNvPr id="165" name="Google Shape;165;p10"/>
          <p:cNvSpPr/>
          <p:nvPr/>
        </p:nvSpPr>
        <p:spPr>
          <a:xfrm>
            <a:off x="10440276" y="4406477"/>
            <a:ext cx="1547028" cy="3693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Manageability</a:t>
            </a:r>
            <a:endParaRPr/>
          </a:p>
        </p:txBody>
      </p:sp>
      <p:sp>
        <p:nvSpPr>
          <p:cNvPr id="166" name="Google Shape;166;p10"/>
          <p:cNvSpPr/>
          <p:nvPr/>
        </p:nvSpPr>
        <p:spPr>
          <a:xfrm>
            <a:off x="10440276" y="4836350"/>
            <a:ext cx="1547028" cy="3693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Environmental</a:t>
            </a:r>
            <a:endParaRPr/>
          </a:p>
        </p:txBody>
      </p:sp>
      <p:sp>
        <p:nvSpPr>
          <p:cNvPr id="167" name="Google Shape;167;p10"/>
          <p:cNvSpPr/>
          <p:nvPr/>
        </p:nvSpPr>
        <p:spPr>
          <a:xfrm>
            <a:off x="10440276" y="5266223"/>
            <a:ext cx="1547028" cy="3693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Data Integrity</a:t>
            </a:r>
            <a:endParaRPr/>
          </a:p>
        </p:txBody>
      </p:sp>
      <p:sp>
        <p:nvSpPr>
          <p:cNvPr id="168" name="Google Shape;168;p10"/>
          <p:cNvSpPr/>
          <p:nvPr/>
        </p:nvSpPr>
        <p:spPr>
          <a:xfrm>
            <a:off x="10440276" y="5696096"/>
            <a:ext cx="1548524" cy="3693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Usability</a:t>
            </a:r>
            <a:endParaRPr/>
          </a:p>
        </p:txBody>
      </p:sp>
      <p:sp>
        <p:nvSpPr>
          <p:cNvPr id="169" name="Google Shape;169;p10"/>
          <p:cNvSpPr/>
          <p:nvPr/>
        </p:nvSpPr>
        <p:spPr>
          <a:xfrm>
            <a:off x="10440275" y="6125971"/>
            <a:ext cx="1547029" cy="3693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Interoperability</a:t>
            </a:r>
            <a:endParaRPr/>
          </a:p>
        </p:txBody>
      </p:sp>
      <p:sp>
        <p:nvSpPr>
          <p:cNvPr id="170" name="Google Shape;170;p10"/>
          <p:cNvSpPr/>
          <p:nvPr/>
        </p:nvSpPr>
        <p:spPr>
          <a:xfrm>
            <a:off x="6814195" y="27447"/>
            <a:ext cx="5187639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Non-functional</a:t>
            </a: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b="1" lang="en-US" sz="34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requirements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US"/>
              <a:t>Library Management System</a:t>
            </a:r>
            <a:endParaRPr/>
          </a:p>
        </p:txBody>
      </p:sp>
      <p:sp>
        <p:nvSpPr>
          <p:cNvPr id="176" name="Google Shape;176;p11"/>
          <p:cNvSpPr/>
          <p:nvPr/>
        </p:nvSpPr>
        <p:spPr>
          <a:xfrm>
            <a:off x="0" y="711201"/>
            <a:ext cx="6616699" cy="461665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8633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Function Requirements</a:t>
            </a:r>
            <a:endParaRPr/>
          </a:p>
        </p:txBody>
      </p:sp>
      <p:sp>
        <p:nvSpPr>
          <p:cNvPr id="177" name="Google Shape;177;p11"/>
          <p:cNvSpPr/>
          <p:nvPr/>
        </p:nvSpPr>
        <p:spPr>
          <a:xfrm>
            <a:off x="6616699" y="711201"/>
            <a:ext cx="5575301" cy="461665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8633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Non-function Requirements</a:t>
            </a:r>
            <a:endParaRPr/>
          </a:p>
        </p:txBody>
      </p:sp>
      <p:sp>
        <p:nvSpPr>
          <p:cNvPr id="178" name="Google Shape;178;p11"/>
          <p:cNvSpPr txBox="1"/>
          <p:nvPr/>
        </p:nvSpPr>
        <p:spPr>
          <a:xfrm>
            <a:off x="98427" y="1308101"/>
            <a:ext cx="6416673" cy="4452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🞂"/>
            </a:pPr>
            <a:r>
              <a:rPr b="1"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Add Article:</a:t>
            </a:r>
            <a:r>
              <a:rPr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New entries must be entered in database</a:t>
            </a:r>
            <a:endParaRPr/>
          </a:p>
          <a:p>
            <a:pPr indent="-265113" lvl="0" marL="265113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🞂"/>
            </a:pPr>
            <a:r>
              <a:rPr b="1"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Update Article:</a:t>
            </a:r>
            <a:r>
              <a:rPr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Any changes in articles should be updated in case of update</a:t>
            </a:r>
            <a:endParaRPr/>
          </a:p>
          <a:p>
            <a:pPr indent="-265113" lvl="0" marL="265113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🞂"/>
            </a:pPr>
            <a:r>
              <a:rPr b="1"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Delete Article: </a:t>
            </a:r>
            <a:r>
              <a:rPr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Wrong entry must be removed from system</a:t>
            </a:r>
            <a:endParaRPr/>
          </a:p>
          <a:p>
            <a:pPr indent="-265113" lvl="0" marL="265113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🞂"/>
            </a:pPr>
            <a:r>
              <a:rPr b="1"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Inquiry Members:</a:t>
            </a:r>
            <a:r>
              <a:rPr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Inquiry all current enrolled members to view their details</a:t>
            </a:r>
            <a:endParaRPr/>
          </a:p>
          <a:p>
            <a:pPr indent="-265113" lvl="0" marL="265113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🞂"/>
            </a:pPr>
            <a:r>
              <a:rPr b="1"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Inquiry Issuance: </a:t>
            </a:r>
            <a:r>
              <a:rPr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Inquiry all database articles</a:t>
            </a:r>
            <a:endParaRPr/>
          </a:p>
          <a:p>
            <a:pPr indent="-265113" lvl="0" marL="265113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🞂"/>
            </a:pPr>
            <a:r>
              <a:rPr b="1"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Check out Article:</a:t>
            </a:r>
            <a:r>
              <a:rPr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To issue any article must be checked out</a:t>
            </a:r>
            <a:endParaRPr/>
          </a:p>
          <a:p>
            <a:pPr indent="-265113" lvl="0" marL="265113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🞂"/>
            </a:pPr>
            <a:r>
              <a:rPr b="1"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Check In article:</a:t>
            </a:r>
            <a:r>
              <a:rPr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After receiving any article system will reenter article by Checking</a:t>
            </a:r>
            <a:endParaRPr/>
          </a:p>
          <a:p>
            <a:pPr indent="-265113" lvl="0" marL="265113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🞂"/>
            </a:pPr>
            <a:r>
              <a:rPr b="1"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Inquiry waiting for approvals: </a:t>
            </a:r>
            <a:r>
              <a:rPr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Librarian will generate all newly application which is in waiting list</a:t>
            </a:r>
            <a:endParaRPr/>
          </a:p>
          <a:p>
            <a:pPr indent="-265113" lvl="0" marL="265113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🞂"/>
            </a:pPr>
            <a:r>
              <a:rPr b="1"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Reserve Article: </a:t>
            </a:r>
            <a:r>
              <a:rPr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This use case is used to reserve any book with the name of librarian, it can be pledged</a:t>
            </a:r>
            <a:endParaRPr/>
          </a:p>
        </p:txBody>
      </p:sp>
      <p:sp>
        <p:nvSpPr>
          <p:cNvPr id="179" name="Google Shape;179;p11"/>
          <p:cNvSpPr txBox="1"/>
          <p:nvPr/>
        </p:nvSpPr>
        <p:spPr>
          <a:xfrm>
            <a:off x="6718301" y="1308100"/>
            <a:ext cx="5372100" cy="4876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🞂"/>
            </a:pPr>
            <a:r>
              <a:rPr b="1"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Safety Requirements:</a:t>
            </a:r>
            <a:r>
              <a:rPr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The database may get crashed at any certain time due to virus or operating system failure. So, it is required to take the database backup.</a:t>
            </a:r>
            <a:endParaRPr/>
          </a:p>
          <a:p>
            <a:pPr indent="-265113" lvl="0" marL="265113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🞂"/>
            </a:pPr>
            <a:r>
              <a:rPr b="1"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Security Requirements: </a:t>
            </a:r>
            <a:r>
              <a:rPr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We are going to develop a secured database for the university. There are different categories of users namely teaching staff, administrator, library staff ,students etc., Depending upon the category of user the access rights are decided.</a:t>
            </a:r>
            <a:endParaRPr/>
          </a:p>
          <a:p>
            <a:pPr indent="-265113" lvl="0" marL="265113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🞂"/>
            </a:pPr>
            <a:r>
              <a:rPr b="1"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Software Constraints: </a:t>
            </a:r>
            <a:r>
              <a:rPr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 development of the system will be constrained by the availability of required software such as database and development tools. The availability of these tools will be governed by</a:t>
            </a:r>
            <a:endParaRPr/>
          </a:p>
        </p:txBody>
      </p:sp>
      <p:cxnSp>
        <p:nvCxnSpPr>
          <p:cNvPr id="180" name="Google Shape;180;p11"/>
          <p:cNvCxnSpPr/>
          <p:nvPr/>
        </p:nvCxnSpPr>
        <p:spPr>
          <a:xfrm>
            <a:off x="6616700" y="711201"/>
            <a:ext cx="0" cy="588485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Jay">
      <a:dk1>
        <a:srgbClr val="212121"/>
      </a:dk1>
      <a:lt1>
        <a:srgbClr val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2020-05-01T05:09:15Z</dcterms:created>
  <dc:creator>ADMIN</dc:creator>
</cp:coreProperties>
</file>