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SXKkYXLjogfZx0MR1gTB8IU46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CondensedLight-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RobotoCondensed-bold.fntdata"/><Relationship Id="rId3" Type="http://schemas.openxmlformats.org/officeDocument/2006/relationships/presProps" Target="presProps.xml"/><Relationship Id="rId25" Type="http://schemas.openxmlformats.org/officeDocument/2006/relationships/font" Target="fonts/RobotoCondensedLight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RobotoCondensed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1.xml"/><Relationship Id="rId24" Type="http://schemas.openxmlformats.org/officeDocument/2006/relationships/font" Target="fonts/RobotoCondensedLight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RobotoCondensed-boldItalic.fntdata"/><Relationship Id="rId28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22" Type="http://schemas.openxmlformats.org/officeDocument/2006/relationships/font" Target="fonts/RobotoCondensed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CondensedLight-boldItalic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ba3069d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ba3069d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1ba3069d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ed">
  <p:cSld name="Title Slide - Red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" name="Google Shape;18;p16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16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 Illustration" id="22" name="Google Shape;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1245" y="1677355"/>
            <a:ext cx="3536924" cy="2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lete Blanck">
  <p:cSld name="1_Complete Blanc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/>
          </a:p>
        </p:txBody>
      </p:sp>
      <p:sp>
        <p:nvSpPr>
          <p:cNvPr id="78" name="Google Shape;78;p26"/>
          <p:cNvSpPr/>
          <p:nvPr>
            <p:ph idx="2" type="pic"/>
          </p:nvPr>
        </p:nvSpPr>
        <p:spPr>
          <a:xfrm>
            <a:off x="4013200" y="1808163"/>
            <a:ext cx="3890962" cy="3890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Pink">
  <p:cSld name="Title Slide - Pi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7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890E4F"/>
              </a:gs>
              <a:gs pos="10000">
                <a:srgbClr val="890E4F"/>
              </a:gs>
              <a:gs pos="100000">
                <a:srgbClr val="D81A60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7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890E4F"/>
              </a:gs>
              <a:gs pos="10000">
                <a:srgbClr val="890E4F"/>
              </a:gs>
              <a:gs pos="100000">
                <a:srgbClr val="D81A60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3" name="Google Shape;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7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27"/>
          <p:cNvPicPr preferRelativeResize="0"/>
          <p:nvPr/>
        </p:nvPicPr>
        <p:blipFill rotWithShape="1">
          <a:blip r:embed="rId5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" name="Google Shape;29;p17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17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" name="Google Shape;33;p1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131180" y="87729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18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1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9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9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" name="Google Shape;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9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9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" name="Google Shape;45;p19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46" name="Google Shape;46;p19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" name="Google Shape;48;p19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" name="Google Shape;52;p20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131180" y="87729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20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2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1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62" name="Google Shape;62;p21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22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6" name="Google Shape;66;p22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23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" name="Google Shape;70;p23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" name="Google Shape;73;p24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4" name="Google Shape;74;p24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ba3069d80_0_0"/>
          <p:cNvSpPr/>
          <p:nvPr/>
        </p:nvSpPr>
        <p:spPr>
          <a:xfrm>
            <a:off x="499171" y="150725"/>
            <a:ext cx="113763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373737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Unit-1-2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Concepts</a:t>
            </a:r>
            <a:r>
              <a:rPr b="1" lang="en-US" sz="44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Activity Diagram &amp; Swimlane Diagram</a:t>
            </a:r>
            <a:endParaRPr b="1" i="0" sz="4400" u="none" cap="none" strike="noStrike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7350" lvl="0" marL="4572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500"/>
              <a:buFont typeface="Roboto Condensed"/>
              <a:buChar char="-"/>
            </a:pPr>
            <a:r>
              <a:rPr b="1" lang="en-US" sz="25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KRISHNA BRAHMBHATT</a:t>
            </a:r>
            <a:endParaRPr b="1" sz="25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2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" name="Google Shape;93;g21ba3069d80_0_0"/>
          <p:cNvSpPr txBox="1"/>
          <p:nvPr/>
        </p:nvSpPr>
        <p:spPr>
          <a:xfrm>
            <a:off x="425100" y="3625500"/>
            <a:ext cx="11234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 Book:</a:t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570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Engineering -A Practitioner’s Approach (Seventh Edition) - Roger S. Pressman.</a:t>
            </a:r>
            <a:endParaRPr b="1" sz="3000">
              <a:solidFill>
                <a:srgbClr val="0570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Chapter 6: Requirement Modeling:Scenarios, Information and Analysis classes (6.3)</a:t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Activity Diagram for Book Issue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5817833" y="852256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4612898" y="1233256"/>
            <a:ext cx="2637542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availability book</a:t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8942569" y="1614256"/>
            <a:ext cx="1904463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Alert “Book not available”</a:t>
            </a: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4953045" y="2300056"/>
            <a:ext cx="1938338" cy="2609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Validate Member</a:t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5589233" y="2833456"/>
            <a:ext cx="685800" cy="38100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5584470" y="1766656"/>
            <a:ext cx="685800" cy="38100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1780043" y="2713356"/>
            <a:ext cx="1909691" cy="6535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Alert “not a valid member”</a:t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>
            <a:off x="4208352" y="3366856"/>
            <a:ext cx="3447311" cy="28870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No. of books issued to member</a:t>
            </a: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5589836" y="3824056"/>
            <a:ext cx="685800" cy="38100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8560496" y="3671656"/>
            <a:ext cx="2286537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Alert “No more book can be issued”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3896784" y="4433655"/>
            <a:ext cx="4086498" cy="324067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book issue details to transaction</a:t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6122632" y="5348055"/>
            <a:ext cx="2161417" cy="32680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book status</a:t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2033516" y="5336949"/>
            <a:ext cx="4050748" cy="357817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no of book issued to member</a:t>
            </a:r>
            <a:endParaRPr/>
          </a:p>
        </p:txBody>
      </p:sp>
      <p:grpSp>
        <p:nvGrpSpPr>
          <p:cNvPr id="243" name="Google Shape;243;p10"/>
          <p:cNvGrpSpPr/>
          <p:nvPr/>
        </p:nvGrpSpPr>
        <p:grpSpPr>
          <a:xfrm>
            <a:off x="2581337" y="3693121"/>
            <a:ext cx="313788" cy="304800"/>
            <a:chOff x="838200" y="4343400"/>
            <a:chExt cx="600612" cy="609600"/>
          </a:xfrm>
        </p:grpSpPr>
        <p:sp>
          <p:nvSpPr>
            <p:cNvPr id="244" name="Google Shape;244;p10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46" name="Google Shape;246;p10"/>
          <p:cNvGrpSpPr/>
          <p:nvPr/>
        </p:nvGrpSpPr>
        <p:grpSpPr>
          <a:xfrm>
            <a:off x="9741323" y="2737670"/>
            <a:ext cx="313788" cy="304800"/>
            <a:chOff x="838200" y="4343400"/>
            <a:chExt cx="600612" cy="609600"/>
          </a:xfrm>
        </p:grpSpPr>
        <p:sp>
          <p:nvSpPr>
            <p:cNvPr id="247" name="Google Shape;247;p10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49" name="Google Shape;249;p10"/>
          <p:cNvGrpSpPr/>
          <p:nvPr/>
        </p:nvGrpSpPr>
        <p:grpSpPr>
          <a:xfrm>
            <a:off x="9551765" y="4815462"/>
            <a:ext cx="313788" cy="304800"/>
            <a:chOff x="838200" y="4343400"/>
            <a:chExt cx="600612" cy="609600"/>
          </a:xfrm>
        </p:grpSpPr>
        <p:sp>
          <p:nvSpPr>
            <p:cNvPr id="250" name="Google Shape;250;p10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5779729" y="6077859"/>
            <a:ext cx="313788" cy="304800"/>
            <a:chOff x="838200" y="4343400"/>
            <a:chExt cx="600612" cy="609600"/>
          </a:xfrm>
        </p:grpSpPr>
        <p:sp>
          <p:nvSpPr>
            <p:cNvPr id="253" name="Google Shape;253;p10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255" name="Google Shape;255;p10"/>
          <p:cNvCxnSpPr>
            <a:stCxn id="230" idx="4"/>
            <a:endCxn id="231" idx="0"/>
          </p:cNvCxnSpPr>
          <p:nvPr/>
        </p:nvCxnSpPr>
        <p:spPr>
          <a:xfrm flipH="1">
            <a:off x="5931533" y="1080856"/>
            <a:ext cx="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0"/>
          <p:cNvCxnSpPr>
            <a:stCxn id="231" idx="2"/>
            <a:endCxn id="235" idx="0"/>
          </p:cNvCxnSpPr>
          <p:nvPr/>
        </p:nvCxnSpPr>
        <p:spPr>
          <a:xfrm flipH="1">
            <a:off x="5927469" y="1563814"/>
            <a:ext cx="4200" cy="20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0"/>
          <p:cNvCxnSpPr>
            <a:stCxn id="233" idx="2"/>
            <a:endCxn id="234" idx="0"/>
          </p:cNvCxnSpPr>
          <p:nvPr/>
        </p:nvCxnSpPr>
        <p:spPr>
          <a:xfrm>
            <a:off x="5922214" y="2560956"/>
            <a:ext cx="9900" cy="2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10"/>
          <p:cNvCxnSpPr>
            <a:stCxn id="235" idx="2"/>
            <a:endCxn id="233" idx="0"/>
          </p:cNvCxnSpPr>
          <p:nvPr/>
        </p:nvCxnSpPr>
        <p:spPr>
          <a:xfrm flipH="1">
            <a:off x="5922270" y="2147656"/>
            <a:ext cx="51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10"/>
          <p:cNvCxnSpPr>
            <a:stCxn id="237" idx="2"/>
            <a:endCxn id="238" idx="0"/>
          </p:cNvCxnSpPr>
          <p:nvPr/>
        </p:nvCxnSpPr>
        <p:spPr>
          <a:xfrm>
            <a:off x="5932008" y="3655557"/>
            <a:ext cx="600" cy="16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10"/>
          <p:cNvCxnSpPr>
            <a:stCxn id="234" idx="2"/>
            <a:endCxn id="237" idx="0"/>
          </p:cNvCxnSpPr>
          <p:nvPr/>
        </p:nvCxnSpPr>
        <p:spPr>
          <a:xfrm>
            <a:off x="5932133" y="3214456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10"/>
          <p:cNvCxnSpPr>
            <a:stCxn id="238" idx="2"/>
            <a:endCxn id="240" idx="0"/>
          </p:cNvCxnSpPr>
          <p:nvPr/>
        </p:nvCxnSpPr>
        <p:spPr>
          <a:xfrm>
            <a:off x="5932736" y="4205056"/>
            <a:ext cx="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10"/>
          <p:cNvCxnSpPr>
            <a:stCxn id="240" idx="2"/>
          </p:cNvCxnSpPr>
          <p:nvPr/>
        </p:nvCxnSpPr>
        <p:spPr>
          <a:xfrm>
            <a:off x="5940033" y="4757722"/>
            <a:ext cx="0" cy="2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10"/>
          <p:cNvCxnSpPr>
            <a:stCxn id="235" idx="3"/>
            <a:endCxn id="232" idx="1"/>
          </p:cNvCxnSpPr>
          <p:nvPr/>
        </p:nvCxnSpPr>
        <p:spPr>
          <a:xfrm flipH="1" rot="10800000">
            <a:off x="6270270" y="1919056"/>
            <a:ext cx="26724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10"/>
          <p:cNvCxnSpPr>
            <a:stCxn id="232" idx="2"/>
            <a:endCxn id="247" idx="0"/>
          </p:cNvCxnSpPr>
          <p:nvPr/>
        </p:nvCxnSpPr>
        <p:spPr>
          <a:xfrm>
            <a:off x="9894801" y="2223856"/>
            <a:ext cx="3300" cy="51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10"/>
          <p:cNvCxnSpPr>
            <a:stCxn id="234" idx="1"/>
            <a:endCxn id="236" idx="3"/>
          </p:cNvCxnSpPr>
          <p:nvPr/>
        </p:nvCxnSpPr>
        <p:spPr>
          <a:xfrm flipH="1">
            <a:off x="3689633" y="3023956"/>
            <a:ext cx="1899600" cy="1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10"/>
          <p:cNvCxnSpPr>
            <a:stCxn id="236" idx="2"/>
            <a:endCxn id="244" idx="0"/>
          </p:cNvCxnSpPr>
          <p:nvPr/>
        </p:nvCxnSpPr>
        <p:spPr>
          <a:xfrm>
            <a:off x="2734889" y="3366856"/>
            <a:ext cx="3300" cy="3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10"/>
          <p:cNvCxnSpPr>
            <a:stCxn id="238" idx="3"/>
            <a:endCxn id="239" idx="1"/>
          </p:cNvCxnSpPr>
          <p:nvPr/>
        </p:nvCxnSpPr>
        <p:spPr>
          <a:xfrm flipH="1" rot="10800000">
            <a:off x="6275636" y="3976456"/>
            <a:ext cx="2284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10"/>
          <p:cNvCxnSpPr>
            <a:stCxn id="239" idx="2"/>
            <a:endCxn id="250" idx="0"/>
          </p:cNvCxnSpPr>
          <p:nvPr/>
        </p:nvCxnSpPr>
        <p:spPr>
          <a:xfrm>
            <a:off x="9703765" y="4281256"/>
            <a:ext cx="4800" cy="53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p10"/>
          <p:cNvSpPr txBox="1"/>
          <p:nvPr/>
        </p:nvSpPr>
        <p:spPr>
          <a:xfrm>
            <a:off x="6917970" y="1617102"/>
            <a:ext cx="17604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[book not available]</a:t>
            </a:r>
            <a:endParaRPr/>
          </a:p>
        </p:txBody>
      </p:sp>
      <p:sp>
        <p:nvSpPr>
          <p:cNvPr id="270" name="Google Shape;270;p10"/>
          <p:cNvSpPr txBox="1"/>
          <p:nvPr/>
        </p:nvSpPr>
        <p:spPr>
          <a:xfrm>
            <a:off x="4145084" y="1979662"/>
            <a:ext cx="14510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[book available]</a:t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6083427" y="3048408"/>
            <a:ext cx="15424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[authorized user]</a:t>
            </a:r>
            <a:endParaRPr/>
          </a:p>
        </p:txBody>
      </p:sp>
      <p:sp>
        <p:nvSpPr>
          <p:cNvPr id="272" name="Google Shape;272;p10"/>
          <p:cNvSpPr txBox="1"/>
          <p:nvPr/>
        </p:nvSpPr>
        <p:spPr>
          <a:xfrm>
            <a:off x="3780788" y="2716312"/>
            <a:ext cx="17411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[unauthorized user]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6858504" y="3700189"/>
            <a:ext cx="1029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[max limit]</a:t>
            </a:r>
            <a:endParaRPr/>
          </a:p>
        </p:txBody>
      </p:sp>
      <p:sp>
        <p:nvSpPr>
          <p:cNvPr id="274" name="Google Shape;274;p10"/>
          <p:cNvSpPr txBox="1"/>
          <p:nvPr/>
        </p:nvSpPr>
        <p:spPr>
          <a:xfrm>
            <a:off x="5065954" y="4118557"/>
            <a:ext cx="619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[else]</a:t>
            </a:r>
            <a:endParaRPr/>
          </a:p>
        </p:txBody>
      </p:sp>
      <p:cxnSp>
        <p:nvCxnSpPr>
          <p:cNvPr id="275" name="Google Shape;275;p10"/>
          <p:cNvCxnSpPr/>
          <p:nvPr/>
        </p:nvCxnSpPr>
        <p:spPr>
          <a:xfrm flipH="1" rot="10800000">
            <a:off x="4512908" y="5032150"/>
            <a:ext cx="2828926" cy="119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10"/>
          <p:cNvCxnSpPr/>
          <p:nvPr/>
        </p:nvCxnSpPr>
        <p:spPr>
          <a:xfrm flipH="1">
            <a:off x="4743624" y="5050609"/>
            <a:ext cx="9351" cy="2743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10"/>
          <p:cNvCxnSpPr/>
          <p:nvPr/>
        </p:nvCxnSpPr>
        <p:spPr>
          <a:xfrm>
            <a:off x="6953554" y="5050610"/>
            <a:ext cx="7279" cy="2974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10"/>
          <p:cNvCxnSpPr/>
          <p:nvPr/>
        </p:nvCxnSpPr>
        <p:spPr>
          <a:xfrm flipH="1" rot="10800000">
            <a:off x="4522433" y="5881456"/>
            <a:ext cx="2828926" cy="119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10"/>
          <p:cNvCxnSpPr/>
          <p:nvPr/>
        </p:nvCxnSpPr>
        <p:spPr>
          <a:xfrm flipH="1">
            <a:off x="4896025" y="5706740"/>
            <a:ext cx="4588" cy="1747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10"/>
          <p:cNvCxnSpPr>
            <a:stCxn id="241" idx="2"/>
          </p:cNvCxnSpPr>
          <p:nvPr/>
        </p:nvCxnSpPr>
        <p:spPr>
          <a:xfrm>
            <a:off x="7203341" y="5674856"/>
            <a:ext cx="2400" cy="18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10"/>
          <p:cNvCxnSpPr>
            <a:endCxn id="253" idx="0"/>
          </p:cNvCxnSpPr>
          <p:nvPr/>
        </p:nvCxnSpPr>
        <p:spPr>
          <a:xfrm flipH="1">
            <a:off x="5936623" y="5881359"/>
            <a:ext cx="330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Swimlane Diagram</a:t>
            </a:r>
            <a:endParaRPr b="0"/>
          </a:p>
        </p:txBody>
      </p:sp>
      <p:sp>
        <p:nvSpPr>
          <p:cNvPr id="287" name="Google Shape;287;p11"/>
          <p:cNvSpPr txBox="1"/>
          <p:nvPr>
            <p:ph idx="1" type="body"/>
          </p:nvPr>
        </p:nvSpPr>
        <p:spPr>
          <a:xfrm>
            <a:off x="131180" y="863444"/>
            <a:ext cx="11929641" cy="5191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In a business model, it is often useful to know </a:t>
            </a:r>
            <a:r>
              <a:rPr lang="en-US">
                <a:solidFill>
                  <a:srgbClr val="A32D19"/>
                </a:solidFill>
              </a:rPr>
              <a:t>which human department is responsible </a:t>
            </a:r>
            <a:r>
              <a:rPr lang="en-US"/>
              <a:t>for an activity.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When design of the system is complete, the activity will be </a:t>
            </a:r>
            <a:r>
              <a:rPr lang="en-US">
                <a:solidFill>
                  <a:srgbClr val="A32D19"/>
                </a:solidFill>
              </a:rPr>
              <a:t>assigned to a person/department</a:t>
            </a:r>
            <a:r>
              <a:rPr lang="en-US"/>
              <a:t>, but at a high level it is </a:t>
            </a:r>
            <a:r>
              <a:rPr lang="en-US">
                <a:solidFill>
                  <a:srgbClr val="A32D19"/>
                </a:solidFill>
              </a:rPr>
              <a:t>sufficient to partition the activities </a:t>
            </a:r>
            <a:r>
              <a:rPr lang="en-US"/>
              <a:t>among departments.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You can show such a partitioning with an activity diagram by </a:t>
            </a:r>
            <a:r>
              <a:rPr lang="en-US">
                <a:solidFill>
                  <a:srgbClr val="A32D19"/>
                </a:solidFill>
              </a:rPr>
              <a:t>dividing in to columns and lines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>
                <a:solidFill>
                  <a:srgbClr val="A32D19"/>
                </a:solidFill>
              </a:rPr>
              <a:t>Each column is called swim-lane </a:t>
            </a:r>
            <a:r>
              <a:rPr lang="en-US"/>
              <a:t> by analogy to a swimming pool.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Placing an </a:t>
            </a:r>
            <a:r>
              <a:rPr lang="en-US">
                <a:solidFill>
                  <a:srgbClr val="A32D19"/>
                </a:solidFill>
              </a:rPr>
              <a:t>activity</a:t>
            </a:r>
            <a:r>
              <a:rPr lang="en-US"/>
              <a:t> within a </a:t>
            </a:r>
            <a:r>
              <a:rPr lang="en-US">
                <a:solidFill>
                  <a:srgbClr val="A32D19"/>
                </a:solidFill>
              </a:rPr>
              <a:t>particular</a:t>
            </a:r>
            <a:r>
              <a:rPr lang="en-US"/>
              <a:t> swim-lane </a:t>
            </a:r>
            <a:r>
              <a:rPr lang="en-US">
                <a:solidFill>
                  <a:srgbClr val="A32D19"/>
                </a:solidFill>
              </a:rPr>
              <a:t>indicates</a:t>
            </a:r>
            <a:r>
              <a:rPr lang="en-US"/>
              <a:t> that is </a:t>
            </a:r>
            <a:r>
              <a:rPr lang="en-US">
                <a:solidFill>
                  <a:srgbClr val="A32D19"/>
                </a:solidFill>
              </a:rPr>
              <a:t>performed by a person/ department.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Lines across swim-lane </a:t>
            </a:r>
            <a:r>
              <a:rPr lang="en-US">
                <a:solidFill>
                  <a:srgbClr val="A32D19"/>
                </a:solidFill>
              </a:rPr>
              <a:t>boundaries indicate interaction among different person/department</a:t>
            </a:r>
            <a:r>
              <a:rPr lang="en-US"/>
              <a:t>.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How to Draw a Swimlane Diagram</a:t>
            </a:r>
            <a:endParaRPr/>
          </a:p>
        </p:txBody>
      </p:sp>
      <p:sp>
        <p:nvSpPr>
          <p:cNvPr id="293" name="Google Shape;293;p12"/>
          <p:cNvSpPr txBox="1"/>
          <p:nvPr>
            <p:ph idx="1" type="body"/>
          </p:nvPr>
        </p:nvSpPr>
        <p:spPr>
          <a:xfrm>
            <a:off x="131180" y="843378"/>
            <a:ext cx="11929641" cy="4876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1:</a:t>
            </a:r>
            <a:r>
              <a:rPr lang="en-US"/>
              <a:t> Identify the various activities and actions your business process or system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2: </a:t>
            </a:r>
            <a:r>
              <a:rPr lang="en-US"/>
              <a:t>Figure out which person/departments are responsible for the competition of activity.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3:</a:t>
            </a:r>
            <a:r>
              <a:rPr lang="en-US"/>
              <a:t> Figure out in which order the actions are processed. 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4: </a:t>
            </a:r>
            <a:r>
              <a:rPr lang="en-US"/>
              <a:t>Figured out who is responsible for each action and assign them a swimlane and group each action they are responsible for under them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Roboto Condensed"/>
              <a:buNone/>
            </a:pPr>
            <a:r>
              <a:rPr lang="en-US" sz="3600">
                <a:latin typeface="Roboto Condensed"/>
                <a:ea typeface="Roboto Condensed"/>
                <a:cs typeface="Roboto Condensed"/>
                <a:sym typeface="Roboto Condensed"/>
              </a:rPr>
              <a:t>Swimlane Diagram for Book Issue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99" name="Google Shape;299;p13"/>
          <p:cNvCxnSpPr/>
          <p:nvPr/>
        </p:nvCxnSpPr>
        <p:spPr>
          <a:xfrm>
            <a:off x="9449321" y="5811347"/>
            <a:ext cx="0" cy="2264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13"/>
          <p:cNvCxnSpPr/>
          <p:nvPr/>
        </p:nvCxnSpPr>
        <p:spPr>
          <a:xfrm flipH="1">
            <a:off x="7384510" y="5786029"/>
            <a:ext cx="1" cy="2539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13"/>
          <p:cNvCxnSpPr/>
          <p:nvPr/>
        </p:nvCxnSpPr>
        <p:spPr>
          <a:xfrm>
            <a:off x="3803037" y="4731060"/>
            <a:ext cx="3624000" cy="399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13"/>
          <p:cNvSpPr/>
          <p:nvPr/>
        </p:nvSpPr>
        <p:spPr>
          <a:xfrm>
            <a:off x="2009534" y="1385586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2714747" y="1334607"/>
            <a:ext cx="2270437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availability book</a:t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>
            <a:off x="8036924" y="1683262"/>
            <a:ext cx="1447264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Alert “Book not available”</a:t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2738426" y="2368858"/>
            <a:ext cx="1762260" cy="319153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Validate Member</a:t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5977459" y="2902259"/>
            <a:ext cx="685800" cy="38100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5972696" y="1825274"/>
            <a:ext cx="685800" cy="331434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8031288" y="2860110"/>
            <a:ext cx="1602750" cy="464712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Alert “not a valid member”</a:t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2325731" y="3511859"/>
            <a:ext cx="3042128" cy="317696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No. of books issued to member</a:t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5978062" y="3969059"/>
            <a:ext cx="685800" cy="38100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8034322" y="3854759"/>
            <a:ext cx="2286537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Alert “No more book can be issued”</a:t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937585" y="4572309"/>
            <a:ext cx="3348383" cy="32354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book issue details to transaction</a:t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720116" y="5354976"/>
            <a:ext cx="1785938" cy="520575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book status</a:t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5831465" y="5354976"/>
            <a:ext cx="2828928" cy="568123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no of book issued to member</a:t>
            </a:r>
            <a:endParaRPr/>
          </a:p>
        </p:txBody>
      </p:sp>
      <p:grpSp>
        <p:nvGrpSpPr>
          <p:cNvPr id="315" name="Google Shape;315;p13"/>
          <p:cNvGrpSpPr/>
          <p:nvPr/>
        </p:nvGrpSpPr>
        <p:grpSpPr>
          <a:xfrm>
            <a:off x="9982306" y="2941011"/>
            <a:ext cx="313788" cy="304800"/>
            <a:chOff x="838200" y="4343400"/>
            <a:chExt cx="600612" cy="609600"/>
          </a:xfrm>
        </p:grpSpPr>
        <p:sp>
          <p:nvSpPr>
            <p:cNvPr id="316" name="Google Shape;316;p13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18" name="Google Shape;318;p13"/>
          <p:cNvGrpSpPr/>
          <p:nvPr/>
        </p:nvGrpSpPr>
        <p:grpSpPr>
          <a:xfrm>
            <a:off x="9982306" y="1832894"/>
            <a:ext cx="313788" cy="304800"/>
            <a:chOff x="838200" y="4343400"/>
            <a:chExt cx="600612" cy="609600"/>
          </a:xfrm>
        </p:grpSpPr>
        <p:sp>
          <p:nvSpPr>
            <p:cNvPr id="319" name="Google Shape;319;p13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1" name="Google Shape;321;p13"/>
          <p:cNvGrpSpPr/>
          <p:nvPr/>
        </p:nvGrpSpPr>
        <p:grpSpPr>
          <a:xfrm>
            <a:off x="9020696" y="4585338"/>
            <a:ext cx="313788" cy="304800"/>
            <a:chOff x="838200" y="4343400"/>
            <a:chExt cx="600612" cy="609600"/>
          </a:xfrm>
        </p:grpSpPr>
        <p:sp>
          <p:nvSpPr>
            <p:cNvPr id="322" name="Google Shape;322;p13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4" name="Google Shape;324;p13"/>
          <p:cNvGrpSpPr/>
          <p:nvPr/>
        </p:nvGrpSpPr>
        <p:grpSpPr>
          <a:xfrm>
            <a:off x="8340597" y="6203641"/>
            <a:ext cx="313788" cy="304800"/>
            <a:chOff x="838200" y="4343400"/>
            <a:chExt cx="600612" cy="609600"/>
          </a:xfrm>
        </p:grpSpPr>
        <p:sp>
          <p:nvSpPr>
            <p:cNvPr id="325" name="Google Shape;325;p13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327" name="Google Shape;327;p13"/>
          <p:cNvCxnSpPr>
            <a:stCxn id="302" idx="6"/>
            <a:endCxn id="303" idx="1"/>
          </p:cNvCxnSpPr>
          <p:nvPr/>
        </p:nvCxnSpPr>
        <p:spPr>
          <a:xfrm>
            <a:off x="2238134" y="1499886"/>
            <a:ext cx="4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13"/>
          <p:cNvCxnSpPr>
            <a:stCxn id="303" idx="2"/>
            <a:endCxn id="307" idx="0"/>
          </p:cNvCxnSpPr>
          <p:nvPr/>
        </p:nvCxnSpPr>
        <p:spPr>
          <a:xfrm flipH="1" rot="-5400000">
            <a:off x="5002716" y="512415"/>
            <a:ext cx="160200" cy="2465700"/>
          </a:xfrm>
          <a:prstGeom prst="bentConnector3">
            <a:avLst>
              <a:gd fmla="val 321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13"/>
          <p:cNvCxnSpPr>
            <a:stCxn id="305" idx="2"/>
            <a:endCxn id="306" idx="0"/>
          </p:cNvCxnSpPr>
          <p:nvPr/>
        </p:nvCxnSpPr>
        <p:spPr>
          <a:xfrm flipH="1" rot="-5400000">
            <a:off x="4862906" y="1444661"/>
            <a:ext cx="214200" cy="2700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13"/>
          <p:cNvCxnSpPr>
            <a:stCxn id="307" idx="2"/>
            <a:endCxn id="305" idx="0"/>
          </p:cNvCxnSpPr>
          <p:nvPr/>
        </p:nvCxnSpPr>
        <p:spPr>
          <a:xfrm rot="5400000">
            <a:off x="4861496" y="914708"/>
            <a:ext cx="212100" cy="2696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13"/>
          <p:cNvCxnSpPr>
            <a:stCxn id="309" idx="2"/>
            <a:endCxn id="310" idx="0"/>
          </p:cNvCxnSpPr>
          <p:nvPr/>
        </p:nvCxnSpPr>
        <p:spPr>
          <a:xfrm flipH="1" rot="-5400000">
            <a:off x="5014095" y="2662255"/>
            <a:ext cx="139500" cy="2474100"/>
          </a:xfrm>
          <a:prstGeom prst="bentConnector3">
            <a:avLst>
              <a:gd fmla="val 272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13"/>
          <p:cNvCxnSpPr>
            <a:stCxn id="306" idx="2"/>
            <a:endCxn id="309" idx="0"/>
          </p:cNvCxnSpPr>
          <p:nvPr/>
        </p:nvCxnSpPr>
        <p:spPr>
          <a:xfrm rot="5400000">
            <a:off x="4969309" y="2160809"/>
            <a:ext cx="228600" cy="247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13"/>
          <p:cNvCxnSpPr>
            <a:stCxn id="310" idx="2"/>
            <a:endCxn id="312" idx="0"/>
          </p:cNvCxnSpPr>
          <p:nvPr/>
        </p:nvCxnSpPr>
        <p:spPr>
          <a:xfrm rot="5400000">
            <a:off x="4855162" y="3106559"/>
            <a:ext cx="222300" cy="27093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13"/>
          <p:cNvCxnSpPr>
            <a:stCxn id="307" idx="3"/>
            <a:endCxn id="304" idx="1"/>
          </p:cNvCxnSpPr>
          <p:nvPr/>
        </p:nvCxnSpPr>
        <p:spPr>
          <a:xfrm flipH="1" rot="10800000">
            <a:off x="6658496" y="1987991"/>
            <a:ext cx="13785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13"/>
          <p:cNvCxnSpPr>
            <a:stCxn id="304" idx="3"/>
            <a:endCxn id="319" idx="2"/>
          </p:cNvCxnSpPr>
          <p:nvPr/>
        </p:nvCxnSpPr>
        <p:spPr>
          <a:xfrm flipH="1" rot="10800000">
            <a:off x="9484188" y="1985362"/>
            <a:ext cx="4980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13"/>
          <p:cNvCxnSpPr>
            <a:stCxn id="306" idx="3"/>
            <a:endCxn id="308" idx="1"/>
          </p:cNvCxnSpPr>
          <p:nvPr/>
        </p:nvCxnSpPr>
        <p:spPr>
          <a:xfrm flipH="1" rot="10800000">
            <a:off x="6663259" y="3092459"/>
            <a:ext cx="13680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13"/>
          <p:cNvCxnSpPr>
            <a:stCxn id="308" idx="3"/>
            <a:endCxn id="316" idx="2"/>
          </p:cNvCxnSpPr>
          <p:nvPr/>
        </p:nvCxnSpPr>
        <p:spPr>
          <a:xfrm>
            <a:off x="9634038" y="3092466"/>
            <a:ext cx="3483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13"/>
          <p:cNvCxnSpPr>
            <a:stCxn id="310" idx="3"/>
            <a:endCxn id="311" idx="1"/>
          </p:cNvCxnSpPr>
          <p:nvPr/>
        </p:nvCxnSpPr>
        <p:spPr>
          <a:xfrm>
            <a:off x="6663862" y="4159559"/>
            <a:ext cx="13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13"/>
          <p:cNvCxnSpPr>
            <a:stCxn id="311" idx="2"/>
            <a:endCxn id="322" idx="0"/>
          </p:cNvCxnSpPr>
          <p:nvPr/>
        </p:nvCxnSpPr>
        <p:spPr>
          <a:xfrm>
            <a:off x="9177591" y="4464359"/>
            <a:ext cx="0" cy="12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0" name="Google Shape;340;p13"/>
          <p:cNvSpPr txBox="1"/>
          <p:nvPr/>
        </p:nvSpPr>
        <p:spPr>
          <a:xfrm>
            <a:off x="6587059" y="1720951"/>
            <a:ext cx="136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[book not available]</a:t>
            </a:r>
            <a:endParaRPr/>
          </a:p>
        </p:txBody>
      </p:sp>
      <p:sp>
        <p:nvSpPr>
          <p:cNvPr id="341" name="Google Shape;341;p13"/>
          <p:cNvSpPr txBox="1"/>
          <p:nvPr/>
        </p:nvSpPr>
        <p:spPr>
          <a:xfrm>
            <a:off x="4500686" y="1977559"/>
            <a:ext cx="11753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[book available]</a:t>
            </a:r>
            <a:endParaRPr/>
          </a:p>
        </p:txBody>
      </p:sp>
      <p:sp>
        <p:nvSpPr>
          <p:cNvPr id="342" name="Google Shape;342;p13"/>
          <p:cNvSpPr txBox="1"/>
          <p:nvPr/>
        </p:nvSpPr>
        <p:spPr>
          <a:xfrm>
            <a:off x="4373787" y="3118479"/>
            <a:ext cx="12009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[authorized user]</a:t>
            </a:r>
            <a:endParaRPr/>
          </a:p>
        </p:txBody>
      </p:sp>
      <p:sp>
        <p:nvSpPr>
          <p:cNvPr id="343" name="Google Shape;343;p13"/>
          <p:cNvSpPr txBox="1"/>
          <p:nvPr/>
        </p:nvSpPr>
        <p:spPr>
          <a:xfrm>
            <a:off x="6639589" y="2798889"/>
            <a:ext cx="13484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[unauthorized user]</a:t>
            </a:r>
            <a:endParaRPr/>
          </a:p>
        </p:txBody>
      </p:sp>
      <p:sp>
        <p:nvSpPr>
          <p:cNvPr id="344" name="Google Shape;344;p13"/>
          <p:cNvSpPr txBox="1"/>
          <p:nvPr/>
        </p:nvSpPr>
        <p:spPr>
          <a:xfrm>
            <a:off x="6850983" y="3890111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[max limit]</a:t>
            </a:r>
            <a:endParaRPr/>
          </a:p>
        </p:txBody>
      </p:sp>
      <p:sp>
        <p:nvSpPr>
          <p:cNvPr id="345" name="Google Shape;345;p13"/>
          <p:cNvSpPr txBox="1"/>
          <p:nvPr/>
        </p:nvSpPr>
        <p:spPr>
          <a:xfrm>
            <a:off x="4942067" y="4210555"/>
            <a:ext cx="5277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[else]</a:t>
            </a:r>
            <a:endParaRPr/>
          </a:p>
        </p:txBody>
      </p:sp>
      <p:cxnSp>
        <p:nvCxnSpPr>
          <p:cNvPr id="346" name="Google Shape;346;p13"/>
          <p:cNvCxnSpPr/>
          <p:nvPr/>
        </p:nvCxnSpPr>
        <p:spPr>
          <a:xfrm flipH="1" rot="10800000">
            <a:off x="7001396" y="5123786"/>
            <a:ext cx="2828926" cy="119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13"/>
          <p:cNvCxnSpPr/>
          <p:nvPr/>
        </p:nvCxnSpPr>
        <p:spPr>
          <a:xfrm>
            <a:off x="7245929" y="5130707"/>
            <a:ext cx="1" cy="2242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13"/>
          <p:cNvCxnSpPr/>
          <p:nvPr/>
        </p:nvCxnSpPr>
        <p:spPr>
          <a:xfrm>
            <a:off x="9449321" y="5123786"/>
            <a:ext cx="0" cy="2289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13"/>
          <p:cNvCxnSpPr/>
          <p:nvPr/>
        </p:nvCxnSpPr>
        <p:spPr>
          <a:xfrm flipH="1" rot="10800000">
            <a:off x="7010921" y="6039947"/>
            <a:ext cx="2828926" cy="119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13"/>
          <p:cNvCxnSpPr/>
          <p:nvPr/>
        </p:nvCxnSpPr>
        <p:spPr>
          <a:xfrm>
            <a:off x="8497491" y="6037749"/>
            <a:ext cx="1" cy="1573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1" name="Google Shape;351;p13"/>
          <p:cNvCxnSpPr/>
          <p:nvPr/>
        </p:nvCxnSpPr>
        <p:spPr>
          <a:xfrm>
            <a:off x="5596459" y="861308"/>
            <a:ext cx="0" cy="53937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13"/>
          <p:cNvSpPr txBox="1"/>
          <p:nvPr/>
        </p:nvSpPr>
        <p:spPr>
          <a:xfrm>
            <a:off x="3063629" y="828867"/>
            <a:ext cx="1008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Librarian</a:t>
            </a:r>
            <a:endParaRPr/>
          </a:p>
        </p:txBody>
      </p:sp>
      <p:sp>
        <p:nvSpPr>
          <p:cNvPr id="353" name="Google Shape;353;p13"/>
          <p:cNvSpPr txBox="1"/>
          <p:nvPr/>
        </p:nvSpPr>
        <p:spPr>
          <a:xfrm>
            <a:off x="6663864" y="837471"/>
            <a:ext cx="2922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Library Management Software</a:t>
            </a:r>
            <a:endParaRPr/>
          </a:p>
        </p:txBody>
      </p:sp>
      <p:cxnSp>
        <p:nvCxnSpPr>
          <p:cNvPr id="354" name="Google Shape;354;p13"/>
          <p:cNvCxnSpPr/>
          <p:nvPr/>
        </p:nvCxnSpPr>
        <p:spPr>
          <a:xfrm flipH="1" rot="10800000">
            <a:off x="1862659" y="1198199"/>
            <a:ext cx="8643395" cy="276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13"/>
          <p:cNvCxnSpPr/>
          <p:nvPr/>
        </p:nvCxnSpPr>
        <p:spPr>
          <a:xfrm>
            <a:off x="1862659" y="844859"/>
            <a:ext cx="8686800" cy="164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13"/>
          <p:cNvCxnSpPr/>
          <p:nvPr/>
        </p:nvCxnSpPr>
        <p:spPr>
          <a:xfrm>
            <a:off x="1862659" y="844859"/>
            <a:ext cx="0" cy="4824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13"/>
          <p:cNvCxnSpPr/>
          <p:nvPr/>
        </p:nvCxnSpPr>
        <p:spPr>
          <a:xfrm>
            <a:off x="10549459" y="844859"/>
            <a:ext cx="0" cy="53937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Activity Diagram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131179" y="2124580"/>
            <a:ext cx="11929641" cy="3644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activity diagram is like a </a:t>
            </a:r>
            <a:r>
              <a:rPr lang="en-US">
                <a:solidFill>
                  <a:srgbClr val="A32D19"/>
                </a:solidFill>
              </a:rPr>
              <a:t>traditional flowchart </a:t>
            </a:r>
            <a:r>
              <a:rPr lang="en-US"/>
              <a:t>in that it show the </a:t>
            </a:r>
            <a:r>
              <a:rPr lang="en-US">
                <a:solidFill>
                  <a:srgbClr val="A32D19"/>
                </a:solidFill>
              </a:rPr>
              <a:t>flow of control from step to step. 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activity diagram can </a:t>
            </a:r>
            <a:r>
              <a:rPr lang="en-US">
                <a:solidFill>
                  <a:srgbClr val="A32D19"/>
                </a:solidFill>
              </a:rPr>
              <a:t>show both sequential and concurrent flow of control</a:t>
            </a:r>
            <a:r>
              <a:rPr lang="en-US"/>
              <a:t>.</a:t>
            </a:r>
            <a:endParaRPr>
              <a:solidFill>
                <a:srgbClr val="A32D19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Activity diagram </a:t>
            </a:r>
            <a:r>
              <a:rPr lang="en-US">
                <a:solidFill>
                  <a:srgbClr val="A32D19"/>
                </a:solidFill>
              </a:rPr>
              <a:t>mainly focus on the sequence </a:t>
            </a:r>
            <a:r>
              <a:rPr lang="en-US"/>
              <a:t>of operation rather than on objects.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Activity diagram represent the </a:t>
            </a:r>
            <a:r>
              <a:rPr lang="en-US">
                <a:solidFill>
                  <a:srgbClr val="A32D19"/>
                </a:solidFill>
              </a:rPr>
              <a:t>dynamic behavior </a:t>
            </a:r>
            <a:r>
              <a:rPr lang="en-US"/>
              <a:t>of the system or part of the system.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activity diagram shows </a:t>
            </a:r>
            <a:r>
              <a:rPr lang="en-US">
                <a:solidFill>
                  <a:srgbClr val="A32D19"/>
                </a:solidFill>
              </a:rPr>
              <a:t>‘How’ </a:t>
            </a:r>
            <a:r>
              <a:rPr lang="en-US"/>
              <a:t>system works.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Activity diagram are most </a:t>
            </a:r>
            <a:r>
              <a:rPr lang="en-US">
                <a:solidFill>
                  <a:srgbClr val="A32D19"/>
                </a:solidFill>
              </a:rPr>
              <a:t>useful</a:t>
            </a:r>
            <a:r>
              <a:rPr lang="en-US"/>
              <a:t> during </a:t>
            </a:r>
            <a:r>
              <a:rPr lang="en-US">
                <a:solidFill>
                  <a:srgbClr val="A32D19"/>
                </a:solidFill>
              </a:rPr>
              <a:t>early stages of designing </a:t>
            </a:r>
            <a:r>
              <a:rPr lang="en-US"/>
              <a:t>algorithms and workflows.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31179" y="947374"/>
            <a:ext cx="11929640" cy="941033"/>
          </a:xfrm>
          <a:prstGeom prst="wedgeRoundRectCallout">
            <a:avLst>
              <a:gd fmla="val -38983" name="adj1"/>
              <a:gd fmla="val -93871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activity diagram visually presents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series of operation or flow of control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a system similar to algorithm or a flowchart. </a:t>
            </a:r>
            <a:endParaRPr b="1" sz="24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Elements of Activity Diagram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99241" y="1409422"/>
            <a:ext cx="11660527" cy="22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</a:t>
            </a:r>
            <a:r>
              <a:rPr lang="en-US">
                <a:solidFill>
                  <a:srgbClr val="A32D19"/>
                </a:solidFill>
              </a:rPr>
              <a:t>main element </a:t>
            </a:r>
            <a:r>
              <a:rPr lang="en-US"/>
              <a:t>of an activity diagram is the activity itself.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activity is a </a:t>
            </a:r>
            <a:r>
              <a:rPr lang="en-US">
                <a:solidFill>
                  <a:srgbClr val="A32D19"/>
                </a:solidFill>
              </a:rPr>
              <a:t>function/operation performed by the system.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elongated </a:t>
            </a:r>
            <a:r>
              <a:rPr lang="en-US">
                <a:solidFill>
                  <a:srgbClr val="A32D19"/>
                </a:solidFill>
              </a:rPr>
              <a:t>ovals</a:t>
            </a:r>
            <a:r>
              <a:rPr lang="en-US"/>
              <a:t> show activities.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unlabeled </a:t>
            </a:r>
            <a:r>
              <a:rPr lang="en-US">
                <a:solidFill>
                  <a:srgbClr val="A32D19"/>
                </a:solidFill>
              </a:rPr>
              <a:t>arrow from one activity to another</a:t>
            </a:r>
            <a:r>
              <a:rPr lang="en-US"/>
              <a:t> activity, that indicates that the </a:t>
            </a:r>
            <a:r>
              <a:rPr lang="en-US">
                <a:solidFill>
                  <a:srgbClr val="A32D19"/>
                </a:solidFill>
              </a:rPr>
              <a:t>first activity must complete before the second activity begin</a:t>
            </a:r>
            <a:r>
              <a:rPr lang="en-US"/>
              <a:t>.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9618973" y="796808"/>
            <a:ext cx="2267866" cy="450753"/>
          </a:xfrm>
          <a:prstGeom prst="flowChartTerminator">
            <a:avLst/>
          </a:prstGeom>
          <a:noFill/>
          <a:ln cap="flat" cmpd="sng" w="28575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</a:t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99241" y="4188179"/>
            <a:ext cx="11687598" cy="2068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there is more than one successor to an activity, each arrow may be labeled with a condition in square brackets. For e.g. </a:t>
            </a:r>
            <a:r>
              <a:rPr i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[failure]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a notational convenience,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diamond shows a branch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into multiple successors.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diamond has one incoming arrows and two or more outgoing arrows. Each with condition.</a:t>
            </a:r>
            <a:endParaRPr/>
          </a:p>
          <a:p>
            <a:pPr indent="-1127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9599875" y="3349455"/>
            <a:ext cx="2259893" cy="696977"/>
            <a:chOff x="9192301" y="2210519"/>
            <a:chExt cx="2259893" cy="696977"/>
          </a:xfrm>
        </p:grpSpPr>
        <p:sp>
          <p:nvSpPr>
            <p:cNvPr id="110" name="Google Shape;110;p3"/>
            <p:cNvSpPr/>
            <p:nvPr/>
          </p:nvSpPr>
          <p:spPr>
            <a:xfrm>
              <a:off x="9838801" y="2491619"/>
              <a:ext cx="788322" cy="381000"/>
            </a:xfrm>
            <a:prstGeom prst="flowChartDecision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111" name="Google Shape;111;p3"/>
            <p:cNvCxnSpPr>
              <a:stCxn id="110" idx="1"/>
            </p:cNvCxnSpPr>
            <p:nvPr/>
          </p:nvCxnSpPr>
          <p:spPr>
            <a:xfrm flipH="1">
              <a:off x="9192301" y="2682119"/>
              <a:ext cx="646500" cy="225300"/>
            </a:xfrm>
            <a:prstGeom prst="bentConnector3">
              <a:avLst>
                <a:gd fmla="val 163854" name="adj1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10627124" y="2682119"/>
              <a:ext cx="825070" cy="225377"/>
            </a:xfrm>
            <a:prstGeom prst="bentConnector3">
              <a:avLst>
                <a:gd fmla="val 50097" name="adj1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3" name="Google Shape;113;p3"/>
            <p:cNvSpPr txBox="1"/>
            <p:nvPr/>
          </p:nvSpPr>
          <p:spPr>
            <a:xfrm>
              <a:off x="9213187" y="2355176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[true]</a:t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0660664" y="2337628"/>
              <a:ext cx="7505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[false]</a:t>
              </a:r>
              <a:endParaRPr/>
            </a:p>
          </p:txBody>
        </p:sp>
        <p:cxnSp>
          <p:nvCxnSpPr>
            <p:cNvPr id="115" name="Google Shape;115;p3"/>
            <p:cNvCxnSpPr>
              <a:endCxn id="110" idx="0"/>
            </p:cNvCxnSpPr>
            <p:nvPr/>
          </p:nvCxnSpPr>
          <p:spPr>
            <a:xfrm>
              <a:off x="10232962" y="2210519"/>
              <a:ext cx="0" cy="2811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6" name="Google Shape;116;p3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>
            <a:off x="1993263" y="1329879"/>
            <a:ext cx="9866505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172170" y="3672463"/>
            <a:ext cx="259832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Branches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>
            <a:off x="2020334" y="4134128"/>
            <a:ext cx="9866505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Elements of Activity Diagram Cont.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72170" y="1421989"/>
            <a:ext cx="11877782" cy="133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</a:t>
            </a:r>
            <a:r>
              <a:rPr lang="en-US">
                <a:solidFill>
                  <a:srgbClr val="A32D19"/>
                </a:solidFill>
              </a:rPr>
              <a:t>solid circle </a:t>
            </a:r>
            <a:r>
              <a:rPr lang="en-US"/>
              <a:t>with an </a:t>
            </a:r>
            <a:r>
              <a:rPr lang="en-US">
                <a:solidFill>
                  <a:srgbClr val="A32D19"/>
                </a:solidFill>
              </a:rPr>
              <a:t>outgoing arrow</a:t>
            </a:r>
            <a:r>
              <a:rPr lang="en-US"/>
              <a:t> shows the </a:t>
            </a:r>
            <a:r>
              <a:rPr lang="en-US">
                <a:solidFill>
                  <a:srgbClr val="A32D19"/>
                </a:solidFill>
              </a:rPr>
              <a:t>starting point </a:t>
            </a:r>
            <a:r>
              <a:rPr lang="en-US"/>
              <a:t>of an activity diagram.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When an activity diagram is activated, control starts at the solid circle and proceeds via the </a:t>
            </a:r>
            <a:r>
              <a:rPr lang="en-US">
                <a:solidFill>
                  <a:srgbClr val="A32D19"/>
                </a:solidFill>
              </a:rPr>
              <a:t>outgoing arrow toward the first activities</a:t>
            </a:r>
            <a:r>
              <a:rPr lang="en-US"/>
              <a:t>.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72170" y="3463914"/>
            <a:ext cx="11687598" cy="1891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bull’s eye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–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solid circle surrounded by a hollow circle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shows the termination point.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symbol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only has incoming arrows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control reaches a bull’s eye, the overall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is complete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execution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the activity diagram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1127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10568922" y="854463"/>
            <a:ext cx="1153800" cy="360000"/>
            <a:chOff x="3253722" y="2549356"/>
            <a:chExt cx="1153800" cy="360000"/>
          </a:xfrm>
        </p:grpSpPr>
        <p:sp>
          <p:nvSpPr>
            <p:cNvPr id="128" name="Google Shape;128;p4"/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A32D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129" name="Google Shape;129;p4"/>
            <p:cNvCxnSpPr>
              <a:stCxn id="128" idx="6"/>
            </p:cNvCxnSpPr>
            <p:nvPr/>
          </p:nvCxnSpPr>
          <p:spPr>
            <a:xfrm>
              <a:off x="3613722" y="2729356"/>
              <a:ext cx="793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30" name="Google Shape;130;p4"/>
          <p:cNvGrpSpPr/>
          <p:nvPr/>
        </p:nvGrpSpPr>
        <p:grpSpPr>
          <a:xfrm>
            <a:off x="10869708" y="2755758"/>
            <a:ext cx="852900" cy="360000"/>
            <a:chOff x="9525608" y="2573126"/>
            <a:chExt cx="852900" cy="360000"/>
          </a:xfrm>
        </p:grpSpPr>
        <p:cxnSp>
          <p:nvCxnSpPr>
            <p:cNvPr id="131" name="Google Shape;131;p4"/>
            <p:cNvCxnSpPr>
              <a:endCxn id="132" idx="2"/>
            </p:cNvCxnSpPr>
            <p:nvPr/>
          </p:nvCxnSpPr>
          <p:spPr>
            <a:xfrm>
              <a:off x="9525608" y="2753126"/>
              <a:ext cx="492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33" name="Google Shape;133;p4"/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132" name="Google Shape;132;p4"/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cap="flat" cmpd="sng" w="28575">
                <a:solidFill>
                  <a:srgbClr val="A32D1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9714669" y="2101049"/>
                <a:ext cx="257776" cy="263827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rgbClr val="A32D1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135" name="Google Shape;135;p4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Initiation</a:t>
            </a:r>
            <a:endParaRPr/>
          </a:p>
        </p:txBody>
      </p:sp>
      <p:cxnSp>
        <p:nvCxnSpPr>
          <p:cNvPr id="136" name="Google Shape;136;p4"/>
          <p:cNvCxnSpPr/>
          <p:nvPr/>
        </p:nvCxnSpPr>
        <p:spPr>
          <a:xfrm>
            <a:off x="1993263" y="1329879"/>
            <a:ext cx="9866505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172170" y="2884925"/>
            <a:ext cx="259832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Termination</a:t>
            </a:r>
            <a:endParaRPr/>
          </a:p>
        </p:txBody>
      </p:sp>
      <p:cxnSp>
        <p:nvCxnSpPr>
          <p:cNvPr id="138" name="Google Shape;138;p4"/>
          <p:cNvCxnSpPr/>
          <p:nvPr/>
        </p:nvCxnSpPr>
        <p:spPr>
          <a:xfrm>
            <a:off x="1993263" y="3346590"/>
            <a:ext cx="9866505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Elements of Activity Diagram Cont.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172169" y="1454869"/>
            <a:ext cx="11929638" cy="21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System can perform </a:t>
            </a:r>
            <a:r>
              <a:rPr lang="en-US">
                <a:solidFill>
                  <a:srgbClr val="A32D19"/>
                </a:solidFill>
              </a:rPr>
              <a:t>more than one activity </a:t>
            </a:r>
            <a:r>
              <a:rPr lang="en-US"/>
              <a:t>at a time.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For e.g. one activity may be followed by another activity, then </a:t>
            </a:r>
            <a:r>
              <a:rPr lang="en-US">
                <a:solidFill>
                  <a:srgbClr val="A32D19"/>
                </a:solidFill>
              </a:rPr>
              <a:t>split into several concurrent activities </a:t>
            </a:r>
            <a:r>
              <a:rPr lang="en-US"/>
              <a:t>(a </a:t>
            </a:r>
            <a:r>
              <a:rPr lang="en-US">
                <a:solidFill>
                  <a:srgbClr val="A32D19"/>
                </a:solidFill>
              </a:rPr>
              <a:t>fork</a:t>
            </a:r>
            <a:r>
              <a:rPr lang="en-US"/>
              <a:t> of control), and finally be </a:t>
            </a:r>
            <a:r>
              <a:rPr lang="en-US">
                <a:solidFill>
                  <a:srgbClr val="A32D19"/>
                </a:solidFill>
              </a:rPr>
              <a:t>combined into a single activity </a:t>
            </a:r>
            <a:r>
              <a:rPr lang="en-US"/>
              <a:t>(a </a:t>
            </a:r>
            <a:r>
              <a:rPr lang="en-US">
                <a:solidFill>
                  <a:srgbClr val="A32D19"/>
                </a:solidFill>
              </a:rPr>
              <a:t>merge</a:t>
            </a:r>
            <a:r>
              <a:rPr lang="en-US"/>
              <a:t> of control).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fork or merge is shown by </a:t>
            </a:r>
            <a:r>
              <a:rPr lang="en-US">
                <a:solidFill>
                  <a:srgbClr val="A32D19"/>
                </a:solidFill>
              </a:rPr>
              <a:t>a synchronization bar </a:t>
            </a:r>
            <a:r>
              <a:rPr lang="en-US"/>
              <a:t>–a heavy line with one or more input arrows and one or more output arrows.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43886" y="3878399"/>
            <a:ext cx="1004486" cy="700432"/>
            <a:chOff x="3338006" y="2522294"/>
            <a:chExt cx="1056440" cy="359521"/>
          </a:xfrm>
        </p:grpSpPr>
        <p:cxnSp>
          <p:nvCxnSpPr>
            <p:cNvPr id="146" name="Google Shape;146;p5"/>
            <p:cNvCxnSpPr/>
            <p:nvPr/>
          </p:nvCxnSpPr>
          <p:spPr>
            <a:xfrm>
              <a:off x="3870664" y="2522294"/>
              <a:ext cx="0" cy="359521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5"/>
            <p:cNvCxnSpPr/>
            <p:nvPr/>
          </p:nvCxnSpPr>
          <p:spPr>
            <a:xfrm>
              <a:off x="3338006" y="2603181"/>
              <a:ext cx="523782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8" name="Google Shape;148;p5"/>
            <p:cNvCxnSpPr/>
            <p:nvPr/>
          </p:nvCxnSpPr>
          <p:spPr>
            <a:xfrm>
              <a:off x="3870664" y="2701887"/>
              <a:ext cx="523782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" name="Google Shape;149;p5"/>
            <p:cNvCxnSpPr/>
            <p:nvPr/>
          </p:nvCxnSpPr>
          <p:spPr>
            <a:xfrm>
              <a:off x="3339483" y="2799971"/>
              <a:ext cx="523782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50" name="Google Shape;150;p5"/>
          <p:cNvGrpSpPr/>
          <p:nvPr/>
        </p:nvGrpSpPr>
        <p:grpSpPr>
          <a:xfrm>
            <a:off x="7103148" y="3851765"/>
            <a:ext cx="1029812" cy="700432"/>
            <a:chOff x="9394054" y="2550411"/>
            <a:chExt cx="1083076" cy="359521"/>
          </a:xfrm>
        </p:grpSpPr>
        <p:cxnSp>
          <p:nvCxnSpPr>
            <p:cNvPr id="151" name="Google Shape;151;p5"/>
            <p:cNvCxnSpPr/>
            <p:nvPr/>
          </p:nvCxnSpPr>
          <p:spPr>
            <a:xfrm>
              <a:off x="9935592" y="2550411"/>
              <a:ext cx="0" cy="359521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>
              <a:off x="9953348" y="2622420"/>
              <a:ext cx="523782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3" name="Google Shape;153;p5"/>
            <p:cNvCxnSpPr/>
            <p:nvPr/>
          </p:nvCxnSpPr>
          <p:spPr>
            <a:xfrm>
              <a:off x="9394054" y="2730004"/>
              <a:ext cx="523782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4" name="Google Shape;154;p5"/>
            <p:cNvCxnSpPr/>
            <p:nvPr/>
          </p:nvCxnSpPr>
          <p:spPr>
            <a:xfrm>
              <a:off x="9945954" y="2828088"/>
              <a:ext cx="523782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55" name="Google Shape;155;p5"/>
          <p:cNvSpPr txBox="1"/>
          <p:nvPr/>
        </p:nvSpPr>
        <p:spPr>
          <a:xfrm>
            <a:off x="3174453" y="3991150"/>
            <a:ext cx="798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Merge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6326246" y="4050048"/>
            <a:ext cx="693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Fork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172169" y="868214"/>
            <a:ext cx="3707591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Concurrent Activities</a:t>
            </a:r>
            <a:endParaRPr/>
          </a:p>
        </p:txBody>
      </p:sp>
      <p:cxnSp>
        <p:nvCxnSpPr>
          <p:cNvPr id="158" name="Google Shape;158;p5"/>
          <p:cNvCxnSpPr/>
          <p:nvPr/>
        </p:nvCxnSpPr>
        <p:spPr>
          <a:xfrm>
            <a:off x="1993263" y="1329879"/>
            <a:ext cx="9866505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Example of Fork &amp; Join</a:t>
            </a:r>
            <a:endParaRPr b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31181" y="863444"/>
            <a:ext cx="5618492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example of business flow activity of order processing, based on the Example </a:t>
            </a:r>
            <a:r>
              <a:rPr lang="en-US">
                <a:solidFill>
                  <a:srgbClr val="A32D19"/>
                </a:solidFill>
              </a:rPr>
              <a:t>order is input parameter </a:t>
            </a:r>
            <a:r>
              <a:rPr lang="en-US"/>
              <a:t>of the activity.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After order is accepted and all required information is filled in, </a:t>
            </a:r>
            <a:r>
              <a:rPr lang="en-US">
                <a:solidFill>
                  <a:srgbClr val="A32D19"/>
                </a:solidFill>
              </a:rPr>
              <a:t>payment is accepted,</a:t>
            </a:r>
            <a:r>
              <a:rPr lang="en-US"/>
              <a:t> and </a:t>
            </a:r>
            <a:r>
              <a:rPr lang="en-US">
                <a:solidFill>
                  <a:srgbClr val="A32D19"/>
                </a:solidFill>
              </a:rPr>
              <a:t>order is shipped</a:t>
            </a:r>
            <a:r>
              <a:rPr lang="en-US"/>
              <a:t>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Note, that this business flow allows order shipment before invoice is sent or payment is confirmed. 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65" name="Google Shape;165;p6"/>
          <p:cNvCxnSpPr>
            <a:stCxn id="166" idx="2"/>
            <a:endCxn id="167" idx="0"/>
          </p:cNvCxnSpPr>
          <p:nvPr/>
        </p:nvCxnSpPr>
        <p:spPr>
          <a:xfrm>
            <a:off x="11047538" y="2630893"/>
            <a:ext cx="1500" cy="149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6"/>
          <p:cNvSpPr/>
          <p:nvPr/>
        </p:nvSpPr>
        <p:spPr>
          <a:xfrm>
            <a:off x="9426859" y="960232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8643427" y="1341232"/>
            <a:ext cx="1785938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Receive Order</a:t>
            </a:r>
            <a:endParaRPr/>
          </a:p>
        </p:txBody>
      </p:sp>
      <p:cxnSp>
        <p:nvCxnSpPr>
          <p:cNvPr id="170" name="Google Shape;170;p6"/>
          <p:cNvCxnSpPr>
            <a:stCxn id="168" idx="4"/>
            <a:endCxn id="169" idx="0"/>
          </p:cNvCxnSpPr>
          <p:nvPr/>
        </p:nvCxnSpPr>
        <p:spPr>
          <a:xfrm flipH="1">
            <a:off x="9536359" y="1188832"/>
            <a:ext cx="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6"/>
          <p:cNvCxnSpPr/>
          <p:nvPr/>
        </p:nvCxnSpPr>
        <p:spPr>
          <a:xfrm flipH="1">
            <a:off x="9536395" y="1677156"/>
            <a:ext cx="1" cy="2936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6"/>
          <p:cNvCxnSpPr/>
          <p:nvPr/>
        </p:nvCxnSpPr>
        <p:spPr>
          <a:xfrm flipH="1" rot="10800000">
            <a:off x="8121933" y="1970850"/>
            <a:ext cx="2828926" cy="119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6"/>
          <p:cNvCxnSpPr/>
          <p:nvPr/>
        </p:nvCxnSpPr>
        <p:spPr>
          <a:xfrm flipH="1">
            <a:off x="8352647" y="2009757"/>
            <a:ext cx="1" cy="2539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6"/>
          <p:cNvCxnSpPr/>
          <p:nvPr/>
        </p:nvCxnSpPr>
        <p:spPr>
          <a:xfrm>
            <a:off x="10562579" y="2009757"/>
            <a:ext cx="7279" cy="276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6"/>
          <p:cNvSpPr/>
          <p:nvPr/>
        </p:nvSpPr>
        <p:spPr>
          <a:xfrm>
            <a:off x="7459678" y="2279243"/>
            <a:ext cx="1785938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Fill Order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0154569" y="2300335"/>
            <a:ext cx="1785938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Send Invoice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009747" y="2822302"/>
            <a:ext cx="685800" cy="38100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77" name="Google Shape;177;p6"/>
          <p:cNvCxnSpPr>
            <a:endCxn id="176" idx="0"/>
          </p:cNvCxnSpPr>
          <p:nvPr/>
        </p:nvCxnSpPr>
        <p:spPr>
          <a:xfrm>
            <a:off x="8347847" y="2593702"/>
            <a:ext cx="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6"/>
          <p:cNvCxnSpPr>
            <a:stCxn id="176" idx="1"/>
            <a:endCxn id="179" idx="0"/>
          </p:cNvCxnSpPr>
          <p:nvPr/>
        </p:nvCxnSpPr>
        <p:spPr>
          <a:xfrm flipH="1">
            <a:off x="7272347" y="3012802"/>
            <a:ext cx="737400" cy="596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6"/>
          <p:cNvSpPr txBox="1"/>
          <p:nvPr/>
        </p:nvSpPr>
        <p:spPr>
          <a:xfrm>
            <a:off x="6667921" y="2678782"/>
            <a:ext cx="13276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[priority order]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6379345" y="3609255"/>
            <a:ext cx="1785938" cy="319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Special Delivery</a:t>
            </a:r>
            <a:endParaRPr/>
          </a:p>
        </p:txBody>
      </p:sp>
      <p:cxnSp>
        <p:nvCxnSpPr>
          <p:cNvPr id="181" name="Google Shape;181;p6"/>
          <p:cNvCxnSpPr>
            <a:stCxn id="176" idx="3"/>
            <a:endCxn id="182" idx="0"/>
          </p:cNvCxnSpPr>
          <p:nvPr/>
        </p:nvCxnSpPr>
        <p:spPr>
          <a:xfrm>
            <a:off x="8695547" y="3012802"/>
            <a:ext cx="705600" cy="62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6"/>
          <p:cNvSpPr/>
          <p:nvPr/>
        </p:nvSpPr>
        <p:spPr>
          <a:xfrm>
            <a:off x="8508183" y="3640438"/>
            <a:ext cx="1785938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Regular delivery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10057889" y="4123290"/>
            <a:ext cx="1982157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Receive Payment</a:t>
            </a:r>
            <a:endParaRPr/>
          </a:p>
        </p:txBody>
      </p:sp>
      <p:cxnSp>
        <p:nvCxnSpPr>
          <p:cNvPr id="183" name="Google Shape;183;p6"/>
          <p:cNvCxnSpPr/>
          <p:nvPr/>
        </p:nvCxnSpPr>
        <p:spPr>
          <a:xfrm>
            <a:off x="7246726" y="3950615"/>
            <a:ext cx="1396701" cy="10358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6"/>
          <p:cNvCxnSpPr>
            <a:stCxn id="182" idx="2"/>
          </p:cNvCxnSpPr>
          <p:nvPr/>
        </p:nvCxnSpPr>
        <p:spPr>
          <a:xfrm>
            <a:off x="9401152" y="3970996"/>
            <a:ext cx="25800" cy="10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6"/>
          <p:cNvCxnSpPr/>
          <p:nvPr/>
        </p:nvCxnSpPr>
        <p:spPr>
          <a:xfrm flipH="1" rot="10800000">
            <a:off x="8049472" y="4974585"/>
            <a:ext cx="2828926" cy="119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10429365" y="4449996"/>
            <a:ext cx="0" cy="5365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6"/>
          <p:cNvCxnSpPr/>
          <p:nvPr/>
        </p:nvCxnSpPr>
        <p:spPr>
          <a:xfrm>
            <a:off x="9393873" y="5021961"/>
            <a:ext cx="7279" cy="276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6"/>
          <p:cNvSpPr/>
          <p:nvPr/>
        </p:nvSpPr>
        <p:spPr>
          <a:xfrm>
            <a:off x="8508183" y="5312539"/>
            <a:ext cx="1785938" cy="33055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Close Order</a:t>
            </a:r>
            <a:endParaRPr/>
          </a:p>
        </p:txBody>
      </p:sp>
      <p:grpSp>
        <p:nvGrpSpPr>
          <p:cNvPr id="189" name="Google Shape;189;p6"/>
          <p:cNvGrpSpPr/>
          <p:nvPr/>
        </p:nvGrpSpPr>
        <p:grpSpPr>
          <a:xfrm>
            <a:off x="9236979" y="6010467"/>
            <a:ext cx="313788" cy="304800"/>
            <a:chOff x="838200" y="4343400"/>
            <a:chExt cx="600612" cy="609600"/>
          </a:xfrm>
        </p:grpSpPr>
        <p:sp>
          <p:nvSpPr>
            <p:cNvPr id="190" name="Google Shape;190;p6"/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818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192" name="Google Shape;192;p6"/>
          <p:cNvCxnSpPr>
            <a:endCxn id="190" idx="0"/>
          </p:cNvCxnSpPr>
          <p:nvPr/>
        </p:nvCxnSpPr>
        <p:spPr>
          <a:xfrm>
            <a:off x="9386673" y="5663367"/>
            <a:ext cx="7200" cy="3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6"/>
          <p:cNvSpPr txBox="1"/>
          <p:nvPr/>
        </p:nvSpPr>
        <p:spPr>
          <a:xfrm>
            <a:off x="8977428" y="2636849"/>
            <a:ext cx="619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[else]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9676889" y="863445"/>
            <a:ext cx="1334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 Order</a:t>
            </a:r>
            <a:endParaRPr/>
          </a:p>
        </p:txBody>
      </p:sp>
      <p:cxnSp>
        <p:nvCxnSpPr>
          <p:cNvPr id="195" name="Google Shape;195;p6"/>
          <p:cNvCxnSpPr/>
          <p:nvPr/>
        </p:nvCxnSpPr>
        <p:spPr>
          <a:xfrm>
            <a:off x="6020023" y="711201"/>
            <a:ext cx="0" cy="591166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Guideline for Activity Diagram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131180" y="843379"/>
            <a:ext cx="11929641" cy="213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Activity diagram </a:t>
            </a:r>
            <a:r>
              <a:rPr lang="en-US">
                <a:solidFill>
                  <a:srgbClr val="A32D19"/>
                </a:solidFill>
              </a:rPr>
              <a:t>elaborate the details of computation</a:t>
            </a:r>
            <a:r>
              <a:rPr lang="en-US"/>
              <a:t>, thus documenting the </a:t>
            </a:r>
            <a:r>
              <a:rPr lang="en-US">
                <a:solidFill>
                  <a:srgbClr val="A32D19"/>
                </a:solidFill>
              </a:rPr>
              <a:t>steps needed to implement</a:t>
            </a:r>
            <a:r>
              <a:rPr lang="en-US"/>
              <a:t> an operation or a business process.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Activity diagram can help </a:t>
            </a:r>
            <a:r>
              <a:rPr lang="en-US">
                <a:solidFill>
                  <a:srgbClr val="A32D19"/>
                </a:solidFill>
              </a:rPr>
              <a:t>developers to understand complex computations </a:t>
            </a:r>
            <a:r>
              <a:rPr lang="en-US"/>
              <a:t>by graphically displaying the progression through intermediate execution steps.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Here is some advice for activity diagram.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131180" y="3552197"/>
            <a:ext cx="11929641" cy="1544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diagrams are intended to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elaborate use case and sequence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so that a developer can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study algorithms and workflow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diagrams supplement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object-oriented focus of UML models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 not be used as an excuse to develop software via flowchart.</a:t>
            </a:r>
            <a:endParaRPr/>
          </a:p>
          <a:p>
            <a:pPr indent="-1127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131180" y="3025217"/>
            <a:ext cx="3810505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Don’t misuse activity diagram</a:t>
            </a:r>
            <a:endParaRPr/>
          </a:p>
        </p:txBody>
      </p:sp>
      <p:cxnSp>
        <p:nvCxnSpPr>
          <p:cNvPr id="204" name="Google Shape;204;p7"/>
          <p:cNvCxnSpPr/>
          <p:nvPr/>
        </p:nvCxnSpPr>
        <p:spPr>
          <a:xfrm>
            <a:off x="3941685" y="3495200"/>
            <a:ext cx="8119134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Guideline for Activity Diagram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170918" y="2924340"/>
            <a:ext cx="11929641" cy="12731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there are conditions, at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one must be satisfied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an activity completes, consider using an </a:t>
            </a:r>
            <a:r>
              <a:rPr i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[else]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condition.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possible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conditions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be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satisfied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otherwise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this is 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error condition.</a:t>
            </a:r>
            <a:endParaRPr/>
          </a:p>
          <a:p>
            <a:pPr indent="-1127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170918" y="2384297"/>
            <a:ext cx="5204301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 careful with branches and conditions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170918" y="4889924"/>
            <a:ext cx="11929641" cy="9165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Means that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activities can complete in any order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still yield an acceptable result.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Before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merge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can happen, all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inputs must first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complete</a:t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170918" y="4349880"/>
            <a:ext cx="5204301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 careful with concurrent activities</a:t>
            </a:r>
            <a:endParaRPr/>
          </a:p>
        </p:txBody>
      </p:sp>
      <p:cxnSp>
        <p:nvCxnSpPr>
          <p:cNvPr id="214" name="Google Shape;214;p8"/>
          <p:cNvCxnSpPr/>
          <p:nvPr/>
        </p:nvCxnSpPr>
        <p:spPr>
          <a:xfrm>
            <a:off x="5375219" y="2842056"/>
            <a:ext cx="6725339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5357800" y="4810196"/>
            <a:ext cx="6725339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8"/>
          <p:cNvSpPr txBox="1"/>
          <p:nvPr/>
        </p:nvSpPr>
        <p:spPr>
          <a:xfrm>
            <a:off x="170920" y="1339004"/>
            <a:ext cx="11929639" cy="1081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Activities on a diagram should be at a consistent level of details.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additional details for an activity in a separate diagram.</a:t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170920" y="812025"/>
            <a:ext cx="3810505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 diagrams</a:t>
            </a:r>
            <a:endParaRPr/>
          </a:p>
        </p:txBody>
      </p:sp>
      <p:cxnSp>
        <p:nvCxnSpPr>
          <p:cNvPr id="218" name="Google Shape;218;p8"/>
          <p:cNvCxnSpPr/>
          <p:nvPr/>
        </p:nvCxnSpPr>
        <p:spPr>
          <a:xfrm>
            <a:off x="3981425" y="1267915"/>
            <a:ext cx="8119134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How to Draw an Activity Diagram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131180" y="843378"/>
            <a:ext cx="11929641" cy="4876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1</a:t>
            </a:r>
            <a:r>
              <a:rPr lang="en-US"/>
              <a:t>: </a:t>
            </a:r>
            <a:r>
              <a:rPr lang="en-US">
                <a:solidFill>
                  <a:srgbClr val="A32D19"/>
                </a:solidFill>
              </a:rPr>
              <a:t>Identify the various activities </a:t>
            </a:r>
            <a:r>
              <a:rPr lang="en-US"/>
              <a:t>and actions your business process or system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2:</a:t>
            </a:r>
            <a:r>
              <a:rPr lang="en-US"/>
              <a:t> Find a </a:t>
            </a:r>
            <a:r>
              <a:rPr lang="en-US">
                <a:solidFill>
                  <a:srgbClr val="A32D19"/>
                </a:solidFill>
              </a:rPr>
              <a:t>flow among the activities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For e.g. in library management system, </a:t>
            </a:r>
            <a:r>
              <a:rPr lang="en-US">
                <a:solidFill>
                  <a:srgbClr val="A32D19"/>
                </a:solidFill>
              </a:rPr>
              <a:t>book issue </a:t>
            </a:r>
            <a:r>
              <a:rPr lang="en-US"/>
              <a:t>is a one business process or a </a:t>
            </a:r>
            <a:r>
              <a:rPr lang="en-US">
                <a:solidFill>
                  <a:srgbClr val="A32D19"/>
                </a:solidFill>
              </a:rPr>
              <a:t>function</a:t>
            </a:r>
            <a:r>
              <a:rPr lang="en-US"/>
              <a:t>. Show we prepare a activity diagram for Book issue.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Various activity in book issue process like…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Check availability of book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Validate the member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Check No. of books issued by member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Add book issue details to transaction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Update no of book issued by member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Update book status.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A637EB364D148B432534F15FBF59C" ma:contentTypeVersion="4" ma:contentTypeDescription="Create a new document." ma:contentTypeScope="" ma:versionID="60b685804c334e17614f2d39884e566a">
  <xsd:schema xmlns:xsd="http://www.w3.org/2001/XMLSchema" xmlns:xs="http://www.w3.org/2001/XMLSchema" xmlns:p="http://schemas.microsoft.com/office/2006/metadata/properties" xmlns:ns2="20ec8218-c7d2-4b69-9432-b8974ee96459" targetNamespace="http://schemas.microsoft.com/office/2006/metadata/properties" ma:root="true" ma:fieldsID="5366e643b294db3efce255fe5a395fc4" ns2:_="">
    <xsd:import namespace="20ec8218-c7d2-4b69-9432-b8974ee964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c8218-c7d2-4b69-9432-b8974ee96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13DCE0-B65F-42EA-A62D-63C772708DC5}"/>
</file>

<file path=customXml/itemProps2.xml><?xml version="1.0" encoding="utf-8"?>
<ds:datastoreItem xmlns:ds="http://schemas.openxmlformats.org/officeDocument/2006/customXml" ds:itemID="{13B299D9-AF28-45C1-A51A-AE85716DA313}"/>
</file>

<file path=customXml/itemProps3.xml><?xml version="1.0" encoding="utf-8"?>
<ds:datastoreItem xmlns:ds="http://schemas.openxmlformats.org/officeDocument/2006/customXml" ds:itemID="{751264DD-681B-4CB9-892E-AD7C3771CF3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0x010100C99A637EB364D148B432534F15FBF59C</vt:lpwstr>
  </property>
</Properties>
</file>