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20.xml" ContentType="application/vnd.openxmlformats-officedocument.presentationml.slide+xml"/>
  <Override PartName="/ppt/slides/slide59.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65.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14.xml" ContentType="application/vnd.openxmlformats-officedocument.presentationml.slide+xml"/>
  <Override PartName="/ppt/slides/slide66.xml" ContentType="application/vnd.openxmlformats-officedocument.presentationml.slide+xml"/>
  <Override PartName="/ppt/slides/slide62.xml" ContentType="application/vnd.openxmlformats-officedocument.presentationml.slide+xml"/>
  <Override PartName="/ppt/slides/slide68.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67.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0" r:id="rId5"/>
    <p:sldId id="261" r:id="rId6"/>
    <p:sldId id="262" r:id="rId7"/>
    <p:sldId id="263" r:id="rId8"/>
    <p:sldId id="264" r:id="rId9"/>
    <p:sldId id="266" r:id="rId10"/>
    <p:sldId id="265" r:id="rId11"/>
    <p:sldId id="267" r:id="rId12"/>
    <p:sldId id="269" r:id="rId13"/>
    <p:sldId id="268" r:id="rId14"/>
    <p:sldId id="270" r:id="rId15"/>
    <p:sldId id="271" r:id="rId16"/>
    <p:sldId id="272" r:id="rId17"/>
    <p:sldId id="273" r:id="rId18"/>
    <p:sldId id="274" r:id="rId19"/>
    <p:sldId id="275" r:id="rId20"/>
    <p:sldId id="279" r:id="rId21"/>
    <p:sldId id="280" r:id="rId22"/>
    <p:sldId id="281" r:id="rId23"/>
    <p:sldId id="282" r:id="rId24"/>
    <p:sldId id="283" r:id="rId25"/>
    <p:sldId id="284" r:id="rId26"/>
    <p:sldId id="285" r:id="rId27"/>
    <p:sldId id="278" r:id="rId28"/>
    <p:sldId id="277"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9" r:id="rId47"/>
    <p:sldId id="303" r:id="rId48"/>
    <p:sldId id="305" r:id="rId49"/>
    <p:sldId id="306" r:id="rId50"/>
    <p:sldId id="307" r:id="rId51"/>
    <p:sldId id="304" r:id="rId52"/>
    <p:sldId id="310" r:id="rId53"/>
    <p:sldId id="313" r:id="rId54"/>
    <p:sldId id="311" r:id="rId55"/>
    <p:sldId id="314" r:id="rId56"/>
    <p:sldId id="316" r:id="rId57"/>
    <p:sldId id="317" r:id="rId58"/>
    <p:sldId id="318" r:id="rId59"/>
    <p:sldId id="315" r:id="rId60"/>
    <p:sldId id="319" r:id="rId61"/>
    <p:sldId id="320" r:id="rId62"/>
    <p:sldId id="321" r:id="rId63"/>
    <p:sldId id="322" r:id="rId64"/>
    <p:sldId id="323" r:id="rId65"/>
    <p:sldId id="324" r:id="rId66"/>
    <p:sldId id="325" r:id="rId67"/>
    <p:sldId id="326" r:id="rId68"/>
    <p:sldId id="327"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B98A15-7733-1FAB-894A-68F4C1BD37AD}" v="112" dt="2024-08-24T17:05:54.830"/>
    <p1510:client id="{6B7E5BAB-4AAB-47EC-02B9-552133CF2412}" v="632" dt="2024-08-25T21:05:30.251"/>
    <p1510:client id="{C8282C31-FF8F-6E67-B3D4-0F882721A50F}" v="653" dt="2024-08-25T16:04:29.135"/>
    <p1510:client id="{DB17E278-6A14-9CFC-B9DC-1753B4AE49D7}" v="420" dt="2024-08-25T18:56:48.9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61" d="100"/>
          <a:sy n="61" d="100"/>
        </p:scale>
        <p:origin x="78"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2.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hyperlink" Target="http://www.answers.com/topic/command-pattern" TargetMode="External"/><Relationship Id="rId3" Type="http://schemas.openxmlformats.org/officeDocument/2006/relationships/hyperlink" Target="http://www.answers.com/topic/factory-method-pattern" TargetMode="External"/><Relationship Id="rId7" Type="http://schemas.openxmlformats.org/officeDocument/2006/relationships/hyperlink" Target="http://www.answers.com/topic/chain-of-responsibility-pattern" TargetMode="External"/><Relationship Id="rId2" Type="http://schemas.openxmlformats.org/officeDocument/2006/relationships/hyperlink" Target="http://www.answers.com/topic/abstract-factory-pattern" TargetMode="External"/><Relationship Id="rId1" Type="http://schemas.openxmlformats.org/officeDocument/2006/relationships/slideLayout" Target="../slideLayouts/slideLayout2.xml"/><Relationship Id="rId6" Type="http://schemas.openxmlformats.org/officeDocument/2006/relationships/hyperlink" Target="http://www.answers.com/topic/composite-pattern" TargetMode="External"/><Relationship Id="rId5" Type="http://schemas.openxmlformats.org/officeDocument/2006/relationships/hyperlink" Target="http://www.answers.com/topic/aggregate-pattern" TargetMode="External"/><Relationship Id="rId4" Type="http://schemas.openxmlformats.org/officeDocument/2006/relationships/hyperlink" Target="http://www.answers.com/topic/adapter-pattern"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B77528-4A24-D680-8723-A0253CE768C5}"/>
              </a:ext>
            </a:extLst>
          </p:cNvPr>
          <p:cNvSpPr>
            <a:spLocks noGrp="1"/>
          </p:cNvSpPr>
          <p:nvPr>
            <p:ph type="title"/>
          </p:nvPr>
        </p:nvSpPr>
        <p:spPr>
          <a:xfrm>
            <a:off x="838200" y="365125"/>
            <a:ext cx="10515600" cy="2731321"/>
          </a:xfrm>
        </p:spPr>
        <p:txBody>
          <a:bodyPr>
            <a:normAutofit/>
          </a:bodyPr>
          <a:lstStyle/>
          <a:p>
            <a:r>
              <a:rPr lang="en-US" dirty="0"/>
              <a:t>UNIT – 2</a:t>
            </a:r>
            <a:br>
              <a:rPr lang="en-US" dirty="0"/>
            </a:br>
            <a:r>
              <a:rPr lang="en-US" dirty="0"/>
              <a:t>DESIGN CONCEPT</a:t>
            </a:r>
          </a:p>
        </p:txBody>
      </p:sp>
      <p:sp>
        <p:nvSpPr>
          <p:cNvPr id="3" name="Content Placeholder 2">
            <a:extLst>
              <a:ext uri="{FF2B5EF4-FFF2-40B4-BE49-F238E27FC236}">
                <a16:creationId xmlns:a16="http://schemas.microsoft.com/office/drawing/2014/main" xmlns="" id="{11DEFA06-63D2-0B4D-48B1-48423DBCCD40}"/>
              </a:ext>
            </a:extLst>
          </p:cNvPr>
          <p:cNvSpPr>
            <a:spLocks noGrp="1"/>
          </p:cNvSpPr>
          <p:nvPr>
            <p:ph idx="1"/>
          </p:nvPr>
        </p:nvSpPr>
        <p:spPr/>
        <p:txBody>
          <a:bodyPr vert="horz" lIns="91440" tIns="45720" rIns="91440" bIns="45720" rtlCol="0" anchor="t">
            <a:normAutofit/>
          </a:bodyPr>
          <a:lstStyle/>
          <a:p>
            <a:pPr marL="0" indent="0">
              <a:buNone/>
            </a:pPr>
            <a:r>
              <a:rPr lang="en-US" dirty="0"/>
              <a:t>                   </a:t>
            </a:r>
          </a:p>
          <a:p>
            <a:pPr algn="r">
              <a:spcBef>
                <a:spcPts val="0"/>
              </a:spcBef>
              <a:buFont typeface="Calibri" panose="020B0604020202020204" pitchFamily="34" charset="0"/>
              <a:buChar char="-"/>
            </a:pPr>
            <a:r>
              <a:rPr lang="en-US" sz="3000" b="1" dirty="0">
                <a:solidFill>
                  <a:srgbClr val="373737"/>
                </a:solidFill>
                <a:latin typeface="Roboto Condensed"/>
                <a:ea typeface="Roboto Condensed"/>
                <a:cs typeface="Roboto Condensed"/>
              </a:rPr>
              <a:t>Komal Singh</a:t>
            </a:r>
          </a:p>
          <a:p>
            <a:pPr algn="r">
              <a:spcBef>
                <a:spcPts val="0"/>
              </a:spcBef>
              <a:buFont typeface="Calibri" panose="020B0604020202020204" pitchFamily="34" charset="0"/>
              <a:buChar char="-"/>
            </a:pPr>
            <a:endParaRPr lang="en-US" sz="3000" b="1" dirty="0">
              <a:solidFill>
                <a:srgbClr val="373737"/>
              </a:solidFill>
              <a:latin typeface="Roboto Condensed"/>
              <a:ea typeface="Roboto Condensed"/>
              <a:cs typeface="Roboto Condensed"/>
            </a:endParaRPr>
          </a:p>
          <a:p>
            <a:pPr algn="r">
              <a:spcBef>
                <a:spcPts val="0"/>
              </a:spcBef>
              <a:buFont typeface="Calibri" panose="020B0604020202020204" pitchFamily="34" charset="0"/>
              <a:buChar char="-"/>
            </a:pPr>
            <a:endParaRPr lang="en-US" sz="3000" b="1" dirty="0">
              <a:solidFill>
                <a:srgbClr val="373737"/>
              </a:solidFill>
              <a:latin typeface="Roboto Condensed"/>
              <a:ea typeface="Roboto Condensed"/>
              <a:cs typeface="Roboto Condensed"/>
            </a:endParaRPr>
          </a:p>
          <a:p>
            <a:pPr marL="0" indent="0" algn="r">
              <a:spcBef>
                <a:spcPts val="0"/>
              </a:spcBef>
              <a:buNone/>
            </a:pPr>
            <a:endParaRPr lang="en-US" sz="3000" b="1" dirty="0">
              <a:solidFill>
                <a:srgbClr val="373737"/>
              </a:solidFill>
              <a:latin typeface="Roboto Condensed"/>
              <a:ea typeface="Roboto Condensed"/>
              <a:cs typeface="Roboto Condensed"/>
            </a:endParaRPr>
          </a:p>
          <a:p>
            <a:pPr algn="r">
              <a:spcBef>
                <a:spcPts val="0"/>
              </a:spcBef>
              <a:buFont typeface="Calibri" panose="020B0604020202020204" pitchFamily="34" charset="0"/>
              <a:buChar char="-"/>
            </a:pPr>
            <a:r>
              <a:rPr lang="en-US" sz="3000" b="1" dirty="0">
                <a:solidFill>
                  <a:srgbClr val="373737"/>
                </a:solidFill>
                <a:latin typeface="Roboto Condensed"/>
                <a:ea typeface="Roboto Condensed"/>
                <a:cs typeface="Roboto Condensed"/>
              </a:rPr>
              <a:t>Reference Book:</a:t>
            </a:r>
            <a:endParaRPr lang="en-US" sz="3000" dirty="0">
              <a:solidFill>
                <a:srgbClr val="212121"/>
              </a:solidFill>
              <a:latin typeface="Roboto Condensed"/>
              <a:ea typeface="Roboto Condensed"/>
              <a:cs typeface="Roboto Condensed"/>
            </a:endParaRPr>
          </a:p>
          <a:p>
            <a:pPr algn="r">
              <a:spcBef>
                <a:spcPts val="0"/>
              </a:spcBef>
              <a:buFont typeface="Calibri" panose="020B0604020202020204" pitchFamily="34" charset="0"/>
              <a:buChar char="-"/>
            </a:pPr>
            <a:r>
              <a:rPr lang="en-US" sz="3000" b="1" dirty="0">
                <a:solidFill>
                  <a:srgbClr val="0570A6"/>
                </a:solidFill>
                <a:latin typeface="Roboto Condensed"/>
                <a:ea typeface="Roboto Condensed"/>
                <a:cs typeface="Roboto Condensed"/>
              </a:rPr>
              <a:t>Software Engineering -A Practitioner’s Approach (Seventh Edition) - Roger S. Pressman.</a:t>
            </a:r>
          </a:p>
          <a:p>
            <a:pPr marL="0" indent="0">
              <a:buNone/>
            </a:pPr>
            <a:r>
              <a:rPr lang="en-US" dirty="0">
                <a:solidFill>
                  <a:srgbClr val="000000"/>
                </a:solidFill>
                <a:latin typeface="Aptos"/>
                <a:ea typeface="Roboto Condensed"/>
                <a:cs typeface="Roboto Condensed"/>
              </a:rPr>
              <a:t>                                                                                                     (Chapter 8,9,12 ) </a:t>
            </a:r>
            <a:endParaRPr lang="en-US" dirty="0">
              <a:solidFill>
                <a:srgbClr val="0570A6"/>
              </a:solidFill>
              <a:latin typeface="Aptos"/>
              <a:ea typeface="Roboto Condensed"/>
              <a:cs typeface="Roboto Condensed"/>
            </a:endParaRPr>
          </a:p>
          <a:p>
            <a:pPr algn="r">
              <a:spcBef>
                <a:spcPts val="0"/>
              </a:spcBef>
              <a:buFont typeface="Calibri" panose="020B0604020202020204" pitchFamily="34" charset="0"/>
              <a:buChar char="-"/>
            </a:pPr>
            <a:endParaRPr lang="en-US" sz="3000" b="1" dirty="0">
              <a:solidFill>
                <a:srgbClr val="0570A6"/>
              </a:solidFill>
              <a:latin typeface="Roboto Condensed"/>
              <a:ea typeface="Roboto Condensed"/>
              <a:cs typeface="Roboto Condensed"/>
            </a:endParaRPr>
          </a:p>
        </p:txBody>
      </p:sp>
    </p:spTree>
    <p:extLst>
      <p:ext uri="{BB962C8B-B14F-4D97-AF65-F5344CB8AC3E}">
        <p14:creationId xmlns:p14="http://schemas.microsoft.com/office/powerpoint/2010/main" val="3425926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96CED4-7FF4-B070-BF5B-C83DDF72C380}"/>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102F8D0F-3D11-9A94-A8A8-3630098FDA6D}"/>
              </a:ext>
            </a:extLst>
          </p:cNvPr>
          <p:cNvSpPr>
            <a:spLocks noGrp="1"/>
          </p:cNvSpPr>
          <p:nvPr>
            <p:ph idx="1"/>
          </p:nvPr>
        </p:nvSpPr>
        <p:spPr/>
        <p:txBody>
          <a:bodyPr vert="horz" lIns="91440" tIns="45720" rIns="91440" bIns="45720" rtlCol="0" anchor="t">
            <a:normAutofit/>
          </a:bodyPr>
          <a:lstStyle/>
          <a:p>
            <a:r>
              <a:rPr lang="en-US" dirty="0">
                <a:ea typeface="+mn-lt"/>
                <a:cs typeface="+mn-lt"/>
              </a:rPr>
              <a:t>The architectural design :</a:t>
            </a:r>
            <a:endParaRPr lang="en-US" dirty="0"/>
          </a:p>
          <a:p>
            <a:r>
              <a:rPr lang="en-US" dirty="0">
                <a:ea typeface="+mn-lt"/>
                <a:cs typeface="+mn-lt"/>
              </a:rPr>
              <a:t>Defines the relationship between major structural elements of the software, the architectural styles and design patterns that can be used to achieve the requirements defined for the system, and the constraints that affect the way in which architecture can be </a:t>
            </a:r>
            <a:r>
              <a:rPr lang="en-US" dirty="0" smtClean="0">
                <a:ea typeface="+mn-lt"/>
                <a:cs typeface="+mn-lt"/>
              </a:rPr>
              <a:t>implemented.</a:t>
            </a:r>
            <a:endParaRPr lang="en-US" dirty="0">
              <a:ea typeface="+mn-lt"/>
              <a:cs typeface="+mn-lt"/>
            </a:endParaRPr>
          </a:p>
          <a:p>
            <a:r>
              <a:rPr lang="en-US" dirty="0">
                <a:ea typeface="+mn-lt"/>
                <a:cs typeface="+mn-lt"/>
              </a:rPr>
              <a:t>The architectural design representation the framework of a computer-based system is derived from the requirements model.</a:t>
            </a:r>
            <a:endParaRPr lang="en-US" dirty="0"/>
          </a:p>
          <a:p>
            <a:endParaRPr lang="en-US" dirty="0"/>
          </a:p>
        </p:txBody>
      </p:sp>
    </p:spTree>
    <p:extLst>
      <p:ext uri="{BB962C8B-B14F-4D97-AF65-F5344CB8AC3E}">
        <p14:creationId xmlns:p14="http://schemas.microsoft.com/office/powerpoint/2010/main" val="38703530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FEDA2F-BE34-2B88-E74D-0B5EF0664691}"/>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0AB2955B-78C7-7BA7-60A3-68F7EC130E27}"/>
              </a:ext>
            </a:extLst>
          </p:cNvPr>
          <p:cNvSpPr>
            <a:spLocks noGrp="1"/>
          </p:cNvSpPr>
          <p:nvPr>
            <p:ph idx="1"/>
          </p:nvPr>
        </p:nvSpPr>
        <p:spPr>
          <a:xfrm>
            <a:off x="838200" y="1584107"/>
            <a:ext cx="10515600" cy="4351338"/>
          </a:xfrm>
        </p:spPr>
        <p:txBody>
          <a:bodyPr vert="horz" lIns="91440" tIns="45720" rIns="91440" bIns="45720" rtlCol="0" anchor="t">
            <a:normAutofit fontScale="92500" lnSpcReduction="10000"/>
          </a:bodyPr>
          <a:lstStyle/>
          <a:p>
            <a:r>
              <a:rPr lang="en-US" dirty="0">
                <a:ea typeface="+mn-lt"/>
                <a:cs typeface="+mn-lt"/>
              </a:rPr>
              <a:t>The interface design:</a:t>
            </a:r>
          </a:p>
          <a:p>
            <a:r>
              <a:rPr lang="en-US" dirty="0">
                <a:ea typeface="+mn-lt"/>
                <a:cs typeface="+mn-lt"/>
              </a:rPr>
              <a:t> describes how the software communicates with systems that interoperate with it, and with humans who use it. An interface implies a flow of information (e.g., data and/or control) and a specific type of behavior. </a:t>
            </a:r>
            <a:endParaRPr lang="en-US" dirty="0"/>
          </a:p>
          <a:p>
            <a:r>
              <a:rPr lang="en-US" dirty="0">
                <a:ea typeface="+mn-lt"/>
                <a:cs typeface="+mn-lt"/>
              </a:rPr>
              <a:t>Therefore, usage scenarios and behavioral models provide much of the information required for interface design.</a:t>
            </a:r>
            <a:endParaRPr lang="en-US" dirty="0"/>
          </a:p>
          <a:p>
            <a:r>
              <a:rPr lang="en-US" dirty="0">
                <a:ea typeface="+mn-lt"/>
                <a:cs typeface="+mn-lt"/>
              </a:rPr>
              <a:t>The component-level :design transforms structural elements of the software architecture into a procedural description of software components. Information obtained from the class-based models, flow models, and behavioral models serve as the basis for component design.</a:t>
            </a:r>
          </a:p>
          <a:p>
            <a:endParaRPr lang="en-US" dirty="0"/>
          </a:p>
          <a:p>
            <a:endParaRPr lang="en-US" dirty="0"/>
          </a:p>
        </p:txBody>
      </p:sp>
    </p:spTree>
    <p:extLst>
      <p:ext uri="{BB962C8B-B14F-4D97-AF65-F5344CB8AC3E}">
        <p14:creationId xmlns:p14="http://schemas.microsoft.com/office/powerpoint/2010/main" val="16351888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FABBB-C028-C6E7-F1D7-D49DC59DC502}"/>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CC9BB234-ADCB-DDAC-AAD1-AC84584CAF89}"/>
              </a:ext>
            </a:extLst>
          </p:cNvPr>
          <p:cNvSpPr>
            <a:spLocks noGrp="1"/>
          </p:cNvSpPr>
          <p:nvPr>
            <p:ph idx="1"/>
          </p:nvPr>
        </p:nvSpPr>
        <p:spPr>
          <a:xfrm>
            <a:off x="838200" y="1599873"/>
            <a:ext cx="10515600" cy="4351338"/>
          </a:xfrm>
        </p:spPr>
        <p:txBody>
          <a:bodyPr vert="horz" lIns="91440" tIns="45720" rIns="91440" bIns="45720" rtlCol="0" anchor="t">
            <a:normAutofit fontScale="92500"/>
          </a:bodyPr>
          <a:lstStyle/>
          <a:p>
            <a:r>
              <a:rPr lang="en-US" dirty="0">
                <a:ea typeface="+mn-lt"/>
                <a:cs typeface="+mn-lt"/>
              </a:rPr>
              <a:t>The importance of software design can be stated with a single word </a:t>
            </a:r>
            <a:r>
              <a:rPr lang="en-US" i="1" dirty="0">
                <a:ea typeface="+mn-lt"/>
                <a:cs typeface="+mn-lt"/>
              </a:rPr>
              <a:t>quality</a:t>
            </a:r>
            <a:r>
              <a:rPr lang="en-US" dirty="0">
                <a:ea typeface="+mn-lt"/>
                <a:cs typeface="+mn-lt"/>
              </a:rPr>
              <a:t>. </a:t>
            </a:r>
          </a:p>
          <a:p>
            <a:r>
              <a:rPr lang="en-US" dirty="0">
                <a:ea typeface="+mn-lt"/>
                <a:cs typeface="+mn-lt"/>
              </a:rPr>
              <a:t>Design is the place where quality is fostered in software engineering. </a:t>
            </a:r>
          </a:p>
          <a:p>
            <a:r>
              <a:rPr lang="en-US" dirty="0">
                <a:ea typeface="+mn-lt"/>
                <a:cs typeface="+mn-lt"/>
              </a:rPr>
              <a:t>Design provides you with representations of software that can be assessed for quality.</a:t>
            </a:r>
            <a:endParaRPr lang="en-US" dirty="0"/>
          </a:p>
          <a:p>
            <a:r>
              <a:rPr lang="en-US" dirty="0">
                <a:ea typeface="+mn-lt"/>
                <a:cs typeface="+mn-lt"/>
              </a:rPr>
              <a:t>Design is the only way that you can accurately translate stakeholder’s requirements into a finished software product or system. </a:t>
            </a:r>
          </a:p>
          <a:p>
            <a:r>
              <a:rPr lang="en-US" dirty="0">
                <a:ea typeface="+mn-lt"/>
                <a:cs typeface="+mn-lt"/>
              </a:rPr>
              <a:t>Software design serves as the foundation for all the soft- ware engineering and software support activities that follow. </a:t>
            </a:r>
            <a:endParaRPr lang="en-US" dirty="0"/>
          </a:p>
          <a:p>
            <a:endParaRPr lang="en-US" dirty="0"/>
          </a:p>
        </p:txBody>
      </p:sp>
    </p:spTree>
    <p:extLst>
      <p:ext uri="{BB962C8B-B14F-4D97-AF65-F5344CB8AC3E}">
        <p14:creationId xmlns:p14="http://schemas.microsoft.com/office/powerpoint/2010/main" val="21367283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44D845-0E82-6FA0-313B-3350D788EBED}"/>
              </a:ext>
            </a:extLst>
          </p:cNvPr>
          <p:cNvSpPr>
            <a:spLocks noGrp="1"/>
          </p:cNvSpPr>
          <p:nvPr>
            <p:ph type="title"/>
          </p:nvPr>
        </p:nvSpPr>
        <p:spPr/>
        <p:txBody>
          <a:bodyPr/>
          <a:lstStyle/>
          <a:p>
            <a:r>
              <a:rPr lang="en-US" dirty="0"/>
              <a:t>Quick note of Design Model</a:t>
            </a:r>
          </a:p>
        </p:txBody>
      </p:sp>
      <p:sp>
        <p:nvSpPr>
          <p:cNvPr id="3" name="Content Placeholder 2">
            <a:extLst>
              <a:ext uri="{FF2B5EF4-FFF2-40B4-BE49-F238E27FC236}">
                <a16:creationId xmlns:a16="http://schemas.microsoft.com/office/drawing/2014/main" xmlns="" id="{A6F48360-E9CE-1FBA-F801-58DFEB3DCB2C}"/>
              </a:ext>
            </a:extLst>
          </p:cNvPr>
          <p:cNvSpPr>
            <a:spLocks noGrp="1"/>
          </p:cNvSpPr>
          <p:nvPr>
            <p:ph idx="1"/>
          </p:nvPr>
        </p:nvSpPr>
        <p:spPr/>
        <p:txBody>
          <a:bodyPr vert="horz" lIns="91440" tIns="45720" rIns="91440" bIns="45720" rtlCol="0" anchor="t">
            <a:normAutofit/>
          </a:bodyPr>
          <a:lstStyle/>
          <a:p>
            <a:r>
              <a:rPr lang="en-US" dirty="0"/>
              <a:t>Data/Class design – transforms analysis classes into implementation classes and data structures</a:t>
            </a:r>
          </a:p>
          <a:p>
            <a:r>
              <a:rPr lang="en-US" dirty="0"/>
              <a:t>Architectural design – defines relationships among the major software structural elements.</a:t>
            </a:r>
          </a:p>
          <a:p>
            <a:r>
              <a:rPr lang="en-US" dirty="0"/>
              <a:t>Interface design – defines how software elements, hardware elements, and end-users communicate.</a:t>
            </a:r>
          </a:p>
          <a:p>
            <a:r>
              <a:rPr lang="en-US" dirty="0"/>
              <a:t>Component-level design – transforms structural elements into procedural descriptions of software components</a:t>
            </a:r>
          </a:p>
          <a:p>
            <a:endParaRPr lang="en-US" dirty="0"/>
          </a:p>
        </p:txBody>
      </p:sp>
    </p:spTree>
    <p:extLst>
      <p:ext uri="{BB962C8B-B14F-4D97-AF65-F5344CB8AC3E}">
        <p14:creationId xmlns:p14="http://schemas.microsoft.com/office/powerpoint/2010/main" val="12862427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7B1DB8-FEDF-F721-9BE7-997BFEFA6533}"/>
              </a:ext>
            </a:extLst>
          </p:cNvPr>
          <p:cNvSpPr>
            <a:spLocks noGrp="1"/>
          </p:cNvSpPr>
          <p:nvPr>
            <p:ph type="title"/>
          </p:nvPr>
        </p:nvSpPr>
        <p:spPr/>
        <p:txBody>
          <a:bodyPr/>
          <a:lstStyle/>
          <a:p>
            <a:r>
              <a:rPr lang="en-US" dirty="0"/>
              <a:t>The Design Process</a:t>
            </a:r>
          </a:p>
        </p:txBody>
      </p:sp>
      <p:sp>
        <p:nvSpPr>
          <p:cNvPr id="3" name="Content Placeholder 2">
            <a:extLst>
              <a:ext uri="{FF2B5EF4-FFF2-40B4-BE49-F238E27FC236}">
                <a16:creationId xmlns:a16="http://schemas.microsoft.com/office/drawing/2014/main" xmlns="" id="{38335BFF-5EE2-624F-53C6-DC1FD19C4C2E}"/>
              </a:ext>
            </a:extLst>
          </p:cNvPr>
          <p:cNvSpPr>
            <a:spLocks noGrp="1"/>
          </p:cNvSpPr>
          <p:nvPr>
            <p:ph idx="1"/>
          </p:nvPr>
        </p:nvSpPr>
        <p:spPr>
          <a:xfrm>
            <a:off x="838200" y="1599873"/>
            <a:ext cx="10515600" cy="4351338"/>
          </a:xfrm>
        </p:spPr>
        <p:txBody>
          <a:bodyPr vert="horz" lIns="91440" tIns="45720" rIns="91440" bIns="45720" rtlCol="0" anchor="t">
            <a:normAutofit fontScale="77500" lnSpcReduction="20000"/>
          </a:bodyPr>
          <a:lstStyle/>
          <a:p>
            <a:r>
              <a:rPr lang="en-US" dirty="0">
                <a:ea typeface="+mn-lt"/>
                <a:cs typeface="+mn-lt"/>
              </a:rPr>
              <a:t>Software design is an iterative process through which requirements are translated into a “blueprint” for constructing the software. </a:t>
            </a:r>
            <a:endParaRPr lang="en-US" dirty="0"/>
          </a:p>
          <a:p>
            <a:r>
              <a:rPr lang="en-US" dirty="0">
                <a:ea typeface="+mn-lt"/>
                <a:cs typeface="+mn-lt"/>
              </a:rPr>
              <a:t>Initially, the blueprint depicts a holistic view of software. That is, the design is represented at a high level of abstraction— a level that can be directly traced to the specific system objective and more detailed data, functional, and behavioral requirements. </a:t>
            </a:r>
            <a:endParaRPr lang="en-US" dirty="0"/>
          </a:p>
          <a:p>
            <a:r>
              <a:rPr lang="en-US" dirty="0">
                <a:ea typeface="+mn-lt"/>
                <a:cs typeface="+mn-lt"/>
              </a:rPr>
              <a:t>The design must implement all of the explicit requirements contained in the analysis model, and it must accommodate all of the implicit requirements desired by the customer.</a:t>
            </a:r>
          </a:p>
          <a:p>
            <a:r>
              <a:rPr lang="en-US" dirty="0">
                <a:ea typeface="+mn-lt"/>
                <a:cs typeface="+mn-lt"/>
              </a:rPr>
              <a:t>The design must be a readable, understandable guide for those who generate code and for those who test and subsequently support the software.</a:t>
            </a:r>
          </a:p>
          <a:p>
            <a:r>
              <a:rPr lang="en-US" dirty="0">
                <a:ea typeface="+mn-lt"/>
                <a:cs typeface="+mn-lt"/>
              </a:rPr>
              <a:t>The design should provide a complete picture of the software, addressing the data, functional, and behavioral domains from an implementation perspective.</a:t>
            </a:r>
            <a:endParaRPr lang="en-US" dirty="0"/>
          </a:p>
          <a:p>
            <a:endParaRPr lang="en-US" dirty="0"/>
          </a:p>
          <a:p>
            <a:endParaRPr lang="en-US" dirty="0"/>
          </a:p>
        </p:txBody>
      </p:sp>
    </p:spTree>
    <p:extLst>
      <p:ext uri="{BB962C8B-B14F-4D97-AF65-F5344CB8AC3E}">
        <p14:creationId xmlns:p14="http://schemas.microsoft.com/office/powerpoint/2010/main" val="1183307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1017E5-C3B0-921B-0368-E3C02D2C1B47}"/>
              </a:ext>
            </a:extLst>
          </p:cNvPr>
          <p:cNvSpPr>
            <a:spLocks noGrp="1"/>
          </p:cNvSpPr>
          <p:nvPr>
            <p:ph type="title"/>
          </p:nvPr>
        </p:nvSpPr>
        <p:spPr/>
        <p:txBody>
          <a:bodyPr>
            <a:normAutofit/>
          </a:bodyPr>
          <a:lstStyle/>
          <a:p>
            <a:r>
              <a:rPr lang="en-US" dirty="0">
                <a:ea typeface="+mj-lt"/>
                <a:cs typeface="+mj-lt"/>
              </a:rPr>
              <a:t>Quality Guidelines</a:t>
            </a:r>
          </a:p>
        </p:txBody>
      </p:sp>
      <p:sp>
        <p:nvSpPr>
          <p:cNvPr id="3" name="Content Placeholder 2">
            <a:extLst>
              <a:ext uri="{FF2B5EF4-FFF2-40B4-BE49-F238E27FC236}">
                <a16:creationId xmlns:a16="http://schemas.microsoft.com/office/drawing/2014/main" xmlns="" id="{00991024-0B6A-819D-3681-9F0B7626B3C7}"/>
              </a:ext>
            </a:extLst>
          </p:cNvPr>
          <p:cNvSpPr>
            <a:spLocks noGrp="1"/>
          </p:cNvSpPr>
          <p:nvPr>
            <p:ph idx="1"/>
          </p:nvPr>
        </p:nvSpPr>
        <p:spPr>
          <a:xfrm>
            <a:off x="838200" y="1584107"/>
            <a:ext cx="10515600" cy="4351338"/>
          </a:xfrm>
        </p:spPr>
        <p:txBody>
          <a:bodyPr vert="horz" lIns="91440" tIns="45720" rIns="91440" bIns="45720" rtlCol="0" anchor="t">
            <a:normAutofit fontScale="92500" lnSpcReduction="10000"/>
          </a:bodyPr>
          <a:lstStyle/>
          <a:p>
            <a:r>
              <a:rPr lang="en-US" dirty="0">
                <a:ea typeface="+mn-lt"/>
                <a:cs typeface="+mn-lt"/>
              </a:rPr>
              <a:t>A design should exhibit an architecture that (1) has been created using recognizable architectural styles or patterns, (2) is composed of components that exhibit good design characteristics and (3) can be implemented in an evolutionary fashion.</a:t>
            </a:r>
            <a:endParaRPr lang="en-US" dirty="0"/>
          </a:p>
          <a:p>
            <a:r>
              <a:rPr lang="en-US" dirty="0">
                <a:ea typeface="+mn-lt"/>
                <a:cs typeface="+mn-lt"/>
              </a:rPr>
              <a:t>A design should be modular that is, the software should be logically partitioned into elements or subsystems.</a:t>
            </a:r>
          </a:p>
          <a:p>
            <a:r>
              <a:rPr lang="en-US" dirty="0">
                <a:ea typeface="+mn-lt"/>
                <a:cs typeface="+mn-lt"/>
              </a:rPr>
              <a:t>A design should contain distinct representations of data, architecture, interfaces, and components.</a:t>
            </a:r>
          </a:p>
          <a:p>
            <a:r>
              <a:rPr lang="en-US" dirty="0">
                <a:ea typeface="+mn-lt"/>
                <a:cs typeface="+mn-lt"/>
              </a:rPr>
              <a:t>A design should lead to data structures that are appropriate for the classes to be implemented and are drawn from recognizable data patterns.</a:t>
            </a:r>
            <a:endParaRPr lang="en-US" dirty="0"/>
          </a:p>
        </p:txBody>
      </p:sp>
    </p:spTree>
    <p:extLst>
      <p:ext uri="{BB962C8B-B14F-4D97-AF65-F5344CB8AC3E}">
        <p14:creationId xmlns:p14="http://schemas.microsoft.com/office/powerpoint/2010/main" val="1544844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7BCD75A-B78F-6C66-9E1D-7E963E694A5B}"/>
              </a:ext>
            </a:extLst>
          </p:cNvPr>
          <p:cNvSpPr>
            <a:spLocks noGrp="1"/>
          </p:cNvSpPr>
          <p:nvPr>
            <p:ph idx="1"/>
          </p:nvPr>
        </p:nvSpPr>
        <p:spPr>
          <a:xfrm>
            <a:off x="838200" y="803388"/>
            <a:ext cx="10515600" cy="4790250"/>
          </a:xfrm>
        </p:spPr>
        <p:txBody>
          <a:bodyPr vert="horz" lIns="91440" tIns="45720" rIns="91440" bIns="45720" rtlCol="0" anchor="t">
            <a:normAutofit fontScale="92500" lnSpcReduction="10000"/>
          </a:bodyPr>
          <a:lstStyle/>
          <a:p>
            <a:r>
              <a:rPr lang="en-US" dirty="0">
                <a:ea typeface="+mn-lt"/>
                <a:cs typeface="+mn-lt"/>
              </a:rPr>
              <a:t>A design should lead to components that exhibit independent functional characteristics.</a:t>
            </a:r>
            <a:endParaRPr lang="en-US" dirty="0"/>
          </a:p>
          <a:p>
            <a:r>
              <a:rPr lang="en-US" dirty="0">
                <a:ea typeface="+mn-lt"/>
                <a:cs typeface="+mn-lt"/>
              </a:rPr>
              <a:t>A design should lead to interfaces that reduce the complexity of connections between components and with the external environment.</a:t>
            </a:r>
          </a:p>
          <a:p>
            <a:r>
              <a:rPr lang="en-US" dirty="0">
                <a:ea typeface="+mn-lt"/>
                <a:cs typeface="+mn-lt"/>
              </a:rPr>
              <a:t>A design should be derived using a repeatable method that is driven by information obtained during software requirements analysis.</a:t>
            </a:r>
          </a:p>
          <a:p>
            <a:r>
              <a:rPr lang="en-US" dirty="0">
                <a:ea typeface="+mn-lt"/>
                <a:cs typeface="+mn-lt"/>
              </a:rPr>
              <a:t>A design should be represented using a notation that effectively communicates its meaning.</a:t>
            </a:r>
          </a:p>
          <a:p>
            <a:r>
              <a:rPr lang="en-US" dirty="0">
                <a:ea typeface="+mn-lt"/>
                <a:cs typeface="+mn-lt"/>
              </a:rPr>
              <a:t>These design guidelines are not achieved by chance. They are achieved through the application of fundamental design principles, systematic methodology, and thorough review.</a:t>
            </a:r>
          </a:p>
          <a:p>
            <a:endParaRPr lang="en-US" dirty="0"/>
          </a:p>
        </p:txBody>
      </p:sp>
    </p:spTree>
    <p:extLst>
      <p:ext uri="{BB962C8B-B14F-4D97-AF65-F5344CB8AC3E}">
        <p14:creationId xmlns:p14="http://schemas.microsoft.com/office/powerpoint/2010/main" val="3960511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7E32B4-B91A-1DD0-2F50-616B87F7A24A}"/>
              </a:ext>
            </a:extLst>
          </p:cNvPr>
          <p:cNvSpPr>
            <a:spLocks noGrp="1"/>
          </p:cNvSpPr>
          <p:nvPr>
            <p:ph type="title"/>
          </p:nvPr>
        </p:nvSpPr>
        <p:spPr>
          <a:xfrm>
            <a:off x="838200" y="30108"/>
            <a:ext cx="10515600" cy="497873"/>
          </a:xfrm>
        </p:spPr>
        <p:txBody>
          <a:bodyPr>
            <a:normAutofit fontScale="90000"/>
          </a:bodyPr>
          <a:lstStyle/>
          <a:p>
            <a:r>
              <a:rPr lang="en-US" dirty="0"/>
              <a:t>Design Principles</a:t>
            </a:r>
          </a:p>
        </p:txBody>
      </p:sp>
      <p:sp>
        <p:nvSpPr>
          <p:cNvPr id="3" name="Content Placeholder 2">
            <a:extLst>
              <a:ext uri="{FF2B5EF4-FFF2-40B4-BE49-F238E27FC236}">
                <a16:creationId xmlns:a16="http://schemas.microsoft.com/office/drawing/2014/main" xmlns="" id="{6FB161A8-E5A3-3C49-5F72-ED234F0D6D61}"/>
              </a:ext>
            </a:extLst>
          </p:cNvPr>
          <p:cNvSpPr>
            <a:spLocks noGrp="1"/>
          </p:cNvSpPr>
          <p:nvPr>
            <p:ph idx="1"/>
          </p:nvPr>
        </p:nvSpPr>
        <p:spPr>
          <a:xfrm>
            <a:off x="838200" y="710544"/>
            <a:ext cx="10515600" cy="6170940"/>
          </a:xfrm>
        </p:spPr>
        <p:txBody>
          <a:bodyPr vert="horz" lIns="91440" tIns="45720" rIns="91440" bIns="45720" rtlCol="0" anchor="t">
            <a:noAutofit/>
          </a:bodyPr>
          <a:lstStyle/>
          <a:p>
            <a:r>
              <a:rPr lang="en-US" dirty="0">
                <a:ea typeface="+mn-lt"/>
                <a:cs typeface="+mn-lt"/>
              </a:rPr>
              <a:t>The design process should not suffer from ‘tunnel </a:t>
            </a:r>
            <a:r>
              <a:rPr lang="en-US" dirty="0" err="1">
                <a:ea typeface="+mn-lt"/>
                <a:cs typeface="+mn-lt"/>
              </a:rPr>
              <a:t>vision.’The</a:t>
            </a:r>
            <a:r>
              <a:rPr lang="en-US" dirty="0">
                <a:ea typeface="+mn-lt"/>
                <a:cs typeface="+mn-lt"/>
              </a:rPr>
              <a:t> design should be traceable to the analysis </a:t>
            </a:r>
            <a:r>
              <a:rPr lang="en-US" dirty="0" err="1">
                <a:ea typeface="+mn-lt"/>
                <a:cs typeface="+mn-lt"/>
              </a:rPr>
              <a:t>model.The</a:t>
            </a:r>
            <a:r>
              <a:rPr lang="en-US" dirty="0">
                <a:ea typeface="+mn-lt"/>
                <a:cs typeface="+mn-lt"/>
              </a:rPr>
              <a:t> design should not reinvent the wheel.</a:t>
            </a:r>
          </a:p>
          <a:p>
            <a:r>
              <a:rPr lang="en-US" dirty="0">
                <a:ea typeface="+mn-lt"/>
                <a:cs typeface="+mn-lt"/>
              </a:rPr>
              <a:t>The design should “minimize the intellectual distance” [DAV95] between the software and the problem as it exists in the real world.</a:t>
            </a:r>
            <a:endParaRPr lang="en-US" dirty="0"/>
          </a:p>
          <a:p>
            <a:r>
              <a:rPr lang="en-US" dirty="0">
                <a:ea typeface="+mn-lt"/>
                <a:cs typeface="+mn-lt"/>
              </a:rPr>
              <a:t>The design should exhibit uniformity and </a:t>
            </a:r>
            <a:r>
              <a:rPr lang="en-US" dirty="0" err="1">
                <a:ea typeface="+mn-lt"/>
                <a:cs typeface="+mn-lt"/>
              </a:rPr>
              <a:t>integration.The</a:t>
            </a:r>
            <a:r>
              <a:rPr lang="en-US" dirty="0">
                <a:ea typeface="+mn-lt"/>
                <a:cs typeface="+mn-lt"/>
              </a:rPr>
              <a:t> design should be structured to accommodate </a:t>
            </a:r>
            <a:r>
              <a:rPr lang="en-US" dirty="0" err="1">
                <a:ea typeface="+mn-lt"/>
                <a:cs typeface="+mn-lt"/>
              </a:rPr>
              <a:t>change.The</a:t>
            </a:r>
            <a:r>
              <a:rPr lang="en-US" dirty="0">
                <a:ea typeface="+mn-lt"/>
                <a:cs typeface="+mn-lt"/>
              </a:rPr>
              <a:t> design should be structured to degrade gently, even when aberrant data, events, or operating conditions are encountered.</a:t>
            </a:r>
          </a:p>
          <a:p>
            <a:r>
              <a:rPr lang="en-US" dirty="0">
                <a:ea typeface="+mn-lt"/>
                <a:cs typeface="+mn-lt"/>
              </a:rPr>
              <a:t>Design is not coding, coding is not </a:t>
            </a:r>
            <a:r>
              <a:rPr lang="en-US" dirty="0" err="1">
                <a:ea typeface="+mn-lt"/>
                <a:cs typeface="+mn-lt"/>
              </a:rPr>
              <a:t>design.The</a:t>
            </a:r>
            <a:r>
              <a:rPr lang="en-US" dirty="0">
                <a:ea typeface="+mn-lt"/>
                <a:cs typeface="+mn-lt"/>
              </a:rPr>
              <a:t> design should be assessed for quality as it is being created, not after the </a:t>
            </a:r>
            <a:r>
              <a:rPr lang="en-US" dirty="0" err="1">
                <a:ea typeface="+mn-lt"/>
                <a:cs typeface="+mn-lt"/>
              </a:rPr>
              <a:t>fact.The</a:t>
            </a:r>
            <a:r>
              <a:rPr lang="en-US" dirty="0">
                <a:ea typeface="+mn-lt"/>
                <a:cs typeface="+mn-lt"/>
              </a:rPr>
              <a:t> design should be reviewed to minimize conceptual (semantic) </a:t>
            </a:r>
            <a:r>
              <a:rPr lang="en-US" dirty="0" err="1">
                <a:ea typeface="+mn-lt"/>
                <a:cs typeface="+mn-lt"/>
              </a:rPr>
              <a:t>errors.From</a:t>
            </a:r>
            <a:r>
              <a:rPr lang="en-US" dirty="0">
                <a:ea typeface="+mn-lt"/>
                <a:cs typeface="+mn-lt"/>
              </a:rPr>
              <a:t> Davis [DAV95]</a:t>
            </a:r>
            <a:endParaRPr lang="en-US" dirty="0"/>
          </a:p>
        </p:txBody>
      </p:sp>
    </p:spTree>
    <p:extLst>
      <p:ext uri="{BB962C8B-B14F-4D97-AF65-F5344CB8AC3E}">
        <p14:creationId xmlns:p14="http://schemas.microsoft.com/office/powerpoint/2010/main" val="1627204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EF5484-4C04-2E71-6252-BF1843F31DC7}"/>
              </a:ext>
            </a:extLst>
          </p:cNvPr>
          <p:cNvSpPr>
            <a:spLocks noGrp="1"/>
          </p:cNvSpPr>
          <p:nvPr>
            <p:ph type="title"/>
          </p:nvPr>
        </p:nvSpPr>
        <p:spPr/>
        <p:txBody>
          <a:bodyPr/>
          <a:lstStyle/>
          <a:p>
            <a:r>
              <a:rPr lang="en-US" dirty="0"/>
              <a:t>Fundamental Concepts of Design Process</a:t>
            </a:r>
          </a:p>
        </p:txBody>
      </p:sp>
      <p:sp>
        <p:nvSpPr>
          <p:cNvPr id="3" name="Content Placeholder 2">
            <a:extLst>
              <a:ext uri="{FF2B5EF4-FFF2-40B4-BE49-F238E27FC236}">
                <a16:creationId xmlns:a16="http://schemas.microsoft.com/office/drawing/2014/main" xmlns="" id="{894B0AAA-A6CD-676A-5D26-8BE11F18F0F6}"/>
              </a:ext>
            </a:extLst>
          </p:cNvPr>
          <p:cNvSpPr>
            <a:spLocks noGrp="1"/>
          </p:cNvSpPr>
          <p:nvPr>
            <p:ph idx="1"/>
          </p:nvPr>
        </p:nvSpPr>
        <p:spPr/>
        <p:txBody>
          <a:bodyPr vert="horz" lIns="91440" tIns="45720" rIns="91440" bIns="45720" rtlCol="0" anchor="t">
            <a:normAutofit/>
          </a:bodyPr>
          <a:lstStyle/>
          <a:p>
            <a:r>
              <a:rPr lang="en-US" dirty="0">
                <a:ea typeface="+mn-lt"/>
                <a:cs typeface="+mn-lt"/>
              </a:rPr>
              <a:t>Architecture—the overall structure of the software.</a:t>
            </a:r>
            <a:endParaRPr lang="en-US" dirty="0"/>
          </a:p>
          <a:p>
            <a:r>
              <a:rPr lang="en-US" dirty="0">
                <a:ea typeface="+mn-lt"/>
                <a:cs typeface="+mn-lt"/>
              </a:rPr>
              <a:t>Patterns—”conveys the essence” of a proven design solution.</a:t>
            </a:r>
          </a:p>
          <a:p>
            <a:r>
              <a:rPr lang="en-US" dirty="0">
                <a:ea typeface="+mn-lt"/>
                <a:cs typeface="+mn-lt"/>
              </a:rPr>
              <a:t>Separation of concerns—any complex problem can be more easily handled if it is subdivided into pieces.</a:t>
            </a:r>
          </a:p>
          <a:p>
            <a:r>
              <a:rPr lang="en-US" dirty="0">
                <a:ea typeface="+mn-lt"/>
                <a:cs typeface="+mn-lt"/>
              </a:rPr>
              <a:t>Modularity—compartmentalization of data and function.</a:t>
            </a:r>
          </a:p>
          <a:p>
            <a:r>
              <a:rPr lang="en-US" dirty="0">
                <a:ea typeface="+mn-lt"/>
                <a:cs typeface="+mn-lt"/>
              </a:rPr>
              <a:t>Hiding—controlled interfaces.</a:t>
            </a:r>
          </a:p>
          <a:p>
            <a:r>
              <a:rPr lang="en-US" dirty="0">
                <a:ea typeface="+mn-lt"/>
                <a:cs typeface="+mn-lt"/>
              </a:rPr>
              <a:t>Functional independence—single-minded function and low coupling.</a:t>
            </a:r>
          </a:p>
          <a:p>
            <a:r>
              <a:rPr lang="en-US" dirty="0">
                <a:ea typeface="+mn-lt"/>
                <a:cs typeface="+mn-lt"/>
              </a:rPr>
              <a:t>Refinement—elaboration of detail for all abstractions.</a:t>
            </a:r>
            <a:endParaRPr lang="en-US" dirty="0"/>
          </a:p>
        </p:txBody>
      </p:sp>
    </p:spTree>
    <p:extLst>
      <p:ext uri="{BB962C8B-B14F-4D97-AF65-F5344CB8AC3E}">
        <p14:creationId xmlns:p14="http://schemas.microsoft.com/office/powerpoint/2010/main" val="3940712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839AB2-C73D-F271-1106-ED2602F0984B}"/>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E3792D59-21A5-3E97-0598-CDCD35679BC8}"/>
              </a:ext>
            </a:extLst>
          </p:cNvPr>
          <p:cNvSpPr>
            <a:spLocks noGrp="1"/>
          </p:cNvSpPr>
          <p:nvPr>
            <p:ph idx="1"/>
          </p:nvPr>
        </p:nvSpPr>
        <p:spPr/>
        <p:txBody>
          <a:bodyPr vert="horz" lIns="91440" tIns="45720" rIns="91440" bIns="45720" rtlCol="0" anchor="t">
            <a:normAutofit/>
          </a:bodyPr>
          <a:lstStyle/>
          <a:p>
            <a:r>
              <a:rPr lang="en-US" dirty="0">
                <a:ea typeface="+mn-lt"/>
                <a:cs typeface="+mn-lt"/>
              </a:rPr>
              <a:t>Aspects—a mechanism for understanding how global requirements affect design.</a:t>
            </a:r>
            <a:endParaRPr lang="en-US" dirty="0"/>
          </a:p>
          <a:p>
            <a:r>
              <a:rPr lang="en-US" dirty="0">
                <a:ea typeface="+mn-lt"/>
                <a:cs typeface="+mn-lt"/>
              </a:rPr>
              <a:t>Refactoring—a reorganization technique that simplifies the design.</a:t>
            </a:r>
          </a:p>
          <a:p>
            <a:r>
              <a:rPr lang="en-US" dirty="0">
                <a:ea typeface="+mn-lt"/>
                <a:cs typeface="+mn-lt"/>
              </a:rPr>
              <a:t>OO design concepts—Appendix II.</a:t>
            </a:r>
          </a:p>
          <a:p>
            <a:r>
              <a:rPr lang="en-US" dirty="0">
                <a:ea typeface="+mn-lt"/>
                <a:cs typeface="+mn-lt"/>
              </a:rPr>
              <a:t>Design Classes—provide design detail that will enable analysis classes to be implemented.</a:t>
            </a:r>
          </a:p>
          <a:p>
            <a:endParaRPr lang="en-US" dirty="0"/>
          </a:p>
        </p:txBody>
      </p:sp>
    </p:spTree>
    <p:extLst>
      <p:ext uri="{BB962C8B-B14F-4D97-AF65-F5344CB8AC3E}">
        <p14:creationId xmlns:p14="http://schemas.microsoft.com/office/powerpoint/2010/main" val="3011119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B7353E-6CA3-1D1D-0E17-30D4ECA0838A}"/>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xmlns="" id="{6867C569-A962-5E90-661C-CEF026C7E5CB}"/>
              </a:ext>
            </a:extLst>
          </p:cNvPr>
          <p:cNvSpPr>
            <a:spLocks noGrp="1"/>
          </p:cNvSpPr>
          <p:nvPr>
            <p:ph idx="1"/>
          </p:nvPr>
        </p:nvSpPr>
        <p:spPr/>
        <p:txBody>
          <a:bodyPr vert="horz" lIns="91440" tIns="45720" rIns="91440" bIns="45720" rtlCol="0" anchor="t">
            <a:normAutofit/>
          </a:bodyPr>
          <a:lstStyle/>
          <a:p>
            <a:r>
              <a:rPr lang="en-US" dirty="0">
                <a:ea typeface="+mn-lt"/>
                <a:cs typeface="+mn-lt"/>
              </a:rPr>
              <a:t>Mitch Kapor, the creator of Lotus 1-2-3, presented a “software design manifesto” in Dr. Dobbs Journal. He said:</a:t>
            </a:r>
          </a:p>
          <a:p>
            <a:r>
              <a:rPr lang="en-US" dirty="0">
                <a:ea typeface="+mn-lt"/>
                <a:cs typeface="+mn-lt"/>
              </a:rPr>
              <a:t>Good software design should exhibit:</a:t>
            </a:r>
          </a:p>
          <a:p>
            <a:r>
              <a:rPr lang="en-US" dirty="0">
                <a:ea typeface="+mn-lt"/>
                <a:cs typeface="+mn-lt"/>
              </a:rPr>
              <a:t>Firmness: A program should not have any bugs that inhibit its function.</a:t>
            </a:r>
          </a:p>
          <a:p>
            <a:r>
              <a:rPr lang="en-US" dirty="0">
                <a:ea typeface="+mn-lt"/>
                <a:cs typeface="+mn-lt"/>
              </a:rPr>
              <a:t>Commodity: A program should be suitable for the purposes for which it was intended.</a:t>
            </a:r>
          </a:p>
          <a:p>
            <a:r>
              <a:rPr lang="en-US" dirty="0">
                <a:ea typeface="+mn-lt"/>
                <a:cs typeface="+mn-lt"/>
              </a:rPr>
              <a:t>Delight: The experience of using the program should be pleasurable one.</a:t>
            </a:r>
            <a:endParaRPr lang="en-US"/>
          </a:p>
        </p:txBody>
      </p:sp>
    </p:spTree>
    <p:extLst>
      <p:ext uri="{BB962C8B-B14F-4D97-AF65-F5344CB8AC3E}">
        <p14:creationId xmlns:p14="http://schemas.microsoft.com/office/powerpoint/2010/main" val="9639514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55A34F-1DC4-C413-8B68-0FB0ECC330FA}"/>
              </a:ext>
            </a:extLst>
          </p:cNvPr>
          <p:cNvSpPr>
            <a:spLocks noGrp="1"/>
          </p:cNvSpPr>
          <p:nvPr>
            <p:ph type="title"/>
          </p:nvPr>
        </p:nvSpPr>
        <p:spPr/>
        <p:txBody>
          <a:bodyPr>
            <a:normAutofit/>
          </a:bodyPr>
          <a:lstStyle/>
          <a:p>
            <a:r>
              <a:rPr lang="en-US" dirty="0">
                <a:ea typeface="+mj-lt"/>
                <a:cs typeface="+mj-lt"/>
              </a:rPr>
              <a:t>Architecture</a:t>
            </a:r>
          </a:p>
        </p:txBody>
      </p:sp>
      <p:sp>
        <p:nvSpPr>
          <p:cNvPr id="3" name="Content Placeholder 2">
            <a:extLst>
              <a:ext uri="{FF2B5EF4-FFF2-40B4-BE49-F238E27FC236}">
                <a16:creationId xmlns:a16="http://schemas.microsoft.com/office/drawing/2014/main" xmlns="" id="{51E07D85-81B7-D1FA-C64A-2238653C2CA0}"/>
              </a:ext>
            </a:extLst>
          </p:cNvPr>
          <p:cNvSpPr>
            <a:spLocks noGrp="1"/>
          </p:cNvSpPr>
          <p:nvPr>
            <p:ph idx="1"/>
          </p:nvPr>
        </p:nvSpPr>
        <p:spPr/>
        <p:txBody>
          <a:bodyPr vert="horz" lIns="91440" tIns="45720" rIns="91440" bIns="45720" rtlCol="0" anchor="t">
            <a:normAutofit/>
          </a:bodyPr>
          <a:lstStyle/>
          <a:p>
            <a:r>
              <a:rPr lang="en-US" dirty="0">
                <a:ea typeface="+mn-lt"/>
                <a:cs typeface="+mn-lt"/>
              </a:rPr>
              <a:t>“The overall structure of the software and the ways in which that structure provides conceptual integrity for a system.” [SHA95a]Structural properties. </a:t>
            </a:r>
            <a:endParaRPr lang="en-US" dirty="0"/>
          </a:p>
          <a:p>
            <a:r>
              <a:rPr lang="en-US" dirty="0">
                <a:ea typeface="+mn-lt"/>
                <a:cs typeface="+mn-lt"/>
              </a:rPr>
              <a:t>This aspect of the architectural design representation defines the components of a system (e.g., modules, objects, filters) and the manner in which those components are packaged and interact with one another. </a:t>
            </a:r>
          </a:p>
          <a:p>
            <a:r>
              <a:rPr lang="en-US" dirty="0">
                <a:ea typeface="+mn-lt"/>
                <a:cs typeface="+mn-lt"/>
              </a:rPr>
              <a:t>For example, objects are packaged to encapsulate both data and the processing that manipulates the data and interact via the invocation of methods</a:t>
            </a:r>
            <a:endParaRPr lang="en-US"/>
          </a:p>
        </p:txBody>
      </p:sp>
    </p:spTree>
    <p:extLst>
      <p:ext uri="{BB962C8B-B14F-4D97-AF65-F5344CB8AC3E}">
        <p14:creationId xmlns:p14="http://schemas.microsoft.com/office/powerpoint/2010/main" val="2145003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D63596-874F-077B-93C4-FD1A8BA3440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EE4C095-3941-7872-9010-E1933A3B1020}"/>
              </a:ext>
            </a:extLst>
          </p:cNvPr>
          <p:cNvSpPr>
            <a:spLocks noGrp="1"/>
          </p:cNvSpPr>
          <p:nvPr>
            <p:ph idx="1"/>
          </p:nvPr>
        </p:nvSpPr>
        <p:spPr/>
        <p:txBody>
          <a:bodyPr vert="horz" lIns="91440" tIns="45720" rIns="91440" bIns="45720" rtlCol="0" anchor="t">
            <a:normAutofit/>
          </a:bodyPr>
          <a:lstStyle/>
          <a:p>
            <a:r>
              <a:rPr lang="en-US" dirty="0">
                <a:ea typeface="+mn-lt"/>
                <a:cs typeface="+mn-lt"/>
              </a:rPr>
              <a:t>Extra-functional properties:</a:t>
            </a:r>
          </a:p>
          <a:p>
            <a:r>
              <a:rPr lang="en-US" dirty="0">
                <a:ea typeface="+mn-lt"/>
                <a:cs typeface="+mn-lt"/>
              </a:rPr>
              <a:t>The architectural design description should address how the design architecture achieves requirements for performance, capacity, reliability, security, adaptability, and other system characteristics.</a:t>
            </a:r>
            <a:endParaRPr lang="en-US"/>
          </a:p>
          <a:p>
            <a:r>
              <a:rPr lang="en-US" dirty="0">
                <a:ea typeface="+mn-lt"/>
                <a:cs typeface="+mn-lt"/>
              </a:rPr>
              <a:t>Families of related systems. The architectural design should draw upon repeatable patterns that are commonly encountered in the design of families of similar systems. </a:t>
            </a:r>
          </a:p>
          <a:p>
            <a:r>
              <a:rPr lang="en-US" dirty="0">
                <a:ea typeface="+mn-lt"/>
                <a:cs typeface="+mn-lt"/>
              </a:rPr>
              <a:t>In essence, the design should have the ability to reuse architectural building blocks.</a:t>
            </a:r>
            <a:endParaRPr lang="en-US"/>
          </a:p>
        </p:txBody>
      </p:sp>
    </p:spTree>
    <p:extLst>
      <p:ext uri="{BB962C8B-B14F-4D97-AF65-F5344CB8AC3E}">
        <p14:creationId xmlns:p14="http://schemas.microsoft.com/office/powerpoint/2010/main" val="3291279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D061AD-0A91-6F25-EBDA-FF41110BD260}"/>
              </a:ext>
            </a:extLst>
          </p:cNvPr>
          <p:cNvSpPr>
            <a:spLocks noGrp="1"/>
          </p:cNvSpPr>
          <p:nvPr>
            <p:ph type="title"/>
          </p:nvPr>
        </p:nvSpPr>
        <p:spPr/>
        <p:txBody>
          <a:bodyPr>
            <a:normAutofit/>
          </a:bodyPr>
          <a:lstStyle/>
          <a:p>
            <a:r>
              <a:rPr lang="en-US" b="1" dirty="0">
                <a:ea typeface="+mj-lt"/>
                <a:cs typeface="+mj-lt"/>
              </a:rPr>
              <a:t>Patterns Design Pattern Template</a:t>
            </a:r>
            <a:endParaRPr lang="en-US" dirty="0">
              <a:ea typeface="+mj-lt"/>
              <a:cs typeface="+mj-lt"/>
            </a:endParaRPr>
          </a:p>
        </p:txBody>
      </p:sp>
      <p:sp>
        <p:nvSpPr>
          <p:cNvPr id="3" name="Content Placeholder 2">
            <a:extLst>
              <a:ext uri="{FF2B5EF4-FFF2-40B4-BE49-F238E27FC236}">
                <a16:creationId xmlns:a16="http://schemas.microsoft.com/office/drawing/2014/main" xmlns="" id="{9501ECAE-6E60-3DD0-47EE-F4491465C14F}"/>
              </a:ext>
            </a:extLst>
          </p:cNvPr>
          <p:cNvSpPr>
            <a:spLocks noGrp="1"/>
          </p:cNvSpPr>
          <p:nvPr>
            <p:ph idx="1"/>
          </p:nvPr>
        </p:nvSpPr>
        <p:spPr/>
        <p:txBody>
          <a:bodyPr vert="horz" lIns="91440" tIns="45720" rIns="91440" bIns="45720" rtlCol="0" anchor="t">
            <a:normAutofit/>
          </a:bodyPr>
          <a:lstStyle/>
          <a:p>
            <a:r>
              <a:rPr lang="en-US" dirty="0">
                <a:ea typeface="+mn-lt"/>
                <a:cs typeface="+mn-lt"/>
              </a:rPr>
              <a:t>Pattern name—describes the essence of the pattern in a short but expressive name</a:t>
            </a:r>
            <a:endParaRPr lang="en-US" dirty="0"/>
          </a:p>
          <a:p>
            <a:r>
              <a:rPr lang="en-US" dirty="0">
                <a:ea typeface="+mn-lt"/>
                <a:cs typeface="+mn-lt"/>
              </a:rPr>
              <a:t>Intent—describes the pattern and what it does.</a:t>
            </a:r>
          </a:p>
          <a:p>
            <a:r>
              <a:rPr lang="en-US" dirty="0">
                <a:ea typeface="+mn-lt"/>
                <a:cs typeface="+mn-lt"/>
              </a:rPr>
              <a:t>Also-known-as—lists any synonyms for the pattern.</a:t>
            </a:r>
          </a:p>
          <a:p>
            <a:r>
              <a:rPr lang="en-US" dirty="0">
                <a:ea typeface="+mn-lt"/>
                <a:cs typeface="+mn-lt"/>
              </a:rPr>
              <a:t>Motivation—provides an example of the problem.</a:t>
            </a:r>
          </a:p>
          <a:p>
            <a:r>
              <a:rPr lang="en-US" dirty="0">
                <a:ea typeface="+mn-lt"/>
                <a:cs typeface="+mn-lt"/>
              </a:rPr>
              <a:t>Applicability—notes specific design situations in which the pattern is applicable.</a:t>
            </a:r>
          </a:p>
          <a:p>
            <a:r>
              <a:rPr lang="en-US" dirty="0">
                <a:ea typeface="+mn-lt"/>
                <a:cs typeface="+mn-lt"/>
              </a:rPr>
              <a:t>Structure—describes the classes that are required to implement the pattern</a:t>
            </a:r>
            <a:endParaRPr lang="en-US"/>
          </a:p>
        </p:txBody>
      </p:sp>
    </p:spTree>
    <p:extLst>
      <p:ext uri="{BB962C8B-B14F-4D97-AF65-F5344CB8AC3E}">
        <p14:creationId xmlns:p14="http://schemas.microsoft.com/office/powerpoint/2010/main" val="4225336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74985E-0867-273F-E608-293A48A0336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C573425-05D5-B79D-F218-4E9E96FB6FA1}"/>
              </a:ext>
            </a:extLst>
          </p:cNvPr>
          <p:cNvSpPr>
            <a:spLocks noGrp="1"/>
          </p:cNvSpPr>
          <p:nvPr>
            <p:ph idx="1"/>
          </p:nvPr>
        </p:nvSpPr>
        <p:spPr/>
        <p:txBody>
          <a:bodyPr vert="horz" lIns="91440" tIns="45720" rIns="91440" bIns="45720" rtlCol="0" anchor="t">
            <a:normAutofit/>
          </a:bodyPr>
          <a:lstStyle/>
          <a:p>
            <a:r>
              <a:rPr lang="en-US" dirty="0">
                <a:ea typeface="+mn-lt"/>
                <a:cs typeface="+mn-lt"/>
              </a:rPr>
              <a:t>Participants—describes the responsibilities of the classes that are required to implement the </a:t>
            </a:r>
            <a:r>
              <a:rPr lang="en-US">
                <a:ea typeface="+mn-lt"/>
                <a:cs typeface="+mn-lt"/>
              </a:rPr>
              <a:t>pattern.</a:t>
            </a:r>
            <a:endParaRPr lang="en-US"/>
          </a:p>
          <a:p>
            <a:r>
              <a:rPr lang="en-US" dirty="0">
                <a:ea typeface="+mn-lt"/>
                <a:cs typeface="+mn-lt"/>
              </a:rPr>
              <a:t>Collaborations—describes how the participants collaborate to carry out their </a:t>
            </a:r>
            <a:r>
              <a:rPr lang="en-US">
                <a:ea typeface="+mn-lt"/>
                <a:cs typeface="+mn-lt"/>
              </a:rPr>
              <a:t>responsibilities.</a:t>
            </a:r>
          </a:p>
          <a:p>
            <a:r>
              <a:rPr lang="en-US" dirty="0">
                <a:ea typeface="+mn-lt"/>
                <a:cs typeface="+mn-lt"/>
              </a:rPr>
              <a:t>Consequences—describes the “design forces” that affect the pattern and the potential trade-offs that must be considered when the pattern is </a:t>
            </a:r>
            <a:r>
              <a:rPr lang="en-US">
                <a:ea typeface="+mn-lt"/>
                <a:cs typeface="+mn-lt"/>
              </a:rPr>
              <a:t>implemented.</a:t>
            </a:r>
          </a:p>
          <a:p>
            <a:r>
              <a:rPr lang="en-US" dirty="0">
                <a:ea typeface="+mn-lt"/>
                <a:cs typeface="+mn-lt"/>
              </a:rPr>
              <a:t>Related patterns—cross-references related design patterns.</a:t>
            </a:r>
            <a:endParaRPr lang="en-US"/>
          </a:p>
        </p:txBody>
      </p:sp>
    </p:spTree>
    <p:extLst>
      <p:ext uri="{BB962C8B-B14F-4D97-AF65-F5344CB8AC3E}">
        <p14:creationId xmlns:p14="http://schemas.microsoft.com/office/powerpoint/2010/main" val="3255246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1E80BE-F38B-BB2B-A154-F84145F72F2E}"/>
              </a:ext>
            </a:extLst>
          </p:cNvPr>
          <p:cNvSpPr>
            <a:spLocks noGrp="1"/>
          </p:cNvSpPr>
          <p:nvPr>
            <p:ph type="title"/>
          </p:nvPr>
        </p:nvSpPr>
        <p:spPr/>
        <p:txBody>
          <a:bodyPr>
            <a:normAutofit/>
          </a:bodyPr>
          <a:lstStyle/>
          <a:p>
            <a:r>
              <a:rPr lang="en-US" b="1" dirty="0">
                <a:ea typeface="+mj-lt"/>
                <a:cs typeface="+mj-lt"/>
              </a:rPr>
              <a:t>Separation of Concerns</a:t>
            </a:r>
            <a:endParaRPr lang="en-US" dirty="0">
              <a:ea typeface="+mj-lt"/>
              <a:cs typeface="+mj-lt"/>
            </a:endParaRPr>
          </a:p>
        </p:txBody>
      </p:sp>
      <p:sp>
        <p:nvSpPr>
          <p:cNvPr id="3" name="Content Placeholder 2">
            <a:extLst>
              <a:ext uri="{FF2B5EF4-FFF2-40B4-BE49-F238E27FC236}">
                <a16:creationId xmlns:a16="http://schemas.microsoft.com/office/drawing/2014/main" xmlns="" id="{1A82A448-7609-638A-DC32-2D03A3B316E7}"/>
              </a:ext>
            </a:extLst>
          </p:cNvPr>
          <p:cNvSpPr>
            <a:spLocks noGrp="1"/>
          </p:cNvSpPr>
          <p:nvPr>
            <p:ph idx="1"/>
          </p:nvPr>
        </p:nvSpPr>
        <p:spPr/>
        <p:txBody>
          <a:bodyPr vert="horz" lIns="91440" tIns="45720" rIns="91440" bIns="45720" rtlCol="0" anchor="t">
            <a:normAutofit/>
          </a:bodyPr>
          <a:lstStyle/>
          <a:p>
            <a:r>
              <a:rPr lang="en-US" dirty="0">
                <a:ea typeface="+mn-lt"/>
                <a:cs typeface="+mn-lt"/>
              </a:rPr>
              <a:t>Any complex problem can be more easily handled if it is subdivided into pieces that can each be solved and/or optimized independently.</a:t>
            </a:r>
            <a:endParaRPr lang="en-US" dirty="0"/>
          </a:p>
          <a:p>
            <a:r>
              <a:rPr lang="en-US" dirty="0">
                <a:ea typeface="+mn-lt"/>
                <a:cs typeface="+mn-lt"/>
              </a:rPr>
              <a:t>A concern is a feature or behavior that is specified as part of the requirements model for the </a:t>
            </a:r>
            <a:r>
              <a:rPr lang="en-US" dirty="0" err="1">
                <a:ea typeface="+mn-lt"/>
                <a:cs typeface="+mn-lt"/>
              </a:rPr>
              <a:t>softwareBy</a:t>
            </a:r>
            <a:r>
              <a:rPr lang="en-US" dirty="0">
                <a:ea typeface="+mn-lt"/>
                <a:cs typeface="+mn-lt"/>
              </a:rPr>
              <a:t> separating concerns into smaller, and therefore more manageable pieces, a problem takes less effort and time to solve.</a:t>
            </a:r>
            <a:endParaRPr lang="en-US"/>
          </a:p>
        </p:txBody>
      </p:sp>
    </p:spTree>
    <p:extLst>
      <p:ext uri="{BB962C8B-B14F-4D97-AF65-F5344CB8AC3E}">
        <p14:creationId xmlns:p14="http://schemas.microsoft.com/office/powerpoint/2010/main" val="3445106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F71A6D-0EF1-D508-5502-4D4F5EA5E4A8}"/>
              </a:ext>
            </a:extLst>
          </p:cNvPr>
          <p:cNvSpPr>
            <a:spLocks noGrp="1"/>
          </p:cNvSpPr>
          <p:nvPr>
            <p:ph type="title"/>
          </p:nvPr>
        </p:nvSpPr>
        <p:spPr/>
        <p:txBody>
          <a:bodyPr>
            <a:normAutofit/>
          </a:bodyPr>
          <a:lstStyle/>
          <a:p>
            <a:r>
              <a:rPr lang="en-US" dirty="0">
                <a:ea typeface="+mj-lt"/>
                <a:cs typeface="+mj-lt"/>
              </a:rPr>
              <a:t>Modularity</a:t>
            </a:r>
          </a:p>
        </p:txBody>
      </p:sp>
      <p:sp>
        <p:nvSpPr>
          <p:cNvPr id="3" name="Content Placeholder 2">
            <a:extLst>
              <a:ext uri="{FF2B5EF4-FFF2-40B4-BE49-F238E27FC236}">
                <a16:creationId xmlns:a16="http://schemas.microsoft.com/office/drawing/2014/main" xmlns="" id="{DF37D4DE-A9E8-F77B-1B7E-3F12228FC7A6}"/>
              </a:ext>
            </a:extLst>
          </p:cNvPr>
          <p:cNvSpPr>
            <a:spLocks noGrp="1"/>
          </p:cNvSpPr>
          <p:nvPr>
            <p:ph idx="1"/>
          </p:nvPr>
        </p:nvSpPr>
        <p:spPr/>
        <p:txBody>
          <a:bodyPr vert="horz" lIns="91440" tIns="45720" rIns="91440" bIns="45720" rtlCol="0" anchor="t">
            <a:normAutofit/>
          </a:bodyPr>
          <a:lstStyle/>
          <a:p>
            <a:r>
              <a:rPr lang="en-US" dirty="0">
                <a:ea typeface="+mn-lt"/>
                <a:cs typeface="+mn-lt"/>
              </a:rPr>
              <a:t>"modularity is the single attribute of software that allows a program to be intellectually manageable" [Mye78].Monolithic software (i.e., a large program composed of a single module) cannot be easily grasped by a software engineer.</a:t>
            </a:r>
            <a:endParaRPr lang="en-US" dirty="0"/>
          </a:p>
          <a:p>
            <a:r>
              <a:rPr lang="en-US" dirty="0">
                <a:ea typeface="+mn-lt"/>
                <a:cs typeface="+mn-lt"/>
              </a:rPr>
              <a:t>The number of control paths, span of reference, number of variables, and overall complexity would make understanding close to impossible.</a:t>
            </a:r>
          </a:p>
          <a:p>
            <a:r>
              <a:rPr lang="en-US" dirty="0">
                <a:ea typeface="+mn-lt"/>
                <a:cs typeface="+mn-lt"/>
              </a:rPr>
              <a:t>In almost all instances, you should break the design into many modules, hoping to make understanding easier and as a consequence, reduce the cost required to build the software.</a:t>
            </a:r>
          </a:p>
          <a:p>
            <a:endParaRPr lang="en-US" dirty="0"/>
          </a:p>
        </p:txBody>
      </p:sp>
    </p:spTree>
    <p:extLst>
      <p:ext uri="{BB962C8B-B14F-4D97-AF65-F5344CB8AC3E}">
        <p14:creationId xmlns:p14="http://schemas.microsoft.com/office/powerpoint/2010/main" val="2419831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24A893-E21C-CB20-4266-35AA1AA37EC7}"/>
              </a:ext>
            </a:extLst>
          </p:cNvPr>
          <p:cNvSpPr>
            <a:spLocks noGrp="1"/>
          </p:cNvSpPr>
          <p:nvPr>
            <p:ph type="title"/>
          </p:nvPr>
        </p:nvSpPr>
        <p:spPr/>
        <p:txBody>
          <a:bodyPr>
            <a:normAutofit/>
          </a:bodyPr>
          <a:lstStyle/>
          <a:p>
            <a:r>
              <a:rPr lang="en-US" b="1" dirty="0">
                <a:ea typeface="+mj-lt"/>
                <a:cs typeface="+mj-lt"/>
              </a:rPr>
              <a:t>Functional Independence</a:t>
            </a:r>
            <a:endParaRPr lang="en-US" dirty="0">
              <a:ea typeface="+mj-lt"/>
              <a:cs typeface="+mj-lt"/>
            </a:endParaRPr>
          </a:p>
        </p:txBody>
      </p:sp>
      <p:sp>
        <p:nvSpPr>
          <p:cNvPr id="3" name="Content Placeholder 2">
            <a:extLst>
              <a:ext uri="{FF2B5EF4-FFF2-40B4-BE49-F238E27FC236}">
                <a16:creationId xmlns:a16="http://schemas.microsoft.com/office/drawing/2014/main" xmlns="" id="{985C409A-1FE4-F5F7-B6C8-F194B9AC551F}"/>
              </a:ext>
            </a:extLst>
          </p:cNvPr>
          <p:cNvSpPr>
            <a:spLocks noGrp="1"/>
          </p:cNvSpPr>
          <p:nvPr>
            <p:ph idx="1"/>
          </p:nvPr>
        </p:nvSpPr>
        <p:spPr/>
        <p:txBody>
          <a:bodyPr vert="horz" lIns="91440" tIns="45720" rIns="91440" bIns="45720" rtlCol="0" anchor="t">
            <a:normAutofit fontScale="92500" lnSpcReduction="10000"/>
          </a:bodyPr>
          <a:lstStyle/>
          <a:p>
            <a:r>
              <a:rPr lang="en-US" sz="2400" dirty="0">
                <a:solidFill>
                  <a:srgbClr val="444444"/>
                </a:solidFill>
                <a:latin typeface="Open Sans"/>
                <a:ea typeface="Open Sans"/>
                <a:cs typeface="Open Sans"/>
              </a:rPr>
              <a:t>Functional independence is achieved by developing modules with "single-minded" function and an "aversion" to excessive interaction with other modules.</a:t>
            </a:r>
            <a:endParaRPr lang="en-US" sz="2400">
              <a:solidFill>
                <a:srgbClr val="000000"/>
              </a:solidFill>
              <a:latin typeface="Aptos" panose="020B0004020202020204"/>
              <a:ea typeface="Open Sans"/>
              <a:cs typeface="Open Sans"/>
            </a:endParaRPr>
          </a:p>
          <a:p>
            <a:r>
              <a:rPr lang="en-US" sz="2400" dirty="0">
                <a:solidFill>
                  <a:srgbClr val="444444"/>
                </a:solidFill>
                <a:latin typeface="Open Sans"/>
                <a:ea typeface="Open Sans"/>
                <a:cs typeface="Open Sans"/>
              </a:rPr>
              <a:t>Cohesion is an indication of the relative functional strength of a module.</a:t>
            </a:r>
            <a:endParaRPr lang="en-US" sz="2400">
              <a:solidFill>
                <a:srgbClr val="000000"/>
              </a:solidFill>
              <a:latin typeface="Aptos" panose="020B0004020202020204"/>
              <a:ea typeface="Open Sans"/>
              <a:cs typeface="Open Sans"/>
            </a:endParaRPr>
          </a:p>
          <a:p>
            <a:r>
              <a:rPr lang="en-US" sz="2400" dirty="0">
                <a:solidFill>
                  <a:srgbClr val="444444"/>
                </a:solidFill>
                <a:latin typeface="Open Sans"/>
                <a:ea typeface="Open Sans"/>
                <a:cs typeface="Open Sans"/>
              </a:rPr>
              <a:t>A cohesive module performs a single task, requiring little interaction with other components in other parts of a program. Stated simply, a cohesive module should (ideally) do just one thing.</a:t>
            </a:r>
            <a:endParaRPr lang="en-US" sz="2400" dirty="0">
              <a:solidFill>
                <a:srgbClr val="000000"/>
              </a:solidFill>
              <a:latin typeface="Aptos" panose="020B0004020202020204"/>
              <a:ea typeface="Open Sans"/>
              <a:cs typeface="Open Sans"/>
            </a:endParaRPr>
          </a:p>
          <a:p>
            <a:r>
              <a:rPr lang="en-US" sz="2400" dirty="0">
                <a:solidFill>
                  <a:srgbClr val="444444"/>
                </a:solidFill>
                <a:latin typeface="Open Sans"/>
                <a:ea typeface="Open Sans"/>
                <a:cs typeface="Open Sans"/>
              </a:rPr>
              <a:t>Coupling is an indication of the relative interdependence among modules.</a:t>
            </a:r>
            <a:endParaRPr lang="en-US" sz="2400">
              <a:solidFill>
                <a:srgbClr val="000000"/>
              </a:solidFill>
              <a:latin typeface="Aptos" panose="020B0004020202020204"/>
              <a:ea typeface="Open Sans"/>
              <a:cs typeface="Open Sans"/>
            </a:endParaRPr>
          </a:p>
          <a:p>
            <a:r>
              <a:rPr lang="en-US" sz="2400" dirty="0">
                <a:solidFill>
                  <a:srgbClr val="444444"/>
                </a:solidFill>
                <a:latin typeface="Open Sans"/>
                <a:ea typeface="Open Sans"/>
                <a:cs typeface="Open Sans"/>
              </a:rPr>
              <a:t>Coupling depends on the interface complexity between modules, the point at which entry or reference is made to a module, and what data pass across the interface.</a:t>
            </a:r>
          </a:p>
          <a:p>
            <a:r>
              <a:rPr lang="en-US" sz="3300" dirty="0">
                <a:solidFill>
                  <a:srgbClr val="FF0000"/>
                </a:solidFill>
                <a:latin typeface="Aptos"/>
                <a:ea typeface="Open Sans"/>
                <a:cs typeface="Open Sans"/>
              </a:rPr>
              <a:t>Note: Need to Read all From chapter No.8 (8.2.1 to 8.3.12)</a:t>
            </a:r>
            <a:endParaRPr lang="en-US" sz="3300" dirty="0">
              <a:solidFill>
                <a:srgbClr val="444444"/>
              </a:solidFill>
              <a:latin typeface="Aptos"/>
              <a:ea typeface="Open Sans"/>
              <a:cs typeface="Open Sans"/>
            </a:endParaRPr>
          </a:p>
        </p:txBody>
      </p:sp>
    </p:spTree>
    <p:extLst>
      <p:ext uri="{BB962C8B-B14F-4D97-AF65-F5344CB8AC3E}">
        <p14:creationId xmlns:p14="http://schemas.microsoft.com/office/powerpoint/2010/main" val="2450097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4C8DD4-ED62-C3A4-2045-490205F955C0}"/>
              </a:ext>
            </a:extLst>
          </p:cNvPr>
          <p:cNvSpPr>
            <a:spLocks noGrp="1"/>
          </p:cNvSpPr>
          <p:nvPr>
            <p:ph type="title"/>
          </p:nvPr>
        </p:nvSpPr>
        <p:spPr/>
        <p:txBody>
          <a:bodyPr/>
          <a:lstStyle/>
          <a:p>
            <a:r>
              <a:rPr lang="en-US" dirty="0"/>
              <a:t>Software Architecture</a:t>
            </a:r>
          </a:p>
        </p:txBody>
      </p:sp>
      <p:sp>
        <p:nvSpPr>
          <p:cNvPr id="3" name="Content Placeholder 2">
            <a:extLst>
              <a:ext uri="{FF2B5EF4-FFF2-40B4-BE49-F238E27FC236}">
                <a16:creationId xmlns:a16="http://schemas.microsoft.com/office/drawing/2014/main" xmlns="" id="{284B73A0-4653-A890-9995-985C4DCC2717}"/>
              </a:ext>
            </a:extLst>
          </p:cNvPr>
          <p:cNvSpPr>
            <a:spLocks noGrp="1"/>
          </p:cNvSpPr>
          <p:nvPr>
            <p:ph idx="1"/>
          </p:nvPr>
        </p:nvSpPr>
        <p:spPr>
          <a:xfrm>
            <a:off x="838200" y="1446483"/>
            <a:ext cx="10515600" cy="5021224"/>
          </a:xfrm>
        </p:spPr>
        <p:txBody>
          <a:bodyPr vert="horz" lIns="91440" tIns="45720" rIns="91440" bIns="45720" rtlCol="0" anchor="t">
            <a:normAutofit lnSpcReduction="10000"/>
          </a:bodyPr>
          <a:lstStyle/>
          <a:p>
            <a:r>
              <a:rPr lang="en-US" b="1" dirty="0">
                <a:ea typeface="+mn-lt"/>
                <a:cs typeface="+mn-lt"/>
              </a:rPr>
              <a:t>What is it? </a:t>
            </a:r>
            <a:endParaRPr lang="en-US" dirty="0"/>
          </a:p>
          <a:p>
            <a:r>
              <a:rPr lang="en-US" dirty="0">
                <a:ea typeface="+mn-lt"/>
                <a:cs typeface="+mn-lt"/>
              </a:rPr>
              <a:t>Architectural design represents the structure of data and program components that are </a:t>
            </a:r>
            <a:r>
              <a:rPr lang="en-US" dirty="0" smtClean="0">
                <a:ea typeface="+mn-lt"/>
                <a:cs typeface="+mn-lt"/>
              </a:rPr>
              <a:t>required </a:t>
            </a:r>
            <a:r>
              <a:rPr lang="en-US" dirty="0">
                <a:ea typeface="+mn-lt"/>
                <a:cs typeface="+mn-lt"/>
              </a:rPr>
              <a:t>to build a computer-based system.</a:t>
            </a:r>
          </a:p>
          <a:p>
            <a:r>
              <a:rPr lang="en-US" dirty="0">
                <a:ea typeface="+mn-lt"/>
                <a:cs typeface="+mn-lt"/>
              </a:rPr>
              <a:t> It considers the architectural style that the system will take, the structure and properties of the components that constitute the system, and the interrelationships that occur among all architectural components of a system.</a:t>
            </a:r>
            <a:endParaRPr lang="en-US" dirty="0"/>
          </a:p>
          <a:p>
            <a:r>
              <a:rPr lang="en-US" dirty="0"/>
              <a:t>Ever since the first program was divided into modules, software systems have had architectures, and programmers have been responsible for the interactions among the modules and the global properties of the assemblage.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610072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8576B9-CA05-2362-48A9-73A6373D8560}"/>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E900EC85-62C6-D6E5-73DC-DC5E6B197723}"/>
              </a:ext>
            </a:extLst>
          </p:cNvPr>
          <p:cNvSpPr>
            <a:spLocks noGrp="1"/>
          </p:cNvSpPr>
          <p:nvPr>
            <p:ph idx="1"/>
          </p:nvPr>
        </p:nvSpPr>
        <p:spPr/>
        <p:txBody>
          <a:bodyPr vert="horz" lIns="91440" tIns="45720" rIns="91440" bIns="45720" rtlCol="0" anchor="t">
            <a:noAutofit/>
          </a:bodyPr>
          <a:lstStyle/>
          <a:p>
            <a:r>
              <a:rPr lang="en-US" dirty="0">
                <a:ea typeface="+mn-lt"/>
                <a:cs typeface="+mn-lt"/>
              </a:rPr>
              <a:t>Historically, architectures have been implicit accidents of implementation, or legacy systems of the past. </a:t>
            </a:r>
            <a:endParaRPr lang="en-US">
              <a:ea typeface="+mn-lt"/>
              <a:cs typeface="+mn-lt"/>
            </a:endParaRPr>
          </a:p>
          <a:p>
            <a:r>
              <a:rPr lang="en-US" dirty="0">
                <a:ea typeface="+mn-lt"/>
                <a:cs typeface="+mn-lt"/>
              </a:rPr>
              <a:t>Good software developers have often adopted one or several architectural patterns as strategies for system organization, but they use these patterns informally and have no means to make them explicit in the resulting system.</a:t>
            </a:r>
          </a:p>
          <a:p>
            <a:endParaRPr lang="en-US" dirty="0"/>
          </a:p>
        </p:txBody>
      </p:sp>
    </p:spTree>
    <p:extLst>
      <p:ext uri="{BB962C8B-B14F-4D97-AF65-F5344CB8AC3E}">
        <p14:creationId xmlns:p14="http://schemas.microsoft.com/office/powerpoint/2010/main" val="911077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F991E5-0CD1-D5E4-C7C9-0D145E173B45}"/>
              </a:ext>
            </a:extLst>
          </p:cNvPr>
          <p:cNvSpPr>
            <a:spLocks noGrp="1"/>
          </p:cNvSpPr>
          <p:nvPr>
            <p:ph type="title"/>
          </p:nvPr>
        </p:nvSpPr>
        <p:spPr/>
        <p:txBody>
          <a:bodyPr/>
          <a:lstStyle/>
          <a:p>
            <a:r>
              <a:rPr lang="en-US">
                <a:ea typeface="+mj-lt"/>
                <a:cs typeface="+mj-lt"/>
              </a:rPr>
              <a:t>Why is Architecture Important?</a:t>
            </a:r>
          </a:p>
          <a:p>
            <a:endParaRPr lang="en-US" dirty="0"/>
          </a:p>
        </p:txBody>
      </p:sp>
      <p:sp>
        <p:nvSpPr>
          <p:cNvPr id="3" name="Content Placeholder 2">
            <a:extLst>
              <a:ext uri="{FF2B5EF4-FFF2-40B4-BE49-F238E27FC236}">
                <a16:creationId xmlns:a16="http://schemas.microsoft.com/office/drawing/2014/main" xmlns="" id="{1EAF629A-8D62-5891-FABD-E32AB56AE933}"/>
              </a:ext>
            </a:extLst>
          </p:cNvPr>
          <p:cNvSpPr>
            <a:spLocks noGrp="1"/>
          </p:cNvSpPr>
          <p:nvPr>
            <p:ph idx="1"/>
          </p:nvPr>
        </p:nvSpPr>
        <p:spPr/>
        <p:txBody>
          <a:bodyPr vert="horz" lIns="91440" tIns="45720" rIns="91440" bIns="45720" rtlCol="0" anchor="t">
            <a:normAutofit/>
          </a:bodyPr>
          <a:lstStyle/>
          <a:p>
            <a:r>
              <a:rPr lang="en-US" dirty="0">
                <a:ea typeface="+mn-lt"/>
                <a:cs typeface="+mn-lt"/>
              </a:rPr>
              <a:t>Representations of software architecture are an enabler for communication between all parties (stakeholders) interested in the development of a computer-based system.</a:t>
            </a:r>
            <a:endParaRPr lang="en-US" dirty="0"/>
          </a:p>
          <a:p>
            <a:r>
              <a:rPr lang="en-US" dirty="0">
                <a:ea typeface="+mn-lt"/>
                <a:cs typeface="+mn-lt"/>
              </a:rPr>
              <a:t>The architecture highlights early design decisions that will have a profound impact on all software engineering work that follows and, as important, on the ultimate success of the system as an operational entity.</a:t>
            </a:r>
            <a:endParaRPr lang="en-US" dirty="0"/>
          </a:p>
          <a:p>
            <a:r>
              <a:rPr lang="en-US" dirty="0">
                <a:ea typeface="+mn-lt"/>
                <a:cs typeface="+mn-lt"/>
              </a:rPr>
              <a:t>Architecture “constitutes a relatively small, intellectually graspable mode of how the system is structured and how its components work together” [BAS03].</a:t>
            </a:r>
            <a:endParaRPr lang="en-US" dirty="0"/>
          </a:p>
        </p:txBody>
      </p:sp>
    </p:spTree>
    <p:extLst>
      <p:ext uri="{BB962C8B-B14F-4D97-AF65-F5344CB8AC3E}">
        <p14:creationId xmlns:p14="http://schemas.microsoft.com/office/powerpoint/2010/main" val="1196606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96A5CE-BCB1-D02C-53D8-1B941AD3EFD6}"/>
              </a:ext>
            </a:extLst>
          </p:cNvPr>
          <p:cNvSpPr>
            <a:spLocks noGrp="1"/>
          </p:cNvSpPr>
          <p:nvPr>
            <p:ph type="title"/>
          </p:nvPr>
        </p:nvSpPr>
        <p:spPr/>
        <p:txBody>
          <a:bodyPr>
            <a:normAutofit/>
          </a:bodyPr>
          <a:lstStyle/>
          <a:p>
            <a:r>
              <a:rPr lang="en-US" b="1" dirty="0">
                <a:ea typeface="+mj-lt"/>
                <a:cs typeface="+mj-lt"/>
              </a:rPr>
              <a:t>What is it?</a:t>
            </a:r>
            <a:endParaRPr lang="en-US" dirty="0">
              <a:ea typeface="+mj-lt"/>
              <a:cs typeface="+mj-lt"/>
            </a:endParaRPr>
          </a:p>
        </p:txBody>
      </p:sp>
      <p:sp>
        <p:nvSpPr>
          <p:cNvPr id="3" name="Content Placeholder 2">
            <a:extLst>
              <a:ext uri="{FF2B5EF4-FFF2-40B4-BE49-F238E27FC236}">
                <a16:creationId xmlns:a16="http://schemas.microsoft.com/office/drawing/2014/main" xmlns="" id="{A48A950D-14DE-644D-260E-500BB927CAD6}"/>
              </a:ext>
            </a:extLst>
          </p:cNvPr>
          <p:cNvSpPr>
            <a:spLocks noGrp="1"/>
          </p:cNvSpPr>
          <p:nvPr>
            <p:ph idx="1"/>
          </p:nvPr>
        </p:nvSpPr>
        <p:spPr/>
        <p:txBody>
          <a:bodyPr vert="horz" lIns="91440" tIns="45720" rIns="91440" bIns="45720" rtlCol="0" anchor="t">
            <a:normAutofit/>
          </a:bodyPr>
          <a:lstStyle/>
          <a:p>
            <a:r>
              <a:rPr lang="en-US" dirty="0">
                <a:ea typeface="+mn-lt"/>
                <a:cs typeface="+mn-lt"/>
              </a:rPr>
              <a:t>Design is what almost every engineer wants to do. </a:t>
            </a:r>
            <a:endParaRPr lang="en-US"/>
          </a:p>
          <a:p>
            <a:r>
              <a:rPr lang="en-US" dirty="0">
                <a:ea typeface="+mn-lt"/>
                <a:cs typeface="+mn-lt"/>
              </a:rPr>
              <a:t>It is the place where creativity rules—where stakeholder requirements, business needs, and technical considerations all come together in the formulation of a product or system. </a:t>
            </a:r>
          </a:p>
          <a:p>
            <a:r>
              <a:rPr lang="en-US" dirty="0">
                <a:ea typeface="+mn-lt"/>
                <a:cs typeface="+mn-lt"/>
              </a:rPr>
              <a:t>Design creates a representation or model of the software, but unlike the requirements model (that focuses on describing required data, function, and behavior), the design model provides detail about software architecture, data structures, interfaces, and components that are necessary to implement the system.</a:t>
            </a:r>
            <a:endParaRPr lang="en-US"/>
          </a:p>
          <a:p>
            <a:endParaRPr lang="en-US" dirty="0"/>
          </a:p>
          <a:p>
            <a:endParaRPr lang="en-US" dirty="0"/>
          </a:p>
        </p:txBody>
      </p:sp>
    </p:spTree>
    <p:extLst>
      <p:ext uri="{BB962C8B-B14F-4D97-AF65-F5344CB8AC3E}">
        <p14:creationId xmlns:p14="http://schemas.microsoft.com/office/powerpoint/2010/main" val="6296619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CB0215-9F7D-62D0-921E-22045F7E30E1}"/>
              </a:ext>
            </a:extLst>
          </p:cNvPr>
          <p:cNvSpPr>
            <a:spLocks noGrp="1"/>
          </p:cNvSpPr>
          <p:nvPr>
            <p:ph type="title"/>
          </p:nvPr>
        </p:nvSpPr>
        <p:spPr/>
        <p:txBody>
          <a:bodyPr/>
          <a:lstStyle/>
          <a:p>
            <a:r>
              <a:rPr lang="en-US" sz="3000" dirty="0">
                <a:solidFill>
                  <a:srgbClr val="032553"/>
                </a:solidFill>
                <a:latin typeface="Helvetica"/>
                <a:cs typeface="Helvetica"/>
              </a:rPr>
              <a:t>Architectural Descriptions</a:t>
            </a:r>
            <a:endParaRPr lang="en-US" dirty="0"/>
          </a:p>
          <a:p>
            <a:endParaRPr lang="en-US" dirty="0"/>
          </a:p>
        </p:txBody>
      </p:sp>
      <p:sp>
        <p:nvSpPr>
          <p:cNvPr id="3" name="Content Placeholder 2">
            <a:extLst>
              <a:ext uri="{FF2B5EF4-FFF2-40B4-BE49-F238E27FC236}">
                <a16:creationId xmlns:a16="http://schemas.microsoft.com/office/drawing/2014/main" xmlns="" id="{56C1C9A1-EE5D-26D0-A36F-C895E727F322}"/>
              </a:ext>
            </a:extLst>
          </p:cNvPr>
          <p:cNvSpPr>
            <a:spLocks noGrp="1"/>
          </p:cNvSpPr>
          <p:nvPr>
            <p:ph idx="1"/>
          </p:nvPr>
        </p:nvSpPr>
        <p:spPr>
          <a:xfrm>
            <a:off x="838200" y="1336894"/>
            <a:ext cx="10515600" cy="4795892"/>
          </a:xfrm>
        </p:spPr>
        <p:txBody>
          <a:bodyPr vert="horz" lIns="91440" tIns="45720" rIns="91440" bIns="45720" rtlCol="0" anchor="t">
            <a:normAutofit lnSpcReduction="10000"/>
          </a:bodyPr>
          <a:lstStyle/>
          <a:p>
            <a:r>
              <a:rPr lang="en-US" dirty="0">
                <a:ea typeface="+mn-lt"/>
                <a:cs typeface="+mn-lt"/>
              </a:rPr>
              <a:t>The IEEE Computer Society has proposed IEEE-Std-1471-2000, </a:t>
            </a:r>
            <a:r>
              <a:rPr lang="en-US" i="1" dirty="0">
                <a:ea typeface="+mn-lt"/>
                <a:cs typeface="+mn-lt"/>
              </a:rPr>
              <a:t>Recommended Practice for Architectural Description of Software-Intensive System, </a:t>
            </a:r>
            <a:r>
              <a:rPr lang="en-US" dirty="0">
                <a:ea typeface="+mn-lt"/>
                <a:cs typeface="+mn-lt"/>
              </a:rPr>
              <a:t>[IEE00]</a:t>
            </a:r>
            <a:endParaRPr lang="en-US" dirty="0"/>
          </a:p>
          <a:p>
            <a:pPr lvl="1"/>
            <a:r>
              <a:rPr lang="en-US" dirty="0">
                <a:ea typeface="+mn-lt"/>
                <a:cs typeface="+mn-lt"/>
              </a:rPr>
              <a:t>to establish a conceptual framework and vocabulary for use during the design of software architecture, </a:t>
            </a:r>
            <a:endParaRPr lang="en-US" dirty="0"/>
          </a:p>
          <a:p>
            <a:pPr lvl="1"/>
            <a:r>
              <a:rPr lang="en-US" dirty="0">
                <a:ea typeface="+mn-lt"/>
                <a:cs typeface="+mn-lt"/>
              </a:rPr>
              <a:t>to provide detailed guidelines for representing an architectural description, and </a:t>
            </a:r>
            <a:endParaRPr lang="en-US" dirty="0"/>
          </a:p>
          <a:p>
            <a:pPr lvl="1"/>
            <a:r>
              <a:rPr lang="en-US" dirty="0">
                <a:ea typeface="+mn-lt"/>
                <a:cs typeface="+mn-lt"/>
              </a:rPr>
              <a:t>to encourage sound architectural design practices.</a:t>
            </a:r>
            <a:endParaRPr lang="en-US" dirty="0"/>
          </a:p>
          <a:p>
            <a:r>
              <a:rPr lang="en-US" dirty="0">
                <a:ea typeface="+mn-lt"/>
                <a:cs typeface="+mn-lt"/>
              </a:rPr>
              <a:t>The IEEE Standard defines an </a:t>
            </a:r>
            <a:r>
              <a:rPr lang="en-US" i="1" dirty="0">
                <a:ea typeface="+mn-lt"/>
                <a:cs typeface="+mn-lt"/>
              </a:rPr>
              <a:t>architectural description</a:t>
            </a:r>
            <a:r>
              <a:rPr lang="en-US" dirty="0">
                <a:ea typeface="+mn-lt"/>
                <a:cs typeface="+mn-lt"/>
              </a:rPr>
              <a:t> (AD) as a “a collection of products to document an architecture.” </a:t>
            </a:r>
            <a:endParaRPr lang="en-US" dirty="0"/>
          </a:p>
          <a:p>
            <a:pPr lvl="1"/>
            <a:r>
              <a:rPr lang="en-US" dirty="0">
                <a:ea typeface="+mn-lt"/>
                <a:cs typeface="+mn-lt"/>
              </a:rPr>
              <a:t>The description itself is represented using multiple views, where each </a:t>
            </a:r>
            <a:r>
              <a:rPr lang="en-US" i="1" dirty="0">
                <a:ea typeface="+mn-lt"/>
                <a:cs typeface="+mn-lt"/>
              </a:rPr>
              <a:t>view</a:t>
            </a:r>
            <a:r>
              <a:rPr lang="en-US" dirty="0">
                <a:ea typeface="+mn-lt"/>
                <a:cs typeface="+mn-lt"/>
              </a:rPr>
              <a:t> is “a representation of a whole system from the perspective of a related set of [stakeholder] concerns.”</a:t>
            </a:r>
            <a:endParaRPr lang="en-US" dirty="0"/>
          </a:p>
          <a:p>
            <a:endParaRPr lang="en-US" dirty="0"/>
          </a:p>
        </p:txBody>
      </p:sp>
    </p:spTree>
    <p:extLst>
      <p:ext uri="{BB962C8B-B14F-4D97-AF65-F5344CB8AC3E}">
        <p14:creationId xmlns:p14="http://schemas.microsoft.com/office/powerpoint/2010/main" val="40958063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3E32AE-237E-9308-779D-AA4ED0E82E2F}"/>
              </a:ext>
            </a:extLst>
          </p:cNvPr>
          <p:cNvSpPr>
            <a:spLocks noGrp="1"/>
          </p:cNvSpPr>
          <p:nvPr>
            <p:ph type="title"/>
          </p:nvPr>
        </p:nvSpPr>
        <p:spPr/>
        <p:txBody>
          <a:bodyPr/>
          <a:lstStyle/>
          <a:p>
            <a:r>
              <a:rPr lang="en-US">
                <a:ea typeface="+mj-lt"/>
                <a:cs typeface="+mj-lt"/>
              </a:rPr>
              <a:t>Architectural Genres</a:t>
            </a:r>
          </a:p>
          <a:p>
            <a:endParaRPr lang="en-US" dirty="0"/>
          </a:p>
        </p:txBody>
      </p:sp>
      <p:sp>
        <p:nvSpPr>
          <p:cNvPr id="3" name="Content Placeholder 2">
            <a:extLst>
              <a:ext uri="{FF2B5EF4-FFF2-40B4-BE49-F238E27FC236}">
                <a16:creationId xmlns:a16="http://schemas.microsoft.com/office/drawing/2014/main" xmlns="" id="{E396C253-367B-1F43-A3A9-35361E088843}"/>
              </a:ext>
            </a:extLst>
          </p:cNvPr>
          <p:cNvSpPr>
            <a:spLocks noGrp="1"/>
          </p:cNvSpPr>
          <p:nvPr>
            <p:ph idx="1"/>
          </p:nvPr>
        </p:nvSpPr>
        <p:spPr/>
        <p:txBody>
          <a:bodyPr vert="horz" lIns="91440" tIns="45720" rIns="91440" bIns="45720" rtlCol="0" anchor="t">
            <a:normAutofit/>
          </a:bodyPr>
          <a:lstStyle/>
          <a:p>
            <a:r>
              <a:rPr lang="en-US" i="1">
                <a:ea typeface="+mn-lt"/>
                <a:cs typeface="+mn-lt"/>
              </a:rPr>
              <a:t>Genre</a:t>
            </a:r>
            <a:r>
              <a:rPr lang="en-US">
                <a:ea typeface="+mn-lt"/>
                <a:cs typeface="+mn-lt"/>
              </a:rPr>
              <a:t> implies a specific category within the overall software domain. </a:t>
            </a:r>
            <a:endParaRPr lang="en-US"/>
          </a:p>
          <a:p>
            <a:r>
              <a:rPr lang="en-US">
                <a:ea typeface="+mn-lt"/>
                <a:cs typeface="+mn-lt"/>
              </a:rPr>
              <a:t>Within each category, you encounter a number of subcategories. </a:t>
            </a:r>
            <a:endParaRPr lang="en-US"/>
          </a:p>
          <a:p>
            <a:pPr lvl="1"/>
            <a:r>
              <a:rPr lang="en-US">
                <a:ea typeface="+mn-lt"/>
                <a:cs typeface="+mn-lt"/>
              </a:rPr>
              <a:t>For example, within the genre of </a:t>
            </a:r>
            <a:r>
              <a:rPr lang="en-US" i="1">
                <a:ea typeface="+mn-lt"/>
                <a:cs typeface="+mn-lt"/>
              </a:rPr>
              <a:t>buildings</a:t>
            </a:r>
            <a:r>
              <a:rPr lang="en-US">
                <a:ea typeface="+mn-lt"/>
                <a:cs typeface="+mn-lt"/>
              </a:rPr>
              <a:t>, you would encounter the following general styles: houses, condos, apartment buildings, office buildings, industrial building, warehouses, and so on. </a:t>
            </a:r>
            <a:endParaRPr lang="en-US"/>
          </a:p>
          <a:p>
            <a:pPr lvl="1"/>
            <a:r>
              <a:rPr lang="en-US">
                <a:ea typeface="+mn-lt"/>
                <a:cs typeface="+mn-lt"/>
              </a:rPr>
              <a:t>Within each general style, more specific styles might apply. Each style would have a structure that can be described using a set of predictable patterns.</a:t>
            </a:r>
            <a:endParaRPr lang="en-US"/>
          </a:p>
          <a:p>
            <a:endParaRPr lang="en-US" dirty="0"/>
          </a:p>
        </p:txBody>
      </p:sp>
    </p:spTree>
    <p:extLst>
      <p:ext uri="{BB962C8B-B14F-4D97-AF65-F5344CB8AC3E}">
        <p14:creationId xmlns:p14="http://schemas.microsoft.com/office/powerpoint/2010/main" val="31556920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949B14-73BF-79E1-D9A0-DD3B9F7E4AEA}"/>
              </a:ext>
            </a:extLst>
          </p:cNvPr>
          <p:cNvSpPr>
            <a:spLocks noGrp="1"/>
          </p:cNvSpPr>
          <p:nvPr>
            <p:ph type="title"/>
          </p:nvPr>
        </p:nvSpPr>
        <p:spPr/>
        <p:txBody>
          <a:bodyPr/>
          <a:lstStyle/>
          <a:p>
            <a:r>
              <a:rPr lang="en-US" sz="3000" dirty="0">
                <a:solidFill>
                  <a:srgbClr val="032553"/>
                </a:solidFill>
                <a:latin typeface="Helvetica"/>
                <a:cs typeface="Helvetica"/>
              </a:rPr>
              <a:t>Architectural Styles</a:t>
            </a:r>
            <a:endParaRPr lang="en-US" dirty="0"/>
          </a:p>
          <a:p>
            <a:endParaRPr lang="en-US" dirty="0"/>
          </a:p>
        </p:txBody>
      </p:sp>
      <p:sp>
        <p:nvSpPr>
          <p:cNvPr id="3" name="Content Placeholder 2">
            <a:extLst>
              <a:ext uri="{FF2B5EF4-FFF2-40B4-BE49-F238E27FC236}">
                <a16:creationId xmlns:a16="http://schemas.microsoft.com/office/drawing/2014/main" xmlns="" id="{4C38F558-713C-FF66-1972-28004272CAE4}"/>
              </a:ext>
            </a:extLst>
          </p:cNvPr>
          <p:cNvSpPr>
            <a:spLocks noGrp="1"/>
          </p:cNvSpPr>
          <p:nvPr>
            <p:ph idx="1"/>
          </p:nvPr>
        </p:nvSpPr>
        <p:spPr/>
        <p:txBody>
          <a:bodyPr vert="horz" lIns="91440" tIns="45720" rIns="91440" bIns="45720" rtlCol="0" anchor="t">
            <a:normAutofit/>
          </a:bodyPr>
          <a:lstStyle/>
          <a:p>
            <a:r>
              <a:rPr lang="en-US">
                <a:ea typeface="+mn-lt"/>
                <a:cs typeface="+mn-lt"/>
              </a:rPr>
              <a:t>Each style describes a system category that encompasses: (1) a </a:t>
            </a:r>
            <a:r>
              <a:rPr lang="en-US" b="1">
                <a:ea typeface="+mn-lt"/>
                <a:cs typeface="+mn-lt"/>
              </a:rPr>
              <a:t>set of components</a:t>
            </a:r>
            <a:r>
              <a:rPr lang="en-US">
                <a:ea typeface="+mn-lt"/>
                <a:cs typeface="+mn-lt"/>
              </a:rPr>
              <a:t> (e.g., a database, computational modules) that perform a function required by a system, (2) a </a:t>
            </a:r>
            <a:r>
              <a:rPr lang="en-US" b="1">
                <a:ea typeface="+mn-lt"/>
                <a:cs typeface="+mn-lt"/>
              </a:rPr>
              <a:t>set of connectors</a:t>
            </a:r>
            <a:r>
              <a:rPr lang="en-US">
                <a:ea typeface="+mn-lt"/>
                <a:cs typeface="+mn-lt"/>
              </a:rPr>
              <a:t> that enable “communication, coordination and cooperation” among components, (3) </a:t>
            </a:r>
            <a:r>
              <a:rPr lang="en-US" b="1">
                <a:ea typeface="+mn-lt"/>
                <a:cs typeface="+mn-lt"/>
              </a:rPr>
              <a:t>constraints</a:t>
            </a:r>
            <a:r>
              <a:rPr lang="en-US">
                <a:ea typeface="+mn-lt"/>
                <a:cs typeface="+mn-lt"/>
              </a:rPr>
              <a:t> that define how components can be integrated to form the system, and (4) </a:t>
            </a:r>
            <a:r>
              <a:rPr lang="en-US" b="1">
                <a:ea typeface="+mn-lt"/>
                <a:cs typeface="+mn-lt"/>
              </a:rPr>
              <a:t>semantic models</a:t>
            </a:r>
            <a:r>
              <a:rPr lang="en-US">
                <a:ea typeface="+mn-lt"/>
                <a:cs typeface="+mn-lt"/>
              </a:rPr>
              <a:t> that enable a designer to understand the overall properties of a system by analyzing the known properties of its constituent parts. </a:t>
            </a:r>
          </a:p>
          <a:p>
            <a:pPr marL="0" indent="0">
              <a:buNone/>
            </a:pPr>
            <a:endParaRPr lang="en-US" dirty="0"/>
          </a:p>
        </p:txBody>
      </p:sp>
    </p:spTree>
    <p:extLst>
      <p:ext uri="{BB962C8B-B14F-4D97-AF65-F5344CB8AC3E}">
        <p14:creationId xmlns:p14="http://schemas.microsoft.com/office/powerpoint/2010/main" val="19927029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B44AF45-8F45-0852-3B0C-F0A9064BB58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3AE78E4C-048B-9E49-5DB4-6A4C381FF807}"/>
              </a:ext>
            </a:extLst>
          </p:cNvPr>
          <p:cNvSpPr>
            <a:spLocks noGrp="1"/>
          </p:cNvSpPr>
          <p:nvPr>
            <p:ph idx="1"/>
          </p:nvPr>
        </p:nvSpPr>
        <p:spPr/>
        <p:txBody>
          <a:bodyPr vert="horz" lIns="91440" tIns="45720" rIns="91440" bIns="45720" rtlCol="0" anchor="t">
            <a:normAutofit/>
          </a:bodyPr>
          <a:lstStyle/>
          <a:p>
            <a:r>
              <a:rPr lang="en-US">
                <a:ea typeface="+mn-lt"/>
                <a:cs typeface="+mn-lt"/>
              </a:rPr>
              <a:t>Data-centered architectures</a:t>
            </a:r>
            <a:endParaRPr lang="en-US"/>
          </a:p>
          <a:p>
            <a:r>
              <a:rPr lang="en-US">
                <a:ea typeface="+mn-lt"/>
                <a:cs typeface="+mn-lt"/>
              </a:rPr>
              <a:t>Data flow architectures</a:t>
            </a:r>
            <a:endParaRPr lang="en-US"/>
          </a:p>
          <a:p>
            <a:r>
              <a:rPr lang="en-US">
                <a:ea typeface="+mn-lt"/>
                <a:cs typeface="+mn-lt"/>
              </a:rPr>
              <a:t>Call and return architectures</a:t>
            </a:r>
            <a:endParaRPr lang="en-US"/>
          </a:p>
          <a:p>
            <a:r>
              <a:rPr lang="en-US">
                <a:ea typeface="+mn-lt"/>
                <a:cs typeface="+mn-lt"/>
              </a:rPr>
              <a:t>Object-oriented architectures</a:t>
            </a:r>
            <a:endParaRPr lang="en-US"/>
          </a:p>
          <a:p>
            <a:r>
              <a:rPr lang="en-US">
                <a:ea typeface="+mn-lt"/>
                <a:cs typeface="+mn-lt"/>
              </a:rPr>
              <a:t>Layered architectures</a:t>
            </a:r>
            <a:endParaRPr lang="en-US"/>
          </a:p>
          <a:p>
            <a:pPr marL="0" indent="0">
              <a:buNone/>
            </a:pPr>
            <a:endParaRPr lang="en-US" dirty="0"/>
          </a:p>
        </p:txBody>
      </p:sp>
    </p:spTree>
    <p:extLst>
      <p:ext uri="{BB962C8B-B14F-4D97-AF65-F5344CB8AC3E}">
        <p14:creationId xmlns:p14="http://schemas.microsoft.com/office/powerpoint/2010/main" val="2791505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56842A-5B5C-9B33-745C-A54BE1004F6A}"/>
              </a:ext>
            </a:extLst>
          </p:cNvPr>
          <p:cNvSpPr>
            <a:spLocks noGrp="1"/>
          </p:cNvSpPr>
          <p:nvPr>
            <p:ph type="title"/>
          </p:nvPr>
        </p:nvSpPr>
        <p:spPr/>
        <p:txBody>
          <a:bodyPr/>
          <a:lstStyle/>
          <a:p>
            <a:r>
              <a:rPr lang="en-US" dirty="0">
                <a:ea typeface="+mj-lt"/>
                <a:cs typeface="+mj-lt"/>
              </a:rPr>
              <a:t>Data-Centered Architecture</a:t>
            </a:r>
          </a:p>
          <a:p>
            <a:endParaRPr lang="en-US" dirty="0"/>
          </a:p>
        </p:txBody>
      </p:sp>
      <p:pic>
        <p:nvPicPr>
          <p:cNvPr id="4" name="Content Placeholder 3" descr="Diagram of software&#10;&#10;Description automatically generated">
            <a:extLst>
              <a:ext uri="{FF2B5EF4-FFF2-40B4-BE49-F238E27FC236}">
                <a16:creationId xmlns:a16="http://schemas.microsoft.com/office/drawing/2014/main" xmlns="" id="{3ACCC9A0-CAAA-CF39-C3FA-EE4C851A9103}"/>
              </a:ext>
            </a:extLst>
          </p:cNvPr>
          <p:cNvPicPr>
            <a:picLocks noGrp="1" noChangeAspect="1"/>
          </p:cNvPicPr>
          <p:nvPr>
            <p:ph idx="1"/>
          </p:nvPr>
        </p:nvPicPr>
        <p:blipFill>
          <a:blip r:embed="rId2"/>
          <a:stretch>
            <a:fillRect/>
          </a:stretch>
        </p:blipFill>
        <p:spPr>
          <a:xfrm>
            <a:off x="1025061" y="1825625"/>
            <a:ext cx="10141878" cy="4351338"/>
          </a:xfrm>
        </p:spPr>
      </p:pic>
    </p:spTree>
    <p:extLst>
      <p:ext uri="{BB962C8B-B14F-4D97-AF65-F5344CB8AC3E}">
        <p14:creationId xmlns:p14="http://schemas.microsoft.com/office/powerpoint/2010/main" val="3134682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2A1FBB-2025-846E-9207-DF64F45F821A}"/>
              </a:ext>
            </a:extLst>
          </p:cNvPr>
          <p:cNvSpPr>
            <a:spLocks noGrp="1"/>
          </p:cNvSpPr>
          <p:nvPr>
            <p:ph type="title"/>
          </p:nvPr>
        </p:nvSpPr>
        <p:spPr/>
        <p:txBody>
          <a:bodyPr/>
          <a:lstStyle/>
          <a:p>
            <a:r>
              <a:rPr lang="en-US" sz="2700" dirty="0">
                <a:solidFill>
                  <a:srgbClr val="032553"/>
                </a:solidFill>
                <a:latin typeface="Helvetica"/>
                <a:cs typeface="Helvetica"/>
              </a:rPr>
              <a:t>Data Flow Architecture</a:t>
            </a:r>
            <a:endParaRPr lang="en-US" dirty="0"/>
          </a:p>
          <a:p>
            <a:endParaRPr lang="en-US" dirty="0"/>
          </a:p>
        </p:txBody>
      </p:sp>
      <p:pic>
        <p:nvPicPr>
          <p:cNvPr id="4" name="Content Placeholder 3" descr="A diagram of a flowchart&#10;&#10;Description automatically generated">
            <a:extLst>
              <a:ext uri="{FF2B5EF4-FFF2-40B4-BE49-F238E27FC236}">
                <a16:creationId xmlns:a16="http://schemas.microsoft.com/office/drawing/2014/main" xmlns="" id="{E45EDC64-B3E8-EE88-E43B-696A479A4580}"/>
              </a:ext>
            </a:extLst>
          </p:cNvPr>
          <p:cNvPicPr>
            <a:picLocks noGrp="1" noChangeAspect="1"/>
          </p:cNvPicPr>
          <p:nvPr>
            <p:ph idx="1"/>
          </p:nvPr>
        </p:nvPicPr>
        <p:blipFill>
          <a:blip r:embed="rId2"/>
          <a:stretch>
            <a:fillRect/>
          </a:stretch>
        </p:blipFill>
        <p:spPr>
          <a:xfrm>
            <a:off x="838200" y="2047014"/>
            <a:ext cx="10515600" cy="3908560"/>
          </a:xfrm>
        </p:spPr>
      </p:pic>
    </p:spTree>
    <p:extLst>
      <p:ext uri="{BB962C8B-B14F-4D97-AF65-F5344CB8AC3E}">
        <p14:creationId xmlns:p14="http://schemas.microsoft.com/office/powerpoint/2010/main" val="1281622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545432-E2A2-2D6D-D25E-8A5E31CEEA5B}"/>
              </a:ext>
            </a:extLst>
          </p:cNvPr>
          <p:cNvSpPr>
            <a:spLocks noGrp="1"/>
          </p:cNvSpPr>
          <p:nvPr>
            <p:ph type="title"/>
          </p:nvPr>
        </p:nvSpPr>
        <p:spPr/>
        <p:txBody>
          <a:bodyPr/>
          <a:lstStyle/>
          <a:p>
            <a:r>
              <a:rPr lang="en-US" sz="3000" dirty="0">
                <a:solidFill>
                  <a:srgbClr val="032553"/>
                </a:solidFill>
                <a:latin typeface="Helvetica"/>
                <a:cs typeface="Helvetica"/>
              </a:rPr>
              <a:t>Main Program/Subprogram Architecture</a:t>
            </a:r>
            <a:endParaRPr lang="en-US" dirty="0"/>
          </a:p>
          <a:p>
            <a:endParaRPr lang="en-US" dirty="0"/>
          </a:p>
        </p:txBody>
      </p:sp>
      <p:pic>
        <p:nvPicPr>
          <p:cNvPr id="4" name="Content Placeholder 3" descr="A diagram of a program&#10;&#10;Description automatically generated">
            <a:extLst>
              <a:ext uri="{FF2B5EF4-FFF2-40B4-BE49-F238E27FC236}">
                <a16:creationId xmlns:a16="http://schemas.microsoft.com/office/drawing/2014/main" xmlns="" id="{AB88DB34-9036-D53D-7AD5-40BE4EFB99C7}"/>
              </a:ext>
            </a:extLst>
          </p:cNvPr>
          <p:cNvPicPr>
            <a:picLocks noGrp="1" noChangeAspect="1"/>
          </p:cNvPicPr>
          <p:nvPr>
            <p:ph idx="1"/>
          </p:nvPr>
        </p:nvPicPr>
        <p:blipFill>
          <a:blip r:embed="rId2"/>
          <a:stretch>
            <a:fillRect/>
          </a:stretch>
        </p:blipFill>
        <p:spPr>
          <a:xfrm>
            <a:off x="1322357" y="1825625"/>
            <a:ext cx="9547285" cy="4351338"/>
          </a:xfrm>
        </p:spPr>
      </p:pic>
    </p:spTree>
    <p:extLst>
      <p:ext uri="{BB962C8B-B14F-4D97-AF65-F5344CB8AC3E}">
        <p14:creationId xmlns:p14="http://schemas.microsoft.com/office/powerpoint/2010/main" val="7601026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4AE5E3-D869-D350-D6AA-F3AC6F524AF1}"/>
              </a:ext>
            </a:extLst>
          </p:cNvPr>
          <p:cNvSpPr>
            <a:spLocks noGrp="1"/>
          </p:cNvSpPr>
          <p:nvPr>
            <p:ph type="title"/>
          </p:nvPr>
        </p:nvSpPr>
        <p:spPr/>
        <p:txBody>
          <a:bodyPr/>
          <a:lstStyle/>
          <a:p>
            <a:r>
              <a:rPr lang="en-US" sz="3000">
                <a:solidFill>
                  <a:srgbClr val="032553"/>
                </a:solidFill>
                <a:latin typeface="Helvetica"/>
                <a:cs typeface="Helvetica"/>
              </a:rPr>
              <a:t>Layered Architecture</a:t>
            </a:r>
            <a:endParaRPr lang="en-US"/>
          </a:p>
          <a:p>
            <a:endParaRPr lang="en-US" dirty="0"/>
          </a:p>
        </p:txBody>
      </p:sp>
      <p:pic>
        <p:nvPicPr>
          <p:cNvPr id="4" name="Content Placeholder 3" descr="A diagram of components in a spiral&#10;&#10;Description automatically generated">
            <a:extLst>
              <a:ext uri="{FF2B5EF4-FFF2-40B4-BE49-F238E27FC236}">
                <a16:creationId xmlns:a16="http://schemas.microsoft.com/office/drawing/2014/main" xmlns="" id="{A314DAE2-B33A-432F-4BD4-0795C44E5F35}"/>
              </a:ext>
            </a:extLst>
          </p:cNvPr>
          <p:cNvPicPr>
            <a:picLocks noGrp="1" noChangeAspect="1"/>
          </p:cNvPicPr>
          <p:nvPr>
            <p:ph idx="1"/>
          </p:nvPr>
        </p:nvPicPr>
        <p:blipFill>
          <a:blip r:embed="rId2"/>
          <a:stretch>
            <a:fillRect/>
          </a:stretch>
        </p:blipFill>
        <p:spPr>
          <a:xfrm>
            <a:off x="1418837" y="1825625"/>
            <a:ext cx="9354326" cy="4351338"/>
          </a:xfrm>
        </p:spPr>
      </p:pic>
    </p:spTree>
    <p:extLst>
      <p:ext uri="{BB962C8B-B14F-4D97-AF65-F5344CB8AC3E}">
        <p14:creationId xmlns:p14="http://schemas.microsoft.com/office/powerpoint/2010/main" val="3117452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777B00-9C34-3533-1B94-624ADCB3B326}"/>
              </a:ext>
            </a:extLst>
          </p:cNvPr>
          <p:cNvSpPr>
            <a:spLocks noGrp="1"/>
          </p:cNvSpPr>
          <p:nvPr>
            <p:ph type="title"/>
          </p:nvPr>
        </p:nvSpPr>
        <p:spPr/>
        <p:txBody>
          <a:bodyPr/>
          <a:lstStyle/>
          <a:p>
            <a:r>
              <a:rPr lang="en-US" sz="3000" dirty="0">
                <a:solidFill>
                  <a:srgbClr val="032553"/>
                </a:solidFill>
                <a:latin typeface="Helvetica"/>
                <a:cs typeface="Helvetica"/>
              </a:rPr>
              <a:t>Architectural Patterns</a:t>
            </a:r>
            <a:endParaRPr lang="en-US" dirty="0"/>
          </a:p>
          <a:p>
            <a:endParaRPr lang="en-US" dirty="0"/>
          </a:p>
        </p:txBody>
      </p:sp>
      <p:sp>
        <p:nvSpPr>
          <p:cNvPr id="3" name="Content Placeholder 2">
            <a:extLst>
              <a:ext uri="{FF2B5EF4-FFF2-40B4-BE49-F238E27FC236}">
                <a16:creationId xmlns:a16="http://schemas.microsoft.com/office/drawing/2014/main" xmlns="" id="{754C0FEB-B8A5-C4C4-A07F-C7CDA1DEF54B}"/>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Concurrency—applications must handle multiple tasks in a manner that simulates parallelism </a:t>
            </a:r>
            <a:endParaRPr lang="en-US" dirty="0"/>
          </a:p>
          <a:p>
            <a:pPr lvl="1"/>
            <a:r>
              <a:rPr lang="en-US" i="1" dirty="0">
                <a:ea typeface="+mn-lt"/>
                <a:cs typeface="+mn-lt"/>
              </a:rPr>
              <a:t>operating system process management </a:t>
            </a:r>
            <a:r>
              <a:rPr lang="en-US" dirty="0">
                <a:ea typeface="+mn-lt"/>
                <a:cs typeface="+mn-lt"/>
              </a:rPr>
              <a:t>pattern</a:t>
            </a:r>
            <a:endParaRPr lang="en-US" dirty="0"/>
          </a:p>
          <a:p>
            <a:pPr lvl="1"/>
            <a:r>
              <a:rPr lang="en-US" i="1" dirty="0">
                <a:ea typeface="+mn-lt"/>
                <a:cs typeface="+mn-lt"/>
              </a:rPr>
              <a:t>task scheduler</a:t>
            </a:r>
            <a:r>
              <a:rPr lang="en-US" dirty="0">
                <a:ea typeface="+mn-lt"/>
                <a:cs typeface="+mn-lt"/>
              </a:rPr>
              <a:t> pattern</a:t>
            </a:r>
            <a:endParaRPr lang="en-US" dirty="0"/>
          </a:p>
          <a:p>
            <a:r>
              <a:rPr lang="en-US" dirty="0">
                <a:ea typeface="+mn-lt"/>
                <a:cs typeface="+mn-lt"/>
              </a:rPr>
              <a:t>Persistence—Data persists if it survives past the execution of the process that created it. Two patterns are common: </a:t>
            </a:r>
            <a:endParaRPr lang="en-US" dirty="0"/>
          </a:p>
          <a:p>
            <a:pPr lvl="1"/>
            <a:r>
              <a:rPr lang="en-US" dirty="0">
                <a:ea typeface="+mn-lt"/>
                <a:cs typeface="+mn-lt"/>
              </a:rPr>
              <a:t>a </a:t>
            </a:r>
            <a:r>
              <a:rPr lang="en-US" i="1" dirty="0">
                <a:ea typeface="+mn-lt"/>
                <a:cs typeface="+mn-lt"/>
              </a:rPr>
              <a:t>database management system</a:t>
            </a:r>
            <a:r>
              <a:rPr lang="en-US" dirty="0">
                <a:ea typeface="+mn-lt"/>
                <a:cs typeface="+mn-lt"/>
              </a:rPr>
              <a:t> pattern that applies the storage and retrieval capability of a DBMS to the application architecture</a:t>
            </a:r>
            <a:endParaRPr lang="en-US" dirty="0"/>
          </a:p>
          <a:p>
            <a:pPr lvl="1"/>
            <a:r>
              <a:rPr lang="en-US" dirty="0">
                <a:ea typeface="+mn-lt"/>
                <a:cs typeface="+mn-lt"/>
              </a:rPr>
              <a:t>an </a:t>
            </a:r>
            <a:r>
              <a:rPr lang="en-US" i="1" dirty="0">
                <a:ea typeface="+mn-lt"/>
                <a:cs typeface="+mn-lt"/>
              </a:rPr>
              <a:t>application level</a:t>
            </a:r>
            <a:r>
              <a:rPr lang="en-US" dirty="0">
                <a:ea typeface="+mn-lt"/>
                <a:cs typeface="+mn-lt"/>
              </a:rPr>
              <a:t> </a:t>
            </a:r>
            <a:r>
              <a:rPr lang="en-US" i="1" dirty="0">
                <a:ea typeface="+mn-lt"/>
                <a:cs typeface="+mn-lt"/>
              </a:rPr>
              <a:t>persistence</a:t>
            </a:r>
            <a:r>
              <a:rPr lang="en-US" dirty="0">
                <a:ea typeface="+mn-lt"/>
                <a:cs typeface="+mn-lt"/>
              </a:rPr>
              <a:t> pattern that builds persistence features into the application architecture</a:t>
            </a:r>
            <a:endParaRPr lang="en-US" dirty="0"/>
          </a:p>
          <a:p>
            <a:r>
              <a:rPr lang="en-US" dirty="0">
                <a:ea typeface="+mn-lt"/>
                <a:cs typeface="+mn-lt"/>
              </a:rPr>
              <a:t>Distribution— the manner in which systems or components within systems communicate with one another in a distributed environment</a:t>
            </a:r>
            <a:endParaRPr lang="en-US" dirty="0"/>
          </a:p>
          <a:p>
            <a:pPr lvl="1"/>
            <a:r>
              <a:rPr lang="en-US" dirty="0">
                <a:ea typeface="+mn-lt"/>
                <a:cs typeface="+mn-lt"/>
              </a:rPr>
              <a:t>A</a:t>
            </a:r>
            <a:r>
              <a:rPr lang="en-US" i="1" dirty="0">
                <a:ea typeface="+mn-lt"/>
                <a:cs typeface="+mn-lt"/>
              </a:rPr>
              <a:t> broker</a:t>
            </a:r>
            <a:r>
              <a:rPr lang="en-US" dirty="0">
                <a:ea typeface="+mn-lt"/>
                <a:cs typeface="+mn-lt"/>
              </a:rPr>
              <a:t> acts as a ‘middle-man’ between the client component and a server component.</a:t>
            </a:r>
            <a:endParaRPr lang="en-US" dirty="0"/>
          </a:p>
          <a:p>
            <a:endParaRPr lang="en-US" dirty="0"/>
          </a:p>
        </p:txBody>
      </p:sp>
    </p:spTree>
    <p:extLst>
      <p:ext uri="{BB962C8B-B14F-4D97-AF65-F5344CB8AC3E}">
        <p14:creationId xmlns:p14="http://schemas.microsoft.com/office/powerpoint/2010/main" val="39940700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C3126B-DE96-9DCD-1B3A-C8EBE1A3F23C}"/>
              </a:ext>
            </a:extLst>
          </p:cNvPr>
          <p:cNvSpPr>
            <a:spLocks noGrp="1"/>
          </p:cNvSpPr>
          <p:nvPr>
            <p:ph type="title"/>
          </p:nvPr>
        </p:nvSpPr>
        <p:spPr/>
        <p:txBody>
          <a:bodyPr/>
          <a:lstStyle/>
          <a:p>
            <a:r>
              <a:rPr lang="en-US">
                <a:ea typeface="+mj-lt"/>
                <a:cs typeface="+mj-lt"/>
              </a:rPr>
              <a:t>Architectural Design</a:t>
            </a:r>
          </a:p>
          <a:p>
            <a:endParaRPr lang="en-US" dirty="0"/>
          </a:p>
        </p:txBody>
      </p:sp>
      <p:sp>
        <p:nvSpPr>
          <p:cNvPr id="3" name="Content Placeholder 2">
            <a:extLst>
              <a:ext uri="{FF2B5EF4-FFF2-40B4-BE49-F238E27FC236}">
                <a16:creationId xmlns:a16="http://schemas.microsoft.com/office/drawing/2014/main" xmlns="" id="{1CCC12C1-34AA-5EEC-F21B-DF35CE5604D7}"/>
              </a:ext>
            </a:extLst>
          </p:cNvPr>
          <p:cNvSpPr>
            <a:spLocks noGrp="1"/>
          </p:cNvSpPr>
          <p:nvPr>
            <p:ph idx="1"/>
          </p:nvPr>
        </p:nvSpPr>
        <p:spPr/>
        <p:txBody>
          <a:bodyPr vert="horz" lIns="91440" tIns="45720" rIns="91440" bIns="45720" rtlCol="0" anchor="t">
            <a:normAutofit/>
          </a:bodyPr>
          <a:lstStyle/>
          <a:p>
            <a:r>
              <a:rPr lang="en-US" dirty="0">
                <a:ea typeface="+mn-lt"/>
                <a:cs typeface="+mn-lt"/>
              </a:rPr>
              <a:t>The software must be placed into context</a:t>
            </a:r>
          </a:p>
          <a:p>
            <a:pPr lvl="1"/>
            <a:r>
              <a:rPr lang="en-US" sz="2800">
                <a:ea typeface="+mn-lt"/>
                <a:cs typeface="+mn-lt"/>
              </a:rPr>
              <a:t>the design should define the external entities (other systems, devices, people) that the software interacts with and the nature of the interaction</a:t>
            </a:r>
            <a:endParaRPr lang="en-US">
              <a:ea typeface="+mn-lt"/>
              <a:cs typeface="+mn-lt"/>
            </a:endParaRPr>
          </a:p>
          <a:p>
            <a:r>
              <a:rPr lang="en-US">
                <a:ea typeface="+mn-lt"/>
                <a:cs typeface="+mn-lt"/>
              </a:rPr>
              <a:t>A set of architectural archetypes should be identified</a:t>
            </a:r>
          </a:p>
          <a:p>
            <a:pPr lvl="1"/>
            <a:r>
              <a:rPr lang="en-US" sz="2800" dirty="0">
                <a:ea typeface="+mn-lt"/>
                <a:cs typeface="+mn-lt"/>
              </a:rPr>
              <a:t>An </a:t>
            </a:r>
            <a:r>
              <a:rPr lang="en-US" sz="2800" i="1" dirty="0">
                <a:ea typeface="+mn-lt"/>
                <a:cs typeface="+mn-lt"/>
              </a:rPr>
              <a:t>archetype</a:t>
            </a:r>
            <a:r>
              <a:rPr lang="en-US" sz="2800" dirty="0">
                <a:ea typeface="+mn-lt"/>
                <a:cs typeface="+mn-lt"/>
              </a:rPr>
              <a:t> is an abstraction (similar to a class) that represents one element of system behavior</a:t>
            </a:r>
            <a:endParaRPr lang="en-US" dirty="0">
              <a:ea typeface="+mn-lt"/>
              <a:cs typeface="+mn-lt"/>
            </a:endParaRPr>
          </a:p>
          <a:p>
            <a:r>
              <a:rPr lang="en-US" dirty="0">
                <a:ea typeface="+mn-lt"/>
                <a:cs typeface="+mn-lt"/>
              </a:rPr>
              <a:t>The designer specifies the structure of the system by defining and refining software components that implement each archetype</a:t>
            </a:r>
          </a:p>
          <a:p>
            <a:endParaRPr lang="en-US" dirty="0"/>
          </a:p>
        </p:txBody>
      </p:sp>
    </p:spTree>
    <p:extLst>
      <p:ext uri="{BB962C8B-B14F-4D97-AF65-F5344CB8AC3E}">
        <p14:creationId xmlns:p14="http://schemas.microsoft.com/office/powerpoint/2010/main" val="6167569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E3C917-1E09-58A2-D272-79FF6A4757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9E4514F-C753-7E30-20C3-C4C805E799C7}"/>
              </a:ext>
            </a:extLst>
          </p:cNvPr>
          <p:cNvSpPr>
            <a:spLocks noGrp="1"/>
          </p:cNvSpPr>
          <p:nvPr>
            <p:ph idx="1"/>
          </p:nvPr>
        </p:nvSpPr>
        <p:spPr/>
        <p:txBody>
          <a:bodyPr vert="horz" lIns="91440" tIns="45720" rIns="91440" bIns="45720" rtlCol="0" anchor="t">
            <a:normAutofit/>
          </a:bodyPr>
          <a:lstStyle/>
          <a:p>
            <a:r>
              <a:rPr lang="en-US" b="1" dirty="0">
                <a:ea typeface="+mn-lt"/>
                <a:cs typeface="+mn-lt"/>
              </a:rPr>
              <a:t>Who does it? </a:t>
            </a:r>
            <a:endParaRPr lang="en-US" dirty="0"/>
          </a:p>
          <a:p>
            <a:r>
              <a:rPr lang="en-US" dirty="0">
                <a:ea typeface="+mn-lt"/>
                <a:cs typeface="+mn-lt"/>
              </a:rPr>
              <a:t>Software engineers conduct each of the design tasks.</a:t>
            </a:r>
            <a:endParaRPr lang="en-US" dirty="0"/>
          </a:p>
          <a:p>
            <a:r>
              <a:rPr lang="en-US" b="1" dirty="0">
                <a:ea typeface="+mn-lt"/>
                <a:cs typeface="+mn-lt"/>
              </a:rPr>
              <a:t>Why is it important?</a:t>
            </a:r>
            <a:endParaRPr lang="en-US" dirty="0">
              <a:ea typeface="+mn-lt"/>
              <a:cs typeface="+mn-lt"/>
            </a:endParaRPr>
          </a:p>
          <a:p>
            <a:r>
              <a:rPr lang="en-US" b="1" dirty="0">
                <a:ea typeface="+mn-lt"/>
                <a:cs typeface="+mn-lt"/>
              </a:rPr>
              <a:t> </a:t>
            </a:r>
            <a:r>
              <a:rPr lang="en-US" dirty="0">
                <a:ea typeface="+mn-lt"/>
                <a:cs typeface="+mn-lt"/>
              </a:rPr>
              <a:t>Design allows you to model the system or product that is to be built. </a:t>
            </a:r>
          </a:p>
          <a:p>
            <a:r>
              <a:rPr lang="en-US" dirty="0">
                <a:ea typeface="+mn-lt"/>
                <a:cs typeface="+mn-lt"/>
              </a:rPr>
              <a:t>This model can be assessed for quality and improved before code is generated, tests are conducted, and end users become involved in large numbers. Design is the place where soft- ware quality is established.</a:t>
            </a:r>
            <a:endParaRPr lang="en-US" dirty="0"/>
          </a:p>
          <a:p>
            <a:endParaRPr lang="en-US" dirty="0"/>
          </a:p>
        </p:txBody>
      </p:sp>
    </p:spTree>
    <p:extLst>
      <p:ext uri="{BB962C8B-B14F-4D97-AF65-F5344CB8AC3E}">
        <p14:creationId xmlns:p14="http://schemas.microsoft.com/office/powerpoint/2010/main" val="324620400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354E6B-1165-4C36-18BB-EF006C748407}"/>
              </a:ext>
            </a:extLst>
          </p:cNvPr>
          <p:cNvSpPr>
            <a:spLocks noGrp="1"/>
          </p:cNvSpPr>
          <p:nvPr>
            <p:ph type="title"/>
          </p:nvPr>
        </p:nvSpPr>
        <p:spPr/>
        <p:txBody>
          <a:bodyPr/>
          <a:lstStyle/>
          <a:p>
            <a:r>
              <a:rPr lang="en-US">
                <a:ea typeface="+mj-lt"/>
                <a:cs typeface="+mj-lt"/>
              </a:rPr>
              <a:t>Architectural Context</a:t>
            </a:r>
          </a:p>
          <a:p>
            <a:endParaRPr lang="en-US" dirty="0"/>
          </a:p>
        </p:txBody>
      </p:sp>
      <p:pic>
        <p:nvPicPr>
          <p:cNvPr id="4" name="Content Placeholder 3" descr="A diagram of a system&#10;&#10;Description automatically generated">
            <a:extLst>
              <a:ext uri="{FF2B5EF4-FFF2-40B4-BE49-F238E27FC236}">
                <a16:creationId xmlns:a16="http://schemas.microsoft.com/office/drawing/2014/main" xmlns="" id="{284880CE-B69E-2677-6791-A8BCC3101E47}"/>
              </a:ext>
            </a:extLst>
          </p:cNvPr>
          <p:cNvPicPr>
            <a:picLocks noGrp="1" noChangeAspect="1"/>
          </p:cNvPicPr>
          <p:nvPr>
            <p:ph idx="1"/>
          </p:nvPr>
        </p:nvPicPr>
        <p:blipFill>
          <a:blip r:embed="rId2"/>
          <a:stretch>
            <a:fillRect/>
          </a:stretch>
        </p:blipFill>
        <p:spPr>
          <a:xfrm>
            <a:off x="1292123" y="1825625"/>
            <a:ext cx="9607754" cy="4351338"/>
          </a:xfrm>
        </p:spPr>
      </p:pic>
    </p:spTree>
    <p:extLst>
      <p:ext uri="{BB962C8B-B14F-4D97-AF65-F5344CB8AC3E}">
        <p14:creationId xmlns:p14="http://schemas.microsoft.com/office/powerpoint/2010/main" val="14397611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0D6CFF-239C-F7D3-75C3-FB95FC8969E0}"/>
              </a:ext>
            </a:extLst>
          </p:cNvPr>
          <p:cNvSpPr>
            <a:spLocks noGrp="1"/>
          </p:cNvSpPr>
          <p:nvPr>
            <p:ph type="title"/>
          </p:nvPr>
        </p:nvSpPr>
        <p:spPr/>
        <p:txBody>
          <a:bodyPr/>
          <a:lstStyle/>
          <a:p>
            <a:r>
              <a:rPr lang="en-US">
                <a:ea typeface="+mj-lt"/>
                <a:cs typeface="+mj-lt"/>
              </a:rPr>
              <a:t>Archetypes</a:t>
            </a:r>
          </a:p>
          <a:p>
            <a:endParaRPr lang="en-US" dirty="0"/>
          </a:p>
        </p:txBody>
      </p:sp>
      <p:pic>
        <p:nvPicPr>
          <p:cNvPr id="4" name="Content Placeholder 3" descr="A diagram of a computer&#10;&#10;Description automatically generated">
            <a:extLst>
              <a:ext uri="{FF2B5EF4-FFF2-40B4-BE49-F238E27FC236}">
                <a16:creationId xmlns:a16="http://schemas.microsoft.com/office/drawing/2014/main" xmlns="" id="{F93DA0CF-A1CB-56E9-B27B-535CDEEEC683}"/>
              </a:ext>
            </a:extLst>
          </p:cNvPr>
          <p:cNvPicPr>
            <a:picLocks noGrp="1" noChangeAspect="1"/>
          </p:cNvPicPr>
          <p:nvPr>
            <p:ph idx="1"/>
          </p:nvPr>
        </p:nvPicPr>
        <p:blipFill>
          <a:blip r:embed="rId2"/>
          <a:stretch>
            <a:fillRect/>
          </a:stretch>
        </p:blipFill>
        <p:spPr>
          <a:xfrm>
            <a:off x="838200" y="1831408"/>
            <a:ext cx="10515600" cy="4339771"/>
          </a:xfrm>
        </p:spPr>
      </p:pic>
    </p:spTree>
    <p:extLst>
      <p:ext uri="{BB962C8B-B14F-4D97-AF65-F5344CB8AC3E}">
        <p14:creationId xmlns:p14="http://schemas.microsoft.com/office/powerpoint/2010/main" val="25561171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34DBA2-7E67-DBDA-6135-0ABA1BB39899}"/>
              </a:ext>
            </a:extLst>
          </p:cNvPr>
          <p:cNvSpPr>
            <a:spLocks noGrp="1"/>
          </p:cNvSpPr>
          <p:nvPr>
            <p:ph type="title"/>
          </p:nvPr>
        </p:nvSpPr>
        <p:spPr/>
        <p:txBody>
          <a:bodyPr/>
          <a:lstStyle/>
          <a:p>
            <a:r>
              <a:rPr lang="en-US">
                <a:ea typeface="+mj-lt"/>
                <a:cs typeface="+mj-lt"/>
              </a:rPr>
              <a:t>Component Structure</a:t>
            </a:r>
          </a:p>
          <a:p>
            <a:endParaRPr lang="en-US" dirty="0"/>
          </a:p>
        </p:txBody>
      </p:sp>
      <p:pic>
        <p:nvPicPr>
          <p:cNvPr id="4" name="Content Placeholder 3" descr="A diagram of a security system&#10;&#10;Description automatically generated">
            <a:extLst>
              <a:ext uri="{FF2B5EF4-FFF2-40B4-BE49-F238E27FC236}">
                <a16:creationId xmlns:a16="http://schemas.microsoft.com/office/drawing/2014/main" xmlns="" id="{43CCA32E-CC3E-FFB7-7B9B-A2B7EB1D6FDC}"/>
              </a:ext>
            </a:extLst>
          </p:cNvPr>
          <p:cNvPicPr>
            <a:picLocks noGrp="1" noChangeAspect="1"/>
          </p:cNvPicPr>
          <p:nvPr>
            <p:ph idx="1"/>
          </p:nvPr>
        </p:nvPicPr>
        <p:blipFill>
          <a:blip r:embed="rId2"/>
          <a:stretch>
            <a:fillRect/>
          </a:stretch>
        </p:blipFill>
        <p:spPr>
          <a:xfrm>
            <a:off x="498138" y="1727014"/>
            <a:ext cx="11518453" cy="5158160"/>
          </a:xfrm>
        </p:spPr>
      </p:pic>
    </p:spTree>
    <p:extLst>
      <p:ext uri="{BB962C8B-B14F-4D97-AF65-F5344CB8AC3E}">
        <p14:creationId xmlns:p14="http://schemas.microsoft.com/office/powerpoint/2010/main" val="13844944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ABEBD8-4E11-EB46-B956-4AB612F016BE}"/>
              </a:ext>
            </a:extLst>
          </p:cNvPr>
          <p:cNvSpPr>
            <a:spLocks noGrp="1"/>
          </p:cNvSpPr>
          <p:nvPr>
            <p:ph type="title"/>
          </p:nvPr>
        </p:nvSpPr>
        <p:spPr/>
        <p:txBody>
          <a:bodyPr/>
          <a:lstStyle/>
          <a:p>
            <a:r>
              <a:rPr lang="en-US" sz="3000" dirty="0">
                <a:solidFill>
                  <a:srgbClr val="032553"/>
                </a:solidFill>
                <a:latin typeface="Helvetica"/>
                <a:cs typeface="Helvetica"/>
              </a:rPr>
              <a:t>Refined Component Structure</a:t>
            </a:r>
            <a:endParaRPr lang="en-US" dirty="0"/>
          </a:p>
          <a:p>
            <a:endParaRPr lang="en-US" dirty="0"/>
          </a:p>
        </p:txBody>
      </p:sp>
      <p:pic>
        <p:nvPicPr>
          <p:cNvPr id="4" name="Content Placeholder 3" descr="A diagram of a security function&#10;&#10;Description automatically generated">
            <a:extLst>
              <a:ext uri="{FF2B5EF4-FFF2-40B4-BE49-F238E27FC236}">
                <a16:creationId xmlns:a16="http://schemas.microsoft.com/office/drawing/2014/main" xmlns="" id="{7AEE2E07-171A-B9AC-CA12-8DA9300E3B0B}"/>
              </a:ext>
            </a:extLst>
          </p:cNvPr>
          <p:cNvPicPr>
            <a:picLocks noGrp="1" noChangeAspect="1"/>
          </p:cNvPicPr>
          <p:nvPr>
            <p:ph idx="1"/>
          </p:nvPr>
        </p:nvPicPr>
        <p:blipFill>
          <a:blip r:embed="rId2"/>
          <a:stretch>
            <a:fillRect/>
          </a:stretch>
        </p:blipFill>
        <p:spPr>
          <a:xfrm>
            <a:off x="372237" y="1443235"/>
            <a:ext cx="11447526" cy="5005760"/>
          </a:xfrm>
        </p:spPr>
      </p:pic>
    </p:spTree>
    <p:extLst>
      <p:ext uri="{BB962C8B-B14F-4D97-AF65-F5344CB8AC3E}">
        <p14:creationId xmlns:p14="http://schemas.microsoft.com/office/powerpoint/2010/main" val="5961552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6814EF-2E6F-256F-E685-70E3C9189ACC}"/>
              </a:ext>
            </a:extLst>
          </p:cNvPr>
          <p:cNvSpPr>
            <a:spLocks noGrp="1"/>
          </p:cNvSpPr>
          <p:nvPr>
            <p:ph type="title"/>
          </p:nvPr>
        </p:nvSpPr>
        <p:spPr/>
        <p:txBody>
          <a:bodyPr/>
          <a:lstStyle/>
          <a:p>
            <a:r>
              <a:rPr lang="en-US" dirty="0">
                <a:ea typeface="+mj-lt"/>
                <a:cs typeface="+mj-lt"/>
              </a:rPr>
              <a:t>Analyzing Architectural Design</a:t>
            </a:r>
          </a:p>
          <a:p>
            <a:endParaRPr lang="en-US" dirty="0"/>
          </a:p>
        </p:txBody>
      </p:sp>
      <p:sp>
        <p:nvSpPr>
          <p:cNvPr id="3" name="Content Placeholder 2">
            <a:extLst>
              <a:ext uri="{FF2B5EF4-FFF2-40B4-BE49-F238E27FC236}">
                <a16:creationId xmlns:a16="http://schemas.microsoft.com/office/drawing/2014/main" xmlns="" id="{911606D6-211E-A04D-0C44-F1261165FE21}"/>
              </a:ext>
            </a:extLst>
          </p:cNvPr>
          <p:cNvSpPr>
            <a:spLocks noGrp="1"/>
          </p:cNvSpPr>
          <p:nvPr>
            <p:ph idx="1"/>
          </p:nvPr>
        </p:nvSpPr>
        <p:spPr>
          <a:xfrm>
            <a:off x="838200" y="1228217"/>
            <a:ext cx="10515600" cy="4948746"/>
          </a:xfrm>
        </p:spPr>
        <p:txBody>
          <a:bodyPr vert="horz" lIns="91440" tIns="45720" rIns="91440" bIns="45720" rtlCol="0" anchor="t">
            <a:normAutofit fontScale="92500" lnSpcReduction="20000"/>
          </a:bodyPr>
          <a:lstStyle/>
          <a:p>
            <a:pPr marL="0" indent="0">
              <a:buNone/>
            </a:pPr>
            <a:r>
              <a:rPr lang="en-US" dirty="0">
                <a:ea typeface="+mn-lt"/>
                <a:cs typeface="+mn-lt"/>
              </a:rPr>
              <a:t>1. Collect scenarios. </a:t>
            </a:r>
            <a:endParaRPr lang="en-US" dirty="0"/>
          </a:p>
          <a:p>
            <a:pPr marL="0" indent="0">
              <a:buNone/>
            </a:pPr>
            <a:r>
              <a:rPr lang="en-US" dirty="0">
                <a:ea typeface="+mn-lt"/>
                <a:cs typeface="+mn-lt"/>
              </a:rPr>
              <a:t>2.  Elicit requirements, constraints, and environment description. </a:t>
            </a:r>
            <a:endParaRPr lang="en-US" dirty="0"/>
          </a:p>
          <a:p>
            <a:pPr marL="0" indent="0">
              <a:buNone/>
            </a:pPr>
            <a:r>
              <a:rPr lang="en-US" dirty="0">
                <a:ea typeface="+mn-lt"/>
                <a:cs typeface="+mn-lt"/>
              </a:rPr>
              <a:t>3.  Describe the architectural styles/patterns that have been chosen to address the scenarios and requirements:</a:t>
            </a:r>
            <a:endParaRPr lang="en-US" dirty="0"/>
          </a:p>
          <a:p>
            <a:pPr marL="0" indent="0">
              <a:buNone/>
            </a:pPr>
            <a:r>
              <a:rPr lang="en-US" dirty="0">
                <a:ea typeface="+mn-lt"/>
                <a:cs typeface="+mn-lt"/>
              </a:rPr>
              <a:t>  • module view</a:t>
            </a:r>
            <a:endParaRPr lang="en-US"/>
          </a:p>
          <a:p>
            <a:pPr marL="0" indent="0">
              <a:buNone/>
            </a:pPr>
            <a:r>
              <a:rPr lang="en-US" dirty="0">
                <a:ea typeface="+mn-lt"/>
                <a:cs typeface="+mn-lt"/>
              </a:rPr>
              <a:t>  • process view</a:t>
            </a:r>
            <a:endParaRPr lang="en-US" dirty="0"/>
          </a:p>
          <a:p>
            <a:pPr marL="0" indent="0">
              <a:buNone/>
            </a:pPr>
            <a:r>
              <a:rPr lang="en-US" dirty="0">
                <a:ea typeface="+mn-lt"/>
                <a:cs typeface="+mn-lt"/>
              </a:rPr>
              <a:t>  • data flow view</a:t>
            </a:r>
            <a:endParaRPr lang="en-US"/>
          </a:p>
          <a:p>
            <a:pPr marL="0" indent="0">
              <a:buNone/>
            </a:pPr>
            <a:r>
              <a:rPr lang="en-US" dirty="0">
                <a:ea typeface="+mn-lt"/>
                <a:cs typeface="+mn-lt"/>
              </a:rPr>
              <a:t>4.  Evaluate quality attributes by considered each attribute in isolation. </a:t>
            </a:r>
            <a:endParaRPr lang="en-US" dirty="0"/>
          </a:p>
          <a:p>
            <a:pPr marL="0" indent="0">
              <a:buNone/>
            </a:pPr>
            <a:r>
              <a:rPr lang="en-US" dirty="0">
                <a:ea typeface="+mn-lt"/>
                <a:cs typeface="+mn-lt"/>
              </a:rPr>
              <a:t>5.  Identify the sensitivity of quality attributes to various architectural attributes for a specific architectural style. </a:t>
            </a:r>
            <a:endParaRPr lang="en-US" dirty="0"/>
          </a:p>
          <a:p>
            <a:pPr marL="0" indent="0">
              <a:buNone/>
            </a:pPr>
            <a:r>
              <a:rPr lang="en-US" dirty="0">
                <a:ea typeface="+mn-lt"/>
                <a:cs typeface="+mn-lt"/>
              </a:rPr>
              <a:t>6.  Critique candidate architectures (developed in step 3) using the sensitivity analysis conducted in step 5. </a:t>
            </a:r>
            <a:endParaRPr lang="en-US" dirty="0"/>
          </a:p>
          <a:p>
            <a:endParaRPr lang="en-US" dirty="0"/>
          </a:p>
        </p:txBody>
      </p:sp>
    </p:spTree>
    <p:extLst>
      <p:ext uri="{BB962C8B-B14F-4D97-AF65-F5344CB8AC3E}">
        <p14:creationId xmlns:p14="http://schemas.microsoft.com/office/powerpoint/2010/main" val="1600262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CF4E31-2BF1-AF5F-AE79-7E6DDE7A87A6}"/>
              </a:ext>
            </a:extLst>
          </p:cNvPr>
          <p:cNvSpPr>
            <a:spLocks noGrp="1"/>
          </p:cNvSpPr>
          <p:nvPr>
            <p:ph type="title"/>
          </p:nvPr>
        </p:nvSpPr>
        <p:spPr/>
        <p:txBody>
          <a:bodyPr/>
          <a:lstStyle/>
          <a:p>
            <a:r>
              <a:rPr lang="en-US" dirty="0">
                <a:ea typeface="+mj-lt"/>
                <a:cs typeface="+mj-lt"/>
              </a:rPr>
              <a:t>Architectural Complexity</a:t>
            </a:r>
          </a:p>
          <a:p>
            <a:endParaRPr lang="en-US" dirty="0"/>
          </a:p>
        </p:txBody>
      </p:sp>
      <p:sp>
        <p:nvSpPr>
          <p:cNvPr id="3" name="Content Placeholder 2">
            <a:extLst>
              <a:ext uri="{FF2B5EF4-FFF2-40B4-BE49-F238E27FC236}">
                <a16:creationId xmlns:a16="http://schemas.microsoft.com/office/drawing/2014/main" xmlns="" id="{5E5AFEE7-AD3C-8739-1148-3D8F2ADC08D6}"/>
              </a:ext>
            </a:extLst>
          </p:cNvPr>
          <p:cNvSpPr>
            <a:spLocks noGrp="1"/>
          </p:cNvSpPr>
          <p:nvPr>
            <p:ph idx="1"/>
          </p:nvPr>
        </p:nvSpPr>
        <p:spPr/>
        <p:txBody>
          <a:bodyPr vert="horz" lIns="91440" tIns="45720" rIns="91440" bIns="45720" rtlCol="0" anchor="t">
            <a:normAutofit/>
          </a:bodyPr>
          <a:lstStyle/>
          <a:p>
            <a:r>
              <a:rPr lang="en-US" dirty="0">
                <a:ea typeface="+mn-lt"/>
                <a:cs typeface="+mn-lt"/>
              </a:rPr>
              <a:t>the overall complexity of a proposed architecture is assessed by considering the dependencies between components within the architecture [Zha98]</a:t>
            </a:r>
          </a:p>
          <a:p>
            <a:pPr lvl="1"/>
            <a:r>
              <a:rPr lang="en-US" sz="2800" i="1" dirty="0">
                <a:ea typeface="+mn-lt"/>
                <a:cs typeface="+mn-lt"/>
              </a:rPr>
              <a:t>Sharing dependencies</a:t>
            </a:r>
            <a:r>
              <a:rPr lang="en-US" sz="2800" dirty="0">
                <a:ea typeface="+mn-lt"/>
                <a:cs typeface="+mn-lt"/>
              </a:rPr>
              <a:t> represent dependence relationships among consumers who use the same resource or producers who produce for the same consumers.</a:t>
            </a:r>
            <a:endParaRPr lang="en-US" dirty="0">
              <a:ea typeface="+mn-lt"/>
              <a:cs typeface="+mn-lt"/>
            </a:endParaRPr>
          </a:p>
          <a:p>
            <a:pPr lvl="1"/>
            <a:r>
              <a:rPr lang="en-US" sz="2800" i="1" dirty="0">
                <a:ea typeface="+mn-lt"/>
                <a:cs typeface="+mn-lt"/>
              </a:rPr>
              <a:t>Flow dependencies</a:t>
            </a:r>
            <a:r>
              <a:rPr lang="en-US" sz="2800" dirty="0">
                <a:ea typeface="+mn-lt"/>
                <a:cs typeface="+mn-lt"/>
              </a:rPr>
              <a:t> represent dependence relationships between producers and consumers of resources.</a:t>
            </a:r>
            <a:endParaRPr lang="en-US">
              <a:ea typeface="+mn-lt"/>
              <a:cs typeface="+mn-lt"/>
            </a:endParaRPr>
          </a:p>
          <a:p>
            <a:pPr lvl="1"/>
            <a:r>
              <a:rPr lang="en-US" sz="2800" i="1" dirty="0">
                <a:ea typeface="+mn-lt"/>
                <a:cs typeface="+mn-lt"/>
              </a:rPr>
              <a:t>Constrained dependencies</a:t>
            </a:r>
            <a:r>
              <a:rPr lang="en-US" sz="2800" dirty="0">
                <a:ea typeface="+mn-lt"/>
                <a:cs typeface="+mn-lt"/>
              </a:rPr>
              <a:t> represent constraints on the relative flow of control among a set of activities.</a:t>
            </a:r>
            <a:endParaRPr lang="en-US" dirty="0">
              <a:ea typeface="+mn-lt"/>
              <a:cs typeface="+mn-lt"/>
            </a:endParaRPr>
          </a:p>
          <a:p>
            <a:endParaRPr lang="en-US" dirty="0"/>
          </a:p>
        </p:txBody>
      </p:sp>
    </p:spTree>
    <p:extLst>
      <p:ext uri="{BB962C8B-B14F-4D97-AF65-F5344CB8AC3E}">
        <p14:creationId xmlns:p14="http://schemas.microsoft.com/office/powerpoint/2010/main" val="4904474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F078B3-7B25-023D-B9DC-73DD7A3C5685}"/>
              </a:ext>
            </a:extLst>
          </p:cNvPr>
          <p:cNvSpPr>
            <a:spLocks noGrp="1"/>
          </p:cNvSpPr>
          <p:nvPr>
            <p:ph type="title"/>
          </p:nvPr>
        </p:nvSpPr>
        <p:spPr/>
        <p:txBody>
          <a:bodyPr/>
          <a:lstStyle/>
          <a:p>
            <a:r>
              <a:rPr lang="en-US" dirty="0">
                <a:ea typeface="+mj-lt"/>
                <a:cs typeface="+mj-lt"/>
              </a:rPr>
              <a:t>ADL</a:t>
            </a:r>
          </a:p>
          <a:p>
            <a:endParaRPr lang="en-US" dirty="0"/>
          </a:p>
        </p:txBody>
      </p:sp>
      <p:sp>
        <p:nvSpPr>
          <p:cNvPr id="3" name="Content Placeholder 2">
            <a:extLst>
              <a:ext uri="{FF2B5EF4-FFF2-40B4-BE49-F238E27FC236}">
                <a16:creationId xmlns:a16="http://schemas.microsoft.com/office/drawing/2014/main" xmlns="" id="{4C1846E4-8755-CECD-DC2F-4F053353CA2B}"/>
              </a:ext>
            </a:extLst>
          </p:cNvPr>
          <p:cNvSpPr>
            <a:spLocks noGrp="1"/>
          </p:cNvSpPr>
          <p:nvPr>
            <p:ph idx="1"/>
          </p:nvPr>
        </p:nvSpPr>
        <p:spPr/>
        <p:txBody>
          <a:bodyPr vert="horz" lIns="91440" tIns="45720" rIns="91440" bIns="45720" rtlCol="0" anchor="t">
            <a:normAutofit/>
          </a:bodyPr>
          <a:lstStyle/>
          <a:p>
            <a:r>
              <a:rPr lang="en-US" i="1" dirty="0">
                <a:ea typeface="+mn-lt"/>
                <a:cs typeface="+mn-lt"/>
              </a:rPr>
              <a:t>Architectural description language </a:t>
            </a:r>
            <a:r>
              <a:rPr lang="en-US" dirty="0">
                <a:ea typeface="+mn-lt"/>
                <a:cs typeface="+mn-lt"/>
              </a:rPr>
              <a:t>(ADL) provides a semantics and syntax for describing a software architecture</a:t>
            </a:r>
          </a:p>
          <a:p>
            <a:r>
              <a:rPr lang="en-US" dirty="0">
                <a:ea typeface="+mn-lt"/>
                <a:cs typeface="+mn-lt"/>
              </a:rPr>
              <a:t>Provide the designer with the ability to: </a:t>
            </a:r>
          </a:p>
          <a:p>
            <a:pPr lvl="1"/>
            <a:r>
              <a:rPr lang="en-US" sz="2800" dirty="0">
                <a:ea typeface="+mn-lt"/>
                <a:cs typeface="+mn-lt"/>
              </a:rPr>
              <a:t>decompose architectural components</a:t>
            </a:r>
            <a:endParaRPr lang="en-US" dirty="0">
              <a:ea typeface="+mn-lt"/>
              <a:cs typeface="+mn-lt"/>
            </a:endParaRPr>
          </a:p>
          <a:p>
            <a:pPr lvl="1"/>
            <a:r>
              <a:rPr lang="en-US" sz="2800" dirty="0">
                <a:ea typeface="+mn-lt"/>
                <a:cs typeface="+mn-lt"/>
              </a:rPr>
              <a:t>compose individual components into larger architectural blocks and </a:t>
            </a:r>
            <a:endParaRPr lang="en-US" dirty="0">
              <a:ea typeface="+mn-lt"/>
              <a:cs typeface="+mn-lt"/>
            </a:endParaRPr>
          </a:p>
          <a:p>
            <a:pPr lvl="1"/>
            <a:r>
              <a:rPr lang="en-US" sz="2800" dirty="0">
                <a:ea typeface="+mn-lt"/>
                <a:cs typeface="+mn-lt"/>
              </a:rPr>
              <a:t>represent interfaces (connection mechanisms) between components.  </a:t>
            </a:r>
            <a:endParaRPr lang="en-US" dirty="0">
              <a:ea typeface="+mn-lt"/>
              <a:cs typeface="+mn-lt"/>
            </a:endParaRPr>
          </a:p>
          <a:p>
            <a:endParaRPr lang="en-US" dirty="0"/>
          </a:p>
        </p:txBody>
      </p:sp>
    </p:spTree>
    <p:extLst>
      <p:ext uri="{BB962C8B-B14F-4D97-AF65-F5344CB8AC3E}">
        <p14:creationId xmlns:p14="http://schemas.microsoft.com/office/powerpoint/2010/main" val="29333521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730CEB-EDA3-FD1D-AECC-18C7809CA6E8}"/>
              </a:ext>
            </a:extLst>
          </p:cNvPr>
          <p:cNvSpPr>
            <a:spLocks noGrp="1"/>
          </p:cNvSpPr>
          <p:nvPr>
            <p:ph type="title"/>
          </p:nvPr>
        </p:nvSpPr>
        <p:spPr/>
        <p:txBody>
          <a:bodyPr/>
          <a:lstStyle/>
          <a:p>
            <a:r>
              <a:rPr lang="en-US" dirty="0"/>
              <a:t>Design Pattern</a:t>
            </a:r>
          </a:p>
        </p:txBody>
      </p:sp>
      <p:sp>
        <p:nvSpPr>
          <p:cNvPr id="3" name="Content Placeholder 2">
            <a:extLst>
              <a:ext uri="{FF2B5EF4-FFF2-40B4-BE49-F238E27FC236}">
                <a16:creationId xmlns:a16="http://schemas.microsoft.com/office/drawing/2014/main" xmlns="" id="{6606081C-295A-2942-DEB2-E2719EBCBC5D}"/>
              </a:ext>
            </a:extLst>
          </p:cNvPr>
          <p:cNvSpPr>
            <a:spLocks noGrp="1"/>
          </p:cNvSpPr>
          <p:nvPr>
            <p:ph idx="1"/>
          </p:nvPr>
        </p:nvSpPr>
        <p:spPr/>
        <p:txBody>
          <a:bodyPr vert="horz" lIns="91440" tIns="45720" rIns="91440" bIns="45720" rtlCol="0" anchor="t">
            <a:normAutofit/>
          </a:bodyPr>
          <a:lstStyle/>
          <a:p>
            <a:r>
              <a:rPr lang="en-US" dirty="0">
                <a:ea typeface="+mn-lt"/>
                <a:cs typeface="+mn-lt"/>
              </a:rPr>
              <a:t>A </a:t>
            </a:r>
            <a:r>
              <a:rPr lang="en-US" i="1" dirty="0">
                <a:ea typeface="+mn-lt"/>
                <a:cs typeface="+mn-lt"/>
              </a:rPr>
              <a:t>design pattern </a:t>
            </a:r>
            <a:r>
              <a:rPr lang="en-US" dirty="0">
                <a:ea typeface="+mn-lt"/>
                <a:cs typeface="+mn-lt"/>
              </a:rPr>
              <a:t>can be characterized as “a three-part rule which expresses a relation between a certain context, a problem, and a solution” [Ale79]. </a:t>
            </a:r>
            <a:endParaRPr lang="en-US" dirty="0"/>
          </a:p>
          <a:p>
            <a:r>
              <a:rPr lang="en-US" dirty="0">
                <a:ea typeface="+mn-lt"/>
                <a:cs typeface="+mn-lt"/>
              </a:rPr>
              <a:t>For software design, </a:t>
            </a:r>
            <a:r>
              <a:rPr lang="en-US" i="1" dirty="0">
                <a:ea typeface="+mn-lt"/>
                <a:cs typeface="+mn-lt"/>
              </a:rPr>
              <a:t>context </a:t>
            </a:r>
            <a:r>
              <a:rPr lang="en-US" dirty="0">
                <a:ea typeface="+mn-lt"/>
                <a:cs typeface="+mn-lt"/>
              </a:rPr>
              <a:t>allows the reader to understand the environment in which the problem resides and what solution might be appropriate within that environment. </a:t>
            </a:r>
            <a:endParaRPr lang="en-US" dirty="0"/>
          </a:p>
          <a:p>
            <a:r>
              <a:rPr lang="en-US" dirty="0">
                <a:ea typeface="+mn-lt"/>
                <a:cs typeface="+mn-lt"/>
              </a:rPr>
              <a:t>A set of requirements, including limitations and constraints, acts as a </a:t>
            </a:r>
            <a:r>
              <a:rPr lang="en-US" i="1" dirty="0">
                <a:ea typeface="+mn-lt"/>
                <a:cs typeface="+mn-lt"/>
              </a:rPr>
              <a:t>system of forces </a:t>
            </a:r>
            <a:r>
              <a:rPr lang="en-US" dirty="0">
                <a:ea typeface="+mn-lt"/>
                <a:cs typeface="+mn-lt"/>
              </a:rPr>
              <a:t>that influences how the problem can be interpreted within its context and how the solution can be effectively applied.</a:t>
            </a:r>
          </a:p>
          <a:p>
            <a:endParaRPr lang="en-US" dirty="0"/>
          </a:p>
          <a:p>
            <a:endParaRPr lang="en-US" dirty="0"/>
          </a:p>
        </p:txBody>
      </p:sp>
    </p:spTree>
    <p:extLst>
      <p:ext uri="{BB962C8B-B14F-4D97-AF65-F5344CB8AC3E}">
        <p14:creationId xmlns:p14="http://schemas.microsoft.com/office/powerpoint/2010/main" val="24273300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4A4F8F-C903-920D-3E60-CE65E44ED0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0E0D36D-6C92-B680-025D-DB25FA504AA7}"/>
              </a:ext>
            </a:extLst>
          </p:cNvPr>
          <p:cNvSpPr>
            <a:spLocks noGrp="1"/>
          </p:cNvSpPr>
          <p:nvPr>
            <p:ph idx="1"/>
          </p:nvPr>
        </p:nvSpPr>
        <p:spPr/>
        <p:txBody>
          <a:bodyPr vert="horz" lIns="91440" tIns="45720" rIns="91440" bIns="45720" rtlCol="0" anchor="t">
            <a:normAutofit/>
          </a:bodyPr>
          <a:lstStyle/>
          <a:p>
            <a:r>
              <a:rPr lang="en-US" dirty="0">
                <a:ea typeface="+mn-lt"/>
                <a:cs typeface="+mn-lt"/>
              </a:rPr>
              <a:t>Context allows the reader to understand the environment in which the problem resides and what solution might be appropriate within that environment.</a:t>
            </a:r>
            <a:endParaRPr lang="en-US" dirty="0"/>
          </a:p>
          <a:p>
            <a:r>
              <a:rPr lang="en-US" dirty="0">
                <a:ea typeface="+mn-lt"/>
                <a:cs typeface="+mn-lt"/>
              </a:rPr>
              <a:t>A set of requirements, including limitations and constraints, acts as a system of forces that influences how the problem can be interpreted within its context and how the solution can be effectively applied.</a:t>
            </a:r>
            <a:endParaRPr lang="en-US" dirty="0"/>
          </a:p>
        </p:txBody>
      </p:sp>
    </p:spTree>
    <p:extLst>
      <p:ext uri="{BB962C8B-B14F-4D97-AF65-F5344CB8AC3E}">
        <p14:creationId xmlns:p14="http://schemas.microsoft.com/office/powerpoint/2010/main" val="27248334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C30F30-9F26-9AAC-5A52-92A9C865DDE9}"/>
              </a:ext>
            </a:extLst>
          </p:cNvPr>
          <p:cNvSpPr>
            <a:spLocks noGrp="1"/>
          </p:cNvSpPr>
          <p:nvPr>
            <p:ph type="title"/>
          </p:nvPr>
        </p:nvSpPr>
        <p:spPr/>
        <p:txBody>
          <a:bodyPr>
            <a:normAutofit/>
          </a:bodyPr>
          <a:lstStyle/>
          <a:p>
            <a:r>
              <a:rPr lang="en-US" dirty="0">
                <a:ea typeface="+mj-lt"/>
                <a:cs typeface="+mj-lt"/>
              </a:rPr>
              <a:t>Effective Patterns</a:t>
            </a:r>
          </a:p>
        </p:txBody>
      </p:sp>
      <p:sp>
        <p:nvSpPr>
          <p:cNvPr id="3" name="Content Placeholder 2">
            <a:extLst>
              <a:ext uri="{FF2B5EF4-FFF2-40B4-BE49-F238E27FC236}">
                <a16:creationId xmlns:a16="http://schemas.microsoft.com/office/drawing/2014/main" xmlns="" id="{B6738243-2B5A-BEFD-C141-55613312E370}"/>
              </a:ext>
            </a:extLst>
          </p:cNvPr>
          <p:cNvSpPr>
            <a:spLocks noGrp="1"/>
          </p:cNvSpPr>
          <p:nvPr>
            <p:ph idx="1"/>
          </p:nvPr>
        </p:nvSpPr>
        <p:spPr/>
        <p:txBody>
          <a:bodyPr vert="horz" lIns="91440" tIns="45720" rIns="91440" bIns="45720" rtlCol="0" anchor="t">
            <a:noAutofit/>
          </a:bodyPr>
          <a:lstStyle/>
          <a:p>
            <a:r>
              <a:rPr lang="en-US" dirty="0">
                <a:solidFill>
                  <a:srgbClr val="000000"/>
                </a:solidFill>
                <a:ea typeface="+mn-lt"/>
                <a:cs typeface="+mn-lt"/>
              </a:rPr>
              <a:t>Coplien [Cop05] characterizes an effective design pattern in the following way:</a:t>
            </a:r>
          </a:p>
          <a:p>
            <a:r>
              <a:rPr lang="en-US" dirty="0">
                <a:solidFill>
                  <a:srgbClr val="000000"/>
                </a:solidFill>
                <a:ea typeface="+mn-lt"/>
                <a:cs typeface="+mn-lt"/>
              </a:rPr>
              <a:t>It solves a problem: Patterns capture solutions, not just abstract principles or strategies.</a:t>
            </a:r>
          </a:p>
          <a:p>
            <a:r>
              <a:rPr lang="en-US" dirty="0">
                <a:solidFill>
                  <a:srgbClr val="000000"/>
                </a:solidFill>
                <a:ea typeface="+mn-lt"/>
                <a:cs typeface="+mn-lt"/>
              </a:rPr>
              <a:t>It is a proven concept: Patterns capture solutions with a track record, not theories or speculation.</a:t>
            </a:r>
          </a:p>
          <a:p>
            <a:r>
              <a:rPr lang="en-US" dirty="0">
                <a:solidFill>
                  <a:srgbClr val="000000"/>
                </a:solidFill>
                <a:ea typeface="+mn-lt"/>
                <a:cs typeface="+mn-lt"/>
              </a:rPr>
              <a:t>The solution isn't obvious: Many problem-solving techniques (such as software design paradigms or methods) try to derive solutions from first principles. </a:t>
            </a:r>
            <a:endParaRPr lang="en-US" dirty="0">
              <a:ea typeface="+mn-lt"/>
              <a:cs typeface="+mn-lt"/>
            </a:endParaRPr>
          </a:p>
        </p:txBody>
      </p:sp>
    </p:spTree>
    <p:extLst>
      <p:ext uri="{BB962C8B-B14F-4D97-AF65-F5344CB8AC3E}">
        <p14:creationId xmlns:p14="http://schemas.microsoft.com/office/powerpoint/2010/main" val="14699850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A58C2A-A266-0097-E4A1-58F19972B4C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13FC08D-02D1-9563-F5C2-D773BBE9C9D1}"/>
              </a:ext>
            </a:extLst>
          </p:cNvPr>
          <p:cNvSpPr>
            <a:spLocks noGrp="1"/>
          </p:cNvSpPr>
          <p:nvPr>
            <p:ph idx="1"/>
          </p:nvPr>
        </p:nvSpPr>
        <p:spPr/>
        <p:txBody>
          <a:bodyPr vert="horz" lIns="91440" tIns="45720" rIns="91440" bIns="45720" rtlCol="0" anchor="t">
            <a:normAutofit/>
          </a:bodyPr>
          <a:lstStyle/>
          <a:p>
            <a:r>
              <a:rPr lang="en-US" b="1" dirty="0">
                <a:ea typeface="+mn-lt"/>
                <a:cs typeface="+mn-lt"/>
              </a:rPr>
              <a:t>What are the steps? </a:t>
            </a:r>
            <a:endParaRPr lang="en-US" dirty="0"/>
          </a:p>
          <a:p>
            <a:r>
              <a:rPr lang="en-US" dirty="0">
                <a:ea typeface="+mn-lt"/>
                <a:cs typeface="+mn-lt"/>
              </a:rPr>
              <a:t>Design depicts the </a:t>
            </a:r>
            <a:r>
              <a:rPr lang="en-US" dirty="0" smtClean="0">
                <a:ea typeface="+mn-lt"/>
                <a:cs typeface="+mn-lt"/>
              </a:rPr>
              <a:t>software </a:t>
            </a:r>
            <a:r>
              <a:rPr lang="en-US" dirty="0">
                <a:ea typeface="+mn-lt"/>
                <a:cs typeface="+mn-lt"/>
              </a:rPr>
              <a:t>in a number of different ways. First, the architecture of the system or product must be represented. Then, the interfaces that connect the software to end users, to other systems and devices, and to its own constituent components are modeled. </a:t>
            </a:r>
          </a:p>
          <a:p>
            <a:r>
              <a:rPr lang="en-US" dirty="0">
                <a:ea typeface="+mn-lt"/>
                <a:cs typeface="+mn-lt"/>
              </a:rPr>
              <a:t>Finally, the software components that are used to construct the system are designed. </a:t>
            </a:r>
          </a:p>
          <a:p>
            <a:r>
              <a:rPr lang="en-US" dirty="0">
                <a:ea typeface="+mn-lt"/>
                <a:cs typeface="+mn-lt"/>
              </a:rPr>
              <a:t>Each of these views represents a different design action, but all must conform to a set of basic design concepts that guide software design work.</a:t>
            </a:r>
            <a:endParaRPr lang="en-US" dirty="0"/>
          </a:p>
          <a:p>
            <a:endParaRPr lang="en-US" dirty="0"/>
          </a:p>
          <a:p>
            <a:endParaRPr lang="en-US" dirty="0"/>
          </a:p>
        </p:txBody>
      </p:sp>
    </p:spTree>
    <p:extLst>
      <p:ext uri="{BB962C8B-B14F-4D97-AF65-F5344CB8AC3E}">
        <p14:creationId xmlns:p14="http://schemas.microsoft.com/office/powerpoint/2010/main" val="94118233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55CD044-DD07-19F3-27DB-054FBC9086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22257755-2567-5C56-416D-79AD52A01A3B}"/>
              </a:ext>
            </a:extLst>
          </p:cNvPr>
          <p:cNvSpPr>
            <a:spLocks noGrp="1"/>
          </p:cNvSpPr>
          <p:nvPr>
            <p:ph idx="1"/>
          </p:nvPr>
        </p:nvSpPr>
        <p:spPr/>
        <p:txBody>
          <a:bodyPr vert="horz" lIns="91440" tIns="45720" rIns="91440" bIns="45720" rtlCol="0" anchor="t">
            <a:normAutofit/>
          </a:bodyPr>
          <a:lstStyle/>
          <a:p>
            <a:r>
              <a:rPr lang="en-US" dirty="0"/>
              <a:t>The best patterns generate a solution to a problem indirectly a necessary approach for the most difficult problems of design</a:t>
            </a:r>
          </a:p>
          <a:p>
            <a:r>
              <a:rPr lang="en-US" dirty="0"/>
              <a:t>It describes a relationship: Patterns don't just describe modules,  but describe deeper system structures and mechanisms.</a:t>
            </a:r>
            <a:endParaRPr lang="en-US"/>
          </a:p>
          <a:p>
            <a:r>
              <a:rPr lang="en-US" dirty="0"/>
              <a:t>The pattern has a significant human component (minimize human intervention).</a:t>
            </a:r>
          </a:p>
          <a:p>
            <a:r>
              <a:rPr lang="en-US" dirty="0"/>
              <a:t> All software serves human comfort or quality of life; the best patterns explicitly appeal to aesthetics and utility.</a:t>
            </a:r>
            <a:br>
              <a:rPr lang="en-US" dirty="0"/>
            </a:br>
            <a:endParaRPr lang="en-US" dirty="0"/>
          </a:p>
        </p:txBody>
      </p:sp>
    </p:spTree>
    <p:extLst>
      <p:ext uri="{BB962C8B-B14F-4D97-AF65-F5344CB8AC3E}">
        <p14:creationId xmlns:p14="http://schemas.microsoft.com/office/powerpoint/2010/main" val="35724981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606973-9930-D84D-7658-D6F89370F263}"/>
              </a:ext>
            </a:extLst>
          </p:cNvPr>
          <p:cNvSpPr>
            <a:spLocks noGrp="1"/>
          </p:cNvSpPr>
          <p:nvPr>
            <p:ph type="title"/>
          </p:nvPr>
        </p:nvSpPr>
        <p:spPr/>
        <p:txBody>
          <a:bodyPr/>
          <a:lstStyle/>
          <a:p>
            <a:r>
              <a:rPr lang="en-US" dirty="0">
                <a:ea typeface="+mj-lt"/>
                <a:cs typeface="+mj-lt"/>
              </a:rPr>
              <a:t>Kinds of Patterns</a:t>
            </a:r>
            <a:endParaRPr lang="en-US" dirty="0"/>
          </a:p>
        </p:txBody>
      </p:sp>
      <p:sp>
        <p:nvSpPr>
          <p:cNvPr id="3" name="Content Placeholder 2">
            <a:extLst>
              <a:ext uri="{FF2B5EF4-FFF2-40B4-BE49-F238E27FC236}">
                <a16:creationId xmlns:a16="http://schemas.microsoft.com/office/drawing/2014/main" xmlns="" id="{214DD197-551E-31B5-FD63-31FCD6EBBC52}"/>
              </a:ext>
            </a:extLst>
          </p:cNvPr>
          <p:cNvSpPr>
            <a:spLocks noGrp="1"/>
          </p:cNvSpPr>
          <p:nvPr>
            <p:ph idx="1"/>
          </p:nvPr>
        </p:nvSpPr>
        <p:spPr>
          <a:xfrm>
            <a:off x="838200" y="1289177"/>
            <a:ext cx="10515600" cy="4887786"/>
          </a:xfrm>
        </p:spPr>
        <p:txBody>
          <a:bodyPr vert="horz" lIns="91440" tIns="45720" rIns="91440" bIns="45720" rtlCol="0" anchor="t">
            <a:normAutofit fontScale="92500"/>
          </a:bodyPr>
          <a:lstStyle/>
          <a:p>
            <a:r>
              <a:rPr lang="en-US" sz="2400" dirty="0">
                <a:solidFill>
                  <a:srgbClr val="444444"/>
                </a:solidFill>
                <a:latin typeface="Times New Roman"/>
                <a:ea typeface="Open Sans"/>
                <a:cs typeface="Open Sans"/>
              </a:rPr>
              <a:t>Architectural patterns describe broad-based design problems that are solved using a structural approach.</a:t>
            </a:r>
            <a:endParaRPr lang="en-US" sz="2400">
              <a:solidFill>
                <a:srgbClr val="000000"/>
              </a:solidFill>
              <a:latin typeface="Times New Roman"/>
              <a:ea typeface="Open Sans"/>
              <a:cs typeface="Open Sans"/>
            </a:endParaRPr>
          </a:p>
          <a:p>
            <a:r>
              <a:rPr lang="en-US" sz="2400" dirty="0">
                <a:solidFill>
                  <a:srgbClr val="444444"/>
                </a:solidFill>
                <a:latin typeface="Times New Roman"/>
                <a:ea typeface="Open Sans"/>
                <a:cs typeface="Open Sans"/>
              </a:rPr>
              <a:t>Data patterns describe recurring data-oriented problems and the data modeling solutions that can be used to solve them.</a:t>
            </a:r>
            <a:endParaRPr lang="en-US" sz="2400">
              <a:solidFill>
                <a:srgbClr val="000000"/>
              </a:solidFill>
              <a:latin typeface="Times New Roman"/>
              <a:ea typeface="Open Sans"/>
              <a:cs typeface="Open Sans"/>
            </a:endParaRPr>
          </a:p>
          <a:p>
            <a:r>
              <a:rPr lang="en-US" sz="2400" dirty="0">
                <a:solidFill>
                  <a:srgbClr val="444444"/>
                </a:solidFill>
                <a:latin typeface="Times New Roman"/>
                <a:ea typeface="Open Sans"/>
                <a:cs typeface="Open Sans"/>
              </a:rPr>
              <a:t>Component patterns (also referred to as design patterns) address problems associated with the development of subsystems and components, the manner in which they communicate with one another, and their placement within a larger architecture.</a:t>
            </a:r>
          </a:p>
          <a:p>
            <a:r>
              <a:rPr lang="en-US" sz="2400" dirty="0">
                <a:solidFill>
                  <a:srgbClr val="444444"/>
                </a:solidFill>
                <a:latin typeface="Times New Roman"/>
                <a:ea typeface="+mn-lt"/>
                <a:cs typeface="+mn-lt"/>
              </a:rPr>
              <a:t>Interface design patterns describe common user interface problems and their solution with a system of forces that includes the specific characteristics of end-users.</a:t>
            </a:r>
          </a:p>
          <a:p>
            <a:r>
              <a:rPr lang="en-US" sz="2400" dirty="0">
                <a:solidFill>
                  <a:srgbClr val="444444"/>
                </a:solidFill>
                <a:latin typeface="Times New Roman"/>
                <a:ea typeface="+mn-lt"/>
                <a:cs typeface="+mn-lt"/>
              </a:rPr>
              <a:t>WebApp patterns address a problem set that is encountered when building </a:t>
            </a:r>
            <a:r>
              <a:rPr lang="en-US" sz="2400" dirty="0" err="1">
                <a:solidFill>
                  <a:srgbClr val="444444"/>
                </a:solidFill>
                <a:latin typeface="Times New Roman"/>
                <a:ea typeface="+mn-lt"/>
                <a:cs typeface="+mn-lt"/>
              </a:rPr>
              <a:t>WebApps</a:t>
            </a:r>
            <a:r>
              <a:rPr lang="en-US" sz="2400" dirty="0">
                <a:solidFill>
                  <a:srgbClr val="444444"/>
                </a:solidFill>
                <a:latin typeface="Times New Roman"/>
                <a:ea typeface="+mn-lt"/>
                <a:cs typeface="+mn-lt"/>
              </a:rPr>
              <a:t> and often incorporates many of the other patterns categories just mentioned.</a:t>
            </a:r>
            <a:r>
              <a:rPr lang="en-US" sz="2400" dirty="0">
                <a:latin typeface="Times New Roman"/>
                <a:ea typeface="+mn-lt"/>
                <a:cs typeface="+mn-lt"/>
              </a:rPr>
              <a:t/>
            </a:r>
            <a:br>
              <a:rPr lang="en-US" sz="2400" dirty="0">
                <a:latin typeface="Times New Roman"/>
                <a:ea typeface="+mn-lt"/>
                <a:cs typeface="+mn-lt"/>
              </a:rPr>
            </a:br>
            <a:endParaRPr lang="en-US" sz="2400">
              <a:solidFill>
                <a:srgbClr val="444444"/>
              </a:solidFill>
              <a:latin typeface="Times New Roman"/>
              <a:ea typeface="+mn-lt"/>
              <a:cs typeface="+mn-lt"/>
            </a:endParaRPr>
          </a:p>
        </p:txBody>
      </p:sp>
    </p:spTree>
    <p:extLst>
      <p:ext uri="{BB962C8B-B14F-4D97-AF65-F5344CB8AC3E}">
        <p14:creationId xmlns:p14="http://schemas.microsoft.com/office/powerpoint/2010/main" val="320155352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89EE04-DA6E-4451-AF55-F43D46C30F6C}"/>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17C25F27-342E-DD64-522F-09607BE118B4}"/>
              </a:ext>
            </a:extLst>
          </p:cNvPr>
          <p:cNvSpPr>
            <a:spLocks noGrp="1"/>
          </p:cNvSpPr>
          <p:nvPr>
            <p:ph idx="1"/>
          </p:nvPr>
        </p:nvSpPr>
        <p:spPr>
          <a:xfrm>
            <a:off x="838200" y="1371600"/>
            <a:ext cx="10515600" cy="4805363"/>
          </a:xfrm>
        </p:spPr>
        <p:txBody>
          <a:bodyPr vert="horz" lIns="91440" tIns="45720" rIns="91440" bIns="45720" rtlCol="0" anchor="t">
            <a:normAutofit fontScale="85000" lnSpcReduction="20000"/>
          </a:bodyPr>
          <a:lstStyle/>
          <a:p>
            <a:r>
              <a:rPr lang="en-US" b="1" i="1" dirty="0" smtClean="0">
                <a:latin typeface="Arial" panose="020B0604020202020204" pitchFamily="34" charset="0"/>
                <a:ea typeface="+mn-lt"/>
                <a:cs typeface="Arial" panose="020B0604020202020204" pitchFamily="34" charset="0"/>
              </a:rPr>
              <a:t>Creational patterns</a:t>
            </a:r>
            <a:r>
              <a:rPr lang="en-US" dirty="0" smtClean="0">
                <a:latin typeface="Arial" panose="020B0604020202020204" pitchFamily="34" charset="0"/>
                <a:ea typeface="+mn-lt"/>
                <a:cs typeface="Arial" panose="020B0604020202020204" pitchFamily="34" charset="0"/>
              </a:rPr>
              <a:t> focus on the “creation, composition, and representation of objects, e.g., </a:t>
            </a:r>
            <a:endParaRPr lang="en-US" dirty="0" smtClean="0">
              <a:latin typeface="Arial" panose="020B0604020202020204" pitchFamily="34" charset="0"/>
              <a:cs typeface="Arial" panose="020B0604020202020204" pitchFamily="34" charset="0"/>
            </a:endParaRPr>
          </a:p>
          <a:p>
            <a:pPr lvl="1"/>
            <a:r>
              <a:rPr lang="en-US" b="1" dirty="0" smtClean="0">
                <a:latin typeface="Arial" panose="020B0604020202020204" pitchFamily="34" charset="0"/>
                <a:ea typeface="+mn-lt"/>
                <a:cs typeface="Arial" panose="020B0604020202020204" pitchFamily="34" charset="0"/>
                <a:hlinkClick r:id="rId2"/>
              </a:rPr>
              <a:t>Abstract factory pattern</a:t>
            </a:r>
            <a:r>
              <a:rPr lang="en-US" b="1" dirty="0" smtClean="0">
                <a:latin typeface="Arial" panose="020B0604020202020204" pitchFamily="34" charset="0"/>
                <a:ea typeface="+mn-lt"/>
                <a:cs typeface="Arial" panose="020B0604020202020204" pitchFamily="34" charset="0"/>
              </a:rPr>
              <a:t>:</a:t>
            </a:r>
            <a:r>
              <a:rPr lang="en-US" dirty="0" smtClean="0">
                <a:latin typeface="Arial" panose="020B0604020202020204" pitchFamily="34" charset="0"/>
                <a:ea typeface="+mn-lt"/>
                <a:cs typeface="Arial" panose="020B0604020202020204" pitchFamily="34" charset="0"/>
              </a:rPr>
              <a:t> centralize decision of what </a:t>
            </a:r>
            <a:r>
              <a:rPr lang="en-US" dirty="0" smtClean="0">
                <a:latin typeface="Arial" panose="020B0604020202020204" pitchFamily="34" charset="0"/>
                <a:ea typeface="+mn-lt"/>
                <a:cs typeface="Arial" panose="020B0604020202020204" pitchFamily="34" charset="0"/>
                <a:hlinkClick r:id="rId3"/>
              </a:rPr>
              <a:t>factory</a:t>
            </a:r>
            <a:r>
              <a:rPr lang="en-US" dirty="0" smtClean="0">
                <a:latin typeface="Arial" panose="020B0604020202020204" pitchFamily="34" charset="0"/>
                <a:ea typeface="+mn-lt"/>
                <a:cs typeface="Arial" panose="020B0604020202020204" pitchFamily="34" charset="0"/>
              </a:rPr>
              <a:t> to instantiate</a:t>
            </a:r>
            <a:endParaRPr lang="en-US" dirty="0" smtClean="0">
              <a:latin typeface="Arial" panose="020B0604020202020204" pitchFamily="34" charset="0"/>
              <a:cs typeface="Arial" panose="020B0604020202020204" pitchFamily="34" charset="0"/>
            </a:endParaRPr>
          </a:p>
          <a:p>
            <a:pPr lvl="1"/>
            <a:r>
              <a:rPr lang="en-US" b="1" dirty="0" smtClean="0">
                <a:latin typeface="Arial" panose="020B0604020202020204" pitchFamily="34" charset="0"/>
                <a:ea typeface="+mn-lt"/>
                <a:cs typeface="Arial" panose="020B0604020202020204" pitchFamily="34" charset="0"/>
                <a:hlinkClick r:id="rId3"/>
              </a:rPr>
              <a:t>Factory method pattern</a:t>
            </a:r>
            <a:r>
              <a:rPr lang="en-US" b="1" dirty="0" smtClean="0">
                <a:latin typeface="Arial" panose="020B0604020202020204" pitchFamily="34" charset="0"/>
                <a:ea typeface="+mn-lt"/>
                <a:cs typeface="Arial" panose="020B0604020202020204" pitchFamily="34" charset="0"/>
              </a:rPr>
              <a:t>:</a:t>
            </a:r>
            <a:r>
              <a:rPr lang="en-US" dirty="0" smtClean="0">
                <a:latin typeface="Arial" panose="020B0604020202020204" pitchFamily="34" charset="0"/>
                <a:ea typeface="+mn-lt"/>
                <a:cs typeface="Arial" panose="020B0604020202020204" pitchFamily="34" charset="0"/>
              </a:rPr>
              <a:t> centralize creation of an object of a specific type choosing one of several implementations</a:t>
            </a:r>
            <a:endParaRPr lang="en-US" dirty="0" smtClean="0">
              <a:latin typeface="Arial" panose="020B0604020202020204" pitchFamily="34" charset="0"/>
              <a:cs typeface="Arial" panose="020B0604020202020204" pitchFamily="34" charset="0"/>
            </a:endParaRPr>
          </a:p>
          <a:p>
            <a:r>
              <a:rPr lang="en-US" b="1" i="1" dirty="0" smtClean="0">
                <a:latin typeface="Arial" panose="020B0604020202020204" pitchFamily="34" charset="0"/>
                <a:ea typeface="+mn-lt"/>
                <a:cs typeface="Arial" panose="020B0604020202020204" pitchFamily="34" charset="0"/>
              </a:rPr>
              <a:t>Structural patterns</a:t>
            </a:r>
            <a:r>
              <a:rPr lang="en-US" dirty="0" smtClean="0">
                <a:latin typeface="Arial" panose="020B0604020202020204" pitchFamily="34" charset="0"/>
                <a:ea typeface="+mn-lt"/>
                <a:cs typeface="Arial" panose="020B0604020202020204" pitchFamily="34" charset="0"/>
              </a:rPr>
              <a:t> focus on problems and solutions associated with how classes and objects are organized and integrated to build a larger structure, e.g., </a:t>
            </a:r>
            <a:endParaRPr lang="en-US" dirty="0" smtClean="0">
              <a:latin typeface="Arial" panose="020B0604020202020204" pitchFamily="34" charset="0"/>
              <a:cs typeface="Arial" panose="020B0604020202020204" pitchFamily="34" charset="0"/>
            </a:endParaRPr>
          </a:p>
          <a:p>
            <a:pPr lvl="1"/>
            <a:r>
              <a:rPr lang="en-US" b="1" dirty="0" smtClean="0">
                <a:latin typeface="Arial" panose="020B0604020202020204" pitchFamily="34" charset="0"/>
                <a:ea typeface="+mn-lt"/>
                <a:cs typeface="Arial" panose="020B0604020202020204" pitchFamily="34" charset="0"/>
                <a:hlinkClick r:id="rId4"/>
              </a:rPr>
              <a:t>Adapter pattern</a:t>
            </a:r>
            <a:r>
              <a:rPr lang="en-US" b="1" dirty="0" smtClean="0">
                <a:latin typeface="Arial" panose="020B0604020202020204" pitchFamily="34" charset="0"/>
                <a:ea typeface="+mn-lt"/>
                <a:cs typeface="Arial" panose="020B0604020202020204" pitchFamily="34" charset="0"/>
              </a:rPr>
              <a:t>:</a:t>
            </a:r>
            <a:r>
              <a:rPr lang="en-US" dirty="0" smtClean="0">
                <a:latin typeface="Arial" panose="020B0604020202020204" pitchFamily="34" charset="0"/>
                <a:ea typeface="+mn-lt"/>
                <a:cs typeface="Arial" panose="020B0604020202020204" pitchFamily="34" charset="0"/>
              </a:rPr>
              <a:t> 'adapts' one interface for a class into one that a client expects</a:t>
            </a:r>
            <a:endParaRPr lang="en-US" dirty="0" smtClean="0">
              <a:latin typeface="Arial" panose="020B0604020202020204" pitchFamily="34" charset="0"/>
              <a:cs typeface="Arial" panose="020B0604020202020204" pitchFamily="34" charset="0"/>
            </a:endParaRPr>
          </a:p>
          <a:p>
            <a:pPr lvl="1"/>
            <a:r>
              <a:rPr lang="en-US" b="1" dirty="0" smtClean="0">
                <a:latin typeface="Arial" panose="020B0604020202020204" pitchFamily="34" charset="0"/>
                <a:ea typeface="+mn-lt"/>
                <a:cs typeface="Arial" panose="020B0604020202020204" pitchFamily="34" charset="0"/>
                <a:hlinkClick r:id="rId5"/>
              </a:rPr>
              <a:t>Aggregate pattern</a:t>
            </a:r>
            <a:r>
              <a:rPr lang="en-US" b="1" dirty="0" smtClean="0">
                <a:latin typeface="Arial" panose="020B0604020202020204" pitchFamily="34" charset="0"/>
                <a:ea typeface="+mn-lt"/>
                <a:cs typeface="Arial" panose="020B0604020202020204" pitchFamily="34" charset="0"/>
              </a:rPr>
              <a:t>:</a:t>
            </a:r>
            <a:r>
              <a:rPr lang="en-US" dirty="0" smtClean="0">
                <a:latin typeface="Arial" panose="020B0604020202020204" pitchFamily="34" charset="0"/>
                <a:ea typeface="+mn-lt"/>
                <a:cs typeface="Arial" panose="020B0604020202020204" pitchFamily="34" charset="0"/>
              </a:rPr>
              <a:t> a version of the </a:t>
            </a:r>
            <a:r>
              <a:rPr lang="en-US" dirty="0" smtClean="0">
                <a:latin typeface="Arial" panose="020B0604020202020204" pitchFamily="34" charset="0"/>
                <a:ea typeface="+mn-lt"/>
                <a:cs typeface="Arial" panose="020B0604020202020204" pitchFamily="34" charset="0"/>
                <a:hlinkClick r:id="rId6"/>
              </a:rPr>
              <a:t>Composite pattern</a:t>
            </a:r>
            <a:r>
              <a:rPr lang="en-US" dirty="0" smtClean="0">
                <a:latin typeface="Arial" panose="020B0604020202020204" pitchFamily="34" charset="0"/>
                <a:ea typeface="+mn-lt"/>
                <a:cs typeface="Arial" panose="020B0604020202020204" pitchFamily="34" charset="0"/>
              </a:rPr>
              <a:t> with methods for aggregation of children</a:t>
            </a:r>
            <a:endParaRPr lang="en-US" dirty="0" smtClean="0">
              <a:latin typeface="Arial" panose="020B0604020202020204" pitchFamily="34" charset="0"/>
              <a:cs typeface="Arial" panose="020B0604020202020204" pitchFamily="34" charset="0"/>
            </a:endParaRPr>
          </a:p>
          <a:p>
            <a:r>
              <a:rPr lang="en-US" b="1" i="1" dirty="0" smtClean="0">
                <a:latin typeface="Arial" panose="020B0604020202020204" pitchFamily="34" charset="0"/>
                <a:ea typeface="+mn-lt"/>
                <a:cs typeface="Arial" panose="020B0604020202020204" pitchFamily="34" charset="0"/>
              </a:rPr>
              <a:t>Behavioral patterns</a:t>
            </a:r>
            <a:r>
              <a:rPr lang="en-US" dirty="0" smtClean="0">
                <a:latin typeface="Arial" panose="020B0604020202020204" pitchFamily="34" charset="0"/>
                <a:ea typeface="+mn-lt"/>
                <a:cs typeface="Arial" panose="020B0604020202020204" pitchFamily="34" charset="0"/>
              </a:rPr>
              <a:t> address problems associated with the assignment of responsibility between objects and the manner in which communication is effected between objects, e.g., </a:t>
            </a:r>
            <a:endParaRPr lang="en-US" dirty="0" smtClean="0">
              <a:latin typeface="Arial" panose="020B0604020202020204" pitchFamily="34" charset="0"/>
              <a:cs typeface="Arial" panose="020B0604020202020204" pitchFamily="34" charset="0"/>
            </a:endParaRPr>
          </a:p>
          <a:p>
            <a:pPr lvl="1"/>
            <a:r>
              <a:rPr lang="en-US" b="1" dirty="0" smtClean="0">
                <a:latin typeface="Arial" panose="020B0604020202020204" pitchFamily="34" charset="0"/>
                <a:ea typeface="+mn-lt"/>
                <a:cs typeface="Arial" panose="020B0604020202020204" pitchFamily="34" charset="0"/>
                <a:hlinkClick r:id="rId7"/>
              </a:rPr>
              <a:t>Chain of responsibility pattern</a:t>
            </a:r>
            <a:r>
              <a:rPr lang="en-US" b="1" dirty="0" smtClean="0">
                <a:latin typeface="Arial" panose="020B0604020202020204" pitchFamily="34" charset="0"/>
                <a:ea typeface="+mn-lt"/>
                <a:cs typeface="Arial" panose="020B0604020202020204" pitchFamily="34" charset="0"/>
              </a:rPr>
              <a:t>:</a:t>
            </a:r>
            <a:r>
              <a:rPr lang="en-US" dirty="0" smtClean="0">
                <a:latin typeface="Arial" panose="020B0604020202020204" pitchFamily="34" charset="0"/>
                <a:ea typeface="+mn-lt"/>
                <a:cs typeface="Arial" panose="020B0604020202020204" pitchFamily="34" charset="0"/>
              </a:rPr>
              <a:t> Command objects are handled or passed on to other objects by logic-containing processing objects</a:t>
            </a:r>
            <a:endParaRPr lang="en-US" dirty="0" smtClean="0">
              <a:latin typeface="Arial" panose="020B0604020202020204" pitchFamily="34" charset="0"/>
              <a:cs typeface="Arial" panose="020B0604020202020204" pitchFamily="34" charset="0"/>
            </a:endParaRPr>
          </a:p>
          <a:p>
            <a:pPr lvl="1"/>
            <a:r>
              <a:rPr lang="en-US" b="1" dirty="0" smtClean="0">
                <a:latin typeface="Arial" panose="020B0604020202020204" pitchFamily="34" charset="0"/>
                <a:ea typeface="+mn-lt"/>
                <a:cs typeface="Arial" panose="020B0604020202020204" pitchFamily="34" charset="0"/>
                <a:hlinkClick r:id="rId8"/>
              </a:rPr>
              <a:t>Command pattern</a:t>
            </a:r>
            <a:r>
              <a:rPr lang="en-US" b="1" dirty="0" smtClean="0">
                <a:latin typeface="Arial" panose="020B0604020202020204" pitchFamily="34" charset="0"/>
                <a:ea typeface="+mn-lt"/>
                <a:cs typeface="Arial" panose="020B0604020202020204" pitchFamily="34" charset="0"/>
              </a:rPr>
              <a:t>:</a:t>
            </a:r>
            <a:r>
              <a:rPr lang="en-US" dirty="0" smtClean="0">
                <a:latin typeface="Arial" panose="020B0604020202020204" pitchFamily="34" charset="0"/>
                <a:ea typeface="+mn-lt"/>
                <a:cs typeface="Arial" panose="020B0604020202020204" pitchFamily="34" charset="0"/>
              </a:rPr>
              <a:t> Command objects encapsulate an action and its parameters</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541034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A447E0-A1AD-D509-A946-AC040CBE43DE}"/>
              </a:ext>
            </a:extLst>
          </p:cNvPr>
          <p:cNvSpPr>
            <a:spLocks noGrp="1"/>
          </p:cNvSpPr>
          <p:nvPr>
            <p:ph type="title"/>
          </p:nvPr>
        </p:nvSpPr>
        <p:spPr/>
        <p:txBody>
          <a:bodyPr/>
          <a:lstStyle/>
          <a:p>
            <a:r>
              <a:rPr lang="en-US" dirty="0">
                <a:ea typeface="+mj-lt"/>
                <a:cs typeface="+mj-lt"/>
              </a:rPr>
              <a:t>Frameworks</a:t>
            </a:r>
            <a:endParaRPr lang="en-US" dirty="0"/>
          </a:p>
          <a:p>
            <a:endParaRPr lang="en-US" dirty="0"/>
          </a:p>
        </p:txBody>
      </p:sp>
      <p:sp>
        <p:nvSpPr>
          <p:cNvPr id="3" name="Content Placeholder 2">
            <a:extLst>
              <a:ext uri="{FF2B5EF4-FFF2-40B4-BE49-F238E27FC236}">
                <a16:creationId xmlns:a16="http://schemas.microsoft.com/office/drawing/2014/main" xmlns="" id="{E68493B9-F6DB-6011-D752-894FF2956F8E}"/>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Patterns themselves may not be sufficient to develop a complete design. </a:t>
            </a:r>
            <a:endParaRPr lang="en-US" dirty="0"/>
          </a:p>
          <a:p>
            <a:pPr lvl="1"/>
            <a:r>
              <a:rPr lang="en-US">
                <a:ea typeface="+mn-lt"/>
                <a:cs typeface="+mn-lt"/>
              </a:rPr>
              <a:t>In some cases it may be necessary to provide an implementation-specific skeletal infrastructure, called a </a:t>
            </a:r>
            <a:r>
              <a:rPr lang="en-US" i="1">
                <a:ea typeface="+mn-lt"/>
                <a:cs typeface="+mn-lt"/>
              </a:rPr>
              <a:t>framework,</a:t>
            </a:r>
            <a:r>
              <a:rPr lang="en-US">
                <a:ea typeface="+mn-lt"/>
                <a:cs typeface="+mn-lt"/>
              </a:rPr>
              <a:t> for design work. </a:t>
            </a:r>
            <a:endParaRPr lang="en-US"/>
          </a:p>
          <a:p>
            <a:pPr lvl="1"/>
            <a:r>
              <a:rPr lang="en-US" dirty="0">
                <a:ea typeface="+mn-lt"/>
                <a:cs typeface="+mn-lt"/>
              </a:rPr>
              <a:t>That is, you can select a “</a:t>
            </a:r>
            <a:r>
              <a:rPr lang="en-US" i="1" dirty="0">
                <a:ea typeface="+mn-lt"/>
                <a:cs typeface="+mn-lt"/>
              </a:rPr>
              <a:t>reusable mini-architecture </a:t>
            </a:r>
            <a:r>
              <a:rPr lang="en-US" dirty="0">
                <a:ea typeface="+mn-lt"/>
                <a:cs typeface="+mn-lt"/>
              </a:rPr>
              <a:t>that provides the generic structure and behavior for a family of software abstractions, along with a context … which specifies their collaboration and use within a given domain.” [Amb98]</a:t>
            </a:r>
            <a:endParaRPr lang="en-US" dirty="0"/>
          </a:p>
          <a:p>
            <a:r>
              <a:rPr lang="en-US" dirty="0">
                <a:ea typeface="+mn-lt"/>
                <a:cs typeface="+mn-lt"/>
              </a:rPr>
              <a:t>A framework is not an architectural pattern, but rather a skeleton with a collection of “plug points” (also called </a:t>
            </a:r>
            <a:r>
              <a:rPr lang="en-US" i="1" dirty="0">
                <a:ea typeface="+mn-lt"/>
                <a:cs typeface="+mn-lt"/>
              </a:rPr>
              <a:t>hooks</a:t>
            </a:r>
            <a:r>
              <a:rPr lang="en-US" dirty="0">
                <a:ea typeface="+mn-lt"/>
                <a:cs typeface="+mn-lt"/>
              </a:rPr>
              <a:t> and </a:t>
            </a:r>
            <a:r>
              <a:rPr lang="en-US" i="1" dirty="0">
                <a:ea typeface="+mn-lt"/>
                <a:cs typeface="+mn-lt"/>
              </a:rPr>
              <a:t>slots</a:t>
            </a:r>
            <a:r>
              <a:rPr lang="en-US" dirty="0">
                <a:ea typeface="+mn-lt"/>
                <a:cs typeface="+mn-lt"/>
              </a:rPr>
              <a:t>) that enable it to be adapted to a specific problem domain. </a:t>
            </a:r>
            <a:endParaRPr lang="en-US" dirty="0"/>
          </a:p>
          <a:p>
            <a:pPr lvl="1"/>
            <a:r>
              <a:rPr lang="en-US" dirty="0">
                <a:ea typeface="+mn-lt"/>
                <a:cs typeface="+mn-lt"/>
              </a:rPr>
              <a:t>The plug points enable you to integrate problem specific classes or functionality within the skeleton.</a:t>
            </a:r>
            <a:endParaRPr lang="en-US" dirty="0"/>
          </a:p>
          <a:p>
            <a:endParaRPr lang="en-US" dirty="0"/>
          </a:p>
        </p:txBody>
      </p:sp>
    </p:spTree>
    <p:extLst>
      <p:ext uri="{BB962C8B-B14F-4D97-AF65-F5344CB8AC3E}">
        <p14:creationId xmlns:p14="http://schemas.microsoft.com/office/powerpoint/2010/main" val="426203852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8BA8C3-FAAB-AD6F-D9A4-A54826439E73}"/>
              </a:ext>
            </a:extLst>
          </p:cNvPr>
          <p:cNvSpPr>
            <a:spLocks noGrp="1"/>
          </p:cNvSpPr>
          <p:nvPr>
            <p:ph type="title"/>
          </p:nvPr>
        </p:nvSpPr>
        <p:spPr/>
        <p:txBody>
          <a:bodyPr/>
          <a:lstStyle/>
          <a:p>
            <a:r>
              <a:rPr lang="en-US" dirty="0">
                <a:ea typeface="+mj-lt"/>
                <a:cs typeface="+mj-lt"/>
              </a:rPr>
              <a:t>Describing a Pattern</a:t>
            </a:r>
            <a:endParaRPr lang="en-US" dirty="0"/>
          </a:p>
          <a:p>
            <a:endParaRPr lang="en-US" dirty="0"/>
          </a:p>
        </p:txBody>
      </p:sp>
      <p:sp>
        <p:nvSpPr>
          <p:cNvPr id="3" name="Content Placeholder 2">
            <a:extLst>
              <a:ext uri="{FF2B5EF4-FFF2-40B4-BE49-F238E27FC236}">
                <a16:creationId xmlns:a16="http://schemas.microsoft.com/office/drawing/2014/main" xmlns="" id="{A0A2BBFD-15A8-864C-8B3F-17DF5F6ED990}"/>
              </a:ext>
            </a:extLst>
          </p:cNvPr>
          <p:cNvSpPr>
            <a:spLocks noGrp="1"/>
          </p:cNvSpPr>
          <p:nvPr>
            <p:ph idx="1"/>
          </p:nvPr>
        </p:nvSpPr>
        <p:spPr/>
        <p:txBody>
          <a:bodyPr vert="horz" lIns="91440" tIns="45720" rIns="91440" bIns="45720" rtlCol="0" anchor="t">
            <a:normAutofit fontScale="62500" lnSpcReduction="20000"/>
          </a:bodyPr>
          <a:lstStyle/>
          <a:p>
            <a:r>
              <a:rPr lang="en-US" b="1" i="1" dirty="0">
                <a:ea typeface="+mn-lt"/>
                <a:cs typeface="+mn-lt"/>
              </a:rPr>
              <a:t>Pattern name</a:t>
            </a:r>
            <a:r>
              <a:rPr lang="en-US" dirty="0">
                <a:ea typeface="+mn-lt"/>
                <a:cs typeface="+mn-lt"/>
              </a:rPr>
              <a:t>—describes the essence of the pattern in a short but expressive name </a:t>
            </a:r>
            <a:endParaRPr lang="en-US" dirty="0"/>
          </a:p>
          <a:p>
            <a:r>
              <a:rPr lang="en-US" b="1" i="1" dirty="0">
                <a:ea typeface="+mn-lt"/>
                <a:cs typeface="+mn-lt"/>
              </a:rPr>
              <a:t>Problem</a:t>
            </a:r>
            <a:r>
              <a:rPr lang="en-US" i="1" dirty="0">
                <a:ea typeface="+mn-lt"/>
                <a:cs typeface="+mn-lt"/>
              </a:rPr>
              <a:t>—</a:t>
            </a:r>
            <a:r>
              <a:rPr lang="en-US" dirty="0">
                <a:ea typeface="+mn-lt"/>
                <a:cs typeface="+mn-lt"/>
              </a:rPr>
              <a:t>describes the problem that the pattern addresses</a:t>
            </a:r>
            <a:endParaRPr lang="en-US" dirty="0"/>
          </a:p>
          <a:p>
            <a:r>
              <a:rPr lang="en-US" b="1" i="1" dirty="0">
                <a:ea typeface="+mn-lt"/>
                <a:cs typeface="+mn-lt"/>
              </a:rPr>
              <a:t>Motivation</a:t>
            </a:r>
            <a:r>
              <a:rPr lang="en-US" dirty="0">
                <a:ea typeface="+mn-lt"/>
                <a:cs typeface="+mn-lt"/>
              </a:rPr>
              <a:t>—provides an example of the problem </a:t>
            </a:r>
            <a:endParaRPr lang="en-US" dirty="0"/>
          </a:p>
          <a:p>
            <a:r>
              <a:rPr lang="en-US" b="1" i="1" dirty="0">
                <a:ea typeface="+mn-lt"/>
                <a:cs typeface="+mn-lt"/>
              </a:rPr>
              <a:t>Context</a:t>
            </a:r>
            <a:r>
              <a:rPr lang="en-US" i="1" dirty="0">
                <a:ea typeface="+mn-lt"/>
                <a:cs typeface="+mn-lt"/>
              </a:rPr>
              <a:t>—</a:t>
            </a:r>
            <a:r>
              <a:rPr lang="en-US" dirty="0">
                <a:ea typeface="+mn-lt"/>
                <a:cs typeface="+mn-lt"/>
              </a:rPr>
              <a:t>describes the environment in which the problem resides including application domain</a:t>
            </a:r>
            <a:endParaRPr lang="en-US" dirty="0"/>
          </a:p>
          <a:p>
            <a:r>
              <a:rPr lang="en-US" b="1" i="1" dirty="0">
                <a:ea typeface="+mn-lt"/>
                <a:cs typeface="+mn-lt"/>
              </a:rPr>
              <a:t>Forces</a:t>
            </a:r>
            <a:r>
              <a:rPr lang="en-US" i="1" dirty="0">
                <a:ea typeface="+mn-lt"/>
                <a:cs typeface="+mn-lt"/>
              </a:rPr>
              <a:t>—</a:t>
            </a:r>
            <a:r>
              <a:rPr lang="en-US" dirty="0">
                <a:ea typeface="+mn-lt"/>
                <a:cs typeface="+mn-lt"/>
              </a:rPr>
              <a:t>lists the system of forces that affect the manner in which the problem must be solved; includes a discussion of limitation and constraints that must be considered</a:t>
            </a:r>
            <a:endParaRPr lang="en-US" dirty="0"/>
          </a:p>
          <a:p>
            <a:r>
              <a:rPr lang="en-US" b="1" i="1" dirty="0">
                <a:ea typeface="+mn-lt"/>
                <a:cs typeface="+mn-lt"/>
              </a:rPr>
              <a:t>Solution</a:t>
            </a:r>
            <a:r>
              <a:rPr lang="en-US" i="1" dirty="0">
                <a:ea typeface="+mn-lt"/>
                <a:cs typeface="+mn-lt"/>
              </a:rPr>
              <a:t>—</a:t>
            </a:r>
            <a:r>
              <a:rPr lang="en-US" dirty="0">
                <a:ea typeface="+mn-lt"/>
                <a:cs typeface="+mn-lt"/>
              </a:rPr>
              <a:t>provides a detailed description of the solution proposed for the problem</a:t>
            </a:r>
            <a:endParaRPr lang="en-US" dirty="0"/>
          </a:p>
          <a:p>
            <a:r>
              <a:rPr lang="en-US" b="1" i="1" dirty="0">
                <a:ea typeface="+mn-lt"/>
                <a:cs typeface="+mn-lt"/>
              </a:rPr>
              <a:t>Intent</a:t>
            </a:r>
            <a:r>
              <a:rPr lang="en-US" dirty="0">
                <a:ea typeface="+mn-lt"/>
                <a:cs typeface="+mn-lt"/>
              </a:rPr>
              <a:t>—describes the pattern and what it does</a:t>
            </a:r>
            <a:endParaRPr lang="en-US" dirty="0"/>
          </a:p>
          <a:p>
            <a:r>
              <a:rPr lang="en-US" b="1" i="1" dirty="0">
                <a:ea typeface="+mn-lt"/>
                <a:cs typeface="+mn-lt"/>
              </a:rPr>
              <a:t>Collaborations</a:t>
            </a:r>
            <a:r>
              <a:rPr lang="en-US" dirty="0">
                <a:ea typeface="+mn-lt"/>
                <a:cs typeface="+mn-lt"/>
              </a:rPr>
              <a:t>—describes how other patterns contribute to the solution</a:t>
            </a:r>
            <a:endParaRPr lang="en-US" dirty="0"/>
          </a:p>
          <a:p>
            <a:r>
              <a:rPr lang="en-US" b="1" i="1" dirty="0">
                <a:ea typeface="+mn-lt"/>
                <a:cs typeface="+mn-lt"/>
              </a:rPr>
              <a:t>Consequences</a:t>
            </a:r>
            <a:r>
              <a:rPr lang="en-US" dirty="0">
                <a:ea typeface="+mn-lt"/>
                <a:cs typeface="+mn-lt"/>
              </a:rPr>
              <a:t>—describes the potential trade-offs that must be considered when the pattern is implemented and the consequences of using the pattern</a:t>
            </a:r>
            <a:endParaRPr lang="en-US" dirty="0"/>
          </a:p>
          <a:p>
            <a:r>
              <a:rPr lang="en-US" b="1" i="1" dirty="0">
                <a:ea typeface="+mn-lt"/>
                <a:cs typeface="+mn-lt"/>
              </a:rPr>
              <a:t>Implementation</a:t>
            </a:r>
            <a:r>
              <a:rPr lang="en-US" dirty="0">
                <a:ea typeface="+mn-lt"/>
                <a:cs typeface="+mn-lt"/>
              </a:rPr>
              <a:t>—identifies special issues that should be considered when implementing the pattern</a:t>
            </a:r>
            <a:endParaRPr lang="en-US" dirty="0"/>
          </a:p>
          <a:p>
            <a:r>
              <a:rPr lang="en-US" b="1" i="1" dirty="0">
                <a:ea typeface="+mn-lt"/>
                <a:cs typeface="+mn-lt"/>
              </a:rPr>
              <a:t>Known uses</a:t>
            </a:r>
            <a:r>
              <a:rPr lang="en-US" dirty="0">
                <a:ea typeface="+mn-lt"/>
                <a:cs typeface="+mn-lt"/>
              </a:rPr>
              <a:t>—provides examples of actual uses of the design pattern in real applications</a:t>
            </a:r>
            <a:endParaRPr lang="en-US" dirty="0"/>
          </a:p>
          <a:p>
            <a:r>
              <a:rPr lang="en-US" b="1" i="1" dirty="0">
                <a:ea typeface="+mn-lt"/>
                <a:cs typeface="+mn-lt"/>
              </a:rPr>
              <a:t>Related patterns</a:t>
            </a:r>
            <a:r>
              <a:rPr lang="en-US" dirty="0">
                <a:ea typeface="+mn-lt"/>
                <a:cs typeface="+mn-lt"/>
              </a:rPr>
              <a:t>—cross-references related design patterns</a:t>
            </a:r>
            <a:endParaRPr lang="en-US" dirty="0"/>
          </a:p>
          <a:p>
            <a:endParaRPr lang="en-US" dirty="0"/>
          </a:p>
        </p:txBody>
      </p:sp>
    </p:spTree>
    <p:extLst>
      <p:ext uri="{BB962C8B-B14F-4D97-AF65-F5344CB8AC3E}">
        <p14:creationId xmlns:p14="http://schemas.microsoft.com/office/powerpoint/2010/main" val="23361502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7AF4B9-B531-5EA3-CDB6-467454CC9EB7}"/>
              </a:ext>
            </a:extLst>
          </p:cNvPr>
          <p:cNvSpPr>
            <a:spLocks noGrp="1"/>
          </p:cNvSpPr>
          <p:nvPr>
            <p:ph type="title"/>
          </p:nvPr>
        </p:nvSpPr>
        <p:spPr/>
        <p:txBody>
          <a:bodyPr/>
          <a:lstStyle/>
          <a:p>
            <a:r>
              <a:rPr lang="en-US" sz="3000" dirty="0">
                <a:solidFill>
                  <a:srgbClr val="032553"/>
                </a:solidFill>
                <a:latin typeface="Helvetica"/>
                <a:cs typeface="Helvetica"/>
              </a:rPr>
              <a:t>Pattern-Based Design</a:t>
            </a:r>
            <a:endParaRPr lang="en-US" dirty="0"/>
          </a:p>
          <a:p>
            <a:endParaRPr lang="en-US" dirty="0"/>
          </a:p>
        </p:txBody>
      </p:sp>
      <p:sp>
        <p:nvSpPr>
          <p:cNvPr id="3" name="Content Placeholder 2">
            <a:extLst>
              <a:ext uri="{FF2B5EF4-FFF2-40B4-BE49-F238E27FC236}">
                <a16:creationId xmlns:a16="http://schemas.microsoft.com/office/drawing/2014/main" xmlns="" id="{D3235DEF-B5BE-806D-C11C-5F10ECACC286}"/>
              </a:ext>
            </a:extLst>
          </p:cNvPr>
          <p:cNvSpPr>
            <a:spLocks noGrp="1"/>
          </p:cNvSpPr>
          <p:nvPr>
            <p:ph idx="1"/>
          </p:nvPr>
        </p:nvSpPr>
        <p:spPr/>
        <p:txBody>
          <a:bodyPr vert="horz" lIns="91440" tIns="45720" rIns="91440" bIns="45720" rtlCol="0" anchor="t">
            <a:normAutofit/>
          </a:bodyPr>
          <a:lstStyle/>
          <a:p>
            <a:r>
              <a:rPr lang="en-US" dirty="0">
                <a:ea typeface="+mn-lt"/>
                <a:cs typeface="+mn-lt"/>
              </a:rPr>
              <a:t>A software designer begins with a requirements model (either explicit or implied) that presents an abstract representation of the system. </a:t>
            </a:r>
            <a:endParaRPr lang="en-US"/>
          </a:p>
          <a:p>
            <a:r>
              <a:rPr lang="en-US" dirty="0">
                <a:ea typeface="+mn-lt"/>
                <a:cs typeface="+mn-lt"/>
              </a:rPr>
              <a:t>The requirements model describes the problem set, establishes the context, and identifies the system of forces that hold sway.</a:t>
            </a:r>
            <a:endParaRPr lang="en-US" dirty="0"/>
          </a:p>
          <a:p>
            <a:r>
              <a:rPr lang="en-US" dirty="0"/>
              <a:t>Figure: Next Slide</a:t>
            </a:r>
          </a:p>
          <a:p>
            <a:endParaRPr lang="en-US" dirty="0"/>
          </a:p>
        </p:txBody>
      </p:sp>
    </p:spTree>
    <p:extLst>
      <p:ext uri="{BB962C8B-B14F-4D97-AF65-F5344CB8AC3E}">
        <p14:creationId xmlns:p14="http://schemas.microsoft.com/office/powerpoint/2010/main" val="32153366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descr="A diagram of a design process&#10;&#10;Description automatically generated">
            <a:extLst>
              <a:ext uri="{FF2B5EF4-FFF2-40B4-BE49-F238E27FC236}">
                <a16:creationId xmlns:a16="http://schemas.microsoft.com/office/drawing/2014/main" xmlns="" id="{8264A29C-4697-048C-EDD7-E5A11897521D}"/>
              </a:ext>
            </a:extLst>
          </p:cNvPr>
          <p:cNvPicPr>
            <a:picLocks noGrp="1" noChangeAspect="1"/>
          </p:cNvPicPr>
          <p:nvPr>
            <p:ph idx="1"/>
          </p:nvPr>
        </p:nvPicPr>
        <p:blipFill>
          <a:blip r:embed="rId2"/>
          <a:srcRect t="566" b="5292"/>
          <a:stretch/>
        </p:blipFill>
        <p:spPr>
          <a:xfrm>
            <a:off x="20" y="1"/>
            <a:ext cx="12191979" cy="6858000"/>
          </a:xfrm>
          <a:prstGeom prst="rect">
            <a:avLst/>
          </a:prstGeom>
        </p:spPr>
      </p:pic>
    </p:spTree>
    <p:extLst>
      <p:ext uri="{BB962C8B-B14F-4D97-AF65-F5344CB8AC3E}">
        <p14:creationId xmlns:p14="http://schemas.microsoft.com/office/powerpoint/2010/main" val="39971750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2EE383F-BDCC-9FC7-4FBE-A1B57441870B}"/>
              </a:ext>
            </a:extLst>
          </p:cNvPr>
          <p:cNvSpPr>
            <a:spLocks noGrp="1"/>
          </p:cNvSpPr>
          <p:nvPr>
            <p:ph type="title"/>
          </p:nvPr>
        </p:nvSpPr>
        <p:spPr/>
        <p:txBody>
          <a:bodyPr/>
          <a:lstStyle/>
          <a:p>
            <a:r>
              <a:rPr lang="en-US" dirty="0">
                <a:ea typeface="+mj-lt"/>
                <a:cs typeface="+mj-lt"/>
              </a:rPr>
              <a:t>Thinking in Patterns</a:t>
            </a:r>
            <a:endParaRPr lang="en-US"/>
          </a:p>
          <a:p>
            <a:endParaRPr lang="en-US" dirty="0"/>
          </a:p>
        </p:txBody>
      </p:sp>
      <p:sp>
        <p:nvSpPr>
          <p:cNvPr id="3" name="Content Placeholder 2">
            <a:extLst>
              <a:ext uri="{FF2B5EF4-FFF2-40B4-BE49-F238E27FC236}">
                <a16:creationId xmlns:a16="http://schemas.microsoft.com/office/drawing/2014/main" xmlns="" id="{8162BABA-6DF4-8274-7F68-9BDDA43D0C18}"/>
              </a:ext>
            </a:extLst>
          </p:cNvPr>
          <p:cNvSpPr>
            <a:spLocks noGrp="1"/>
          </p:cNvSpPr>
          <p:nvPr>
            <p:ph idx="1"/>
          </p:nvPr>
        </p:nvSpPr>
        <p:spPr/>
        <p:txBody>
          <a:bodyPr vert="horz" lIns="91440" tIns="45720" rIns="91440" bIns="45720" rtlCol="0" anchor="t">
            <a:normAutofit fontScale="92500" lnSpcReduction="10000"/>
          </a:bodyPr>
          <a:lstStyle/>
          <a:p>
            <a:r>
              <a:rPr lang="en-US" dirty="0" err="1">
                <a:ea typeface="+mn-lt"/>
                <a:cs typeface="+mn-lt"/>
              </a:rPr>
              <a:t>Shalloway</a:t>
            </a:r>
            <a:r>
              <a:rPr lang="en-US" dirty="0">
                <a:ea typeface="+mn-lt"/>
                <a:cs typeface="+mn-lt"/>
              </a:rPr>
              <a:t> and Trott [Sha05] suggest the following approach that enables a designer to think in patterns:</a:t>
            </a:r>
            <a:endParaRPr lang="en-US" dirty="0"/>
          </a:p>
          <a:p>
            <a:pPr lvl="1"/>
            <a:r>
              <a:rPr lang="en-US" dirty="0">
                <a:ea typeface="+mn-lt"/>
                <a:cs typeface="+mn-lt"/>
              </a:rPr>
              <a:t>1.   Be sure you understand the big picture—the context in which the software to be built resides. The requirements model should communicate this to you.</a:t>
            </a:r>
            <a:endParaRPr lang="en-US" dirty="0"/>
          </a:p>
          <a:p>
            <a:pPr lvl="1"/>
            <a:r>
              <a:rPr lang="en-US" dirty="0">
                <a:ea typeface="+mn-lt"/>
                <a:cs typeface="+mn-lt"/>
              </a:rPr>
              <a:t>2.   Examining the big picture, extract the patterns that are present at that level of abstraction.</a:t>
            </a:r>
            <a:endParaRPr lang="en-US" dirty="0"/>
          </a:p>
          <a:p>
            <a:pPr lvl="1"/>
            <a:r>
              <a:rPr lang="en-US" dirty="0">
                <a:ea typeface="+mn-lt"/>
                <a:cs typeface="+mn-lt"/>
              </a:rPr>
              <a:t>3.   Begin your design with ‘big picture’ patterns that establish a context or skeleton for further design work.</a:t>
            </a:r>
            <a:endParaRPr lang="en-US" dirty="0"/>
          </a:p>
          <a:p>
            <a:pPr lvl="1"/>
            <a:r>
              <a:rPr lang="en-US" dirty="0">
                <a:ea typeface="+mn-lt"/>
                <a:cs typeface="+mn-lt"/>
              </a:rPr>
              <a:t>4.   “Work inward from the context” [Sha05] looking for patterns at lower levels of abstraction that contribute to the design solution.</a:t>
            </a:r>
            <a:endParaRPr lang="en-US" dirty="0"/>
          </a:p>
          <a:p>
            <a:pPr lvl="1"/>
            <a:r>
              <a:rPr lang="en-US" dirty="0">
                <a:ea typeface="+mn-lt"/>
                <a:cs typeface="+mn-lt"/>
              </a:rPr>
              <a:t>5.   Repeat steps 1 to 4 until the complete design is fleshed out.</a:t>
            </a:r>
            <a:endParaRPr lang="en-US" dirty="0"/>
          </a:p>
          <a:p>
            <a:pPr lvl="1"/>
            <a:r>
              <a:rPr lang="en-US" dirty="0">
                <a:ea typeface="+mn-lt"/>
                <a:cs typeface="+mn-lt"/>
              </a:rPr>
              <a:t>6.   Refine the design by adapting each pattern to the specifics of the software you’re trying to build.</a:t>
            </a:r>
            <a:endParaRPr lang="en-US" dirty="0"/>
          </a:p>
        </p:txBody>
      </p:sp>
    </p:spTree>
    <p:extLst>
      <p:ext uri="{BB962C8B-B14F-4D97-AF65-F5344CB8AC3E}">
        <p14:creationId xmlns:p14="http://schemas.microsoft.com/office/powerpoint/2010/main" val="21229833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353F53-A090-CD7A-47E3-F8EEB40C7B33}"/>
              </a:ext>
            </a:extLst>
          </p:cNvPr>
          <p:cNvSpPr>
            <a:spLocks noGrp="1"/>
          </p:cNvSpPr>
          <p:nvPr>
            <p:ph type="title"/>
          </p:nvPr>
        </p:nvSpPr>
        <p:spPr/>
        <p:txBody>
          <a:bodyPr/>
          <a:lstStyle/>
          <a:p>
            <a:r>
              <a:rPr lang="en-US" dirty="0"/>
              <a:t>Design Task</a:t>
            </a:r>
          </a:p>
        </p:txBody>
      </p:sp>
      <p:sp>
        <p:nvSpPr>
          <p:cNvPr id="3" name="Content Placeholder 2">
            <a:extLst>
              <a:ext uri="{FF2B5EF4-FFF2-40B4-BE49-F238E27FC236}">
                <a16:creationId xmlns:a16="http://schemas.microsoft.com/office/drawing/2014/main" xmlns="" id="{8B315E4A-8492-26EB-0E01-BBA056A963C1}"/>
              </a:ext>
            </a:extLst>
          </p:cNvPr>
          <p:cNvSpPr>
            <a:spLocks noGrp="1"/>
          </p:cNvSpPr>
          <p:nvPr>
            <p:ph idx="1"/>
          </p:nvPr>
        </p:nvSpPr>
        <p:spPr/>
        <p:txBody>
          <a:bodyPr vert="horz" lIns="91440" tIns="45720" rIns="91440" bIns="45720" rtlCol="0" anchor="t">
            <a:normAutofit fontScale="92500"/>
          </a:bodyPr>
          <a:lstStyle/>
          <a:p>
            <a:pPr marL="0" indent="0">
              <a:buNone/>
            </a:pPr>
            <a:r>
              <a:rPr lang="en-US" sz="2400" dirty="0">
                <a:latin typeface="Times New Roman"/>
                <a:ea typeface="+mn-lt"/>
                <a:cs typeface="+mn-lt"/>
              </a:rPr>
              <a:t>The following design tasks are applied when a pattern-based design philosophy is used:</a:t>
            </a:r>
            <a:endParaRPr lang="en-US" sz="2400">
              <a:latin typeface="Times New Roman"/>
              <a:cs typeface="Times New Roman"/>
            </a:endParaRPr>
          </a:p>
          <a:p>
            <a:pPr marL="514350" indent="-514350">
              <a:buAutoNum type="arabicPeriod"/>
            </a:pPr>
            <a:r>
              <a:rPr lang="en-US" dirty="0">
                <a:latin typeface="Times New Roman"/>
                <a:ea typeface="+mn-lt"/>
                <a:cs typeface="+mn-lt"/>
              </a:rPr>
              <a:t>Examine the requirements model and develop a problem hierarchy. </a:t>
            </a:r>
            <a:endParaRPr lang="en-US" dirty="0">
              <a:latin typeface="Times New Roman"/>
              <a:cs typeface="Times New Roman"/>
            </a:endParaRPr>
          </a:p>
          <a:p>
            <a:pPr>
              <a:buAutoNum type="arabicPeriod"/>
            </a:pPr>
            <a:r>
              <a:rPr lang="en-US" dirty="0">
                <a:latin typeface="Times New Roman"/>
                <a:ea typeface="+mn-lt"/>
                <a:cs typeface="+mn-lt"/>
              </a:rPr>
              <a:t>   Determine if a reliable pattern language has been developed for </a:t>
            </a:r>
            <a:r>
              <a:rPr lang="en-US">
                <a:latin typeface="Times New Roman"/>
                <a:ea typeface="+mn-lt"/>
                <a:cs typeface="+mn-lt"/>
              </a:rPr>
              <a:t>the       </a:t>
            </a:r>
            <a:r>
              <a:rPr lang="en-US" dirty="0">
                <a:latin typeface="Times New Roman"/>
                <a:ea typeface="+mn-lt"/>
                <a:cs typeface="+mn-lt"/>
              </a:rPr>
              <a:t>problem domain.</a:t>
            </a:r>
            <a:endParaRPr lang="en-US" dirty="0">
              <a:latin typeface="Times New Roman"/>
              <a:cs typeface="Times New Roman"/>
            </a:endParaRPr>
          </a:p>
          <a:p>
            <a:pPr>
              <a:buAutoNum type="arabicPeriod"/>
            </a:pPr>
            <a:r>
              <a:rPr lang="en-US" dirty="0">
                <a:latin typeface="Times New Roman"/>
                <a:ea typeface="+mn-lt"/>
                <a:cs typeface="+mn-lt"/>
              </a:rPr>
              <a:t>  Beginning with a broad problem, determine whether one or more architectural patterns are available for it.</a:t>
            </a:r>
            <a:endParaRPr lang="en-US" dirty="0">
              <a:latin typeface="Times New Roman"/>
              <a:cs typeface="Times New Roman"/>
            </a:endParaRPr>
          </a:p>
          <a:p>
            <a:pPr>
              <a:buAutoNum type="arabicPeriod"/>
            </a:pPr>
            <a:r>
              <a:rPr lang="en-US" dirty="0">
                <a:latin typeface="Times New Roman"/>
                <a:ea typeface="+mn-lt"/>
                <a:cs typeface="+mn-lt"/>
              </a:rPr>
              <a:t> Using the collaborations provided for the architectural pattern, examine subsystem or component level problems and search for appropriate patterns to address them.</a:t>
            </a:r>
            <a:endParaRPr lang="en-US" dirty="0">
              <a:latin typeface="Times New Roman"/>
              <a:cs typeface="Times New Roman"/>
            </a:endParaRPr>
          </a:p>
          <a:p>
            <a:pPr>
              <a:buAutoNum type="arabicPeriod"/>
            </a:pPr>
            <a:r>
              <a:rPr lang="en-US" dirty="0">
                <a:latin typeface="Times New Roman"/>
                <a:ea typeface="+mn-lt"/>
                <a:cs typeface="+mn-lt"/>
              </a:rPr>
              <a:t> Repeat steps 2 through 5 until all broad problems have been addressed. </a:t>
            </a:r>
            <a:endParaRPr lang="en-US" dirty="0">
              <a:latin typeface="Times New Roman"/>
              <a:cs typeface="Times New Roman"/>
            </a:endParaRPr>
          </a:p>
        </p:txBody>
      </p:sp>
    </p:spTree>
    <p:extLst>
      <p:ext uri="{BB962C8B-B14F-4D97-AF65-F5344CB8AC3E}">
        <p14:creationId xmlns:p14="http://schemas.microsoft.com/office/powerpoint/2010/main" val="5123071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8AD996-CD24-8D22-0DD3-DD2C6AA358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434DACBB-B3A3-D379-D7DF-73F893DEDE3B}"/>
              </a:ext>
            </a:extLst>
          </p:cNvPr>
          <p:cNvSpPr>
            <a:spLocks noGrp="1"/>
          </p:cNvSpPr>
          <p:nvPr>
            <p:ph idx="1"/>
          </p:nvPr>
        </p:nvSpPr>
        <p:spPr/>
        <p:txBody>
          <a:bodyPr vert="horz" lIns="91440" tIns="45720" rIns="91440" bIns="45720" rtlCol="0" anchor="t">
            <a:normAutofit/>
          </a:bodyPr>
          <a:lstStyle/>
          <a:p>
            <a:pPr marL="0" indent="0">
              <a:buNone/>
            </a:pPr>
            <a:r>
              <a:rPr lang="en-US" sz="2400" dirty="0">
                <a:latin typeface="Palatino"/>
              </a:rPr>
              <a:t>6. If user interface design problems have been isolated (this is almost always the case), search the many user interface design pattern repositories for appropriate patterns.</a:t>
            </a:r>
            <a:endParaRPr lang="en-US" sz="2400" dirty="0"/>
          </a:p>
          <a:p>
            <a:pPr marL="0" indent="0">
              <a:buNone/>
            </a:pPr>
            <a:r>
              <a:rPr lang="en-US" sz="2400" dirty="0">
                <a:latin typeface="Palatino"/>
              </a:rPr>
              <a:t>7. Regardless of its level of abstraction, if a pattern language and/or patterns repository or individual pattern shows promise, compare the problem to be solved against the existing pattern(s) presented.</a:t>
            </a:r>
            <a:endParaRPr lang="en-US" sz="2400" dirty="0"/>
          </a:p>
          <a:p>
            <a:pPr marL="0" indent="0">
              <a:buNone/>
            </a:pPr>
            <a:r>
              <a:rPr lang="en-US" sz="2400" dirty="0">
                <a:latin typeface="Palatino"/>
              </a:rPr>
              <a:t>8. Be certain to refine the design as it is derived from patterns using design quality criteria as a guide.</a:t>
            </a:r>
            <a:endParaRPr lang="en-US" sz="2400" dirty="0"/>
          </a:p>
          <a:p>
            <a:endParaRPr lang="en-US" sz="2400" dirty="0"/>
          </a:p>
        </p:txBody>
      </p:sp>
    </p:spTree>
    <p:extLst>
      <p:ext uri="{BB962C8B-B14F-4D97-AF65-F5344CB8AC3E}">
        <p14:creationId xmlns:p14="http://schemas.microsoft.com/office/powerpoint/2010/main" val="502331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9A8697-9319-354B-A1EC-053B04F64C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671BAD88-AB4D-BEE4-7F74-76E92062EA13}"/>
              </a:ext>
            </a:extLst>
          </p:cNvPr>
          <p:cNvSpPr>
            <a:spLocks noGrp="1"/>
          </p:cNvSpPr>
          <p:nvPr>
            <p:ph idx="1"/>
          </p:nvPr>
        </p:nvSpPr>
        <p:spPr/>
        <p:txBody>
          <a:bodyPr vert="horz" lIns="91440" tIns="45720" rIns="91440" bIns="45720" rtlCol="0" anchor="t">
            <a:normAutofit/>
          </a:bodyPr>
          <a:lstStyle/>
          <a:p>
            <a:r>
              <a:rPr lang="en-US" b="1" dirty="0">
                <a:ea typeface="+mn-lt"/>
                <a:cs typeface="+mn-lt"/>
              </a:rPr>
              <a:t>What is the work product? </a:t>
            </a:r>
            <a:endParaRPr lang="en-US" dirty="0"/>
          </a:p>
          <a:p>
            <a:r>
              <a:rPr lang="en-US" dirty="0">
                <a:ea typeface="+mn-lt"/>
                <a:cs typeface="+mn-lt"/>
              </a:rPr>
              <a:t>A design model that encompasses architectural, interface, component- level, and deployment representations is the primary work product that is produced during software design.</a:t>
            </a:r>
            <a:endParaRPr lang="en-US" dirty="0"/>
          </a:p>
          <a:p>
            <a:endParaRPr lang="en-US" dirty="0"/>
          </a:p>
          <a:p>
            <a:endParaRPr lang="en-US" dirty="0"/>
          </a:p>
        </p:txBody>
      </p:sp>
    </p:spTree>
    <p:extLst>
      <p:ext uri="{BB962C8B-B14F-4D97-AF65-F5344CB8AC3E}">
        <p14:creationId xmlns:p14="http://schemas.microsoft.com/office/powerpoint/2010/main" val="156166507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AD0F3A2-1D4A-F462-9CA4-3F5AF92FEDEF}"/>
              </a:ext>
            </a:extLst>
          </p:cNvPr>
          <p:cNvSpPr>
            <a:spLocks noGrp="1"/>
          </p:cNvSpPr>
          <p:nvPr>
            <p:ph type="title"/>
          </p:nvPr>
        </p:nvSpPr>
        <p:spPr/>
        <p:txBody>
          <a:bodyPr/>
          <a:lstStyle/>
          <a:p>
            <a:r>
              <a:rPr lang="en-US" b="1">
                <a:ea typeface="+mj-lt"/>
                <a:cs typeface="+mj-lt"/>
              </a:rPr>
              <a:t>Building a Pattern-Organizing Table</a:t>
            </a:r>
            <a:endParaRPr lang="en-US"/>
          </a:p>
          <a:p>
            <a:endParaRPr lang="en-US" dirty="0"/>
          </a:p>
        </p:txBody>
      </p:sp>
      <p:sp>
        <p:nvSpPr>
          <p:cNvPr id="3" name="Content Placeholder 2">
            <a:extLst>
              <a:ext uri="{FF2B5EF4-FFF2-40B4-BE49-F238E27FC236}">
                <a16:creationId xmlns:a16="http://schemas.microsoft.com/office/drawing/2014/main" xmlns="" id="{14C534FD-E0D5-2DC7-33CB-EE412771A600}"/>
              </a:ext>
            </a:extLst>
          </p:cNvPr>
          <p:cNvSpPr>
            <a:spLocks noGrp="1"/>
          </p:cNvSpPr>
          <p:nvPr>
            <p:ph idx="1"/>
          </p:nvPr>
        </p:nvSpPr>
        <p:spPr/>
        <p:txBody>
          <a:bodyPr vert="horz" lIns="91440" tIns="45720" rIns="91440" bIns="45720" rtlCol="0" anchor="t">
            <a:normAutofit/>
          </a:bodyPr>
          <a:lstStyle/>
          <a:p>
            <a:r>
              <a:rPr lang="en-US">
                <a:ea typeface="+mn-lt"/>
                <a:cs typeface="+mn-lt"/>
              </a:rPr>
              <a:t>A pattern-organizing table can be implemented as a spreadsheet model using the form shown in the figure. </a:t>
            </a:r>
          </a:p>
          <a:p>
            <a:r>
              <a:rPr lang="en-US" dirty="0">
                <a:ea typeface="+mn-lt"/>
                <a:cs typeface="+mn-lt"/>
              </a:rPr>
              <a:t>An abbreviated list of problem statements, organized by data/content, architecture, component-level, and user interface issues, is presented in the left-hand (shaded) column.</a:t>
            </a:r>
            <a:endParaRPr lang="en-US" dirty="0"/>
          </a:p>
          <a:p>
            <a:r>
              <a:rPr lang="en-US" dirty="0">
                <a:ea typeface="+mn-lt"/>
                <a:cs typeface="+mn-lt"/>
              </a:rPr>
              <a:t>Four pattern types database, </a:t>
            </a:r>
            <a:r>
              <a:rPr lang="en-US" err="1">
                <a:ea typeface="+mn-lt"/>
                <a:cs typeface="+mn-lt"/>
              </a:rPr>
              <a:t>application,implementation</a:t>
            </a:r>
            <a:r>
              <a:rPr lang="en-US" dirty="0">
                <a:ea typeface="+mn-lt"/>
                <a:cs typeface="+mn-lt"/>
              </a:rPr>
              <a:t>, and infrastructure are listed across the top row. </a:t>
            </a:r>
          </a:p>
          <a:p>
            <a:r>
              <a:rPr lang="en-US" dirty="0">
                <a:ea typeface="+mn-lt"/>
                <a:cs typeface="+mn-lt"/>
              </a:rPr>
              <a:t>The names of candidate patterns are noted in the cells of the table.</a:t>
            </a:r>
            <a:endParaRPr lang="en-US"/>
          </a:p>
          <a:p>
            <a:endParaRPr lang="en-US" dirty="0"/>
          </a:p>
          <a:p>
            <a:endParaRPr lang="en-US" dirty="0"/>
          </a:p>
          <a:p>
            <a:endParaRPr lang="en-US" dirty="0"/>
          </a:p>
        </p:txBody>
      </p:sp>
    </p:spTree>
    <p:extLst>
      <p:ext uri="{BB962C8B-B14F-4D97-AF65-F5344CB8AC3E}">
        <p14:creationId xmlns:p14="http://schemas.microsoft.com/office/powerpoint/2010/main" val="12502754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C1D97-475A-D6EC-A03A-66C442EF2B68}"/>
              </a:ext>
            </a:extLst>
          </p:cNvPr>
          <p:cNvSpPr>
            <a:spLocks noGrp="1"/>
          </p:cNvSpPr>
          <p:nvPr>
            <p:ph type="title"/>
          </p:nvPr>
        </p:nvSpPr>
        <p:spPr/>
        <p:txBody>
          <a:bodyPr/>
          <a:lstStyle/>
          <a:p>
            <a:r>
              <a:rPr lang="en-US" dirty="0">
                <a:ea typeface="+mj-lt"/>
                <a:cs typeface="+mj-lt"/>
              </a:rPr>
              <a:t>Pattern Organizing Table</a:t>
            </a:r>
            <a:endParaRPr lang="en-US" dirty="0"/>
          </a:p>
          <a:p>
            <a:endParaRPr lang="en-US" dirty="0"/>
          </a:p>
        </p:txBody>
      </p:sp>
      <p:sp>
        <p:nvSpPr>
          <p:cNvPr id="3" name="Content Placeholder 2">
            <a:extLst>
              <a:ext uri="{FF2B5EF4-FFF2-40B4-BE49-F238E27FC236}">
                <a16:creationId xmlns:a16="http://schemas.microsoft.com/office/drawing/2014/main" xmlns="" id="{5FA5F892-996C-032D-749B-E9063F2CE2DD}"/>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Example: every house (and every architectural style for houses) employs a </a:t>
            </a:r>
            <a:r>
              <a:rPr lang="en-US" b="1" dirty="0">
                <a:ea typeface="+mn-lt"/>
                <a:cs typeface="+mn-lt"/>
              </a:rPr>
              <a:t>Kitchen</a:t>
            </a:r>
            <a:r>
              <a:rPr lang="en-US" dirty="0">
                <a:ea typeface="+mn-lt"/>
                <a:cs typeface="+mn-lt"/>
              </a:rPr>
              <a:t> pattern. </a:t>
            </a:r>
            <a:endParaRPr lang="en-US" dirty="0"/>
          </a:p>
          <a:p>
            <a:r>
              <a:rPr lang="en-US" dirty="0">
                <a:ea typeface="+mn-lt"/>
                <a:cs typeface="+mn-lt"/>
              </a:rPr>
              <a:t>The </a:t>
            </a:r>
            <a:r>
              <a:rPr lang="en-US" b="1" dirty="0">
                <a:ea typeface="+mn-lt"/>
                <a:cs typeface="+mn-lt"/>
              </a:rPr>
              <a:t>Kitchen</a:t>
            </a:r>
            <a:r>
              <a:rPr lang="en-US" dirty="0">
                <a:ea typeface="+mn-lt"/>
                <a:cs typeface="+mn-lt"/>
              </a:rPr>
              <a:t> pattern and patterns it collaborates with address problems associated with the storage and preparation of food, the tools required to accomplish these tasks, and rules for placement of these tools relative to workflow in the room. </a:t>
            </a:r>
            <a:endParaRPr lang="en-US" dirty="0"/>
          </a:p>
          <a:p>
            <a:r>
              <a:rPr lang="en-US" dirty="0">
                <a:ea typeface="+mn-lt"/>
                <a:cs typeface="+mn-lt"/>
              </a:rPr>
              <a:t>In addition, the pattern might address problems associated with counter tops, lighting, wall switches, a central island, flooring, and so on.</a:t>
            </a:r>
            <a:endParaRPr lang="en-US" dirty="0"/>
          </a:p>
          <a:p>
            <a:r>
              <a:rPr lang="en-US" dirty="0">
                <a:ea typeface="+mn-lt"/>
                <a:cs typeface="+mn-lt"/>
              </a:rPr>
              <a:t>Obviously, there is more than a single design for a kitchen, often dictated by the context and system of forces. But every design can be conceived within the context of the ‘solution’ suggested by the </a:t>
            </a:r>
            <a:r>
              <a:rPr lang="en-US" b="1" dirty="0">
                <a:ea typeface="+mn-lt"/>
                <a:cs typeface="+mn-lt"/>
              </a:rPr>
              <a:t>Kitchen</a:t>
            </a:r>
            <a:r>
              <a:rPr lang="en-US" dirty="0">
                <a:ea typeface="+mn-lt"/>
                <a:cs typeface="+mn-lt"/>
              </a:rPr>
              <a:t> pattern. </a:t>
            </a:r>
            <a:endParaRPr lang="en-US" dirty="0"/>
          </a:p>
          <a:p>
            <a:endParaRPr lang="en-US" dirty="0"/>
          </a:p>
        </p:txBody>
      </p:sp>
    </p:spTree>
    <p:extLst>
      <p:ext uri="{BB962C8B-B14F-4D97-AF65-F5344CB8AC3E}">
        <p14:creationId xmlns:p14="http://schemas.microsoft.com/office/powerpoint/2010/main" val="28232127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B1EE82-A7F1-1F50-56B1-30953684AC20}"/>
              </a:ext>
            </a:extLst>
          </p:cNvPr>
          <p:cNvSpPr>
            <a:spLocks noGrp="1"/>
          </p:cNvSpPr>
          <p:nvPr>
            <p:ph type="title"/>
          </p:nvPr>
        </p:nvSpPr>
        <p:spPr/>
        <p:txBody>
          <a:bodyPr/>
          <a:lstStyle/>
          <a:p>
            <a:r>
              <a:rPr lang="en-US" sz="3000">
                <a:solidFill>
                  <a:srgbClr val="032553"/>
                </a:solidFill>
                <a:latin typeface="Helvetica"/>
                <a:cs typeface="Helvetica"/>
              </a:rPr>
              <a:t>Common Design Mistakes</a:t>
            </a:r>
            <a:endParaRPr lang="en-US"/>
          </a:p>
          <a:p>
            <a:endParaRPr lang="en-US" dirty="0"/>
          </a:p>
        </p:txBody>
      </p:sp>
      <p:sp>
        <p:nvSpPr>
          <p:cNvPr id="3" name="Content Placeholder 2">
            <a:extLst>
              <a:ext uri="{FF2B5EF4-FFF2-40B4-BE49-F238E27FC236}">
                <a16:creationId xmlns:a16="http://schemas.microsoft.com/office/drawing/2014/main" xmlns="" id="{82C9950F-6885-8798-FC57-6F52BEFA9E08}"/>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rPr>
              <a:t>Not enough time has been spent to understand the underlying problem, its context and forces, and as a consequence, you select a pattern that looks right, but is inappropriate for the solution required. </a:t>
            </a:r>
            <a:endParaRPr lang="en-US" dirty="0"/>
          </a:p>
          <a:p>
            <a:r>
              <a:rPr lang="en-US" dirty="0">
                <a:ea typeface="+mn-lt"/>
                <a:cs typeface="+mn-lt"/>
              </a:rPr>
              <a:t>Once the wrong pattern is selected, you refuse to see your error and force fit the pattern. </a:t>
            </a:r>
            <a:endParaRPr lang="en-US" dirty="0"/>
          </a:p>
          <a:p>
            <a:r>
              <a:rPr lang="en-US" dirty="0">
                <a:ea typeface="+mn-lt"/>
                <a:cs typeface="+mn-lt"/>
              </a:rPr>
              <a:t>In other cases, the problem has forces that are not considered by the pattern you’ve chosen, resulting in a poor or erroneous fit. </a:t>
            </a:r>
            <a:endParaRPr lang="en-US" dirty="0"/>
          </a:p>
          <a:p>
            <a:r>
              <a:rPr lang="en-US" dirty="0">
                <a:ea typeface="+mn-lt"/>
                <a:cs typeface="+mn-lt"/>
              </a:rPr>
              <a:t>Sometimes a pattern is applied too literally and the required adaptations for your problem space are not implemented. </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7451713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AFFB36-CE16-46D1-C694-85388F712447}"/>
              </a:ext>
            </a:extLst>
          </p:cNvPr>
          <p:cNvSpPr>
            <a:spLocks noGrp="1"/>
          </p:cNvSpPr>
          <p:nvPr>
            <p:ph type="title"/>
          </p:nvPr>
        </p:nvSpPr>
        <p:spPr/>
        <p:txBody>
          <a:bodyPr/>
          <a:lstStyle/>
          <a:p>
            <a:r>
              <a:rPr lang="en-US" sz="3000" dirty="0">
                <a:solidFill>
                  <a:srgbClr val="032553"/>
                </a:solidFill>
                <a:latin typeface="Helvetica"/>
                <a:cs typeface="Helvetica"/>
              </a:rPr>
              <a:t>Patterns Repositories</a:t>
            </a:r>
            <a:endParaRPr lang="en-US" dirty="0"/>
          </a:p>
          <a:p>
            <a:endParaRPr lang="en-US" dirty="0"/>
          </a:p>
        </p:txBody>
      </p:sp>
      <p:sp>
        <p:nvSpPr>
          <p:cNvPr id="3" name="Content Placeholder 2">
            <a:extLst>
              <a:ext uri="{FF2B5EF4-FFF2-40B4-BE49-F238E27FC236}">
                <a16:creationId xmlns:a16="http://schemas.microsoft.com/office/drawing/2014/main" xmlns="" id="{4EF1D36B-D7D3-1F42-C68A-5C41AA540683}"/>
              </a:ext>
            </a:extLst>
          </p:cNvPr>
          <p:cNvSpPr>
            <a:spLocks noGrp="1"/>
          </p:cNvSpPr>
          <p:nvPr>
            <p:ph idx="1"/>
          </p:nvPr>
        </p:nvSpPr>
        <p:spPr/>
        <p:txBody>
          <a:bodyPr vert="horz" lIns="91440" tIns="45720" rIns="91440" bIns="45720" rtlCol="0" anchor="t">
            <a:normAutofit/>
          </a:bodyPr>
          <a:lstStyle/>
          <a:p>
            <a:r>
              <a:rPr lang="en-US" dirty="0">
                <a:ea typeface="+mn-lt"/>
                <a:cs typeface="+mn-lt"/>
              </a:rPr>
              <a:t>There are many sources for design patterns available on the Web. Some patterns can be obtained from individually published pattern languages, while others are available as part of a patterns portal or patterns repository.</a:t>
            </a:r>
            <a:endParaRPr lang="en-US" dirty="0"/>
          </a:p>
          <a:p>
            <a:r>
              <a:rPr lang="en-US" dirty="0">
                <a:ea typeface="+mn-lt"/>
                <a:cs typeface="+mn-lt"/>
              </a:rPr>
              <a:t>A list of patterns repositories is presented in the sidebar near Section 12.3 (from </a:t>
            </a:r>
            <a:r>
              <a:rPr lang="en-US" dirty="0" err="1">
                <a:ea typeface="+mn-lt"/>
                <a:cs typeface="+mn-lt"/>
              </a:rPr>
              <a:t>Refeference</a:t>
            </a:r>
            <a:r>
              <a:rPr lang="en-US" dirty="0">
                <a:ea typeface="+mn-lt"/>
                <a:cs typeface="+mn-lt"/>
              </a:rPr>
              <a:t> book)</a:t>
            </a:r>
            <a:endParaRPr lang="en-US" dirty="0"/>
          </a:p>
          <a:p>
            <a:endParaRPr lang="en-US" dirty="0"/>
          </a:p>
        </p:txBody>
      </p:sp>
    </p:spTree>
    <p:extLst>
      <p:ext uri="{BB962C8B-B14F-4D97-AF65-F5344CB8AC3E}">
        <p14:creationId xmlns:p14="http://schemas.microsoft.com/office/powerpoint/2010/main" val="3866511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649DF2-0ED0-E94C-7A99-B0D5622A62EF}"/>
              </a:ext>
            </a:extLst>
          </p:cNvPr>
          <p:cNvSpPr>
            <a:spLocks noGrp="1"/>
          </p:cNvSpPr>
          <p:nvPr>
            <p:ph type="title"/>
          </p:nvPr>
        </p:nvSpPr>
        <p:spPr/>
        <p:txBody>
          <a:bodyPr/>
          <a:lstStyle/>
          <a:p>
            <a:r>
              <a:rPr lang="en-US" sz="3000" dirty="0">
                <a:solidFill>
                  <a:srgbClr val="032553"/>
                </a:solidFill>
                <a:latin typeface="Helvetica"/>
                <a:cs typeface="Helvetica"/>
              </a:rPr>
              <a:t>Component-Level Patterns</a:t>
            </a:r>
            <a:endParaRPr lang="en-US" dirty="0"/>
          </a:p>
          <a:p>
            <a:endParaRPr lang="en-US" dirty="0"/>
          </a:p>
        </p:txBody>
      </p:sp>
      <p:sp>
        <p:nvSpPr>
          <p:cNvPr id="3" name="Content Placeholder 2">
            <a:extLst>
              <a:ext uri="{FF2B5EF4-FFF2-40B4-BE49-F238E27FC236}">
                <a16:creationId xmlns:a16="http://schemas.microsoft.com/office/drawing/2014/main" xmlns="" id="{B31A776D-0FC6-A4A3-F55F-35D853BBFF99}"/>
              </a:ext>
            </a:extLst>
          </p:cNvPr>
          <p:cNvSpPr>
            <a:spLocks noGrp="1"/>
          </p:cNvSpPr>
          <p:nvPr>
            <p:ph idx="1"/>
          </p:nvPr>
        </p:nvSpPr>
        <p:spPr/>
        <p:txBody>
          <a:bodyPr vert="horz" lIns="91440" tIns="45720" rIns="91440" bIns="45720" rtlCol="0" anchor="t">
            <a:normAutofit/>
          </a:bodyPr>
          <a:lstStyle/>
          <a:p>
            <a:r>
              <a:rPr lang="en-US" dirty="0">
                <a:ea typeface="+mn-lt"/>
                <a:cs typeface="+mn-lt"/>
              </a:rPr>
              <a:t>Component-level design patterns provide a proven solution that addresses one or more sub-problems extracted from the requirement model. </a:t>
            </a:r>
            <a:endParaRPr lang="en-US" dirty="0"/>
          </a:p>
          <a:p>
            <a:r>
              <a:rPr lang="en-US">
                <a:ea typeface="+mn-lt"/>
                <a:cs typeface="+mn-lt"/>
              </a:rPr>
              <a:t>In many cases, design patterns of this type focus on some functional element of a system.</a:t>
            </a:r>
            <a:endParaRPr lang="en-US"/>
          </a:p>
          <a:p>
            <a:r>
              <a:rPr lang="en-US">
                <a:ea typeface="+mn-lt"/>
                <a:cs typeface="+mn-lt"/>
              </a:rPr>
              <a:t>For example, the</a:t>
            </a:r>
            <a:r>
              <a:rPr lang="en-US" i="1" dirty="0">
                <a:ea typeface="+mn-lt"/>
                <a:cs typeface="+mn-lt"/>
              </a:rPr>
              <a:t> </a:t>
            </a:r>
            <a:r>
              <a:rPr lang="en-US" b="1">
                <a:ea typeface="+mn-lt"/>
                <a:cs typeface="+mn-lt"/>
              </a:rPr>
              <a:t>SafeHomeAssured.com</a:t>
            </a:r>
            <a:r>
              <a:rPr lang="en-US">
                <a:ea typeface="+mn-lt"/>
                <a:cs typeface="+mn-lt"/>
              </a:rPr>
              <a:t> application must address the following design sub-problem: </a:t>
            </a:r>
            <a:r>
              <a:rPr lang="en-US" i="1">
                <a:ea typeface="+mn-lt"/>
                <a:cs typeface="+mn-lt"/>
              </a:rPr>
              <a:t>How can we get product specifications and related information for any </a:t>
            </a:r>
            <a:r>
              <a:rPr lang="en-US" i="1" err="1">
                <a:ea typeface="+mn-lt"/>
                <a:cs typeface="+mn-lt"/>
              </a:rPr>
              <a:t>SafeHome</a:t>
            </a:r>
            <a:r>
              <a:rPr lang="en-US" i="1">
                <a:ea typeface="+mn-lt"/>
                <a:cs typeface="+mn-lt"/>
              </a:rPr>
              <a:t> device?</a:t>
            </a:r>
            <a:endParaRPr lang="en-US"/>
          </a:p>
          <a:p>
            <a:endParaRPr lang="en-US" dirty="0"/>
          </a:p>
        </p:txBody>
      </p:sp>
    </p:spTree>
    <p:extLst>
      <p:ext uri="{BB962C8B-B14F-4D97-AF65-F5344CB8AC3E}">
        <p14:creationId xmlns:p14="http://schemas.microsoft.com/office/powerpoint/2010/main" val="6604904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A65372-EEB1-3D63-796C-0DE6C6B9FF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869B5474-142E-2F99-ED9C-3C9E1EDA21D4}"/>
              </a:ext>
            </a:extLst>
          </p:cNvPr>
          <p:cNvSpPr>
            <a:spLocks noGrp="1"/>
          </p:cNvSpPr>
          <p:nvPr>
            <p:ph idx="1"/>
          </p:nvPr>
        </p:nvSpPr>
        <p:spPr/>
        <p:txBody>
          <a:bodyPr vert="horz" lIns="91440" tIns="45720" rIns="91440" bIns="45720" rtlCol="0" anchor="t">
            <a:normAutofit fontScale="92500"/>
          </a:bodyPr>
          <a:lstStyle/>
          <a:p>
            <a:r>
              <a:rPr lang="en-US">
                <a:ea typeface="+mn-lt"/>
                <a:cs typeface="+mn-lt"/>
              </a:rPr>
              <a:t>Having enunciated the sub-problem that must be solved, consider context and the system of forces that affect the solution. </a:t>
            </a:r>
            <a:endParaRPr lang="en-US"/>
          </a:p>
          <a:p>
            <a:r>
              <a:rPr lang="en-US">
                <a:ea typeface="+mn-lt"/>
                <a:cs typeface="+mn-lt"/>
              </a:rPr>
              <a:t>Examining the  appropriate requirements model use case, the specification for a</a:t>
            </a:r>
            <a:r>
              <a:rPr lang="en-US" i="1" dirty="0">
                <a:ea typeface="+mn-lt"/>
                <a:cs typeface="+mn-lt"/>
              </a:rPr>
              <a:t> </a:t>
            </a:r>
            <a:r>
              <a:rPr lang="en-US" i="1" err="1">
                <a:ea typeface="+mn-lt"/>
                <a:cs typeface="+mn-lt"/>
              </a:rPr>
              <a:t>SafeHome</a:t>
            </a:r>
            <a:r>
              <a:rPr lang="en-US">
                <a:ea typeface="+mn-lt"/>
                <a:cs typeface="+mn-lt"/>
              </a:rPr>
              <a:t> device (e.g., a security sensor or camera) is used for informational purposes by the consumer. </a:t>
            </a:r>
            <a:endParaRPr lang="en-US"/>
          </a:p>
          <a:p>
            <a:pPr lvl="1"/>
            <a:r>
              <a:rPr lang="en-US">
                <a:ea typeface="+mn-lt"/>
                <a:cs typeface="+mn-lt"/>
              </a:rPr>
              <a:t>However, other information that is related to the specification (e.g., pricing) may be used when e-commerce functionality is selected. </a:t>
            </a:r>
            <a:endParaRPr lang="en-US"/>
          </a:p>
          <a:p>
            <a:r>
              <a:rPr lang="en-US">
                <a:ea typeface="+mn-lt"/>
                <a:cs typeface="+mn-lt"/>
              </a:rPr>
              <a:t>The solution to the sub-problem involves a </a:t>
            </a:r>
            <a:r>
              <a:rPr lang="en-US" b="1">
                <a:ea typeface="+mn-lt"/>
                <a:cs typeface="+mn-lt"/>
              </a:rPr>
              <a:t>search.</a:t>
            </a:r>
            <a:r>
              <a:rPr lang="en-US">
                <a:ea typeface="+mn-lt"/>
                <a:cs typeface="+mn-lt"/>
              </a:rPr>
              <a:t> Since searching is a very common problem, it should come as no surprise that there are many search-related patterns.</a:t>
            </a:r>
            <a:endParaRPr lang="en-US"/>
          </a:p>
          <a:p>
            <a:r>
              <a:rPr lang="en-US">
                <a:ea typeface="+mn-lt"/>
                <a:cs typeface="+mn-lt"/>
              </a:rPr>
              <a:t>See Section 12.4</a:t>
            </a:r>
            <a:endParaRPr lang="en-US"/>
          </a:p>
          <a:p>
            <a:endParaRPr lang="en-US" dirty="0"/>
          </a:p>
        </p:txBody>
      </p:sp>
    </p:spTree>
    <p:extLst>
      <p:ext uri="{BB962C8B-B14F-4D97-AF65-F5344CB8AC3E}">
        <p14:creationId xmlns:p14="http://schemas.microsoft.com/office/powerpoint/2010/main" val="22623573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7A263F-9FBF-4D14-9822-652BAA1A0B6C}"/>
              </a:ext>
            </a:extLst>
          </p:cNvPr>
          <p:cNvSpPr>
            <a:spLocks noGrp="1"/>
          </p:cNvSpPr>
          <p:nvPr>
            <p:ph type="title"/>
          </p:nvPr>
        </p:nvSpPr>
        <p:spPr/>
        <p:txBody>
          <a:bodyPr/>
          <a:lstStyle/>
          <a:p>
            <a:r>
              <a:rPr lang="en-US" sz="3000">
                <a:solidFill>
                  <a:srgbClr val="032553"/>
                </a:solidFill>
                <a:latin typeface="Helvetica"/>
                <a:cs typeface="Helvetica"/>
              </a:rPr>
              <a:t>User Interface (UI) Patterns</a:t>
            </a:r>
            <a:endParaRPr lang="en-US"/>
          </a:p>
          <a:p>
            <a:endParaRPr lang="en-US" dirty="0"/>
          </a:p>
        </p:txBody>
      </p:sp>
      <p:sp>
        <p:nvSpPr>
          <p:cNvPr id="3" name="Content Placeholder 2">
            <a:extLst>
              <a:ext uri="{FF2B5EF4-FFF2-40B4-BE49-F238E27FC236}">
                <a16:creationId xmlns:a16="http://schemas.microsoft.com/office/drawing/2014/main" xmlns="" id="{A79C245B-AACE-8857-35F2-C9A3412D1A50}"/>
              </a:ext>
            </a:extLst>
          </p:cNvPr>
          <p:cNvSpPr>
            <a:spLocks noGrp="1"/>
          </p:cNvSpPr>
          <p:nvPr>
            <p:ph idx="1"/>
          </p:nvPr>
        </p:nvSpPr>
        <p:spPr/>
        <p:txBody>
          <a:bodyPr vert="horz" lIns="91440" tIns="45720" rIns="91440" bIns="45720" rtlCol="0" anchor="t">
            <a:normAutofit fontScale="77500" lnSpcReduction="20000"/>
          </a:bodyPr>
          <a:lstStyle/>
          <a:p>
            <a:r>
              <a:rPr lang="en-US" b="1">
                <a:ea typeface="+mn-lt"/>
                <a:cs typeface="+mn-lt"/>
              </a:rPr>
              <a:t>Whole UI.</a:t>
            </a:r>
            <a:r>
              <a:rPr lang="en-US">
                <a:ea typeface="+mn-lt"/>
                <a:cs typeface="+mn-lt"/>
              </a:rPr>
              <a:t>  Provide design guidance for top-level structure and navigation throughout the entire interface.</a:t>
            </a:r>
            <a:endParaRPr lang="en-US"/>
          </a:p>
          <a:p>
            <a:r>
              <a:rPr lang="en-US" b="1">
                <a:ea typeface="+mn-lt"/>
                <a:cs typeface="+mn-lt"/>
              </a:rPr>
              <a:t>Page layout.</a:t>
            </a:r>
            <a:r>
              <a:rPr lang="en-US">
                <a:ea typeface="+mn-lt"/>
                <a:cs typeface="+mn-lt"/>
              </a:rPr>
              <a:t>  Address the general organization of pages (for Websites) or distinct screen displays (for interactive applications)</a:t>
            </a:r>
            <a:endParaRPr lang="en-US"/>
          </a:p>
          <a:p>
            <a:r>
              <a:rPr lang="en-US" b="1">
                <a:ea typeface="+mn-lt"/>
                <a:cs typeface="+mn-lt"/>
              </a:rPr>
              <a:t>Forms and input.  </a:t>
            </a:r>
            <a:r>
              <a:rPr lang="en-US">
                <a:ea typeface="+mn-lt"/>
                <a:cs typeface="+mn-lt"/>
              </a:rPr>
              <a:t>Consider a variety of design techniques for completing form-level input.</a:t>
            </a:r>
            <a:endParaRPr lang="en-US"/>
          </a:p>
          <a:p>
            <a:r>
              <a:rPr lang="en-US" b="1">
                <a:ea typeface="+mn-lt"/>
                <a:cs typeface="+mn-lt"/>
              </a:rPr>
              <a:t>Tables.</a:t>
            </a:r>
            <a:r>
              <a:rPr lang="en-US">
                <a:ea typeface="+mn-lt"/>
                <a:cs typeface="+mn-lt"/>
              </a:rPr>
              <a:t>  Provide design guidance for creating and manipulating tabular data of all kinds.</a:t>
            </a:r>
            <a:endParaRPr lang="en-US"/>
          </a:p>
          <a:p>
            <a:r>
              <a:rPr lang="en-US" b="1">
                <a:ea typeface="+mn-lt"/>
                <a:cs typeface="+mn-lt"/>
              </a:rPr>
              <a:t>Direct data manipulation.</a:t>
            </a:r>
            <a:r>
              <a:rPr lang="en-US">
                <a:ea typeface="+mn-lt"/>
                <a:cs typeface="+mn-lt"/>
              </a:rPr>
              <a:t>  Address data editing, modification, and transformation.</a:t>
            </a:r>
            <a:endParaRPr lang="en-US"/>
          </a:p>
          <a:p>
            <a:r>
              <a:rPr lang="en-US" b="1">
                <a:ea typeface="+mn-lt"/>
                <a:cs typeface="+mn-lt"/>
              </a:rPr>
              <a:t>Navigation.</a:t>
            </a:r>
            <a:r>
              <a:rPr lang="en-US">
                <a:ea typeface="+mn-lt"/>
                <a:cs typeface="+mn-lt"/>
              </a:rPr>
              <a:t>  Assist the user in navigating through hierarchical menus, Web pages, and interactive display screens.</a:t>
            </a:r>
            <a:endParaRPr lang="en-US"/>
          </a:p>
          <a:p>
            <a:r>
              <a:rPr lang="en-US" b="1">
                <a:ea typeface="+mn-lt"/>
                <a:cs typeface="+mn-lt"/>
              </a:rPr>
              <a:t>Searching.  </a:t>
            </a:r>
            <a:r>
              <a:rPr lang="en-US">
                <a:ea typeface="+mn-lt"/>
                <a:cs typeface="+mn-lt"/>
              </a:rPr>
              <a:t>Enable content-specific searches through information maintained within a Web site or contained by persistent data stores that are accessible via an interactive application. </a:t>
            </a:r>
            <a:endParaRPr lang="en-US"/>
          </a:p>
          <a:p>
            <a:r>
              <a:rPr lang="en-US" b="1">
                <a:ea typeface="+mn-lt"/>
                <a:cs typeface="+mn-lt"/>
              </a:rPr>
              <a:t>Page elements.  </a:t>
            </a:r>
            <a:r>
              <a:rPr lang="en-US">
                <a:ea typeface="+mn-lt"/>
                <a:cs typeface="+mn-lt"/>
              </a:rPr>
              <a:t>Implement specific elements of a Web page or display screen.</a:t>
            </a:r>
            <a:endParaRPr lang="en-US"/>
          </a:p>
          <a:p>
            <a:r>
              <a:rPr lang="en-US" b="1">
                <a:ea typeface="+mn-lt"/>
                <a:cs typeface="+mn-lt"/>
              </a:rPr>
              <a:t>E-commerce.  </a:t>
            </a:r>
            <a:r>
              <a:rPr lang="en-US">
                <a:ea typeface="+mn-lt"/>
                <a:cs typeface="+mn-lt"/>
              </a:rPr>
              <a:t>Specific to Web sites, these patterns implement recurring elements of e-commerce applications.</a:t>
            </a:r>
            <a:endParaRPr lang="en-US"/>
          </a:p>
          <a:p>
            <a:endParaRPr lang="en-US" dirty="0"/>
          </a:p>
        </p:txBody>
      </p:sp>
    </p:spTree>
    <p:extLst>
      <p:ext uri="{BB962C8B-B14F-4D97-AF65-F5344CB8AC3E}">
        <p14:creationId xmlns:p14="http://schemas.microsoft.com/office/powerpoint/2010/main" val="13858300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A7CCEF-B628-6ABF-7D67-DCBAFFE3447F}"/>
              </a:ext>
            </a:extLst>
          </p:cNvPr>
          <p:cNvSpPr>
            <a:spLocks noGrp="1"/>
          </p:cNvSpPr>
          <p:nvPr>
            <p:ph type="title"/>
          </p:nvPr>
        </p:nvSpPr>
        <p:spPr/>
        <p:txBody>
          <a:bodyPr/>
          <a:lstStyle/>
          <a:p>
            <a:r>
              <a:rPr lang="en-US" sz="3000" dirty="0">
                <a:solidFill>
                  <a:srgbClr val="032553"/>
                </a:solidFill>
                <a:latin typeface="Helvetica"/>
                <a:cs typeface="Helvetica"/>
              </a:rPr>
              <a:t>WebApp Patterns</a:t>
            </a:r>
            <a:endParaRPr lang="en-US" dirty="0"/>
          </a:p>
          <a:p>
            <a:endParaRPr lang="en-US" dirty="0"/>
          </a:p>
        </p:txBody>
      </p:sp>
      <p:sp>
        <p:nvSpPr>
          <p:cNvPr id="3" name="Content Placeholder 2">
            <a:extLst>
              <a:ext uri="{FF2B5EF4-FFF2-40B4-BE49-F238E27FC236}">
                <a16:creationId xmlns:a16="http://schemas.microsoft.com/office/drawing/2014/main" xmlns="" id="{AC855644-9B17-BAB2-D711-99A9B1F46528}"/>
              </a:ext>
            </a:extLst>
          </p:cNvPr>
          <p:cNvSpPr>
            <a:spLocks noGrp="1"/>
          </p:cNvSpPr>
          <p:nvPr>
            <p:ph idx="1"/>
          </p:nvPr>
        </p:nvSpPr>
        <p:spPr/>
        <p:txBody>
          <a:bodyPr vert="horz" lIns="91440" tIns="45720" rIns="91440" bIns="45720" rtlCol="0" anchor="t">
            <a:normAutofit fontScale="77500" lnSpcReduction="20000"/>
          </a:bodyPr>
          <a:lstStyle/>
          <a:p>
            <a:r>
              <a:rPr lang="en-US" b="1">
                <a:ea typeface="+mn-lt"/>
                <a:cs typeface="+mn-lt"/>
              </a:rPr>
              <a:t>Information architecture patterns</a:t>
            </a:r>
            <a:r>
              <a:rPr lang="en-US" i="1" dirty="0">
                <a:ea typeface="+mn-lt"/>
                <a:cs typeface="+mn-lt"/>
              </a:rPr>
              <a:t> </a:t>
            </a:r>
            <a:r>
              <a:rPr lang="en-US">
                <a:ea typeface="+mn-lt"/>
                <a:cs typeface="+mn-lt"/>
              </a:rPr>
              <a:t>relate to the overall structure of the information space, and the ways in which users will interact with the information. </a:t>
            </a:r>
            <a:endParaRPr lang="en-US"/>
          </a:p>
          <a:p>
            <a:r>
              <a:rPr lang="en-US" b="1">
                <a:ea typeface="+mn-lt"/>
                <a:cs typeface="+mn-lt"/>
              </a:rPr>
              <a:t>Navigation patterns</a:t>
            </a:r>
            <a:r>
              <a:rPr lang="en-US">
                <a:ea typeface="+mn-lt"/>
                <a:cs typeface="+mn-lt"/>
              </a:rPr>
              <a:t> define navigation link structures, such as hierarchies, rings, tours, and so on.</a:t>
            </a:r>
            <a:endParaRPr lang="en-US"/>
          </a:p>
          <a:p>
            <a:r>
              <a:rPr lang="en-US" b="1">
                <a:ea typeface="+mn-lt"/>
                <a:cs typeface="+mn-lt"/>
              </a:rPr>
              <a:t>Interaction patterns</a:t>
            </a:r>
            <a:r>
              <a:rPr lang="en-US">
                <a:ea typeface="+mn-lt"/>
                <a:cs typeface="+mn-lt"/>
              </a:rPr>
              <a:t> contribute to the design of the user interface. Patterns in this category address how the interface informs the user of the consequences of a specific action; how a user expands content based on usage context and user desires; how to best describe the destination that is implied by a link; how to inform the user about the status of an on-going interaction, and interface related issues.</a:t>
            </a:r>
            <a:endParaRPr lang="en-US"/>
          </a:p>
          <a:p>
            <a:r>
              <a:rPr lang="en-US" b="1">
                <a:ea typeface="+mn-lt"/>
                <a:cs typeface="+mn-lt"/>
              </a:rPr>
              <a:t>Presentation patterns </a:t>
            </a:r>
            <a:r>
              <a:rPr lang="en-US">
                <a:ea typeface="+mn-lt"/>
                <a:cs typeface="+mn-lt"/>
              </a:rPr>
              <a:t>assist in the presentation of content as it is presented to the user via the interface. Patterns in this category address how to organize user interface control functions for better usability; how to show the relationship between an interface action and the content objects it affects, and how to establish effective content hierarchies.</a:t>
            </a:r>
            <a:endParaRPr lang="en-US"/>
          </a:p>
          <a:p>
            <a:r>
              <a:rPr lang="en-US" b="1">
                <a:ea typeface="+mn-lt"/>
                <a:cs typeface="+mn-lt"/>
              </a:rPr>
              <a:t>Functional patterns</a:t>
            </a:r>
            <a:r>
              <a:rPr lang="en-US">
                <a:ea typeface="+mn-lt"/>
                <a:cs typeface="+mn-lt"/>
              </a:rPr>
              <a:t> define the workflows, behaviors, processing, communications, and other algorithmic elements within a WebApp.</a:t>
            </a:r>
            <a:endParaRPr lang="en-US"/>
          </a:p>
          <a:p>
            <a:endParaRPr lang="en-US" dirty="0"/>
          </a:p>
        </p:txBody>
      </p:sp>
    </p:spTree>
    <p:extLst>
      <p:ext uri="{BB962C8B-B14F-4D97-AF65-F5344CB8AC3E}">
        <p14:creationId xmlns:p14="http://schemas.microsoft.com/office/powerpoint/2010/main" val="21546282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5A8684-7056-6DC1-565C-379083BA6E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815F73D4-1E55-A8E0-106A-1A7BECB1B9FB}"/>
              </a:ext>
            </a:extLst>
          </p:cNvPr>
          <p:cNvSpPr>
            <a:spLocks noGrp="1"/>
          </p:cNvSpPr>
          <p:nvPr>
            <p:ph idx="1"/>
          </p:nvPr>
        </p:nvSpPr>
        <p:spPr/>
        <p:txBody>
          <a:bodyPr vert="horz" lIns="91440" tIns="45720" rIns="91440" bIns="45720" rtlCol="0" anchor="t">
            <a:normAutofit/>
          </a:bodyPr>
          <a:lstStyle/>
          <a:p>
            <a:pPr marL="0" indent="0">
              <a:buNone/>
            </a:pPr>
            <a:r>
              <a:rPr lang="en-US" dirty="0"/>
              <a:t>Note: chapter 8, Chapter 9, Chapter 12 from Reference book</a:t>
            </a:r>
          </a:p>
          <a:p>
            <a:pPr marL="0" indent="0">
              <a:buNone/>
            </a:pPr>
            <a:endParaRPr lang="en-US" dirty="0"/>
          </a:p>
          <a:p>
            <a:pPr marL="0" indent="0">
              <a:buNone/>
            </a:pPr>
            <a:endParaRPr lang="en-US" dirty="0"/>
          </a:p>
          <a:p>
            <a:pPr marL="0" indent="0">
              <a:buNone/>
            </a:pPr>
            <a:r>
              <a:rPr lang="en-US" dirty="0"/>
              <a:t>                                             THANK YOU</a:t>
            </a:r>
          </a:p>
        </p:txBody>
      </p:sp>
    </p:spTree>
    <p:extLst>
      <p:ext uri="{BB962C8B-B14F-4D97-AF65-F5344CB8AC3E}">
        <p14:creationId xmlns:p14="http://schemas.microsoft.com/office/powerpoint/2010/main" val="1500701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FEDEF7A-86CE-EEEA-2C99-F7C287351759}"/>
              </a:ext>
            </a:extLst>
          </p:cNvPr>
          <p:cNvSpPr>
            <a:spLocks noGrp="1"/>
          </p:cNvSpPr>
          <p:nvPr>
            <p:ph type="title"/>
          </p:nvPr>
        </p:nvSpPr>
        <p:spPr/>
        <p:txBody>
          <a:bodyPr/>
          <a:lstStyle/>
          <a:p>
            <a:r>
              <a:rPr lang="en-US" dirty="0"/>
              <a:t>Design within the concept of software Engineering</a:t>
            </a:r>
          </a:p>
        </p:txBody>
      </p:sp>
      <p:sp>
        <p:nvSpPr>
          <p:cNvPr id="3" name="Content Placeholder 2">
            <a:extLst>
              <a:ext uri="{FF2B5EF4-FFF2-40B4-BE49-F238E27FC236}">
                <a16:creationId xmlns:a16="http://schemas.microsoft.com/office/drawing/2014/main" xmlns="" id="{E6F83603-4B22-EBCB-D772-348A330758D8}"/>
              </a:ext>
            </a:extLst>
          </p:cNvPr>
          <p:cNvSpPr>
            <a:spLocks noGrp="1"/>
          </p:cNvSpPr>
          <p:nvPr>
            <p:ph idx="1"/>
          </p:nvPr>
        </p:nvSpPr>
        <p:spPr/>
        <p:txBody>
          <a:bodyPr vert="horz" lIns="91440" tIns="45720" rIns="91440" bIns="45720" rtlCol="0" anchor="t">
            <a:normAutofit/>
          </a:bodyPr>
          <a:lstStyle/>
          <a:p>
            <a:r>
              <a:rPr lang="en-US" dirty="0">
                <a:ea typeface="+mn-lt"/>
                <a:cs typeface="+mn-lt"/>
              </a:rPr>
              <a:t>“The most common miracle of software engineering is the transition from analysis to design and design to code.”</a:t>
            </a:r>
          </a:p>
          <a:p>
            <a:r>
              <a:rPr lang="en-US" dirty="0">
                <a:ea typeface="+mn-lt"/>
                <a:cs typeface="+mn-lt"/>
              </a:rPr>
              <a:t>Software design sits at the technical kernel of software engineering and is applied regardless of the software process model that is used. </a:t>
            </a:r>
            <a:endParaRPr lang="en-US"/>
          </a:p>
          <a:p>
            <a:r>
              <a:rPr lang="en-US" dirty="0">
                <a:ea typeface="+mn-lt"/>
                <a:cs typeface="+mn-lt"/>
              </a:rPr>
              <a:t>Beginning once software requirements have been analyzed and modeled, software design is the last software engineering action within the modeling activity and sets the stage for </a:t>
            </a:r>
            <a:r>
              <a:rPr lang="en-US" b="1" dirty="0">
                <a:ea typeface="+mn-lt"/>
                <a:cs typeface="+mn-lt"/>
              </a:rPr>
              <a:t>construction </a:t>
            </a:r>
            <a:r>
              <a:rPr lang="en-US" dirty="0">
                <a:ea typeface="+mn-lt"/>
                <a:cs typeface="+mn-lt"/>
              </a:rPr>
              <a:t>(code generation and testing).</a:t>
            </a:r>
          </a:p>
          <a:p>
            <a:endParaRPr lang="en-US" dirty="0"/>
          </a:p>
        </p:txBody>
      </p:sp>
    </p:spTree>
    <p:extLst>
      <p:ext uri="{BB962C8B-B14F-4D97-AF65-F5344CB8AC3E}">
        <p14:creationId xmlns:p14="http://schemas.microsoft.com/office/powerpoint/2010/main" val="20598795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A4AC5506-6312-4701-8D3C-40187889A9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CC53CCB-35C4-349E-A6BD-9B9133590E56}"/>
              </a:ext>
            </a:extLst>
          </p:cNvPr>
          <p:cNvSpPr>
            <a:spLocks noGrp="1"/>
          </p:cNvSpPr>
          <p:nvPr>
            <p:ph type="title"/>
          </p:nvPr>
        </p:nvSpPr>
        <p:spPr>
          <a:xfrm>
            <a:off x="556532" y="643467"/>
            <a:ext cx="11210925" cy="26379"/>
          </a:xfrm>
        </p:spPr>
        <p:txBody>
          <a:bodyPr vert="horz" lIns="91440" tIns="45720" rIns="91440" bIns="45720" rtlCol="0" anchor="ctr">
            <a:normAutofit fontScale="90000"/>
          </a:bodyPr>
          <a:lstStyle/>
          <a:p>
            <a:pPr algn="ctr"/>
            <a:r>
              <a:rPr lang="en-US" sz="2200" b="1" kern="1200" dirty="0"/>
              <a:t/>
            </a:r>
            <a:br>
              <a:rPr lang="en-US" sz="2200" b="1" kern="1200" dirty="0"/>
            </a:br>
            <a:endParaRPr lang="en-US" sz="2200" b="1" kern="1200">
              <a:solidFill>
                <a:schemeClr val="bg1"/>
              </a:solidFill>
              <a:latin typeface="+mj-lt"/>
              <a:ea typeface="+mj-ea"/>
              <a:cs typeface="+mj-cs"/>
            </a:endParaRPr>
          </a:p>
          <a:p>
            <a:pPr algn="ctr"/>
            <a:endParaRPr lang="en-US" sz="2200" kern="1200">
              <a:solidFill>
                <a:schemeClr val="bg1"/>
              </a:solidFill>
              <a:latin typeface="+mj-lt"/>
              <a:ea typeface="+mj-ea"/>
              <a:cs typeface="+mj-cs"/>
            </a:endParaRPr>
          </a:p>
          <a:p>
            <a:pPr algn="ctr"/>
            <a:r>
              <a:rPr lang="en-US" sz="2300" b="1" dirty="0" err="1">
                <a:solidFill>
                  <a:schemeClr val="tx1">
                    <a:lumMod val="85000"/>
                    <a:lumOff val="15000"/>
                  </a:schemeClr>
                </a:solidFill>
              </a:rPr>
              <a:t>Dsign</a:t>
            </a:r>
            <a:r>
              <a:rPr lang="en-US" sz="2300" b="1" dirty="0">
                <a:solidFill>
                  <a:schemeClr val="tx1">
                    <a:lumMod val="85000"/>
                    <a:lumOff val="15000"/>
                  </a:schemeClr>
                </a:solidFill>
              </a:rPr>
              <a:t> model</a:t>
            </a:r>
          </a:p>
          <a:p>
            <a:pPr algn="ctr"/>
            <a:endParaRPr lang="en-US" sz="2300">
              <a:solidFill>
                <a:schemeClr val="tx1">
                  <a:lumMod val="85000"/>
                  <a:lumOff val="15000"/>
                </a:schemeClr>
              </a:solidFill>
            </a:endParaRPr>
          </a:p>
        </p:txBody>
      </p:sp>
      <p:pic>
        <p:nvPicPr>
          <p:cNvPr id="4" name="Content Placeholder 3" descr="A diagram of a diagram&#10;&#10;Description automatically generated">
            <a:extLst>
              <a:ext uri="{FF2B5EF4-FFF2-40B4-BE49-F238E27FC236}">
                <a16:creationId xmlns:a16="http://schemas.microsoft.com/office/drawing/2014/main" xmlns="" id="{95D1B005-ACFD-6EAC-19D5-CC34FC564CCA}"/>
              </a:ext>
            </a:extLst>
          </p:cNvPr>
          <p:cNvPicPr>
            <a:picLocks noGrp="1" noChangeAspect="1"/>
          </p:cNvPicPr>
          <p:nvPr>
            <p:ph idx="1"/>
          </p:nvPr>
        </p:nvPicPr>
        <p:blipFill>
          <a:blip r:embed="rId2"/>
          <a:srcRect l="6529" r="3248" b="-1"/>
          <a:stretch/>
        </p:blipFill>
        <p:spPr>
          <a:xfrm>
            <a:off x="2190050" y="1675227"/>
            <a:ext cx="7811899" cy="4394199"/>
          </a:xfrm>
          <a:prstGeom prst="rect">
            <a:avLst/>
          </a:prstGeom>
        </p:spPr>
      </p:pic>
    </p:spTree>
    <p:extLst>
      <p:ext uri="{BB962C8B-B14F-4D97-AF65-F5344CB8AC3E}">
        <p14:creationId xmlns:p14="http://schemas.microsoft.com/office/powerpoint/2010/main" val="497446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098644-31FC-8D22-E463-A2AC82E3B48E}"/>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xmlns="" id="{5AB98356-F509-99AF-659B-998F6D05D9D4}"/>
              </a:ext>
            </a:extLst>
          </p:cNvPr>
          <p:cNvSpPr>
            <a:spLocks noGrp="1"/>
          </p:cNvSpPr>
          <p:nvPr>
            <p:ph idx="1"/>
          </p:nvPr>
        </p:nvSpPr>
        <p:spPr/>
        <p:txBody>
          <a:bodyPr vert="horz" lIns="91440" tIns="45720" rIns="91440" bIns="45720" rtlCol="0" anchor="t">
            <a:normAutofit/>
          </a:bodyPr>
          <a:lstStyle/>
          <a:p>
            <a:r>
              <a:rPr lang="en-US" sz="2400" dirty="0">
                <a:ea typeface="+mn-lt"/>
                <a:cs typeface="+mn-lt"/>
              </a:rPr>
              <a:t>Each of the elements of the requirements model provides in- formation that is necessary to create the four design models required for a complete specification of design. </a:t>
            </a:r>
            <a:endParaRPr lang="en-US" sz="2400" dirty="0"/>
          </a:p>
          <a:p>
            <a:r>
              <a:rPr lang="en-US" sz="2400" dirty="0">
                <a:ea typeface="+mn-lt"/>
                <a:cs typeface="+mn-lt"/>
              </a:rPr>
              <a:t>The flow of information during software design is illustrated in Figure.</a:t>
            </a:r>
            <a:endParaRPr lang="en-US" sz="2400" dirty="0"/>
          </a:p>
          <a:p>
            <a:r>
              <a:rPr lang="en-US" sz="2400" b="1" dirty="0">
                <a:ea typeface="+mn-lt"/>
                <a:cs typeface="+mn-lt"/>
              </a:rPr>
              <a:t>The data/class design :</a:t>
            </a:r>
            <a:r>
              <a:rPr lang="en-US" sz="2400" dirty="0">
                <a:ea typeface="+mn-lt"/>
                <a:cs typeface="+mn-lt"/>
              </a:rPr>
              <a:t> </a:t>
            </a:r>
          </a:p>
          <a:p>
            <a:r>
              <a:rPr lang="en-US" sz="2400" dirty="0">
                <a:ea typeface="+mn-lt"/>
                <a:cs typeface="+mn-lt"/>
              </a:rPr>
              <a:t>Transforms class models into design class realizations and the requisite data structures required to implement the software. </a:t>
            </a:r>
            <a:endParaRPr lang="en-US" dirty="0"/>
          </a:p>
          <a:p>
            <a:r>
              <a:rPr lang="en-US" sz="2400" dirty="0">
                <a:ea typeface="+mn-lt"/>
                <a:cs typeface="+mn-lt"/>
              </a:rPr>
              <a:t>The objects and relationships defined in the CRC diagram and the detailed data content depicted by class attributes and other notation provide the basis for the data design action. Part of class design may occur in conjunction with the design of software architecture. More detailed class design occurs as each software component is designed.</a:t>
            </a:r>
            <a:endParaRPr lang="en-US" dirty="0"/>
          </a:p>
          <a:p>
            <a:endParaRPr lang="en-US" sz="2400" dirty="0">
              <a:ea typeface="+mn-lt"/>
              <a:cs typeface="+mn-lt"/>
            </a:endParaRPr>
          </a:p>
          <a:p>
            <a:endParaRPr lang="en-US" sz="2400" dirty="0">
              <a:ea typeface="+mn-lt"/>
              <a:cs typeface="+mn-lt"/>
            </a:endParaRPr>
          </a:p>
          <a:p>
            <a:endParaRPr lang="en-US" sz="2000" dirty="0">
              <a:ea typeface="+mn-lt"/>
              <a:cs typeface="+mn-lt"/>
            </a:endParaRPr>
          </a:p>
        </p:txBody>
      </p:sp>
    </p:spTree>
    <p:extLst>
      <p:ext uri="{BB962C8B-B14F-4D97-AF65-F5344CB8AC3E}">
        <p14:creationId xmlns:p14="http://schemas.microsoft.com/office/powerpoint/2010/main" val="32501671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9A637EB364D148B432534F15FBF59C" ma:contentTypeVersion="4" ma:contentTypeDescription="Create a new document." ma:contentTypeScope="" ma:versionID="60b685804c334e17614f2d39884e566a">
  <xsd:schema xmlns:xsd="http://www.w3.org/2001/XMLSchema" xmlns:xs="http://www.w3.org/2001/XMLSchema" xmlns:p="http://schemas.microsoft.com/office/2006/metadata/properties" xmlns:ns2="20ec8218-c7d2-4b69-9432-b8974ee96459" targetNamespace="http://schemas.microsoft.com/office/2006/metadata/properties" ma:root="true" ma:fieldsID="5366e643b294db3efce255fe5a395fc4" ns2:_="">
    <xsd:import namespace="20ec8218-c7d2-4b69-9432-b8974ee9645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ec8218-c7d2-4b69-9432-b8974ee964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84B48E3-623D-4CED-9746-3E42F83E86DE}"/>
</file>

<file path=customXml/itemProps2.xml><?xml version="1.0" encoding="utf-8"?>
<ds:datastoreItem xmlns:ds="http://schemas.openxmlformats.org/officeDocument/2006/customXml" ds:itemID="{64FA47D2-D24D-4B19-A9E2-B3BBA8D808B5}"/>
</file>

<file path=customXml/itemProps3.xml><?xml version="1.0" encoding="utf-8"?>
<ds:datastoreItem xmlns:ds="http://schemas.openxmlformats.org/officeDocument/2006/customXml" ds:itemID="{F493DEA5-9880-4BA4-AA8D-8FE149416705}"/>
</file>

<file path=docProps/app.xml><?xml version="1.0" encoding="utf-8"?>
<Properties xmlns="http://schemas.openxmlformats.org/officeDocument/2006/extended-properties" xmlns:vt="http://schemas.openxmlformats.org/officeDocument/2006/docPropsVTypes">
  <Template>office theme</Template>
  <TotalTime>102</TotalTime>
  <Words>2788</Words>
  <Application>Microsoft Office PowerPoint</Application>
  <PresentationFormat>Widescreen</PresentationFormat>
  <Paragraphs>328</Paragraphs>
  <Slides>68</Slides>
  <Notes>0</Notes>
  <HiddenSlides>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68</vt:i4>
      </vt:variant>
    </vt:vector>
  </HeadingPairs>
  <TitlesOfParts>
    <vt:vector size="78" baseType="lpstr">
      <vt:lpstr>Aptos</vt:lpstr>
      <vt:lpstr>Aptos Display</vt:lpstr>
      <vt:lpstr>Arial</vt:lpstr>
      <vt:lpstr>Calibri</vt:lpstr>
      <vt:lpstr>Helvetica</vt:lpstr>
      <vt:lpstr>Open Sans</vt:lpstr>
      <vt:lpstr>Palatino</vt:lpstr>
      <vt:lpstr>Roboto Condensed</vt:lpstr>
      <vt:lpstr>Times New Roman</vt:lpstr>
      <vt:lpstr>office theme</vt:lpstr>
      <vt:lpstr>UNIT – 2 DESIGN CONCEPT</vt:lpstr>
      <vt:lpstr>Introduction</vt:lpstr>
      <vt:lpstr>What is it?</vt:lpstr>
      <vt:lpstr>PowerPoint Presentation</vt:lpstr>
      <vt:lpstr>PowerPoint Presentation</vt:lpstr>
      <vt:lpstr>PowerPoint Presentation</vt:lpstr>
      <vt:lpstr>Design within the concept of software Engineering</vt:lpstr>
      <vt:lpstr>   Dsign model </vt:lpstr>
      <vt:lpstr>Cont...</vt:lpstr>
      <vt:lpstr>Cont...</vt:lpstr>
      <vt:lpstr>Cont...</vt:lpstr>
      <vt:lpstr>Cont...</vt:lpstr>
      <vt:lpstr>Quick note of Design Model</vt:lpstr>
      <vt:lpstr>The Design Process</vt:lpstr>
      <vt:lpstr>Quality Guidelines</vt:lpstr>
      <vt:lpstr>PowerPoint Presentation</vt:lpstr>
      <vt:lpstr>Design Principles</vt:lpstr>
      <vt:lpstr>Fundamental Concepts of Design Process</vt:lpstr>
      <vt:lpstr>Cont...</vt:lpstr>
      <vt:lpstr>Architecture</vt:lpstr>
      <vt:lpstr>PowerPoint Presentation</vt:lpstr>
      <vt:lpstr>Patterns Design Pattern Template</vt:lpstr>
      <vt:lpstr>PowerPoint Presentation</vt:lpstr>
      <vt:lpstr>Separation of Concerns</vt:lpstr>
      <vt:lpstr>Modularity</vt:lpstr>
      <vt:lpstr>Functional Independence</vt:lpstr>
      <vt:lpstr>Software Architecture</vt:lpstr>
      <vt:lpstr>Cont...</vt:lpstr>
      <vt:lpstr>Why is Architecture Important? </vt:lpstr>
      <vt:lpstr>Architectural Descriptions </vt:lpstr>
      <vt:lpstr>Architectural Genres </vt:lpstr>
      <vt:lpstr>Architectural Styles </vt:lpstr>
      <vt:lpstr>PowerPoint Presentation</vt:lpstr>
      <vt:lpstr>Data-Centered Architecture </vt:lpstr>
      <vt:lpstr>Data Flow Architecture </vt:lpstr>
      <vt:lpstr>Main Program/Subprogram Architecture </vt:lpstr>
      <vt:lpstr>Layered Architecture </vt:lpstr>
      <vt:lpstr>Architectural Patterns </vt:lpstr>
      <vt:lpstr>Architectural Design </vt:lpstr>
      <vt:lpstr>Architectural Context </vt:lpstr>
      <vt:lpstr>Archetypes </vt:lpstr>
      <vt:lpstr>Component Structure </vt:lpstr>
      <vt:lpstr>Refined Component Structure </vt:lpstr>
      <vt:lpstr>Analyzing Architectural Design </vt:lpstr>
      <vt:lpstr>Architectural Complexity </vt:lpstr>
      <vt:lpstr>ADL </vt:lpstr>
      <vt:lpstr>Design Pattern</vt:lpstr>
      <vt:lpstr>PowerPoint Presentation</vt:lpstr>
      <vt:lpstr>Effective Patterns</vt:lpstr>
      <vt:lpstr>PowerPoint Presentation</vt:lpstr>
      <vt:lpstr>Kinds of Patterns</vt:lpstr>
      <vt:lpstr>Cont...</vt:lpstr>
      <vt:lpstr>Frameworks </vt:lpstr>
      <vt:lpstr>Describing a Pattern </vt:lpstr>
      <vt:lpstr>Pattern-Based Design </vt:lpstr>
      <vt:lpstr>PowerPoint Presentation</vt:lpstr>
      <vt:lpstr>Thinking in Patterns </vt:lpstr>
      <vt:lpstr>Design Task</vt:lpstr>
      <vt:lpstr>PowerPoint Presentation</vt:lpstr>
      <vt:lpstr>Building a Pattern-Organizing Table </vt:lpstr>
      <vt:lpstr>Pattern Organizing Table </vt:lpstr>
      <vt:lpstr>Common Design Mistakes </vt:lpstr>
      <vt:lpstr>Patterns Repositories </vt:lpstr>
      <vt:lpstr>Component-Level Patterns </vt:lpstr>
      <vt:lpstr>PowerPoint Presentation</vt:lpstr>
      <vt:lpstr>User Interface (UI) Patterns </vt:lpstr>
      <vt:lpstr>WebApp Patterns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785</cp:revision>
  <dcterms:created xsi:type="dcterms:W3CDTF">2024-08-24T16:58:26Z</dcterms:created>
  <dcterms:modified xsi:type="dcterms:W3CDTF">2024-09-09T04:24:45Z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0x010100C99A637EB364D148B432534F15FBF59C</vt:lpwstr>
  </property>
</Properties>
</file>