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Roboto Condensed"/>
      <p:regular r:id="rId37"/>
      <p:bold r:id="rId38"/>
      <p:italic r:id="rId39"/>
      <p:boldItalic r:id="rId40"/>
    </p:embeddedFont>
    <p:embeddedFont>
      <p:font typeface="Roboto Condensed Light"/>
      <p:regular r:id="rId41"/>
      <p:bold r:id="rId42"/>
      <p:italic r:id="rId43"/>
      <p:boldItalic r:id="rId44"/>
    </p:embeddedFont>
    <p:embeddedFont>
      <p:font typeface="Book Antiqua"/>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3" roundtripDataSignature="AMtx7mgyXyvFGyExsghY7w2Q46wLn5Ed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F585AE-F702-4689-9707-2831E9B431CA}">
  <a:tblStyle styleId="{EAF585AE-F702-4689-9707-2831E9B431C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font" Target="fonts/RobotoCondensed-italic.fntdata"/><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font" Target="fonts/RobotoCondensedLight-bold.fntdata"/><Relationship Id="rId47" Type="http://schemas.openxmlformats.org/officeDocument/2006/relationships/font" Target="fonts/BookAntiqua-italic.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font" Target="fonts/OpenSans-bold.fntdata"/><Relationship Id="rId55" Type="http://schemas.openxmlformats.org/officeDocument/2006/relationships/customXml" Target="../customXml/item2.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font" Target="fonts/RobotoCondensed-boldItalic.fntdata"/><Relationship Id="rId45" Type="http://schemas.openxmlformats.org/officeDocument/2006/relationships/font" Target="fonts/BookAntiqua-regular.fntdata"/><Relationship Id="rId32" Type="http://schemas.openxmlformats.org/officeDocument/2006/relationships/slide" Target="slides/slide26.xml"/><Relationship Id="rId37" Type="http://schemas.openxmlformats.org/officeDocument/2006/relationships/font" Target="fonts/RobotoCondensed-regular.fntdata"/><Relationship Id="rId24" Type="http://schemas.openxmlformats.org/officeDocument/2006/relationships/slide" Target="slides/slide18.xml"/><Relationship Id="rId53" Type="http://customschemas.google.com/relationships/presentationmetadata" Target="metadata"/><Relationship Id="rId11" Type="http://schemas.openxmlformats.org/officeDocument/2006/relationships/slide" Target="slides/slide5.xml"/><Relationship Id="rId5" Type="http://schemas.openxmlformats.org/officeDocument/2006/relationships/slideMaster" Target="slideMasters/slideMaster1.xml"/><Relationship Id="rId44" Type="http://schemas.openxmlformats.org/officeDocument/2006/relationships/font" Target="fonts/RobotoCondensedLight-boldItalic.fntdata"/><Relationship Id="rId31" Type="http://schemas.openxmlformats.org/officeDocument/2006/relationships/slide" Target="slides/slide25.xml"/><Relationship Id="rId52" Type="http://schemas.openxmlformats.org/officeDocument/2006/relationships/font" Target="fonts/OpenSans-boldItalic.fntdata"/><Relationship Id="rId10" Type="http://schemas.openxmlformats.org/officeDocument/2006/relationships/slide" Target="slides/slide4.xml"/><Relationship Id="rId19" Type="http://schemas.openxmlformats.org/officeDocument/2006/relationships/slide" Target="slides/slide13.xml"/><Relationship Id="rId43" Type="http://schemas.openxmlformats.org/officeDocument/2006/relationships/font" Target="fonts/RobotoCondensedLight-italic.fntdata"/><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ookAntiqua-boldItalic.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14" Type="http://schemas.openxmlformats.org/officeDocument/2006/relationships/slide" Target="slides/slide8.xml"/><Relationship Id="rId56" Type="http://schemas.openxmlformats.org/officeDocument/2006/relationships/customXml" Target="../customXml/item3.xml"/><Relationship Id="rId8" Type="http://schemas.openxmlformats.org/officeDocument/2006/relationships/slide" Target="slides/slide2.xml"/><Relationship Id="rId51" Type="http://schemas.openxmlformats.org/officeDocument/2006/relationships/font" Target="fonts/OpenSans-italic.fntdata"/><Relationship Id="rId3" Type="http://schemas.openxmlformats.org/officeDocument/2006/relationships/presProps" Target="presProps.xml"/><Relationship Id="rId46" Type="http://schemas.openxmlformats.org/officeDocument/2006/relationships/font" Target="fonts/BookAntiqua-bold.fntdata"/><Relationship Id="rId33" Type="http://schemas.openxmlformats.org/officeDocument/2006/relationships/slide" Target="slides/slide27.xml"/><Relationship Id="rId38" Type="http://schemas.openxmlformats.org/officeDocument/2006/relationships/font" Target="fonts/RobotoCondensed-bold.fntdata"/><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font" Target="fonts/RobotoCondensedLight-regular.fntdata"/><Relationship Id="rId20" Type="http://schemas.openxmlformats.org/officeDocument/2006/relationships/slide" Target="slides/slide14.xml"/><Relationship Id="rId54"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notesMaster" Target="notesMasters/notesMaster1.xml"/><Relationship Id="rId49" Type="http://schemas.openxmlformats.org/officeDocument/2006/relationships/font" Target="fonts/OpenSans-regular.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ae1e2700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ae1e2700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fae1e2700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ae1e2700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ae1e2700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fae1e2700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ae1e2700c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ae1e2700c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fae1e2700c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ae1e2700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ae1e2700c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fae1e2700c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ae1e2700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ae1e2700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fae1e2700c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p:cSld name="Title Slide - Red">
    <p:spTree>
      <p:nvGrpSpPr>
        <p:cNvPr id="15" name="Shape 15"/>
        <p:cNvGrpSpPr/>
        <p:nvPr/>
      </p:nvGrpSpPr>
      <p:grpSpPr>
        <a:xfrm>
          <a:off x="0" y="0"/>
          <a:ext cx="0" cy="0"/>
          <a:chOff x="0" y="0"/>
          <a:chExt cx="0" cy="0"/>
        </a:xfrm>
      </p:grpSpPr>
      <p:pic>
        <p:nvPicPr>
          <p:cNvPr id="16" name="Google Shape;16;p28"/>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17" name="Google Shape;17;p28"/>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
        <p:nvSpPr>
          <p:cNvPr id="18" name="Google Shape;18;p28"/>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pic>
        <p:nvPicPr>
          <p:cNvPr id="19" name="Google Shape;19;p28"/>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sp>
        <p:nvSpPr>
          <p:cNvPr id="20" name="Google Shape;20;p28"/>
          <p:cNvSpPr txBox="1"/>
          <p:nvPr>
            <p:ph type="ctrTitle"/>
          </p:nvPr>
        </p:nvSpPr>
        <p:spPr>
          <a:xfrm>
            <a:off x="559490" y="1122364"/>
            <a:ext cx="7035300" cy="25787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363636"/>
              </a:buClr>
              <a:buSzPts val="6600"/>
              <a:buFont typeface="Roboto Condensed"/>
              <a:buNone/>
              <a:defRPr b="1" sz="66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28"/>
          <p:cNvPicPr preferRelativeResize="0"/>
          <p:nvPr/>
        </p:nvPicPr>
        <p:blipFill rotWithShape="1">
          <a:blip r:embed="rId4">
            <a:alphaModFix/>
          </a:blip>
          <a:srcRect b="17724" l="62022" r="2731" t="18062"/>
          <a:stretch/>
        </p:blipFill>
        <p:spPr>
          <a:xfrm>
            <a:off x="63248" y="837717"/>
            <a:ext cx="1087893" cy="772151"/>
          </a:xfrm>
          <a:prstGeom prst="rect">
            <a:avLst/>
          </a:prstGeom>
          <a:noFill/>
          <a:ln>
            <a:noFill/>
          </a:ln>
        </p:spPr>
      </p:pic>
      <p:pic>
        <p:nvPicPr>
          <p:cNvPr id="22" name="Google Shape;22;p28"/>
          <p:cNvPicPr preferRelativeResize="0"/>
          <p:nvPr/>
        </p:nvPicPr>
        <p:blipFill rotWithShape="1">
          <a:blip r:embed="rId5">
            <a:alphaModFix/>
          </a:blip>
          <a:srcRect b="0" l="0" r="0" t="0"/>
          <a:stretch/>
        </p:blipFill>
        <p:spPr>
          <a:xfrm>
            <a:off x="8886171" y="1740698"/>
            <a:ext cx="2553282" cy="254057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pic>
        <p:nvPicPr>
          <p:cNvPr id="80" name="Google Shape;80;p37"/>
          <p:cNvPicPr preferRelativeResize="0"/>
          <p:nvPr/>
        </p:nvPicPr>
        <p:blipFill rotWithShape="1">
          <a:blip r:embed="rId2">
            <a:alphaModFix/>
          </a:blip>
          <a:srcRect b="21179" l="0" r="11581" t="0"/>
          <a:stretch/>
        </p:blipFill>
        <p:spPr>
          <a:xfrm rot="-5400000">
            <a:off x="9807099" y="606901"/>
            <a:ext cx="2991808" cy="1778000"/>
          </a:xfrm>
          <a:prstGeom prst="rect">
            <a:avLst/>
          </a:prstGeom>
          <a:noFill/>
          <a:ln>
            <a:noFill/>
          </a:ln>
        </p:spPr>
      </p:pic>
      <p:pic>
        <p:nvPicPr>
          <p:cNvPr id="81" name="Google Shape;81;p37"/>
          <p:cNvPicPr preferRelativeResize="0"/>
          <p:nvPr/>
        </p:nvPicPr>
        <p:blipFill rotWithShape="1">
          <a:blip r:embed="rId3">
            <a:alphaModFix/>
          </a:blip>
          <a:srcRect b="17724" l="79646" r="2730" t="18062"/>
          <a:stretch/>
        </p:blipFill>
        <p:spPr>
          <a:xfrm>
            <a:off x="0" y="401568"/>
            <a:ext cx="543946" cy="772151"/>
          </a:xfrm>
          <a:prstGeom prst="rect">
            <a:avLst/>
          </a:prstGeom>
          <a:noFill/>
          <a:ln>
            <a:noFill/>
          </a:ln>
        </p:spPr>
      </p:pic>
      <p:sp>
        <p:nvSpPr>
          <p:cNvPr id="82" name="Google Shape;82;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D3064"/>
              </a:buClr>
              <a:buSzPts val="6000"/>
              <a:buFont typeface="Roboto Condensed"/>
              <a:buNone/>
              <a:defRPr b="1" sz="6000">
                <a:solidFill>
                  <a:srgbClr val="1D3064"/>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A8A8A"/>
              </a:buClr>
              <a:buSzPts val="2000"/>
              <a:buNone/>
              <a:defRPr sz="2000">
                <a:solidFill>
                  <a:srgbClr val="8A8A8A"/>
                </a:solidFill>
              </a:defRPr>
            </a:lvl2pPr>
            <a:lvl3pPr indent="-228600" lvl="2" marL="1371600" algn="l">
              <a:lnSpc>
                <a:spcPct val="90000"/>
              </a:lnSpc>
              <a:spcBef>
                <a:spcPts val="500"/>
              </a:spcBef>
              <a:spcAft>
                <a:spcPts val="0"/>
              </a:spcAft>
              <a:buClr>
                <a:srgbClr val="8A8A8A"/>
              </a:buClr>
              <a:buSzPts val="1800"/>
              <a:buNone/>
              <a:defRPr sz="1800">
                <a:solidFill>
                  <a:srgbClr val="8A8A8A"/>
                </a:solidFill>
              </a:defRPr>
            </a:lvl3pPr>
            <a:lvl4pPr indent="-228600" lvl="3" marL="1828800" algn="l">
              <a:lnSpc>
                <a:spcPct val="90000"/>
              </a:lnSpc>
              <a:spcBef>
                <a:spcPts val="500"/>
              </a:spcBef>
              <a:spcAft>
                <a:spcPts val="0"/>
              </a:spcAft>
              <a:buClr>
                <a:srgbClr val="8A8A8A"/>
              </a:buClr>
              <a:buSzPts val="1600"/>
              <a:buNone/>
              <a:defRPr sz="1600">
                <a:solidFill>
                  <a:srgbClr val="8A8A8A"/>
                </a:solidFill>
              </a:defRPr>
            </a:lvl4pPr>
            <a:lvl5pPr indent="-228600" lvl="4" marL="2286000" algn="l">
              <a:lnSpc>
                <a:spcPct val="90000"/>
              </a:lnSpc>
              <a:spcBef>
                <a:spcPts val="500"/>
              </a:spcBef>
              <a:spcAft>
                <a:spcPts val="0"/>
              </a:spcAft>
              <a:buClr>
                <a:srgbClr val="8A8A8A"/>
              </a:buClr>
              <a:buSzPts val="1600"/>
              <a:buNone/>
              <a:defRPr sz="1600">
                <a:solidFill>
                  <a:srgbClr val="8A8A8A"/>
                </a:solidFill>
              </a:defRPr>
            </a:lvl5pPr>
            <a:lvl6pPr indent="-228600" lvl="5" marL="2743200" algn="l">
              <a:lnSpc>
                <a:spcPct val="90000"/>
              </a:lnSpc>
              <a:spcBef>
                <a:spcPts val="500"/>
              </a:spcBef>
              <a:spcAft>
                <a:spcPts val="0"/>
              </a:spcAft>
              <a:buClr>
                <a:srgbClr val="8A8A8A"/>
              </a:buClr>
              <a:buSzPts val="1600"/>
              <a:buNone/>
              <a:defRPr sz="1600">
                <a:solidFill>
                  <a:srgbClr val="8A8A8A"/>
                </a:solidFill>
              </a:defRPr>
            </a:lvl6pPr>
            <a:lvl7pPr indent="-228600" lvl="6" marL="3200400" algn="l">
              <a:lnSpc>
                <a:spcPct val="90000"/>
              </a:lnSpc>
              <a:spcBef>
                <a:spcPts val="500"/>
              </a:spcBef>
              <a:spcAft>
                <a:spcPts val="0"/>
              </a:spcAft>
              <a:buClr>
                <a:srgbClr val="8A8A8A"/>
              </a:buClr>
              <a:buSzPts val="1600"/>
              <a:buNone/>
              <a:defRPr sz="1600">
                <a:solidFill>
                  <a:srgbClr val="8A8A8A"/>
                </a:solidFill>
              </a:defRPr>
            </a:lvl7pPr>
            <a:lvl8pPr indent="-228600" lvl="7" marL="3657600" algn="l">
              <a:lnSpc>
                <a:spcPct val="90000"/>
              </a:lnSpc>
              <a:spcBef>
                <a:spcPts val="500"/>
              </a:spcBef>
              <a:spcAft>
                <a:spcPts val="0"/>
              </a:spcAft>
              <a:buClr>
                <a:srgbClr val="8A8A8A"/>
              </a:buClr>
              <a:buSzPts val="1600"/>
              <a:buNone/>
              <a:defRPr sz="1600">
                <a:solidFill>
                  <a:srgbClr val="8A8A8A"/>
                </a:solidFill>
              </a:defRPr>
            </a:lvl8pPr>
            <a:lvl9pPr indent="-228600" lvl="8" marL="4114800" algn="l">
              <a:lnSpc>
                <a:spcPct val="90000"/>
              </a:lnSpc>
              <a:spcBef>
                <a:spcPts val="500"/>
              </a:spcBef>
              <a:spcAft>
                <a:spcPts val="0"/>
              </a:spcAft>
              <a:buClr>
                <a:srgbClr val="8A8A8A"/>
              </a:buClr>
              <a:buSzPts val="1600"/>
              <a:buNone/>
              <a:defRPr sz="1600">
                <a:solidFill>
                  <a:srgbClr val="8A8A8A"/>
                </a:solidFill>
              </a:defRPr>
            </a:lvl9pPr>
          </a:lstStyle>
          <a:p/>
        </p:txBody>
      </p:sp>
      <p:sp>
        <p:nvSpPr>
          <p:cNvPr id="84" name="Google Shape;84;p37"/>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BR">
  <p:cSld name="Blanck - Logo on BR">
    <p:spTree>
      <p:nvGrpSpPr>
        <p:cNvPr id="85" name="Shape 85"/>
        <p:cNvGrpSpPr/>
        <p:nvPr/>
      </p:nvGrpSpPr>
      <p:grpSpPr>
        <a:xfrm>
          <a:off x="0" y="0"/>
          <a:ext cx="0" cy="0"/>
          <a:chOff x="0" y="0"/>
          <a:chExt cx="0" cy="0"/>
        </a:xfrm>
      </p:grpSpPr>
      <p:sp>
        <p:nvSpPr>
          <p:cNvPr id="86" name="Google Shape;86;p38"/>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87" name="Google Shape;87;p38"/>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88" name="Google Shape;88;p38"/>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BL">
  <p:cSld name="Blanck - Logo on BL">
    <p:spTree>
      <p:nvGrpSpPr>
        <p:cNvPr id="89" name="Shape 89"/>
        <p:cNvGrpSpPr/>
        <p:nvPr/>
      </p:nvGrpSpPr>
      <p:grpSpPr>
        <a:xfrm>
          <a:off x="0" y="0"/>
          <a:ext cx="0" cy="0"/>
          <a:chOff x="0" y="0"/>
          <a:chExt cx="0" cy="0"/>
        </a:xfrm>
      </p:grpSpPr>
      <p:sp>
        <p:nvSpPr>
          <p:cNvPr id="90" name="Google Shape;90;p39"/>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91" name="Google Shape;91;p39"/>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92" name="Google Shape;92;p39"/>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 Blanck">
  <p:cSld name="Complete Blanck">
    <p:spTree>
      <p:nvGrpSpPr>
        <p:cNvPr id="93" name="Shape 9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lete Blanck">
  <p:cSld name="1_Complete Blanck">
    <p:spTree>
      <p:nvGrpSpPr>
        <p:cNvPr id="94" name="Shape 94"/>
        <p:cNvGrpSpPr/>
        <p:nvPr/>
      </p:nvGrpSpPr>
      <p:grpSpPr>
        <a:xfrm>
          <a:off x="0" y="0"/>
          <a:ext cx="0" cy="0"/>
          <a:chOff x="0" y="0"/>
          <a:chExt cx="0" cy="0"/>
        </a:xfrm>
      </p:grpSpPr>
      <p:sp>
        <p:nvSpPr>
          <p:cNvPr id="95" name="Google Shape;95;p41"/>
          <p:cNvSpPr txBox="1"/>
          <p:nvPr/>
        </p:nvSpPr>
        <p:spPr>
          <a:xfrm>
            <a:off x="375920" y="457200"/>
            <a:ext cx="418576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Roboto Condensed"/>
                <a:ea typeface="Roboto Condensed"/>
                <a:cs typeface="Roboto Condensed"/>
                <a:sym typeface="Roboto Condensed"/>
              </a:rPr>
              <a:t>How to Crop Circular Photo?</a:t>
            </a:r>
            <a:endParaRPr/>
          </a:p>
        </p:txBody>
      </p:sp>
      <p:sp>
        <p:nvSpPr>
          <p:cNvPr id="96" name="Google Shape;96;p41"/>
          <p:cNvSpPr/>
          <p:nvPr>
            <p:ph idx="2" type="pic"/>
          </p:nvPr>
        </p:nvSpPr>
        <p:spPr>
          <a:xfrm>
            <a:off x="4013200" y="1808163"/>
            <a:ext cx="3890962" cy="3890962"/>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Maroon">
  <p:cSld name="Title Slide - Maroon">
    <p:spTree>
      <p:nvGrpSpPr>
        <p:cNvPr id="97" name="Shape 97"/>
        <p:cNvGrpSpPr/>
        <p:nvPr/>
      </p:nvGrpSpPr>
      <p:grpSpPr>
        <a:xfrm>
          <a:off x="0" y="0"/>
          <a:ext cx="0" cy="0"/>
          <a:chOff x="0" y="0"/>
          <a:chExt cx="0" cy="0"/>
        </a:xfrm>
      </p:grpSpPr>
      <p:pic>
        <p:nvPicPr>
          <p:cNvPr id="98" name="Google Shape;98;p42"/>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99" name="Google Shape;99;p42"/>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00" name="Google Shape;100;p42"/>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101" name="Google Shape;101;p42"/>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102" name="Google Shape;102;p42"/>
          <p:cNvPicPr preferRelativeResize="0"/>
          <p:nvPr/>
        </p:nvPicPr>
        <p:blipFill rotWithShape="1">
          <a:blip r:embed="rId4">
            <a:alphaModFix/>
          </a:blip>
          <a:srcRect b="0" l="0" r="0" t="0"/>
          <a:stretch/>
        </p:blipFill>
        <p:spPr>
          <a:xfrm>
            <a:off x="8440861" y="2096941"/>
            <a:ext cx="2813885" cy="2119207"/>
          </a:xfrm>
          <a:prstGeom prst="rect">
            <a:avLst/>
          </a:prstGeom>
          <a:noFill/>
          <a:ln>
            <a:noFill/>
          </a:ln>
        </p:spPr>
      </p:pic>
      <p:sp>
        <p:nvSpPr>
          <p:cNvPr id="103" name="Google Shape;103;p42"/>
          <p:cNvSpPr txBox="1"/>
          <p:nvPr>
            <p:ph type="ctrTitle"/>
          </p:nvPr>
        </p:nvSpPr>
        <p:spPr>
          <a:xfrm>
            <a:off x="559490" y="1122364"/>
            <a:ext cx="7035300" cy="25787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363636"/>
              </a:buClr>
              <a:buSzPts val="6600"/>
              <a:buFont typeface="Roboto Condensed"/>
              <a:buNone/>
              <a:defRPr b="1" sz="66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4" name="Google Shape;104;p42"/>
          <p:cNvPicPr preferRelativeResize="0"/>
          <p:nvPr/>
        </p:nvPicPr>
        <p:blipFill rotWithShape="1">
          <a:blip r:embed="rId5">
            <a:alphaModFix/>
          </a:blip>
          <a:srcRect b="17724" l="62022" r="2731" t="18062"/>
          <a:stretch/>
        </p:blipFill>
        <p:spPr>
          <a:xfrm>
            <a:off x="63248" y="837717"/>
            <a:ext cx="1087893" cy="7721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TR">
  <p:cSld name="Blanck - Logo on TR">
    <p:spTree>
      <p:nvGrpSpPr>
        <p:cNvPr id="23" name="Shape 23"/>
        <p:cNvGrpSpPr/>
        <p:nvPr/>
      </p:nvGrpSpPr>
      <p:grpSpPr>
        <a:xfrm>
          <a:off x="0" y="0"/>
          <a:ext cx="0" cy="0"/>
          <a:chOff x="0" y="0"/>
          <a:chExt cx="0" cy="0"/>
        </a:xfrm>
      </p:grpSpPr>
      <p:sp>
        <p:nvSpPr>
          <p:cNvPr id="24" name="Google Shape;24;p29"/>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25" name="Google Shape;25;p29"/>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cxnSp>
        <p:nvCxnSpPr>
          <p:cNvPr id="26" name="Google Shape;26;p29"/>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L">
  <p:cSld name="Title and Content - Logo on BL">
    <p:spTree>
      <p:nvGrpSpPr>
        <p:cNvPr id="27" name="Shape 27"/>
        <p:cNvGrpSpPr/>
        <p:nvPr/>
      </p:nvGrpSpPr>
      <p:grpSpPr>
        <a:xfrm>
          <a:off x="0" y="0"/>
          <a:ext cx="0" cy="0"/>
          <a:chOff x="0" y="0"/>
          <a:chExt cx="0" cy="0"/>
        </a:xfrm>
      </p:grpSpPr>
      <p:sp>
        <p:nvSpPr>
          <p:cNvPr id="28" name="Google Shape;28;p30"/>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29" name="Google Shape;29;p30"/>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pic>
        <p:nvPicPr>
          <p:cNvPr id="30" name="Google Shape;30;p30"/>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31" name="Google Shape;31;p3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131180" y="863444"/>
            <a:ext cx="11929641" cy="5590565"/>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3" name="Google Shape;33;p30"/>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34" name="Google Shape;34;p30"/>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R">
  <p:cSld name="Title and Content - Logo on BR">
    <p:spTree>
      <p:nvGrpSpPr>
        <p:cNvPr id="35" name="Shape 35"/>
        <p:cNvGrpSpPr/>
        <p:nvPr/>
      </p:nvGrpSpPr>
      <p:grpSpPr>
        <a:xfrm>
          <a:off x="0" y="0"/>
          <a:ext cx="0" cy="0"/>
          <a:chOff x="0" y="0"/>
          <a:chExt cx="0" cy="0"/>
        </a:xfrm>
      </p:grpSpPr>
      <p:sp>
        <p:nvSpPr>
          <p:cNvPr id="36" name="Google Shape;36;p31"/>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37" name="Google Shape;37;p31"/>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pic>
        <p:nvPicPr>
          <p:cNvPr id="38" name="Google Shape;38;p31"/>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39" name="Google Shape;39;p3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1"/>
          <p:cNvSpPr txBox="1"/>
          <p:nvPr>
            <p:ph idx="1" type="body"/>
          </p:nvPr>
        </p:nvSpPr>
        <p:spPr>
          <a:xfrm>
            <a:off x="131180" y="863444"/>
            <a:ext cx="11929641" cy="5590565"/>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1" name="Google Shape;41;p31"/>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42" name="Google Shape;42;p31"/>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A8A8A"/>
                </a:solidFill>
                <a:latin typeface="Roboto Condensed"/>
                <a:ea typeface="Roboto Condensed"/>
                <a:cs typeface="Roboto Condensed"/>
                <a:sym typeface="Roboto Condensed"/>
              </a:defRPr>
            </a:lvl1pPr>
            <a:lvl2pPr indent="0" lvl="1" marL="0" algn="r">
              <a:spcBef>
                <a:spcPts val="0"/>
              </a:spcBef>
              <a:buNone/>
              <a:defRPr sz="1200">
                <a:solidFill>
                  <a:srgbClr val="8A8A8A"/>
                </a:solidFill>
                <a:latin typeface="Roboto Condensed"/>
                <a:ea typeface="Roboto Condensed"/>
                <a:cs typeface="Roboto Condensed"/>
                <a:sym typeface="Roboto Condensed"/>
              </a:defRPr>
            </a:lvl2pPr>
            <a:lvl3pPr indent="0" lvl="2" marL="0" algn="r">
              <a:spcBef>
                <a:spcPts val="0"/>
              </a:spcBef>
              <a:buNone/>
              <a:defRPr sz="1200">
                <a:solidFill>
                  <a:srgbClr val="8A8A8A"/>
                </a:solidFill>
                <a:latin typeface="Roboto Condensed"/>
                <a:ea typeface="Roboto Condensed"/>
                <a:cs typeface="Roboto Condensed"/>
                <a:sym typeface="Roboto Condensed"/>
              </a:defRPr>
            </a:lvl3pPr>
            <a:lvl4pPr indent="0" lvl="3" marL="0" algn="r">
              <a:spcBef>
                <a:spcPts val="0"/>
              </a:spcBef>
              <a:buNone/>
              <a:defRPr sz="1200">
                <a:solidFill>
                  <a:srgbClr val="8A8A8A"/>
                </a:solidFill>
                <a:latin typeface="Roboto Condensed"/>
                <a:ea typeface="Roboto Condensed"/>
                <a:cs typeface="Roboto Condensed"/>
                <a:sym typeface="Roboto Condensed"/>
              </a:defRPr>
            </a:lvl4pPr>
            <a:lvl5pPr indent="0" lvl="4" marL="0" algn="r">
              <a:spcBef>
                <a:spcPts val="0"/>
              </a:spcBef>
              <a:buNone/>
              <a:defRPr sz="1200">
                <a:solidFill>
                  <a:srgbClr val="8A8A8A"/>
                </a:solidFill>
                <a:latin typeface="Roboto Condensed"/>
                <a:ea typeface="Roboto Condensed"/>
                <a:cs typeface="Roboto Condensed"/>
                <a:sym typeface="Roboto Condensed"/>
              </a:defRPr>
            </a:lvl5pPr>
            <a:lvl6pPr indent="0" lvl="5" marL="0" algn="r">
              <a:spcBef>
                <a:spcPts val="0"/>
              </a:spcBef>
              <a:buNone/>
              <a:defRPr sz="1200">
                <a:solidFill>
                  <a:srgbClr val="8A8A8A"/>
                </a:solidFill>
                <a:latin typeface="Roboto Condensed"/>
                <a:ea typeface="Roboto Condensed"/>
                <a:cs typeface="Roboto Condensed"/>
                <a:sym typeface="Roboto Condensed"/>
              </a:defRPr>
            </a:lvl6pPr>
            <a:lvl7pPr indent="0" lvl="6" marL="0" algn="r">
              <a:spcBef>
                <a:spcPts val="0"/>
              </a:spcBef>
              <a:buNone/>
              <a:defRPr sz="1200">
                <a:solidFill>
                  <a:srgbClr val="8A8A8A"/>
                </a:solidFill>
                <a:latin typeface="Roboto Condensed"/>
                <a:ea typeface="Roboto Condensed"/>
                <a:cs typeface="Roboto Condensed"/>
                <a:sym typeface="Roboto Condensed"/>
              </a:defRPr>
            </a:lvl7pPr>
            <a:lvl8pPr indent="0" lvl="7" marL="0" algn="r">
              <a:spcBef>
                <a:spcPts val="0"/>
              </a:spcBef>
              <a:buNone/>
              <a:defRPr sz="1200">
                <a:solidFill>
                  <a:srgbClr val="8A8A8A"/>
                </a:solidFill>
                <a:latin typeface="Roboto Condensed"/>
                <a:ea typeface="Roboto Condensed"/>
                <a:cs typeface="Roboto Condensed"/>
                <a:sym typeface="Roboto Condensed"/>
              </a:defRPr>
            </a:lvl8pPr>
            <a:lvl9pPr indent="0" lvl="8" marL="0" algn="r">
              <a:spcBef>
                <a:spcPts val="0"/>
              </a:spcBef>
              <a:buNone/>
              <a:defRPr sz="1200">
                <a:solidFill>
                  <a:srgbClr val="8A8A8A"/>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A8A8A"/>
                </a:solidFill>
                <a:latin typeface="Roboto Condensed"/>
                <a:ea typeface="Roboto Condensed"/>
                <a:cs typeface="Roboto Condensed"/>
                <a:sym typeface="Roboto Condensed"/>
              </a:defRPr>
            </a:lvl1pPr>
            <a:lvl2pPr indent="0" lvl="1" marL="0" algn="r">
              <a:spcBef>
                <a:spcPts val="0"/>
              </a:spcBef>
              <a:buNone/>
              <a:defRPr sz="1200">
                <a:solidFill>
                  <a:srgbClr val="8A8A8A"/>
                </a:solidFill>
                <a:latin typeface="Roboto Condensed"/>
                <a:ea typeface="Roboto Condensed"/>
                <a:cs typeface="Roboto Condensed"/>
                <a:sym typeface="Roboto Condensed"/>
              </a:defRPr>
            </a:lvl2pPr>
            <a:lvl3pPr indent="0" lvl="2" marL="0" algn="r">
              <a:spcBef>
                <a:spcPts val="0"/>
              </a:spcBef>
              <a:buNone/>
              <a:defRPr sz="1200">
                <a:solidFill>
                  <a:srgbClr val="8A8A8A"/>
                </a:solidFill>
                <a:latin typeface="Roboto Condensed"/>
                <a:ea typeface="Roboto Condensed"/>
                <a:cs typeface="Roboto Condensed"/>
                <a:sym typeface="Roboto Condensed"/>
              </a:defRPr>
            </a:lvl3pPr>
            <a:lvl4pPr indent="0" lvl="3" marL="0" algn="r">
              <a:spcBef>
                <a:spcPts val="0"/>
              </a:spcBef>
              <a:buNone/>
              <a:defRPr sz="1200">
                <a:solidFill>
                  <a:srgbClr val="8A8A8A"/>
                </a:solidFill>
                <a:latin typeface="Roboto Condensed"/>
                <a:ea typeface="Roboto Condensed"/>
                <a:cs typeface="Roboto Condensed"/>
                <a:sym typeface="Roboto Condensed"/>
              </a:defRPr>
            </a:lvl4pPr>
            <a:lvl5pPr indent="0" lvl="4" marL="0" algn="r">
              <a:spcBef>
                <a:spcPts val="0"/>
              </a:spcBef>
              <a:buNone/>
              <a:defRPr sz="1200">
                <a:solidFill>
                  <a:srgbClr val="8A8A8A"/>
                </a:solidFill>
                <a:latin typeface="Roboto Condensed"/>
                <a:ea typeface="Roboto Condensed"/>
                <a:cs typeface="Roboto Condensed"/>
                <a:sym typeface="Roboto Condensed"/>
              </a:defRPr>
            </a:lvl5pPr>
            <a:lvl6pPr indent="0" lvl="5" marL="0" algn="r">
              <a:spcBef>
                <a:spcPts val="0"/>
              </a:spcBef>
              <a:buNone/>
              <a:defRPr sz="1200">
                <a:solidFill>
                  <a:srgbClr val="8A8A8A"/>
                </a:solidFill>
                <a:latin typeface="Roboto Condensed"/>
                <a:ea typeface="Roboto Condensed"/>
                <a:cs typeface="Roboto Condensed"/>
                <a:sym typeface="Roboto Condensed"/>
              </a:defRPr>
            </a:lvl6pPr>
            <a:lvl7pPr indent="0" lvl="6" marL="0" algn="r">
              <a:spcBef>
                <a:spcPts val="0"/>
              </a:spcBef>
              <a:buNone/>
              <a:defRPr sz="1200">
                <a:solidFill>
                  <a:srgbClr val="8A8A8A"/>
                </a:solidFill>
                <a:latin typeface="Roboto Condensed"/>
                <a:ea typeface="Roboto Condensed"/>
                <a:cs typeface="Roboto Condensed"/>
                <a:sym typeface="Roboto Condensed"/>
              </a:defRPr>
            </a:lvl7pPr>
            <a:lvl8pPr indent="0" lvl="7" marL="0" algn="r">
              <a:spcBef>
                <a:spcPts val="0"/>
              </a:spcBef>
              <a:buNone/>
              <a:defRPr sz="1200">
                <a:solidFill>
                  <a:srgbClr val="8A8A8A"/>
                </a:solidFill>
                <a:latin typeface="Roboto Condensed"/>
                <a:ea typeface="Roboto Condensed"/>
                <a:cs typeface="Roboto Condensed"/>
                <a:sym typeface="Roboto Condensed"/>
              </a:defRPr>
            </a:lvl8pPr>
            <a:lvl9pPr indent="0" lvl="8" marL="0" algn="r">
              <a:spcBef>
                <a:spcPts val="0"/>
              </a:spcBef>
              <a:buNone/>
              <a:defRPr sz="1200">
                <a:solidFill>
                  <a:srgbClr val="8A8A8A"/>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Red">
  <p:cSld name="1_Title Slide - Red">
    <p:spTree>
      <p:nvGrpSpPr>
        <p:cNvPr id="53" name="Shape 53"/>
        <p:cNvGrpSpPr/>
        <p:nvPr/>
      </p:nvGrpSpPr>
      <p:grpSpPr>
        <a:xfrm>
          <a:off x="0" y="0"/>
          <a:ext cx="0" cy="0"/>
          <a:chOff x="0" y="0"/>
          <a:chExt cx="0" cy="0"/>
        </a:xfrm>
      </p:grpSpPr>
      <p:pic>
        <p:nvPicPr>
          <p:cNvPr id="54" name="Google Shape;54;p34"/>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55" name="Google Shape;55;p34"/>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56" name="Google Shape;56;p34"/>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57" name="Google Shape;57;p34"/>
          <p:cNvPicPr preferRelativeResize="0"/>
          <p:nvPr/>
        </p:nvPicPr>
        <p:blipFill rotWithShape="1">
          <a:blip r:embed="rId4">
            <a:alphaModFix/>
          </a:blip>
          <a:srcRect b="17724" l="62022" r="2731" t="18062"/>
          <a:stretch/>
        </p:blipFill>
        <p:spPr>
          <a:xfrm>
            <a:off x="63248" y="837717"/>
            <a:ext cx="1087893" cy="772151"/>
          </a:xfrm>
          <a:prstGeom prst="rect">
            <a:avLst/>
          </a:prstGeom>
          <a:noFill/>
          <a:ln>
            <a:noFill/>
          </a:ln>
        </p:spPr>
      </p:pic>
      <p:sp>
        <p:nvSpPr>
          <p:cNvPr id="58" name="Google Shape;58;p34"/>
          <p:cNvSpPr/>
          <p:nvPr/>
        </p:nvSpPr>
        <p:spPr>
          <a:xfrm rot="5400000">
            <a:off x="4309292" y="1717040"/>
            <a:ext cx="3461658" cy="2984188"/>
          </a:xfrm>
          <a:prstGeom prst="hexagon">
            <a:avLst>
              <a:gd fmla="val 25000" name="adj"/>
              <a:gd fmla="val 115470" name="vf"/>
            </a:avLst>
          </a:prstGeom>
          <a:solidFill>
            <a:srgbClr val="F2F2F2"/>
          </a:solidFill>
          <a:ln cap="flat" cmpd="sng" w="57150">
            <a:solidFill>
              <a:schemeClr val="accent6"/>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59" name="Google Shape;59;p34"/>
          <p:cNvSpPr txBox="1"/>
          <p:nvPr/>
        </p:nvSpPr>
        <p:spPr>
          <a:xfrm>
            <a:off x="5014038" y="2239638"/>
            <a:ext cx="205216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Thank</a:t>
            </a:r>
            <a:endParaRPr/>
          </a:p>
          <a:p>
            <a:pPr indent="0" lvl="0" marL="0" marR="0" rtl="0" algn="ctr">
              <a:spcBef>
                <a:spcPts val="0"/>
              </a:spcBef>
              <a:spcAft>
                <a:spcPts val="0"/>
              </a:spcAft>
              <a:buNone/>
            </a:pPr>
            <a:r>
              <a:rPr b="1" i="1" lang="en-US" sz="6000">
                <a:solidFill>
                  <a:schemeClr val="dk1"/>
                </a:solidFill>
                <a:latin typeface="Roboto Condensed"/>
                <a:ea typeface="Roboto Condensed"/>
                <a:cs typeface="Roboto Condensed"/>
                <a:sym typeface="Roboto Condensed"/>
              </a:rPr>
              <a:t>You</a:t>
            </a:r>
            <a:endParaRPr/>
          </a:p>
        </p:txBody>
      </p:sp>
      <p:sp>
        <p:nvSpPr>
          <p:cNvPr id="60" name="Google Shape;60;p34"/>
          <p:cNvSpPr/>
          <p:nvPr/>
        </p:nvSpPr>
        <p:spPr>
          <a:xfrm>
            <a:off x="7678346" y="2221532"/>
            <a:ext cx="4513654"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61" name="Google Shape;61;p34"/>
          <p:cNvSpPr/>
          <p:nvPr/>
        </p:nvSpPr>
        <p:spPr>
          <a:xfrm>
            <a:off x="0" y="2221532"/>
            <a:ext cx="4402106"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62" name="Google Shape;62;p34"/>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efault Color">
  <p:cSld name="Title Slide - Default Color">
    <p:spTree>
      <p:nvGrpSpPr>
        <p:cNvPr id="63" name="Shape 63"/>
        <p:cNvGrpSpPr/>
        <p:nvPr/>
      </p:nvGrpSpPr>
      <p:grpSpPr>
        <a:xfrm>
          <a:off x="0" y="0"/>
          <a:ext cx="0" cy="0"/>
          <a:chOff x="0" y="0"/>
          <a:chExt cx="0" cy="0"/>
        </a:xfrm>
      </p:grpSpPr>
      <p:pic>
        <p:nvPicPr>
          <p:cNvPr id="64" name="Google Shape;64;p35"/>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65" name="Google Shape;65;p35"/>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dk2"/>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66" name="Google Shape;66;p35"/>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dk2"/>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67" name="Google Shape;67;p35"/>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68" name="Google Shape;68;p35"/>
          <p:cNvPicPr preferRelativeResize="0"/>
          <p:nvPr/>
        </p:nvPicPr>
        <p:blipFill rotWithShape="1">
          <a:blip r:embed="rId4">
            <a:alphaModFix/>
          </a:blip>
          <a:srcRect b="0" l="0" r="0" t="0"/>
          <a:stretch/>
        </p:blipFill>
        <p:spPr>
          <a:xfrm>
            <a:off x="8440861" y="2096941"/>
            <a:ext cx="2813885" cy="2119207"/>
          </a:xfrm>
          <a:prstGeom prst="rect">
            <a:avLst/>
          </a:prstGeom>
          <a:noFill/>
          <a:ln>
            <a:noFill/>
          </a:ln>
        </p:spPr>
      </p:pic>
      <p:sp>
        <p:nvSpPr>
          <p:cNvPr id="69" name="Google Shape;69;p35"/>
          <p:cNvSpPr txBox="1"/>
          <p:nvPr>
            <p:ph type="ctrTitle"/>
          </p:nvPr>
        </p:nvSpPr>
        <p:spPr>
          <a:xfrm>
            <a:off x="559490" y="1122364"/>
            <a:ext cx="7035300" cy="25787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363636"/>
              </a:buClr>
              <a:buSzPts val="6600"/>
              <a:buFont typeface="Roboto Condensed"/>
              <a:buNone/>
              <a:defRPr b="1" sz="66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0" name="Google Shape;70;p35"/>
          <p:cNvPicPr preferRelativeResize="0"/>
          <p:nvPr/>
        </p:nvPicPr>
        <p:blipFill rotWithShape="1">
          <a:blip r:embed="rId5">
            <a:alphaModFix/>
          </a:blip>
          <a:srcRect b="17724" l="62022" r="2731" t="18062"/>
          <a:stretch/>
        </p:blipFill>
        <p:spPr>
          <a:xfrm>
            <a:off x="63248" y="837717"/>
            <a:ext cx="1087893" cy="7721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TR">
  <p:cSld name="Title and Content - Logo on TR">
    <p:spTree>
      <p:nvGrpSpPr>
        <p:cNvPr id="71" name="Shape 71"/>
        <p:cNvGrpSpPr/>
        <p:nvPr/>
      </p:nvGrpSpPr>
      <p:grpSpPr>
        <a:xfrm>
          <a:off x="0" y="0"/>
          <a:ext cx="0" cy="0"/>
          <a:chOff x="0" y="0"/>
          <a:chExt cx="0" cy="0"/>
        </a:xfrm>
      </p:grpSpPr>
      <p:sp>
        <p:nvSpPr>
          <p:cNvPr id="72" name="Google Shape;72;p36"/>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73" name="Google Shape;73;p36"/>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63636"/>
                </a:solidFill>
                <a:latin typeface="Roboto Condensed"/>
                <a:ea typeface="Roboto Condensed"/>
                <a:cs typeface="Roboto Condensed"/>
                <a:sym typeface="Roboto Condensed"/>
              </a:rPr>
              <a:t>‹#›</a:t>
            </a:fld>
            <a:endParaRPr b="1" sz="1200">
              <a:solidFill>
                <a:srgbClr val="363636"/>
              </a:solidFill>
              <a:latin typeface="Roboto Condensed"/>
              <a:ea typeface="Roboto Condensed"/>
              <a:cs typeface="Roboto Condensed"/>
              <a:sym typeface="Roboto Condensed"/>
            </a:endParaRPr>
          </a:p>
        </p:txBody>
      </p:sp>
      <p:pic>
        <p:nvPicPr>
          <p:cNvPr id="74" name="Google Shape;74;p36"/>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75" name="Google Shape;75;p3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a:off x="131180" y="849589"/>
            <a:ext cx="11929641" cy="5590565"/>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7" name="Google Shape;77;p36"/>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78" name="Google Shape;78;p36"/>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Roboto Condensed"/>
              <a:buNone/>
              <a:defRPr b="0" i="0" sz="4400" u="none" cap="none" strike="noStrike">
                <a:solidFill>
                  <a:schemeClr val="dk1"/>
                </a:solidFill>
                <a:latin typeface="Roboto Condensed"/>
                <a:ea typeface="Roboto Condensed"/>
                <a:cs typeface="Roboto Condensed"/>
                <a:sym typeface="Roboto Condense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Condensed"/>
                <a:ea typeface="Roboto Condensed"/>
                <a:cs typeface="Roboto Condensed"/>
                <a:sym typeface="Roboto Condense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Condensed"/>
                <a:ea typeface="Roboto Condensed"/>
                <a:cs typeface="Roboto Condensed"/>
                <a:sym typeface="Roboto Condense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Condensed"/>
                <a:ea typeface="Roboto Condensed"/>
                <a:cs typeface="Roboto Condensed"/>
                <a:sym typeface="Roboto Condense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1pPr>
            <a:lvl2pPr indent="0" lvl="1"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2pPr>
            <a:lvl3pPr indent="0" lvl="2"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3pPr>
            <a:lvl4pPr indent="0" lvl="3"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4pPr>
            <a:lvl5pPr indent="0" lvl="4"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5pPr>
            <a:lvl6pPr indent="0" lvl="5"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6pPr>
            <a:lvl7pPr indent="0" lvl="6"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7pPr>
            <a:lvl8pPr indent="0" lvl="7"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8pPr>
            <a:lvl9pPr indent="0" lvl="8"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fae1e2700c_0_0"/>
          <p:cNvSpPr/>
          <p:nvPr/>
        </p:nvSpPr>
        <p:spPr>
          <a:xfrm>
            <a:off x="499171" y="150725"/>
            <a:ext cx="11376300" cy="2996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4800" u="none" cap="none" strike="noStrike">
                <a:solidFill>
                  <a:srgbClr val="373737"/>
                </a:solidFill>
                <a:latin typeface="Roboto Condensed Light"/>
                <a:ea typeface="Roboto Condensed Light"/>
                <a:cs typeface="Roboto Condensed Light"/>
                <a:sym typeface="Roboto Condensed Light"/>
              </a:rPr>
              <a:t>Unit-1-2</a:t>
            </a:r>
            <a:br>
              <a:rPr b="0" i="0" lang="en-US" sz="1800" u="none" cap="none" strike="noStrike">
                <a:solidFill>
                  <a:srgbClr val="000000"/>
                </a:solidFill>
                <a:latin typeface="Arial"/>
                <a:ea typeface="Arial"/>
                <a:cs typeface="Arial"/>
                <a:sym typeface="Arial"/>
              </a:rPr>
            </a:br>
            <a:r>
              <a:rPr b="1" lang="en-US" sz="4400">
                <a:solidFill>
                  <a:srgbClr val="C00000"/>
                </a:solidFill>
                <a:latin typeface="Roboto Condensed"/>
                <a:ea typeface="Roboto Condensed"/>
                <a:cs typeface="Roboto Condensed"/>
                <a:sym typeface="Roboto Condensed"/>
              </a:rPr>
              <a:t>Design Concepts</a:t>
            </a:r>
            <a:r>
              <a:rPr b="1" lang="en-US" sz="4400">
                <a:solidFill>
                  <a:srgbClr val="373737"/>
                </a:solidFill>
                <a:latin typeface="Roboto Condensed"/>
                <a:ea typeface="Roboto Condensed"/>
                <a:cs typeface="Roboto Condensed"/>
                <a:sym typeface="Roboto Condensed"/>
              </a:rPr>
              <a:t>: Use-Case Diagram &amp; Class Diagram</a:t>
            </a:r>
            <a:endParaRPr b="1" i="0" sz="4400" u="none" cap="none" strike="noStrike">
              <a:solidFill>
                <a:srgbClr val="000000"/>
              </a:solidFill>
            </a:endParaRPr>
          </a:p>
          <a:p>
            <a:pPr indent="-387350" lvl="0" marL="457200" rtl="0" algn="r">
              <a:lnSpc>
                <a:spcPct val="90000"/>
              </a:lnSpc>
              <a:spcBef>
                <a:spcPts val="0"/>
              </a:spcBef>
              <a:spcAft>
                <a:spcPts val="0"/>
              </a:spcAft>
              <a:buClr>
                <a:srgbClr val="373737"/>
              </a:buClr>
              <a:buSzPts val="2500"/>
              <a:buFont typeface="Roboto Condensed"/>
              <a:buChar char="-"/>
            </a:pPr>
            <a:r>
              <a:t/>
            </a:r>
            <a:endParaRPr b="1" sz="5000">
              <a:solidFill>
                <a:srgbClr val="373737"/>
              </a:solidFill>
              <a:latin typeface="Roboto Condensed"/>
              <a:ea typeface="Roboto Condensed"/>
              <a:cs typeface="Roboto Condensed"/>
              <a:sym typeface="Roboto Condensed"/>
            </a:endParaRPr>
          </a:p>
          <a:p>
            <a:pPr indent="-387350" lvl="0" marL="457200" rtl="0" algn="r">
              <a:lnSpc>
                <a:spcPct val="90000"/>
              </a:lnSpc>
              <a:spcBef>
                <a:spcPts val="0"/>
              </a:spcBef>
              <a:spcAft>
                <a:spcPts val="0"/>
              </a:spcAft>
              <a:buClr>
                <a:srgbClr val="373737"/>
              </a:buClr>
              <a:buSzPts val="2500"/>
              <a:buFont typeface="Roboto Condensed"/>
              <a:buChar char="-"/>
            </a:pPr>
            <a:r>
              <a:rPr b="1" lang="en-US" sz="2500">
                <a:solidFill>
                  <a:srgbClr val="373737"/>
                </a:solidFill>
                <a:latin typeface="Roboto Condensed"/>
                <a:ea typeface="Roboto Condensed"/>
                <a:cs typeface="Roboto Condensed"/>
                <a:sym typeface="Roboto Condensed"/>
              </a:rPr>
              <a:t>KRISHNA BRAHMBHATT</a:t>
            </a:r>
            <a:endParaRPr b="1" sz="2500">
              <a:solidFill>
                <a:srgbClr val="373737"/>
              </a:solidFill>
              <a:latin typeface="Roboto Condensed"/>
              <a:ea typeface="Roboto Condensed"/>
              <a:cs typeface="Roboto Condensed"/>
              <a:sym typeface="Roboto Condensed"/>
            </a:endParaRPr>
          </a:p>
          <a:p>
            <a:pPr indent="0" lvl="0" marL="0" rtl="0" algn="l">
              <a:lnSpc>
                <a:spcPct val="90000"/>
              </a:lnSpc>
              <a:spcBef>
                <a:spcPts val="0"/>
              </a:spcBef>
              <a:spcAft>
                <a:spcPts val="0"/>
              </a:spcAft>
              <a:buSzPts val="1100"/>
              <a:buNone/>
            </a:pPr>
            <a:r>
              <a:t/>
            </a:r>
            <a:endParaRPr b="1" sz="3200">
              <a:solidFill>
                <a:srgbClr val="373737"/>
              </a:solidFill>
              <a:latin typeface="Roboto Condensed"/>
              <a:ea typeface="Roboto Condensed"/>
              <a:cs typeface="Roboto Condensed"/>
              <a:sym typeface="Roboto Condensed"/>
            </a:endParaRPr>
          </a:p>
          <a:p>
            <a:pPr indent="0" lvl="0" marL="0" rtl="0" algn="l">
              <a:lnSpc>
                <a:spcPct val="90000"/>
              </a:lnSpc>
              <a:spcBef>
                <a:spcPts val="0"/>
              </a:spcBef>
              <a:spcAft>
                <a:spcPts val="0"/>
              </a:spcAft>
              <a:buClr>
                <a:srgbClr val="000000"/>
              </a:buClr>
              <a:buSzPts val="1100"/>
              <a:buFont typeface="Arial"/>
              <a:buNone/>
            </a:pPr>
            <a:r>
              <a:t/>
            </a:r>
            <a:endParaRPr b="1" sz="3400">
              <a:solidFill>
                <a:srgbClr val="373737"/>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None/>
            </a:pPr>
            <a:r>
              <a:t/>
            </a:r>
            <a:endParaRPr b="1" sz="5400">
              <a:solidFill>
                <a:srgbClr val="373737"/>
              </a:solidFill>
              <a:latin typeface="Roboto Condensed"/>
              <a:ea typeface="Roboto Condensed"/>
              <a:cs typeface="Roboto Condensed"/>
              <a:sym typeface="Roboto Condensed"/>
            </a:endParaRPr>
          </a:p>
        </p:txBody>
      </p:sp>
      <p:sp>
        <p:nvSpPr>
          <p:cNvPr id="111" name="Google Shape;111;g2fae1e2700c_0_0"/>
          <p:cNvSpPr txBox="1"/>
          <p:nvPr/>
        </p:nvSpPr>
        <p:spPr>
          <a:xfrm>
            <a:off x="425100" y="3625500"/>
            <a:ext cx="11234100" cy="3093900"/>
          </a:xfrm>
          <a:prstGeom prst="rect">
            <a:avLst/>
          </a:prstGeom>
          <a:noFill/>
          <a:ln>
            <a:noFill/>
          </a:ln>
        </p:spPr>
        <p:txBody>
          <a:bodyPr anchorCtr="0" anchor="t" bIns="91425" lIns="91425" spcFirstLastPara="1" rIns="91425" wrap="square" tIns="91425">
            <a:spAutoFit/>
          </a:bodyPr>
          <a:lstStyle/>
          <a:p>
            <a:pPr indent="0" lvl="0" marL="0" rtl="0" algn="r">
              <a:lnSpc>
                <a:spcPct val="90000"/>
              </a:lnSpc>
              <a:spcBef>
                <a:spcPts val="0"/>
              </a:spcBef>
              <a:spcAft>
                <a:spcPts val="0"/>
              </a:spcAft>
              <a:buNone/>
            </a:pPr>
            <a:r>
              <a:rPr b="1" lang="en-US" sz="3000">
                <a:solidFill>
                  <a:srgbClr val="373737"/>
                </a:solidFill>
                <a:latin typeface="Roboto Condensed"/>
                <a:ea typeface="Roboto Condensed"/>
                <a:cs typeface="Roboto Condensed"/>
                <a:sym typeface="Roboto Condensed"/>
              </a:rPr>
              <a:t>Reference Book:</a:t>
            </a:r>
            <a:endParaRPr b="1" sz="3000">
              <a:solidFill>
                <a:srgbClr val="373737"/>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rPr b="1" lang="en-US" sz="3000">
                <a:solidFill>
                  <a:srgbClr val="0570A6"/>
                </a:solidFill>
                <a:latin typeface="Roboto Condensed"/>
                <a:ea typeface="Roboto Condensed"/>
                <a:cs typeface="Roboto Condensed"/>
                <a:sym typeface="Roboto Condensed"/>
              </a:rPr>
              <a:t>Software Engineering -A Practitioner’s Approach (Seventh Edition) - Roger S. Pressman.</a:t>
            </a:r>
            <a:endParaRPr b="1" sz="3000">
              <a:solidFill>
                <a:srgbClr val="0570A6"/>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t/>
            </a:r>
            <a:endParaRPr b="1" sz="3000">
              <a:solidFill>
                <a:srgbClr val="373737"/>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rPr b="1" lang="en-US" sz="3000">
                <a:solidFill>
                  <a:srgbClr val="373737"/>
                </a:solidFill>
                <a:latin typeface="Roboto Condensed"/>
                <a:ea typeface="Roboto Condensed"/>
                <a:cs typeface="Roboto Condensed"/>
                <a:sym typeface="Roboto Condensed"/>
              </a:rPr>
              <a:t>Chapter 6: Requirement Modeling:Scenarios, Information and Analysis classes (6.2 and 6.5)</a:t>
            </a:r>
            <a:endParaRPr b="1" sz="3000">
              <a:solidFill>
                <a:srgbClr val="373737"/>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t/>
            </a:r>
            <a:endParaRPr b="1" sz="3000">
              <a:solidFill>
                <a:srgbClr val="373737"/>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Elements of Class Diagram </a:t>
            </a:r>
            <a:r>
              <a:rPr b="0" lang="en-US"/>
              <a:t>(Access Modifiers)</a:t>
            </a:r>
            <a:endParaRPr/>
          </a:p>
        </p:txBody>
      </p:sp>
      <p:sp>
        <p:nvSpPr>
          <p:cNvPr id="225" name="Google Shape;225;p7"/>
          <p:cNvSpPr txBox="1"/>
          <p:nvPr>
            <p:ph idx="1" type="body"/>
          </p:nvPr>
        </p:nvSpPr>
        <p:spPr>
          <a:xfrm>
            <a:off x="131180" y="863444"/>
            <a:ext cx="11929641"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1" lang="en-US">
                <a:solidFill>
                  <a:srgbClr val="A32D19"/>
                </a:solidFill>
              </a:rPr>
              <a:t>Public (+): </a:t>
            </a:r>
            <a:r>
              <a:rPr b="1" lang="en-US"/>
              <a:t>Member accessible by </a:t>
            </a:r>
            <a:r>
              <a:rPr b="1" lang="en-US">
                <a:solidFill>
                  <a:srgbClr val="C00000"/>
                </a:solidFill>
              </a:rPr>
              <a:t>all classes</a:t>
            </a:r>
            <a:r>
              <a:rPr b="1" lang="en-US"/>
              <a:t>, whether these classes are in the same package or in another package. </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rgbClr val="A32D19"/>
                </a:solidFill>
              </a:rPr>
              <a:t>Private (-): </a:t>
            </a:r>
            <a:r>
              <a:rPr b="1" lang="en-US"/>
              <a:t>Member </a:t>
            </a:r>
            <a:r>
              <a:rPr b="1" lang="en-US">
                <a:solidFill>
                  <a:srgbClr val="C00000"/>
                </a:solidFill>
              </a:rPr>
              <a:t>cannot be accessed outside</a:t>
            </a:r>
            <a:r>
              <a:rPr b="1" lang="en-US"/>
              <a:t> the enclosing/declaring class.</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rgbClr val="A32D19"/>
                </a:solidFill>
              </a:rPr>
              <a:t>Protected (#): </a:t>
            </a:r>
            <a:r>
              <a:rPr b="1" lang="en-US"/>
              <a:t>Member can be </a:t>
            </a:r>
            <a:r>
              <a:rPr b="1" lang="en-US">
                <a:solidFill>
                  <a:srgbClr val="C00000"/>
                </a:solidFill>
              </a:rPr>
              <a:t>accessed only by subclasses </a:t>
            </a:r>
            <a:r>
              <a:rPr b="1" lang="en-US"/>
              <a:t>and within a class.</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rgbClr val="A32D19"/>
                </a:solidFill>
              </a:rPr>
              <a:t>Package (~): </a:t>
            </a:r>
            <a:r>
              <a:rPr b="1" lang="en-US"/>
              <a:t>Member can be accessible by all classes, </a:t>
            </a:r>
            <a:r>
              <a:rPr b="1" lang="en-US">
                <a:solidFill>
                  <a:srgbClr val="C00000"/>
                </a:solidFill>
              </a:rPr>
              <a:t>within the package</a:t>
            </a:r>
            <a:r>
              <a:rPr b="1" lang="en-US"/>
              <a:t>. Outside package member not accessible.</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rgbClr val="A32D19"/>
                </a:solidFill>
              </a:rPr>
              <a:t>Static (underlined) : </a:t>
            </a:r>
            <a:r>
              <a:rPr b="1" lang="en-US"/>
              <a:t>Member can be </a:t>
            </a:r>
            <a:r>
              <a:rPr b="1" lang="en-US">
                <a:solidFill>
                  <a:srgbClr val="C00000"/>
                </a:solidFill>
              </a:rPr>
              <a:t>accessed</a:t>
            </a:r>
            <a:r>
              <a:rPr b="1" lang="en-US"/>
              <a:t> using </a:t>
            </a:r>
            <a:r>
              <a:rPr b="1" lang="en-US">
                <a:solidFill>
                  <a:srgbClr val="C00000"/>
                </a:solidFill>
              </a:rPr>
              <a:t>class name only</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In example you can see how to use access specifier</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b="1"/>
          </a:p>
        </p:txBody>
      </p:sp>
      <p:grpSp>
        <p:nvGrpSpPr>
          <p:cNvPr id="226" name="Google Shape;226;p7"/>
          <p:cNvGrpSpPr/>
          <p:nvPr/>
        </p:nvGrpSpPr>
        <p:grpSpPr>
          <a:xfrm>
            <a:off x="9263636" y="3316954"/>
            <a:ext cx="2797184" cy="2894660"/>
            <a:chOff x="3713413" y="4796709"/>
            <a:chExt cx="1835420" cy="1017271"/>
          </a:xfrm>
        </p:grpSpPr>
        <p:sp>
          <p:nvSpPr>
            <p:cNvPr id="227" name="Google Shape;227;p7"/>
            <p:cNvSpPr/>
            <p:nvPr/>
          </p:nvSpPr>
          <p:spPr>
            <a:xfrm>
              <a:off x="3713413" y="4796709"/>
              <a:ext cx="1835420" cy="232503"/>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SavingAccount</a:t>
              </a:r>
              <a:endParaRPr b="1" sz="2400">
                <a:solidFill>
                  <a:schemeClr val="lt1"/>
                </a:solidFill>
                <a:latin typeface="Roboto Condensed"/>
                <a:ea typeface="Roboto Condensed"/>
                <a:cs typeface="Roboto Condensed"/>
                <a:sym typeface="Roboto Condensed"/>
              </a:endParaRPr>
            </a:p>
          </p:txBody>
        </p:sp>
        <p:sp>
          <p:nvSpPr>
            <p:cNvPr id="228" name="Google Shape;228;p7"/>
            <p:cNvSpPr/>
            <p:nvPr/>
          </p:nvSpPr>
          <p:spPr>
            <a:xfrm>
              <a:off x="3713413" y="5029212"/>
              <a:ext cx="1835420" cy="54482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accountNumber:long</a:t>
              </a:r>
              <a:endParaRPr b="1" sz="18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name:String</a:t>
              </a:r>
              <a:endParaRPr b="1" sz="18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dob: Date</a:t>
              </a:r>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panNumber:String</a:t>
              </a:r>
              <a:endParaRPr b="1" sz="18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a:t>
              </a:r>
              <a:r>
                <a:rPr b="1" lang="en-US" sz="1800" u="sng">
                  <a:solidFill>
                    <a:schemeClr val="dk1"/>
                  </a:solidFill>
                  <a:latin typeface="Roboto Condensed"/>
                  <a:ea typeface="Roboto Condensed"/>
                  <a:cs typeface="Roboto Condensed"/>
                  <a:sym typeface="Roboto Condensed"/>
                </a:rPr>
                <a:t>ifsccode</a:t>
              </a:r>
              <a:r>
                <a:rPr b="1" lang="en-US" sz="1800">
                  <a:solidFill>
                    <a:schemeClr val="dk1"/>
                  </a:solidFill>
                  <a:latin typeface="Roboto Condensed"/>
                  <a:ea typeface="Roboto Condensed"/>
                  <a:cs typeface="Roboto Condensed"/>
                  <a:sym typeface="Roboto Condensed"/>
                </a:rPr>
                <a:t> : String</a:t>
              </a:r>
              <a:endParaRPr b="1" sz="1800">
                <a:solidFill>
                  <a:schemeClr val="dk1"/>
                </a:solidFill>
                <a:latin typeface="Roboto Condensed"/>
                <a:ea typeface="Roboto Condensed"/>
                <a:cs typeface="Roboto Condensed"/>
                <a:sym typeface="Roboto Condensed"/>
              </a:endParaRPr>
            </a:p>
          </p:txBody>
        </p:sp>
        <p:sp>
          <p:nvSpPr>
            <p:cNvPr id="229" name="Google Shape;229;p7"/>
            <p:cNvSpPr/>
            <p:nvPr/>
          </p:nvSpPr>
          <p:spPr>
            <a:xfrm>
              <a:off x="3713413" y="5572931"/>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dk1"/>
                </a:solidFill>
                <a:latin typeface="Roboto Condensed"/>
                <a:ea typeface="Roboto Condensed"/>
                <a:cs typeface="Roboto Condensed"/>
                <a:sym typeface="Roboto Condense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5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5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5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5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5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500"/>
                                        <p:tgtEl>
                                          <p:spTgt spid="2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animEffect filter="fade" transition="in">
                                      <p:cBhvr>
                                        <p:cTn dur="500"/>
                                        <p:tgtEl>
                                          <p:spTgt spid="2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Elements of Class Diagram </a:t>
            </a:r>
            <a:r>
              <a:rPr b="0" lang="en-US" sz="3200"/>
              <a:t>(Operation)</a:t>
            </a:r>
            <a:endParaRPr/>
          </a:p>
        </p:txBody>
      </p:sp>
      <p:grpSp>
        <p:nvGrpSpPr>
          <p:cNvPr id="235" name="Google Shape;235;p8"/>
          <p:cNvGrpSpPr/>
          <p:nvPr/>
        </p:nvGrpSpPr>
        <p:grpSpPr>
          <a:xfrm>
            <a:off x="191286" y="1107519"/>
            <a:ext cx="2205685" cy="1786729"/>
            <a:chOff x="772357" y="1393794"/>
            <a:chExt cx="1997476" cy="1746926"/>
          </a:xfrm>
        </p:grpSpPr>
        <p:sp>
          <p:nvSpPr>
            <p:cNvPr id="236" name="Google Shape;236;p8"/>
            <p:cNvSpPr/>
            <p:nvPr/>
          </p:nvSpPr>
          <p:spPr>
            <a:xfrm>
              <a:off x="772357" y="1393794"/>
              <a:ext cx="1997476" cy="585926"/>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Class Name</a:t>
              </a:r>
              <a:endParaRPr/>
            </a:p>
          </p:txBody>
        </p:sp>
        <p:sp>
          <p:nvSpPr>
            <p:cNvPr id="237" name="Google Shape;237;p8"/>
            <p:cNvSpPr/>
            <p:nvPr/>
          </p:nvSpPr>
          <p:spPr>
            <a:xfrm>
              <a:off x="772357" y="1982679"/>
              <a:ext cx="1997476" cy="58592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Attributes</a:t>
              </a:r>
              <a:endParaRPr/>
            </a:p>
          </p:txBody>
        </p:sp>
        <p:sp>
          <p:nvSpPr>
            <p:cNvPr id="238" name="Google Shape;238;p8"/>
            <p:cNvSpPr/>
            <p:nvPr/>
          </p:nvSpPr>
          <p:spPr>
            <a:xfrm>
              <a:off x="772357" y="2554794"/>
              <a:ext cx="1997476" cy="58592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Operations</a:t>
              </a:r>
              <a:endParaRPr/>
            </a:p>
          </p:txBody>
        </p:sp>
      </p:grpSp>
      <p:sp>
        <p:nvSpPr>
          <p:cNvPr id="239" name="Google Shape;239;p8"/>
          <p:cNvSpPr/>
          <p:nvPr/>
        </p:nvSpPr>
        <p:spPr>
          <a:xfrm>
            <a:off x="2716566" y="865866"/>
            <a:ext cx="9401451" cy="5659219"/>
          </a:xfrm>
          <a:prstGeom prst="wedgeRectCallout">
            <a:avLst>
              <a:gd fmla="val -53271" name="adj1"/>
              <a:gd fmla="val -1969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240" name="Google Shape;240;p8"/>
          <p:cNvSpPr txBox="1"/>
          <p:nvPr/>
        </p:nvSpPr>
        <p:spPr>
          <a:xfrm>
            <a:off x="2787589" y="865867"/>
            <a:ext cx="9213126" cy="5659219"/>
          </a:xfrm>
          <a:prstGeom prst="rect">
            <a:avLst/>
          </a:prstGeom>
          <a:noFill/>
          <a:ln>
            <a:noFill/>
          </a:ln>
        </p:spPr>
        <p:txBody>
          <a:bodyPr anchorCtr="0" anchor="t" bIns="45700" lIns="91425" spcFirstLastPara="1" rIns="91425" wrap="square" tIns="45700">
            <a:noAutofit/>
          </a:bodyPr>
          <a:lstStyle/>
          <a:p>
            <a:pPr indent="-265113" lvl="0" marL="265113" marR="0" rtl="0" algn="just">
              <a:lnSpc>
                <a:spcPct val="90000"/>
              </a:lnSpc>
              <a:spcBef>
                <a:spcPts val="0"/>
              </a:spcBef>
              <a:spcAft>
                <a:spcPts val="0"/>
              </a:spcAft>
              <a:buClr>
                <a:schemeClr val="accent6"/>
              </a:buClr>
              <a:buSzPts val="2200"/>
              <a:buFont typeface="Noto Sans Symbols"/>
              <a:buChar char="🞂"/>
            </a:pPr>
            <a:r>
              <a:rPr b="1" lang="en-US" sz="2200">
                <a:solidFill>
                  <a:schemeClr val="dk1"/>
                </a:solidFill>
                <a:latin typeface="Roboto Condensed"/>
                <a:ea typeface="Roboto Condensed"/>
                <a:cs typeface="Roboto Condensed"/>
                <a:sym typeface="Roboto Condensed"/>
              </a:rPr>
              <a:t>The operation is a </a:t>
            </a:r>
            <a:r>
              <a:rPr b="1" lang="en-US" sz="2200">
                <a:solidFill>
                  <a:srgbClr val="C00000"/>
                </a:solidFill>
                <a:latin typeface="Roboto Condensed"/>
                <a:ea typeface="Roboto Condensed"/>
                <a:cs typeface="Roboto Condensed"/>
                <a:sym typeface="Roboto Condensed"/>
              </a:rPr>
              <a:t>function or procedure</a:t>
            </a:r>
            <a:r>
              <a:rPr b="1" lang="en-US" sz="2200">
                <a:solidFill>
                  <a:schemeClr val="dk1"/>
                </a:solidFill>
                <a:latin typeface="Roboto Condensed"/>
                <a:ea typeface="Roboto Condensed"/>
                <a:cs typeface="Roboto Condensed"/>
                <a:sym typeface="Roboto Condensed"/>
              </a:rPr>
              <a:t> that may be applied to objects in a class.</a:t>
            </a:r>
            <a:endParaRPr/>
          </a:p>
          <a:p>
            <a:pPr indent="-265113" lvl="0" marL="265113" marR="0" rtl="0" algn="just">
              <a:lnSpc>
                <a:spcPct val="90000"/>
              </a:lnSpc>
              <a:spcBef>
                <a:spcPts val="1000"/>
              </a:spcBef>
              <a:spcAft>
                <a:spcPts val="0"/>
              </a:spcAft>
              <a:buClr>
                <a:schemeClr val="accent6"/>
              </a:buClr>
              <a:buSzPts val="2200"/>
              <a:buFont typeface="Noto Sans Symbols"/>
              <a:buChar char="🞂"/>
            </a:pPr>
            <a:r>
              <a:rPr b="1" lang="en-US" sz="2200">
                <a:solidFill>
                  <a:schemeClr val="dk1"/>
                </a:solidFill>
                <a:latin typeface="Roboto Condensed"/>
                <a:ea typeface="Roboto Condensed"/>
                <a:cs typeface="Roboto Condensed"/>
                <a:sym typeface="Roboto Condensed"/>
              </a:rPr>
              <a:t>The UML notation is to list operations in the </a:t>
            </a:r>
            <a:r>
              <a:rPr b="1" lang="en-US" sz="2200">
                <a:solidFill>
                  <a:srgbClr val="C00000"/>
                </a:solidFill>
                <a:latin typeface="Roboto Condensed"/>
                <a:ea typeface="Roboto Condensed"/>
                <a:cs typeface="Roboto Condensed"/>
                <a:sym typeface="Roboto Condensed"/>
              </a:rPr>
              <a:t>third compartment </a:t>
            </a:r>
            <a:r>
              <a:rPr b="1" lang="en-US" sz="2200">
                <a:solidFill>
                  <a:schemeClr val="dk1"/>
                </a:solidFill>
                <a:latin typeface="Roboto Condensed"/>
                <a:ea typeface="Roboto Condensed"/>
                <a:cs typeface="Roboto Condensed"/>
                <a:sym typeface="Roboto Condensed"/>
              </a:rPr>
              <a:t>of the class box.</a:t>
            </a:r>
            <a:endParaRPr/>
          </a:p>
          <a:p>
            <a:pPr indent="-265113" lvl="0" marL="265113" marR="0" rtl="0" algn="just">
              <a:lnSpc>
                <a:spcPct val="90000"/>
              </a:lnSpc>
              <a:spcBef>
                <a:spcPts val="1000"/>
              </a:spcBef>
              <a:spcAft>
                <a:spcPts val="0"/>
              </a:spcAft>
              <a:buClr>
                <a:schemeClr val="accent6"/>
              </a:buClr>
              <a:buSzPts val="2200"/>
              <a:buFont typeface="Noto Sans Symbols"/>
              <a:buChar char="🞂"/>
            </a:pPr>
            <a:r>
              <a:rPr b="1" lang="en-US" sz="2200">
                <a:solidFill>
                  <a:schemeClr val="dk1"/>
                </a:solidFill>
                <a:latin typeface="Roboto Condensed"/>
                <a:ea typeface="Roboto Condensed"/>
                <a:cs typeface="Roboto Condensed"/>
                <a:sym typeface="Roboto Condensed"/>
              </a:rPr>
              <a:t>The operation name in the </a:t>
            </a:r>
            <a:r>
              <a:rPr b="1" lang="en-US" sz="2200">
                <a:solidFill>
                  <a:srgbClr val="C00000"/>
                </a:solidFill>
                <a:latin typeface="Roboto Condensed"/>
                <a:ea typeface="Roboto Condensed"/>
                <a:cs typeface="Roboto Condensed"/>
                <a:sym typeface="Roboto Condensed"/>
              </a:rPr>
              <a:t>regular face</a:t>
            </a:r>
            <a:r>
              <a:rPr b="1" lang="en-US" sz="2200">
                <a:solidFill>
                  <a:schemeClr val="dk1"/>
                </a:solidFill>
                <a:latin typeface="Roboto Condensed"/>
                <a:ea typeface="Roboto Condensed"/>
                <a:cs typeface="Roboto Condensed"/>
                <a:sym typeface="Roboto Condensed"/>
              </a:rPr>
              <a:t>, </a:t>
            </a:r>
            <a:r>
              <a:rPr b="1" lang="en-US" sz="2200">
                <a:solidFill>
                  <a:srgbClr val="C00000"/>
                </a:solidFill>
                <a:latin typeface="Roboto Condensed"/>
                <a:ea typeface="Roboto Condensed"/>
                <a:cs typeface="Roboto Condensed"/>
                <a:sym typeface="Roboto Condensed"/>
              </a:rPr>
              <a:t>left align </a:t>
            </a:r>
            <a:r>
              <a:rPr b="1" lang="en-US" sz="2200">
                <a:solidFill>
                  <a:schemeClr val="dk1"/>
                </a:solidFill>
                <a:latin typeface="Roboto Condensed"/>
                <a:ea typeface="Roboto Condensed"/>
                <a:cs typeface="Roboto Condensed"/>
                <a:sym typeface="Roboto Condensed"/>
              </a:rPr>
              <a:t>the name in the box, and use a </a:t>
            </a:r>
            <a:r>
              <a:rPr b="1" lang="en-US" sz="2200">
                <a:solidFill>
                  <a:srgbClr val="C00000"/>
                </a:solidFill>
                <a:latin typeface="Roboto Condensed"/>
                <a:ea typeface="Roboto Condensed"/>
                <a:cs typeface="Roboto Condensed"/>
                <a:sym typeface="Roboto Condensed"/>
              </a:rPr>
              <a:t>lowercase letter </a:t>
            </a:r>
            <a:r>
              <a:rPr b="1" lang="en-US" sz="2200">
                <a:solidFill>
                  <a:schemeClr val="dk1"/>
                </a:solidFill>
                <a:latin typeface="Roboto Condensed"/>
                <a:ea typeface="Roboto Condensed"/>
                <a:cs typeface="Roboto Condensed"/>
                <a:sym typeface="Roboto Condensed"/>
              </a:rPr>
              <a:t>for the </a:t>
            </a:r>
            <a:r>
              <a:rPr b="1" lang="en-US" sz="2200">
                <a:solidFill>
                  <a:srgbClr val="C00000"/>
                </a:solidFill>
                <a:latin typeface="Roboto Condensed"/>
                <a:ea typeface="Roboto Condensed"/>
                <a:cs typeface="Roboto Condensed"/>
                <a:sym typeface="Roboto Condensed"/>
              </a:rPr>
              <a:t>first character</a:t>
            </a:r>
            <a:r>
              <a:rPr b="1" lang="en-US" sz="2200">
                <a:solidFill>
                  <a:schemeClr val="dk1"/>
                </a:solidFill>
                <a:latin typeface="Roboto Condensed"/>
                <a:ea typeface="Roboto Condensed"/>
                <a:cs typeface="Roboto Condensed"/>
                <a:sym typeface="Roboto Condensed"/>
              </a:rPr>
              <a:t>.</a:t>
            </a:r>
            <a:endParaRPr/>
          </a:p>
          <a:p>
            <a:pPr indent="-265113" lvl="0" marL="265113" marR="0" rtl="0" algn="just">
              <a:lnSpc>
                <a:spcPct val="90000"/>
              </a:lnSpc>
              <a:spcBef>
                <a:spcPts val="1000"/>
              </a:spcBef>
              <a:spcAft>
                <a:spcPts val="0"/>
              </a:spcAft>
              <a:buClr>
                <a:schemeClr val="accent6"/>
              </a:buClr>
              <a:buSzPts val="2200"/>
              <a:buFont typeface="Noto Sans Symbols"/>
              <a:buChar char="🞂"/>
            </a:pPr>
            <a:r>
              <a:rPr b="1" lang="en-US" sz="2200">
                <a:solidFill>
                  <a:schemeClr val="dk1"/>
                </a:solidFill>
                <a:latin typeface="Roboto Condensed"/>
                <a:ea typeface="Roboto Condensed"/>
                <a:cs typeface="Roboto Condensed"/>
                <a:sym typeface="Roboto Condensed"/>
              </a:rPr>
              <a:t>Optional detail, such as an argument list and result type, may follow each operation name.</a:t>
            </a:r>
            <a:endParaRPr/>
          </a:p>
          <a:p>
            <a:pPr indent="-265113" lvl="0" marL="265113" marR="0" rtl="0" algn="just">
              <a:lnSpc>
                <a:spcPct val="90000"/>
              </a:lnSpc>
              <a:spcBef>
                <a:spcPts val="1000"/>
              </a:spcBef>
              <a:spcAft>
                <a:spcPts val="0"/>
              </a:spcAft>
              <a:buClr>
                <a:schemeClr val="accent6"/>
              </a:buClr>
              <a:buSzPts val="2200"/>
              <a:buFont typeface="Noto Sans Symbols"/>
              <a:buChar char="🞂"/>
            </a:pPr>
            <a:r>
              <a:rPr b="1" lang="en-US" sz="2200">
                <a:solidFill>
                  <a:schemeClr val="dk1"/>
                </a:solidFill>
                <a:latin typeface="Roboto Condensed"/>
                <a:ea typeface="Roboto Condensed"/>
                <a:cs typeface="Roboto Condensed"/>
                <a:sym typeface="Roboto Condensed"/>
              </a:rPr>
              <a:t>The </a:t>
            </a:r>
            <a:r>
              <a:rPr b="1" lang="en-US" sz="2200">
                <a:solidFill>
                  <a:srgbClr val="C00000"/>
                </a:solidFill>
                <a:latin typeface="Roboto Condensed"/>
                <a:ea typeface="Roboto Condensed"/>
                <a:cs typeface="Roboto Condensed"/>
                <a:sym typeface="Roboto Condensed"/>
              </a:rPr>
              <a:t>return type</a:t>
            </a:r>
            <a:r>
              <a:rPr b="1" lang="en-US" sz="2200">
                <a:solidFill>
                  <a:schemeClr val="dk1"/>
                </a:solidFill>
                <a:latin typeface="Roboto Condensed"/>
                <a:ea typeface="Roboto Condensed"/>
                <a:cs typeface="Roboto Condensed"/>
                <a:sym typeface="Roboto Condensed"/>
              </a:rPr>
              <a:t> of method should be written after colon.</a:t>
            </a:r>
            <a:endParaRPr/>
          </a:p>
          <a:p>
            <a:pPr indent="-265113" lvl="0" marL="265113" marR="0" rtl="0" algn="just">
              <a:lnSpc>
                <a:spcPct val="90000"/>
              </a:lnSpc>
              <a:spcBef>
                <a:spcPts val="1000"/>
              </a:spcBef>
              <a:spcAft>
                <a:spcPts val="0"/>
              </a:spcAft>
              <a:buClr>
                <a:schemeClr val="accent6"/>
              </a:buClr>
              <a:buSzPts val="2200"/>
              <a:buFont typeface="Noto Sans Symbols"/>
              <a:buChar char="🞂"/>
            </a:pPr>
            <a:r>
              <a:rPr b="1" lang="en-US" sz="2200">
                <a:solidFill>
                  <a:srgbClr val="C00000"/>
                </a:solidFill>
                <a:latin typeface="Roboto Condensed"/>
                <a:ea typeface="Roboto Condensed"/>
                <a:cs typeface="Roboto Condensed"/>
                <a:sym typeface="Roboto Condensed"/>
              </a:rPr>
              <a:t>Accessibility</a:t>
            </a:r>
            <a:r>
              <a:rPr b="1" lang="en-US" sz="2200">
                <a:solidFill>
                  <a:schemeClr val="dk1"/>
                </a:solidFill>
                <a:latin typeface="Roboto Condensed"/>
                <a:ea typeface="Roboto Condensed"/>
                <a:cs typeface="Roboto Condensed"/>
                <a:sym typeface="Roboto Condensed"/>
              </a:rPr>
              <a:t> of operation must be defined using a member access modifier.</a:t>
            </a:r>
            <a:endParaRPr/>
          </a:p>
          <a:p>
            <a:pPr indent="-265113" lvl="0" marL="265113" marR="0" rtl="0" algn="just">
              <a:lnSpc>
                <a:spcPct val="90000"/>
              </a:lnSpc>
              <a:spcBef>
                <a:spcPts val="1000"/>
              </a:spcBef>
              <a:spcAft>
                <a:spcPts val="0"/>
              </a:spcAft>
              <a:buClr>
                <a:schemeClr val="accent6"/>
              </a:buClr>
              <a:buSzPts val="2200"/>
              <a:buFont typeface="Noto Sans Symbols"/>
              <a:buChar char="🞂"/>
            </a:pPr>
            <a:r>
              <a:rPr b="1" lang="en-US" sz="2200">
                <a:solidFill>
                  <a:schemeClr val="dk1"/>
                </a:solidFill>
                <a:latin typeface="Roboto Condensed"/>
                <a:ea typeface="Roboto Condensed"/>
                <a:cs typeface="Roboto Condensed"/>
                <a:sym typeface="Roboto Condensed"/>
              </a:rPr>
              <a:t>Syntax : </a:t>
            </a:r>
            <a:r>
              <a:rPr b="1" lang="en-US" sz="2200">
                <a:solidFill>
                  <a:srgbClr val="C00000"/>
                </a:solidFill>
                <a:latin typeface="Roboto Condensed"/>
                <a:ea typeface="Roboto Condensed"/>
                <a:cs typeface="Roboto Condensed"/>
                <a:sym typeface="Roboto Condensed"/>
              </a:rPr>
              <a:t>accessModifier methodName(argumentList):returnType</a:t>
            </a:r>
            <a:endParaRPr b="1" sz="2200">
              <a:solidFill>
                <a:schemeClr val="dk1"/>
              </a:solidFill>
              <a:latin typeface="Roboto Condensed"/>
              <a:ea typeface="Roboto Condensed"/>
              <a:cs typeface="Roboto Condensed"/>
              <a:sym typeface="Roboto Condensed"/>
            </a:endParaRPr>
          </a:p>
          <a:p>
            <a:pPr indent="-125413" lvl="0" marL="265113" marR="0" rtl="0" algn="just">
              <a:lnSpc>
                <a:spcPct val="90000"/>
              </a:lnSpc>
              <a:spcBef>
                <a:spcPts val="1000"/>
              </a:spcBef>
              <a:spcAft>
                <a:spcPts val="0"/>
              </a:spcAft>
              <a:buClr>
                <a:schemeClr val="accent6"/>
              </a:buClr>
              <a:buSzPts val="2200"/>
              <a:buFont typeface="Noto Sans Symbols"/>
              <a:buNone/>
            </a:pPr>
            <a:r>
              <a:t/>
            </a:r>
            <a:endParaRPr b="1" sz="2200">
              <a:solidFill>
                <a:schemeClr val="dk1"/>
              </a:solidFill>
              <a:latin typeface="Roboto Condensed"/>
              <a:ea typeface="Roboto Condensed"/>
              <a:cs typeface="Roboto Condensed"/>
              <a:sym typeface="Roboto Condensed"/>
            </a:endParaRPr>
          </a:p>
          <a:p>
            <a:pPr indent="-125413" lvl="0" marL="265113" marR="0" rtl="0" algn="just">
              <a:lnSpc>
                <a:spcPct val="90000"/>
              </a:lnSpc>
              <a:spcBef>
                <a:spcPts val="1000"/>
              </a:spcBef>
              <a:spcAft>
                <a:spcPts val="0"/>
              </a:spcAft>
              <a:buClr>
                <a:schemeClr val="accent6"/>
              </a:buClr>
              <a:buSzPts val="2200"/>
              <a:buFont typeface="Noto Sans Symbols"/>
              <a:buNone/>
            </a:pPr>
            <a:r>
              <a:t/>
            </a:r>
            <a:endParaRPr b="1" sz="2200">
              <a:solidFill>
                <a:schemeClr val="dk1"/>
              </a:solidFill>
              <a:latin typeface="Roboto Condensed"/>
              <a:ea typeface="Roboto Condensed"/>
              <a:cs typeface="Roboto Condensed"/>
              <a:sym typeface="Roboto Condensed"/>
            </a:endParaRPr>
          </a:p>
          <a:p>
            <a:pPr indent="-125413" lvl="0" marL="265113" marR="0" rtl="0" algn="just">
              <a:lnSpc>
                <a:spcPct val="90000"/>
              </a:lnSpc>
              <a:spcBef>
                <a:spcPts val="1000"/>
              </a:spcBef>
              <a:spcAft>
                <a:spcPts val="0"/>
              </a:spcAft>
              <a:buClr>
                <a:schemeClr val="accent6"/>
              </a:buClr>
              <a:buSzPts val="2200"/>
              <a:buFont typeface="Noto Sans Symbols"/>
              <a:buNone/>
            </a:pPr>
            <a:r>
              <a:t/>
            </a:r>
            <a:endParaRPr b="1" sz="2200">
              <a:solidFill>
                <a:schemeClr val="dk1"/>
              </a:solidFill>
              <a:latin typeface="Roboto Condensed"/>
              <a:ea typeface="Roboto Condensed"/>
              <a:cs typeface="Roboto Condensed"/>
              <a:sym typeface="Roboto Condensed"/>
            </a:endParaRPr>
          </a:p>
          <a:p>
            <a:pPr indent="0" lvl="0" marL="0" marR="0" rtl="0" algn="just">
              <a:lnSpc>
                <a:spcPct val="90000"/>
              </a:lnSpc>
              <a:spcBef>
                <a:spcPts val="1000"/>
              </a:spcBef>
              <a:spcAft>
                <a:spcPts val="0"/>
              </a:spcAft>
              <a:buClr>
                <a:schemeClr val="accent6"/>
              </a:buClr>
              <a:buSzPts val="2200"/>
              <a:buFont typeface="Noto Sans Symbols"/>
              <a:buNone/>
            </a:pPr>
            <a:r>
              <a:t/>
            </a:r>
            <a:endParaRPr b="1" sz="2200">
              <a:solidFill>
                <a:schemeClr val="dk1"/>
              </a:solidFill>
              <a:latin typeface="Roboto Condensed"/>
              <a:ea typeface="Roboto Condensed"/>
              <a:cs typeface="Roboto Condensed"/>
              <a:sym typeface="Roboto Condensed"/>
            </a:endParaRPr>
          </a:p>
        </p:txBody>
      </p:sp>
      <p:grpSp>
        <p:nvGrpSpPr>
          <p:cNvPr id="241" name="Google Shape;241;p8"/>
          <p:cNvGrpSpPr/>
          <p:nvPr/>
        </p:nvGrpSpPr>
        <p:grpSpPr>
          <a:xfrm>
            <a:off x="7472855" y="5136921"/>
            <a:ext cx="4598883" cy="1127245"/>
            <a:chOff x="3124835" y="4916953"/>
            <a:chExt cx="3012576" cy="1062224"/>
          </a:xfrm>
        </p:grpSpPr>
        <p:sp>
          <p:nvSpPr>
            <p:cNvPr id="242" name="Google Shape;242;p8"/>
            <p:cNvSpPr/>
            <p:nvPr/>
          </p:nvSpPr>
          <p:spPr>
            <a:xfrm>
              <a:off x="3124835" y="4916953"/>
              <a:ext cx="3012576" cy="446563"/>
            </a:xfrm>
            <a:prstGeom prst="rect">
              <a:avLst/>
            </a:prstGeom>
            <a:solidFill>
              <a:srgbClr val="B84742"/>
            </a:solidFill>
            <a:ln cap="flat" cmpd="sng" w="28575">
              <a:solidFill>
                <a:srgbClr val="8C3A3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1800">
                  <a:solidFill>
                    <a:schemeClr val="lt1"/>
                  </a:solidFill>
                  <a:latin typeface="Roboto Condensed"/>
                  <a:ea typeface="Roboto Condensed"/>
                  <a:cs typeface="Roboto Condensed"/>
                  <a:sym typeface="Roboto Condensed"/>
                </a:rPr>
                <a:t>Account</a:t>
              </a:r>
              <a:endParaRPr b="1" i="1" sz="1800">
                <a:solidFill>
                  <a:schemeClr val="lt1"/>
                </a:solidFill>
                <a:latin typeface="Roboto Condensed"/>
                <a:ea typeface="Roboto Condensed"/>
                <a:cs typeface="Roboto Condensed"/>
                <a:sym typeface="Roboto Condensed"/>
              </a:endParaRPr>
            </a:p>
          </p:txBody>
        </p:sp>
        <p:sp>
          <p:nvSpPr>
            <p:cNvPr id="243" name="Google Shape;243;p8"/>
            <p:cNvSpPr/>
            <p:nvPr/>
          </p:nvSpPr>
          <p:spPr>
            <a:xfrm>
              <a:off x="3124835" y="5363516"/>
              <a:ext cx="3012576" cy="32401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400">
                <a:solidFill>
                  <a:schemeClr val="dk1"/>
                </a:solidFill>
                <a:latin typeface="Roboto Condensed"/>
                <a:ea typeface="Roboto Condensed"/>
                <a:cs typeface="Roboto Condensed"/>
                <a:sym typeface="Roboto Condensed"/>
              </a:endParaRPr>
            </a:p>
          </p:txBody>
        </p:sp>
        <p:sp>
          <p:nvSpPr>
            <p:cNvPr id="244" name="Google Shape;244;p8"/>
            <p:cNvSpPr/>
            <p:nvPr/>
          </p:nvSpPr>
          <p:spPr>
            <a:xfrm>
              <a:off x="3124835" y="5557106"/>
              <a:ext cx="3012576" cy="42207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700">
                  <a:solidFill>
                    <a:schemeClr val="dk1"/>
                  </a:solidFill>
                  <a:latin typeface="Roboto Condensed"/>
                  <a:ea typeface="Roboto Condensed"/>
                  <a:cs typeface="Roboto Condensed"/>
                  <a:sym typeface="Roboto Condensed"/>
                </a:rPr>
                <a:t>+ changePhoneNumber(phoneNumber:String):int</a:t>
              </a:r>
              <a:endParaRPr b="1" sz="1700">
                <a:solidFill>
                  <a:schemeClr val="dk1"/>
                </a:solidFill>
                <a:latin typeface="Roboto Condensed"/>
                <a:ea typeface="Roboto Condensed"/>
                <a:cs typeface="Roboto Condensed"/>
                <a:sym typeface="Roboto Condensed"/>
              </a:endParaRPr>
            </a:p>
          </p:txBody>
        </p:sp>
      </p:grpSp>
      <p:sp>
        <p:nvSpPr>
          <p:cNvPr id="245" name="Google Shape;245;p8"/>
          <p:cNvSpPr txBox="1"/>
          <p:nvPr/>
        </p:nvSpPr>
        <p:spPr>
          <a:xfrm>
            <a:off x="2853272" y="5209215"/>
            <a:ext cx="45539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For e.g.: you can see </a:t>
            </a:r>
            <a:r>
              <a:rPr b="1" lang="en-US" sz="1800">
                <a:solidFill>
                  <a:srgbClr val="C00000"/>
                </a:solidFill>
                <a:latin typeface="Roboto Condensed"/>
                <a:ea typeface="Roboto Condensed"/>
                <a:cs typeface="Roboto Condensed"/>
                <a:sym typeface="Roboto Condensed"/>
              </a:rPr>
              <a:t>change phone number</a:t>
            </a:r>
            <a:r>
              <a:rPr b="1" lang="en-US" sz="1800">
                <a:solidFill>
                  <a:schemeClr val="dk1"/>
                </a:solidFill>
                <a:latin typeface="Roboto Condensed"/>
                <a:ea typeface="Roboto Condensed"/>
                <a:cs typeface="Roboto Condensed"/>
                <a:sym typeface="Roboto Condensed"/>
              </a:rPr>
              <a:t> is a </a:t>
            </a:r>
            <a:r>
              <a:rPr b="1" lang="en-US" sz="1800">
                <a:solidFill>
                  <a:srgbClr val="C00000"/>
                </a:solidFill>
                <a:latin typeface="Roboto Condensed"/>
                <a:ea typeface="Roboto Condensed"/>
                <a:cs typeface="Roboto Condensed"/>
                <a:sym typeface="Roboto Condensed"/>
              </a:rPr>
              <a:t>method</a:t>
            </a:r>
            <a:r>
              <a:rPr b="1" lang="en-US" sz="1800">
                <a:solidFill>
                  <a:schemeClr val="dk1"/>
                </a:solidFill>
                <a:latin typeface="Roboto Condensed"/>
                <a:ea typeface="Roboto Condensed"/>
                <a:cs typeface="Roboto Condensed"/>
                <a:sym typeface="Roboto Condensed"/>
              </a:rPr>
              <a:t> that accepts </a:t>
            </a:r>
            <a:r>
              <a:rPr b="1" lang="en-US" sz="1800">
                <a:solidFill>
                  <a:srgbClr val="C00000"/>
                </a:solidFill>
                <a:latin typeface="Roboto Condensed"/>
                <a:ea typeface="Roboto Condensed"/>
                <a:cs typeface="Roboto Condensed"/>
                <a:sym typeface="Roboto Condensed"/>
              </a:rPr>
              <a:t>phone number </a:t>
            </a:r>
            <a:r>
              <a:rPr b="1" lang="en-US" sz="1800">
                <a:solidFill>
                  <a:schemeClr val="dk1"/>
                </a:solidFill>
                <a:latin typeface="Roboto Condensed"/>
                <a:ea typeface="Roboto Condensed"/>
                <a:cs typeface="Roboto Condensed"/>
                <a:sym typeface="Roboto Condensed"/>
              </a:rPr>
              <a:t>as an </a:t>
            </a:r>
            <a:r>
              <a:rPr b="1" lang="en-US" sz="1800">
                <a:solidFill>
                  <a:srgbClr val="C00000"/>
                </a:solidFill>
                <a:latin typeface="Roboto Condensed"/>
                <a:ea typeface="Roboto Condensed"/>
                <a:cs typeface="Roboto Condensed"/>
                <a:sym typeface="Roboto Condensed"/>
              </a:rPr>
              <a:t>argument</a:t>
            </a:r>
            <a:r>
              <a:rPr b="1" lang="en-US" sz="1800">
                <a:solidFill>
                  <a:schemeClr val="dk1"/>
                </a:solidFill>
                <a:latin typeface="Roboto Condensed"/>
                <a:ea typeface="Roboto Condensed"/>
                <a:cs typeface="Roboto Condensed"/>
                <a:sym typeface="Roboto Condensed"/>
              </a:rPr>
              <a:t> and </a:t>
            </a:r>
            <a:r>
              <a:rPr b="1" lang="en-US" sz="1800">
                <a:solidFill>
                  <a:srgbClr val="C00000"/>
                </a:solidFill>
                <a:latin typeface="Roboto Condensed"/>
                <a:ea typeface="Roboto Condensed"/>
                <a:cs typeface="Roboto Condensed"/>
                <a:sym typeface="Roboto Condensed"/>
              </a:rPr>
              <a:t>return</a:t>
            </a:r>
            <a:r>
              <a:rPr b="1" lang="en-US" sz="1800">
                <a:solidFill>
                  <a:schemeClr val="dk1"/>
                </a:solidFill>
                <a:latin typeface="Roboto Condensed"/>
                <a:ea typeface="Roboto Condensed"/>
                <a:cs typeface="Roboto Condensed"/>
                <a:sym typeface="Roboto Condensed"/>
              </a:rPr>
              <a:t> the </a:t>
            </a:r>
            <a:r>
              <a:rPr b="1" lang="en-US" sz="1800">
                <a:solidFill>
                  <a:srgbClr val="C00000"/>
                </a:solidFill>
                <a:latin typeface="Roboto Condensed"/>
                <a:ea typeface="Roboto Condensed"/>
                <a:cs typeface="Roboto Condensed"/>
                <a:sym typeface="Roboto Condensed"/>
              </a:rPr>
              <a:t>int value</a:t>
            </a:r>
            <a:r>
              <a:rPr b="1" lang="en-US" sz="1800">
                <a:solidFill>
                  <a:schemeClr val="dk1"/>
                </a:solidFill>
                <a:latin typeface="Roboto Condensed"/>
                <a:ea typeface="Roboto Condensed"/>
                <a:cs typeface="Roboto Condensed"/>
                <a:sym typeface="Roboto Condensed"/>
              </a:rPr>
              <a:t> as a response.</a:t>
            </a:r>
            <a:endParaRPr b="1" sz="1800">
              <a:solidFill>
                <a:srgbClr val="C000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5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5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5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5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5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5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5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500"/>
                                        <p:tgtEl>
                                          <p:spTgt spid="2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Effect filter="fade" transition="in">
                                      <p:cBhvr>
                                        <p:cTn dur="500"/>
                                        <p:tgtEl>
                                          <p:spTgt spid="2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Effect filter="fade" transition="in">
                                      <p:cBhvr>
                                        <p:cTn dur="500"/>
                                        <p:tgtEl>
                                          <p:spTgt spid="24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animEffect filter="fade" transition="in">
                                      <p:cBhvr>
                                        <p:cTn dur="500"/>
                                        <p:tgtEl>
                                          <p:spTgt spid="24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Generalization &amp; Specialization</a:t>
            </a:r>
            <a:endParaRPr/>
          </a:p>
        </p:txBody>
      </p:sp>
      <p:sp>
        <p:nvSpPr>
          <p:cNvPr id="251" name="Google Shape;251;p9"/>
          <p:cNvSpPr txBox="1"/>
          <p:nvPr>
            <p:ph idx="1" type="body"/>
          </p:nvPr>
        </p:nvSpPr>
        <p:spPr>
          <a:xfrm>
            <a:off x="131180" y="863444"/>
            <a:ext cx="5512243"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1" lang="en-US"/>
              <a:t>Generalization is the </a:t>
            </a:r>
            <a:r>
              <a:rPr b="1" lang="en-US">
                <a:solidFill>
                  <a:srgbClr val="C00000"/>
                </a:solidFill>
              </a:rPr>
              <a:t>process of extracting shared characteristics </a:t>
            </a:r>
            <a:r>
              <a:rPr b="1" lang="en-US"/>
              <a:t>from two or more classes and </a:t>
            </a:r>
            <a:r>
              <a:rPr b="1" lang="en-US">
                <a:solidFill>
                  <a:srgbClr val="C00000"/>
                </a:solidFill>
              </a:rPr>
              <a:t>combining them</a:t>
            </a:r>
            <a:r>
              <a:rPr b="1" lang="en-US"/>
              <a:t> into a generalized superclass</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Shared characteristics can be attributes or methods.</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Represents an </a:t>
            </a:r>
            <a:r>
              <a:rPr b="1" lang="en-US">
                <a:solidFill>
                  <a:srgbClr val="C00000"/>
                </a:solidFill>
              </a:rPr>
              <a:t>"is-a"</a:t>
            </a:r>
            <a:r>
              <a:rPr b="1" lang="en-US"/>
              <a:t> relationship</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For example, a </a:t>
            </a:r>
            <a:r>
              <a:rPr b="1" lang="en-US">
                <a:solidFill>
                  <a:srgbClr val="C00000"/>
                </a:solidFill>
              </a:rPr>
              <a:t>car</a:t>
            </a:r>
            <a:r>
              <a:rPr b="1" lang="en-US"/>
              <a:t> is a </a:t>
            </a:r>
            <a:r>
              <a:rPr b="1" lang="en-US">
                <a:solidFill>
                  <a:srgbClr val="C00000"/>
                </a:solidFill>
              </a:rPr>
              <a:t>vehicle,</a:t>
            </a:r>
            <a:r>
              <a:rPr b="1" lang="en-US"/>
              <a:t> and a </a:t>
            </a:r>
            <a:r>
              <a:rPr b="1" lang="en-US">
                <a:solidFill>
                  <a:srgbClr val="C00000"/>
                </a:solidFill>
              </a:rPr>
              <a:t>truck</a:t>
            </a:r>
            <a:r>
              <a:rPr b="1" lang="en-US"/>
              <a:t> is a </a:t>
            </a:r>
            <a:r>
              <a:rPr b="1" lang="en-US">
                <a:solidFill>
                  <a:srgbClr val="C00000"/>
                </a:solidFill>
              </a:rPr>
              <a:t>vehicle</a:t>
            </a:r>
            <a:r>
              <a:rPr b="1" lang="en-US"/>
              <a:t>. In this case, </a:t>
            </a:r>
            <a:r>
              <a:rPr b="1" lang="en-US">
                <a:solidFill>
                  <a:srgbClr val="C00000"/>
                </a:solidFill>
              </a:rPr>
              <a:t>vehicle is the general thing</a:t>
            </a:r>
            <a:r>
              <a:rPr b="1" lang="en-US"/>
              <a:t>, whereas car and truck are the </a:t>
            </a:r>
            <a:r>
              <a:rPr b="1" lang="en-US">
                <a:solidFill>
                  <a:srgbClr val="C00000"/>
                </a:solidFill>
              </a:rPr>
              <a:t>more specific things</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Specialization is the </a:t>
            </a:r>
            <a:r>
              <a:rPr b="1" lang="en-US">
                <a:solidFill>
                  <a:srgbClr val="C00000"/>
                </a:solidFill>
              </a:rPr>
              <a:t>reverse process of Generalization</a:t>
            </a:r>
            <a:r>
              <a:rPr b="1" lang="en-US"/>
              <a:t> means creating new sub-classes from an existing class.</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b="1"/>
          </a:p>
          <a:p>
            <a:pPr indent="0" lvl="0" marL="0" rtl="0" algn="just">
              <a:lnSpc>
                <a:spcPct val="90000"/>
              </a:lnSpc>
              <a:spcBef>
                <a:spcPts val="1000"/>
              </a:spcBef>
              <a:spcAft>
                <a:spcPts val="0"/>
              </a:spcAft>
              <a:buSzPts val="2400"/>
              <a:buNone/>
            </a:pPr>
            <a:r>
              <a:t/>
            </a:r>
            <a:endParaRPr b="1"/>
          </a:p>
        </p:txBody>
      </p:sp>
      <p:sp>
        <p:nvSpPr>
          <p:cNvPr id="252" name="Google Shape;252;p9"/>
          <p:cNvSpPr txBox="1"/>
          <p:nvPr/>
        </p:nvSpPr>
        <p:spPr>
          <a:xfrm>
            <a:off x="6093038" y="863443"/>
            <a:ext cx="5914514" cy="5590565"/>
          </a:xfrm>
          <a:prstGeom prst="rect">
            <a:avLst/>
          </a:prstGeom>
          <a:noFill/>
          <a:ln>
            <a:noFill/>
          </a:ln>
        </p:spPr>
        <p:txBody>
          <a:bodyPr anchorCtr="0" anchor="t" bIns="45700" lIns="91425" spcFirstLastPara="1" rIns="91425" wrap="square" tIns="45700">
            <a:noAutofit/>
          </a:bodyPr>
          <a:lstStyle/>
          <a:p>
            <a:pPr indent="-112713" lvl="0" marL="265113" marR="0" rtl="0" algn="just">
              <a:lnSpc>
                <a:spcPct val="90000"/>
              </a:lnSpc>
              <a:spcBef>
                <a:spcPts val="0"/>
              </a:spcBef>
              <a:spcAft>
                <a:spcPts val="0"/>
              </a:spcAft>
              <a:buClr>
                <a:schemeClr val="accent6"/>
              </a:buClr>
              <a:buSzPts val="2400"/>
              <a:buFont typeface="Noto Sans Symbols"/>
              <a:buNone/>
            </a:pPr>
            <a:r>
              <a:t/>
            </a:r>
            <a:endParaRPr sz="2400">
              <a:solidFill>
                <a:schemeClr val="dk1"/>
              </a:solidFill>
              <a:latin typeface="Roboto Condensed"/>
              <a:ea typeface="Roboto Condensed"/>
              <a:cs typeface="Roboto Condensed"/>
              <a:sym typeface="Roboto Condensed"/>
            </a:endParaRPr>
          </a:p>
        </p:txBody>
      </p:sp>
      <p:grpSp>
        <p:nvGrpSpPr>
          <p:cNvPr id="253" name="Google Shape;253;p9"/>
          <p:cNvGrpSpPr/>
          <p:nvPr/>
        </p:nvGrpSpPr>
        <p:grpSpPr>
          <a:xfrm>
            <a:off x="7696928" y="814361"/>
            <a:ext cx="2546930" cy="2115268"/>
            <a:chOff x="3713413" y="4796709"/>
            <a:chExt cx="1835420" cy="946398"/>
          </a:xfrm>
        </p:grpSpPr>
        <p:sp>
          <p:nvSpPr>
            <p:cNvPr id="254" name="Google Shape;254;p9"/>
            <p:cNvSpPr/>
            <p:nvPr/>
          </p:nvSpPr>
          <p:spPr>
            <a:xfrm>
              <a:off x="3713413" y="4796709"/>
              <a:ext cx="1835420" cy="232503"/>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lt1"/>
                  </a:solidFill>
                  <a:latin typeface="Roboto Condensed"/>
                  <a:ea typeface="Roboto Condensed"/>
                  <a:cs typeface="Roboto Condensed"/>
                  <a:sym typeface="Roboto Condensed"/>
                </a:rPr>
                <a:t>Vehicle</a:t>
              </a:r>
              <a:endParaRPr b="1" i="1" sz="2400">
                <a:solidFill>
                  <a:schemeClr val="lt1"/>
                </a:solidFill>
                <a:latin typeface="Roboto Condensed"/>
                <a:ea typeface="Roboto Condensed"/>
                <a:cs typeface="Roboto Condensed"/>
                <a:sym typeface="Roboto Condensed"/>
              </a:endParaRPr>
            </a:p>
          </p:txBody>
        </p:sp>
        <p:sp>
          <p:nvSpPr>
            <p:cNvPr id="255" name="Google Shape;255;p9"/>
            <p:cNvSpPr/>
            <p:nvPr/>
          </p:nvSpPr>
          <p:spPr>
            <a:xfrm>
              <a:off x="3713413" y="5029212"/>
              <a:ext cx="1835420" cy="15238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no of wheels:int</a:t>
              </a:r>
              <a:endParaRPr b="1" sz="1800">
                <a:solidFill>
                  <a:schemeClr val="dk1"/>
                </a:solidFill>
                <a:latin typeface="Roboto Condensed"/>
                <a:ea typeface="Roboto Condensed"/>
                <a:cs typeface="Roboto Condensed"/>
                <a:sym typeface="Roboto Condensed"/>
              </a:endParaRPr>
            </a:p>
          </p:txBody>
        </p:sp>
        <p:sp>
          <p:nvSpPr>
            <p:cNvPr id="256" name="Google Shape;256;p9"/>
            <p:cNvSpPr/>
            <p:nvPr/>
          </p:nvSpPr>
          <p:spPr>
            <a:xfrm>
              <a:off x="3713413" y="5181601"/>
              <a:ext cx="1835420" cy="56150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+start() : void</a:t>
              </a:r>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+stop() : void</a:t>
              </a:r>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+applyBreak() : void</a:t>
              </a:r>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+refilllFule() : int  </a:t>
              </a:r>
              <a:endParaRPr b="1" sz="1800">
                <a:solidFill>
                  <a:schemeClr val="dk1"/>
                </a:solidFill>
                <a:latin typeface="Roboto Condensed"/>
                <a:ea typeface="Roboto Condensed"/>
                <a:cs typeface="Roboto Condensed"/>
                <a:sym typeface="Roboto Condensed"/>
              </a:endParaRPr>
            </a:p>
          </p:txBody>
        </p:sp>
      </p:grpSp>
      <p:grpSp>
        <p:nvGrpSpPr>
          <p:cNvPr id="257" name="Google Shape;257;p9"/>
          <p:cNvGrpSpPr/>
          <p:nvPr/>
        </p:nvGrpSpPr>
        <p:grpSpPr>
          <a:xfrm>
            <a:off x="6208026" y="4127392"/>
            <a:ext cx="2479344" cy="1255007"/>
            <a:chOff x="5753361" y="4367090"/>
            <a:chExt cx="2797184" cy="1255007"/>
          </a:xfrm>
        </p:grpSpPr>
        <p:sp>
          <p:nvSpPr>
            <p:cNvPr id="258" name="Google Shape;258;p9"/>
            <p:cNvSpPr/>
            <p:nvPr/>
          </p:nvSpPr>
          <p:spPr>
            <a:xfrm>
              <a:off x="5753361" y="4367090"/>
              <a:ext cx="2797184" cy="519661"/>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Car</a:t>
              </a:r>
              <a:endParaRPr b="1" sz="2400">
                <a:solidFill>
                  <a:schemeClr val="lt1"/>
                </a:solidFill>
                <a:latin typeface="Roboto Condensed"/>
                <a:ea typeface="Roboto Condensed"/>
                <a:cs typeface="Roboto Condensed"/>
                <a:sym typeface="Roboto Condensed"/>
              </a:endParaRPr>
            </a:p>
          </p:txBody>
        </p:sp>
        <p:sp>
          <p:nvSpPr>
            <p:cNvPr id="259" name="Google Shape;259;p9"/>
            <p:cNvSpPr/>
            <p:nvPr/>
          </p:nvSpPr>
          <p:spPr>
            <a:xfrm>
              <a:off x="5753361" y="4886751"/>
              <a:ext cx="2797184" cy="34060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dk1"/>
                </a:solidFill>
                <a:latin typeface="Roboto Condensed"/>
                <a:ea typeface="Roboto Condensed"/>
                <a:cs typeface="Roboto Condensed"/>
                <a:sym typeface="Roboto Condensed"/>
              </a:endParaRPr>
            </a:p>
          </p:txBody>
        </p:sp>
        <p:sp>
          <p:nvSpPr>
            <p:cNvPr id="260" name="Google Shape;260;p9"/>
            <p:cNvSpPr/>
            <p:nvPr/>
          </p:nvSpPr>
          <p:spPr>
            <a:xfrm>
              <a:off x="5753361" y="5227352"/>
              <a:ext cx="2797184" cy="394745"/>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+parkAtHome() : void</a:t>
              </a:r>
              <a:endParaRPr/>
            </a:p>
          </p:txBody>
        </p:sp>
      </p:grpSp>
      <p:grpSp>
        <p:nvGrpSpPr>
          <p:cNvPr id="261" name="Google Shape;261;p9"/>
          <p:cNvGrpSpPr/>
          <p:nvPr/>
        </p:nvGrpSpPr>
        <p:grpSpPr>
          <a:xfrm>
            <a:off x="9314986" y="4145876"/>
            <a:ext cx="2396516" cy="1595607"/>
            <a:chOff x="9119347" y="4385574"/>
            <a:chExt cx="2797184" cy="1595607"/>
          </a:xfrm>
        </p:grpSpPr>
        <p:sp>
          <p:nvSpPr>
            <p:cNvPr id="262" name="Google Shape;262;p9"/>
            <p:cNvSpPr/>
            <p:nvPr/>
          </p:nvSpPr>
          <p:spPr>
            <a:xfrm>
              <a:off x="9119347" y="4385574"/>
              <a:ext cx="2797184" cy="519661"/>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Truck</a:t>
              </a:r>
              <a:endParaRPr b="1" sz="2400">
                <a:solidFill>
                  <a:schemeClr val="lt1"/>
                </a:solidFill>
                <a:latin typeface="Roboto Condensed"/>
                <a:ea typeface="Roboto Condensed"/>
                <a:cs typeface="Roboto Condensed"/>
                <a:sym typeface="Roboto Condensed"/>
              </a:endParaRPr>
            </a:p>
          </p:txBody>
        </p:sp>
        <p:sp>
          <p:nvSpPr>
            <p:cNvPr id="263" name="Google Shape;263;p9"/>
            <p:cNvSpPr/>
            <p:nvPr/>
          </p:nvSpPr>
          <p:spPr>
            <a:xfrm>
              <a:off x="9119347" y="4905235"/>
              <a:ext cx="2797184" cy="3406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dk1"/>
                </a:solidFill>
                <a:latin typeface="Roboto Condensed"/>
                <a:ea typeface="Roboto Condensed"/>
                <a:cs typeface="Roboto Condensed"/>
                <a:sym typeface="Roboto Condensed"/>
              </a:endParaRPr>
            </a:p>
          </p:txBody>
        </p:sp>
        <p:sp>
          <p:nvSpPr>
            <p:cNvPr id="264" name="Google Shape;264;p9"/>
            <p:cNvSpPr/>
            <p:nvPr/>
          </p:nvSpPr>
          <p:spPr>
            <a:xfrm>
              <a:off x="9119347" y="5245835"/>
              <a:ext cx="2797184" cy="73534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loadGoods() : void</a:t>
              </a:r>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unloadGoods() : void</a:t>
              </a:r>
              <a:endParaRPr/>
            </a:p>
          </p:txBody>
        </p:sp>
      </p:grpSp>
      <p:grpSp>
        <p:nvGrpSpPr>
          <p:cNvPr id="265" name="Google Shape;265;p9"/>
          <p:cNvGrpSpPr/>
          <p:nvPr/>
        </p:nvGrpSpPr>
        <p:grpSpPr>
          <a:xfrm>
            <a:off x="7445576" y="2929629"/>
            <a:ext cx="2939875" cy="1214768"/>
            <a:chOff x="4669589" y="3967363"/>
            <a:chExt cx="2457449" cy="1082284"/>
          </a:xfrm>
        </p:grpSpPr>
        <p:cxnSp>
          <p:nvCxnSpPr>
            <p:cNvPr id="266" name="Google Shape;266;p9"/>
            <p:cNvCxnSpPr/>
            <p:nvPr/>
          </p:nvCxnSpPr>
          <p:spPr>
            <a:xfrm>
              <a:off x="4669589" y="4618074"/>
              <a:ext cx="2457448" cy="0"/>
            </a:xfrm>
            <a:prstGeom prst="straightConnector1">
              <a:avLst/>
            </a:prstGeom>
            <a:noFill/>
            <a:ln cap="flat" cmpd="sng" w="19050">
              <a:solidFill>
                <a:schemeClr val="accent6"/>
              </a:solidFill>
              <a:prstDash val="solid"/>
              <a:miter lim="800000"/>
              <a:headEnd len="sm" w="sm" type="none"/>
              <a:tailEnd len="sm" w="sm" type="none"/>
            </a:ln>
          </p:spPr>
        </p:cxnSp>
        <p:cxnSp>
          <p:nvCxnSpPr>
            <p:cNvPr id="267" name="Google Shape;267;p9"/>
            <p:cNvCxnSpPr/>
            <p:nvPr/>
          </p:nvCxnSpPr>
          <p:spPr>
            <a:xfrm>
              <a:off x="4669589" y="4618074"/>
              <a:ext cx="1" cy="431573"/>
            </a:xfrm>
            <a:prstGeom prst="straightConnector1">
              <a:avLst/>
            </a:prstGeom>
            <a:noFill/>
            <a:ln cap="flat" cmpd="sng" w="19050">
              <a:solidFill>
                <a:schemeClr val="accent6"/>
              </a:solidFill>
              <a:prstDash val="solid"/>
              <a:miter lim="800000"/>
              <a:headEnd len="sm" w="sm" type="none"/>
              <a:tailEnd len="sm" w="sm" type="none"/>
            </a:ln>
          </p:spPr>
        </p:cxnSp>
        <p:cxnSp>
          <p:nvCxnSpPr>
            <p:cNvPr id="268" name="Google Shape;268;p9"/>
            <p:cNvCxnSpPr/>
            <p:nvPr/>
          </p:nvCxnSpPr>
          <p:spPr>
            <a:xfrm>
              <a:off x="7127038" y="4618074"/>
              <a:ext cx="0" cy="431573"/>
            </a:xfrm>
            <a:prstGeom prst="straightConnector1">
              <a:avLst/>
            </a:prstGeom>
            <a:noFill/>
            <a:ln cap="flat" cmpd="sng" w="19050">
              <a:solidFill>
                <a:schemeClr val="accent6"/>
              </a:solidFill>
              <a:prstDash val="solid"/>
              <a:miter lim="800000"/>
              <a:headEnd len="sm" w="sm" type="none"/>
              <a:tailEnd len="sm" w="sm" type="none"/>
            </a:ln>
          </p:spPr>
        </p:cxnSp>
        <p:sp>
          <p:nvSpPr>
            <p:cNvPr id="269" name="Google Shape;269;p9"/>
            <p:cNvSpPr/>
            <p:nvPr/>
          </p:nvSpPr>
          <p:spPr>
            <a:xfrm>
              <a:off x="5681707" y="3967363"/>
              <a:ext cx="239697" cy="133165"/>
            </a:xfrm>
            <a:prstGeom prst="triangle">
              <a:avLst>
                <a:gd fmla="val 50000" name="adj"/>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Roboto Condensed"/>
                <a:ea typeface="Roboto Condensed"/>
                <a:cs typeface="Roboto Condensed"/>
                <a:sym typeface="Roboto Condensed"/>
              </a:endParaRPr>
            </a:p>
          </p:txBody>
        </p:sp>
        <p:cxnSp>
          <p:nvCxnSpPr>
            <p:cNvPr id="270" name="Google Shape;270;p9"/>
            <p:cNvCxnSpPr>
              <a:stCxn id="269" idx="3"/>
            </p:cNvCxnSpPr>
            <p:nvPr/>
          </p:nvCxnSpPr>
          <p:spPr>
            <a:xfrm>
              <a:off x="5801556" y="4100528"/>
              <a:ext cx="0" cy="517500"/>
            </a:xfrm>
            <a:prstGeom prst="straightConnector1">
              <a:avLst/>
            </a:prstGeom>
            <a:noFill/>
            <a:ln cap="flat" cmpd="sng" w="19050">
              <a:solidFill>
                <a:schemeClr val="accent6"/>
              </a:solidFill>
              <a:prstDash val="solid"/>
              <a:miter lim="800000"/>
              <a:headEnd len="sm" w="sm" type="none"/>
              <a:tailEnd len="sm" w="sm" type="none"/>
            </a:ln>
          </p:spPr>
        </p:cxnSp>
      </p:grpSp>
      <p:cxnSp>
        <p:nvCxnSpPr>
          <p:cNvPr id="271" name="Google Shape;271;p9"/>
          <p:cNvCxnSpPr/>
          <p:nvPr/>
        </p:nvCxnSpPr>
        <p:spPr>
          <a:xfrm rot="10800000">
            <a:off x="6060408" y="1917577"/>
            <a:ext cx="0" cy="2833943"/>
          </a:xfrm>
          <a:prstGeom prst="straightConnector1">
            <a:avLst/>
          </a:prstGeom>
          <a:noFill/>
          <a:ln cap="flat" cmpd="sng" w="19050">
            <a:solidFill>
              <a:schemeClr val="accent6"/>
            </a:solidFill>
            <a:prstDash val="solid"/>
            <a:miter lim="800000"/>
            <a:headEnd len="sm" w="sm" type="none"/>
            <a:tailEnd len="med" w="med" type="triangle"/>
          </a:ln>
        </p:spPr>
      </p:cxnSp>
      <p:cxnSp>
        <p:nvCxnSpPr>
          <p:cNvPr id="272" name="Google Shape;272;p9"/>
          <p:cNvCxnSpPr/>
          <p:nvPr/>
        </p:nvCxnSpPr>
        <p:spPr>
          <a:xfrm>
            <a:off x="11941946" y="1917577"/>
            <a:ext cx="0" cy="2956264"/>
          </a:xfrm>
          <a:prstGeom prst="straightConnector1">
            <a:avLst/>
          </a:prstGeom>
          <a:noFill/>
          <a:ln cap="flat" cmpd="sng" w="19050">
            <a:solidFill>
              <a:schemeClr val="accent6"/>
            </a:solidFill>
            <a:prstDash val="solid"/>
            <a:miter lim="800000"/>
            <a:headEnd len="sm" w="sm" type="none"/>
            <a:tailEnd len="med" w="med" type="triangle"/>
          </a:ln>
        </p:spPr>
      </p:cxnSp>
      <p:sp>
        <p:nvSpPr>
          <p:cNvPr id="273" name="Google Shape;273;p9"/>
          <p:cNvSpPr/>
          <p:nvPr/>
        </p:nvSpPr>
        <p:spPr>
          <a:xfrm rot="-5400000">
            <a:off x="10980634" y="2882599"/>
            <a:ext cx="158248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A32D19"/>
                </a:solidFill>
                <a:latin typeface="Roboto Condensed"/>
                <a:ea typeface="Roboto Condensed"/>
                <a:cs typeface="Roboto Condensed"/>
                <a:sym typeface="Roboto Condensed"/>
              </a:rPr>
              <a:t>Specialization</a:t>
            </a:r>
            <a:endParaRPr/>
          </a:p>
        </p:txBody>
      </p:sp>
      <p:sp>
        <p:nvSpPr>
          <p:cNvPr id="274" name="Google Shape;274;p9"/>
          <p:cNvSpPr/>
          <p:nvPr/>
        </p:nvSpPr>
        <p:spPr>
          <a:xfrm rot="-5400000">
            <a:off x="5419156" y="3114519"/>
            <a:ext cx="161614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A32D19"/>
                </a:solidFill>
                <a:latin typeface="Roboto Condensed"/>
                <a:ea typeface="Roboto Condensed"/>
                <a:cs typeface="Roboto Condensed"/>
                <a:sym typeface="Roboto Condensed"/>
              </a:rPr>
              <a:t>Generalization</a:t>
            </a:r>
            <a:endParaRPr/>
          </a:p>
        </p:txBody>
      </p:sp>
      <p:cxnSp>
        <p:nvCxnSpPr>
          <p:cNvPr id="275" name="Google Shape;275;p9"/>
          <p:cNvCxnSpPr/>
          <p:nvPr/>
        </p:nvCxnSpPr>
        <p:spPr>
          <a:xfrm>
            <a:off x="5842993" y="698138"/>
            <a:ext cx="0" cy="5924730"/>
          </a:xfrm>
          <a:prstGeom prst="straightConnector1">
            <a:avLst/>
          </a:prstGeom>
          <a:noFill/>
          <a:ln cap="flat" cmpd="sng" w="3810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5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5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5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5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5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5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5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Generalization &amp; Specialization</a:t>
            </a:r>
            <a:endParaRPr/>
          </a:p>
        </p:txBody>
      </p:sp>
      <p:sp>
        <p:nvSpPr>
          <p:cNvPr id="281" name="Google Shape;281;p10"/>
          <p:cNvSpPr txBox="1"/>
          <p:nvPr>
            <p:ph idx="1" type="body"/>
          </p:nvPr>
        </p:nvSpPr>
        <p:spPr>
          <a:xfrm>
            <a:off x="131181" y="863444"/>
            <a:ext cx="4418786"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1" lang="en-US"/>
              <a:t>For example, in a bank, any Customer opens an account.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The account can be either a </a:t>
            </a:r>
            <a:r>
              <a:rPr b="1" lang="en-US">
                <a:solidFill>
                  <a:srgbClr val="C00000"/>
                </a:solidFill>
              </a:rPr>
              <a:t>savings account </a:t>
            </a:r>
            <a:r>
              <a:rPr b="1" lang="en-US"/>
              <a:t>or a </a:t>
            </a:r>
            <a:r>
              <a:rPr b="1" lang="en-US">
                <a:solidFill>
                  <a:srgbClr val="C00000"/>
                </a:solidFill>
              </a:rPr>
              <a:t>current account</a:t>
            </a:r>
            <a:r>
              <a:rPr b="1" lang="en-US"/>
              <a:t>. In saving account, customer </a:t>
            </a:r>
            <a:r>
              <a:rPr b="1" lang="en-US">
                <a:solidFill>
                  <a:srgbClr val="C00000"/>
                </a:solidFill>
              </a:rPr>
              <a:t>earns fixed interest</a:t>
            </a:r>
            <a:r>
              <a:rPr b="1" lang="en-US"/>
              <a:t> on the deposit. But this </a:t>
            </a:r>
            <a:r>
              <a:rPr b="1" lang="en-US">
                <a:solidFill>
                  <a:srgbClr val="C00000"/>
                </a:solidFill>
              </a:rPr>
              <a:t>facility is not available in the current account</a:t>
            </a:r>
            <a:r>
              <a:rPr b="1" lang="en-US"/>
              <a:t>.  </a:t>
            </a:r>
            <a:endParaRPr/>
          </a:p>
        </p:txBody>
      </p:sp>
      <p:grpSp>
        <p:nvGrpSpPr>
          <p:cNvPr id="282" name="Google Shape;282;p10"/>
          <p:cNvGrpSpPr/>
          <p:nvPr/>
        </p:nvGrpSpPr>
        <p:grpSpPr>
          <a:xfrm>
            <a:off x="6758151" y="777931"/>
            <a:ext cx="4193627" cy="2116716"/>
            <a:chOff x="3713413" y="4796709"/>
            <a:chExt cx="1835420" cy="946998"/>
          </a:xfrm>
        </p:grpSpPr>
        <p:sp>
          <p:nvSpPr>
            <p:cNvPr id="283" name="Google Shape;283;p10"/>
            <p:cNvSpPr/>
            <p:nvPr/>
          </p:nvSpPr>
          <p:spPr>
            <a:xfrm>
              <a:off x="3713413" y="4796709"/>
              <a:ext cx="1835420" cy="232503"/>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lt1"/>
                  </a:solidFill>
                  <a:latin typeface="Roboto Condensed"/>
                  <a:ea typeface="Roboto Condensed"/>
                  <a:cs typeface="Roboto Condensed"/>
                  <a:sym typeface="Roboto Condensed"/>
                </a:rPr>
                <a:t>Account</a:t>
              </a:r>
              <a:endParaRPr b="1" i="1" sz="2400">
                <a:solidFill>
                  <a:schemeClr val="lt1"/>
                </a:solidFill>
                <a:latin typeface="Roboto Condensed"/>
                <a:ea typeface="Roboto Condensed"/>
                <a:cs typeface="Roboto Condensed"/>
                <a:sym typeface="Roboto Condensed"/>
              </a:endParaRPr>
            </a:p>
          </p:txBody>
        </p:sp>
        <p:sp>
          <p:nvSpPr>
            <p:cNvPr id="284" name="Google Shape;284;p10"/>
            <p:cNvSpPr/>
            <p:nvPr/>
          </p:nvSpPr>
          <p:spPr>
            <a:xfrm>
              <a:off x="3713413" y="5029212"/>
              <a:ext cx="1835420" cy="272273"/>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400">
                  <a:solidFill>
                    <a:schemeClr val="dk1"/>
                  </a:solidFill>
                  <a:latin typeface="Roboto Condensed"/>
                  <a:ea typeface="Roboto Condensed"/>
                  <a:cs typeface="Roboto Condensed"/>
                  <a:sym typeface="Roboto Condensed"/>
                </a:rPr>
                <a:t>+ </a:t>
              </a:r>
              <a:r>
                <a:rPr b="1" lang="en-US" sz="1800">
                  <a:solidFill>
                    <a:schemeClr val="dk1"/>
                  </a:solidFill>
                  <a:latin typeface="Roboto Condensed"/>
                  <a:ea typeface="Roboto Condensed"/>
                  <a:cs typeface="Roboto Condensed"/>
                  <a:sym typeface="Roboto Condensed"/>
                </a:rPr>
                <a:t>accountNo:long</a:t>
              </a:r>
              <a:endParaRPr b="1" sz="18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balance:double</a:t>
              </a:r>
              <a:endParaRPr b="1" sz="1800">
                <a:solidFill>
                  <a:schemeClr val="dk1"/>
                </a:solidFill>
                <a:latin typeface="Roboto Condensed"/>
                <a:ea typeface="Roboto Condensed"/>
                <a:cs typeface="Roboto Condensed"/>
                <a:sym typeface="Roboto Condensed"/>
              </a:endParaRPr>
            </a:p>
          </p:txBody>
        </p:sp>
        <p:sp>
          <p:nvSpPr>
            <p:cNvPr id="285" name="Google Shape;285;p10"/>
            <p:cNvSpPr/>
            <p:nvPr/>
          </p:nvSpPr>
          <p:spPr>
            <a:xfrm>
              <a:off x="3713413" y="5299921"/>
              <a:ext cx="1835420" cy="44378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+debitAmount(amount:double): void</a:t>
              </a:r>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+creditAmount(amount:double) : int</a:t>
              </a:r>
              <a:endParaRPr/>
            </a:p>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+getBalance(accountNo:long) : double </a:t>
              </a:r>
              <a:endParaRPr b="1" sz="1800">
                <a:solidFill>
                  <a:schemeClr val="dk1"/>
                </a:solidFill>
                <a:latin typeface="Roboto Condensed"/>
                <a:ea typeface="Roboto Condensed"/>
                <a:cs typeface="Roboto Condensed"/>
                <a:sym typeface="Roboto Condensed"/>
              </a:endParaRPr>
            </a:p>
          </p:txBody>
        </p:sp>
      </p:grpSp>
      <p:grpSp>
        <p:nvGrpSpPr>
          <p:cNvPr id="286" name="Google Shape;286;p10"/>
          <p:cNvGrpSpPr/>
          <p:nvPr/>
        </p:nvGrpSpPr>
        <p:grpSpPr>
          <a:xfrm>
            <a:off x="4951741" y="3548413"/>
            <a:ext cx="4523293" cy="1549104"/>
            <a:chOff x="5753361" y="4367090"/>
            <a:chExt cx="2797184" cy="773745"/>
          </a:xfrm>
        </p:grpSpPr>
        <p:sp>
          <p:nvSpPr>
            <p:cNvPr id="287" name="Google Shape;287;p10"/>
            <p:cNvSpPr/>
            <p:nvPr/>
          </p:nvSpPr>
          <p:spPr>
            <a:xfrm>
              <a:off x="5753361" y="4367090"/>
              <a:ext cx="2797184" cy="287413"/>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SavingAccount</a:t>
              </a:r>
              <a:endParaRPr b="1" sz="2400">
                <a:solidFill>
                  <a:schemeClr val="lt1"/>
                </a:solidFill>
                <a:latin typeface="Roboto Condensed"/>
                <a:ea typeface="Roboto Condensed"/>
                <a:cs typeface="Roboto Condensed"/>
                <a:sym typeface="Roboto Condensed"/>
              </a:endParaRPr>
            </a:p>
          </p:txBody>
        </p:sp>
        <p:sp>
          <p:nvSpPr>
            <p:cNvPr id="288" name="Google Shape;288;p10"/>
            <p:cNvSpPr/>
            <p:nvPr/>
          </p:nvSpPr>
          <p:spPr>
            <a:xfrm>
              <a:off x="5753361" y="4654503"/>
              <a:ext cx="2797184" cy="23691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Roboto Condensed"/>
                  <a:ea typeface="Roboto Condensed"/>
                  <a:cs typeface="Roboto Condensed"/>
                  <a:sym typeface="Roboto Condensed"/>
                </a:rPr>
                <a:t>+ </a:t>
              </a:r>
              <a:r>
                <a:rPr b="1" lang="en-US" sz="1800">
                  <a:solidFill>
                    <a:schemeClr val="dk1"/>
                  </a:solidFill>
                  <a:latin typeface="Roboto Condensed"/>
                  <a:ea typeface="Roboto Condensed"/>
                  <a:cs typeface="Roboto Condensed"/>
                  <a:sym typeface="Roboto Condensed"/>
                </a:rPr>
                <a:t>interestRate:double</a:t>
              </a:r>
              <a:endParaRPr b="1" sz="1800">
                <a:solidFill>
                  <a:schemeClr val="dk1"/>
                </a:solidFill>
                <a:latin typeface="Roboto Condensed"/>
                <a:ea typeface="Roboto Condensed"/>
                <a:cs typeface="Roboto Condensed"/>
                <a:sym typeface="Roboto Condensed"/>
              </a:endParaRPr>
            </a:p>
          </p:txBody>
        </p:sp>
        <p:sp>
          <p:nvSpPr>
            <p:cNvPr id="289" name="Google Shape;289;p10"/>
            <p:cNvSpPr/>
            <p:nvPr/>
          </p:nvSpPr>
          <p:spPr>
            <a:xfrm>
              <a:off x="5753361" y="4887916"/>
              <a:ext cx="2797184" cy="25291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Roboto Condensed"/>
                  <a:ea typeface="Roboto Condensed"/>
                  <a:cs typeface="Roboto Condensed"/>
                  <a:sym typeface="Roboto Condensed"/>
                </a:rPr>
                <a:t>+ isTransactionLimitOut(accountNo:long) : int</a:t>
              </a:r>
              <a:endParaRPr/>
            </a:p>
          </p:txBody>
        </p:sp>
      </p:grpSp>
      <p:grpSp>
        <p:nvGrpSpPr>
          <p:cNvPr id="290" name="Google Shape;290;p10"/>
          <p:cNvGrpSpPr/>
          <p:nvPr/>
        </p:nvGrpSpPr>
        <p:grpSpPr>
          <a:xfrm>
            <a:off x="7230846" y="2929671"/>
            <a:ext cx="3342247" cy="599918"/>
            <a:chOff x="4487057" y="3981744"/>
            <a:chExt cx="2639981" cy="1067903"/>
          </a:xfrm>
        </p:grpSpPr>
        <p:cxnSp>
          <p:nvCxnSpPr>
            <p:cNvPr id="291" name="Google Shape;291;p10"/>
            <p:cNvCxnSpPr/>
            <p:nvPr/>
          </p:nvCxnSpPr>
          <p:spPr>
            <a:xfrm>
              <a:off x="4487057" y="4618074"/>
              <a:ext cx="2639980" cy="0"/>
            </a:xfrm>
            <a:prstGeom prst="straightConnector1">
              <a:avLst/>
            </a:prstGeom>
            <a:noFill/>
            <a:ln cap="flat" cmpd="sng" w="19050">
              <a:solidFill>
                <a:schemeClr val="accent6"/>
              </a:solidFill>
              <a:prstDash val="solid"/>
              <a:miter lim="800000"/>
              <a:headEnd len="sm" w="sm" type="none"/>
              <a:tailEnd len="sm" w="sm" type="none"/>
            </a:ln>
          </p:spPr>
        </p:cxnSp>
        <p:cxnSp>
          <p:nvCxnSpPr>
            <p:cNvPr id="292" name="Google Shape;292;p10"/>
            <p:cNvCxnSpPr/>
            <p:nvPr/>
          </p:nvCxnSpPr>
          <p:spPr>
            <a:xfrm>
              <a:off x="4487057" y="4618074"/>
              <a:ext cx="1" cy="431573"/>
            </a:xfrm>
            <a:prstGeom prst="straightConnector1">
              <a:avLst/>
            </a:prstGeom>
            <a:noFill/>
            <a:ln cap="flat" cmpd="sng" w="19050">
              <a:solidFill>
                <a:schemeClr val="accent6"/>
              </a:solidFill>
              <a:prstDash val="solid"/>
              <a:miter lim="800000"/>
              <a:headEnd len="sm" w="sm" type="none"/>
              <a:tailEnd len="sm" w="sm" type="none"/>
            </a:ln>
          </p:spPr>
        </p:cxnSp>
        <p:cxnSp>
          <p:nvCxnSpPr>
            <p:cNvPr id="293" name="Google Shape;293;p10"/>
            <p:cNvCxnSpPr/>
            <p:nvPr/>
          </p:nvCxnSpPr>
          <p:spPr>
            <a:xfrm>
              <a:off x="7127038" y="4618074"/>
              <a:ext cx="0" cy="431573"/>
            </a:xfrm>
            <a:prstGeom prst="straightConnector1">
              <a:avLst/>
            </a:prstGeom>
            <a:noFill/>
            <a:ln cap="flat" cmpd="sng" w="19050">
              <a:solidFill>
                <a:schemeClr val="accent6"/>
              </a:solidFill>
              <a:prstDash val="solid"/>
              <a:miter lim="800000"/>
              <a:headEnd len="sm" w="sm" type="none"/>
              <a:tailEnd len="sm" w="sm" type="none"/>
            </a:ln>
          </p:spPr>
        </p:cxnSp>
        <p:sp>
          <p:nvSpPr>
            <p:cNvPr id="294" name="Google Shape;294;p10"/>
            <p:cNvSpPr/>
            <p:nvPr/>
          </p:nvSpPr>
          <p:spPr>
            <a:xfrm>
              <a:off x="5681707" y="3981744"/>
              <a:ext cx="233702" cy="118783"/>
            </a:xfrm>
            <a:prstGeom prst="triangle">
              <a:avLst>
                <a:gd fmla="val 50000" name="adj"/>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Roboto Condensed"/>
                <a:ea typeface="Roboto Condensed"/>
                <a:cs typeface="Roboto Condensed"/>
                <a:sym typeface="Roboto Condensed"/>
              </a:endParaRPr>
            </a:p>
          </p:txBody>
        </p:sp>
        <p:cxnSp>
          <p:nvCxnSpPr>
            <p:cNvPr id="295" name="Google Shape;295;p10"/>
            <p:cNvCxnSpPr>
              <a:stCxn id="294" idx="3"/>
            </p:cNvCxnSpPr>
            <p:nvPr/>
          </p:nvCxnSpPr>
          <p:spPr>
            <a:xfrm>
              <a:off x="5798558" y="4100527"/>
              <a:ext cx="3000" cy="517500"/>
            </a:xfrm>
            <a:prstGeom prst="straightConnector1">
              <a:avLst/>
            </a:prstGeom>
            <a:noFill/>
            <a:ln cap="flat" cmpd="sng" w="19050">
              <a:solidFill>
                <a:schemeClr val="accent6"/>
              </a:solidFill>
              <a:prstDash val="solid"/>
              <a:miter lim="800000"/>
              <a:headEnd len="sm" w="sm" type="none"/>
              <a:tailEnd len="sm" w="sm" type="none"/>
            </a:ln>
          </p:spPr>
        </p:cxnSp>
      </p:grpSp>
      <p:grpSp>
        <p:nvGrpSpPr>
          <p:cNvPr id="296" name="Google Shape;296;p10"/>
          <p:cNvGrpSpPr/>
          <p:nvPr/>
        </p:nvGrpSpPr>
        <p:grpSpPr>
          <a:xfrm>
            <a:off x="9564414" y="3529588"/>
            <a:ext cx="2350082" cy="1148398"/>
            <a:chOff x="5753361" y="4367090"/>
            <a:chExt cx="2797184" cy="854287"/>
          </a:xfrm>
        </p:grpSpPr>
        <p:sp>
          <p:nvSpPr>
            <p:cNvPr id="297" name="Google Shape;297;p10"/>
            <p:cNvSpPr/>
            <p:nvPr/>
          </p:nvSpPr>
          <p:spPr>
            <a:xfrm>
              <a:off x="5753361" y="4367090"/>
              <a:ext cx="2797184" cy="287413"/>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CurrentAccount</a:t>
              </a:r>
              <a:endParaRPr b="1" sz="2400">
                <a:solidFill>
                  <a:schemeClr val="lt1"/>
                </a:solidFill>
                <a:latin typeface="Roboto Condensed"/>
                <a:ea typeface="Roboto Condensed"/>
                <a:cs typeface="Roboto Condensed"/>
                <a:sym typeface="Roboto Condensed"/>
              </a:endParaRPr>
            </a:p>
          </p:txBody>
        </p:sp>
        <p:sp>
          <p:nvSpPr>
            <p:cNvPr id="298" name="Google Shape;298;p10"/>
            <p:cNvSpPr/>
            <p:nvPr/>
          </p:nvSpPr>
          <p:spPr>
            <a:xfrm>
              <a:off x="5753361" y="4654503"/>
              <a:ext cx="2797184" cy="23691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Roboto Condensed"/>
                <a:ea typeface="Roboto Condensed"/>
                <a:cs typeface="Roboto Condensed"/>
                <a:sym typeface="Roboto Condensed"/>
              </a:endParaRPr>
            </a:p>
          </p:txBody>
        </p:sp>
        <p:sp>
          <p:nvSpPr>
            <p:cNvPr id="299" name="Google Shape;299;p10"/>
            <p:cNvSpPr/>
            <p:nvPr/>
          </p:nvSpPr>
          <p:spPr>
            <a:xfrm>
              <a:off x="5753361" y="4887916"/>
              <a:ext cx="2797184" cy="33346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Roboto Condensed"/>
                <a:ea typeface="Roboto Condensed"/>
                <a:cs typeface="Roboto Condensed"/>
                <a:sym typeface="Roboto Condensed"/>
              </a:endParaRPr>
            </a:p>
          </p:txBody>
        </p:sp>
      </p:grpSp>
      <p:cxnSp>
        <p:nvCxnSpPr>
          <p:cNvPr id="300" name="Google Shape;300;p10"/>
          <p:cNvCxnSpPr/>
          <p:nvPr/>
        </p:nvCxnSpPr>
        <p:spPr>
          <a:xfrm>
            <a:off x="4737517" y="698138"/>
            <a:ext cx="0" cy="5924730"/>
          </a:xfrm>
          <a:prstGeom prst="straightConnector1">
            <a:avLst/>
          </a:prstGeom>
          <a:noFill/>
          <a:ln cap="flat" cmpd="sng" w="3810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5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5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Link and Association Concepts</a:t>
            </a:r>
            <a:endParaRPr/>
          </a:p>
        </p:txBody>
      </p:sp>
      <p:sp>
        <p:nvSpPr>
          <p:cNvPr id="306" name="Google Shape;306;p11"/>
          <p:cNvSpPr txBox="1"/>
          <p:nvPr>
            <p:ph idx="1" type="body"/>
          </p:nvPr>
        </p:nvSpPr>
        <p:spPr>
          <a:xfrm>
            <a:off x="124998" y="781021"/>
            <a:ext cx="12067002" cy="5158140"/>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1" lang="en-US"/>
              <a:t>Link and associations are the means for </a:t>
            </a:r>
            <a:r>
              <a:rPr b="1" lang="en-US">
                <a:solidFill>
                  <a:srgbClr val="C00000"/>
                </a:solidFill>
              </a:rPr>
              <a:t>establishing relationships among objects and classes</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A </a:t>
            </a:r>
            <a:r>
              <a:rPr b="1" lang="en-US">
                <a:solidFill>
                  <a:srgbClr val="C00000"/>
                </a:solidFill>
              </a:rPr>
              <a:t>link</a:t>
            </a:r>
            <a:r>
              <a:rPr b="1" lang="en-US"/>
              <a:t> is a physical or conceptual connection among objects.</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An </a:t>
            </a:r>
            <a:r>
              <a:rPr b="1" lang="en-US">
                <a:solidFill>
                  <a:srgbClr val="C00000"/>
                </a:solidFill>
              </a:rPr>
              <a:t>association</a:t>
            </a:r>
            <a:r>
              <a:rPr b="1" lang="en-US"/>
              <a:t> is a description of a group of links with common structure and common semantic &amp; it is optional.</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rgbClr val="C00000"/>
                </a:solidFill>
              </a:rPr>
              <a:t>Aggregation </a:t>
            </a:r>
            <a:r>
              <a:rPr b="1" lang="en-US"/>
              <a:t>and </a:t>
            </a:r>
            <a:r>
              <a:rPr b="1" lang="en-US">
                <a:solidFill>
                  <a:srgbClr val="C00000"/>
                </a:solidFill>
              </a:rPr>
              <a:t>Composition</a:t>
            </a:r>
            <a:r>
              <a:rPr b="1" lang="en-US"/>
              <a:t> are the two forms of association. It is a </a:t>
            </a:r>
            <a:r>
              <a:rPr b="1" lang="en-US">
                <a:solidFill>
                  <a:srgbClr val="A32D19"/>
                </a:solidFill>
              </a:rPr>
              <a:t>subset of association.</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Means they are </a:t>
            </a:r>
            <a:r>
              <a:rPr b="1" lang="en-US">
                <a:solidFill>
                  <a:srgbClr val="A32D19"/>
                </a:solidFill>
              </a:rPr>
              <a:t>specific cases of association</a:t>
            </a:r>
            <a:r>
              <a:rPr b="1" lang="en-US"/>
              <a:t>. </a:t>
            </a:r>
            <a:endParaRPr b="1"/>
          </a:p>
          <a:p>
            <a:pPr indent="-265113" lvl="0" marL="265113" rtl="0" algn="just">
              <a:lnSpc>
                <a:spcPct val="90000"/>
              </a:lnSpc>
              <a:spcBef>
                <a:spcPts val="1000"/>
              </a:spcBef>
              <a:spcAft>
                <a:spcPts val="0"/>
              </a:spcAft>
              <a:buClr>
                <a:schemeClr val="accent6"/>
              </a:buClr>
              <a:buSzPts val="2400"/>
              <a:buFont typeface="Noto Sans Symbols"/>
              <a:buChar char="🞂"/>
            </a:pPr>
            <a:r>
              <a:rPr b="1" lang="en-US"/>
              <a:t>In both aggregation and composition </a:t>
            </a:r>
            <a:r>
              <a:rPr b="1" lang="en-US">
                <a:solidFill>
                  <a:srgbClr val="A32D19"/>
                </a:solidFill>
              </a:rPr>
              <a:t>object of one class "owns" object of another class</a:t>
            </a:r>
            <a:r>
              <a:rPr b="1" lang="en-US"/>
              <a:t>, but there is a minor difference.</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b="1"/>
          </a:p>
          <a:p>
            <a:pPr indent="-112713" lvl="0" marL="265113" rtl="0" algn="just">
              <a:lnSpc>
                <a:spcPct val="90000"/>
              </a:lnSpc>
              <a:spcBef>
                <a:spcPts val="1000"/>
              </a:spcBef>
              <a:spcAft>
                <a:spcPts val="0"/>
              </a:spcAft>
              <a:buClr>
                <a:schemeClr val="accent6"/>
              </a:buClr>
              <a:buSzPts val="2400"/>
              <a:buFont typeface="Noto Sans Symbols"/>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5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5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5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500"/>
                                        <p:tgtEl>
                                          <p:spTgt spid="3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Effect filter="fade" transition="in">
                                      <p:cBhvr>
                                        <p:cTn dur="500"/>
                                        <p:tgtEl>
                                          <p:spTgt spid="3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animEffect filter="fade" transition="in">
                                      <p:cBhvr>
                                        <p:cTn dur="500"/>
                                        <p:tgtEl>
                                          <p:spTgt spid="3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animEffect filter="fade" transition="in">
                                      <p:cBhvr>
                                        <p:cTn dur="500"/>
                                        <p:tgtEl>
                                          <p:spTgt spid="3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animEffect filter="fade" transition="in">
                                      <p:cBhvr>
                                        <p:cTn dur="500"/>
                                        <p:tgtEl>
                                          <p:spTgt spid="30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Aggregation</a:t>
            </a:r>
            <a:endParaRPr/>
          </a:p>
        </p:txBody>
      </p:sp>
      <p:sp>
        <p:nvSpPr>
          <p:cNvPr id="312" name="Google Shape;312;p12"/>
          <p:cNvSpPr/>
          <p:nvPr/>
        </p:nvSpPr>
        <p:spPr>
          <a:xfrm>
            <a:off x="131180" y="816746"/>
            <a:ext cx="11929640" cy="896643"/>
          </a:xfrm>
          <a:prstGeom prst="wedgeRoundRectCallout">
            <a:avLst>
              <a:gd fmla="val -39617" name="adj1"/>
              <a:gd fmla="val -83426" name="adj2"/>
              <a:gd fmla="val 16667" name="adj3"/>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Aggregation is a </a:t>
            </a:r>
            <a:r>
              <a:rPr b="1" lang="en-US" sz="2400">
                <a:solidFill>
                  <a:srgbClr val="C00000"/>
                </a:solidFill>
                <a:latin typeface="Roboto Condensed"/>
                <a:ea typeface="Roboto Condensed"/>
                <a:cs typeface="Roboto Condensed"/>
                <a:sym typeface="Roboto Condensed"/>
              </a:rPr>
              <a:t>subset of association</a:t>
            </a:r>
            <a:r>
              <a:rPr b="1" lang="en-US" sz="2400">
                <a:solidFill>
                  <a:schemeClr val="dk1"/>
                </a:solidFill>
                <a:latin typeface="Roboto Condensed"/>
                <a:ea typeface="Roboto Condensed"/>
                <a:cs typeface="Roboto Condensed"/>
                <a:sym typeface="Roboto Condensed"/>
              </a:rPr>
              <a:t>. it is a collection of different things. </a:t>
            </a:r>
            <a:endParaRPr/>
          </a:p>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It is more specific than an association.</a:t>
            </a:r>
            <a:endParaRPr/>
          </a:p>
        </p:txBody>
      </p:sp>
      <p:sp>
        <p:nvSpPr>
          <p:cNvPr id="313" name="Google Shape;313;p12"/>
          <p:cNvSpPr txBox="1"/>
          <p:nvPr/>
        </p:nvSpPr>
        <p:spPr>
          <a:xfrm>
            <a:off x="131179" y="2890239"/>
            <a:ext cx="6251865" cy="3240630"/>
          </a:xfrm>
          <a:prstGeom prst="rect">
            <a:avLst/>
          </a:prstGeom>
          <a:noFill/>
          <a:ln>
            <a:noFill/>
          </a:ln>
        </p:spPr>
        <p:txBody>
          <a:bodyPr anchorCtr="0" anchor="t" bIns="45700" lIns="91425" spcFirstLastPara="1" rIns="91425" wrap="square" tIns="45700">
            <a:noAutofit/>
          </a:bodyPr>
          <a:lstStyle/>
          <a:p>
            <a:pPr indent="-265113" lvl="0" marL="265113" marR="0" rtl="0" algn="just">
              <a:lnSpc>
                <a:spcPct val="90000"/>
              </a:lnSpc>
              <a:spcBef>
                <a:spcPts val="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For e.g.: Here we are considering a </a:t>
            </a:r>
            <a:r>
              <a:rPr b="1" lang="en-US" sz="2400">
                <a:solidFill>
                  <a:srgbClr val="C00000"/>
                </a:solidFill>
                <a:latin typeface="Roboto Condensed"/>
                <a:ea typeface="Roboto Condensed"/>
                <a:cs typeface="Roboto Condensed"/>
                <a:sym typeface="Roboto Condensed"/>
              </a:rPr>
              <a:t>car</a:t>
            </a:r>
            <a:r>
              <a:rPr b="1" lang="en-US" sz="2400">
                <a:solidFill>
                  <a:schemeClr val="dk1"/>
                </a:solidFill>
                <a:latin typeface="Roboto Condensed"/>
                <a:ea typeface="Roboto Condensed"/>
                <a:cs typeface="Roboto Condensed"/>
                <a:sym typeface="Roboto Condensed"/>
              </a:rPr>
              <a:t> and a </a:t>
            </a:r>
            <a:r>
              <a:rPr b="1" lang="en-US" sz="2400">
                <a:solidFill>
                  <a:srgbClr val="C00000"/>
                </a:solidFill>
                <a:latin typeface="Roboto Condensed"/>
                <a:ea typeface="Roboto Condensed"/>
                <a:cs typeface="Roboto Condensed"/>
                <a:sym typeface="Roboto Condensed"/>
              </a:rPr>
              <a:t>wheel</a:t>
            </a:r>
            <a:r>
              <a:rPr b="1" lang="en-US" sz="2400">
                <a:solidFill>
                  <a:schemeClr val="dk1"/>
                </a:solidFill>
                <a:latin typeface="Roboto Condensed"/>
                <a:ea typeface="Roboto Condensed"/>
                <a:cs typeface="Roboto Condensed"/>
                <a:sym typeface="Roboto Condensed"/>
              </a:rPr>
              <a:t> example. A </a:t>
            </a:r>
            <a:r>
              <a:rPr b="1" lang="en-US" sz="2400">
                <a:solidFill>
                  <a:srgbClr val="C00000"/>
                </a:solidFill>
                <a:latin typeface="Roboto Condensed"/>
                <a:ea typeface="Roboto Condensed"/>
                <a:cs typeface="Roboto Condensed"/>
                <a:sym typeface="Roboto Condensed"/>
              </a:rPr>
              <a:t>car cannot move</a:t>
            </a:r>
            <a:r>
              <a:rPr b="1" lang="en-US" sz="2400">
                <a:solidFill>
                  <a:schemeClr val="dk1"/>
                </a:solidFill>
                <a:latin typeface="Roboto Condensed"/>
                <a:ea typeface="Roboto Condensed"/>
                <a:cs typeface="Roboto Condensed"/>
                <a:sym typeface="Roboto Condensed"/>
              </a:rPr>
              <a:t> without a </a:t>
            </a:r>
            <a:r>
              <a:rPr b="1" lang="en-US" sz="2400">
                <a:solidFill>
                  <a:srgbClr val="C00000"/>
                </a:solidFill>
                <a:latin typeface="Roboto Condensed"/>
                <a:ea typeface="Roboto Condensed"/>
                <a:cs typeface="Roboto Condensed"/>
                <a:sym typeface="Roboto Condensed"/>
              </a:rPr>
              <a:t>wheel</a:t>
            </a:r>
            <a:r>
              <a:rPr b="1" lang="en-US" sz="2400">
                <a:solidFill>
                  <a:schemeClr val="dk1"/>
                </a:solidFill>
                <a:latin typeface="Roboto Condensed"/>
                <a:ea typeface="Roboto Condensed"/>
                <a:cs typeface="Roboto Condensed"/>
                <a:sym typeface="Roboto Condensed"/>
              </a:rPr>
              <a:t>. </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But the </a:t>
            </a:r>
            <a:r>
              <a:rPr b="1" lang="en-US" sz="2400">
                <a:solidFill>
                  <a:srgbClr val="C00000"/>
                </a:solidFill>
                <a:latin typeface="Roboto Condensed"/>
                <a:ea typeface="Roboto Condensed"/>
                <a:cs typeface="Roboto Condensed"/>
                <a:sym typeface="Roboto Condensed"/>
              </a:rPr>
              <a:t>wheel</a:t>
            </a:r>
            <a:r>
              <a:rPr b="1" lang="en-US" sz="2400">
                <a:solidFill>
                  <a:schemeClr val="dk1"/>
                </a:solidFill>
                <a:latin typeface="Roboto Condensed"/>
                <a:ea typeface="Roboto Condensed"/>
                <a:cs typeface="Roboto Condensed"/>
                <a:sym typeface="Roboto Condensed"/>
              </a:rPr>
              <a:t> can be </a:t>
            </a:r>
            <a:r>
              <a:rPr b="1" lang="en-US" sz="2400">
                <a:solidFill>
                  <a:srgbClr val="C00000"/>
                </a:solidFill>
                <a:latin typeface="Roboto Condensed"/>
                <a:ea typeface="Roboto Condensed"/>
                <a:cs typeface="Roboto Condensed"/>
                <a:sym typeface="Roboto Condensed"/>
              </a:rPr>
              <a:t>independently</a:t>
            </a:r>
            <a:r>
              <a:rPr b="1" lang="en-US" sz="2400">
                <a:solidFill>
                  <a:schemeClr val="dk1"/>
                </a:solidFill>
                <a:latin typeface="Roboto Condensed"/>
                <a:ea typeface="Roboto Condensed"/>
                <a:cs typeface="Roboto Condensed"/>
                <a:sym typeface="Roboto Condensed"/>
              </a:rPr>
              <a:t> used </a:t>
            </a:r>
            <a:r>
              <a:rPr b="1" lang="en-US" sz="2400">
                <a:solidFill>
                  <a:srgbClr val="C00000"/>
                </a:solidFill>
                <a:latin typeface="Roboto Condensed"/>
                <a:ea typeface="Roboto Condensed"/>
                <a:cs typeface="Roboto Condensed"/>
                <a:sym typeface="Roboto Condensed"/>
              </a:rPr>
              <a:t>with the bike, scooter, cycle, or any other vehicle</a:t>
            </a:r>
            <a:r>
              <a:rPr b="1" lang="en-US" sz="2400">
                <a:solidFill>
                  <a:schemeClr val="dk1"/>
                </a:solidFill>
                <a:latin typeface="Roboto Condensed"/>
                <a:ea typeface="Roboto Condensed"/>
                <a:cs typeface="Roboto Condensed"/>
                <a:sym typeface="Roboto Condensed"/>
              </a:rPr>
              <a:t>. </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The </a:t>
            </a:r>
            <a:r>
              <a:rPr b="1" lang="en-US" sz="2400">
                <a:solidFill>
                  <a:srgbClr val="C00000"/>
                </a:solidFill>
                <a:latin typeface="Roboto Condensed"/>
                <a:ea typeface="Roboto Condensed"/>
                <a:cs typeface="Roboto Condensed"/>
                <a:sym typeface="Roboto Condensed"/>
              </a:rPr>
              <a:t>wheel</a:t>
            </a:r>
            <a:r>
              <a:rPr b="1" lang="en-US" sz="2400">
                <a:solidFill>
                  <a:schemeClr val="dk1"/>
                </a:solidFill>
                <a:latin typeface="Roboto Condensed"/>
                <a:ea typeface="Roboto Condensed"/>
                <a:cs typeface="Roboto Condensed"/>
                <a:sym typeface="Roboto Condensed"/>
              </a:rPr>
              <a:t> object can </a:t>
            </a:r>
            <a:r>
              <a:rPr b="1" lang="en-US" sz="2400">
                <a:solidFill>
                  <a:srgbClr val="C00000"/>
                </a:solidFill>
                <a:latin typeface="Roboto Condensed"/>
                <a:ea typeface="Roboto Condensed"/>
                <a:cs typeface="Roboto Condensed"/>
                <a:sym typeface="Roboto Condensed"/>
              </a:rPr>
              <a:t>exist without</a:t>
            </a:r>
            <a:r>
              <a:rPr b="1" lang="en-US" sz="2400">
                <a:solidFill>
                  <a:schemeClr val="dk1"/>
                </a:solidFill>
                <a:latin typeface="Roboto Condensed"/>
                <a:ea typeface="Roboto Condensed"/>
                <a:cs typeface="Roboto Condensed"/>
                <a:sym typeface="Roboto Condensed"/>
              </a:rPr>
              <a:t> the </a:t>
            </a:r>
            <a:r>
              <a:rPr b="1" lang="en-US" sz="2400">
                <a:solidFill>
                  <a:srgbClr val="C00000"/>
                </a:solidFill>
                <a:latin typeface="Roboto Condensed"/>
                <a:ea typeface="Roboto Condensed"/>
                <a:cs typeface="Roboto Condensed"/>
                <a:sym typeface="Roboto Condensed"/>
              </a:rPr>
              <a:t>car</a:t>
            </a:r>
            <a:r>
              <a:rPr b="1" lang="en-US" sz="2400">
                <a:solidFill>
                  <a:schemeClr val="dk1"/>
                </a:solidFill>
                <a:latin typeface="Roboto Condensed"/>
                <a:ea typeface="Roboto Condensed"/>
                <a:cs typeface="Roboto Condensed"/>
                <a:sym typeface="Roboto Condensed"/>
              </a:rPr>
              <a:t> object, which </a:t>
            </a:r>
            <a:r>
              <a:rPr b="1" lang="en-US" sz="2400">
                <a:solidFill>
                  <a:srgbClr val="C00000"/>
                </a:solidFill>
                <a:latin typeface="Roboto Condensed"/>
                <a:ea typeface="Roboto Condensed"/>
                <a:cs typeface="Roboto Condensed"/>
                <a:sym typeface="Roboto Condensed"/>
              </a:rPr>
              <a:t>proves to be an aggregation </a:t>
            </a:r>
            <a:r>
              <a:rPr b="1" lang="en-US" sz="2400">
                <a:solidFill>
                  <a:schemeClr val="dk1"/>
                </a:solidFill>
                <a:latin typeface="Roboto Condensed"/>
                <a:ea typeface="Roboto Condensed"/>
                <a:cs typeface="Roboto Condensed"/>
                <a:sym typeface="Roboto Condensed"/>
              </a:rPr>
              <a:t>relationship.</a:t>
            </a:r>
            <a:endParaRPr/>
          </a:p>
        </p:txBody>
      </p:sp>
      <p:sp>
        <p:nvSpPr>
          <p:cNvPr id="314" name="Google Shape;314;p12"/>
          <p:cNvSpPr/>
          <p:nvPr/>
        </p:nvSpPr>
        <p:spPr>
          <a:xfrm>
            <a:off x="131180" y="1785685"/>
            <a:ext cx="11929640" cy="46166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It represents ‘</a:t>
            </a:r>
            <a:r>
              <a:rPr b="1" lang="en-US" sz="2400">
                <a:solidFill>
                  <a:srgbClr val="C00000"/>
                </a:solidFill>
                <a:latin typeface="Roboto Condensed"/>
                <a:ea typeface="Roboto Condensed"/>
                <a:cs typeface="Roboto Condensed"/>
                <a:sym typeface="Roboto Condensed"/>
              </a:rPr>
              <a:t>has a</a:t>
            </a:r>
            <a:r>
              <a:rPr b="1" lang="en-US" sz="2400">
                <a:solidFill>
                  <a:schemeClr val="dk1"/>
                </a:solidFill>
                <a:latin typeface="Roboto Condensed"/>
                <a:ea typeface="Roboto Condensed"/>
                <a:cs typeface="Roboto Condensed"/>
                <a:sym typeface="Roboto Condensed"/>
              </a:rPr>
              <a:t>’ relationship.</a:t>
            </a:r>
            <a:endParaRPr/>
          </a:p>
        </p:txBody>
      </p:sp>
      <p:sp>
        <p:nvSpPr>
          <p:cNvPr id="315" name="Google Shape;315;p12"/>
          <p:cNvSpPr/>
          <p:nvPr/>
        </p:nvSpPr>
        <p:spPr>
          <a:xfrm>
            <a:off x="131180" y="2324710"/>
            <a:ext cx="11929640" cy="46166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Aggregation implies a relationship where the </a:t>
            </a:r>
            <a:r>
              <a:rPr b="1" lang="en-US" sz="2400">
                <a:solidFill>
                  <a:srgbClr val="C00000"/>
                </a:solidFill>
                <a:latin typeface="Roboto Condensed"/>
                <a:ea typeface="Roboto Condensed"/>
                <a:cs typeface="Roboto Condensed"/>
                <a:sym typeface="Roboto Condensed"/>
              </a:rPr>
              <a:t>child is independent </a:t>
            </a:r>
            <a:r>
              <a:rPr b="1" lang="en-US" sz="2400">
                <a:solidFill>
                  <a:schemeClr val="dk1"/>
                </a:solidFill>
                <a:latin typeface="Roboto Condensed"/>
                <a:ea typeface="Roboto Condensed"/>
                <a:cs typeface="Roboto Condensed"/>
                <a:sym typeface="Roboto Condensed"/>
              </a:rPr>
              <a:t>of its </a:t>
            </a:r>
            <a:r>
              <a:rPr b="1" lang="en-US" sz="2400">
                <a:solidFill>
                  <a:srgbClr val="A32D19"/>
                </a:solidFill>
                <a:latin typeface="Roboto Condensed"/>
                <a:ea typeface="Roboto Condensed"/>
                <a:cs typeface="Roboto Condensed"/>
                <a:sym typeface="Roboto Condensed"/>
              </a:rPr>
              <a:t>parent</a:t>
            </a:r>
            <a:r>
              <a:rPr b="1" lang="en-US" sz="2400">
                <a:solidFill>
                  <a:schemeClr val="dk1"/>
                </a:solidFill>
                <a:latin typeface="Roboto Condensed"/>
                <a:ea typeface="Roboto Condensed"/>
                <a:cs typeface="Roboto Condensed"/>
                <a:sym typeface="Roboto Condensed"/>
              </a:rPr>
              <a:t>.</a:t>
            </a:r>
            <a:endParaRPr/>
          </a:p>
        </p:txBody>
      </p:sp>
      <p:grpSp>
        <p:nvGrpSpPr>
          <p:cNvPr id="316" name="Google Shape;316;p12"/>
          <p:cNvGrpSpPr/>
          <p:nvPr/>
        </p:nvGrpSpPr>
        <p:grpSpPr>
          <a:xfrm>
            <a:off x="6757375" y="3631192"/>
            <a:ext cx="5007017" cy="1284778"/>
            <a:chOff x="6757375" y="3631192"/>
            <a:chExt cx="5007017" cy="1284778"/>
          </a:xfrm>
        </p:grpSpPr>
        <p:grpSp>
          <p:nvGrpSpPr>
            <p:cNvPr id="317" name="Google Shape;317;p12"/>
            <p:cNvGrpSpPr/>
            <p:nvPr/>
          </p:nvGrpSpPr>
          <p:grpSpPr>
            <a:xfrm>
              <a:off x="6757375" y="3660963"/>
              <a:ext cx="1498858" cy="1255007"/>
              <a:chOff x="5753361" y="4367090"/>
              <a:chExt cx="2797184" cy="1255007"/>
            </a:xfrm>
          </p:grpSpPr>
          <p:sp>
            <p:nvSpPr>
              <p:cNvPr id="318" name="Google Shape;318;p12"/>
              <p:cNvSpPr/>
              <p:nvPr/>
            </p:nvSpPr>
            <p:spPr>
              <a:xfrm>
                <a:off x="5753361" y="4367090"/>
                <a:ext cx="2797184" cy="519661"/>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Car</a:t>
                </a:r>
                <a:endParaRPr b="1" sz="2400">
                  <a:solidFill>
                    <a:schemeClr val="lt1"/>
                  </a:solidFill>
                  <a:latin typeface="Roboto Condensed"/>
                  <a:ea typeface="Roboto Condensed"/>
                  <a:cs typeface="Roboto Condensed"/>
                  <a:sym typeface="Roboto Condensed"/>
                </a:endParaRPr>
              </a:p>
            </p:txBody>
          </p:sp>
          <p:sp>
            <p:nvSpPr>
              <p:cNvPr id="319" name="Google Shape;319;p12"/>
              <p:cNvSpPr/>
              <p:nvPr/>
            </p:nvSpPr>
            <p:spPr>
              <a:xfrm>
                <a:off x="5753361" y="4886751"/>
                <a:ext cx="2797184" cy="34060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lt1"/>
                  </a:solidFill>
                  <a:latin typeface="Roboto Condensed"/>
                  <a:ea typeface="Roboto Condensed"/>
                  <a:cs typeface="Roboto Condensed"/>
                  <a:sym typeface="Roboto Condensed"/>
                </a:endParaRPr>
              </a:p>
            </p:txBody>
          </p:sp>
          <p:sp>
            <p:nvSpPr>
              <p:cNvPr id="320" name="Google Shape;320;p12"/>
              <p:cNvSpPr/>
              <p:nvPr/>
            </p:nvSpPr>
            <p:spPr>
              <a:xfrm>
                <a:off x="5753361" y="5227352"/>
                <a:ext cx="2797184" cy="394745"/>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lt1"/>
                  </a:solidFill>
                  <a:latin typeface="Roboto Condensed"/>
                  <a:ea typeface="Roboto Condensed"/>
                  <a:cs typeface="Roboto Condensed"/>
                  <a:sym typeface="Roboto Condensed"/>
                </a:endParaRPr>
              </a:p>
            </p:txBody>
          </p:sp>
        </p:grpSp>
        <p:grpSp>
          <p:nvGrpSpPr>
            <p:cNvPr id="321" name="Google Shape;321;p12"/>
            <p:cNvGrpSpPr/>
            <p:nvPr/>
          </p:nvGrpSpPr>
          <p:grpSpPr>
            <a:xfrm>
              <a:off x="10265534" y="3631192"/>
              <a:ext cx="1498858" cy="1255007"/>
              <a:chOff x="5753361" y="4367090"/>
              <a:chExt cx="2797184" cy="1255007"/>
            </a:xfrm>
          </p:grpSpPr>
          <p:sp>
            <p:nvSpPr>
              <p:cNvPr id="322" name="Google Shape;322;p12"/>
              <p:cNvSpPr/>
              <p:nvPr/>
            </p:nvSpPr>
            <p:spPr>
              <a:xfrm>
                <a:off x="5753361" y="4367090"/>
                <a:ext cx="2797184" cy="519661"/>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Wheel</a:t>
                </a:r>
                <a:endParaRPr b="1" sz="2400">
                  <a:solidFill>
                    <a:schemeClr val="lt1"/>
                  </a:solidFill>
                  <a:latin typeface="Roboto Condensed"/>
                  <a:ea typeface="Roboto Condensed"/>
                  <a:cs typeface="Roboto Condensed"/>
                  <a:sym typeface="Roboto Condensed"/>
                </a:endParaRPr>
              </a:p>
            </p:txBody>
          </p:sp>
          <p:sp>
            <p:nvSpPr>
              <p:cNvPr id="323" name="Google Shape;323;p12"/>
              <p:cNvSpPr/>
              <p:nvPr/>
            </p:nvSpPr>
            <p:spPr>
              <a:xfrm>
                <a:off x="5753361" y="4886751"/>
                <a:ext cx="2797184" cy="34060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dk1"/>
                  </a:solidFill>
                  <a:latin typeface="Roboto Condensed"/>
                  <a:ea typeface="Roboto Condensed"/>
                  <a:cs typeface="Roboto Condensed"/>
                  <a:sym typeface="Roboto Condensed"/>
                </a:endParaRPr>
              </a:p>
            </p:txBody>
          </p:sp>
          <p:sp>
            <p:nvSpPr>
              <p:cNvPr id="324" name="Google Shape;324;p12"/>
              <p:cNvSpPr/>
              <p:nvPr/>
            </p:nvSpPr>
            <p:spPr>
              <a:xfrm>
                <a:off x="5753361" y="5227352"/>
                <a:ext cx="2797184" cy="394745"/>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dk1"/>
                  </a:solidFill>
                  <a:latin typeface="Roboto Condensed"/>
                  <a:ea typeface="Roboto Condensed"/>
                  <a:cs typeface="Roboto Condensed"/>
                  <a:sym typeface="Roboto Condensed"/>
                </a:endParaRPr>
              </a:p>
            </p:txBody>
          </p:sp>
        </p:grpSp>
        <p:cxnSp>
          <p:nvCxnSpPr>
            <p:cNvPr id="325" name="Google Shape;325;p12"/>
            <p:cNvCxnSpPr>
              <a:stCxn id="318" idx="3"/>
              <a:endCxn id="322" idx="1"/>
            </p:cNvCxnSpPr>
            <p:nvPr/>
          </p:nvCxnSpPr>
          <p:spPr>
            <a:xfrm flipH="1" rot="10800000">
              <a:off x="8256233" y="3891094"/>
              <a:ext cx="2009400" cy="29700"/>
            </a:xfrm>
            <a:prstGeom prst="straightConnector1">
              <a:avLst/>
            </a:prstGeom>
            <a:noFill/>
            <a:ln cap="flat" cmpd="sng" w="28575">
              <a:solidFill>
                <a:srgbClr val="A32D19"/>
              </a:solidFill>
              <a:prstDash val="solid"/>
              <a:round/>
              <a:headEnd len="sm" w="sm" type="none"/>
              <a:tailEnd len="sm" w="sm" type="none"/>
            </a:ln>
          </p:spPr>
        </p:cxnSp>
        <p:sp>
          <p:nvSpPr>
            <p:cNvPr id="326" name="Google Shape;326;p12"/>
            <p:cNvSpPr/>
            <p:nvPr/>
          </p:nvSpPr>
          <p:spPr>
            <a:xfrm rot="-5400000">
              <a:off x="8323813" y="3805221"/>
              <a:ext cx="117086" cy="228600"/>
            </a:xfrm>
            <a:prstGeom prst="flowChartDecision">
              <a:avLst/>
            </a:prstGeom>
            <a:solidFill>
              <a:schemeClr val="lt1"/>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Roboto Condensed"/>
                <a:buNone/>
              </a:pPr>
              <a:r>
                <a:t/>
              </a:r>
              <a:endParaRPr b="1" sz="1800">
                <a:solidFill>
                  <a:schemeClr val="dk1"/>
                </a:solidFill>
                <a:latin typeface="Roboto Condensed"/>
                <a:ea typeface="Roboto Condensed"/>
                <a:cs typeface="Roboto Condensed"/>
                <a:sym typeface="Roboto Condense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5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5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5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Composition</a:t>
            </a:r>
            <a:endParaRPr/>
          </a:p>
        </p:txBody>
      </p:sp>
      <p:sp>
        <p:nvSpPr>
          <p:cNvPr id="332" name="Google Shape;332;p13"/>
          <p:cNvSpPr/>
          <p:nvPr/>
        </p:nvSpPr>
        <p:spPr>
          <a:xfrm>
            <a:off x="131180" y="933794"/>
            <a:ext cx="11929640" cy="976266"/>
          </a:xfrm>
          <a:prstGeom prst="wedgeRoundRectCallout">
            <a:avLst>
              <a:gd fmla="val -39617" name="adj1"/>
              <a:gd fmla="val -83426" name="adj2"/>
              <a:gd fmla="val 16667" name="adj3"/>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The composition is a part of the aggregation. It represents the </a:t>
            </a:r>
            <a:r>
              <a:rPr b="1" lang="en-US" sz="2400">
                <a:solidFill>
                  <a:srgbClr val="A32D19"/>
                </a:solidFill>
                <a:latin typeface="Roboto Condensed"/>
                <a:ea typeface="Roboto Condensed"/>
                <a:cs typeface="Roboto Condensed"/>
                <a:sym typeface="Roboto Condensed"/>
              </a:rPr>
              <a:t>dependency</a:t>
            </a:r>
            <a:r>
              <a:rPr b="1" lang="en-US" sz="2400">
                <a:solidFill>
                  <a:schemeClr val="dk1"/>
                </a:solidFill>
                <a:latin typeface="Roboto Condensed"/>
                <a:ea typeface="Roboto Condensed"/>
                <a:cs typeface="Roboto Condensed"/>
                <a:sym typeface="Roboto Condensed"/>
              </a:rPr>
              <a:t> </a:t>
            </a:r>
            <a:r>
              <a:rPr b="1" lang="en-US" sz="2400">
                <a:solidFill>
                  <a:srgbClr val="A32D19"/>
                </a:solidFill>
                <a:latin typeface="Roboto Condensed"/>
                <a:ea typeface="Roboto Condensed"/>
                <a:cs typeface="Roboto Condensed"/>
                <a:sym typeface="Roboto Condensed"/>
              </a:rPr>
              <a:t>between</a:t>
            </a:r>
            <a:r>
              <a:rPr b="1" lang="en-US" sz="2400">
                <a:solidFill>
                  <a:schemeClr val="dk1"/>
                </a:solidFill>
                <a:latin typeface="Roboto Condensed"/>
                <a:ea typeface="Roboto Condensed"/>
                <a:cs typeface="Roboto Condensed"/>
                <a:sym typeface="Roboto Condensed"/>
              </a:rPr>
              <a:t> a </a:t>
            </a:r>
            <a:r>
              <a:rPr b="1" lang="en-US" sz="2400">
                <a:solidFill>
                  <a:srgbClr val="A32D19"/>
                </a:solidFill>
                <a:latin typeface="Roboto Condensed"/>
                <a:ea typeface="Roboto Condensed"/>
                <a:cs typeface="Roboto Condensed"/>
                <a:sym typeface="Roboto Condensed"/>
              </a:rPr>
              <a:t>parent</a:t>
            </a:r>
            <a:r>
              <a:rPr b="1" lang="en-US" sz="2400">
                <a:solidFill>
                  <a:schemeClr val="dk1"/>
                </a:solidFill>
                <a:latin typeface="Roboto Condensed"/>
                <a:ea typeface="Roboto Condensed"/>
                <a:cs typeface="Roboto Condensed"/>
                <a:sym typeface="Roboto Condensed"/>
              </a:rPr>
              <a:t> and its </a:t>
            </a:r>
            <a:r>
              <a:rPr b="1" lang="en-US" sz="2400">
                <a:solidFill>
                  <a:srgbClr val="A32D19"/>
                </a:solidFill>
                <a:latin typeface="Roboto Condensed"/>
                <a:ea typeface="Roboto Condensed"/>
                <a:cs typeface="Roboto Condensed"/>
                <a:sym typeface="Roboto Condensed"/>
              </a:rPr>
              <a:t>children</a:t>
            </a:r>
            <a:r>
              <a:rPr b="1" lang="en-US" sz="2400">
                <a:solidFill>
                  <a:schemeClr val="dk1"/>
                </a:solidFill>
                <a:latin typeface="Roboto Condensed"/>
                <a:ea typeface="Roboto Condensed"/>
                <a:cs typeface="Roboto Condensed"/>
                <a:sym typeface="Roboto Condensed"/>
              </a:rPr>
              <a:t>, which means if the </a:t>
            </a:r>
            <a:r>
              <a:rPr b="1" lang="en-US" sz="2400">
                <a:solidFill>
                  <a:srgbClr val="A32D19"/>
                </a:solidFill>
                <a:latin typeface="Roboto Condensed"/>
                <a:ea typeface="Roboto Condensed"/>
                <a:cs typeface="Roboto Condensed"/>
                <a:sym typeface="Roboto Condensed"/>
              </a:rPr>
              <a:t>parent is discarded </a:t>
            </a:r>
            <a:r>
              <a:rPr b="1" lang="en-US" sz="2400">
                <a:solidFill>
                  <a:schemeClr val="dk1"/>
                </a:solidFill>
                <a:latin typeface="Roboto Condensed"/>
                <a:ea typeface="Roboto Condensed"/>
                <a:cs typeface="Roboto Condensed"/>
                <a:sym typeface="Roboto Condensed"/>
              </a:rPr>
              <a:t>then its </a:t>
            </a:r>
            <a:r>
              <a:rPr b="1" lang="en-US" sz="2400">
                <a:solidFill>
                  <a:srgbClr val="A32D19"/>
                </a:solidFill>
                <a:latin typeface="Roboto Condensed"/>
                <a:ea typeface="Roboto Condensed"/>
                <a:cs typeface="Roboto Condensed"/>
                <a:sym typeface="Roboto Condensed"/>
              </a:rPr>
              <a:t>children will also be discarded</a:t>
            </a:r>
            <a:r>
              <a:rPr b="1" lang="en-US" sz="2400">
                <a:solidFill>
                  <a:schemeClr val="dk1"/>
                </a:solidFill>
                <a:latin typeface="Roboto Condensed"/>
                <a:ea typeface="Roboto Condensed"/>
                <a:cs typeface="Roboto Condensed"/>
                <a:sym typeface="Roboto Condensed"/>
              </a:rPr>
              <a:t>. </a:t>
            </a:r>
            <a:endParaRPr/>
          </a:p>
        </p:txBody>
      </p:sp>
      <p:sp>
        <p:nvSpPr>
          <p:cNvPr id="333" name="Google Shape;333;p13"/>
          <p:cNvSpPr txBox="1"/>
          <p:nvPr/>
        </p:nvSpPr>
        <p:spPr>
          <a:xfrm>
            <a:off x="131180" y="3530730"/>
            <a:ext cx="6251865" cy="2031052"/>
          </a:xfrm>
          <a:prstGeom prst="rect">
            <a:avLst/>
          </a:prstGeom>
          <a:noFill/>
          <a:ln>
            <a:noFill/>
          </a:ln>
        </p:spPr>
        <p:txBody>
          <a:bodyPr anchorCtr="0" anchor="t" bIns="45700" lIns="91425" spcFirstLastPara="1" rIns="91425" wrap="square" tIns="45700">
            <a:noAutofit/>
          </a:bodyPr>
          <a:lstStyle/>
          <a:p>
            <a:pPr indent="-265113" lvl="0" marL="265113" marR="0" rtl="0" algn="just">
              <a:lnSpc>
                <a:spcPct val="90000"/>
              </a:lnSpc>
              <a:spcBef>
                <a:spcPts val="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For e.g.: </a:t>
            </a:r>
            <a:r>
              <a:rPr b="1" lang="en-US" sz="2400">
                <a:solidFill>
                  <a:srgbClr val="A32D19"/>
                </a:solidFill>
                <a:latin typeface="Roboto Condensed"/>
                <a:ea typeface="Roboto Condensed"/>
                <a:cs typeface="Roboto Condensed"/>
                <a:sym typeface="Roboto Condensed"/>
              </a:rPr>
              <a:t>Person</a:t>
            </a:r>
            <a:r>
              <a:rPr b="1" lang="en-US" sz="2400">
                <a:solidFill>
                  <a:schemeClr val="dk1"/>
                </a:solidFill>
                <a:latin typeface="Roboto Condensed"/>
                <a:ea typeface="Roboto Condensed"/>
                <a:cs typeface="Roboto Condensed"/>
                <a:sym typeface="Roboto Condensed"/>
              </a:rPr>
              <a:t> class with </a:t>
            </a:r>
            <a:r>
              <a:rPr b="1" lang="en-US" sz="2400">
                <a:solidFill>
                  <a:srgbClr val="A32D19"/>
                </a:solidFill>
                <a:latin typeface="Roboto Condensed"/>
                <a:ea typeface="Roboto Condensed"/>
                <a:cs typeface="Roboto Condensed"/>
                <a:sym typeface="Roboto Condensed"/>
              </a:rPr>
              <a:t>Brain</a:t>
            </a:r>
            <a:r>
              <a:rPr b="1" lang="en-US" sz="2400">
                <a:solidFill>
                  <a:schemeClr val="dk1"/>
                </a:solidFill>
                <a:latin typeface="Roboto Condensed"/>
                <a:ea typeface="Roboto Condensed"/>
                <a:cs typeface="Roboto Condensed"/>
                <a:sym typeface="Roboto Condensed"/>
              </a:rPr>
              <a:t> class, </a:t>
            </a:r>
            <a:r>
              <a:rPr b="1" lang="en-US" sz="2400">
                <a:solidFill>
                  <a:srgbClr val="A32D19"/>
                </a:solidFill>
                <a:latin typeface="Roboto Condensed"/>
                <a:ea typeface="Roboto Condensed"/>
                <a:cs typeface="Roboto Condensed"/>
                <a:sym typeface="Roboto Condensed"/>
              </a:rPr>
              <a:t>Heart</a:t>
            </a:r>
            <a:r>
              <a:rPr b="1" lang="en-US" sz="2400">
                <a:solidFill>
                  <a:schemeClr val="dk1"/>
                </a:solidFill>
                <a:latin typeface="Roboto Condensed"/>
                <a:ea typeface="Roboto Condensed"/>
                <a:cs typeface="Roboto Condensed"/>
                <a:sym typeface="Roboto Condensed"/>
              </a:rPr>
              <a:t> class, and </a:t>
            </a:r>
            <a:r>
              <a:rPr b="1" lang="en-US" sz="2400">
                <a:solidFill>
                  <a:srgbClr val="A32D19"/>
                </a:solidFill>
                <a:latin typeface="Roboto Condensed"/>
                <a:ea typeface="Roboto Condensed"/>
                <a:cs typeface="Roboto Condensed"/>
                <a:sym typeface="Roboto Condensed"/>
              </a:rPr>
              <a:t>Legs</a:t>
            </a:r>
            <a:r>
              <a:rPr b="1" lang="en-US" sz="2400">
                <a:solidFill>
                  <a:schemeClr val="dk1"/>
                </a:solidFill>
                <a:latin typeface="Roboto Condensed"/>
                <a:ea typeface="Roboto Condensed"/>
                <a:cs typeface="Roboto Condensed"/>
                <a:sym typeface="Roboto Condensed"/>
              </a:rPr>
              <a:t> class.</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If the person is destroyed, the brain, heart, and legs will also get destroyed.</a:t>
            </a:r>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p:txBody>
      </p:sp>
      <p:sp>
        <p:nvSpPr>
          <p:cNvPr id="334" name="Google Shape;334;p13"/>
          <p:cNvSpPr/>
          <p:nvPr/>
        </p:nvSpPr>
        <p:spPr>
          <a:xfrm>
            <a:off x="131180" y="2074929"/>
            <a:ext cx="11929640" cy="46166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It represents ‘</a:t>
            </a:r>
            <a:r>
              <a:rPr b="1" lang="en-US" sz="2400">
                <a:solidFill>
                  <a:srgbClr val="A32D19"/>
                </a:solidFill>
                <a:latin typeface="Roboto Condensed"/>
                <a:ea typeface="Roboto Condensed"/>
                <a:cs typeface="Roboto Condensed"/>
                <a:sym typeface="Roboto Condensed"/>
              </a:rPr>
              <a:t>part-of’ </a:t>
            </a:r>
            <a:r>
              <a:rPr b="1" lang="en-US" sz="2400">
                <a:solidFill>
                  <a:schemeClr val="dk1"/>
                </a:solidFill>
                <a:latin typeface="Roboto Condensed"/>
                <a:ea typeface="Roboto Condensed"/>
                <a:cs typeface="Roboto Condensed"/>
                <a:sym typeface="Roboto Condensed"/>
              </a:rPr>
              <a:t>relationship.</a:t>
            </a:r>
            <a:endParaRPr/>
          </a:p>
        </p:txBody>
      </p:sp>
      <p:sp>
        <p:nvSpPr>
          <p:cNvPr id="335" name="Google Shape;335;p13"/>
          <p:cNvSpPr/>
          <p:nvPr/>
        </p:nvSpPr>
        <p:spPr>
          <a:xfrm>
            <a:off x="131180" y="2680078"/>
            <a:ext cx="11929640" cy="46166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In composition, both the entities are </a:t>
            </a:r>
            <a:r>
              <a:rPr b="1" lang="en-US" sz="2400">
                <a:solidFill>
                  <a:srgbClr val="A32D19"/>
                </a:solidFill>
                <a:latin typeface="Roboto Condensed"/>
                <a:ea typeface="Roboto Condensed"/>
                <a:cs typeface="Roboto Condensed"/>
                <a:sym typeface="Roboto Condensed"/>
              </a:rPr>
              <a:t>dependent</a:t>
            </a:r>
            <a:r>
              <a:rPr b="1" lang="en-US" sz="2400">
                <a:solidFill>
                  <a:schemeClr val="dk1"/>
                </a:solidFill>
                <a:latin typeface="Roboto Condensed"/>
                <a:ea typeface="Roboto Condensed"/>
                <a:cs typeface="Roboto Condensed"/>
                <a:sym typeface="Roboto Condensed"/>
              </a:rPr>
              <a:t> on </a:t>
            </a:r>
            <a:r>
              <a:rPr b="1" lang="en-US" sz="2400">
                <a:solidFill>
                  <a:srgbClr val="A32D19"/>
                </a:solidFill>
                <a:latin typeface="Roboto Condensed"/>
                <a:ea typeface="Roboto Condensed"/>
                <a:cs typeface="Roboto Condensed"/>
                <a:sym typeface="Roboto Condensed"/>
              </a:rPr>
              <a:t>each other</a:t>
            </a:r>
            <a:r>
              <a:rPr b="1" lang="en-US" sz="2400">
                <a:solidFill>
                  <a:schemeClr val="dk1"/>
                </a:solidFill>
                <a:latin typeface="Roboto Condensed"/>
                <a:ea typeface="Roboto Condensed"/>
                <a:cs typeface="Roboto Condensed"/>
                <a:sym typeface="Roboto Condensed"/>
              </a:rPr>
              <a:t>.</a:t>
            </a:r>
            <a:endParaRPr/>
          </a:p>
        </p:txBody>
      </p:sp>
      <p:grpSp>
        <p:nvGrpSpPr>
          <p:cNvPr id="336" name="Google Shape;336;p13"/>
          <p:cNvGrpSpPr/>
          <p:nvPr/>
        </p:nvGrpSpPr>
        <p:grpSpPr>
          <a:xfrm>
            <a:off x="6658256" y="3429000"/>
            <a:ext cx="5177174" cy="2973848"/>
            <a:chOff x="6658256" y="3429000"/>
            <a:chExt cx="5177174" cy="2973848"/>
          </a:xfrm>
        </p:grpSpPr>
        <p:cxnSp>
          <p:nvCxnSpPr>
            <p:cNvPr id="337" name="Google Shape;337;p13"/>
            <p:cNvCxnSpPr>
              <a:stCxn id="338" idx="0"/>
              <a:endCxn id="339" idx="0"/>
            </p:cNvCxnSpPr>
            <p:nvPr/>
          </p:nvCxnSpPr>
          <p:spPr>
            <a:xfrm rot="10800000">
              <a:off x="9232443" y="4639713"/>
              <a:ext cx="14400" cy="792600"/>
            </a:xfrm>
            <a:prstGeom prst="straightConnector1">
              <a:avLst/>
            </a:prstGeom>
            <a:noFill/>
            <a:ln cap="flat" cmpd="sng" w="28575">
              <a:solidFill>
                <a:srgbClr val="A32D19"/>
              </a:solidFill>
              <a:prstDash val="solid"/>
              <a:round/>
              <a:headEnd len="sm" w="sm" type="none"/>
              <a:tailEnd len="sm" w="sm" type="none"/>
            </a:ln>
          </p:spPr>
        </p:cxnSp>
        <p:grpSp>
          <p:nvGrpSpPr>
            <p:cNvPr id="340" name="Google Shape;340;p13"/>
            <p:cNvGrpSpPr/>
            <p:nvPr/>
          </p:nvGrpSpPr>
          <p:grpSpPr>
            <a:xfrm>
              <a:off x="8497414" y="3429000"/>
              <a:ext cx="1498858" cy="970535"/>
              <a:chOff x="5753361" y="4367090"/>
              <a:chExt cx="2797184" cy="970535"/>
            </a:xfrm>
          </p:grpSpPr>
          <p:sp>
            <p:nvSpPr>
              <p:cNvPr id="341" name="Google Shape;341;p13"/>
              <p:cNvSpPr/>
              <p:nvPr/>
            </p:nvSpPr>
            <p:spPr>
              <a:xfrm>
                <a:off x="5753361" y="4367090"/>
                <a:ext cx="2797184" cy="519661"/>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Person</a:t>
                </a:r>
                <a:endParaRPr b="1" sz="2400">
                  <a:solidFill>
                    <a:schemeClr val="lt1"/>
                  </a:solidFill>
                  <a:latin typeface="Roboto Condensed"/>
                  <a:ea typeface="Roboto Condensed"/>
                  <a:cs typeface="Roboto Condensed"/>
                  <a:sym typeface="Roboto Condensed"/>
                </a:endParaRPr>
              </a:p>
            </p:txBody>
          </p:sp>
          <p:sp>
            <p:nvSpPr>
              <p:cNvPr id="342" name="Google Shape;342;p13"/>
              <p:cNvSpPr/>
              <p:nvPr/>
            </p:nvSpPr>
            <p:spPr>
              <a:xfrm>
                <a:off x="5753361" y="4886752"/>
                <a:ext cx="2797184" cy="23006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sp>
            <p:nvSpPr>
              <p:cNvPr id="343" name="Google Shape;343;p13"/>
              <p:cNvSpPr/>
              <p:nvPr/>
            </p:nvSpPr>
            <p:spPr>
              <a:xfrm>
                <a:off x="5753361" y="5107565"/>
                <a:ext cx="2797184" cy="23006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grpSp>
        <p:cxnSp>
          <p:nvCxnSpPr>
            <p:cNvPr id="344" name="Google Shape;344;p13"/>
            <p:cNvCxnSpPr>
              <a:stCxn id="345" idx="0"/>
              <a:endCxn id="346" idx="0"/>
            </p:cNvCxnSpPr>
            <p:nvPr/>
          </p:nvCxnSpPr>
          <p:spPr>
            <a:xfrm flipH="1" rot="10800000">
              <a:off x="7407685" y="3696513"/>
              <a:ext cx="837900" cy="1735800"/>
            </a:xfrm>
            <a:prstGeom prst="straightConnector1">
              <a:avLst/>
            </a:prstGeom>
            <a:noFill/>
            <a:ln cap="flat" cmpd="sng" w="28575">
              <a:solidFill>
                <a:srgbClr val="A32D19"/>
              </a:solidFill>
              <a:prstDash val="solid"/>
              <a:round/>
              <a:headEnd len="sm" w="sm" type="none"/>
              <a:tailEnd len="sm" w="sm" type="none"/>
            </a:ln>
          </p:spPr>
        </p:cxnSp>
        <p:sp>
          <p:nvSpPr>
            <p:cNvPr id="346" name="Google Shape;346;p13"/>
            <p:cNvSpPr/>
            <p:nvPr/>
          </p:nvSpPr>
          <p:spPr>
            <a:xfrm rot="-5400000">
              <a:off x="8301265" y="3582156"/>
              <a:ext cx="117086" cy="228600"/>
            </a:xfrm>
            <a:prstGeom prst="flowChartDecision">
              <a:avLst/>
            </a:prstGeom>
            <a:solidFill>
              <a:srgbClr val="A32D19"/>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Roboto Condensed"/>
                <a:buNone/>
              </a:pPr>
              <a:r>
                <a:t/>
              </a:r>
              <a:endParaRPr b="1" sz="1800">
                <a:solidFill>
                  <a:schemeClr val="dk1"/>
                </a:solidFill>
                <a:latin typeface="Roboto Condensed"/>
                <a:ea typeface="Roboto Condensed"/>
                <a:cs typeface="Roboto Condensed"/>
                <a:sym typeface="Roboto Condensed"/>
              </a:endParaRPr>
            </a:p>
          </p:txBody>
        </p:sp>
        <p:grpSp>
          <p:nvGrpSpPr>
            <p:cNvPr id="347" name="Google Shape;347;p13"/>
            <p:cNvGrpSpPr/>
            <p:nvPr/>
          </p:nvGrpSpPr>
          <p:grpSpPr>
            <a:xfrm>
              <a:off x="6658256" y="5432313"/>
              <a:ext cx="1498858" cy="970535"/>
              <a:chOff x="5753361" y="4367090"/>
              <a:chExt cx="2797184" cy="970535"/>
            </a:xfrm>
          </p:grpSpPr>
          <p:sp>
            <p:nvSpPr>
              <p:cNvPr id="345" name="Google Shape;345;p13"/>
              <p:cNvSpPr/>
              <p:nvPr/>
            </p:nvSpPr>
            <p:spPr>
              <a:xfrm>
                <a:off x="5753361" y="4367090"/>
                <a:ext cx="2797184" cy="519661"/>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Brain</a:t>
                </a:r>
                <a:endParaRPr b="1" sz="2400">
                  <a:solidFill>
                    <a:schemeClr val="lt1"/>
                  </a:solidFill>
                  <a:latin typeface="Roboto Condensed"/>
                  <a:ea typeface="Roboto Condensed"/>
                  <a:cs typeface="Roboto Condensed"/>
                  <a:sym typeface="Roboto Condensed"/>
                </a:endParaRPr>
              </a:p>
            </p:txBody>
          </p:sp>
          <p:sp>
            <p:nvSpPr>
              <p:cNvPr id="348" name="Google Shape;348;p13"/>
              <p:cNvSpPr/>
              <p:nvPr/>
            </p:nvSpPr>
            <p:spPr>
              <a:xfrm>
                <a:off x="5753361" y="4886752"/>
                <a:ext cx="2797184" cy="23006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dk1"/>
                  </a:solidFill>
                  <a:latin typeface="Roboto Condensed"/>
                  <a:ea typeface="Roboto Condensed"/>
                  <a:cs typeface="Roboto Condensed"/>
                  <a:sym typeface="Roboto Condensed"/>
                </a:endParaRPr>
              </a:p>
            </p:txBody>
          </p:sp>
          <p:sp>
            <p:nvSpPr>
              <p:cNvPr id="349" name="Google Shape;349;p13"/>
              <p:cNvSpPr/>
              <p:nvPr/>
            </p:nvSpPr>
            <p:spPr>
              <a:xfrm>
                <a:off x="5753361" y="5107565"/>
                <a:ext cx="2797184" cy="23006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dk1"/>
                  </a:solidFill>
                  <a:latin typeface="Roboto Condensed"/>
                  <a:ea typeface="Roboto Condensed"/>
                  <a:cs typeface="Roboto Condensed"/>
                  <a:sym typeface="Roboto Condensed"/>
                </a:endParaRPr>
              </a:p>
            </p:txBody>
          </p:sp>
        </p:grpSp>
        <p:grpSp>
          <p:nvGrpSpPr>
            <p:cNvPr id="350" name="Google Shape;350;p13"/>
            <p:cNvGrpSpPr/>
            <p:nvPr/>
          </p:nvGrpSpPr>
          <p:grpSpPr>
            <a:xfrm>
              <a:off x="8497414" y="5432313"/>
              <a:ext cx="1498858" cy="970535"/>
              <a:chOff x="5753361" y="4367090"/>
              <a:chExt cx="2797184" cy="970535"/>
            </a:xfrm>
          </p:grpSpPr>
          <p:sp>
            <p:nvSpPr>
              <p:cNvPr id="338" name="Google Shape;338;p13"/>
              <p:cNvSpPr/>
              <p:nvPr/>
            </p:nvSpPr>
            <p:spPr>
              <a:xfrm>
                <a:off x="5753361" y="4367090"/>
                <a:ext cx="2797184" cy="519661"/>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Heart</a:t>
                </a:r>
                <a:endParaRPr b="1" sz="2400">
                  <a:solidFill>
                    <a:schemeClr val="lt1"/>
                  </a:solidFill>
                  <a:latin typeface="Roboto Condensed"/>
                  <a:ea typeface="Roboto Condensed"/>
                  <a:cs typeface="Roboto Condensed"/>
                  <a:sym typeface="Roboto Condensed"/>
                </a:endParaRPr>
              </a:p>
            </p:txBody>
          </p:sp>
          <p:sp>
            <p:nvSpPr>
              <p:cNvPr id="351" name="Google Shape;351;p13"/>
              <p:cNvSpPr/>
              <p:nvPr/>
            </p:nvSpPr>
            <p:spPr>
              <a:xfrm>
                <a:off x="5753361" y="4886752"/>
                <a:ext cx="2797184" cy="23006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2400">
                  <a:solidFill>
                    <a:schemeClr val="lt1"/>
                  </a:solidFill>
                  <a:latin typeface="Roboto Condensed"/>
                  <a:ea typeface="Roboto Condensed"/>
                  <a:cs typeface="Roboto Condensed"/>
                  <a:sym typeface="Roboto Condensed"/>
                </a:endParaRPr>
              </a:p>
            </p:txBody>
          </p:sp>
          <p:sp>
            <p:nvSpPr>
              <p:cNvPr id="352" name="Google Shape;352;p13"/>
              <p:cNvSpPr/>
              <p:nvPr/>
            </p:nvSpPr>
            <p:spPr>
              <a:xfrm>
                <a:off x="5753361" y="5107565"/>
                <a:ext cx="2797184" cy="23006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2400">
                  <a:solidFill>
                    <a:schemeClr val="lt1"/>
                  </a:solidFill>
                  <a:latin typeface="Roboto Condensed"/>
                  <a:ea typeface="Roboto Condensed"/>
                  <a:cs typeface="Roboto Condensed"/>
                  <a:sym typeface="Roboto Condensed"/>
                </a:endParaRPr>
              </a:p>
            </p:txBody>
          </p:sp>
        </p:grpSp>
        <p:grpSp>
          <p:nvGrpSpPr>
            <p:cNvPr id="353" name="Google Shape;353;p13"/>
            <p:cNvGrpSpPr/>
            <p:nvPr/>
          </p:nvGrpSpPr>
          <p:grpSpPr>
            <a:xfrm>
              <a:off x="10336572" y="5432313"/>
              <a:ext cx="1498858" cy="957283"/>
              <a:chOff x="5753361" y="4367090"/>
              <a:chExt cx="2797184" cy="957283"/>
            </a:xfrm>
          </p:grpSpPr>
          <p:sp>
            <p:nvSpPr>
              <p:cNvPr id="354" name="Google Shape;354;p13"/>
              <p:cNvSpPr/>
              <p:nvPr/>
            </p:nvSpPr>
            <p:spPr>
              <a:xfrm>
                <a:off x="5753361" y="4367090"/>
                <a:ext cx="2797184" cy="519661"/>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Legs</a:t>
                </a:r>
                <a:endParaRPr b="1" sz="2400">
                  <a:solidFill>
                    <a:schemeClr val="lt1"/>
                  </a:solidFill>
                  <a:latin typeface="Roboto Condensed"/>
                  <a:ea typeface="Roboto Condensed"/>
                  <a:cs typeface="Roboto Condensed"/>
                  <a:sym typeface="Roboto Condensed"/>
                </a:endParaRPr>
              </a:p>
            </p:txBody>
          </p:sp>
          <p:sp>
            <p:nvSpPr>
              <p:cNvPr id="355" name="Google Shape;355;p13"/>
              <p:cNvSpPr/>
              <p:nvPr/>
            </p:nvSpPr>
            <p:spPr>
              <a:xfrm>
                <a:off x="5753361" y="4886752"/>
                <a:ext cx="2797184" cy="23006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sp>
            <p:nvSpPr>
              <p:cNvPr id="356" name="Google Shape;356;p13"/>
              <p:cNvSpPr/>
              <p:nvPr/>
            </p:nvSpPr>
            <p:spPr>
              <a:xfrm>
                <a:off x="5753361" y="5094313"/>
                <a:ext cx="2797184" cy="23006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grpSp>
        <p:sp>
          <p:nvSpPr>
            <p:cNvPr id="339" name="Google Shape;339;p13"/>
            <p:cNvSpPr/>
            <p:nvPr/>
          </p:nvSpPr>
          <p:spPr>
            <a:xfrm rot="10800000">
              <a:off x="9173954" y="4411023"/>
              <a:ext cx="117086" cy="228600"/>
            </a:xfrm>
            <a:prstGeom prst="flowChartDecision">
              <a:avLst/>
            </a:prstGeom>
            <a:solidFill>
              <a:srgbClr val="A32D19"/>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Roboto Condensed"/>
                <a:buNone/>
              </a:pPr>
              <a:r>
                <a:t/>
              </a:r>
              <a:endParaRPr b="1" sz="1800">
                <a:solidFill>
                  <a:schemeClr val="dk1"/>
                </a:solidFill>
                <a:latin typeface="Roboto Condensed"/>
                <a:ea typeface="Roboto Condensed"/>
                <a:cs typeface="Roboto Condensed"/>
                <a:sym typeface="Roboto Condensed"/>
              </a:endParaRPr>
            </a:p>
          </p:txBody>
        </p:sp>
        <p:sp>
          <p:nvSpPr>
            <p:cNvPr id="357" name="Google Shape;357;p13"/>
            <p:cNvSpPr/>
            <p:nvPr/>
          </p:nvSpPr>
          <p:spPr>
            <a:xfrm rot="-5400000">
              <a:off x="10052029" y="3595309"/>
              <a:ext cx="117086" cy="228600"/>
            </a:xfrm>
            <a:prstGeom prst="flowChartDecision">
              <a:avLst/>
            </a:prstGeom>
            <a:solidFill>
              <a:srgbClr val="A32D19"/>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Roboto Condensed"/>
                <a:buNone/>
              </a:pPr>
              <a:r>
                <a:t/>
              </a:r>
              <a:endParaRPr b="1" sz="1800">
                <a:solidFill>
                  <a:schemeClr val="dk1"/>
                </a:solidFill>
                <a:latin typeface="Roboto Condensed"/>
                <a:ea typeface="Roboto Condensed"/>
                <a:cs typeface="Roboto Condensed"/>
                <a:sym typeface="Roboto Condensed"/>
              </a:endParaRPr>
            </a:p>
          </p:txBody>
        </p:sp>
        <p:cxnSp>
          <p:nvCxnSpPr>
            <p:cNvPr id="358" name="Google Shape;358;p13"/>
            <p:cNvCxnSpPr>
              <a:stCxn id="354" idx="0"/>
              <a:endCxn id="357" idx="2"/>
            </p:cNvCxnSpPr>
            <p:nvPr/>
          </p:nvCxnSpPr>
          <p:spPr>
            <a:xfrm rot="10800000">
              <a:off x="10225001" y="3709713"/>
              <a:ext cx="861000" cy="1722600"/>
            </a:xfrm>
            <a:prstGeom prst="straightConnector1">
              <a:avLst/>
            </a:prstGeom>
            <a:noFill/>
            <a:ln cap="flat" cmpd="sng" w="28575">
              <a:solidFill>
                <a:srgbClr val="A32D19"/>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5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5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5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Multiplicity</a:t>
            </a:r>
            <a:endParaRPr/>
          </a:p>
        </p:txBody>
      </p:sp>
      <p:sp>
        <p:nvSpPr>
          <p:cNvPr id="364" name="Google Shape;364;p14"/>
          <p:cNvSpPr txBox="1"/>
          <p:nvPr>
            <p:ph idx="1" type="body"/>
          </p:nvPr>
        </p:nvSpPr>
        <p:spPr>
          <a:xfrm>
            <a:off x="131180" y="863444"/>
            <a:ext cx="11929641" cy="218159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1" lang="en-US">
                <a:solidFill>
                  <a:srgbClr val="A32D19"/>
                </a:solidFill>
              </a:rPr>
              <a:t>Multiplicity</a:t>
            </a:r>
            <a:r>
              <a:rPr b="1" lang="en-US"/>
              <a:t> is the </a:t>
            </a:r>
            <a:r>
              <a:rPr b="1" lang="en-US">
                <a:solidFill>
                  <a:srgbClr val="A32D19"/>
                </a:solidFill>
              </a:rPr>
              <a:t>specification</a:t>
            </a:r>
            <a:r>
              <a:rPr b="1" lang="en-US"/>
              <a:t> of the number of </a:t>
            </a:r>
            <a:r>
              <a:rPr b="1" lang="en-US">
                <a:solidFill>
                  <a:srgbClr val="A32D19"/>
                </a:solidFill>
              </a:rPr>
              <a:t>instances of one class </a:t>
            </a:r>
            <a:r>
              <a:rPr b="1" lang="en-US"/>
              <a:t>that may be </a:t>
            </a:r>
            <a:r>
              <a:rPr b="1" lang="en-US">
                <a:solidFill>
                  <a:srgbClr val="A32D19"/>
                </a:solidFill>
              </a:rPr>
              <a:t>related</a:t>
            </a:r>
            <a:r>
              <a:rPr b="1" lang="en-US"/>
              <a:t> to the instance of another class.</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Multiplicity constrains the </a:t>
            </a:r>
            <a:r>
              <a:rPr b="1" lang="en-US">
                <a:solidFill>
                  <a:srgbClr val="A32D19"/>
                </a:solidFill>
              </a:rPr>
              <a:t>number of a related object</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You can use multiple associations between objects.</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Some typical type of multiplicity:</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b="1"/>
          </a:p>
        </p:txBody>
      </p:sp>
      <p:graphicFrame>
        <p:nvGraphicFramePr>
          <p:cNvPr id="365" name="Google Shape;365;p14"/>
          <p:cNvGraphicFramePr/>
          <p:nvPr/>
        </p:nvGraphicFramePr>
        <p:xfrm>
          <a:off x="1920537" y="3123399"/>
          <a:ext cx="3000000" cy="3000000"/>
        </p:xfrm>
        <a:graphic>
          <a:graphicData uri="http://schemas.openxmlformats.org/drawingml/2006/table">
            <a:tbl>
              <a:tblPr>
                <a:noFill/>
                <a:tableStyleId>{EAF585AE-F702-4689-9707-2831E9B431CA}</a:tableStyleId>
              </a:tblPr>
              <a:tblGrid>
                <a:gridCol w="1447800"/>
                <a:gridCol w="1447800"/>
                <a:gridCol w="5600700"/>
              </a:tblGrid>
              <a:tr h="370850">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solidFill>
                            <a:schemeClr val="dk1"/>
                          </a:solidFill>
                        </a:rPr>
                        <a:t>Multiplicity</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2200"/>
                        <a:buFont typeface="Calibri"/>
                        <a:buNone/>
                      </a:pPr>
                      <a:r>
                        <a:rPr b="1" i="0" lang="en-US" sz="2200" u="none" cap="none" strike="noStrike">
                          <a:solidFill>
                            <a:schemeClr val="dk1"/>
                          </a:solidFill>
                          <a:latin typeface="Calibri"/>
                          <a:ea typeface="Calibri"/>
                          <a:cs typeface="Calibri"/>
                          <a:sym typeface="Calibri"/>
                        </a:rPr>
                        <a:t>Option</a:t>
                      </a:r>
                      <a:endParaRPr b="1" sz="2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solidFill>
                            <a:schemeClr val="dk1"/>
                          </a:solidFill>
                        </a:rPr>
                        <a:t>Cardinality</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0..1</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Clr>
                          <a:schemeClr val="dk1"/>
                        </a:buClr>
                        <a:buSzPts val="2200"/>
                        <a:buFont typeface="Roboto Condensed"/>
                        <a:buNone/>
                      </a:pPr>
                      <a:r>
                        <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2200"/>
                        <a:buFont typeface="Roboto Condensed"/>
                        <a:buNone/>
                      </a:pPr>
                      <a:r>
                        <a:rPr b="1" lang="en-US" sz="2200" u="none" cap="none" strike="noStrike">
                          <a:solidFill>
                            <a:schemeClr val="dk1"/>
                          </a:solidFill>
                          <a:latin typeface="Roboto Condensed"/>
                          <a:ea typeface="Roboto Condensed"/>
                          <a:cs typeface="Roboto Condensed"/>
                          <a:sym typeface="Roboto Condensed"/>
                        </a:rPr>
                        <a:t>No instances or one instance</a:t>
                      </a:r>
                      <a:endParaRPr b="1" sz="2200" u="none" cap="none" strike="noStrike">
                        <a:solidFill>
                          <a:schemeClr val="dk1"/>
                        </a:solidFill>
                        <a:latin typeface="Roboto Condensed"/>
                        <a:ea typeface="Roboto Condensed"/>
                        <a:cs typeface="Roboto Condensed"/>
                        <a:sym typeface="Roboto Condense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1..1</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1</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2200"/>
                        <a:buFont typeface="Roboto Condensed"/>
                        <a:buNone/>
                      </a:pPr>
                      <a:r>
                        <a:rPr b="1" lang="en-US" sz="2200" u="none" cap="none" strike="noStrike">
                          <a:solidFill>
                            <a:schemeClr val="dk1"/>
                          </a:solidFill>
                          <a:latin typeface="Roboto Condensed"/>
                          <a:ea typeface="Roboto Condensed"/>
                          <a:cs typeface="Roboto Condensed"/>
                          <a:sym typeface="Roboto Condensed"/>
                        </a:rPr>
                        <a:t>Exactly one instance</a:t>
                      </a:r>
                      <a:endParaRPr b="1" sz="2200" u="none" cap="none" strike="noStrike">
                        <a:solidFill>
                          <a:schemeClr val="dk1"/>
                        </a:solidFill>
                        <a:latin typeface="Roboto Condensed"/>
                        <a:ea typeface="Roboto Condensed"/>
                        <a:cs typeface="Roboto Condensed"/>
                        <a:sym typeface="Roboto Condense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0..*</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2200"/>
                        <a:buFont typeface="Roboto Condensed"/>
                        <a:buNone/>
                      </a:pPr>
                      <a:r>
                        <a:rPr b="1" lang="en-US" sz="2200" u="none" cap="none" strike="noStrike">
                          <a:solidFill>
                            <a:schemeClr val="dk1"/>
                          </a:solidFill>
                          <a:latin typeface="Roboto Condensed"/>
                          <a:ea typeface="Roboto Condensed"/>
                          <a:cs typeface="Roboto Condensed"/>
                          <a:sym typeface="Roboto Condensed"/>
                        </a:rPr>
                        <a:t>Zero or more instances</a:t>
                      </a:r>
                      <a:endParaRPr b="1" sz="2200" u="none" cap="none" strike="noStrike">
                        <a:solidFill>
                          <a:schemeClr val="dk1"/>
                        </a:solidFill>
                        <a:latin typeface="Roboto Condensed"/>
                        <a:ea typeface="Roboto Condensed"/>
                        <a:cs typeface="Roboto Condensed"/>
                        <a:sym typeface="Roboto Condense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1..*</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Clr>
                          <a:schemeClr val="dk1"/>
                        </a:buClr>
                        <a:buSzPts val="2200"/>
                        <a:buFont typeface="Roboto Condensed"/>
                        <a:buNone/>
                      </a:pPr>
                      <a:r>
                        <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2200"/>
                        <a:buFont typeface="Roboto Condensed"/>
                        <a:buNone/>
                      </a:pPr>
                      <a:r>
                        <a:rPr b="1" lang="en-US" sz="2200" u="none" cap="none" strike="noStrike">
                          <a:solidFill>
                            <a:schemeClr val="dk1"/>
                          </a:solidFill>
                          <a:latin typeface="Roboto Condensed"/>
                          <a:ea typeface="Roboto Condensed"/>
                          <a:cs typeface="Roboto Condensed"/>
                          <a:sym typeface="Roboto Condensed"/>
                        </a:rPr>
                        <a:t>At least one instance</a:t>
                      </a:r>
                      <a:endParaRPr b="1" sz="2200" u="none" cap="none" strike="noStrike">
                        <a:solidFill>
                          <a:schemeClr val="dk1"/>
                        </a:solidFill>
                        <a:latin typeface="Roboto Condensed"/>
                        <a:ea typeface="Roboto Condensed"/>
                        <a:cs typeface="Roboto Condensed"/>
                        <a:sym typeface="Roboto Condense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9400">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5..5</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5</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2200"/>
                        <a:buFont typeface="Roboto Condensed"/>
                        <a:buNone/>
                      </a:pPr>
                      <a:r>
                        <a:rPr b="1" lang="en-US" sz="2200" u="none" cap="none" strike="noStrike">
                          <a:solidFill>
                            <a:schemeClr val="dk1"/>
                          </a:solidFill>
                          <a:latin typeface="Roboto Condensed"/>
                          <a:ea typeface="Roboto Condensed"/>
                          <a:cs typeface="Roboto Condensed"/>
                          <a:sym typeface="Roboto Condensed"/>
                        </a:rPr>
                        <a:t>Exactly 5 instances</a:t>
                      </a:r>
                      <a:endParaRPr b="1" sz="2200" u="none" cap="none" strike="noStrike">
                        <a:solidFill>
                          <a:schemeClr val="dk1"/>
                        </a:solidFill>
                        <a:latin typeface="Roboto Condensed"/>
                        <a:ea typeface="Roboto Condensed"/>
                        <a:cs typeface="Roboto Condensed"/>
                        <a:sym typeface="Roboto Condense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2200"/>
                        <a:buFont typeface="Roboto Condensed"/>
                        <a:buNone/>
                      </a:pPr>
                      <a:r>
                        <a:rPr b="1" lang="en-US" sz="2200" u="none" cap="none" strike="noStrike"/>
                        <a:t>m..n</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Clr>
                          <a:schemeClr val="dk1"/>
                        </a:buClr>
                        <a:buSzPts val="2200"/>
                        <a:buFont typeface="Roboto Condensed"/>
                        <a:buNone/>
                      </a:pPr>
                      <a:r>
                        <a:t/>
                      </a:r>
                      <a:endParaRPr b="1" sz="2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2200"/>
                        <a:buFont typeface="Roboto Condensed"/>
                        <a:buNone/>
                      </a:pPr>
                      <a:r>
                        <a:rPr b="1" lang="en-US" sz="2200" u="none" cap="none" strike="noStrike">
                          <a:solidFill>
                            <a:schemeClr val="dk1"/>
                          </a:solidFill>
                          <a:latin typeface="Roboto Condensed"/>
                          <a:ea typeface="Roboto Condensed"/>
                          <a:cs typeface="Roboto Condensed"/>
                          <a:sym typeface="Roboto Condensed"/>
                        </a:rPr>
                        <a:t>At least m but no more than n instances</a:t>
                      </a:r>
                      <a:endParaRPr b="1" sz="2200" u="none" cap="none" strike="noStrike">
                        <a:solidFill>
                          <a:schemeClr val="dk1"/>
                        </a:solidFill>
                        <a:latin typeface="Roboto Condensed"/>
                        <a:ea typeface="Roboto Condensed"/>
                        <a:cs typeface="Roboto Condensed"/>
                        <a:sym typeface="Roboto Condense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500"/>
                                        <p:tgtEl>
                                          <p:spTgt spid="3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Effect filter="fade" transition="in">
                                      <p:cBhvr>
                                        <p:cTn dur="500"/>
                                        <p:tgtEl>
                                          <p:spTgt spid="3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animEffect filter="fade" transition="in">
                                      <p:cBhvr>
                                        <p:cTn dur="500"/>
                                        <p:tgtEl>
                                          <p:spTgt spid="3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animEffect filter="fade" transition="in">
                                      <p:cBhvr>
                                        <p:cTn dur="500"/>
                                        <p:tgtEl>
                                          <p:spTgt spid="3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animEffect filter="fade" transition="in">
                                      <p:cBhvr>
                                        <p:cTn dur="500"/>
                                        <p:tgtEl>
                                          <p:spTgt spid="3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Example Of Multiplicity</a:t>
            </a:r>
            <a:endParaRPr/>
          </a:p>
        </p:txBody>
      </p:sp>
      <p:grpSp>
        <p:nvGrpSpPr>
          <p:cNvPr id="371" name="Google Shape;371;p15"/>
          <p:cNvGrpSpPr/>
          <p:nvPr/>
        </p:nvGrpSpPr>
        <p:grpSpPr>
          <a:xfrm>
            <a:off x="284165" y="1383722"/>
            <a:ext cx="4512603" cy="560075"/>
            <a:chOff x="4801661" y="1105698"/>
            <a:chExt cx="4512603" cy="560075"/>
          </a:xfrm>
        </p:grpSpPr>
        <p:cxnSp>
          <p:nvCxnSpPr>
            <p:cNvPr id="372" name="Google Shape;372;p15"/>
            <p:cNvCxnSpPr>
              <a:stCxn id="373" idx="3"/>
              <a:endCxn id="374" idx="1"/>
            </p:cNvCxnSpPr>
            <p:nvPr/>
          </p:nvCxnSpPr>
          <p:spPr>
            <a:xfrm>
              <a:off x="6647264" y="1383096"/>
              <a:ext cx="1066800" cy="0"/>
            </a:xfrm>
            <a:prstGeom prst="straightConnector1">
              <a:avLst/>
            </a:prstGeom>
            <a:noFill/>
            <a:ln cap="flat" cmpd="sng" w="28575">
              <a:solidFill>
                <a:srgbClr val="A32D19"/>
              </a:solidFill>
              <a:prstDash val="solid"/>
              <a:round/>
              <a:headEnd len="sm" w="sm" type="none"/>
              <a:tailEnd len="sm" w="sm" type="none"/>
            </a:ln>
          </p:spPr>
        </p:cxnSp>
        <p:sp>
          <p:nvSpPr>
            <p:cNvPr id="373" name="Google Shape;373;p15"/>
            <p:cNvSpPr/>
            <p:nvPr/>
          </p:nvSpPr>
          <p:spPr>
            <a:xfrm>
              <a:off x="4801661" y="1154496"/>
              <a:ext cx="1845603" cy="457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Roboto Condensed"/>
                <a:buNone/>
              </a:pPr>
              <a:r>
                <a:rPr b="1" lang="en-US" sz="1800">
                  <a:solidFill>
                    <a:schemeClr val="dk1"/>
                  </a:solidFill>
                  <a:latin typeface="Roboto Condensed"/>
                  <a:ea typeface="Roboto Condensed"/>
                  <a:cs typeface="Roboto Condensed"/>
                  <a:sym typeface="Roboto Condensed"/>
                </a:rPr>
                <a:t>Account Holder</a:t>
              </a:r>
              <a:endParaRPr b="1" sz="1800">
                <a:solidFill>
                  <a:schemeClr val="dk1"/>
                </a:solidFill>
                <a:latin typeface="Roboto Condensed"/>
                <a:ea typeface="Roboto Condensed"/>
                <a:cs typeface="Roboto Condensed"/>
                <a:sym typeface="Roboto Condensed"/>
              </a:endParaRPr>
            </a:p>
          </p:txBody>
        </p:sp>
        <p:sp>
          <p:nvSpPr>
            <p:cNvPr id="374" name="Google Shape;374;p15"/>
            <p:cNvSpPr/>
            <p:nvPr/>
          </p:nvSpPr>
          <p:spPr>
            <a:xfrm>
              <a:off x="7714064" y="1154496"/>
              <a:ext cx="1600200" cy="457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Roboto Condensed"/>
                <a:buNone/>
              </a:pPr>
              <a:r>
                <a:rPr b="1" lang="en-US" sz="1800">
                  <a:solidFill>
                    <a:schemeClr val="dk1"/>
                  </a:solidFill>
                  <a:latin typeface="Roboto Condensed"/>
                  <a:ea typeface="Roboto Condensed"/>
                  <a:cs typeface="Roboto Condensed"/>
                  <a:sym typeface="Roboto Condensed"/>
                </a:rPr>
                <a:t>Cheque Book</a:t>
              </a:r>
              <a:endParaRPr b="1" sz="1800">
                <a:solidFill>
                  <a:schemeClr val="dk1"/>
                </a:solidFill>
                <a:latin typeface="Roboto Condensed"/>
                <a:ea typeface="Roboto Condensed"/>
                <a:cs typeface="Roboto Condensed"/>
                <a:sym typeface="Roboto Condensed"/>
              </a:endParaRPr>
            </a:p>
          </p:txBody>
        </p:sp>
        <p:sp>
          <p:nvSpPr>
            <p:cNvPr id="375" name="Google Shape;375;p15"/>
            <p:cNvSpPr txBox="1"/>
            <p:nvPr/>
          </p:nvSpPr>
          <p:spPr>
            <a:xfrm>
              <a:off x="6624147" y="1357996"/>
              <a:ext cx="22494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1</a:t>
              </a:r>
              <a:endParaRPr b="1" sz="1800">
                <a:solidFill>
                  <a:schemeClr val="dk1"/>
                </a:solidFill>
                <a:latin typeface="Roboto Condensed"/>
                <a:ea typeface="Roboto Condensed"/>
                <a:cs typeface="Roboto Condensed"/>
                <a:sym typeface="Roboto Condensed"/>
              </a:endParaRPr>
            </a:p>
          </p:txBody>
        </p:sp>
        <p:sp>
          <p:nvSpPr>
            <p:cNvPr id="376" name="Google Shape;376;p15"/>
            <p:cNvSpPr txBox="1"/>
            <p:nvPr/>
          </p:nvSpPr>
          <p:spPr>
            <a:xfrm>
              <a:off x="7451336" y="1353462"/>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1</a:t>
              </a:r>
              <a:endParaRPr b="1" sz="1800">
                <a:solidFill>
                  <a:schemeClr val="dk1"/>
                </a:solidFill>
                <a:latin typeface="Roboto Condensed"/>
                <a:ea typeface="Roboto Condensed"/>
                <a:cs typeface="Roboto Condensed"/>
                <a:sym typeface="Roboto Condensed"/>
              </a:endParaRPr>
            </a:p>
          </p:txBody>
        </p:sp>
        <p:sp>
          <p:nvSpPr>
            <p:cNvPr id="377" name="Google Shape;377;p15"/>
            <p:cNvSpPr txBox="1"/>
            <p:nvPr/>
          </p:nvSpPr>
          <p:spPr>
            <a:xfrm>
              <a:off x="6695096" y="1105698"/>
              <a:ext cx="991239"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has</a:t>
              </a:r>
              <a:endParaRPr b="1" sz="1400">
                <a:solidFill>
                  <a:schemeClr val="dk1"/>
                </a:solidFill>
                <a:latin typeface="Roboto Condensed"/>
                <a:ea typeface="Roboto Condensed"/>
                <a:cs typeface="Roboto Condensed"/>
                <a:sym typeface="Roboto Condensed"/>
              </a:endParaRPr>
            </a:p>
          </p:txBody>
        </p:sp>
      </p:grpSp>
      <p:sp>
        <p:nvSpPr>
          <p:cNvPr id="378" name="Google Shape;378;p15"/>
          <p:cNvSpPr/>
          <p:nvPr/>
        </p:nvSpPr>
        <p:spPr>
          <a:xfrm>
            <a:off x="208698" y="944858"/>
            <a:ext cx="307327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One to One Association</a:t>
            </a:r>
            <a:endParaRPr b="1" sz="2400">
              <a:solidFill>
                <a:schemeClr val="dk1"/>
              </a:solidFill>
              <a:latin typeface="Roboto Condensed"/>
              <a:ea typeface="Roboto Condensed"/>
              <a:cs typeface="Roboto Condensed"/>
              <a:sym typeface="Roboto Condensed"/>
            </a:endParaRPr>
          </a:p>
        </p:txBody>
      </p:sp>
      <p:sp>
        <p:nvSpPr>
          <p:cNvPr id="379" name="Google Shape;379;p15"/>
          <p:cNvSpPr/>
          <p:nvPr/>
        </p:nvSpPr>
        <p:spPr>
          <a:xfrm>
            <a:off x="5111457" y="1432520"/>
            <a:ext cx="4615366"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dk1"/>
                </a:solidFill>
                <a:latin typeface="Roboto Condensed"/>
                <a:ea typeface="Roboto Condensed"/>
                <a:cs typeface="Roboto Condensed"/>
                <a:sym typeface="Roboto Condensed"/>
              </a:rPr>
              <a:t>One account holder has one cheque book</a:t>
            </a:r>
            <a:endParaRPr b="1" sz="2100">
              <a:solidFill>
                <a:schemeClr val="dk1"/>
              </a:solidFill>
              <a:latin typeface="Roboto Condensed"/>
              <a:ea typeface="Roboto Condensed"/>
              <a:cs typeface="Roboto Condensed"/>
              <a:sym typeface="Roboto Condensed"/>
            </a:endParaRPr>
          </a:p>
        </p:txBody>
      </p:sp>
      <p:cxnSp>
        <p:nvCxnSpPr>
          <p:cNvPr id="380" name="Google Shape;380;p15"/>
          <p:cNvCxnSpPr/>
          <p:nvPr/>
        </p:nvCxnSpPr>
        <p:spPr>
          <a:xfrm>
            <a:off x="208698" y="2054023"/>
            <a:ext cx="11684357" cy="0"/>
          </a:xfrm>
          <a:prstGeom prst="straightConnector1">
            <a:avLst/>
          </a:prstGeom>
          <a:noFill/>
          <a:ln cap="flat" cmpd="sng" w="19050">
            <a:solidFill>
              <a:schemeClr val="accent1"/>
            </a:solidFill>
            <a:prstDash val="solid"/>
            <a:miter lim="800000"/>
            <a:headEnd len="sm" w="sm" type="none"/>
            <a:tailEnd len="sm" w="sm" type="none"/>
          </a:ln>
        </p:spPr>
      </p:cxnSp>
      <p:grpSp>
        <p:nvGrpSpPr>
          <p:cNvPr id="381" name="Google Shape;381;p15"/>
          <p:cNvGrpSpPr/>
          <p:nvPr/>
        </p:nvGrpSpPr>
        <p:grpSpPr>
          <a:xfrm>
            <a:off x="288338" y="3822844"/>
            <a:ext cx="4542650" cy="585028"/>
            <a:chOff x="4859564" y="1080745"/>
            <a:chExt cx="4454700" cy="585028"/>
          </a:xfrm>
        </p:grpSpPr>
        <p:cxnSp>
          <p:nvCxnSpPr>
            <p:cNvPr id="382" name="Google Shape;382;p15"/>
            <p:cNvCxnSpPr>
              <a:stCxn id="383" idx="3"/>
              <a:endCxn id="384" idx="1"/>
            </p:cNvCxnSpPr>
            <p:nvPr/>
          </p:nvCxnSpPr>
          <p:spPr>
            <a:xfrm>
              <a:off x="6647264" y="1383096"/>
              <a:ext cx="1066800" cy="0"/>
            </a:xfrm>
            <a:prstGeom prst="straightConnector1">
              <a:avLst/>
            </a:prstGeom>
            <a:noFill/>
            <a:ln cap="flat" cmpd="sng" w="28575">
              <a:solidFill>
                <a:srgbClr val="A32D19"/>
              </a:solidFill>
              <a:prstDash val="solid"/>
              <a:round/>
              <a:headEnd len="sm" w="sm" type="none"/>
              <a:tailEnd len="sm" w="sm" type="none"/>
            </a:ln>
          </p:spPr>
        </p:cxnSp>
        <p:sp>
          <p:nvSpPr>
            <p:cNvPr id="383" name="Google Shape;383;p15"/>
            <p:cNvSpPr/>
            <p:nvPr/>
          </p:nvSpPr>
          <p:spPr>
            <a:xfrm>
              <a:off x="4859564" y="1154496"/>
              <a:ext cx="1787700" cy="457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oboto Condensed"/>
                  <a:ea typeface="Roboto Condensed"/>
                  <a:cs typeface="Roboto Condensed"/>
                  <a:sym typeface="Roboto Condensed"/>
                </a:rPr>
                <a:t>Account Holder</a:t>
              </a:r>
              <a:endParaRPr b="1" sz="1800">
                <a:solidFill>
                  <a:schemeClr val="dk1"/>
                </a:solidFill>
                <a:latin typeface="Roboto Condensed"/>
                <a:ea typeface="Roboto Condensed"/>
                <a:cs typeface="Roboto Condensed"/>
                <a:sym typeface="Roboto Condensed"/>
              </a:endParaRPr>
            </a:p>
          </p:txBody>
        </p:sp>
        <p:sp>
          <p:nvSpPr>
            <p:cNvPr id="384" name="Google Shape;384;p15"/>
            <p:cNvSpPr/>
            <p:nvPr/>
          </p:nvSpPr>
          <p:spPr>
            <a:xfrm>
              <a:off x="7714064" y="1154496"/>
              <a:ext cx="1600200" cy="457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oboto Condensed"/>
                  <a:ea typeface="Roboto Condensed"/>
                  <a:cs typeface="Roboto Condensed"/>
                  <a:sym typeface="Roboto Condensed"/>
                </a:rPr>
                <a:t>ATM</a:t>
              </a:r>
              <a:endParaRPr b="1" sz="1800">
                <a:solidFill>
                  <a:schemeClr val="dk1"/>
                </a:solidFill>
                <a:latin typeface="Roboto Condensed"/>
                <a:ea typeface="Roboto Condensed"/>
                <a:cs typeface="Roboto Condensed"/>
                <a:sym typeface="Roboto Condensed"/>
              </a:endParaRPr>
            </a:p>
          </p:txBody>
        </p:sp>
        <p:sp>
          <p:nvSpPr>
            <p:cNvPr id="385" name="Google Shape;385;p15"/>
            <p:cNvSpPr txBox="1"/>
            <p:nvPr/>
          </p:nvSpPr>
          <p:spPr>
            <a:xfrm>
              <a:off x="6624147" y="1357996"/>
              <a:ext cx="22494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a:t>
              </a:r>
              <a:endParaRPr b="1" sz="1800">
                <a:solidFill>
                  <a:schemeClr val="dk1"/>
                </a:solidFill>
                <a:latin typeface="Roboto Condensed"/>
                <a:ea typeface="Roboto Condensed"/>
                <a:cs typeface="Roboto Condensed"/>
                <a:sym typeface="Roboto Condensed"/>
              </a:endParaRPr>
            </a:p>
          </p:txBody>
        </p:sp>
        <p:sp>
          <p:nvSpPr>
            <p:cNvPr id="386" name="Google Shape;386;p15"/>
            <p:cNvSpPr txBox="1"/>
            <p:nvPr/>
          </p:nvSpPr>
          <p:spPr>
            <a:xfrm>
              <a:off x="7451336" y="1353462"/>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a:t>
              </a:r>
              <a:endParaRPr b="1" sz="1400">
                <a:solidFill>
                  <a:schemeClr val="dk1"/>
                </a:solidFill>
                <a:latin typeface="Roboto Condensed"/>
                <a:ea typeface="Roboto Condensed"/>
                <a:cs typeface="Roboto Condensed"/>
                <a:sym typeface="Roboto Condensed"/>
              </a:endParaRPr>
            </a:p>
          </p:txBody>
        </p:sp>
        <p:sp>
          <p:nvSpPr>
            <p:cNvPr id="387" name="Google Shape;387;p15"/>
            <p:cNvSpPr txBox="1"/>
            <p:nvPr/>
          </p:nvSpPr>
          <p:spPr>
            <a:xfrm>
              <a:off x="6631257" y="1080745"/>
              <a:ext cx="1243493"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Roboto Condensed"/>
                  <a:ea typeface="Roboto Condensed"/>
                  <a:cs typeface="Roboto Condensed"/>
                  <a:sym typeface="Roboto Condensed"/>
                </a:rPr>
                <a:t>withdraw</a:t>
              </a:r>
              <a:endParaRPr b="1" sz="1400">
                <a:solidFill>
                  <a:schemeClr val="dk1"/>
                </a:solidFill>
                <a:latin typeface="Roboto Condensed"/>
                <a:ea typeface="Roboto Condensed"/>
                <a:cs typeface="Roboto Condensed"/>
                <a:sym typeface="Roboto Condensed"/>
              </a:endParaRPr>
            </a:p>
          </p:txBody>
        </p:sp>
      </p:grpSp>
      <p:sp>
        <p:nvSpPr>
          <p:cNvPr id="388" name="Google Shape;388;p15"/>
          <p:cNvSpPr/>
          <p:nvPr/>
        </p:nvSpPr>
        <p:spPr>
          <a:xfrm>
            <a:off x="253821" y="3364713"/>
            <a:ext cx="343876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Many to Many Association</a:t>
            </a:r>
            <a:endParaRPr/>
          </a:p>
        </p:txBody>
      </p:sp>
      <p:sp>
        <p:nvSpPr>
          <p:cNvPr id="389" name="Google Shape;389;p15"/>
          <p:cNvSpPr/>
          <p:nvPr/>
        </p:nvSpPr>
        <p:spPr>
          <a:xfrm>
            <a:off x="5204243" y="3375943"/>
            <a:ext cx="637546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dk1"/>
                </a:solidFill>
                <a:latin typeface="Roboto Condensed"/>
                <a:ea typeface="Roboto Condensed"/>
                <a:cs typeface="Roboto Condensed"/>
                <a:sym typeface="Roboto Condensed"/>
              </a:rPr>
              <a:t>Every account holder can withdraw money from all ATMs.</a:t>
            </a:r>
            <a:endParaRPr/>
          </a:p>
          <a:p>
            <a:pPr indent="0" lvl="0" marL="0" marR="0" rtl="0" algn="l">
              <a:spcBef>
                <a:spcPts val="0"/>
              </a:spcBef>
              <a:spcAft>
                <a:spcPts val="0"/>
              </a:spcAft>
              <a:buNone/>
            </a:pPr>
            <a:r>
              <a:rPr b="1" lang="en-US" sz="2100">
                <a:solidFill>
                  <a:schemeClr val="dk1"/>
                </a:solidFill>
                <a:latin typeface="Roboto Condensed"/>
                <a:ea typeface="Roboto Condensed"/>
                <a:cs typeface="Roboto Condensed"/>
                <a:sym typeface="Roboto Condensed"/>
              </a:rPr>
              <a:t>Or</a:t>
            </a:r>
            <a:endParaRPr/>
          </a:p>
          <a:p>
            <a:pPr indent="0" lvl="0" marL="0" marR="0" rtl="0" algn="l">
              <a:spcBef>
                <a:spcPts val="0"/>
              </a:spcBef>
              <a:spcAft>
                <a:spcPts val="0"/>
              </a:spcAft>
              <a:buNone/>
            </a:pPr>
            <a:r>
              <a:rPr b="1" lang="en-US" sz="2100">
                <a:solidFill>
                  <a:schemeClr val="dk1"/>
                </a:solidFill>
                <a:latin typeface="Roboto Condensed"/>
                <a:ea typeface="Roboto Condensed"/>
                <a:cs typeface="Roboto Condensed"/>
                <a:sym typeface="Roboto Condensed"/>
              </a:rPr>
              <a:t>All account holders can withdraw money from all ATMs.</a:t>
            </a:r>
            <a:endParaRPr b="1" sz="21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1" sz="2100">
              <a:solidFill>
                <a:schemeClr val="dk1"/>
              </a:solidFill>
              <a:latin typeface="Roboto Condensed"/>
              <a:ea typeface="Roboto Condensed"/>
              <a:cs typeface="Roboto Condensed"/>
              <a:sym typeface="Roboto Condensed"/>
            </a:endParaRPr>
          </a:p>
        </p:txBody>
      </p:sp>
      <p:cxnSp>
        <p:nvCxnSpPr>
          <p:cNvPr id="390" name="Google Shape;390;p15"/>
          <p:cNvCxnSpPr/>
          <p:nvPr/>
        </p:nvCxnSpPr>
        <p:spPr>
          <a:xfrm>
            <a:off x="208698" y="4518768"/>
            <a:ext cx="11684357" cy="0"/>
          </a:xfrm>
          <a:prstGeom prst="straightConnector1">
            <a:avLst/>
          </a:prstGeom>
          <a:noFill/>
          <a:ln cap="flat" cmpd="sng" w="19050">
            <a:solidFill>
              <a:schemeClr val="accent1"/>
            </a:solidFill>
            <a:prstDash val="solid"/>
            <a:miter lim="800000"/>
            <a:headEnd len="sm" w="sm" type="none"/>
            <a:tailEnd len="sm" w="sm" type="none"/>
          </a:ln>
        </p:spPr>
      </p:cxnSp>
      <p:sp>
        <p:nvSpPr>
          <p:cNvPr id="391" name="Google Shape;391;p15"/>
          <p:cNvSpPr/>
          <p:nvPr/>
        </p:nvSpPr>
        <p:spPr>
          <a:xfrm>
            <a:off x="201597" y="2110504"/>
            <a:ext cx="422102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Many to Zero or One Association</a:t>
            </a:r>
            <a:endParaRPr b="1" sz="2400">
              <a:solidFill>
                <a:schemeClr val="dk1"/>
              </a:solidFill>
              <a:latin typeface="Roboto Condensed"/>
              <a:ea typeface="Roboto Condensed"/>
              <a:cs typeface="Roboto Condensed"/>
              <a:sym typeface="Roboto Condensed"/>
            </a:endParaRPr>
          </a:p>
        </p:txBody>
      </p:sp>
      <p:sp>
        <p:nvSpPr>
          <p:cNvPr id="392" name="Google Shape;392;p15"/>
          <p:cNvSpPr/>
          <p:nvPr/>
        </p:nvSpPr>
        <p:spPr>
          <a:xfrm>
            <a:off x="5111457" y="2089044"/>
            <a:ext cx="693468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dk1"/>
                </a:solidFill>
                <a:latin typeface="Roboto Condensed"/>
                <a:ea typeface="Roboto Condensed"/>
                <a:cs typeface="Roboto Condensed"/>
                <a:sym typeface="Roboto Condensed"/>
              </a:rPr>
              <a:t>An account holder can issue at most one debit card.</a:t>
            </a:r>
            <a:endParaRPr/>
          </a:p>
          <a:p>
            <a:pPr indent="0" lvl="0" marL="0" marR="0" rtl="0" algn="l">
              <a:spcBef>
                <a:spcPts val="0"/>
              </a:spcBef>
              <a:spcAft>
                <a:spcPts val="0"/>
              </a:spcAft>
              <a:buNone/>
            </a:pPr>
            <a:r>
              <a:rPr b="1" lang="en-US" sz="2100">
                <a:solidFill>
                  <a:schemeClr val="dk1"/>
                </a:solidFill>
                <a:latin typeface="Roboto Condensed"/>
                <a:ea typeface="Roboto Condensed"/>
                <a:cs typeface="Roboto Condensed"/>
                <a:sym typeface="Roboto Condensed"/>
              </a:rPr>
              <a:t>Or</a:t>
            </a:r>
            <a:endParaRPr/>
          </a:p>
          <a:p>
            <a:pPr indent="0" lvl="0" marL="0" marR="0" rtl="0" algn="l">
              <a:spcBef>
                <a:spcPts val="0"/>
              </a:spcBef>
              <a:spcAft>
                <a:spcPts val="0"/>
              </a:spcAft>
              <a:buNone/>
            </a:pPr>
            <a:r>
              <a:rPr b="1" lang="en-US" sz="2100">
                <a:solidFill>
                  <a:schemeClr val="dk1"/>
                </a:solidFill>
                <a:latin typeface="Roboto Condensed"/>
                <a:ea typeface="Roboto Condensed"/>
                <a:cs typeface="Roboto Condensed"/>
                <a:sym typeface="Roboto Condensed"/>
              </a:rPr>
              <a:t>An account holder can ask for at most one debit card or none.</a:t>
            </a:r>
            <a:endParaRPr b="1" sz="21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1" sz="2100">
              <a:solidFill>
                <a:schemeClr val="dk1"/>
              </a:solidFill>
              <a:latin typeface="Roboto Condensed"/>
              <a:ea typeface="Roboto Condensed"/>
              <a:cs typeface="Roboto Condensed"/>
              <a:sym typeface="Roboto Condensed"/>
            </a:endParaRPr>
          </a:p>
        </p:txBody>
      </p:sp>
      <p:cxnSp>
        <p:nvCxnSpPr>
          <p:cNvPr id="393" name="Google Shape;393;p15"/>
          <p:cNvCxnSpPr/>
          <p:nvPr/>
        </p:nvCxnSpPr>
        <p:spPr>
          <a:xfrm>
            <a:off x="253821" y="3303297"/>
            <a:ext cx="11684357" cy="0"/>
          </a:xfrm>
          <a:prstGeom prst="straightConnector1">
            <a:avLst/>
          </a:prstGeom>
          <a:noFill/>
          <a:ln cap="flat" cmpd="sng" w="19050">
            <a:solidFill>
              <a:schemeClr val="accent1"/>
            </a:solidFill>
            <a:prstDash val="solid"/>
            <a:miter lim="800000"/>
            <a:headEnd len="sm" w="sm" type="none"/>
            <a:tailEnd len="sm" w="sm" type="none"/>
          </a:ln>
        </p:spPr>
      </p:cxnSp>
      <p:grpSp>
        <p:nvGrpSpPr>
          <p:cNvPr id="394" name="Google Shape;394;p15"/>
          <p:cNvGrpSpPr/>
          <p:nvPr/>
        </p:nvGrpSpPr>
        <p:grpSpPr>
          <a:xfrm>
            <a:off x="323342" y="2622648"/>
            <a:ext cx="4542650" cy="584852"/>
            <a:chOff x="359823" y="2212815"/>
            <a:chExt cx="4542650" cy="584852"/>
          </a:xfrm>
        </p:grpSpPr>
        <p:grpSp>
          <p:nvGrpSpPr>
            <p:cNvPr id="395" name="Google Shape;395;p15"/>
            <p:cNvGrpSpPr/>
            <p:nvPr/>
          </p:nvGrpSpPr>
          <p:grpSpPr>
            <a:xfrm>
              <a:off x="359823" y="2286390"/>
              <a:ext cx="4542650" cy="511277"/>
              <a:chOff x="4771614" y="1154496"/>
              <a:chExt cx="4542650" cy="511277"/>
            </a:xfrm>
          </p:grpSpPr>
          <p:cxnSp>
            <p:nvCxnSpPr>
              <p:cNvPr id="396" name="Google Shape;396;p15"/>
              <p:cNvCxnSpPr>
                <a:stCxn id="397" idx="3"/>
                <a:endCxn id="398" idx="1"/>
              </p:cNvCxnSpPr>
              <p:nvPr/>
            </p:nvCxnSpPr>
            <p:spPr>
              <a:xfrm>
                <a:off x="6647264" y="1383096"/>
                <a:ext cx="1066800" cy="0"/>
              </a:xfrm>
              <a:prstGeom prst="straightConnector1">
                <a:avLst/>
              </a:prstGeom>
              <a:noFill/>
              <a:ln cap="flat" cmpd="sng" w="28575">
                <a:solidFill>
                  <a:srgbClr val="A32D19"/>
                </a:solidFill>
                <a:prstDash val="solid"/>
                <a:round/>
                <a:headEnd len="sm" w="sm" type="none"/>
                <a:tailEnd len="sm" w="sm" type="none"/>
              </a:ln>
            </p:spPr>
          </p:cxnSp>
          <p:sp>
            <p:nvSpPr>
              <p:cNvPr id="397" name="Google Shape;397;p15"/>
              <p:cNvSpPr/>
              <p:nvPr/>
            </p:nvSpPr>
            <p:spPr>
              <a:xfrm>
                <a:off x="4771614" y="1154496"/>
                <a:ext cx="1875650" cy="457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oboto Condensed"/>
                    <a:ea typeface="Roboto Condensed"/>
                    <a:cs typeface="Roboto Condensed"/>
                    <a:sym typeface="Roboto Condensed"/>
                  </a:rPr>
                  <a:t>Account Holder</a:t>
                </a:r>
                <a:endParaRPr b="1" sz="1800">
                  <a:solidFill>
                    <a:schemeClr val="dk1"/>
                  </a:solidFill>
                  <a:latin typeface="Roboto Condensed"/>
                  <a:ea typeface="Roboto Condensed"/>
                  <a:cs typeface="Roboto Condensed"/>
                  <a:sym typeface="Roboto Condensed"/>
                </a:endParaRPr>
              </a:p>
            </p:txBody>
          </p:sp>
          <p:sp>
            <p:nvSpPr>
              <p:cNvPr id="398" name="Google Shape;398;p15"/>
              <p:cNvSpPr/>
              <p:nvPr/>
            </p:nvSpPr>
            <p:spPr>
              <a:xfrm>
                <a:off x="7714064" y="1154496"/>
                <a:ext cx="1600200" cy="457200"/>
              </a:xfrm>
              <a:prstGeom prst="rect">
                <a:avLst/>
              </a:prstGeom>
              <a:noFill/>
              <a:ln cap="flat" cmpd="sng" w="9525">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Roboto Condensed"/>
                  <a:buNone/>
                </a:pPr>
                <a:r>
                  <a:rPr b="1" lang="en-US" sz="1800">
                    <a:solidFill>
                      <a:schemeClr val="dk1"/>
                    </a:solidFill>
                    <a:latin typeface="Roboto Condensed"/>
                    <a:ea typeface="Roboto Condensed"/>
                    <a:cs typeface="Roboto Condensed"/>
                    <a:sym typeface="Roboto Condensed"/>
                  </a:rPr>
                  <a:t>Debit Card</a:t>
                </a:r>
                <a:endParaRPr b="1" sz="1800">
                  <a:solidFill>
                    <a:schemeClr val="dk1"/>
                  </a:solidFill>
                  <a:latin typeface="Roboto Condensed"/>
                  <a:ea typeface="Roboto Condensed"/>
                  <a:cs typeface="Roboto Condensed"/>
                  <a:sym typeface="Roboto Condensed"/>
                </a:endParaRPr>
              </a:p>
            </p:txBody>
          </p:sp>
          <p:sp>
            <p:nvSpPr>
              <p:cNvPr id="399" name="Google Shape;399;p15"/>
              <p:cNvSpPr txBox="1"/>
              <p:nvPr/>
            </p:nvSpPr>
            <p:spPr>
              <a:xfrm>
                <a:off x="6624147" y="1357996"/>
                <a:ext cx="22494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a:t>
                </a:r>
                <a:endParaRPr b="1" sz="1800">
                  <a:solidFill>
                    <a:schemeClr val="dk1"/>
                  </a:solidFill>
                  <a:latin typeface="Roboto Condensed"/>
                  <a:ea typeface="Roboto Condensed"/>
                  <a:cs typeface="Roboto Condensed"/>
                  <a:sym typeface="Roboto Condensed"/>
                </a:endParaRPr>
              </a:p>
            </p:txBody>
          </p:sp>
          <p:sp>
            <p:nvSpPr>
              <p:cNvPr id="400" name="Google Shape;400;p15"/>
              <p:cNvSpPr txBox="1"/>
              <p:nvPr/>
            </p:nvSpPr>
            <p:spPr>
              <a:xfrm>
                <a:off x="7330391" y="1357995"/>
                <a:ext cx="47701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0..1</a:t>
                </a:r>
                <a:endParaRPr b="1" sz="1800">
                  <a:solidFill>
                    <a:schemeClr val="dk1"/>
                  </a:solidFill>
                  <a:latin typeface="Roboto Condensed"/>
                  <a:ea typeface="Roboto Condensed"/>
                  <a:cs typeface="Roboto Condensed"/>
                  <a:sym typeface="Roboto Condensed"/>
                </a:endParaRPr>
              </a:p>
            </p:txBody>
          </p:sp>
        </p:grpSp>
        <p:sp>
          <p:nvSpPr>
            <p:cNvPr id="401" name="Google Shape;401;p15"/>
            <p:cNvSpPr txBox="1"/>
            <p:nvPr/>
          </p:nvSpPr>
          <p:spPr>
            <a:xfrm>
              <a:off x="2203069" y="2212815"/>
              <a:ext cx="991239"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issue</a:t>
              </a:r>
              <a:endParaRPr b="1" sz="1400">
                <a:solidFill>
                  <a:schemeClr val="dk1"/>
                </a:solidFill>
                <a:latin typeface="Roboto Condensed"/>
                <a:ea typeface="Roboto Condensed"/>
                <a:cs typeface="Roboto Condensed"/>
                <a:sym typeface="Roboto Condensed"/>
              </a:endParaRPr>
            </a:p>
          </p:txBody>
        </p:sp>
      </p:grpSp>
      <p:grpSp>
        <p:nvGrpSpPr>
          <p:cNvPr id="402" name="Google Shape;402;p15"/>
          <p:cNvGrpSpPr/>
          <p:nvPr/>
        </p:nvGrpSpPr>
        <p:grpSpPr>
          <a:xfrm>
            <a:off x="284165" y="5094067"/>
            <a:ext cx="4542649" cy="560624"/>
            <a:chOff x="4771615" y="1105149"/>
            <a:chExt cx="4542649" cy="560624"/>
          </a:xfrm>
        </p:grpSpPr>
        <p:cxnSp>
          <p:nvCxnSpPr>
            <p:cNvPr id="403" name="Google Shape;403;p15"/>
            <p:cNvCxnSpPr>
              <a:stCxn id="404" idx="3"/>
              <a:endCxn id="405" idx="1"/>
            </p:cNvCxnSpPr>
            <p:nvPr/>
          </p:nvCxnSpPr>
          <p:spPr>
            <a:xfrm>
              <a:off x="6647265" y="1383096"/>
              <a:ext cx="1066800" cy="0"/>
            </a:xfrm>
            <a:prstGeom prst="straightConnector1">
              <a:avLst/>
            </a:prstGeom>
            <a:noFill/>
            <a:ln cap="flat" cmpd="sng" w="28575">
              <a:solidFill>
                <a:srgbClr val="A32D19"/>
              </a:solidFill>
              <a:prstDash val="solid"/>
              <a:round/>
              <a:headEnd len="sm" w="sm" type="none"/>
              <a:tailEnd len="sm" w="sm" type="none"/>
            </a:ln>
          </p:spPr>
        </p:cxnSp>
        <p:sp>
          <p:nvSpPr>
            <p:cNvPr id="404" name="Google Shape;404;p15"/>
            <p:cNvSpPr/>
            <p:nvPr/>
          </p:nvSpPr>
          <p:spPr>
            <a:xfrm>
              <a:off x="4771615" y="1154496"/>
              <a:ext cx="1875650" cy="457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oboto Condensed"/>
                  <a:ea typeface="Roboto Condensed"/>
                  <a:cs typeface="Roboto Condensed"/>
                  <a:sym typeface="Roboto Condensed"/>
                </a:rPr>
                <a:t>Bank</a:t>
              </a:r>
              <a:endParaRPr b="1" sz="1800">
                <a:solidFill>
                  <a:schemeClr val="dk1"/>
                </a:solidFill>
                <a:latin typeface="Roboto Condensed"/>
                <a:ea typeface="Roboto Condensed"/>
                <a:cs typeface="Roboto Condensed"/>
                <a:sym typeface="Roboto Condensed"/>
              </a:endParaRPr>
            </a:p>
          </p:txBody>
        </p:sp>
        <p:sp>
          <p:nvSpPr>
            <p:cNvPr id="405" name="Google Shape;405;p15"/>
            <p:cNvSpPr/>
            <p:nvPr/>
          </p:nvSpPr>
          <p:spPr>
            <a:xfrm>
              <a:off x="7714064" y="1154496"/>
              <a:ext cx="1600200" cy="457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oboto Condensed"/>
                  <a:ea typeface="Roboto Condensed"/>
                  <a:cs typeface="Roboto Condensed"/>
                  <a:sym typeface="Roboto Condensed"/>
                </a:rPr>
                <a:t>Branch</a:t>
              </a:r>
              <a:endParaRPr b="1" sz="1800">
                <a:solidFill>
                  <a:schemeClr val="dk1"/>
                </a:solidFill>
                <a:latin typeface="Roboto Condensed"/>
                <a:ea typeface="Roboto Condensed"/>
                <a:cs typeface="Roboto Condensed"/>
                <a:sym typeface="Roboto Condensed"/>
              </a:endParaRPr>
            </a:p>
          </p:txBody>
        </p:sp>
        <p:sp>
          <p:nvSpPr>
            <p:cNvPr id="406" name="Google Shape;406;p15"/>
            <p:cNvSpPr txBox="1"/>
            <p:nvPr/>
          </p:nvSpPr>
          <p:spPr>
            <a:xfrm>
              <a:off x="6624147" y="1357996"/>
              <a:ext cx="22494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1</a:t>
              </a:r>
              <a:endParaRPr b="1" sz="1800">
                <a:solidFill>
                  <a:schemeClr val="dk1"/>
                </a:solidFill>
                <a:latin typeface="Roboto Condensed"/>
                <a:ea typeface="Roboto Condensed"/>
                <a:cs typeface="Roboto Condensed"/>
                <a:sym typeface="Roboto Condensed"/>
              </a:endParaRPr>
            </a:p>
          </p:txBody>
        </p:sp>
        <p:sp>
          <p:nvSpPr>
            <p:cNvPr id="407" name="Google Shape;407;p15"/>
            <p:cNvSpPr txBox="1"/>
            <p:nvPr/>
          </p:nvSpPr>
          <p:spPr>
            <a:xfrm>
              <a:off x="7333413" y="1354312"/>
              <a:ext cx="46455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1..*</a:t>
              </a:r>
              <a:endParaRPr b="1" sz="1800">
                <a:solidFill>
                  <a:schemeClr val="dk1"/>
                </a:solidFill>
                <a:latin typeface="Roboto Condensed"/>
                <a:ea typeface="Roboto Condensed"/>
                <a:cs typeface="Roboto Condensed"/>
                <a:sym typeface="Roboto Condensed"/>
              </a:endParaRPr>
            </a:p>
          </p:txBody>
        </p:sp>
        <p:sp>
          <p:nvSpPr>
            <p:cNvPr id="408" name="Google Shape;408;p15"/>
            <p:cNvSpPr txBox="1"/>
            <p:nvPr/>
          </p:nvSpPr>
          <p:spPr>
            <a:xfrm>
              <a:off x="6655256" y="1105149"/>
              <a:ext cx="991239"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Roboto Condensed"/>
                <a:buNone/>
              </a:pPr>
              <a:r>
                <a:rPr b="1" lang="en-US" sz="1400">
                  <a:solidFill>
                    <a:schemeClr val="dk1"/>
                  </a:solidFill>
                  <a:latin typeface="Roboto Condensed"/>
                  <a:ea typeface="Roboto Condensed"/>
                  <a:cs typeface="Roboto Condensed"/>
                  <a:sym typeface="Roboto Condensed"/>
                </a:rPr>
                <a:t>have</a:t>
              </a:r>
              <a:endParaRPr b="1" sz="1400">
                <a:solidFill>
                  <a:schemeClr val="dk1"/>
                </a:solidFill>
                <a:latin typeface="Roboto Condensed"/>
                <a:ea typeface="Roboto Condensed"/>
                <a:cs typeface="Roboto Condensed"/>
                <a:sym typeface="Roboto Condensed"/>
              </a:endParaRPr>
            </a:p>
          </p:txBody>
        </p:sp>
      </p:grpSp>
      <p:sp>
        <p:nvSpPr>
          <p:cNvPr id="409" name="Google Shape;409;p15"/>
          <p:cNvSpPr/>
          <p:nvPr/>
        </p:nvSpPr>
        <p:spPr>
          <a:xfrm>
            <a:off x="201597" y="4585742"/>
            <a:ext cx="41392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One to One or Many Association</a:t>
            </a:r>
            <a:endParaRPr b="1" sz="2400">
              <a:solidFill>
                <a:schemeClr val="dk1"/>
              </a:solidFill>
              <a:latin typeface="Roboto Condensed"/>
              <a:ea typeface="Roboto Condensed"/>
              <a:cs typeface="Roboto Condensed"/>
              <a:sym typeface="Roboto Condensed"/>
            </a:endParaRPr>
          </a:p>
        </p:txBody>
      </p:sp>
      <p:sp>
        <p:nvSpPr>
          <p:cNvPr id="410" name="Google Shape;410;p15"/>
          <p:cNvSpPr/>
          <p:nvPr/>
        </p:nvSpPr>
        <p:spPr>
          <a:xfrm>
            <a:off x="5111457" y="5164265"/>
            <a:ext cx="4732386"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dk1"/>
                </a:solidFill>
                <a:latin typeface="Roboto Condensed"/>
                <a:ea typeface="Roboto Condensed"/>
                <a:cs typeface="Roboto Condensed"/>
                <a:sym typeface="Roboto Condensed"/>
              </a:rPr>
              <a:t>The bank should have at least one branch.</a:t>
            </a:r>
            <a:endParaRPr b="1" sz="21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6"/>
          <p:cNvSpPr txBox="1"/>
          <p:nvPr>
            <p:ph type="title"/>
          </p:nvPr>
        </p:nvSpPr>
        <p:spPr>
          <a:xfrm>
            <a:off x="0" y="0"/>
            <a:ext cx="12192000" cy="971550"/>
          </a:xfrm>
          <a:prstGeom prst="rect">
            <a:avLst/>
          </a:prstGeom>
          <a:solidFill>
            <a:srgbClr val="C0C0C0">
              <a:alpha val="49803"/>
            </a:srgbClr>
          </a:solidFill>
          <a:ln>
            <a:noFill/>
          </a:ln>
        </p:spPr>
        <p:txBody>
          <a:bodyPr anchorCtr="0" anchor="ctr" bIns="108000" lIns="216000" spcFirstLastPara="1" rIns="216000" wrap="square" tIns="108000">
            <a:normAutofit fontScale="90000"/>
          </a:bodyPr>
          <a:lstStyle/>
          <a:p>
            <a:pPr indent="0" lvl="0" marL="0" rtl="0" algn="l">
              <a:lnSpc>
                <a:spcPct val="90000"/>
              </a:lnSpc>
              <a:spcBef>
                <a:spcPts val="0"/>
              </a:spcBef>
              <a:spcAft>
                <a:spcPts val="0"/>
              </a:spcAft>
              <a:buClr>
                <a:srgbClr val="363636"/>
              </a:buClr>
              <a:buSzPct val="100000"/>
              <a:buFont typeface="Roboto Condensed"/>
              <a:buNone/>
            </a:pPr>
            <a:r>
              <a:rPr b="1" lang="en-US" sz="3400">
                <a:solidFill>
                  <a:srgbClr val="363636"/>
                </a:solidFill>
              </a:rPr>
              <a:t>Role Names or Association End Names</a:t>
            </a:r>
            <a:br>
              <a:rPr b="1" lang="en-US" sz="3400">
                <a:solidFill>
                  <a:srgbClr val="363636"/>
                </a:solidFill>
              </a:rPr>
            </a:br>
            <a:endParaRPr b="1" sz="3400">
              <a:solidFill>
                <a:srgbClr val="363636"/>
              </a:solidFill>
            </a:endParaRPr>
          </a:p>
        </p:txBody>
      </p:sp>
      <p:sp>
        <p:nvSpPr>
          <p:cNvPr id="416" name="Google Shape;416;p16"/>
          <p:cNvSpPr txBox="1"/>
          <p:nvPr>
            <p:ph idx="1" type="body"/>
          </p:nvPr>
        </p:nvSpPr>
        <p:spPr>
          <a:xfrm>
            <a:off x="299544" y="1302024"/>
            <a:ext cx="11755821" cy="4525962"/>
          </a:xfrm>
          <a:prstGeom prst="rect">
            <a:avLst/>
          </a:prstGeom>
          <a:noFill/>
          <a:ln>
            <a:noFill/>
          </a:ln>
        </p:spPr>
        <p:txBody>
          <a:bodyPr anchorCtr="0" anchor="t" bIns="45700" lIns="91425" spcFirstLastPara="1" rIns="91425" wrap="square" tIns="45700">
            <a:normAutofit/>
          </a:bodyPr>
          <a:lstStyle/>
          <a:p>
            <a:pPr indent="-177800" lvl="0" marL="91440" rtl="0" algn="just">
              <a:lnSpc>
                <a:spcPct val="90000"/>
              </a:lnSpc>
              <a:spcBef>
                <a:spcPts val="0"/>
              </a:spcBef>
              <a:spcAft>
                <a:spcPts val="0"/>
              </a:spcAft>
              <a:buClr>
                <a:srgbClr val="424242"/>
              </a:buClr>
              <a:buSzPts val="2800"/>
              <a:buChar char="•"/>
            </a:pPr>
            <a:r>
              <a:rPr b="1" lang="en-US">
                <a:solidFill>
                  <a:srgbClr val="424242"/>
                </a:solidFill>
                <a:latin typeface="Book Antiqua"/>
                <a:ea typeface="Book Antiqua"/>
                <a:cs typeface="Book Antiqua"/>
                <a:sym typeface="Book Antiqua"/>
              </a:rPr>
              <a:t>A role is one end of an association.</a:t>
            </a:r>
            <a:endParaRPr/>
          </a:p>
          <a:p>
            <a:pPr indent="-177800" lvl="0" marL="91440" rtl="0" algn="just">
              <a:lnSpc>
                <a:spcPct val="90000"/>
              </a:lnSpc>
              <a:spcBef>
                <a:spcPts val="1000"/>
              </a:spcBef>
              <a:spcAft>
                <a:spcPts val="0"/>
              </a:spcAft>
              <a:buClr>
                <a:srgbClr val="424242"/>
              </a:buClr>
              <a:buSzPts val="2800"/>
              <a:buChar char="•"/>
            </a:pPr>
            <a:r>
              <a:rPr b="1" lang="en-US">
                <a:solidFill>
                  <a:srgbClr val="424242"/>
                </a:solidFill>
                <a:latin typeface="Book Antiqua"/>
                <a:ea typeface="Book Antiqua"/>
                <a:cs typeface="Book Antiqua"/>
                <a:sym typeface="Book Antiqua"/>
              </a:rPr>
              <a:t>A binary association has 2 roles, each of which may have a role name.</a:t>
            </a:r>
            <a:endParaRPr/>
          </a:p>
          <a:p>
            <a:pPr indent="-177800" lvl="0" marL="91440" rtl="0" algn="just">
              <a:lnSpc>
                <a:spcPct val="90000"/>
              </a:lnSpc>
              <a:spcBef>
                <a:spcPts val="1000"/>
              </a:spcBef>
              <a:spcAft>
                <a:spcPts val="0"/>
              </a:spcAft>
              <a:buClr>
                <a:srgbClr val="424242"/>
              </a:buClr>
              <a:buSzPts val="2800"/>
              <a:buChar char="•"/>
            </a:pPr>
            <a:r>
              <a:rPr b="1" lang="en-US">
                <a:solidFill>
                  <a:srgbClr val="424242"/>
                </a:solidFill>
                <a:latin typeface="Book Antiqua"/>
                <a:ea typeface="Book Antiqua"/>
                <a:cs typeface="Book Antiqua"/>
                <a:sym typeface="Book Antiqua"/>
              </a:rPr>
              <a:t>A role name is a name that uniquely identifies one end of an association.</a:t>
            </a:r>
            <a:endParaRPr/>
          </a:p>
          <a:p>
            <a:pPr indent="-177800" lvl="0" marL="91440" rtl="0" algn="just">
              <a:lnSpc>
                <a:spcPct val="90000"/>
              </a:lnSpc>
              <a:spcBef>
                <a:spcPts val="1000"/>
              </a:spcBef>
              <a:spcAft>
                <a:spcPts val="0"/>
              </a:spcAft>
              <a:buClr>
                <a:srgbClr val="FF0000"/>
              </a:buClr>
              <a:buSzPts val="2800"/>
              <a:buChar char="•"/>
            </a:pPr>
            <a:r>
              <a:rPr b="1" lang="en-US">
                <a:solidFill>
                  <a:srgbClr val="FF0000"/>
                </a:solidFill>
                <a:latin typeface="Book Antiqua"/>
                <a:ea typeface="Book Antiqua"/>
                <a:cs typeface="Book Antiqua"/>
                <a:sym typeface="Book Antiqua"/>
              </a:rPr>
              <a:t>Roles often appear as nouns in problem descriptions.</a:t>
            </a:r>
            <a:endParaRPr/>
          </a:p>
          <a:p>
            <a:pPr indent="-177800" lvl="0" marL="91440" rtl="0" algn="just">
              <a:lnSpc>
                <a:spcPct val="90000"/>
              </a:lnSpc>
              <a:spcBef>
                <a:spcPts val="1000"/>
              </a:spcBef>
              <a:spcAft>
                <a:spcPts val="0"/>
              </a:spcAft>
              <a:buClr>
                <a:srgbClr val="424242"/>
              </a:buClr>
              <a:buSzPts val="2800"/>
              <a:buChar char="•"/>
            </a:pPr>
            <a:r>
              <a:rPr b="1" lang="en-US">
                <a:solidFill>
                  <a:srgbClr val="424242"/>
                </a:solidFill>
                <a:latin typeface="Book Antiqua"/>
                <a:ea typeface="Book Antiqua"/>
                <a:cs typeface="Book Antiqua"/>
                <a:sym typeface="Book Antiqua"/>
              </a:rPr>
              <a:t>Use of role name is optional.</a:t>
            </a:r>
            <a:endParaRPr/>
          </a:p>
          <a:p>
            <a:pPr indent="-177800" lvl="0" marL="91440" rtl="0" algn="just">
              <a:lnSpc>
                <a:spcPct val="90000"/>
              </a:lnSpc>
              <a:spcBef>
                <a:spcPts val="1000"/>
              </a:spcBef>
              <a:spcAft>
                <a:spcPts val="0"/>
              </a:spcAft>
              <a:buClr>
                <a:srgbClr val="424242"/>
              </a:buClr>
              <a:buSzPts val="2800"/>
              <a:buChar char="•"/>
            </a:pPr>
            <a:r>
              <a:rPr b="1" lang="en-US">
                <a:solidFill>
                  <a:srgbClr val="424242"/>
                </a:solidFill>
                <a:latin typeface="Book Antiqua"/>
                <a:ea typeface="Book Antiqua"/>
                <a:cs typeface="Book Antiqua"/>
                <a:sym typeface="Book Antiqua"/>
              </a:rPr>
              <a:t>Association end names are necessary for associations between two objects of the same class.</a:t>
            </a:r>
            <a:endParaRPr b="1">
              <a:solidFill>
                <a:srgbClr val="424242"/>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fae1e2700c_0_6"/>
          <p:cNvSpPr txBox="1"/>
          <p:nvPr/>
        </p:nvSpPr>
        <p:spPr>
          <a:xfrm>
            <a:off x="409475" y="877200"/>
            <a:ext cx="107487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282C33"/>
                </a:solidFill>
                <a:highlight>
                  <a:srgbClr val="FFFFFF"/>
                </a:highlight>
                <a:latin typeface="Roboto Condensed"/>
                <a:ea typeface="Roboto Condensed"/>
                <a:cs typeface="Roboto Condensed"/>
                <a:sym typeface="Roboto Condensed"/>
              </a:rPr>
              <a:t>A use case diagram </a:t>
            </a:r>
            <a:r>
              <a:rPr b="1" lang="en-US" sz="2700">
                <a:solidFill>
                  <a:srgbClr val="C00000"/>
                </a:solidFill>
                <a:highlight>
                  <a:srgbClr val="FFFFFF"/>
                </a:highlight>
                <a:latin typeface="Roboto Condensed"/>
                <a:ea typeface="Roboto Condensed"/>
                <a:cs typeface="Roboto Condensed"/>
                <a:sym typeface="Roboto Condensed"/>
              </a:rPr>
              <a:t>doesn't go into a lot of detail</a:t>
            </a:r>
            <a:r>
              <a:rPr b="1" lang="en-US" sz="2700">
                <a:solidFill>
                  <a:srgbClr val="282C33"/>
                </a:solidFill>
                <a:highlight>
                  <a:srgbClr val="FFFFFF"/>
                </a:highlight>
                <a:latin typeface="Roboto Condensed"/>
                <a:ea typeface="Roboto Condensed"/>
                <a:cs typeface="Roboto Condensed"/>
                <a:sym typeface="Roboto Condensed"/>
              </a:rPr>
              <a:t>—for example modeling the order in which steps are performed. </a:t>
            </a:r>
            <a:endParaRPr b="1" sz="2700">
              <a:solidFill>
                <a:srgbClr val="282C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b="1" lang="en-US" sz="2700">
                <a:solidFill>
                  <a:srgbClr val="282C33"/>
                </a:solidFill>
                <a:highlight>
                  <a:srgbClr val="FFFFFF"/>
                </a:highlight>
                <a:latin typeface="Roboto Condensed"/>
                <a:ea typeface="Roboto Condensed"/>
                <a:cs typeface="Roboto Condensed"/>
                <a:sym typeface="Roboto Condensed"/>
              </a:rPr>
              <a:t>Instead, a proper use case diagram depicts </a:t>
            </a:r>
            <a:r>
              <a:rPr b="1" lang="en-US" sz="2700">
                <a:solidFill>
                  <a:srgbClr val="C00000"/>
                </a:solidFill>
                <a:highlight>
                  <a:srgbClr val="FFFFFF"/>
                </a:highlight>
                <a:latin typeface="Roboto Condensed"/>
                <a:ea typeface="Roboto Condensed"/>
                <a:cs typeface="Roboto Condensed"/>
                <a:sym typeface="Roboto Condensed"/>
              </a:rPr>
              <a:t>a high-level overview of the relationship between use cases, actors, and systems.</a:t>
            </a:r>
            <a:r>
              <a:rPr b="1" lang="en-US" sz="2700">
                <a:solidFill>
                  <a:srgbClr val="282C33"/>
                </a:solidFill>
                <a:highlight>
                  <a:srgbClr val="FFFFFF"/>
                </a:highlight>
                <a:latin typeface="Roboto Condensed"/>
                <a:ea typeface="Roboto Condensed"/>
                <a:cs typeface="Roboto Condensed"/>
                <a:sym typeface="Roboto Condensed"/>
              </a:rPr>
              <a:t> </a:t>
            </a:r>
            <a:endParaRPr b="1" sz="2700">
              <a:solidFill>
                <a:srgbClr val="282C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b="1" lang="en-US" sz="2700">
                <a:solidFill>
                  <a:srgbClr val="282C33"/>
                </a:solidFill>
                <a:highlight>
                  <a:srgbClr val="FFFFFF"/>
                </a:highlight>
                <a:latin typeface="Roboto Condensed"/>
                <a:ea typeface="Roboto Condensed"/>
                <a:cs typeface="Roboto Condensed"/>
                <a:sym typeface="Roboto Condensed"/>
              </a:rPr>
              <a:t>Experts recommend that use case diagrams be used to supplement a more descriptive textual use case.</a:t>
            </a:r>
            <a:endParaRPr b="1" sz="2700">
              <a:solidFill>
                <a:srgbClr val="282C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t/>
            </a:r>
            <a:endParaRPr b="1" sz="2700">
              <a:solidFill>
                <a:srgbClr val="282C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b="1" lang="en-US" sz="3000">
                <a:solidFill>
                  <a:srgbClr val="C00000"/>
                </a:solidFill>
                <a:highlight>
                  <a:srgbClr val="FFFFFF"/>
                </a:highlight>
                <a:latin typeface="Roboto Condensed"/>
                <a:ea typeface="Roboto Condensed"/>
                <a:cs typeface="Roboto Condensed"/>
                <a:sym typeface="Roboto Condensed"/>
              </a:rPr>
              <a:t>Notation:</a:t>
            </a:r>
            <a:endParaRPr b="1" sz="3000">
              <a:solidFill>
                <a:srgbClr val="C00000"/>
              </a:solidFill>
              <a:highlight>
                <a:srgbClr val="FFFFFF"/>
              </a:highlight>
              <a:latin typeface="Roboto Condensed"/>
              <a:ea typeface="Roboto Condensed"/>
              <a:cs typeface="Roboto Condensed"/>
              <a:sym typeface="Roboto Condensed"/>
            </a:endParaRPr>
          </a:p>
          <a:p>
            <a:pPr indent="-400050" lvl="0" marL="457200" rtl="0" algn="l">
              <a:spcBef>
                <a:spcPts val="1000"/>
              </a:spcBef>
              <a:spcAft>
                <a:spcPts val="0"/>
              </a:spcAft>
              <a:buClr>
                <a:srgbClr val="282C33"/>
              </a:buClr>
              <a:buSzPts val="2700"/>
              <a:buFont typeface="Roboto Condensed"/>
              <a:buChar char="●"/>
            </a:pPr>
            <a:r>
              <a:rPr b="1" lang="en-US" sz="2700">
                <a:solidFill>
                  <a:srgbClr val="C00000"/>
                </a:solidFill>
                <a:highlight>
                  <a:srgbClr val="FFFFFF"/>
                </a:highlight>
                <a:latin typeface="Roboto Condensed"/>
                <a:ea typeface="Roboto Condensed"/>
                <a:cs typeface="Roboto Condensed"/>
                <a:sym typeface="Roboto Condensed"/>
              </a:rPr>
              <a:t>Use cases </a:t>
            </a:r>
            <a:r>
              <a:rPr b="1" lang="en-US" sz="2700">
                <a:solidFill>
                  <a:srgbClr val="282C33"/>
                </a:solidFill>
                <a:highlight>
                  <a:srgbClr val="FFFFFF"/>
                </a:highlight>
                <a:latin typeface="Roboto Condensed"/>
                <a:ea typeface="Roboto Condensed"/>
                <a:cs typeface="Roboto Condensed"/>
                <a:sym typeface="Roboto Condensed"/>
              </a:rPr>
              <a:t>are represented with a labeled </a:t>
            </a:r>
            <a:r>
              <a:rPr b="1" lang="en-US" sz="2700">
                <a:solidFill>
                  <a:srgbClr val="C00000"/>
                </a:solidFill>
                <a:highlight>
                  <a:srgbClr val="FFFFFF"/>
                </a:highlight>
                <a:latin typeface="Roboto Condensed"/>
                <a:ea typeface="Roboto Condensed"/>
                <a:cs typeface="Roboto Condensed"/>
                <a:sym typeface="Roboto Condensed"/>
              </a:rPr>
              <a:t>oval shape</a:t>
            </a:r>
            <a:r>
              <a:rPr b="1" lang="en-US" sz="2700">
                <a:solidFill>
                  <a:srgbClr val="282C33"/>
                </a:solidFill>
                <a:highlight>
                  <a:srgbClr val="FFFFFF"/>
                </a:highlight>
                <a:latin typeface="Roboto Condensed"/>
                <a:ea typeface="Roboto Condensed"/>
                <a:cs typeface="Roboto Condensed"/>
                <a:sym typeface="Roboto Condensed"/>
              </a:rPr>
              <a:t>. </a:t>
            </a:r>
            <a:endParaRPr b="1" sz="2700">
              <a:solidFill>
                <a:srgbClr val="282C33"/>
              </a:solidFill>
              <a:highlight>
                <a:srgbClr val="FFFFFF"/>
              </a:highlight>
              <a:latin typeface="Roboto Condensed"/>
              <a:ea typeface="Roboto Condensed"/>
              <a:cs typeface="Roboto Condensed"/>
              <a:sym typeface="Roboto Condensed"/>
            </a:endParaRPr>
          </a:p>
          <a:p>
            <a:pPr indent="-400050" lvl="0" marL="457200" rtl="0" algn="l">
              <a:spcBef>
                <a:spcPts val="1000"/>
              </a:spcBef>
              <a:spcAft>
                <a:spcPts val="0"/>
              </a:spcAft>
              <a:buClr>
                <a:srgbClr val="282C33"/>
              </a:buClr>
              <a:buSzPts val="2700"/>
              <a:buFont typeface="Roboto Condensed"/>
              <a:buChar char="●"/>
            </a:pPr>
            <a:r>
              <a:rPr b="1" lang="en-US" sz="2700">
                <a:solidFill>
                  <a:srgbClr val="C00000"/>
                </a:solidFill>
                <a:highlight>
                  <a:srgbClr val="FFFFFF"/>
                </a:highlight>
                <a:latin typeface="Roboto Condensed"/>
                <a:ea typeface="Roboto Condensed"/>
                <a:cs typeface="Roboto Condensed"/>
                <a:sym typeface="Roboto Condensed"/>
              </a:rPr>
              <a:t>Stick figures </a:t>
            </a:r>
            <a:r>
              <a:rPr b="1" lang="en-US" sz="2700">
                <a:solidFill>
                  <a:srgbClr val="282C33"/>
                </a:solidFill>
                <a:highlight>
                  <a:srgbClr val="FFFFFF"/>
                </a:highlight>
                <a:latin typeface="Roboto Condensed"/>
                <a:ea typeface="Roboto Condensed"/>
                <a:cs typeface="Roboto Condensed"/>
                <a:sym typeface="Roboto Condensed"/>
              </a:rPr>
              <a:t>represent </a:t>
            </a:r>
            <a:r>
              <a:rPr b="1" lang="en-US" sz="2700">
                <a:solidFill>
                  <a:srgbClr val="C00000"/>
                </a:solidFill>
                <a:highlight>
                  <a:srgbClr val="FFFFFF"/>
                </a:highlight>
                <a:latin typeface="Roboto Condensed"/>
                <a:ea typeface="Roboto Condensed"/>
                <a:cs typeface="Roboto Condensed"/>
                <a:sym typeface="Roboto Condensed"/>
              </a:rPr>
              <a:t>actors</a:t>
            </a:r>
            <a:r>
              <a:rPr b="1" lang="en-US" sz="2700">
                <a:solidFill>
                  <a:srgbClr val="282C33"/>
                </a:solidFill>
                <a:highlight>
                  <a:srgbClr val="FFFFFF"/>
                </a:highlight>
                <a:latin typeface="Roboto Condensed"/>
                <a:ea typeface="Roboto Condensed"/>
                <a:cs typeface="Roboto Condensed"/>
                <a:sym typeface="Roboto Condensed"/>
              </a:rPr>
              <a:t> in the process, and the </a:t>
            </a:r>
            <a:r>
              <a:rPr b="1" lang="en-US" sz="2700">
                <a:solidFill>
                  <a:srgbClr val="C00000"/>
                </a:solidFill>
                <a:highlight>
                  <a:srgbClr val="FFFFFF"/>
                </a:highlight>
                <a:latin typeface="Roboto Condensed"/>
                <a:ea typeface="Roboto Condensed"/>
                <a:cs typeface="Roboto Condensed"/>
                <a:sym typeface="Roboto Condensed"/>
              </a:rPr>
              <a:t>actor's participation</a:t>
            </a:r>
            <a:r>
              <a:rPr b="1" lang="en-US" sz="2700">
                <a:solidFill>
                  <a:srgbClr val="282C33"/>
                </a:solidFill>
                <a:highlight>
                  <a:srgbClr val="FFFFFF"/>
                </a:highlight>
                <a:latin typeface="Roboto Condensed"/>
                <a:ea typeface="Roboto Condensed"/>
                <a:cs typeface="Roboto Condensed"/>
                <a:sym typeface="Roboto Condensed"/>
              </a:rPr>
              <a:t> in the system is modeled with </a:t>
            </a:r>
            <a:r>
              <a:rPr b="1" lang="en-US" sz="2700">
                <a:solidFill>
                  <a:srgbClr val="C00000"/>
                </a:solidFill>
                <a:highlight>
                  <a:srgbClr val="FFFFFF"/>
                </a:highlight>
                <a:latin typeface="Roboto Condensed"/>
                <a:ea typeface="Roboto Condensed"/>
                <a:cs typeface="Roboto Condensed"/>
                <a:sym typeface="Roboto Condensed"/>
              </a:rPr>
              <a:t>a line between the actor and use case. </a:t>
            </a:r>
            <a:endParaRPr b="1" sz="2700">
              <a:solidFill>
                <a:srgbClr val="C00000"/>
              </a:solidFill>
              <a:highlight>
                <a:srgbClr val="FFFFFF"/>
              </a:highlight>
              <a:latin typeface="Roboto Condensed"/>
              <a:ea typeface="Roboto Condensed"/>
              <a:cs typeface="Roboto Condensed"/>
              <a:sym typeface="Roboto Condensed"/>
            </a:endParaRPr>
          </a:p>
          <a:p>
            <a:pPr indent="-400050" lvl="0" marL="457200" rtl="0" algn="l">
              <a:spcBef>
                <a:spcPts val="1000"/>
              </a:spcBef>
              <a:spcAft>
                <a:spcPts val="0"/>
              </a:spcAft>
              <a:buClr>
                <a:srgbClr val="282C33"/>
              </a:buClr>
              <a:buSzPts val="2700"/>
              <a:buFont typeface="Roboto Condensed"/>
              <a:buChar char="●"/>
            </a:pPr>
            <a:r>
              <a:rPr b="1" lang="en-US" sz="2700">
                <a:solidFill>
                  <a:srgbClr val="282C33"/>
                </a:solidFill>
                <a:highlight>
                  <a:srgbClr val="FFFFFF"/>
                </a:highlight>
                <a:latin typeface="Roboto Condensed"/>
                <a:ea typeface="Roboto Condensed"/>
                <a:cs typeface="Roboto Condensed"/>
                <a:sym typeface="Roboto Condensed"/>
              </a:rPr>
              <a:t>To depict the </a:t>
            </a:r>
            <a:r>
              <a:rPr b="1" lang="en-US" sz="2700">
                <a:solidFill>
                  <a:srgbClr val="C00000"/>
                </a:solidFill>
                <a:highlight>
                  <a:srgbClr val="FFFFFF"/>
                </a:highlight>
                <a:latin typeface="Roboto Condensed"/>
                <a:ea typeface="Roboto Condensed"/>
                <a:cs typeface="Roboto Condensed"/>
                <a:sym typeface="Roboto Condensed"/>
              </a:rPr>
              <a:t>system boundary</a:t>
            </a:r>
            <a:r>
              <a:rPr b="1" lang="en-US" sz="2700">
                <a:solidFill>
                  <a:srgbClr val="282C33"/>
                </a:solidFill>
                <a:highlight>
                  <a:srgbClr val="FFFFFF"/>
                </a:highlight>
                <a:latin typeface="Roboto Condensed"/>
                <a:ea typeface="Roboto Condensed"/>
                <a:cs typeface="Roboto Condensed"/>
                <a:sym typeface="Roboto Condensed"/>
              </a:rPr>
              <a:t>, draw </a:t>
            </a:r>
            <a:r>
              <a:rPr b="1" lang="en-US" sz="2700">
                <a:solidFill>
                  <a:srgbClr val="C00000"/>
                </a:solidFill>
                <a:highlight>
                  <a:srgbClr val="FFFFFF"/>
                </a:highlight>
                <a:latin typeface="Roboto Condensed"/>
                <a:ea typeface="Roboto Condensed"/>
                <a:cs typeface="Roboto Condensed"/>
                <a:sym typeface="Roboto Condensed"/>
              </a:rPr>
              <a:t>a box around the use case</a:t>
            </a:r>
            <a:r>
              <a:rPr b="1" lang="en-US" sz="2700">
                <a:solidFill>
                  <a:srgbClr val="282C33"/>
                </a:solidFill>
                <a:highlight>
                  <a:srgbClr val="FFFFFF"/>
                </a:highlight>
                <a:latin typeface="Roboto Condensed"/>
                <a:ea typeface="Roboto Condensed"/>
                <a:cs typeface="Roboto Condensed"/>
                <a:sym typeface="Roboto Condensed"/>
              </a:rPr>
              <a:t> itself.</a:t>
            </a:r>
            <a:endParaRPr b="1" sz="2700">
              <a:solidFill>
                <a:srgbClr val="282C33"/>
              </a:solidFill>
              <a:highlight>
                <a:srgbClr val="FFFFFF"/>
              </a:highlight>
              <a:latin typeface="Roboto Condensed"/>
              <a:ea typeface="Roboto Condensed"/>
              <a:cs typeface="Roboto Condensed"/>
              <a:sym typeface="Roboto Condensed"/>
            </a:endParaRPr>
          </a:p>
        </p:txBody>
      </p:sp>
      <p:sp>
        <p:nvSpPr>
          <p:cNvPr id="118" name="Google Shape;118;g2fae1e2700c_0_6"/>
          <p:cNvSpPr txBox="1"/>
          <p:nvPr/>
        </p:nvSpPr>
        <p:spPr>
          <a:xfrm>
            <a:off x="910450" y="0"/>
            <a:ext cx="9510900" cy="8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solidFill>
                  <a:schemeClr val="dk1"/>
                </a:solidFill>
                <a:latin typeface="Roboto Condensed"/>
                <a:ea typeface="Roboto Condensed"/>
                <a:cs typeface="Roboto Condensed"/>
                <a:sym typeface="Roboto Condensed"/>
              </a:rPr>
              <a:t>Use-Case Diagram</a:t>
            </a:r>
            <a:endParaRPr b="1" sz="3700">
              <a:solidFill>
                <a:schemeClr val="dk1"/>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7"/>
          <p:cNvSpPr/>
          <p:nvPr/>
        </p:nvSpPr>
        <p:spPr>
          <a:xfrm>
            <a:off x="1847851" y="906464"/>
            <a:ext cx="20161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person</a:t>
            </a:r>
            <a:endParaRPr b="1" sz="1800">
              <a:solidFill>
                <a:schemeClr val="dk1"/>
              </a:solidFill>
              <a:latin typeface="Arial"/>
              <a:ea typeface="Arial"/>
              <a:cs typeface="Arial"/>
              <a:sym typeface="Arial"/>
            </a:endParaRPr>
          </a:p>
        </p:txBody>
      </p:sp>
      <p:sp>
        <p:nvSpPr>
          <p:cNvPr id="422" name="Google Shape;422;p17"/>
          <p:cNvSpPr/>
          <p:nvPr/>
        </p:nvSpPr>
        <p:spPr>
          <a:xfrm>
            <a:off x="7751764" y="906464"/>
            <a:ext cx="20161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company</a:t>
            </a:r>
            <a:endParaRPr b="1" sz="1800">
              <a:solidFill>
                <a:schemeClr val="dk1"/>
              </a:solidFill>
              <a:latin typeface="Arial"/>
              <a:ea typeface="Arial"/>
              <a:cs typeface="Arial"/>
              <a:sym typeface="Arial"/>
            </a:endParaRPr>
          </a:p>
        </p:txBody>
      </p:sp>
      <p:cxnSp>
        <p:nvCxnSpPr>
          <p:cNvPr id="423" name="Google Shape;423;p17"/>
          <p:cNvCxnSpPr>
            <a:stCxn id="421" idx="3"/>
            <a:endCxn id="422" idx="1"/>
          </p:cNvCxnSpPr>
          <p:nvPr/>
        </p:nvCxnSpPr>
        <p:spPr>
          <a:xfrm>
            <a:off x="3863976" y="1158083"/>
            <a:ext cx="3887700" cy="0"/>
          </a:xfrm>
          <a:prstGeom prst="straightConnector1">
            <a:avLst/>
          </a:prstGeom>
          <a:noFill/>
          <a:ln cap="flat" cmpd="sng" w="9525">
            <a:solidFill>
              <a:schemeClr val="dk1"/>
            </a:solidFill>
            <a:prstDash val="solid"/>
            <a:round/>
            <a:headEnd len="med" w="med" type="oval"/>
            <a:tailEnd len="med" w="med" type="none"/>
          </a:ln>
        </p:spPr>
      </p:cxnSp>
      <p:sp>
        <p:nvSpPr>
          <p:cNvPr id="424" name="Google Shape;424;p17"/>
          <p:cNvSpPr txBox="1"/>
          <p:nvPr/>
        </p:nvSpPr>
        <p:spPr>
          <a:xfrm>
            <a:off x="3843338" y="781050"/>
            <a:ext cx="1249362"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employee</a:t>
            </a:r>
            <a:endParaRPr b="1" sz="1800">
              <a:solidFill>
                <a:schemeClr val="dk1"/>
              </a:solidFill>
              <a:latin typeface="Arial"/>
              <a:ea typeface="Arial"/>
              <a:cs typeface="Arial"/>
              <a:sym typeface="Arial"/>
            </a:endParaRPr>
          </a:p>
        </p:txBody>
      </p:sp>
      <p:sp>
        <p:nvSpPr>
          <p:cNvPr id="425" name="Google Shape;425;p17"/>
          <p:cNvSpPr txBox="1"/>
          <p:nvPr/>
        </p:nvSpPr>
        <p:spPr>
          <a:xfrm>
            <a:off x="6600826" y="762000"/>
            <a:ext cx="1211263"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employer</a:t>
            </a:r>
            <a:endParaRPr b="1" sz="1800">
              <a:solidFill>
                <a:schemeClr val="dk1"/>
              </a:solidFill>
              <a:latin typeface="Arial"/>
              <a:ea typeface="Arial"/>
              <a:cs typeface="Arial"/>
              <a:sym typeface="Arial"/>
            </a:endParaRPr>
          </a:p>
        </p:txBody>
      </p:sp>
      <p:sp>
        <p:nvSpPr>
          <p:cNvPr id="426" name="Google Shape;426;p17"/>
          <p:cNvSpPr txBox="1"/>
          <p:nvPr/>
        </p:nvSpPr>
        <p:spPr>
          <a:xfrm>
            <a:off x="5067300" y="1069975"/>
            <a:ext cx="12700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Works-for</a:t>
            </a:r>
            <a:endParaRPr b="1" sz="1800">
              <a:solidFill>
                <a:schemeClr val="dk1"/>
              </a:solidFill>
              <a:latin typeface="Arial"/>
              <a:ea typeface="Arial"/>
              <a:cs typeface="Arial"/>
              <a:sym typeface="Arial"/>
            </a:endParaRPr>
          </a:p>
        </p:txBody>
      </p:sp>
      <p:sp>
        <p:nvSpPr>
          <p:cNvPr id="427" name="Google Shape;427;p17"/>
          <p:cNvSpPr txBox="1"/>
          <p:nvPr/>
        </p:nvSpPr>
        <p:spPr>
          <a:xfrm>
            <a:off x="4440239" y="2346326"/>
            <a:ext cx="3311525"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Employee	Employer</a:t>
            </a:r>
            <a:endParaRPr/>
          </a:p>
          <a:p>
            <a:pPr indent="0" lvl="0" marL="0" marR="0" rtl="0" algn="l">
              <a:spcBef>
                <a:spcPts val="900"/>
              </a:spcBef>
              <a:spcAft>
                <a:spcPts val="0"/>
              </a:spcAft>
              <a:buClr>
                <a:schemeClr val="dk1"/>
              </a:buClr>
              <a:buSzPts val="1800"/>
              <a:buFont typeface="Arial"/>
              <a:buNone/>
            </a:pPr>
            <a:r>
              <a:rPr b="1" lang="en-US" sz="1800">
                <a:solidFill>
                  <a:schemeClr val="dk1"/>
                </a:solidFill>
                <a:latin typeface="Arial"/>
                <a:ea typeface="Arial"/>
                <a:cs typeface="Arial"/>
                <a:sym typeface="Arial"/>
              </a:rPr>
              <a:t>Ram		TCS</a:t>
            </a:r>
            <a:endParaRPr/>
          </a:p>
          <a:p>
            <a:pPr indent="0" lvl="0" marL="0" marR="0" rtl="0" algn="l">
              <a:spcBef>
                <a:spcPts val="900"/>
              </a:spcBef>
              <a:spcAft>
                <a:spcPts val="0"/>
              </a:spcAft>
              <a:buClr>
                <a:schemeClr val="dk1"/>
              </a:buClr>
              <a:buSzPts val="1800"/>
              <a:buFont typeface="Arial"/>
              <a:buNone/>
            </a:pPr>
            <a:r>
              <a:rPr b="1" lang="en-US" sz="1800">
                <a:solidFill>
                  <a:schemeClr val="dk1"/>
                </a:solidFill>
                <a:latin typeface="Arial"/>
                <a:ea typeface="Arial"/>
                <a:cs typeface="Arial"/>
                <a:sym typeface="Arial"/>
              </a:rPr>
              <a:t>Mohan		Wipro</a:t>
            </a:r>
            <a:endParaRPr b="1" sz="1800">
              <a:solidFill>
                <a:schemeClr val="dk1"/>
              </a:solidFill>
              <a:latin typeface="Arial"/>
              <a:ea typeface="Arial"/>
              <a:cs typeface="Arial"/>
              <a:sym typeface="Arial"/>
            </a:endParaRPr>
          </a:p>
        </p:txBody>
      </p:sp>
      <p:sp>
        <p:nvSpPr>
          <p:cNvPr id="428" name="Google Shape;428;p17"/>
          <p:cNvSpPr txBox="1"/>
          <p:nvPr/>
        </p:nvSpPr>
        <p:spPr>
          <a:xfrm>
            <a:off x="133940" y="27153"/>
            <a:ext cx="9182728" cy="563231"/>
          </a:xfrm>
          <a:prstGeom prst="rect">
            <a:avLst/>
          </a:prstGeom>
          <a:solidFill>
            <a:srgbClr val="C0C0C0">
              <a:alpha val="49803"/>
            </a:srgbClr>
          </a:solidFill>
          <a:ln>
            <a:noFill/>
          </a:ln>
        </p:spPr>
        <p:txBody>
          <a:bodyPr anchorCtr="0" anchor="ctr" bIns="108000" lIns="216000" spcFirstLastPara="1" rIns="216000" wrap="square" tIns="108000">
            <a:normAutofit fontScale="90000" lnSpcReduction="20000"/>
          </a:bodyPr>
          <a:lstStyle/>
          <a:p>
            <a:pPr indent="0" lvl="0" marL="0" marR="0" rtl="0" algn="l">
              <a:lnSpc>
                <a:spcPct val="90000"/>
              </a:lnSpc>
              <a:spcBef>
                <a:spcPts val="0"/>
              </a:spcBef>
              <a:spcAft>
                <a:spcPts val="0"/>
              </a:spcAft>
              <a:buClr>
                <a:srgbClr val="363636"/>
              </a:buClr>
              <a:buSzPct val="100000"/>
              <a:buFont typeface="Roboto Condensed"/>
              <a:buNone/>
            </a:pPr>
            <a:r>
              <a:rPr b="1" lang="en-US" sz="3400">
                <a:solidFill>
                  <a:srgbClr val="363636"/>
                </a:solidFill>
                <a:latin typeface="Roboto Condensed"/>
                <a:ea typeface="Roboto Condensed"/>
                <a:cs typeface="Roboto Condensed"/>
                <a:sym typeface="Roboto Condensed"/>
              </a:rPr>
              <a:t>Role names for an association</a:t>
            </a:r>
            <a:endParaRPr b="1" sz="3400">
              <a:solidFill>
                <a:srgbClr val="363636"/>
              </a:solidFill>
              <a:latin typeface="Roboto Condensed"/>
              <a:ea typeface="Roboto Condensed"/>
              <a:cs typeface="Roboto Condensed"/>
              <a:sym typeface="Roboto Condensed"/>
            </a:endParaRPr>
          </a:p>
        </p:txBody>
      </p:sp>
      <p:sp>
        <p:nvSpPr>
          <p:cNvPr id="429" name="Google Shape;429;p17"/>
          <p:cNvSpPr txBox="1"/>
          <p:nvPr/>
        </p:nvSpPr>
        <p:spPr>
          <a:xfrm>
            <a:off x="325821" y="3949700"/>
            <a:ext cx="11708523"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Roboto Condensed"/>
                <a:ea typeface="Roboto Condensed"/>
                <a:cs typeface="Roboto Condensed"/>
                <a:sym typeface="Roboto Condensed"/>
              </a:rPr>
              <a:t>A </a:t>
            </a:r>
            <a:r>
              <a:rPr b="1" i="1" lang="en-US" sz="2200" u="sng">
                <a:solidFill>
                  <a:srgbClr val="C00000"/>
                </a:solidFill>
                <a:latin typeface="Roboto Condensed"/>
                <a:ea typeface="Roboto Condensed"/>
                <a:cs typeface="Roboto Condensed"/>
                <a:sym typeface="Roboto Condensed"/>
              </a:rPr>
              <a:t>reference</a:t>
            </a:r>
            <a:r>
              <a:rPr b="1" i="1" lang="en-US" sz="2200">
                <a:solidFill>
                  <a:schemeClr val="dk1"/>
                </a:solidFill>
                <a:latin typeface="Roboto Condensed"/>
                <a:ea typeface="Roboto Condensed"/>
                <a:cs typeface="Roboto Condensed"/>
                <a:sym typeface="Roboto Condensed"/>
              </a:rPr>
              <a:t> </a:t>
            </a:r>
            <a:r>
              <a:rPr b="1" lang="en-US" sz="2200">
                <a:solidFill>
                  <a:schemeClr val="dk1"/>
                </a:solidFill>
                <a:latin typeface="Roboto Condensed"/>
                <a:ea typeface="Roboto Condensed"/>
                <a:cs typeface="Roboto Condensed"/>
                <a:sym typeface="Roboto Condensed"/>
              </a:rPr>
              <a:t>is an attribute in one object that refers to another object.</a:t>
            </a:r>
            <a:endParaRPr/>
          </a:p>
          <a:p>
            <a:pPr indent="0" lvl="0" marL="0" marR="0" rtl="0" algn="l">
              <a:spcBef>
                <a:spcPts val="0"/>
              </a:spcBef>
              <a:spcAft>
                <a:spcPts val="0"/>
              </a:spcAft>
              <a:buNone/>
            </a:pPr>
            <a:r>
              <a:t/>
            </a:r>
            <a:endParaRPr b="1" sz="22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2200">
                <a:solidFill>
                  <a:schemeClr val="dk1"/>
                </a:solidFill>
                <a:latin typeface="Roboto Condensed"/>
                <a:ea typeface="Roboto Condensed"/>
                <a:cs typeface="Roboto Condensed"/>
                <a:sym typeface="Roboto Condensed"/>
              </a:rPr>
              <a:t>For example, a data structure for </a:t>
            </a:r>
            <a:r>
              <a:rPr b="1" i="1" lang="en-US" sz="2200">
                <a:solidFill>
                  <a:schemeClr val="dk1"/>
                </a:solidFill>
                <a:latin typeface="Roboto Condensed"/>
                <a:ea typeface="Roboto Condensed"/>
                <a:cs typeface="Roboto Condensed"/>
                <a:sym typeface="Roboto Condensed"/>
              </a:rPr>
              <a:t>Person </a:t>
            </a:r>
            <a:r>
              <a:rPr b="1" lang="en-US" sz="2200">
                <a:solidFill>
                  <a:schemeClr val="dk1"/>
                </a:solidFill>
                <a:latin typeface="Roboto Condensed"/>
                <a:ea typeface="Roboto Condensed"/>
                <a:cs typeface="Roboto Condensed"/>
                <a:sym typeface="Roboto Condensed"/>
              </a:rPr>
              <a:t>might contain an attribute </a:t>
            </a:r>
            <a:r>
              <a:rPr b="1" i="1" lang="en-US" sz="2200">
                <a:solidFill>
                  <a:schemeClr val="dk1"/>
                </a:solidFill>
                <a:latin typeface="Roboto Condensed"/>
                <a:ea typeface="Roboto Condensed"/>
                <a:cs typeface="Roboto Condensed"/>
                <a:sym typeface="Roboto Condensed"/>
              </a:rPr>
              <a:t>employer </a:t>
            </a:r>
            <a:r>
              <a:rPr b="1" lang="en-US" sz="2200">
                <a:solidFill>
                  <a:schemeClr val="dk1"/>
                </a:solidFill>
                <a:latin typeface="Roboto Condensed"/>
                <a:ea typeface="Roboto Condensed"/>
                <a:cs typeface="Roboto Condensed"/>
                <a:sym typeface="Roboto Condensed"/>
              </a:rPr>
              <a:t>that refers to a </a:t>
            </a:r>
            <a:r>
              <a:rPr b="1" i="1" lang="en-US" sz="2200">
                <a:solidFill>
                  <a:schemeClr val="dk1"/>
                </a:solidFill>
                <a:latin typeface="Roboto Condensed"/>
                <a:ea typeface="Roboto Condensed"/>
                <a:cs typeface="Roboto Condensed"/>
                <a:sym typeface="Roboto Condensed"/>
              </a:rPr>
              <a:t>Company </a:t>
            </a:r>
            <a:r>
              <a:rPr b="1" lang="en-US" sz="2200">
                <a:solidFill>
                  <a:schemeClr val="dk1"/>
                </a:solidFill>
                <a:latin typeface="Roboto Condensed"/>
                <a:ea typeface="Roboto Condensed"/>
                <a:cs typeface="Roboto Condensed"/>
                <a:sym typeface="Roboto Condensed"/>
              </a:rPr>
              <a:t>object, and a </a:t>
            </a:r>
            <a:r>
              <a:rPr b="1" i="1" lang="en-US" sz="2200">
                <a:solidFill>
                  <a:schemeClr val="dk1"/>
                </a:solidFill>
                <a:latin typeface="Roboto Condensed"/>
                <a:ea typeface="Roboto Condensed"/>
                <a:cs typeface="Roboto Condensed"/>
                <a:sym typeface="Roboto Condensed"/>
              </a:rPr>
              <a:t>Company </a:t>
            </a:r>
            <a:r>
              <a:rPr b="1" lang="en-US" sz="2200">
                <a:solidFill>
                  <a:schemeClr val="dk1"/>
                </a:solidFill>
                <a:latin typeface="Roboto Condensed"/>
                <a:ea typeface="Roboto Condensed"/>
                <a:cs typeface="Roboto Condensed"/>
                <a:sym typeface="Roboto Condensed"/>
              </a:rPr>
              <a:t>object might contain an attribute </a:t>
            </a:r>
            <a:r>
              <a:rPr b="1" i="1" lang="en-US" sz="2200">
                <a:solidFill>
                  <a:schemeClr val="dk1"/>
                </a:solidFill>
                <a:latin typeface="Roboto Condensed"/>
                <a:ea typeface="Roboto Condensed"/>
                <a:cs typeface="Roboto Condensed"/>
                <a:sym typeface="Roboto Condensed"/>
              </a:rPr>
              <a:t>employees </a:t>
            </a:r>
            <a:r>
              <a:rPr b="1" lang="en-US" sz="2200">
                <a:solidFill>
                  <a:schemeClr val="dk1"/>
                </a:solidFill>
                <a:latin typeface="Roboto Condensed"/>
                <a:ea typeface="Roboto Condensed"/>
                <a:cs typeface="Roboto Condensed"/>
                <a:sym typeface="Roboto Condensed"/>
              </a:rPr>
              <a:t>that refers to a set of </a:t>
            </a:r>
            <a:r>
              <a:rPr b="1" i="1" lang="en-US" sz="2200">
                <a:solidFill>
                  <a:schemeClr val="dk1"/>
                </a:solidFill>
                <a:latin typeface="Roboto Condensed"/>
                <a:ea typeface="Roboto Condensed"/>
                <a:cs typeface="Roboto Condensed"/>
                <a:sym typeface="Roboto Condensed"/>
              </a:rPr>
              <a:t>Person </a:t>
            </a:r>
            <a:r>
              <a:rPr b="1" lang="en-US" sz="2200">
                <a:solidFill>
                  <a:schemeClr val="dk1"/>
                </a:solidFill>
                <a:latin typeface="Roboto Condensed"/>
                <a:ea typeface="Roboto Condensed"/>
                <a:cs typeface="Roboto Condensed"/>
                <a:sym typeface="Roboto Condensed"/>
              </a:rPr>
              <a:t>objects.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8"/>
          <p:cNvSpPr txBox="1"/>
          <p:nvPr/>
        </p:nvSpPr>
        <p:spPr>
          <a:xfrm>
            <a:off x="315309" y="1023045"/>
            <a:ext cx="1172954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Roboto Condensed"/>
                <a:ea typeface="Roboto Condensed"/>
                <a:cs typeface="Roboto Condensed"/>
                <a:sym typeface="Roboto Condensed"/>
              </a:rPr>
              <a:t>Association end names are necessary for associations between two objects of the same class. They can also distinguish multiple associations between a pair of classes.</a:t>
            </a:r>
            <a:endParaRPr/>
          </a:p>
        </p:txBody>
      </p:sp>
      <p:sp>
        <p:nvSpPr>
          <p:cNvPr id="435" name="Google Shape;435;p18"/>
          <p:cNvSpPr txBox="1"/>
          <p:nvPr/>
        </p:nvSpPr>
        <p:spPr>
          <a:xfrm>
            <a:off x="84083" y="0"/>
            <a:ext cx="11813627" cy="89535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Clr>
                <a:srgbClr val="363636"/>
              </a:buClr>
              <a:buSzPts val="3600"/>
              <a:buFont typeface="Roboto Condensed"/>
              <a:buNone/>
            </a:pPr>
            <a:r>
              <a:t/>
            </a:r>
            <a:endParaRPr b="1" sz="3600">
              <a:solidFill>
                <a:srgbClr val="363636"/>
              </a:solidFill>
              <a:latin typeface="Arial"/>
              <a:ea typeface="Arial"/>
              <a:cs typeface="Arial"/>
              <a:sym typeface="Arial"/>
            </a:endParaRPr>
          </a:p>
          <a:p>
            <a:pPr indent="0" lvl="0" marL="0" marR="0" rtl="0" algn="l">
              <a:lnSpc>
                <a:spcPct val="90000"/>
              </a:lnSpc>
              <a:spcBef>
                <a:spcPts val="0"/>
              </a:spcBef>
              <a:spcAft>
                <a:spcPts val="0"/>
              </a:spcAft>
              <a:buClr>
                <a:srgbClr val="363636"/>
              </a:buClr>
              <a:buSzPts val="3600"/>
              <a:buFont typeface="Arial"/>
              <a:buNone/>
            </a:pPr>
            <a:r>
              <a:rPr b="1" lang="en-US" sz="3600">
                <a:solidFill>
                  <a:srgbClr val="363636"/>
                </a:solidFill>
                <a:latin typeface="Arial"/>
                <a:ea typeface="Arial"/>
                <a:cs typeface="Arial"/>
                <a:sym typeface="Arial"/>
              </a:rPr>
              <a:t>Advantages of Association End Names</a:t>
            </a:r>
            <a:br>
              <a:rPr b="1" lang="en-US" sz="3600">
                <a:solidFill>
                  <a:srgbClr val="363636"/>
                </a:solidFill>
                <a:latin typeface="Arial"/>
                <a:ea typeface="Arial"/>
                <a:cs typeface="Arial"/>
                <a:sym typeface="Arial"/>
              </a:rPr>
            </a:br>
            <a:endParaRPr b="1" sz="3600">
              <a:solidFill>
                <a:srgbClr val="363636"/>
              </a:solidFill>
              <a:latin typeface="Arial"/>
              <a:ea typeface="Arial"/>
              <a:cs typeface="Arial"/>
              <a:sym typeface="Arial"/>
            </a:endParaRPr>
          </a:p>
        </p:txBody>
      </p:sp>
      <p:pic>
        <p:nvPicPr>
          <p:cNvPr id="436" name="Google Shape;436;p18"/>
          <p:cNvPicPr preferRelativeResize="0"/>
          <p:nvPr/>
        </p:nvPicPr>
        <p:blipFill rotWithShape="1">
          <a:blip r:embed="rId3">
            <a:alphaModFix/>
          </a:blip>
          <a:srcRect b="0" l="0" r="0" t="0"/>
          <a:stretch/>
        </p:blipFill>
        <p:spPr>
          <a:xfrm>
            <a:off x="315309" y="2126397"/>
            <a:ext cx="8229600" cy="2457450"/>
          </a:xfrm>
          <a:prstGeom prst="rect">
            <a:avLst/>
          </a:prstGeom>
          <a:noFill/>
          <a:ln>
            <a:noFill/>
          </a:ln>
        </p:spPr>
      </p:pic>
      <p:sp>
        <p:nvSpPr>
          <p:cNvPr id="437" name="Google Shape;437;p18"/>
          <p:cNvSpPr txBox="1"/>
          <p:nvPr/>
        </p:nvSpPr>
        <p:spPr>
          <a:xfrm>
            <a:off x="388880" y="4856202"/>
            <a:ext cx="11582401"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500"/>
              <a:buFont typeface="Book Antiqua"/>
              <a:buNone/>
            </a:pPr>
            <a:r>
              <a:rPr b="1" i="1" lang="en-US" sz="2500">
                <a:solidFill>
                  <a:schemeClr val="dk1"/>
                </a:solidFill>
                <a:latin typeface="Book Antiqua"/>
                <a:ea typeface="Book Antiqua"/>
                <a:cs typeface="Book Antiqua"/>
                <a:sym typeface="Book Antiqua"/>
              </a:rPr>
              <a:t>Container </a:t>
            </a:r>
            <a:r>
              <a:rPr b="1" lang="en-US" sz="2500">
                <a:solidFill>
                  <a:schemeClr val="dk1"/>
                </a:solidFill>
                <a:latin typeface="Book Antiqua"/>
                <a:ea typeface="Book Antiqua"/>
                <a:cs typeface="Book Antiqua"/>
                <a:sym typeface="Book Antiqua"/>
              </a:rPr>
              <a:t>and </a:t>
            </a:r>
            <a:r>
              <a:rPr b="1" i="1" lang="en-US" sz="2500">
                <a:solidFill>
                  <a:schemeClr val="dk1"/>
                </a:solidFill>
                <a:latin typeface="Book Antiqua"/>
                <a:ea typeface="Book Antiqua"/>
                <a:cs typeface="Book Antiqua"/>
                <a:sym typeface="Book Antiqua"/>
              </a:rPr>
              <a:t>contents </a:t>
            </a:r>
            <a:r>
              <a:rPr b="1" lang="en-US" sz="2500">
                <a:solidFill>
                  <a:schemeClr val="dk1"/>
                </a:solidFill>
                <a:latin typeface="Book Antiqua"/>
                <a:ea typeface="Book Antiqua"/>
                <a:cs typeface="Book Antiqua"/>
                <a:sym typeface="Book Antiqua"/>
              </a:rPr>
              <a:t>distinguish the two usages of </a:t>
            </a:r>
            <a:r>
              <a:rPr b="1" i="1" lang="en-US" sz="2500">
                <a:solidFill>
                  <a:schemeClr val="dk1"/>
                </a:solidFill>
                <a:latin typeface="Book Antiqua"/>
                <a:ea typeface="Book Antiqua"/>
                <a:cs typeface="Book Antiqua"/>
                <a:sym typeface="Book Antiqua"/>
              </a:rPr>
              <a:t>Directory </a:t>
            </a:r>
            <a:r>
              <a:rPr b="1" lang="en-US" sz="2500">
                <a:solidFill>
                  <a:schemeClr val="dk1"/>
                </a:solidFill>
                <a:latin typeface="Book Antiqua"/>
                <a:ea typeface="Book Antiqua"/>
                <a:cs typeface="Book Antiqua"/>
                <a:sym typeface="Book Antiqua"/>
              </a:rPr>
              <a:t>in the self-association.</a:t>
            </a:r>
            <a:endParaRPr/>
          </a:p>
          <a:p>
            <a:pPr indent="0" lvl="0" marL="0" marR="0" rtl="0" algn="l">
              <a:spcBef>
                <a:spcPts val="0"/>
              </a:spcBef>
              <a:spcAft>
                <a:spcPts val="0"/>
              </a:spcAft>
              <a:buClr>
                <a:schemeClr val="dk1"/>
              </a:buClr>
              <a:buSzPts val="2500"/>
              <a:buFont typeface="Book Antiqua"/>
              <a:buNone/>
            </a:pPr>
            <a:r>
              <a:rPr b="1" lang="en-US" sz="2500">
                <a:solidFill>
                  <a:schemeClr val="dk1"/>
                </a:solidFill>
                <a:latin typeface="Book Antiqua"/>
                <a:ea typeface="Book Antiqua"/>
                <a:cs typeface="Book Antiqua"/>
                <a:sym typeface="Book Antiqua"/>
              </a:rPr>
              <a:t>Each directory has exactly one user who is an owner and many users who are authorized to use the directory.</a:t>
            </a:r>
            <a:endParaRPr/>
          </a:p>
        </p:txBody>
      </p:sp>
      <p:grpSp>
        <p:nvGrpSpPr>
          <p:cNvPr id="438" name="Google Shape;438;p18"/>
          <p:cNvGrpSpPr/>
          <p:nvPr/>
        </p:nvGrpSpPr>
        <p:grpSpPr>
          <a:xfrm>
            <a:off x="5812221" y="2280745"/>
            <a:ext cx="2732688" cy="2271572"/>
            <a:chOff x="5812221" y="2280745"/>
            <a:chExt cx="2732688" cy="2271572"/>
          </a:xfrm>
        </p:grpSpPr>
        <p:sp>
          <p:nvSpPr>
            <p:cNvPr id="439" name="Google Shape;439;p18"/>
            <p:cNvSpPr/>
            <p:nvPr/>
          </p:nvSpPr>
          <p:spPr>
            <a:xfrm>
              <a:off x="5812221" y="2280745"/>
              <a:ext cx="2732688" cy="840827"/>
            </a:xfrm>
            <a:prstGeom prst="rect">
              <a:avLst/>
            </a:prstGeom>
            <a:solidFill>
              <a:schemeClr val="lt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40" name="Google Shape;440;p18"/>
            <p:cNvSpPr/>
            <p:nvPr/>
          </p:nvSpPr>
          <p:spPr>
            <a:xfrm>
              <a:off x="6442841" y="3920360"/>
              <a:ext cx="2102068" cy="631957"/>
            </a:xfrm>
            <a:prstGeom prst="rect">
              <a:avLst/>
            </a:prstGeom>
            <a:solidFill>
              <a:schemeClr val="lt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41" name="Google Shape;441;p18"/>
            <p:cNvSpPr/>
            <p:nvPr/>
          </p:nvSpPr>
          <p:spPr>
            <a:xfrm>
              <a:off x="8345214" y="3026979"/>
              <a:ext cx="199695" cy="1040524"/>
            </a:xfrm>
            <a:prstGeom prst="rect">
              <a:avLst/>
            </a:prstGeom>
            <a:solidFill>
              <a:schemeClr val="lt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9"/>
          <p:cNvSpPr txBox="1"/>
          <p:nvPr/>
        </p:nvSpPr>
        <p:spPr>
          <a:xfrm>
            <a:off x="5432044" y="1397876"/>
            <a:ext cx="6602301"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Times"/>
              <a:buNone/>
            </a:pPr>
            <a:r>
              <a:rPr b="1" lang="en-US" sz="3200">
                <a:solidFill>
                  <a:schemeClr val="dk1"/>
                </a:solidFill>
                <a:latin typeface="Times"/>
                <a:ea typeface="Times"/>
                <a:cs typeface="Times"/>
                <a:sym typeface="Times"/>
              </a:rPr>
              <a:t>One person instance participates in two or more links, twice as a parent and zero or more times as a child.</a:t>
            </a:r>
            <a:endParaRPr b="1" sz="3200">
              <a:solidFill>
                <a:schemeClr val="dk1"/>
              </a:solidFill>
              <a:latin typeface="Book Antiqua"/>
              <a:ea typeface="Book Antiqua"/>
              <a:cs typeface="Book Antiqua"/>
              <a:sym typeface="Book Antiqua"/>
            </a:endParaRPr>
          </a:p>
        </p:txBody>
      </p:sp>
      <p:pic>
        <p:nvPicPr>
          <p:cNvPr id="447" name="Google Shape;447;p19"/>
          <p:cNvPicPr preferRelativeResize="0"/>
          <p:nvPr/>
        </p:nvPicPr>
        <p:blipFill rotWithShape="1">
          <a:blip r:embed="rId3">
            <a:alphaModFix/>
          </a:blip>
          <a:srcRect b="0" l="0" r="0" t="0"/>
          <a:stretch/>
        </p:blipFill>
        <p:spPr>
          <a:xfrm>
            <a:off x="480848" y="1140372"/>
            <a:ext cx="3748088" cy="2909888"/>
          </a:xfrm>
          <a:prstGeom prst="rect">
            <a:avLst/>
          </a:prstGeom>
          <a:noFill/>
          <a:ln>
            <a:noFill/>
          </a:ln>
        </p:spPr>
      </p:pic>
      <p:sp>
        <p:nvSpPr>
          <p:cNvPr id="448" name="Google Shape;448;p19"/>
          <p:cNvSpPr txBox="1"/>
          <p:nvPr/>
        </p:nvSpPr>
        <p:spPr>
          <a:xfrm>
            <a:off x="84083" y="0"/>
            <a:ext cx="11813627" cy="89535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Clr>
                <a:srgbClr val="363636"/>
              </a:buClr>
              <a:buSzPts val="3600"/>
              <a:buFont typeface="Roboto Condensed"/>
              <a:buNone/>
            </a:pPr>
            <a:r>
              <a:t/>
            </a:r>
            <a:endParaRPr b="1" sz="3600">
              <a:solidFill>
                <a:srgbClr val="363636"/>
              </a:solidFill>
              <a:latin typeface="Arial"/>
              <a:ea typeface="Arial"/>
              <a:cs typeface="Arial"/>
              <a:sym typeface="Arial"/>
            </a:endParaRPr>
          </a:p>
          <a:p>
            <a:pPr indent="0" lvl="0" marL="0" marR="0" rtl="0" algn="l">
              <a:lnSpc>
                <a:spcPct val="90000"/>
              </a:lnSpc>
              <a:spcBef>
                <a:spcPts val="0"/>
              </a:spcBef>
              <a:spcAft>
                <a:spcPts val="0"/>
              </a:spcAft>
              <a:buClr>
                <a:srgbClr val="363636"/>
              </a:buClr>
              <a:buSzPts val="3600"/>
              <a:buFont typeface="Arial"/>
              <a:buNone/>
            </a:pPr>
            <a:r>
              <a:rPr b="1" lang="en-US" sz="3600">
                <a:solidFill>
                  <a:srgbClr val="363636"/>
                </a:solidFill>
                <a:latin typeface="Arial"/>
                <a:ea typeface="Arial"/>
                <a:cs typeface="Arial"/>
                <a:sym typeface="Arial"/>
              </a:rPr>
              <a:t>Advantages of Association End Names</a:t>
            </a:r>
            <a:br>
              <a:rPr b="1" lang="en-US" sz="3600">
                <a:solidFill>
                  <a:srgbClr val="363636"/>
                </a:solidFill>
                <a:latin typeface="Arial"/>
                <a:ea typeface="Arial"/>
                <a:cs typeface="Arial"/>
                <a:sym typeface="Arial"/>
              </a:rPr>
            </a:br>
            <a:endParaRPr b="1" sz="3600">
              <a:solidFill>
                <a:srgbClr val="36363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0"/>
          <p:cNvSpPr txBox="1"/>
          <p:nvPr>
            <p:ph type="title"/>
          </p:nvPr>
        </p:nvSpPr>
        <p:spPr>
          <a:xfrm>
            <a:off x="105103" y="61800"/>
            <a:ext cx="10486697" cy="792163"/>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rtl="0" algn="l">
              <a:lnSpc>
                <a:spcPct val="90000"/>
              </a:lnSpc>
              <a:spcBef>
                <a:spcPts val="0"/>
              </a:spcBef>
              <a:spcAft>
                <a:spcPts val="0"/>
              </a:spcAft>
              <a:buClr>
                <a:srgbClr val="363636"/>
              </a:buClr>
              <a:buSzPts val="3600"/>
              <a:buFont typeface="Arial"/>
              <a:buNone/>
            </a:pPr>
            <a:r>
              <a:rPr b="1" lang="en-US" sz="3600">
                <a:solidFill>
                  <a:srgbClr val="363636"/>
                </a:solidFill>
                <a:latin typeface="Arial"/>
                <a:ea typeface="Arial"/>
                <a:cs typeface="Arial"/>
                <a:sym typeface="Arial"/>
              </a:rPr>
              <a:t>Qualification/Qualified Associations</a:t>
            </a:r>
            <a:endParaRPr b="1" sz="3600">
              <a:solidFill>
                <a:srgbClr val="363636"/>
              </a:solidFill>
              <a:latin typeface="Arial"/>
              <a:ea typeface="Arial"/>
              <a:cs typeface="Arial"/>
              <a:sym typeface="Arial"/>
            </a:endParaRPr>
          </a:p>
        </p:txBody>
      </p:sp>
      <p:sp>
        <p:nvSpPr>
          <p:cNvPr id="454" name="Google Shape;454;p20"/>
          <p:cNvSpPr txBox="1"/>
          <p:nvPr>
            <p:ph idx="1" type="body"/>
          </p:nvPr>
        </p:nvSpPr>
        <p:spPr>
          <a:xfrm>
            <a:off x="241737" y="1006363"/>
            <a:ext cx="11803117" cy="5715000"/>
          </a:xfrm>
          <a:prstGeom prst="rect">
            <a:avLst/>
          </a:prstGeom>
          <a:noFill/>
          <a:ln>
            <a:noFill/>
          </a:ln>
        </p:spPr>
        <p:txBody>
          <a:bodyPr anchorCtr="0" anchor="t" bIns="45700" lIns="91425" spcFirstLastPara="1" rIns="91425" wrap="square" tIns="45700">
            <a:noAutofit/>
          </a:bodyPr>
          <a:lstStyle/>
          <a:p>
            <a:pPr indent="-146050" lvl="0" marL="91440" rtl="0" algn="l">
              <a:lnSpc>
                <a:spcPct val="90000"/>
              </a:lnSpc>
              <a:spcBef>
                <a:spcPts val="0"/>
              </a:spcBef>
              <a:spcAft>
                <a:spcPts val="0"/>
              </a:spcAft>
              <a:buClr>
                <a:srgbClr val="424242"/>
              </a:buClr>
              <a:buSzPts val="2300"/>
              <a:buChar char="•"/>
            </a:pPr>
            <a:r>
              <a:rPr b="1" lang="en-US" sz="2300">
                <a:solidFill>
                  <a:srgbClr val="424242"/>
                </a:solidFill>
                <a:latin typeface="Arial"/>
                <a:ea typeface="Arial"/>
                <a:cs typeface="Arial"/>
                <a:sym typeface="Arial"/>
              </a:rPr>
              <a:t>A qualified association is an association in which an attribute called the qualifier disambiguates the objects for a “many” association end.</a:t>
            </a:r>
            <a:endParaRPr/>
          </a:p>
          <a:p>
            <a:pPr indent="0" lvl="0" marL="91440" rtl="0" algn="l">
              <a:lnSpc>
                <a:spcPct val="90000"/>
              </a:lnSpc>
              <a:spcBef>
                <a:spcPts val="1000"/>
              </a:spcBef>
              <a:spcAft>
                <a:spcPts val="0"/>
              </a:spcAft>
              <a:buClr>
                <a:schemeClr val="dk1"/>
              </a:buClr>
              <a:buSzPts val="2300"/>
              <a:buNone/>
            </a:pPr>
            <a:r>
              <a:t/>
            </a:r>
            <a:endParaRPr b="1" sz="2300">
              <a:solidFill>
                <a:srgbClr val="424242"/>
              </a:solidFill>
              <a:latin typeface="Arial"/>
              <a:ea typeface="Arial"/>
              <a:cs typeface="Arial"/>
              <a:sym typeface="Arial"/>
            </a:endParaRPr>
          </a:p>
          <a:p>
            <a:pPr indent="-146050" lvl="0" marL="91440" rtl="0" algn="l">
              <a:lnSpc>
                <a:spcPct val="90000"/>
              </a:lnSpc>
              <a:spcBef>
                <a:spcPts val="1000"/>
              </a:spcBef>
              <a:spcAft>
                <a:spcPts val="0"/>
              </a:spcAft>
              <a:buClr>
                <a:srgbClr val="C00000"/>
              </a:buClr>
              <a:buSzPts val="2300"/>
              <a:buChar char="•"/>
            </a:pPr>
            <a:r>
              <a:rPr b="1" lang="en-US" sz="2300">
                <a:solidFill>
                  <a:srgbClr val="C00000"/>
                </a:solidFill>
                <a:latin typeface="Arial"/>
                <a:ea typeface="Arial"/>
                <a:cs typeface="Arial"/>
                <a:sym typeface="Arial"/>
              </a:rPr>
              <a:t>Qualification reduces the effective multiplicity of this association from one-to-many to one-to-one.</a:t>
            </a:r>
            <a:endParaRPr/>
          </a:p>
          <a:p>
            <a:pPr indent="0" lvl="0" marL="91440" rtl="0" algn="l">
              <a:lnSpc>
                <a:spcPct val="90000"/>
              </a:lnSpc>
              <a:spcBef>
                <a:spcPts val="1000"/>
              </a:spcBef>
              <a:spcAft>
                <a:spcPts val="0"/>
              </a:spcAft>
              <a:buClr>
                <a:schemeClr val="dk1"/>
              </a:buClr>
              <a:buSzPts val="2300"/>
              <a:buNone/>
            </a:pPr>
            <a:r>
              <a:t/>
            </a:r>
            <a:endParaRPr b="1" sz="2300">
              <a:solidFill>
                <a:srgbClr val="424242"/>
              </a:solidFill>
              <a:latin typeface="Arial"/>
              <a:ea typeface="Arial"/>
              <a:cs typeface="Arial"/>
              <a:sym typeface="Arial"/>
            </a:endParaRPr>
          </a:p>
          <a:p>
            <a:pPr indent="-146050" lvl="0" marL="91440" rtl="0" algn="l">
              <a:lnSpc>
                <a:spcPct val="90000"/>
              </a:lnSpc>
              <a:spcBef>
                <a:spcPts val="1000"/>
              </a:spcBef>
              <a:spcAft>
                <a:spcPts val="0"/>
              </a:spcAft>
              <a:buClr>
                <a:srgbClr val="424242"/>
              </a:buClr>
              <a:buSzPts val="2300"/>
              <a:buChar char="•"/>
            </a:pPr>
            <a:r>
              <a:rPr b="1" lang="en-US" sz="2300">
                <a:solidFill>
                  <a:srgbClr val="424242"/>
                </a:solidFill>
                <a:latin typeface="Arial"/>
                <a:ea typeface="Arial"/>
                <a:cs typeface="Arial"/>
                <a:sym typeface="Arial"/>
              </a:rPr>
              <a:t>The notation for a qualifier is a small box on the end of the association line near the source class. The qualifier box may grow out of any side (top, bottom, left, right) of the source class. The source class plus the qualifier yields the target class.</a:t>
            </a:r>
            <a:endParaRPr/>
          </a:p>
          <a:p>
            <a:pPr indent="0" lvl="0" marL="91440" rtl="0" algn="l">
              <a:lnSpc>
                <a:spcPct val="90000"/>
              </a:lnSpc>
              <a:spcBef>
                <a:spcPts val="1000"/>
              </a:spcBef>
              <a:spcAft>
                <a:spcPts val="0"/>
              </a:spcAft>
              <a:buClr>
                <a:schemeClr val="dk1"/>
              </a:buClr>
              <a:buSzPts val="2300"/>
              <a:buNone/>
            </a:pPr>
            <a:r>
              <a:t/>
            </a:r>
            <a:endParaRPr b="1" sz="2300">
              <a:solidFill>
                <a:srgbClr val="424242"/>
              </a:solidFill>
              <a:latin typeface="Arial"/>
              <a:ea typeface="Arial"/>
              <a:cs typeface="Arial"/>
              <a:sym typeface="Arial"/>
            </a:endParaRPr>
          </a:p>
          <a:p>
            <a:pPr indent="-146050" lvl="0" marL="91440" rtl="0" algn="l">
              <a:lnSpc>
                <a:spcPct val="90000"/>
              </a:lnSpc>
              <a:spcBef>
                <a:spcPts val="1000"/>
              </a:spcBef>
              <a:spcAft>
                <a:spcPts val="0"/>
              </a:spcAft>
              <a:buClr>
                <a:srgbClr val="424242"/>
              </a:buClr>
              <a:buSzPts val="2300"/>
              <a:buChar char="•"/>
            </a:pPr>
            <a:r>
              <a:rPr b="1" i="1" lang="en-US" sz="2300">
                <a:solidFill>
                  <a:srgbClr val="424242"/>
                </a:solidFill>
                <a:latin typeface="Arial"/>
                <a:ea typeface="Arial"/>
                <a:cs typeface="Arial"/>
                <a:sym typeface="Arial"/>
              </a:rPr>
              <a:t>A qualified association can also be considered a form of ternary association.</a:t>
            </a:r>
            <a:endParaRPr b="1" i="1" sz="2300">
              <a:solidFill>
                <a:srgbClr val="42424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21"/>
          <p:cNvPicPr preferRelativeResize="0"/>
          <p:nvPr/>
        </p:nvPicPr>
        <p:blipFill rotWithShape="1">
          <a:blip r:embed="rId3">
            <a:alphaModFix/>
          </a:blip>
          <a:srcRect b="0" l="0" r="0" t="0"/>
          <a:stretch/>
        </p:blipFill>
        <p:spPr>
          <a:xfrm>
            <a:off x="233364" y="80964"/>
            <a:ext cx="11653836" cy="1825625"/>
          </a:xfrm>
          <a:prstGeom prst="rect">
            <a:avLst/>
          </a:prstGeom>
          <a:noFill/>
          <a:ln>
            <a:noFill/>
          </a:ln>
        </p:spPr>
      </p:pic>
      <p:sp>
        <p:nvSpPr>
          <p:cNvPr id="460" name="Google Shape;460;p21"/>
          <p:cNvSpPr txBox="1"/>
          <p:nvPr/>
        </p:nvSpPr>
        <p:spPr>
          <a:xfrm>
            <a:off x="315309" y="2193925"/>
            <a:ext cx="11729545" cy="15530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chemeClr val="dk1"/>
                </a:solidFill>
                <a:latin typeface="Arial"/>
                <a:ea typeface="Arial"/>
                <a:cs typeface="Arial"/>
                <a:sym typeface="Arial"/>
              </a:rPr>
              <a:t>A bank services multiple accounts. An account belongs to a single bank.</a:t>
            </a:r>
            <a:endParaRPr/>
          </a:p>
          <a:p>
            <a:pPr indent="0" lvl="0" marL="0" marR="0" rtl="0" algn="l">
              <a:lnSpc>
                <a:spcPct val="150000"/>
              </a:lnSpc>
              <a:spcBef>
                <a:spcPts val="0"/>
              </a:spcBef>
              <a:spcAft>
                <a:spcPts val="0"/>
              </a:spcAft>
              <a:buNone/>
            </a:pPr>
            <a:r>
              <a:rPr b="1" lang="en-US" sz="2200">
                <a:solidFill>
                  <a:schemeClr val="dk1"/>
                </a:solidFill>
                <a:latin typeface="Arial"/>
                <a:ea typeface="Arial"/>
                <a:cs typeface="Arial"/>
                <a:sym typeface="Arial"/>
              </a:rPr>
              <a:t> Within the context of a bank, the account number specifies a unique account. </a:t>
            </a:r>
            <a:endParaRPr b="1" sz="22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i="1" lang="en-US" sz="2200">
                <a:solidFill>
                  <a:schemeClr val="dk1"/>
                </a:solidFill>
                <a:latin typeface="Arial"/>
                <a:ea typeface="Arial"/>
                <a:cs typeface="Arial"/>
                <a:sym typeface="Arial"/>
              </a:rPr>
              <a:t>Bank </a:t>
            </a:r>
            <a:r>
              <a:rPr b="1" lang="en-US" sz="2200">
                <a:solidFill>
                  <a:schemeClr val="dk1"/>
                </a:solidFill>
                <a:latin typeface="Arial"/>
                <a:ea typeface="Arial"/>
                <a:cs typeface="Arial"/>
                <a:sym typeface="Arial"/>
              </a:rPr>
              <a:t>and </a:t>
            </a:r>
            <a:r>
              <a:rPr b="1" i="1" lang="en-US" sz="2200">
                <a:solidFill>
                  <a:schemeClr val="dk1"/>
                </a:solidFill>
                <a:latin typeface="Arial"/>
                <a:ea typeface="Arial"/>
                <a:cs typeface="Arial"/>
                <a:sym typeface="Arial"/>
              </a:rPr>
              <a:t>Account </a:t>
            </a:r>
            <a:r>
              <a:rPr b="1" lang="en-US" sz="2200">
                <a:solidFill>
                  <a:schemeClr val="dk1"/>
                </a:solidFill>
                <a:latin typeface="Arial"/>
                <a:ea typeface="Arial"/>
                <a:cs typeface="Arial"/>
                <a:sym typeface="Arial"/>
              </a:rPr>
              <a:t>are classes and </a:t>
            </a:r>
            <a:r>
              <a:rPr b="1" i="1" lang="en-US" sz="2200">
                <a:solidFill>
                  <a:schemeClr val="dk1"/>
                </a:solidFill>
                <a:latin typeface="Arial"/>
                <a:ea typeface="Arial"/>
                <a:cs typeface="Arial"/>
                <a:sym typeface="Arial"/>
              </a:rPr>
              <a:t>account Number </a:t>
            </a:r>
            <a:r>
              <a:rPr b="1" lang="en-US" sz="2200">
                <a:solidFill>
                  <a:schemeClr val="dk1"/>
                </a:solidFill>
                <a:latin typeface="Arial"/>
                <a:ea typeface="Arial"/>
                <a:cs typeface="Arial"/>
                <a:sym typeface="Arial"/>
              </a:rPr>
              <a:t>is the qualifier.</a:t>
            </a:r>
            <a:endParaRPr/>
          </a:p>
        </p:txBody>
      </p:sp>
      <p:sp>
        <p:nvSpPr>
          <p:cNvPr id="461" name="Google Shape;461;p21"/>
          <p:cNvSpPr/>
          <p:nvPr/>
        </p:nvSpPr>
        <p:spPr>
          <a:xfrm>
            <a:off x="2424113" y="4294789"/>
            <a:ext cx="1511300" cy="6477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Directory</a:t>
            </a:r>
            <a:endParaRPr b="1" sz="1800">
              <a:solidFill>
                <a:schemeClr val="dk1"/>
              </a:solidFill>
              <a:latin typeface="Arial"/>
              <a:ea typeface="Arial"/>
              <a:cs typeface="Arial"/>
              <a:sym typeface="Arial"/>
            </a:endParaRPr>
          </a:p>
        </p:txBody>
      </p:sp>
      <p:sp>
        <p:nvSpPr>
          <p:cNvPr id="462" name="Google Shape;462;p21"/>
          <p:cNvSpPr/>
          <p:nvPr/>
        </p:nvSpPr>
        <p:spPr>
          <a:xfrm>
            <a:off x="7391400" y="4221764"/>
            <a:ext cx="1511300" cy="6477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File</a:t>
            </a:r>
            <a:endParaRPr b="1" sz="1800">
              <a:solidFill>
                <a:schemeClr val="dk1"/>
              </a:solidFill>
              <a:latin typeface="Arial"/>
              <a:ea typeface="Arial"/>
              <a:cs typeface="Arial"/>
              <a:sym typeface="Arial"/>
            </a:endParaRPr>
          </a:p>
        </p:txBody>
      </p:sp>
      <p:sp>
        <p:nvSpPr>
          <p:cNvPr id="463" name="Google Shape;463;p21"/>
          <p:cNvSpPr/>
          <p:nvPr/>
        </p:nvSpPr>
        <p:spPr>
          <a:xfrm>
            <a:off x="3935413" y="4437664"/>
            <a:ext cx="1511300" cy="28733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File name</a:t>
            </a:r>
            <a:endParaRPr b="1" sz="1800">
              <a:solidFill>
                <a:schemeClr val="dk1"/>
              </a:solidFill>
              <a:latin typeface="Arial"/>
              <a:ea typeface="Arial"/>
              <a:cs typeface="Arial"/>
              <a:sym typeface="Arial"/>
            </a:endParaRPr>
          </a:p>
        </p:txBody>
      </p:sp>
      <p:cxnSp>
        <p:nvCxnSpPr>
          <p:cNvPr id="464" name="Google Shape;464;p21"/>
          <p:cNvCxnSpPr>
            <a:stCxn id="463" idx="3"/>
            <a:endCxn id="462" idx="1"/>
          </p:cNvCxnSpPr>
          <p:nvPr/>
        </p:nvCxnSpPr>
        <p:spPr>
          <a:xfrm flipH="1" rot="10800000">
            <a:off x="5446713" y="4545633"/>
            <a:ext cx="1944600" cy="35700"/>
          </a:xfrm>
          <a:prstGeom prst="straightConnector1">
            <a:avLst/>
          </a:prstGeom>
          <a:noFill/>
          <a:ln cap="flat" cmpd="sng" w="9525">
            <a:solidFill>
              <a:schemeClr val="dk1"/>
            </a:solidFill>
            <a:prstDash val="solid"/>
            <a:round/>
            <a:headEnd len="med" w="med" type="none"/>
            <a:tailEnd len="med" w="med" type="none"/>
          </a:ln>
        </p:spPr>
      </p:cxnSp>
      <p:sp>
        <p:nvSpPr>
          <p:cNvPr id="465" name="Google Shape;465;p21"/>
          <p:cNvSpPr txBox="1"/>
          <p:nvPr/>
        </p:nvSpPr>
        <p:spPr>
          <a:xfrm>
            <a:off x="4851401" y="5791803"/>
            <a:ext cx="268922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A qualified association</a:t>
            </a:r>
            <a:endParaRPr b="1" sz="1800">
              <a:solidFill>
                <a:schemeClr val="dk1"/>
              </a:solidFill>
              <a:latin typeface="Arial"/>
              <a:ea typeface="Arial"/>
              <a:cs typeface="Arial"/>
              <a:sym typeface="Arial"/>
            </a:endParaRPr>
          </a:p>
        </p:txBody>
      </p:sp>
      <p:sp>
        <p:nvSpPr>
          <p:cNvPr id="466" name="Google Shape;466;p21"/>
          <p:cNvSpPr txBox="1"/>
          <p:nvPr/>
        </p:nvSpPr>
        <p:spPr>
          <a:xfrm>
            <a:off x="3765551" y="5193314"/>
            <a:ext cx="5307013"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A directory plus a unique file name yields a file</a:t>
            </a:r>
            <a:endParaRPr b="1"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descr="https://circle.visual-paradigm.com/wp-content/uploads/2017/08/Class-Diagram-Company-Structure.png" id="471" name="Google Shape;471;p2"/>
          <p:cNvPicPr preferRelativeResize="0"/>
          <p:nvPr/>
        </p:nvPicPr>
        <p:blipFill rotWithShape="1">
          <a:blip r:embed="rId3">
            <a:alphaModFix/>
          </a:blip>
          <a:srcRect b="0" l="0" r="0" t="0"/>
          <a:stretch/>
        </p:blipFill>
        <p:spPr>
          <a:xfrm>
            <a:off x="178676" y="94594"/>
            <a:ext cx="9711558" cy="6358758"/>
          </a:xfrm>
          <a:prstGeom prst="rect">
            <a:avLst/>
          </a:prstGeom>
          <a:noFill/>
          <a:ln>
            <a:noFill/>
          </a:ln>
        </p:spPr>
      </p:pic>
      <p:sp>
        <p:nvSpPr>
          <p:cNvPr id="472" name="Google Shape;472;p2"/>
          <p:cNvSpPr/>
          <p:nvPr/>
        </p:nvSpPr>
        <p:spPr>
          <a:xfrm>
            <a:off x="10008625" y="150050"/>
            <a:ext cx="2046600" cy="624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Open Sans"/>
                <a:ea typeface="Open Sans"/>
                <a:cs typeface="Open Sans"/>
                <a:sym typeface="Open Sans"/>
              </a:rPr>
              <a:t>A company consists of departments. Departments are located in one or more offices. One office acts as a headquarter. Each department has a manager who is recruited from the set of employees. Your task is to model the system for the company.</a:t>
            </a:r>
            <a:endParaRPr b="1" sz="2000">
              <a:solidFill>
                <a:srgbClr val="002060"/>
              </a:solidFill>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2"/>
          <p:cNvSpPr txBox="1"/>
          <p:nvPr>
            <p:ph type="title"/>
          </p:nvPr>
        </p:nvSpPr>
        <p:spPr>
          <a:xfrm>
            <a:off x="0" y="1"/>
            <a:ext cx="12192000" cy="711200"/>
          </a:xfrm>
          <a:prstGeom prst="rect">
            <a:avLst/>
          </a:prstGeom>
          <a:solidFill>
            <a:srgbClr val="C0C0C0">
              <a:alpha val="49803"/>
            </a:srgbClr>
          </a:solidFill>
          <a:ln>
            <a:noFill/>
          </a:ln>
        </p:spPr>
        <p:txBody>
          <a:bodyPr anchorCtr="0" anchor="t"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latin typeface="Roboto Condensed"/>
                <a:ea typeface="Roboto Condensed"/>
                <a:cs typeface="Roboto Condensed"/>
                <a:sym typeface="Roboto Condensed"/>
              </a:rPr>
              <a:t>Class Diagram Of Bank Management System</a:t>
            </a:r>
            <a:endParaRPr>
              <a:latin typeface="Roboto Condensed"/>
              <a:ea typeface="Roboto Condensed"/>
              <a:cs typeface="Roboto Condensed"/>
              <a:sym typeface="Roboto Condensed"/>
            </a:endParaRPr>
          </a:p>
        </p:txBody>
      </p:sp>
      <p:grpSp>
        <p:nvGrpSpPr>
          <p:cNvPr id="478" name="Google Shape;478;p22"/>
          <p:cNvGrpSpPr/>
          <p:nvPr/>
        </p:nvGrpSpPr>
        <p:grpSpPr>
          <a:xfrm>
            <a:off x="2267507" y="995960"/>
            <a:ext cx="1876885" cy="1009650"/>
            <a:chOff x="381000" y="1981200"/>
            <a:chExt cx="2514600" cy="1954161"/>
          </a:xfrm>
        </p:grpSpPr>
        <p:sp>
          <p:nvSpPr>
            <p:cNvPr id="479" name="Google Shape;479;p22"/>
            <p:cNvSpPr/>
            <p:nvPr/>
          </p:nvSpPr>
          <p:spPr>
            <a:xfrm>
              <a:off x="381000" y="1981200"/>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Roboto Condensed"/>
                <a:buNone/>
              </a:pPr>
              <a:r>
                <a:rPr b="1" lang="en-US" sz="1800">
                  <a:solidFill>
                    <a:schemeClr val="lt1"/>
                  </a:solidFill>
                  <a:latin typeface="Roboto Condensed"/>
                  <a:ea typeface="Roboto Condensed"/>
                  <a:cs typeface="Roboto Condensed"/>
                  <a:sym typeface="Roboto Condensed"/>
                </a:rPr>
                <a:t>Bank</a:t>
              </a:r>
              <a:endParaRPr b="1" sz="1800">
                <a:solidFill>
                  <a:schemeClr val="lt1"/>
                </a:solidFill>
                <a:latin typeface="Roboto Condensed"/>
                <a:ea typeface="Roboto Condensed"/>
                <a:cs typeface="Roboto Condensed"/>
                <a:sym typeface="Roboto Condensed"/>
              </a:endParaRPr>
            </a:p>
          </p:txBody>
        </p:sp>
        <p:sp>
          <p:nvSpPr>
            <p:cNvPr id="480" name="Google Shape;480;p22"/>
            <p:cNvSpPr/>
            <p:nvPr/>
          </p:nvSpPr>
          <p:spPr>
            <a:xfrm>
              <a:off x="381000" y="2438400"/>
              <a:ext cx="2514600" cy="914400"/>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 name : 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 code: string</a:t>
              </a:r>
              <a:endParaRPr b="1" sz="1500">
                <a:solidFill>
                  <a:schemeClr val="dk1"/>
                </a:solidFill>
                <a:latin typeface="Roboto Condensed"/>
                <a:ea typeface="Roboto Condensed"/>
                <a:cs typeface="Roboto Condensed"/>
                <a:sym typeface="Roboto Condensed"/>
              </a:endParaRPr>
            </a:p>
          </p:txBody>
        </p:sp>
        <p:sp>
          <p:nvSpPr>
            <p:cNvPr id="481" name="Google Shape;481;p22"/>
            <p:cNvSpPr/>
            <p:nvPr/>
          </p:nvSpPr>
          <p:spPr>
            <a:xfrm>
              <a:off x="381000" y="3352800"/>
              <a:ext cx="2514600" cy="582561"/>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+manageBranch();</a:t>
              </a:r>
              <a:endParaRPr b="1" sz="1500">
                <a:solidFill>
                  <a:schemeClr val="dk1"/>
                </a:solidFill>
                <a:latin typeface="Roboto Condensed"/>
                <a:ea typeface="Roboto Condensed"/>
                <a:cs typeface="Roboto Condensed"/>
                <a:sym typeface="Roboto Condensed"/>
              </a:endParaRPr>
            </a:p>
          </p:txBody>
        </p:sp>
      </p:grpSp>
      <p:grpSp>
        <p:nvGrpSpPr>
          <p:cNvPr id="482" name="Google Shape;482;p22"/>
          <p:cNvGrpSpPr/>
          <p:nvPr/>
        </p:nvGrpSpPr>
        <p:grpSpPr>
          <a:xfrm>
            <a:off x="7254904" y="2106102"/>
            <a:ext cx="3619860" cy="1614484"/>
            <a:chOff x="3886199" y="1866902"/>
            <a:chExt cx="2590800" cy="1529621"/>
          </a:xfrm>
        </p:grpSpPr>
        <p:sp>
          <p:nvSpPr>
            <p:cNvPr id="483" name="Google Shape;483;p22"/>
            <p:cNvSpPr/>
            <p:nvPr/>
          </p:nvSpPr>
          <p:spPr>
            <a:xfrm>
              <a:off x="3886199" y="1866902"/>
              <a:ext cx="2590800" cy="3810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lt1"/>
                  </a:solidFill>
                  <a:latin typeface="Roboto Condensed"/>
                  <a:ea typeface="Roboto Condensed"/>
                  <a:cs typeface="Roboto Condensed"/>
                  <a:sym typeface="Roboto Condensed"/>
                </a:rPr>
                <a:t>Account</a:t>
              </a:r>
              <a:endParaRPr b="1" i="1" sz="2400">
                <a:solidFill>
                  <a:schemeClr val="lt1"/>
                </a:solidFill>
                <a:latin typeface="Roboto Condensed"/>
                <a:ea typeface="Roboto Condensed"/>
                <a:cs typeface="Roboto Condensed"/>
                <a:sym typeface="Roboto Condensed"/>
              </a:endParaRPr>
            </a:p>
          </p:txBody>
        </p:sp>
        <p:sp>
          <p:nvSpPr>
            <p:cNvPr id="484" name="Google Shape;484;p22"/>
            <p:cNvSpPr/>
            <p:nvPr/>
          </p:nvSpPr>
          <p:spPr>
            <a:xfrm>
              <a:off x="3886199" y="2247901"/>
              <a:ext cx="2590800" cy="521994"/>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accountNumber: 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balance: number</a:t>
              </a:r>
              <a:endParaRPr b="1" sz="1500">
                <a:solidFill>
                  <a:schemeClr val="dk1"/>
                </a:solidFill>
                <a:latin typeface="Roboto Condensed"/>
                <a:ea typeface="Roboto Condensed"/>
                <a:cs typeface="Roboto Condensed"/>
                <a:sym typeface="Roboto Condensed"/>
              </a:endParaRPr>
            </a:p>
          </p:txBody>
        </p:sp>
        <p:sp>
          <p:nvSpPr>
            <p:cNvPr id="485" name="Google Shape;485;p22"/>
            <p:cNvSpPr/>
            <p:nvPr/>
          </p:nvSpPr>
          <p:spPr>
            <a:xfrm>
              <a:off x="3886199" y="2709426"/>
              <a:ext cx="2590800" cy="687097"/>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+debitAmount(amount:double): void</a:t>
              </a:r>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+creditAmount(amount:double) : int</a:t>
              </a:r>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+getBalance(accountNo:long) : double </a:t>
              </a:r>
              <a:endParaRPr b="1" sz="1500">
                <a:solidFill>
                  <a:schemeClr val="dk1"/>
                </a:solidFill>
                <a:latin typeface="Roboto Condensed"/>
                <a:ea typeface="Roboto Condensed"/>
                <a:cs typeface="Roboto Condensed"/>
                <a:sym typeface="Roboto Condensed"/>
              </a:endParaRPr>
            </a:p>
          </p:txBody>
        </p:sp>
      </p:grpSp>
      <p:grpSp>
        <p:nvGrpSpPr>
          <p:cNvPr id="486" name="Google Shape;486;p22"/>
          <p:cNvGrpSpPr/>
          <p:nvPr/>
        </p:nvGrpSpPr>
        <p:grpSpPr>
          <a:xfrm>
            <a:off x="6096000" y="3756529"/>
            <a:ext cx="5950998" cy="2038082"/>
            <a:chOff x="6096000" y="3756529"/>
            <a:chExt cx="5950998" cy="2038082"/>
          </a:xfrm>
        </p:grpSpPr>
        <p:grpSp>
          <p:nvGrpSpPr>
            <p:cNvPr id="487" name="Google Shape;487;p22"/>
            <p:cNvGrpSpPr/>
            <p:nvPr/>
          </p:nvGrpSpPr>
          <p:grpSpPr>
            <a:xfrm>
              <a:off x="6096000" y="4736342"/>
              <a:ext cx="2061470" cy="1058268"/>
              <a:chOff x="381000" y="1673740"/>
              <a:chExt cx="2514600" cy="2261621"/>
            </a:xfrm>
          </p:grpSpPr>
          <p:sp>
            <p:nvSpPr>
              <p:cNvPr id="488" name="Google Shape;488;p22"/>
              <p:cNvSpPr/>
              <p:nvPr/>
            </p:nvSpPr>
            <p:spPr>
              <a:xfrm>
                <a:off x="381000" y="2438400"/>
                <a:ext cx="2514600" cy="914400"/>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Roboto Condensed"/>
                  <a:ea typeface="Roboto Condensed"/>
                  <a:cs typeface="Roboto Condensed"/>
                  <a:sym typeface="Roboto Condensed"/>
                </a:endParaRPr>
              </a:p>
            </p:txBody>
          </p:sp>
          <p:sp>
            <p:nvSpPr>
              <p:cNvPr id="489" name="Google Shape;489;p22"/>
              <p:cNvSpPr/>
              <p:nvPr/>
            </p:nvSpPr>
            <p:spPr>
              <a:xfrm>
                <a:off x="381000" y="3352800"/>
                <a:ext cx="2514600" cy="582561"/>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Roboto Condensed"/>
                  <a:ea typeface="Roboto Condensed"/>
                  <a:cs typeface="Roboto Condensed"/>
                  <a:sym typeface="Roboto Condensed"/>
                </a:endParaRPr>
              </a:p>
            </p:txBody>
          </p:sp>
          <p:sp>
            <p:nvSpPr>
              <p:cNvPr id="490" name="Google Shape;490;p22"/>
              <p:cNvSpPr/>
              <p:nvPr/>
            </p:nvSpPr>
            <p:spPr>
              <a:xfrm>
                <a:off x="381000" y="1673740"/>
                <a:ext cx="2514600" cy="76466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CurrentAccount</a:t>
                </a:r>
                <a:endParaRPr b="1" sz="1800">
                  <a:solidFill>
                    <a:schemeClr val="lt1"/>
                  </a:solidFill>
                  <a:latin typeface="Roboto Condensed"/>
                  <a:ea typeface="Roboto Condensed"/>
                  <a:cs typeface="Roboto Condensed"/>
                  <a:sym typeface="Roboto Condensed"/>
                </a:endParaRPr>
              </a:p>
            </p:txBody>
          </p:sp>
        </p:grpSp>
        <p:grpSp>
          <p:nvGrpSpPr>
            <p:cNvPr id="491" name="Google Shape;491;p22"/>
            <p:cNvGrpSpPr/>
            <p:nvPr/>
          </p:nvGrpSpPr>
          <p:grpSpPr>
            <a:xfrm>
              <a:off x="7126735" y="3756529"/>
              <a:ext cx="3437265" cy="1098203"/>
              <a:chOff x="3135130" y="4114800"/>
              <a:chExt cx="2847283" cy="1098203"/>
            </a:xfrm>
          </p:grpSpPr>
          <p:cxnSp>
            <p:nvCxnSpPr>
              <p:cNvPr id="492" name="Google Shape;492;p22"/>
              <p:cNvCxnSpPr/>
              <p:nvPr/>
            </p:nvCxnSpPr>
            <p:spPr>
              <a:xfrm>
                <a:off x="3135130" y="4562303"/>
                <a:ext cx="2846570" cy="9697"/>
              </a:xfrm>
              <a:prstGeom prst="straightConnector1">
                <a:avLst/>
              </a:prstGeom>
              <a:noFill/>
              <a:ln cap="flat" cmpd="sng" w="19050">
                <a:solidFill>
                  <a:srgbClr val="A32D19"/>
                </a:solidFill>
                <a:prstDash val="solid"/>
                <a:round/>
                <a:headEnd len="sm" w="sm" type="none"/>
                <a:tailEnd len="sm" w="sm" type="none"/>
              </a:ln>
            </p:spPr>
          </p:cxnSp>
          <p:cxnSp>
            <p:nvCxnSpPr>
              <p:cNvPr id="493" name="Google Shape;493;p22"/>
              <p:cNvCxnSpPr>
                <a:endCxn id="490" idx="0"/>
              </p:cNvCxnSpPr>
              <p:nvPr/>
            </p:nvCxnSpPr>
            <p:spPr>
              <a:xfrm>
                <a:off x="3135130" y="4562413"/>
                <a:ext cx="0" cy="532200"/>
              </a:xfrm>
              <a:prstGeom prst="straightConnector1">
                <a:avLst/>
              </a:prstGeom>
              <a:noFill/>
              <a:ln cap="flat" cmpd="sng" w="19050">
                <a:solidFill>
                  <a:srgbClr val="A32D19"/>
                </a:solidFill>
                <a:prstDash val="solid"/>
                <a:round/>
                <a:headEnd len="sm" w="sm" type="none"/>
                <a:tailEnd len="sm" w="sm" type="none"/>
              </a:ln>
            </p:spPr>
          </p:cxnSp>
          <p:cxnSp>
            <p:nvCxnSpPr>
              <p:cNvPr id="494" name="Google Shape;494;p22"/>
              <p:cNvCxnSpPr/>
              <p:nvPr/>
            </p:nvCxnSpPr>
            <p:spPr>
              <a:xfrm>
                <a:off x="5982413" y="4562303"/>
                <a:ext cx="0" cy="650700"/>
              </a:xfrm>
              <a:prstGeom prst="straightConnector1">
                <a:avLst/>
              </a:prstGeom>
              <a:noFill/>
              <a:ln cap="flat" cmpd="sng" w="19050">
                <a:solidFill>
                  <a:srgbClr val="A32D19"/>
                </a:solidFill>
                <a:prstDash val="solid"/>
                <a:round/>
                <a:headEnd len="sm" w="sm" type="none"/>
                <a:tailEnd len="sm" w="sm" type="none"/>
              </a:ln>
            </p:spPr>
          </p:cxnSp>
          <p:sp>
            <p:nvSpPr>
              <p:cNvPr id="495" name="Google Shape;495;p22"/>
              <p:cNvSpPr/>
              <p:nvPr/>
            </p:nvSpPr>
            <p:spPr>
              <a:xfrm>
                <a:off x="4457700" y="4114800"/>
                <a:ext cx="228600" cy="457199"/>
              </a:xfrm>
              <a:prstGeom prst="upArrow">
                <a:avLst>
                  <a:gd fmla="val 2775" name="adj1"/>
                  <a:gd fmla="val 50000" name="adj2"/>
                </a:avLst>
              </a:prstGeom>
              <a:solidFill>
                <a:srgbClr val="A32D19"/>
              </a:solidFill>
              <a:ln cap="flat" cmpd="sng" w="1905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t/>
                </a:r>
                <a:endParaRPr b="1" sz="1200">
                  <a:solidFill>
                    <a:schemeClr val="lt1"/>
                  </a:solidFill>
                  <a:latin typeface="Roboto Condensed"/>
                  <a:ea typeface="Roboto Condensed"/>
                  <a:cs typeface="Roboto Condensed"/>
                  <a:sym typeface="Roboto Condensed"/>
                </a:endParaRPr>
              </a:p>
            </p:txBody>
          </p:sp>
        </p:grpSp>
        <p:grpSp>
          <p:nvGrpSpPr>
            <p:cNvPr id="496" name="Google Shape;496;p22"/>
            <p:cNvGrpSpPr/>
            <p:nvPr/>
          </p:nvGrpSpPr>
          <p:grpSpPr>
            <a:xfrm>
              <a:off x="8398278" y="4736342"/>
              <a:ext cx="3648720" cy="1058269"/>
              <a:chOff x="381000" y="1673741"/>
              <a:chExt cx="2514600" cy="2261622"/>
            </a:xfrm>
          </p:grpSpPr>
          <p:sp>
            <p:nvSpPr>
              <p:cNvPr id="497" name="Google Shape;497;p22"/>
              <p:cNvSpPr/>
              <p:nvPr/>
            </p:nvSpPr>
            <p:spPr>
              <a:xfrm>
                <a:off x="381000" y="1673741"/>
                <a:ext cx="2514600" cy="76466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Roboto Condensed"/>
                    <a:ea typeface="Roboto Condensed"/>
                    <a:cs typeface="Roboto Condensed"/>
                    <a:sym typeface="Roboto Condensed"/>
                  </a:rPr>
                  <a:t>SavingAccount</a:t>
                </a:r>
                <a:endParaRPr b="1" sz="1800">
                  <a:solidFill>
                    <a:schemeClr val="dk1"/>
                  </a:solidFill>
                  <a:latin typeface="Roboto Condensed"/>
                  <a:ea typeface="Roboto Condensed"/>
                  <a:cs typeface="Roboto Condensed"/>
                  <a:sym typeface="Roboto Condensed"/>
                </a:endParaRPr>
              </a:p>
            </p:txBody>
          </p:sp>
          <p:sp>
            <p:nvSpPr>
              <p:cNvPr id="498" name="Google Shape;498;p22"/>
              <p:cNvSpPr/>
              <p:nvPr/>
            </p:nvSpPr>
            <p:spPr>
              <a:xfrm>
                <a:off x="381000" y="2438401"/>
                <a:ext cx="2514600" cy="596049"/>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interestRate:double</a:t>
                </a:r>
                <a:endParaRPr b="1" sz="1500">
                  <a:solidFill>
                    <a:schemeClr val="dk1"/>
                  </a:solidFill>
                  <a:latin typeface="Roboto Condensed"/>
                  <a:ea typeface="Roboto Condensed"/>
                  <a:cs typeface="Roboto Condensed"/>
                  <a:sym typeface="Roboto Condensed"/>
                </a:endParaRPr>
              </a:p>
            </p:txBody>
          </p:sp>
          <p:sp>
            <p:nvSpPr>
              <p:cNvPr id="499" name="Google Shape;499;p22"/>
              <p:cNvSpPr/>
              <p:nvPr/>
            </p:nvSpPr>
            <p:spPr>
              <a:xfrm>
                <a:off x="381000" y="3013727"/>
                <a:ext cx="2514600" cy="921636"/>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isTransactionLimitOut(accountNo:long) : int</a:t>
                </a:r>
                <a:endParaRPr b="1" sz="1500">
                  <a:solidFill>
                    <a:schemeClr val="dk1"/>
                  </a:solidFill>
                  <a:latin typeface="Roboto Condensed"/>
                  <a:ea typeface="Roboto Condensed"/>
                  <a:cs typeface="Roboto Condensed"/>
                  <a:sym typeface="Roboto Condensed"/>
                </a:endParaRPr>
              </a:p>
            </p:txBody>
          </p:sp>
        </p:grpSp>
      </p:grpSp>
      <p:grpSp>
        <p:nvGrpSpPr>
          <p:cNvPr id="500" name="Google Shape;500;p22"/>
          <p:cNvGrpSpPr/>
          <p:nvPr/>
        </p:nvGrpSpPr>
        <p:grpSpPr>
          <a:xfrm>
            <a:off x="378786" y="2307170"/>
            <a:ext cx="1876885" cy="1009652"/>
            <a:chOff x="381000" y="1981197"/>
            <a:chExt cx="2514600" cy="1954164"/>
          </a:xfrm>
        </p:grpSpPr>
        <p:sp>
          <p:nvSpPr>
            <p:cNvPr id="501" name="Google Shape;501;p22"/>
            <p:cNvSpPr/>
            <p:nvPr/>
          </p:nvSpPr>
          <p:spPr>
            <a:xfrm>
              <a:off x="381000" y="1981197"/>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ATM</a:t>
              </a:r>
              <a:endParaRPr b="1" sz="1800">
                <a:solidFill>
                  <a:schemeClr val="lt1"/>
                </a:solidFill>
                <a:latin typeface="Roboto Condensed"/>
                <a:ea typeface="Roboto Condensed"/>
                <a:cs typeface="Roboto Condensed"/>
                <a:sym typeface="Roboto Condensed"/>
              </a:endParaRPr>
            </a:p>
          </p:txBody>
        </p:sp>
        <p:sp>
          <p:nvSpPr>
            <p:cNvPr id="502" name="Google Shape;502;p22"/>
            <p:cNvSpPr/>
            <p:nvPr/>
          </p:nvSpPr>
          <p:spPr>
            <a:xfrm>
              <a:off x="381000" y="2438399"/>
              <a:ext cx="2514600" cy="914400"/>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location : 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manageBy: string</a:t>
              </a:r>
              <a:endParaRPr b="1" sz="1500">
                <a:solidFill>
                  <a:schemeClr val="dk1"/>
                </a:solidFill>
                <a:latin typeface="Roboto Condensed"/>
                <a:ea typeface="Roboto Condensed"/>
                <a:cs typeface="Roboto Condensed"/>
                <a:sym typeface="Roboto Condensed"/>
              </a:endParaRPr>
            </a:p>
          </p:txBody>
        </p:sp>
        <p:sp>
          <p:nvSpPr>
            <p:cNvPr id="503" name="Google Shape;503;p22"/>
            <p:cNvSpPr/>
            <p:nvPr/>
          </p:nvSpPr>
          <p:spPr>
            <a:xfrm>
              <a:off x="381000" y="3352800"/>
              <a:ext cx="2514600" cy="582561"/>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+transaction();</a:t>
              </a:r>
              <a:endParaRPr b="1" sz="1500">
                <a:solidFill>
                  <a:schemeClr val="dk1"/>
                </a:solidFill>
                <a:latin typeface="Roboto Condensed"/>
                <a:ea typeface="Roboto Condensed"/>
                <a:cs typeface="Roboto Condensed"/>
                <a:sym typeface="Roboto Condensed"/>
              </a:endParaRPr>
            </a:p>
          </p:txBody>
        </p:sp>
      </p:grpSp>
      <p:grpSp>
        <p:nvGrpSpPr>
          <p:cNvPr id="504" name="Google Shape;504;p22"/>
          <p:cNvGrpSpPr/>
          <p:nvPr/>
        </p:nvGrpSpPr>
        <p:grpSpPr>
          <a:xfrm>
            <a:off x="4028552" y="2323525"/>
            <a:ext cx="2270462" cy="1136531"/>
            <a:chOff x="381000" y="1981199"/>
            <a:chExt cx="2514600" cy="2199736"/>
          </a:xfrm>
        </p:grpSpPr>
        <p:sp>
          <p:nvSpPr>
            <p:cNvPr id="505" name="Google Shape;505;p22"/>
            <p:cNvSpPr/>
            <p:nvPr/>
          </p:nvSpPr>
          <p:spPr>
            <a:xfrm>
              <a:off x="381000" y="1981199"/>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Branch</a:t>
              </a:r>
              <a:endParaRPr b="1" sz="1800">
                <a:solidFill>
                  <a:schemeClr val="lt1"/>
                </a:solidFill>
                <a:latin typeface="Roboto Condensed"/>
                <a:ea typeface="Roboto Condensed"/>
                <a:cs typeface="Roboto Condensed"/>
                <a:sym typeface="Roboto Condensed"/>
              </a:endParaRPr>
            </a:p>
          </p:txBody>
        </p:sp>
        <p:sp>
          <p:nvSpPr>
            <p:cNvPr id="506" name="Google Shape;506;p22"/>
            <p:cNvSpPr/>
            <p:nvPr/>
          </p:nvSpPr>
          <p:spPr>
            <a:xfrm>
              <a:off x="381000" y="2438399"/>
              <a:ext cx="2514600" cy="914399"/>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 </a:t>
              </a:r>
              <a:r>
                <a:rPr b="1" lang="en-US" sz="1500">
                  <a:solidFill>
                    <a:schemeClr val="dk1"/>
                  </a:solidFill>
                  <a:latin typeface="Roboto Condensed"/>
                  <a:ea typeface="Roboto Condensed"/>
                  <a:cs typeface="Roboto Condensed"/>
                  <a:sym typeface="Roboto Condensed"/>
                </a:rPr>
                <a:t>branchName : 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branchCode: string</a:t>
              </a:r>
              <a:endParaRPr b="1" sz="1500">
                <a:solidFill>
                  <a:schemeClr val="dk1"/>
                </a:solidFill>
                <a:latin typeface="Roboto Condensed"/>
                <a:ea typeface="Roboto Condensed"/>
                <a:cs typeface="Roboto Condensed"/>
                <a:sym typeface="Roboto Condensed"/>
              </a:endParaRPr>
            </a:p>
          </p:txBody>
        </p:sp>
        <p:sp>
          <p:nvSpPr>
            <p:cNvPr id="507" name="Google Shape;507;p22"/>
            <p:cNvSpPr/>
            <p:nvPr/>
          </p:nvSpPr>
          <p:spPr>
            <a:xfrm>
              <a:off x="381000" y="3352800"/>
              <a:ext cx="2514600" cy="828135"/>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manageAccount():void</a:t>
              </a:r>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transaction():init</a:t>
              </a:r>
              <a:endParaRPr b="1" sz="1500">
                <a:solidFill>
                  <a:schemeClr val="dk1"/>
                </a:solidFill>
                <a:latin typeface="Roboto Condensed"/>
                <a:ea typeface="Roboto Condensed"/>
                <a:cs typeface="Roboto Condensed"/>
                <a:sym typeface="Roboto Condensed"/>
              </a:endParaRPr>
            </a:p>
          </p:txBody>
        </p:sp>
      </p:grpSp>
      <p:grpSp>
        <p:nvGrpSpPr>
          <p:cNvPr id="508" name="Google Shape;508;p22"/>
          <p:cNvGrpSpPr/>
          <p:nvPr/>
        </p:nvGrpSpPr>
        <p:grpSpPr>
          <a:xfrm>
            <a:off x="3083884" y="4355726"/>
            <a:ext cx="2270462" cy="1666985"/>
            <a:chOff x="381000" y="1809411"/>
            <a:chExt cx="2514600" cy="3226420"/>
          </a:xfrm>
        </p:grpSpPr>
        <p:sp>
          <p:nvSpPr>
            <p:cNvPr id="509" name="Google Shape;509;p22"/>
            <p:cNvSpPr/>
            <p:nvPr/>
          </p:nvSpPr>
          <p:spPr>
            <a:xfrm>
              <a:off x="381000" y="1809411"/>
              <a:ext cx="2514600" cy="628987"/>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Customer</a:t>
              </a:r>
              <a:endParaRPr b="1" sz="1800">
                <a:solidFill>
                  <a:schemeClr val="lt1"/>
                </a:solidFill>
                <a:latin typeface="Roboto Condensed"/>
                <a:ea typeface="Roboto Condensed"/>
                <a:cs typeface="Roboto Condensed"/>
                <a:sym typeface="Roboto Condensed"/>
              </a:endParaRPr>
            </a:p>
          </p:txBody>
        </p:sp>
        <p:sp>
          <p:nvSpPr>
            <p:cNvPr id="510" name="Google Shape;510;p22"/>
            <p:cNvSpPr/>
            <p:nvPr/>
          </p:nvSpPr>
          <p:spPr>
            <a:xfrm>
              <a:off x="381000" y="2438398"/>
              <a:ext cx="2514600" cy="1769298"/>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50">
                  <a:solidFill>
                    <a:schemeClr val="dk1"/>
                  </a:solidFill>
                  <a:latin typeface="Roboto Condensed"/>
                  <a:ea typeface="Roboto Condensed"/>
                  <a:cs typeface="Roboto Condensed"/>
                  <a:sym typeface="Roboto Condensed"/>
                </a:rPr>
                <a:t>- name: string</a:t>
              </a:r>
              <a:endParaRPr b="1" sz="145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450">
                  <a:solidFill>
                    <a:schemeClr val="dk1"/>
                  </a:solidFill>
                  <a:latin typeface="Roboto Condensed"/>
                  <a:ea typeface="Roboto Condensed"/>
                  <a:cs typeface="Roboto Condensed"/>
                  <a:sym typeface="Roboto Condensed"/>
                </a:rPr>
                <a:t>- address: string</a:t>
              </a:r>
              <a:endParaRPr/>
            </a:p>
            <a:p>
              <a:pPr indent="0" lvl="0" marL="0" marR="0" rtl="0" algn="l">
                <a:spcBef>
                  <a:spcPts val="0"/>
                </a:spcBef>
                <a:spcAft>
                  <a:spcPts val="0"/>
                </a:spcAft>
                <a:buNone/>
              </a:pPr>
              <a:r>
                <a:rPr b="1" lang="en-US" sz="1450">
                  <a:solidFill>
                    <a:schemeClr val="dk1"/>
                  </a:solidFill>
                  <a:latin typeface="Roboto Condensed"/>
                  <a:ea typeface="Roboto Condensed"/>
                  <a:cs typeface="Roboto Condensed"/>
                  <a:sym typeface="Roboto Condensed"/>
                </a:rPr>
                <a:t>- dob: date</a:t>
              </a:r>
              <a:endParaRPr/>
            </a:p>
            <a:p>
              <a:pPr indent="0" lvl="0" marL="0" marR="0" rtl="0" algn="l">
                <a:spcBef>
                  <a:spcPts val="0"/>
                </a:spcBef>
                <a:spcAft>
                  <a:spcPts val="0"/>
                </a:spcAft>
                <a:buNone/>
              </a:pPr>
              <a:r>
                <a:rPr b="1" lang="en-US" sz="1450">
                  <a:solidFill>
                    <a:schemeClr val="dk1"/>
                  </a:solidFill>
                  <a:latin typeface="Roboto Condensed"/>
                  <a:ea typeface="Roboto Condensed"/>
                  <a:cs typeface="Roboto Condensed"/>
                  <a:sym typeface="Roboto Condensed"/>
                </a:rPr>
                <a:t>- panNumber: string</a:t>
              </a:r>
              <a:endParaRPr b="1" sz="1450">
                <a:solidFill>
                  <a:schemeClr val="dk1"/>
                </a:solidFill>
                <a:latin typeface="Roboto Condensed"/>
                <a:ea typeface="Roboto Condensed"/>
                <a:cs typeface="Roboto Condensed"/>
                <a:sym typeface="Roboto Condensed"/>
              </a:endParaRPr>
            </a:p>
          </p:txBody>
        </p:sp>
        <p:sp>
          <p:nvSpPr>
            <p:cNvPr id="511" name="Google Shape;511;p22"/>
            <p:cNvSpPr/>
            <p:nvPr/>
          </p:nvSpPr>
          <p:spPr>
            <a:xfrm>
              <a:off x="381000" y="4207696"/>
              <a:ext cx="2514600" cy="828135"/>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manageAccount():void</a:t>
              </a:r>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transaction():init</a:t>
              </a:r>
              <a:endParaRPr b="1" sz="1500">
                <a:solidFill>
                  <a:schemeClr val="dk1"/>
                </a:solidFill>
                <a:latin typeface="Roboto Condensed"/>
                <a:ea typeface="Roboto Condensed"/>
                <a:cs typeface="Roboto Condensed"/>
                <a:sym typeface="Roboto Condensed"/>
              </a:endParaRPr>
            </a:p>
          </p:txBody>
        </p:sp>
      </p:grpSp>
      <p:grpSp>
        <p:nvGrpSpPr>
          <p:cNvPr id="512" name="Google Shape;512;p22"/>
          <p:cNvGrpSpPr/>
          <p:nvPr/>
        </p:nvGrpSpPr>
        <p:grpSpPr>
          <a:xfrm>
            <a:off x="6293633" y="2543390"/>
            <a:ext cx="1217501" cy="303492"/>
            <a:chOff x="6293633" y="2543390"/>
            <a:chExt cx="1217501" cy="303492"/>
          </a:xfrm>
        </p:grpSpPr>
        <p:cxnSp>
          <p:nvCxnSpPr>
            <p:cNvPr id="513" name="Google Shape;513;p22"/>
            <p:cNvCxnSpPr>
              <a:stCxn id="506" idx="3"/>
              <a:endCxn id="484" idx="1"/>
            </p:cNvCxnSpPr>
            <p:nvPr/>
          </p:nvCxnSpPr>
          <p:spPr>
            <a:xfrm flipH="1" rot="10800000">
              <a:off x="6299014" y="2783665"/>
              <a:ext cx="955800" cy="12300"/>
            </a:xfrm>
            <a:prstGeom prst="straightConnector1">
              <a:avLst/>
            </a:prstGeom>
            <a:noFill/>
            <a:ln cap="flat" cmpd="sng" w="19050">
              <a:solidFill>
                <a:srgbClr val="A32D19"/>
              </a:solidFill>
              <a:prstDash val="solid"/>
              <a:miter lim="800000"/>
              <a:headEnd len="sm" w="sm" type="none"/>
              <a:tailEnd len="sm" w="sm" type="none"/>
            </a:ln>
          </p:spPr>
        </p:cxnSp>
        <p:sp>
          <p:nvSpPr>
            <p:cNvPr id="514" name="Google Shape;514;p22"/>
            <p:cNvSpPr txBox="1"/>
            <p:nvPr/>
          </p:nvSpPr>
          <p:spPr>
            <a:xfrm>
              <a:off x="6293633" y="2569883"/>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1</a:t>
              </a:r>
              <a:endParaRPr/>
            </a:p>
          </p:txBody>
        </p:sp>
        <p:sp>
          <p:nvSpPr>
            <p:cNvPr id="515" name="Google Shape;515;p22"/>
            <p:cNvSpPr txBox="1"/>
            <p:nvPr/>
          </p:nvSpPr>
          <p:spPr>
            <a:xfrm>
              <a:off x="6876661" y="2543390"/>
              <a:ext cx="63447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1..*</a:t>
              </a:r>
              <a:endParaRPr/>
            </a:p>
          </p:txBody>
        </p:sp>
        <p:sp>
          <p:nvSpPr>
            <p:cNvPr id="516" name="Google Shape;516;p22"/>
            <p:cNvSpPr txBox="1"/>
            <p:nvPr/>
          </p:nvSpPr>
          <p:spPr>
            <a:xfrm>
              <a:off x="6495709" y="2569883"/>
              <a:ext cx="63447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have</a:t>
              </a:r>
              <a:endParaRPr b="1" sz="1200">
                <a:solidFill>
                  <a:schemeClr val="dk1"/>
                </a:solidFill>
                <a:latin typeface="Roboto Condensed"/>
                <a:ea typeface="Roboto Condensed"/>
                <a:cs typeface="Roboto Condensed"/>
                <a:sym typeface="Roboto Condensed"/>
              </a:endParaRPr>
            </a:p>
          </p:txBody>
        </p:sp>
      </p:grpSp>
      <p:grpSp>
        <p:nvGrpSpPr>
          <p:cNvPr id="517" name="Google Shape;517;p22"/>
          <p:cNvGrpSpPr/>
          <p:nvPr/>
        </p:nvGrpSpPr>
        <p:grpSpPr>
          <a:xfrm>
            <a:off x="2220236" y="2508240"/>
            <a:ext cx="1808435" cy="544756"/>
            <a:chOff x="2220236" y="2508240"/>
            <a:chExt cx="1808435" cy="544756"/>
          </a:xfrm>
        </p:grpSpPr>
        <p:cxnSp>
          <p:nvCxnSpPr>
            <p:cNvPr id="518" name="Google Shape;518;p22"/>
            <p:cNvCxnSpPr>
              <a:stCxn id="502" idx="3"/>
              <a:endCxn id="506" idx="1"/>
            </p:cNvCxnSpPr>
            <p:nvPr/>
          </p:nvCxnSpPr>
          <p:spPr>
            <a:xfrm>
              <a:off x="2255671" y="2779611"/>
              <a:ext cx="1773000" cy="16500"/>
            </a:xfrm>
            <a:prstGeom prst="straightConnector1">
              <a:avLst/>
            </a:prstGeom>
            <a:noFill/>
            <a:ln cap="flat" cmpd="sng" w="19050">
              <a:solidFill>
                <a:srgbClr val="A32D19"/>
              </a:solidFill>
              <a:prstDash val="solid"/>
              <a:miter lim="800000"/>
              <a:headEnd len="sm" w="sm" type="none"/>
              <a:tailEnd len="sm" w="sm" type="none"/>
            </a:ln>
          </p:spPr>
        </p:cxnSp>
        <p:sp>
          <p:nvSpPr>
            <p:cNvPr id="519" name="Google Shape;519;p22"/>
            <p:cNvSpPr txBox="1"/>
            <p:nvPr/>
          </p:nvSpPr>
          <p:spPr>
            <a:xfrm>
              <a:off x="3772323" y="2773918"/>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20" name="Google Shape;520;p22"/>
            <p:cNvSpPr txBox="1"/>
            <p:nvPr/>
          </p:nvSpPr>
          <p:spPr>
            <a:xfrm>
              <a:off x="2220236" y="2775997"/>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21" name="Google Shape;521;p22"/>
            <p:cNvSpPr txBox="1"/>
            <p:nvPr/>
          </p:nvSpPr>
          <p:spPr>
            <a:xfrm>
              <a:off x="2787449" y="2508240"/>
              <a:ext cx="949439" cy="3121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manage</a:t>
              </a:r>
              <a:endParaRPr b="1" sz="1200">
                <a:solidFill>
                  <a:schemeClr val="dk1"/>
                </a:solidFill>
                <a:latin typeface="Roboto Condensed"/>
                <a:ea typeface="Roboto Condensed"/>
                <a:cs typeface="Roboto Condensed"/>
                <a:sym typeface="Roboto Condensed"/>
              </a:endParaRPr>
            </a:p>
          </p:txBody>
        </p:sp>
      </p:grpSp>
      <p:grpSp>
        <p:nvGrpSpPr>
          <p:cNvPr id="522" name="Google Shape;522;p22"/>
          <p:cNvGrpSpPr/>
          <p:nvPr/>
        </p:nvGrpSpPr>
        <p:grpSpPr>
          <a:xfrm>
            <a:off x="4108474" y="1236915"/>
            <a:ext cx="1464216" cy="1119466"/>
            <a:chOff x="4108474" y="1236915"/>
            <a:chExt cx="1464216" cy="1119466"/>
          </a:xfrm>
        </p:grpSpPr>
        <p:cxnSp>
          <p:nvCxnSpPr>
            <p:cNvPr id="523" name="Google Shape;523;p22"/>
            <p:cNvCxnSpPr>
              <a:stCxn id="524" idx="2"/>
              <a:endCxn id="505" idx="0"/>
            </p:cNvCxnSpPr>
            <p:nvPr/>
          </p:nvCxnSpPr>
          <p:spPr>
            <a:xfrm>
              <a:off x="4360068" y="1539388"/>
              <a:ext cx="803700" cy="784200"/>
            </a:xfrm>
            <a:prstGeom prst="straightConnector1">
              <a:avLst/>
            </a:prstGeom>
            <a:noFill/>
            <a:ln cap="flat" cmpd="sng" w="19050">
              <a:solidFill>
                <a:schemeClr val="accent6"/>
              </a:solidFill>
              <a:prstDash val="solid"/>
              <a:miter lim="800000"/>
              <a:headEnd len="sm" w="sm" type="none"/>
              <a:tailEnd len="sm" w="sm" type="none"/>
            </a:ln>
          </p:spPr>
        </p:cxnSp>
        <p:sp>
          <p:nvSpPr>
            <p:cNvPr id="524" name="Google Shape;524;p22"/>
            <p:cNvSpPr/>
            <p:nvPr/>
          </p:nvSpPr>
          <p:spPr>
            <a:xfrm rot="-4299343">
              <a:off x="4165851" y="1389115"/>
              <a:ext cx="171450" cy="228600"/>
            </a:xfrm>
            <a:prstGeom prst="flowChartDecision">
              <a:avLst/>
            </a:prstGeom>
            <a:solidFill>
              <a:schemeClr val="lt1"/>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Roboto Condensed"/>
                <a:buNone/>
              </a:pPr>
              <a:r>
                <a:t/>
              </a:r>
              <a:endParaRPr b="1" sz="1200">
                <a:solidFill>
                  <a:schemeClr val="dk1"/>
                </a:solidFill>
                <a:latin typeface="Roboto Condensed"/>
                <a:ea typeface="Roboto Condensed"/>
                <a:cs typeface="Roboto Condensed"/>
                <a:sym typeface="Roboto Condensed"/>
              </a:endParaRPr>
            </a:p>
          </p:txBody>
        </p:sp>
        <p:sp>
          <p:nvSpPr>
            <p:cNvPr id="525" name="Google Shape;525;p22"/>
            <p:cNvSpPr txBox="1"/>
            <p:nvPr/>
          </p:nvSpPr>
          <p:spPr>
            <a:xfrm>
              <a:off x="4108474" y="1236915"/>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26" name="Google Shape;526;p22"/>
            <p:cNvSpPr txBox="1"/>
            <p:nvPr/>
          </p:nvSpPr>
          <p:spPr>
            <a:xfrm>
              <a:off x="5032978" y="2079382"/>
              <a:ext cx="5397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1..*</a:t>
              </a:r>
              <a:endParaRPr/>
            </a:p>
          </p:txBody>
        </p:sp>
        <p:sp>
          <p:nvSpPr>
            <p:cNvPr id="527" name="Google Shape;527;p22"/>
            <p:cNvSpPr txBox="1"/>
            <p:nvPr/>
          </p:nvSpPr>
          <p:spPr>
            <a:xfrm rot="2675241">
              <a:off x="4508426" y="1717823"/>
              <a:ext cx="63447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have</a:t>
              </a:r>
              <a:endParaRPr b="1" sz="1200">
                <a:solidFill>
                  <a:schemeClr val="dk1"/>
                </a:solidFill>
                <a:latin typeface="Roboto Condensed"/>
                <a:ea typeface="Roboto Condensed"/>
                <a:cs typeface="Roboto Condensed"/>
                <a:sym typeface="Roboto Condensed"/>
              </a:endParaRPr>
            </a:p>
          </p:txBody>
        </p:sp>
      </p:grpSp>
      <p:grpSp>
        <p:nvGrpSpPr>
          <p:cNvPr id="528" name="Google Shape;528;p22"/>
          <p:cNvGrpSpPr/>
          <p:nvPr/>
        </p:nvGrpSpPr>
        <p:grpSpPr>
          <a:xfrm>
            <a:off x="1105223" y="1092460"/>
            <a:ext cx="1198243" cy="1269657"/>
            <a:chOff x="1105223" y="1092460"/>
            <a:chExt cx="1198243" cy="1269657"/>
          </a:xfrm>
        </p:grpSpPr>
        <p:cxnSp>
          <p:nvCxnSpPr>
            <p:cNvPr id="529" name="Google Shape;529;p22"/>
            <p:cNvCxnSpPr>
              <a:stCxn id="501" idx="0"/>
              <a:endCxn id="530" idx="0"/>
            </p:cNvCxnSpPr>
            <p:nvPr/>
          </p:nvCxnSpPr>
          <p:spPr>
            <a:xfrm flipH="1" rot="10800000">
              <a:off x="1317229" y="1439570"/>
              <a:ext cx="714300" cy="867600"/>
            </a:xfrm>
            <a:prstGeom prst="straightConnector1">
              <a:avLst/>
            </a:prstGeom>
            <a:noFill/>
            <a:ln cap="flat" cmpd="sng" w="19050">
              <a:solidFill>
                <a:schemeClr val="accent6"/>
              </a:solidFill>
              <a:prstDash val="solid"/>
              <a:miter lim="800000"/>
              <a:headEnd len="sm" w="sm" type="none"/>
              <a:tailEnd len="sm" w="sm" type="none"/>
            </a:ln>
          </p:spPr>
        </p:cxnSp>
        <p:sp>
          <p:nvSpPr>
            <p:cNvPr id="530" name="Google Shape;530;p22"/>
            <p:cNvSpPr/>
            <p:nvPr/>
          </p:nvSpPr>
          <p:spPr>
            <a:xfrm rot="-5721056">
              <a:off x="2059517" y="1314481"/>
              <a:ext cx="171450" cy="228600"/>
            </a:xfrm>
            <a:prstGeom prst="flowChartDecision">
              <a:avLst/>
            </a:prstGeom>
            <a:solidFill>
              <a:schemeClr val="lt1"/>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Roboto Condensed"/>
                <a:buNone/>
              </a:pPr>
              <a:r>
                <a:t/>
              </a:r>
              <a:endParaRPr b="1" sz="1200">
                <a:solidFill>
                  <a:schemeClr val="dk1"/>
                </a:solidFill>
                <a:latin typeface="Roboto Condensed"/>
                <a:ea typeface="Roboto Condensed"/>
                <a:cs typeface="Roboto Condensed"/>
                <a:sym typeface="Roboto Condensed"/>
              </a:endParaRPr>
            </a:p>
          </p:txBody>
        </p:sp>
        <p:sp>
          <p:nvSpPr>
            <p:cNvPr id="531" name="Google Shape;531;p22"/>
            <p:cNvSpPr txBox="1"/>
            <p:nvPr/>
          </p:nvSpPr>
          <p:spPr>
            <a:xfrm>
              <a:off x="1105223" y="2085118"/>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32" name="Google Shape;532;p22"/>
            <p:cNvSpPr txBox="1"/>
            <p:nvPr/>
          </p:nvSpPr>
          <p:spPr>
            <a:xfrm>
              <a:off x="2048268" y="1092460"/>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33" name="Google Shape;533;p22"/>
            <p:cNvSpPr txBox="1"/>
            <p:nvPr/>
          </p:nvSpPr>
          <p:spPr>
            <a:xfrm rot="-2928153">
              <a:off x="1335399" y="1598063"/>
              <a:ext cx="63447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have</a:t>
              </a:r>
              <a:endParaRPr b="1" sz="1200">
                <a:solidFill>
                  <a:schemeClr val="dk1"/>
                </a:solidFill>
                <a:latin typeface="Roboto Condensed"/>
                <a:ea typeface="Roboto Condensed"/>
                <a:cs typeface="Roboto Condensed"/>
                <a:sym typeface="Roboto Condensed"/>
              </a:endParaRPr>
            </a:p>
          </p:txBody>
        </p:sp>
      </p:grpSp>
      <p:grpSp>
        <p:nvGrpSpPr>
          <p:cNvPr id="534" name="Google Shape;534;p22"/>
          <p:cNvGrpSpPr/>
          <p:nvPr/>
        </p:nvGrpSpPr>
        <p:grpSpPr>
          <a:xfrm>
            <a:off x="1126666" y="3283529"/>
            <a:ext cx="1971608" cy="2070704"/>
            <a:chOff x="1126666" y="3283529"/>
            <a:chExt cx="1971608" cy="2070704"/>
          </a:xfrm>
        </p:grpSpPr>
        <p:cxnSp>
          <p:nvCxnSpPr>
            <p:cNvPr id="535" name="Google Shape;535;p22"/>
            <p:cNvCxnSpPr>
              <a:stCxn id="503" idx="2"/>
              <a:endCxn id="510" idx="1"/>
            </p:cNvCxnSpPr>
            <p:nvPr/>
          </p:nvCxnSpPr>
          <p:spPr>
            <a:xfrm>
              <a:off x="1317229" y="3316822"/>
              <a:ext cx="1766700" cy="1821000"/>
            </a:xfrm>
            <a:prstGeom prst="straightConnector1">
              <a:avLst/>
            </a:prstGeom>
            <a:noFill/>
            <a:ln cap="flat" cmpd="sng" w="19050">
              <a:solidFill>
                <a:schemeClr val="accent6"/>
              </a:solidFill>
              <a:prstDash val="solid"/>
              <a:miter lim="800000"/>
              <a:headEnd len="sm" w="sm" type="none"/>
              <a:tailEnd len="sm" w="sm" type="none"/>
            </a:ln>
          </p:spPr>
        </p:cxnSp>
        <p:sp>
          <p:nvSpPr>
            <p:cNvPr id="536" name="Google Shape;536;p22"/>
            <p:cNvSpPr txBox="1"/>
            <p:nvPr/>
          </p:nvSpPr>
          <p:spPr>
            <a:xfrm>
              <a:off x="1126666" y="3283529"/>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37" name="Google Shape;537;p22"/>
            <p:cNvSpPr txBox="1"/>
            <p:nvPr/>
          </p:nvSpPr>
          <p:spPr>
            <a:xfrm>
              <a:off x="2843076" y="5077234"/>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38" name="Google Shape;538;p22"/>
            <p:cNvSpPr txBox="1"/>
            <p:nvPr/>
          </p:nvSpPr>
          <p:spPr>
            <a:xfrm rot="2899168">
              <a:off x="1757143" y="3928390"/>
              <a:ext cx="883272" cy="3151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transaction</a:t>
              </a:r>
              <a:endParaRPr b="1" sz="1200">
                <a:solidFill>
                  <a:schemeClr val="dk1"/>
                </a:solidFill>
                <a:latin typeface="Roboto Condensed"/>
                <a:ea typeface="Roboto Condensed"/>
                <a:cs typeface="Roboto Condensed"/>
                <a:sym typeface="Roboto Condensed"/>
              </a:endParaRPr>
            </a:p>
          </p:txBody>
        </p:sp>
      </p:grpSp>
      <p:grpSp>
        <p:nvGrpSpPr>
          <p:cNvPr id="539" name="Google Shape;539;p22"/>
          <p:cNvGrpSpPr/>
          <p:nvPr/>
        </p:nvGrpSpPr>
        <p:grpSpPr>
          <a:xfrm>
            <a:off x="5299858" y="3180125"/>
            <a:ext cx="1954988" cy="1957647"/>
            <a:chOff x="5299858" y="3180125"/>
            <a:chExt cx="1954988" cy="1957647"/>
          </a:xfrm>
        </p:grpSpPr>
        <p:cxnSp>
          <p:nvCxnSpPr>
            <p:cNvPr id="540" name="Google Shape;540;p22"/>
            <p:cNvCxnSpPr>
              <a:stCxn id="510" idx="3"/>
              <a:endCxn id="485" idx="1"/>
            </p:cNvCxnSpPr>
            <p:nvPr/>
          </p:nvCxnSpPr>
          <p:spPr>
            <a:xfrm flipH="1" rot="10800000">
              <a:off x="5354346" y="3357872"/>
              <a:ext cx="1900500" cy="1779900"/>
            </a:xfrm>
            <a:prstGeom prst="straightConnector1">
              <a:avLst/>
            </a:prstGeom>
            <a:noFill/>
            <a:ln cap="flat" cmpd="sng" w="19050">
              <a:solidFill>
                <a:schemeClr val="accent6"/>
              </a:solidFill>
              <a:prstDash val="solid"/>
              <a:miter lim="800000"/>
              <a:headEnd len="sm" w="sm" type="none"/>
              <a:tailEnd len="sm" w="sm" type="none"/>
            </a:ln>
          </p:spPr>
        </p:cxnSp>
        <p:sp>
          <p:nvSpPr>
            <p:cNvPr id="541" name="Google Shape;541;p22"/>
            <p:cNvSpPr txBox="1"/>
            <p:nvPr/>
          </p:nvSpPr>
          <p:spPr>
            <a:xfrm>
              <a:off x="5299858" y="4765114"/>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1</a:t>
              </a:r>
              <a:endParaRPr/>
            </a:p>
          </p:txBody>
        </p:sp>
        <p:sp>
          <p:nvSpPr>
            <p:cNvPr id="542" name="Google Shape;542;p22"/>
            <p:cNvSpPr txBox="1"/>
            <p:nvPr/>
          </p:nvSpPr>
          <p:spPr>
            <a:xfrm>
              <a:off x="6808901" y="3180125"/>
              <a:ext cx="43152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1..2</a:t>
              </a:r>
              <a:endParaRPr/>
            </a:p>
          </p:txBody>
        </p:sp>
        <p:sp>
          <p:nvSpPr>
            <p:cNvPr id="543" name="Google Shape;543;p22"/>
            <p:cNvSpPr txBox="1"/>
            <p:nvPr/>
          </p:nvSpPr>
          <p:spPr>
            <a:xfrm rot="-2431163">
              <a:off x="6037789" y="3909917"/>
              <a:ext cx="63447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have</a:t>
              </a:r>
              <a:endParaRPr b="1" sz="1200">
                <a:solidFill>
                  <a:schemeClr val="dk1"/>
                </a:solidFill>
                <a:latin typeface="Roboto Condensed"/>
                <a:ea typeface="Roboto Condensed"/>
                <a:cs typeface="Roboto Condensed"/>
                <a:sym typeface="Roboto Condensed"/>
              </a:endParaRPr>
            </a:p>
          </p:txBody>
        </p:sp>
      </p:grpSp>
      <p:grpSp>
        <p:nvGrpSpPr>
          <p:cNvPr id="544" name="Google Shape;544;p22"/>
          <p:cNvGrpSpPr/>
          <p:nvPr/>
        </p:nvGrpSpPr>
        <p:grpSpPr>
          <a:xfrm>
            <a:off x="4197005" y="3451189"/>
            <a:ext cx="1159778" cy="1018391"/>
            <a:chOff x="4197005" y="3451189"/>
            <a:chExt cx="1159778" cy="1018391"/>
          </a:xfrm>
        </p:grpSpPr>
        <p:cxnSp>
          <p:nvCxnSpPr>
            <p:cNvPr id="545" name="Google Shape;545;p22"/>
            <p:cNvCxnSpPr>
              <a:stCxn id="507" idx="2"/>
              <a:endCxn id="509" idx="0"/>
            </p:cNvCxnSpPr>
            <p:nvPr/>
          </p:nvCxnSpPr>
          <p:spPr>
            <a:xfrm flipH="1">
              <a:off x="4219083" y="3460056"/>
              <a:ext cx="944700" cy="895800"/>
            </a:xfrm>
            <a:prstGeom prst="straightConnector1">
              <a:avLst/>
            </a:prstGeom>
            <a:noFill/>
            <a:ln cap="flat" cmpd="sng" w="19050">
              <a:solidFill>
                <a:schemeClr val="accent6"/>
              </a:solidFill>
              <a:prstDash val="solid"/>
              <a:miter lim="800000"/>
              <a:headEnd len="sm" w="sm" type="none"/>
              <a:tailEnd len="sm" w="sm" type="none"/>
            </a:ln>
          </p:spPr>
        </p:cxnSp>
        <p:sp>
          <p:nvSpPr>
            <p:cNvPr id="546" name="Google Shape;546;p22"/>
            <p:cNvSpPr txBox="1"/>
            <p:nvPr/>
          </p:nvSpPr>
          <p:spPr>
            <a:xfrm>
              <a:off x="5101585" y="3451189"/>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47" name="Google Shape;547;p22"/>
            <p:cNvSpPr txBox="1"/>
            <p:nvPr/>
          </p:nvSpPr>
          <p:spPr>
            <a:xfrm>
              <a:off x="4265586" y="4192581"/>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a:t>
              </a:r>
              <a:endParaRPr/>
            </a:p>
          </p:txBody>
        </p:sp>
        <p:sp>
          <p:nvSpPr>
            <p:cNvPr id="548" name="Google Shape;548;p22"/>
            <p:cNvSpPr txBox="1"/>
            <p:nvPr/>
          </p:nvSpPr>
          <p:spPr>
            <a:xfrm rot="-2814794">
              <a:off x="4192189" y="3793996"/>
              <a:ext cx="66877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Roboto Condensed"/>
                  <a:ea typeface="Roboto Condensed"/>
                  <a:cs typeface="Roboto Condensed"/>
                  <a:sym typeface="Roboto Condensed"/>
                </a:rPr>
                <a:t>manage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3"/>
          <p:cNvSpPr txBox="1"/>
          <p:nvPr>
            <p:ph type="title"/>
          </p:nvPr>
        </p:nvSpPr>
        <p:spPr>
          <a:xfrm>
            <a:off x="0" y="0"/>
            <a:ext cx="12192000" cy="711200"/>
          </a:xfrm>
          <a:prstGeom prst="rect">
            <a:avLst/>
          </a:prstGeom>
          <a:solidFill>
            <a:srgbClr val="C0C0C0">
              <a:alpha val="49803"/>
            </a:srgbClr>
          </a:solidFill>
          <a:ln>
            <a:noFill/>
          </a:ln>
        </p:spPr>
        <p:txBody>
          <a:bodyPr anchorCtr="0" anchor="t"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latin typeface="Roboto Condensed"/>
                <a:ea typeface="Roboto Condensed"/>
                <a:cs typeface="Roboto Condensed"/>
                <a:sym typeface="Roboto Condensed"/>
              </a:rPr>
              <a:t>Class Diagram Of Library Management System</a:t>
            </a:r>
            <a:endParaRPr>
              <a:latin typeface="Roboto Condensed"/>
              <a:ea typeface="Roboto Condensed"/>
              <a:cs typeface="Roboto Condensed"/>
              <a:sym typeface="Roboto Condensed"/>
            </a:endParaRPr>
          </a:p>
        </p:txBody>
      </p:sp>
      <p:grpSp>
        <p:nvGrpSpPr>
          <p:cNvPr id="554" name="Google Shape;554;p23"/>
          <p:cNvGrpSpPr/>
          <p:nvPr/>
        </p:nvGrpSpPr>
        <p:grpSpPr>
          <a:xfrm>
            <a:off x="1490404" y="786283"/>
            <a:ext cx="3305019" cy="1963758"/>
            <a:chOff x="377079" y="1981200"/>
            <a:chExt cx="3105261" cy="2146957"/>
          </a:xfrm>
        </p:grpSpPr>
        <p:sp>
          <p:nvSpPr>
            <p:cNvPr id="555" name="Google Shape;555;p23"/>
            <p:cNvSpPr/>
            <p:nvPr/>
          </p:nvSpPr>
          <p:spPr>
            <a:xfrm>
              <a:off x="381000" y="1981200"/>
              <a:ext cx="310134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Librarian</a:t>
              </a:r>
              <a:endParaRPr b="1" sz="2400">
                <a:solidFill>
                  <a:schemeClr val="lt1"/>
                </a:solidFill>
                <a:latin typeface="Roboto Condensed"/>
                <a:ea typeface="Roboto Condensed"/>
                <a:cs typeface="Roboto Condensed"/>
                <a:sym typeface="Roboto Condensed"/>
              </a:endParaRPr>
            </a:p>
          </p:txBody>
        </p:sp>
        <p:sp>
          <p:nvSpPr>
            <p:cNvPr id="556" name="Google Shape;556;p23"/>
            <p:cNvSpPr/>
            <p:nvPr/>
          </p:nvSpPr>
          <p:spPr>
            <a:xfrm>
              <a:off x="381000" y="2438400"/>
              <a:ext cx="3101340" cy="588825"/>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name:string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contactNo: number</a:t>
              </a:r>
              <a:endParaRPr b="1" sz="1500">
                <a:solidFill>
                  <a:schemeClr val="dk1"/>
                </a:solidFill>
                <a:latin typeface="Roboto Condensed"/>
                <a:ea typeface="Roboto Condensed"/>
                <a:cs typeface="Roboto Condensed"/>
                <a:sym typeface="Roboto Condensed"/>
              </a:endParaRPr>
            </a:p>
          </p:txBody>
        </p:sp>
        <p:sp>
          <p:nvSpPr>
            <p:cNvPr id="557" name="Google Shape;557;p23"/>
            <p:cNvSpPr/>
            <p:nvPr/>
          </p:nvSpPr>
          <p:spPr>
            <a:xfrm>
              <a:off x="377079" y="3022924"/>
              <a:ext cx="3101340" cy="1105233"/>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addLibrarian():void</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updateInfo():int</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removeLibrarian(id:int):int</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login(uname:string,pass:string):int</a:t>
              </a:r>
              <a:endParaRPr b="1" sz="1500">
                <a:solidFill>
                  <a:schemeClr val="dk1"/>
                </a:solidFill>
                <a:latin typeface="Roboto Condensed"/>
                <a:ea typeface="Roboto Condensed"/>
                <a:cs typeface="Roboto Condensed"/>
                <a:sym typeface="Roboto Condensed"/>
              </a:endParaRPr>
            </a:p>
          </p:txBody>
        </p:sp>
      </p:grpSp>
      <p:grpSp>
        <p:nvGrpSpPr>
          <p:cNvPr id="558" name="Google Shape;558;p23"/>
          <p:cNvGrpSpPr/>
          <p:nvPr/>
        </p:nvGrpSpPr>
        <p:grpSpPr>
          <a:xfrm>
            <a:off x="8296361" y="811212"/>
            <a:ext cx="2885117" cy="3000829"/>
            <a:chOff x="3886200" y="1784169"/>
            <a:chExt cx="2591118" cy="2726657"/>
          </a:xfrm>
        </p:grpSpPr>
        <p:sp>
          <p:nvSpPr>
            <p:cNvPr id="559" name="Google Shape;559;p23"/>
            <p:cNvSpPr/>
            <p:nvPr/>
          </p:nvSpPr>
          <p:spPr>
            <a:xfrm>
              <a:off x="3886200" y="1784169"/>
              <a:ext cx="2590800" cy="390998"/>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Member</a:t>
              </a:r>
              <a:endParaRPr b="1" sz="2400">
                <a:solidFill>
                  <a:schemeClr val="lt1"/>
                </a:solidFill>
                <a:latin typeface="Roboto Condensed"/>
                <a:ea typeface="Roboto Condensed"/>
                <a:cs typeface="Roboto Condensed"/>
                <a:sym typeface="Roboto Condensed"/>
              </a:endParaRPr>
            </a:p>
          </p:txBody>
        </p:sp>
        <p:sp>
          <p:nvSpPr>
            <p:cNvPr id="560" name="Google Shape;560;p23"/>
            <p:cNvSpPr/>
            <p:nvPr/>
          </p:nvSpPr>
          <p:spPr>
            <a:xfrm>
              <a:off x="3886518" y="2162320"/>
              <a:ext cx="2590800" cy="1061910"/>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mName: 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mContact: number</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mType: 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mNoOfBookIssued: int</a:t>
              </a:r>
              <a:endParaRPr b="1" sz="1500">
                <a:solidFill>
                  <a:schemeClr val="dk1"/>
                </a:solidFill>
                <a:latin typeface="Roboto Condensed"/>
                <a:ea typeface="Roboto Condensed"/>
                <a:cs typeface="Roboto Condensed"/>
                <a:sym typeface="Roboto Condensed"/>
              </a:endParaRPr>
            </a:p>
          </p:txBody>
        </p:sp>
        <p:sp>
          <p:nvSpPr>
            <p:cNvPr id="561" name="Google Shape;561;p23"/>
            <p:cNvSpPr/>
            <p:nvPr/>
          </p:nvSpPr>
          <p:spPr>
            <a:xfrm>
              <a:off x="3886200" y="3175273"/>
              <a:ext cx="2590800" cy="1335553"/>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addMember():void</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udateMember():int</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issueBook(bookID:int):void</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returnBook(bookID:int):void</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registration():void</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authentication(mID:int):int</a:t>
              </a:r>
              <a:endParaRPr b="1" sz="1500">
                <a:solidFill>
                  <a:schemeClr val="dk1"/>
                </a:solidFill>
                <a:latin typeface="Roboto Condensed"/>
                <a:ea typeface="Roboto Condensed"/>
                <a:cs typeface="Roboto Condensed"/>
                <a:sym typeface="Roboto Condensed"/>
              </a:endParaRPr>
            </a:p>
          </p:txBody>
        </p:sp>
      </p:grpSp>
      <p:grpSp>
        <p:nvGrpSpPr>
          <p:cNvPr id="562" name="Google Shape;562;p23"/>
          <p:cNvGrpSpPr/>
          <p:nvPr/>
        </p:nvGrpSpPr>
        <p:grpSpPr>
          <a:xfrm>
            <a:off x="5633623" y="2067288"/>
            <a:ext cx="1447800" cy="1009650"/>
            <a:chOff x="381000" y="1981200"/>
            <a:chExt cx="2514600" cy="1954161"/>
          </a:xfrm>
        </p:grpSpPr>
        <p:sp>
          <p:nvSpPr>
            <p:cNvPr id="563" name="Google Shape;563;p23"/>
            <p:cNvSpPr/>
            <p:nvPr/>
          </p:nvSpPr>
          <p:spPr>
            <a:xfrm>
              <a:off x="381000" y="1981200"/>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Library</a:t>
              </a:r>
              <a:endParaRPr b="1" sz="1800">
                <a:solidFill>
                  <a:schemeClr val="lt1"/>
                </a:solidFill>
                <a:latin typeface="Roboto Condensed"/>
                <a:ea typeface="Roboto Condensed"/>
                <a:cs typeface="Roboto Condensed"/>
                <a:sym typeface="Roboto Condensed"/>
              </a:endParaRPr>
            </a:p>
          </p:txBody>
        </p:sp>
        <p:sp>
          <p:nvSpPr>
            <p:cNvPr id="564" name="Google Shape;564;p23"/>
            <p:cNvSpPr/>
            <p:nvPr/>
          </p:nvSpPr>
          <p:spPr>
            <a:xfrm>
              <a:off x="381000" y="2438400"/>
              <a:ext cx="2514600" cy="914400"/>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id:int</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name:string</a:t>
              </a:r>
              <a:endParaRPr b="1" sz="1500">
                <a:solidFill>
                  <a:schemeClr val="dk1"/>
                </a:solidFill>
                <a:latin typeface="Roboto Condensed"/>
                <a:ea typeface="Roboto Condensed"/>
                <a:cs typeface="Roboto Condensed"/>
                <a:sym typeface="Roboto Condensed"/>
              </a:endParaRPr>
            </a:p>
          </p:txBody>
        </p:sp>
        <p:sp>
          <p:nvSpPr>
            <p:cNvPr id="565" name="Google Shape;565;p23"/>
            <p:cNvSpPr/>
            <p:nvPr/>
          </p:nvSpPr>
          <p:spPr>
            <a:xfrm>
              <a:off x="381000" y="3352800"/>
              <a:ext cx="2514600" cy="582561"/>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Roboto Condensed"/>
                <a:ea typeface="Roboto Condensed"/>
                <a:cs typeface="Roboto Condensed"/>
                <a:sym typeface="Roboto Condensed"/>
              </a:endParaRPr>
            </a:p>
          </p:txBody>
        </p:sp>
      </p:grpSp>
      <p:grpSp>
        <p:nvGrpSpPr>
          <p:cNvPr id="566" name="Google Shape;566;p23"/>
          <p:cNvGrpSpPr/>
          <p:nvPr/>
        </p:nvGrpSpPr>
        <p:grpSpPr>
          <a:xfrm>
            <a:off x="3833187" y="3549378"/>
            <a:ext cx="3093286" cy="1918921"/>
            <a:chOff x="3886200" y="1866900"/>
            <a:chExt cx="2590800" cy="1918921"/>
          </a:xfrm>
        </p:grpSpPr>
        <p:sp>
          <p:nvSpPr>
            <p:cNvPr id="567" name="Google Shape;567;p23"/>
            <p:cNvSpPr/>
            <p:nvPr/>
          </p:nvSpPr>
          <p:spPr>
            <a:xfrm>
              <a:off x="3886200" y="1866900"/>
              <a:ext cx="2590800" cy="3810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lt1"/>
                  </a:solidFill>
                  <a:latin typeface="Roboto Condensed"/>
                  <a:ea typeface="Roboto Condensed"/>
                  <a:cs typeface="Roboto Condensed"/>
                  <a:sym typeface="Roboto Condensed"/>
                </a:rPr>
                <a:t>Material</a:t>
              </a:r>
              <a:endParaRPr b="1" i="1" sz="2400">
                <a:solidFill>
                  <a:schemeClr val="lt1"/>
                </a:solidFill>
                <a:latin typeface="Roboto Condensed"/>
                <a:ea typeface="Roboto Condensed"/>
                <a:cs typeface="Roboto Condensed"/>
                <a:sym typeface="Roboto Condensed"/>
              </a:endParaRPr>
            </a:p>
          </p:txBody>
        </p:sp>
        <p:sp>
          <p:nvSpPr>
            <p:cNvPr id="568" name="Google Shape;568;p23"/>
            <p:cNvSpPr/>
            <p:nvPr/>
          </p:nvSpPr>
          <p:spPr>
            <a:xfrm>
              <a:off x="3886200" y="2247900"/>
              <a:ext cx="2590800" cy="363630"/>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materialID:int</a:t>
              </a:r>
              <a:endParaRPr b="1" sz="1500">
                <a:solidFill>
                  <a:schemeClr val="dk1"/>
                </a:solidFill>
                <a:latin typeface="Roboto Condensed"/>
                <a:ea typeface="Roboto Condensed"/>
                <a:cs typeface="Roboto Condensed"/>
                <a:sym typeface="Roboto Condensed"/>
              </a:endParaRPr>
            </a:p>
          </p:txBody>
        </p:sp>
        <p:sp>
          <p:nvSpPr>
            <p:cNvPr id="569" name="Google Shape;569;p23"/>
            <p:cNvSpPr/>
            <p:nvPr/>
          </p:nvSpPr>
          <p:spPr>
            <a:xfrm>
              <a:off x="3886200" y="2565241"/>
              <a:ext cx="2590800" cy="1220580"/>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addMaterial():void</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updateMaterial():int</a:t>
              </a:r>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removeMaterial(bookID:int):int</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issueMaterial(bookID:int):void</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returnMaterial(bookID:int):void</a:t>
              </a:r>
              <a:endParaRPr b="1" sz="1500">
                <a:solidFill>
                  <a:schemeClr val="dk1"/>
                </a:solidFill>
                <a:latin typeface="Roboto Condensed"/>
                <a:ea typeface="Roboto Condensed"/>
                <a:cs typeface="Roboto Condensed"/>
                <a:sym typeface="Roboto Condensed"/>
              </a:endParaRPr>
            </a:p>
          </p:txBody>
        </p:sp>
      </p:grpSp>
      <p:grpSp>
        <p:nvGrpSpPr>
          <p:cNvPr id="570" name="Google Shape;570;p23"/>
          <p:cNvGrpSpPr/>
          <p:nvPr/>
        </p:nvGrpSpPr>
        <p:grpSpPr>
          <a:xfrm>
            <a:off x="7843423" y="4839063"/>
            <a:ext cx="1295400" cy="882906"/>
            <a:chOff x="381000" y="1981200"/>
            <a:chExt cx="2514600" cy="1648164"/>
          </a:xfrm>
        </p:grpSpPr>
        <p:sp>
          <p:nvSpPr>
            <p:cNvPr id="571" name="Google Shape;571;p23"/>
            <p:cNvSpPr/>
            <p:nvPr/>
          </p:nvSpPr>
          <p:spPr>
            <a:xfrm>
              <a:off x="381000" y="1981200"/>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Staff</a:t>
              </a:r>
              <a:endParaRPr b="1" sz="1800">
                <a:solidFill>
                  <a:schemeClr val="lt1"/>
                </a:solidFill>
                <a:latin typeface="Roboto Condensed"/>
                <a:ea typeface="Roboto Condensed"/>
                <a:cs typeface="Roboto Condensed"/>
                <a:sym typeface="Roboto Condensed"/>
              </a:endParaRPr>
            </a:p>
          </p:txBody>
        </p:sp>
        <p:sp>
          <p:nvSpPr>
            <p:cNvPr id="572" name="Google Shape;572;p23"/>
            <p:cNvSpPr/>
            <p:nvPr/>
          </p:nvSpPr>
          <p:spPr>
            <a:xfrm>
              <a:off x="381000" y="2438399"/>
              <a:ext cx="2514600" cy="608402"/>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name:string</a:t>
              </a:r>
              <a:endParaRPr b="1" sz="1500">
                <a:solidFill>
                  <a:schemeClr val="dk1"/>
                </a:solidFill>
                <a:latin typeface="Roboto Condensed"/>
                <a:ea typeface="Roboto Condensed"/>
                <a:cs typeface="Roboto Condensed"/>
                <a:sym typeface="Roboto Condensed"/>
              </a:endParaRPr>
            </a:p>
          </p:txBody>
        </p:sp>
        <p:sp>
          <p:nvSpPr>
            <p:cNvPr id="573" name="Google Shape;573;p23"/>
            <p:cNvSpPr/>
            <p:nvPr/>
          </p:nvSpPr>
          <p:spPr>
            <a:xfrm>
              <a:off x="381000" y="3046802"/>
              <a:ext cx="2514600" cy="582562"/>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Roboto Condensed"/>
                <a:ea typeface="Roboto Condensed"/>
                <a:cs typeface="Roboto Condensed"/>
                <a:sym typeface="Roboto Condensed"/>
              </a:endParaRPr>
            </a:p>
          </p:txBody>
        </p:sp>
      </p:grpSp>
      <p:grpSp>
        <p:nvGrpSpPr>
          <p:cNvPr id="574" name="Google Shape;574;p23"/>
          <p:cNvGrpSpPr/>
          <p:nvPr/>
        </p:nvGrpSpPr>
        <p:grpSpPr>
          <a:xfrm>
            <a:off x="9535384" y="4818671"/>
            <a:ext cx="1455167" cy="1067218"/>
            <a:chOff x="381000" y="1981200"/>
            <a:chExt cx="2514600" cy="1954161"/>
          </a:xfrm>
        </p:grpSpPr>
        <p:sp>
          <p:nvSpPr>
            <p:cNvPr id="575" name="Google Shape;575;p23"/>
            <p:cNvSpPr/>
            <p:nvPr/>
          </p:nvSpPr>
          <p:spPr>
            <a:xfrm>
              <a:off x="381000" y="1981200"/>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Student</a:t>
              </a:r>
              <a:endParaRPr b="1" sz="1800">
                <a:solidFill>
                  <a:schemeClr val="lt1"/>
                </a:solidFill>
                <a:latin typeface="Roboto Condensed"/>
                <a:ea typeface="Roboto Condensed"/>
                <a:cs typeface="Roboto Condensed"/>
                <a:sym typeface="Roboto Condensed"/>
              </a:endParaRPr>
            </a:p>
          </p:txBody>
        </p:sp>
        <p:sp>
          <p:nvSpPr>
            <p:cNvPr id="576" name="Google Shape;576;p23"/>
            <p:cNvSpPr/>
            <p:nvPr/>
          </p:nvSpPr>
          <p:spPr>
            <a:xfrm>
              <a:off x="381000" y="2438400"/>
              <a:ext cx="2514600" cy="914400"/>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enrNo:int</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name:string</a:t>
              </a:r>
              <a:endParaRPr b="1" sz="1500">
                <a:solidFill>
                  <a:schemeClr val="dk1"/>
                </a:solidFill>
                <a:latin typeface="Roboto Condensed"/>
                <a:ea typeface="Roboto Condensed"/>
                <a:cs typeface="Roboto Condensed"/>
                <a:sym typeface="Roboto Condensed"/>
              </a:endParaRPr>
            </a:p>
          </p:txBody>
        </p:sp>
        <p:sp>
          <p:nvSpPr>
            <p:cNvPr id="577" name="Google Shape;577;p23"/>
            <p:cNvSpPr/>
            <p:nvPr/>
          </p:nvSpPr>
          <p:spPr>
            <a:xfrm>
              <a:off x="381000" y="3352800"/>
              <a:ext cx="2514600" cy="582561"/>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payFine():int</a:t>
              </a:r>
              <a:endParaRPr b="1" sz="1500">
                <a:solidFill>
                  <a:schemeClr val="dk1"/>
                </a:solidFill>
                <a:latin typeface="Roboto Condensed"/>
                <a:ea typeface="Roboto Condensed"/>
                <a:cs typeface="Roboto Condensed"/>
                <a:sym typeface="Roboto Condensed"/>
              </a:endParaRPr>
            </a:p>
          </p:txBody>
        </p:sp>
      </p:grpSp>
      <p:grpSp>
        <p:nvGrpSpPr>
          <p:cNvPr id="578" name="Google Shape;578;p23"/>
          <p:cNvGrpSpPr/>
          <p:nvPr/>
        </p:nvGrpSpPr>
        <p:grpSpPr>
          <a:xfrm>
            <a:off x="6536939" y="1527541"/>
            <a:ext cx="1831341" cy="672405"/>
            <a:chOff x="5026650" y="1795948"/>
            <a:chExt cx="1831341" cy="672405"/>
          </a:xfrm>
        </p:grpSpPr>
        <p:sp>
          <p:nvSpPr>
            <p:cNvPr id="579" name="Google Shape;579;p23"/>
            <p:cNvSpPr/>
            <p:nvPr/>
          </p:nvSpPr>
          <p:spPr>
            <a:xfrm>
              <a:off x="5026650" y="2081199"/>
              <a:ext cx="171450" cy="228600"/>
            </a:xfrm>
            <a:prstGeom prst="flowChartDecision">
              <a:avLst/>
            </a:prstGeom>
            <a:solidFill>
              <a:schemeClr val="lt1"/>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Roboto Condensed"/>
                <a:buNone/>
              </a:pPr>
              <a:r>
                <a:t/>
              </a:r>
              <a:endParaRPr b="1" sz="1200">
                <a:solidFill>
                  <a:schemeClr val="dk1"/>
                </a:solidFill>
                <a:latin typeface="Roboto Condensed"/>
                <a:ea typeface="Roboto Condensed"/>
                <a:cs typeface="Roboto Condensed"/>
                <a:sym typeface="Roboto Condensed"/>
              </a:endParaRPr>
            </a:p>
          </p:txBody>
        </p:sp>
        <p:cxnSp>
          <p:nvCxnSpPr>
            <p:cNvPr id="580" name="Google Shape;580;p23"/>
            <p:cNvCxnSpPr>
              <a:stCxn id="579" idx="0"/>
              <a:endCxn id="560" idx="1"/>
            </p:cNvCxnSpPr>
            <p:nvPr/>
          </p:nvCxnSpPr>
          <p:spPr>
            <a:xfrm flipH="1" rot="10800000">
              <a:off x="5112375" y="2079999"/>
              <a:ext cx="1674000" cy="1200"/>
            </a:xfrm>
            <a:prstGeom prst="straightConnector1">
              <a:avLst/>
            </a:prstGeom>
            <a:noFill/>
            <a:ln cap="flat" cmpd="sng" w="19050">
              <a:solidFill>
                <a:schemeClr val="accent6"/>
              </a:solidFill>
              <a:prstDash val="solid"/>
              <a:miter lim="800000"/>
              <a:headEnd len="sm" w="sm" type="none"/>
              <a:tailEnd len="sm" w="sm" type="none"/>
            </a:ln>
          </p:spPr>
        </p:cxnSp>
        <p:sp>
          <p:nvSpPr>
            <p:cNvPr id="581" name="Google Shape;581;p23"/>
            <p:cNvSpPr txBox="1"/>
            <p:nvPr/>
          </p:nvSpPr>
          <p:spPr>
            <a:xfrm>
              <a:off x="6583557" y="2039336"/>
              <a:ext cx="274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a:t>
              </a:r>
              <a:endParaRPr b="1" sz="1200">
                <a:solidFill>
                  <a:schemeClr val="dk1"/>
                </a:solidFill>
                <a:latin typeface="Roboto Condensed"/>
                <a:ea typeface="Roboto Condensed"/>
                <a:cs typeface="Roboto Condensed"/>
                <a:sym typeface="Roboto Condensed"/>
              </a:endParaRPr>
            </a:p>
          </p:txBody>
        </p:sp>
        <p:sp>
          <p:nvSpPr>
            <p:cNvPr id="582" name="Google Shape;582;p23"/>
            <p:cNvSpPr txBox="1"/>
            <p:nvPr/>
          </p:nvSpPr>
          <p:spPr>
            <a:xfrm>
              <a:off x="5113472" y="2160576"/>
              <a:ext cx="274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a:t>
              </a:r>
              <a:endParaRPr b="1" sz="1200">
                <a:solidFill>
                  <a:schemeClr val="dk1"/>
                </a:solidFill>
                <a:latin typeface="Roboto Condensed"/>
                <a:ea typeface="Roboto Condensed"/>
                <a:cs typeface="Roboto Condensed"/>
                <a:sym typeface="Roboto Condensed"/>
              </a:endParaRPr>
            </a:p>
          </p:txBody>
        </p:sp>
        <p:sp>
          <p:nvSpPr>
            <p:cNvPr id="583" name="Google Shape;583;p23"/>
            <p:cNvSpPr txBox="1"/>
            <p:nvPr/>
          </p:nvSpPr>
          <p:spPr>
            <a:xfrm>
              <a:off x="5444574" y="1795948"/>
              <a:ext cx="1244637" cy="1664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membership</a:t>
              </a:r>
              <a:endParaRPr b="1" sz="1500">
                <a:solidFill>
                  <a:schemeClr val="dk1"/>
                </a:solidFill>
                <a:latin typeface="Roboto Condensed"/>
                <a:ea typeface="Roboto Condensed"/>
                <a:cs typeface="Roboto Condensed"/>
                <a:sym typeface="Roboto Condensed"/>
              </a:endParaRPr>
            </a:p>
          </p:txBody>
        </p:sp>
      </p:grpSp>
      <p:grpSp>
        <p:nvGrpSpPr>
          <p:cNvPr id="584" name="Google Shape;584;p23"/>
          <p:cNvGrpSpPr/>
          <p:nvPr/>
        </p:nvGrpSpPr>
        <p:grpSpPr>
          <a:xfrm>
            <a:off x="6879136" y="2815847"/>
            <a:ext cx="1602818" cy="1303971"/>
            <a:chOff x="4979313" y="3082184"/>
            <a:chExt cx="1602818" cy="1303971"/>
          </a:xfrm>
        </p:grpSpPr>
        <p:cxnSp>
          <p:nvCxnSpPr>
            <p:cNvPr id="585" name="Google Shape;585;p23"/>
            <p:cNvCxnSpPr>
              <a:stCxn id="568" idx="3"/>
              <a:endCxn id="561" idx="1"/>
            </p:cNvCxnSpPr>
            <p:nvPr/>
          </p:nvCxnSpPr>
          <p:spPr>
            <a:xfrm flipH="1" rot="10800000">
              <a:off x="5026650" y="3343530"/>
              <a:ext cx="1369800" cy="1035000"/>
            </a:xfrm>
            <a:prstGeom prst="bentConnector3">
              <a:avLst>
                <a:gd fmla="val -88685" name="adj1"/>
              </a:avLst>
            </a:prstGeom>
            <a:noFill/>
            <a:ln cap="flat" cmpd="sng" w="19050">
              <a:solidFill>
                <a:schemeClr val="accent6"/>
              </a:solidFill>
              <a:prstDash val="solid"/>
              <a:miter lim="800000"/>
              <a:headEnd len="sm" w="sm" type="none"/>
              <a:tailEnd len="sm" w="sm" type="none"/>
            </a:ln>
          </p:spPr>
        </p:cxnSp>
        <p:sp>
          <p:nvSpPr>
            <p:cNvPr id="586" name="Google Shape;586;p23"/>
            <p:cNvSpPr txBox="1"/>
            <p:nvPr/>
          </p:nvSpPr>
          <p:spPr>
            <a:xfrm>
              <a:off x="4979313" y="4078378"/>
              <a:ext cx="5847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0…3</a:t>
              </a:r>
              <a:endParaRPr b="1" sz="1200">
                <a:solidFill>
                  <a:schemeClr val="dk1"/>
                </a:solidFill>
                <a:latin typeface="Roboto Condensed"/>
                <a:ea typeface="Roboto Condensed"/>
                <a:cs typeface="Roboto Condensed"/>
                <a:sym typeface="Roboto Condensed"/>
              </a:endParaRPr>
            </a:p>
          </p:txBody>
        </p:sp>
        <p:sp>
          <p:nvSpPr>
            <p:cNvPr id="587" name="Google Shape;587;p23"/>
            <p:cNvSpPr txBox="1"/>
            <p:nvPr/>
          </p:nvSpPr>
          <p:spPr>
            <a:xfrm>
              <a:off x="6154691" y="3311521"/>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1</a:t>
              </a:r>
              <a:endParaRPr b="1" sz="1200">
                <a:solidFill>
                  <a:schemeClr val="dk1"/>
                </a:solidFill>
                <a:latin typeface="Roboto Condensed"/>
                <a:ea typeface="Roboto Condensed"/>
                <a:cs typeface="Roboto Condensed"/>
                <a:sym typeface="Roboto Condensed"/>
              </a:endParaRPr>
            </a:p>
          </p:txBody>
        </p:sp>
        <p:sp>
          <p:nvSpPr>
            <p:cNvPr id="588" name="Google Shape;588;p23"/>
            <p:cNvSpPr txBox="1"/>
            <p:nvPr/>
          </p:nvSpPr>
          <p:spPr>
            <a:xfrm>
              <a:off x="5559689" y="3082184"/>
              <a:ext cx="102244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request</a:t>
              </a:r>
              <a:endParaRPr b="1" sz="1500">
                <a:solidFill>
                  <a:schemeClr val="dk1"/>
                </a:solidFill>
                <a:latin typeface="Roboto Condensed"/>
                <a:ea typeface="Roboto Condensed"/>
                <a:cs typeface="Roboto Condensed"/>
                <a:sym typeface="Roboto Condensed"/>
              </a:endParaRPr>
            </a:p>
          </p:txBody>
        </p:sp>
      </p:grpSp>
      <p:grpSp>
        <p:nvGrpSpPr>
          <p:cNvPr id="589" name="Google Shape;589;p23"/>
          <p:cNvGrpSpPr/>
          <p:nvPr/>
        </p:nvGrpSpPr>
        <p:grpSpPr>
          <a:xfrm>
            <a:off x="5398633" y="3034039"/>
            <a:ext cx="1013176" cy="585035"/>
            <a:chOff x="3498810" y="3300376"/>
            <a:chExt cx="1013176" cy="585035"/>
          </a:xfrm>
        </p:grpSpPr>
        <p:sp>
          <p:nvSpPr>
            <p:cNvPr id="590" name="Google Shape;590;p23"/>
            <p:cNvSpPr/>
            <p:nvPr/>
          </p:nvSpPr>
          <p:spPr>
            <a:xfrm>
              <a:off x="3918800" y="3354624"/>
              <a:ext cx="171450" cy="228600"/>
            </a:xfrm>
            <a:prstGeom prst="flowChartDecision">
              <a:avLst/>
            </a:prstGeom>
            <a:solidFill>
              <a:schemeClr val="lt1"/>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Roboto Condensed"/>
                <a:buNone/>
              </a:pPr>
              <a:r>
                <a:t/>
              </a:r>
              <a:endParaRPr b="1" sz="1200">
                <a:solidFill>
                  <a:schemeClr val="dk1"/>
                </a:solidFill>
                <a:latin typeface="Roboto Condensed"/>
                <a:ea typeface="Roboto Condensed"/>
                <a:cs typeface="Roboto Condensed"/>
                <a:sym typeface="Roboto Condensed"/>
              </a:endParaRPr>
            </a:p>
          </p:txBody>
        </p:sp>
        <p:cxnSp>
          <p:nvCxnSpPr>
            <p:cNvPr id="591" name="Google Shape;591;p23"/>
            <p:cNvCxnSpPr>
              <a:stCxn id="590" idx="2"/>
            </p:cNvCxnSpPr>
            <p:nvPr/>
          </p:nvCxnSpPr>
          <p:spPr>
            <a:xfrm>
              <a:off x="4004525" y="3583224"/>
              <a:ext cx="0" cy="232500"/>
            </a:xfrm>
            <a:prstGeom prst="straightConnector1">
              <a:avLst/>
            </a:prstGeom>
            <a:noFill/>
            <a:ln cap="flat" cmpd="sng" w="9525">
              <a:solidFill>
                <a:srgbClr val="A32D19"/>
              </a:solidFill>
              <a:prstDash val="solid"/>
              <a:round/>
              <a:headEnd len="sm" w="sm" type="none"/>
              <a:tailEnd len="sm" w="sm" type="none"/>
            </a:ln>
          </p:spPr>
        </p:cxnSp>
        <p:sp>
          <p:nvSpPr>
            <p:cNvPr id="592" name="Google Shape;592;p23"/>
            <p:cNvSpPr txBox="1"/>
            <p:nvPr/>
          </p:nvSpPr>
          <p:spPr>
            <a:xfrm>
              <a:off x="4033716" y="3300376"/>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1</a:t>
              </a:r>
              <a:endParaRPr b="1" sz="1200">
                <a:solidFill>
                  <a:schemeClr val="dk1"/>
                </a:solidFill>
                <a:latin typeface="Roboto Condensed"/>
                <a:ea typeface="Roboto Condensed"/>
                <a:cs typeface="Roboto Condensed"/>
                <a:sym typeface="Roboto Condensed"/>
              </a:endParaRPr>
            </a:p>
          </p:txBody>
        </p:sp>
        <p:sp>
          <p:nvSpPr>
            <p:cNvPr id="593" name="Google Shape;593;p23"/>
            <p:cNvSpPr txBox="1"/>
            <p:nvPr/>
          </p:nvSpPr>
          <p:spPr>
            <a:xfrm>
              <a:off x="3944551" y="3577634"/>
              <a:ext cx="56743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1…*</a:t>
              </a:r>
              <a:endParaRPr b="1" sz="1200">
                <a:solidFill>
                  <a:schemeClr val="dk1"/>
                </a:solidFill>
                <a:latin typeface="Roboto Condensed"/>
                <a:ea typeface="Roboto Condensed"/>
                <a:cs typeface="Roboto Condensed"/>
                <a:sym typeface="Roboto Condensed"/>
              </a:endParaRPr>
            </a:p>
          </p:txBody>
        </p:sp>
        <p:sp>
          <p:nvSpPr>
            <p:cNvPr id="594" name="Google Shape;594;p23"/>
            <p:cNvSpPr txBox="1"/>
            <p:nvPr/>
          </p:nvSpPr>
          <p:spPr>
            <a:xfrm>
              <a:off x="3498810" y="3497462"/>
              <a:ext cx="634473"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have</a:t>
              </a:r>
              <a:endParaRPr b="1" sz="1500">
                <a:solidFill>
                  <a:schemeClr val="dk1"/>
                </a:solidFill>
                <a:latin typeface="Roboto Condensed"/>
                <a:ea typeface="Roboto Condensed"/>
                <a:cs typeface="Roboto Condensed"/>
                <a:sym typeface="Roboto Condensed"/>
              </a:endParaRPr>
            </a:p>
          </p:txBody>
        </p:sp>
      </p:grpSp>
      <p:grpSp>
        <p:nvGrpSpPr>
          <p:cNvPr id="595" name="Google Shape;595;p23"/>
          <p:cNvGrpSpPr/>
          <p:nvPr/>
        </p:nvGrpSpPr>
        <p:grpSpPr>
          <a:xfrm>
            <a:off x="2933297" y="2744649"/>
            <a:ext cx="899930" cy="1682765"/>
            <a:chOff x="1494066" y="2894637"/>
            <a:chExt cx="899930" cy="1682765"/>
          </a:xfrm>
        </p:grpSpPr>
        <p:cxnSp>
          <p:nvCxnSpPr>
            <p:cNvPr id="596" name="Google Shape;596;p23"/>
            <p:cNvCxnSpPr>
              <a:stCxn id="557" idx="2"/>
              <a:endCxn id="568" idx="1"/>
            </p:cNvCxnSpPr>
            <p:nvPr/>
          </p:nvCxnSpPr>
          <p:spPr>
            <a:xfrm flipH="1" rot="-5400000">
              <a:off x="1366646" y="3234979"/>
              <a:ext cx="1362300" cy="692400"/>
            </a:xfrm>
            <a:prstGeom prst="bentConnector2">
              <a:avLst/>
            </a:prstGeom>
            <a:noFill/>
            <a:ln cap="flat" cmpd="sng" w="19050">
              <a:solidFill>
                <a:srgbClr val="C00000"/>
              </a:solidFill>
              <a:prstDash val="solid"/>
              <a:round/>
              <a:headEnd len="sm" w="sm" type="none"/>
              <a:tailEnd len="sm" w="sm" type="none"/>
            </a:ln>
          </p:spPr>
        </p:cxnSp>
        <p:sp>
          <p:nvSpPr>
            <p:cNvPr id="597" name="Google Shape;597;p23"/>
            <p:cNvSpPr txBox="1"/>
            <p:nvPr/>
          </p:nvSpPr>
          <p:spPr>
            <a:xfrm>
              <a:off x="2083929" y="4269625"/>
              <a:ext cx="276436"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a:t>
              </a:r>
              <a:endParaRPr b="1" sz="1200">
                <a:solidFill>
                  <a:schemeClr val="dk1"/>
                </a:solidFill>
                <a:latin typeface="Roboto Condensed"/>
                <a:ea typeface="Roboto Condensed"/>
                <a:cs typeface="Roboto Condensed"/>
                <a:sym typeface="Roboto Condensed"/>
              </a:endParaRPr>
            </a:p>
          </p:txBody>
        </p:sp>
        <p:sp>
          <p:nvSpPr>
            <p:cNvPr id="598" name="Google Shape;598;p23"/>
            <p:cNvSpPr txBox="1"/>
            <p:nvPr/>
          </p:nvSpPr>
          <p:spPr>
            <a:xfrm>
              <a:off x="1494066" y="2894637"/>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1</a:t>
              </a:r>
              <a:endParaRPr b="1" sz="1200">
                <a:solidFill>
                  <a:schemeClr val="dk1"/>
                </a:solidFill>
                <a:latin typeface="Roboto Condensed"/>
                <a:ea typeface="Roboto Condensed"/>
                <a:cs typeface="Roboto Condensed"/>
                <a:sym typeface="Roboto Condensed"/>
              </a:endParaRPr>
            </a:p>
          </p:txBody>
        </p:sp>
        <p:sp>
          <p:nvSpPr>
            <p:cNvPr id="599" name="Google Shape;599;p23"/>
            <p:cNvSpPr txBox="1"/>
            <p:nvPr/>
          </p:nvSpPr>
          <p:spPr>
            <a:xfrm rot="5400000">
              <a:off x="1138660" y="3714075"/>
              <a:ext cx="102244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manage</a:t>
              </a:r>
              <a:endParaRPr b="1" sz="1500">
                <a:solidFill>
                  <a:schemeClr val="dk1"/>
                </a:solidFill>
                <a:latin typeface="Roboto Condensed"/>
                <a:ea typeface="Roboto Condensed"/>
                <a:cs typeface="Roboto Condensed"/>
                <a:sym typeface="Roboto Condensed"/>
              </a:endParaRPr>
            </a:p>
          </p:txBody>
        </p:sp>
      </p:grpSp>
      <p:grpSp>
        <p:nvGrpSpPr>
          <p:cNvPr id="600" name="Google Shape;600;p23"/>
          <p:cNvGrpSpPr/>
          <p:nvPr/>
        </p:nvGrpSpPr>
        <p:grpSpPr>
          <a:xfrm>
            <a:off x="4753933" y="1196028"/>
            <a:ext cx="1633641" cy="909863"/>
            <a:chOff x="2854110" y="1462365"/>
            <a:chExt cx="1633641" cy="909863"/>
          </a:xfrm>
        </p:grpSpPr>
        <p:sp>
          <p:nvSpPr>
            <p:cNvPr id="601" name="Google Shape;601;p23"/>
            <p:cNvSpPr/>
            <p:nvPr/>
          </p:nvSpPr>
          <p:spPr>
            <a:xfrm>
              <a:off x="4316301" y="2081199"/>
              <a:ext cx="171450" cy="228600"/>
            </a:xfrm>
            <a:prstGeom prst="flowChartDecision">
              <a:avLst/>
            </a:prstGeom>
            <a:solidFill>
              <a:schemeClr val="lt1"/>
            </a:solidFill>
            <a:ln cap="flat" cmpd="sng" w="254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Roboto Condensed"/>
                <a:buNone/>
              </a:pPr>
              <a:r>
                <a:t/>
              </a:r>
              <a:endParaRPr b="1" sz="1200">
                <a:solidFill>
                  <a:schemeClr val="dk1"/>
                </a:solidFill>
                <a:latin typeface="Roboto Condensed"/>
                <a:ea typeface="Roboto Condensed"/>
                <a:cs typeface="Roboto Condensed"/>
                <a:sym typeface="Roboto Condensed"/>
              </a:endParaRPr>
            </a:p>
          </p:txBody>
        </p:sp>
        <p:cxnSp>
          <p:nvCxnSpPr>
            <p:cNvPr id="602" name="Google Shape;602;p23"/>
            <p:cNvCxnSpPr>
              <a:stCxn id="556" idx="3"/>
              <a:endCxn id="601" idx="0"/>
            </p:cNvCxnSpPr>
            <p:nvPr/>
          </p:nvCxnSpPr>
          <p:spPr>
            <a:xfrm>
              <a:off x="2895600" y="1740098"/>
              <a:ext cx="1506300" cy="341100"/>
            </a:xfrm>
            <a:prstGeom prst="bentConnector2">
              <a:avLst/>
            </a:prstGeom>
            <a:noFill/>
            <a:ln cap="flat" cmpd="sng" w="19050">
              <a:solidFill>
                <a:schemeClr val="accent6"/>
              </a:solidFill>
              <a:prstDash val="solid"/>
              <a:miter lim="800000"/>
              <a:headEnd len="sm" w="sm" type="none"/>
              <a:tailEnd len="sm" w="sm" type="none"/>
            </a:ln>
          </p:spPr>
        </p:cxnSp>
        <p:sp>
          <p:nvSpPr>
            <p:cNvPr id="603" name="Google Shape;603;p23"/>
            <p:cNvSpPr txBox="1"/>
            <p:nvPr/>
          </p:nvSpPr>
          <p:spPr>
            <a:xfrm>
              <a:off x="2854110" y="1684039"/>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1</a:t>
              </a:r>
              <a:endParaRPr b="1" sz="1200">
                <a:solidFill>
                  <a:schemeClr val="dk1"/>
                </a:solidFill>
                <a:latin typeface="Roboto Condensed"/>
                <a:ea typeface="Roboto Condensed"/>
                <a:cs typeface="Roboto Condensed"/>
                <a:sym typeface="Roboto Condensed"/>
              </a:endParaRPr>
            </a:p>
          </p:txBody>
        </p:sp>
        <p:sp>
          <p:nvSpPr>
            <p:cNvPr id="604" name="Google Shape;604;p23"/>
            <p:cNvSpPr txBox="1"/>
            <p:nvPr/>
          </p:nvSpPr>
          <p:spPr>
            <a:xfrm>
              <a:off x="4090250" y="2064451"/>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1</a:t>
              </a:r>
              <a:endParaRPr b="1" sz="1200">
                <a:solidFill>
                  <a:schemeClr val="dk1"/>
                </a:solidFill>
                <a:latin typeface="Roboto Condensed"/>
                <a:ea typeface="Roboto Condensed"/>
                <a:cs typeface="Roboto Condensed"/>
                <a:sym typeface="Roboto Condensed"/>
              </a:endParaRPr>
            </a:p>
          </p:txBody>
        </p:sp>
        <p:sp>
          <p:nvSpPr>
            <p:cNvPr id="605" name="Google Shape;605;p23"/>
            <p:cNvSpPr txBox="1"/>
            <p:nvPr/>
          </p:nvSpPr>
          <p:spPr>
            <a:xfrm>
              <a:off x="3304825" y="1462365"/>
              <a:ext cx="102244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workFor</a:t>
              </a:r>
              <a:endParaRPr b="1" sz="1500">
                <a:solidFill>
                  <a:schemeClr val="dk1"/>
                </a:solidFill>
                <a:latin typeface="Roboto Condensed"/>
                <a:ea typeface="Roboto Condensed"/>
                <a:cs typeface="Roboto Condensed"/>
                <a:sym typeface="Roboto Condensed"/>
              </a:endParaRPr>
            </a:p>
          </p:txBody>
        </p:sp>
      </p:grpSp>
      <p:grpSp>
        <p:nvGrpSpPr>
          <p:cNvPr id="606" name="Google Shape;606;p23"/>
          <p:cNvGrpSpPr/>
          <p:nvPr/>
        </p:nvGrpSpPr>
        <p:grpSpPr>
          <a:xfrm>
            <a:off x="4757995" y="853483"/>
            <a:ext cx="3538366" cy="631487"/>
            <a:chOff x="-1273472" y="4434337"/>
            <a:chExt cx="3538366" cy="631487"/>
          </a:xfrm>
        </p:grpSpPr>
        <p:cxnSp>
          <p:nvCxnSpPr>
            <p:cNvPr id="607" name="Google Shape;607;p23"/>
            <p:cNvCxnSpPr/>
            <p:nvPr/>
          </p:nvCxnSpPr>
          <p:spPr>
            <a:xfrm flipH="1" rot="10800000">
              <a:off x="-1236044" y="4737579"/>
              <a:ext cx="3500938" cy="47745"/>
            </a:xfrm>
            <a:prstGeom prst="straightConnector1">
              <a:avLst/>
            </a:prstGeom>
            <a:noFill/>
            <a:ln cap="flat" cmpd="sng" w="19050">
              <a:solidFill>
                <a:schemeClr val="accent6"/>
              </a:solidFill>
              <a:prstDash val="solid"/>
              <a:miter lim="800000"/>
              <a:headEnd len="sm" w="sm" type="none"/>
              <a:tailEnd len="sm" w="sm" type="none"/>
            </a:ln>
          </p:spPr>
        </p:cxnSp>
        <p:sp>
          <p:nvSpPr>
            <p:cNvPr id="608" name="Google Shape;608;p23"/>
            <p:cNvSpPr txBox="1"/>
            <p:nvPr/>
          </p:nvSpPr>
          <p:spPr>
            <a:xfrm>
              <a:off x="1933761" y="4758047"/>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a:t>
              </a:r>
              <a:endParaRPr b="1" sz="1200">
                <a:solidFill>
                  <a:schemeClr val="dk1"/>
                </a:solidFill>
                <a:latin typeface="Roboto Condensed"/>
                <a:ea typeface="Roboto Condensed"/>
                <a:cs typeface="Roboto Condensed"/>
                <a:sym typeface="Roboto Condensed"/>
              </a:endParaRPr>
            </a:p>
          </p:txBody>
        </p:sp>
        <p:sp>
          <p:nvSpPr>
            <p:cNvPr id="609" name="Google Shape;609;p23"/>
            <p:cNvSpPr txBox="1"/>
            <p:nvPr/>
          </p:nvSpPr>
          <p:spPr>
            <a:xfrm>
              <a:off x="-1273472" y="4434337"/>
              <a:ext cx="27603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Roboto Condensed"/>
                <a:buNone/>
              </a:pPr>
              <a:r>
                <a:rPr b="1" lang="en-US" sz="1200">
                  <a:solidFill>
                    <a:schemeClr val="dk1"/>
                  </a:solidFill>
                  <a:latin typeface="Roboto Condensed"/>
                  <a:ea typeface="Roboto Condensed"/>
                  <a:cs typeface="Roboto Condensed"/>
                  <a:sym typeface="Roboto Condensed"/>
                </a:rPr>
                <a:t>1</a:t>
              </a:r>
              <a:endParaRPr b="1" sz="1200">
                <a:solidFill>
                  <a:schemeClr val="dk1"/>
                </a:solidFill>
                <a:latin typeface="Roboto Condensed"/>
                <a:ea typeface="Roboto Condensed"/>
                <a:cs typeface="Roboto Condensed"/>
                <a:sym typeface="Roboto Condensed"/>
              </a:endParaRPr>
            </a:p>
          </p:txBody>
        </p:sp>
        <p:sp>
          <p:nvSpPr>
            <p:cNvPr id="610" name="Google Shape;610;p23"/>
            <p:cNvSpPr txBox="1"/>
            <p:nvPr/>
          </p:nvSpPr>
          <p:spPr>
            <a:xfrm>
              <a:off x="469510" y="4460835"/>
              <a:ext cx="102244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Roboto Condensed"/>
                <a:buNone/>
              </a:pPr>
              <a:r>
                <a:rPr b="1" lang="en-US" sz="1500">
                  <a:solidFill>
                    <a:schemeClr val="dk1"/>
                  </a:solidFill>
                  <a:latin typeface="Roboto Condensed"/>
                  <a:ea typeface="Roboto Condensed"/>
                  <a:cs typeface="Roboto Condensed"/>
                  <a:sym typeface="Roboto Condensed"/>
                </a:rPr>
                <a:t>manage</a:t>
              </a:r>
              <a:endParaRPr b="1" sz="1500">
                <a:solidFill>
                  <a:schemeClr val="dk1"/>
                </a:solidFill>
                <a:latin typeface="Roboto Condensed"/>
                <a:ea typeface="Roboto Condensed"/>
                <a:cs typeface="Roboto Condensed"/>
                <a:sym typeface="Roboto Condensed"/>
              </a:endParaRPr>
            </a:p>
          </p:txBody>
        </p:sp>
      </p:grpSp>
      <p:grpSp>
        <p:nvGrpSpPr>
          <p:cNvPr id="611" name="Google Shape;611;p23"/>
          <p:cNvGrpSpPr/>
          <p:nvPr/>
        </p:nvGrpSpPr>
        <p:grpSpPr>
          <a:xfrm>
            <a:off x="8641510" y="3812041"/>
            <a:ext cx="1580074" cy="1027022"/>
            <a:chOff x="3162300" y="4114800"/>
            <a:chExt cx="2820113" cy="1118595"/>
          </a:xfrm>
        </p:grpSpPr>
        <p:cxnSp>
          <p:nvCxnSpPr>
            <p:cNvPr id="612" name="Google Shape;612;p23"/>
            <p:cNvCxnSpPr/>
            <p:nvPr/>
          </p:nvCxnSpPr>
          <p:spPr>
            <a:xfrm>
              <a:off x="3162300" y="4572000"/>
              <a:ext cx="2819400" cy="0"/>
            </a:xfrm>
            <a:prstGeom prst="straightConnector1">
              <a:avLst/>
            </a:prstGeom>
            <a:noFill/>
            <a:ln cap="flat" cmpd="sng" w="19050">
              <a:solidFill>
                <a:srgbClr val="A32D19"/>
              </a:solidFill>
              <a:prstDash val="solid"/>
              <a:round/>
              <a:headEnd len="sm" w="sm" type="none"/>
              <a:tailEnd len="sm" w="sm" type="none"/>
            </a:ln>
          </p:spPr>
        </p:cxnSp>
        <p:cxnSp>
          <p:nvCxnSpPr>
            <p:cNvPr id="613" name="Google Shape;613;p23"/>
            <p:cNvCxnSpPr/>
            <p:nvPr/>
          </p:nvCxnSpPr>
          <p:spPr>
            <a:xfrm>
              <a:off x="3162300" y="4572000"/>
              <a:ext cx="0" cy="661395"/>
            </a:xfrm>
            <a:prstGeom prst="straightConnector1">
              <a:avLst/>
            </a:prstGeom>
            <a:noFill/>
            <a:ln cap="flat" cmpd="sng" w="19050">
              <a:solidFill>
                <a:srgbClr val="A32D19"/>
              </a:solidFill>
              <a:prstDash val="solid"/>
              <a:round/>
              <a:headEnd len="sm" w="sm" type="none"/>
              <a:tailEnd len="sm" w="sm" type="none"/>
            </a:ln>
          </p:spPr>
        </p:cxnSp>
        <p:cxnSp>
          <p:nvCxnSpPr>
            <p:cNvPr id="614" name="Google Shape;614;p23"/>
            <p:cNvCxnSpPr/>
            <p:nvPr/>
          </p:nvCxnSpPr>
          <p:spPr>
            <a:xfrm>
              <a:off x="5982413" y="4562303"/>
              <a:ext cx="0" cy="650700"/>
            </a:xfrm>
            <a:prstGeom prst="straightConnector1">
              <a:avLst/>
            </a:prstGeom>
            <a:noFill/>
            <a:ln cap="flat" cmpd="sng" w="19050">
              <a:solidFill>
                <a:srgbClr val="A32D19"/>
              </a:solidFill>
              <a:prstDash val="solid"/>
              <a:round/>
              <a:headEnd len="sm" w="sm" type="none"/>
              <a:tailEnd len="sm" w="sm" type="none"/>
            </a:ln>
          </p:spPr>
        </p:cxnSp>
        <p:sp>
          <p:nvSpPr>
            <p:cNvPr id="615" name="Google Shape;615;p23"/>
            <p:cNvSpPr/>
            <p:nvPr/>
          </p:nvSpPr>
          <p:spPr>
            <a:xfrm>
              <a:off x="4457700" y="4114800"/>
              <a:ext cx="228600" cy="457199"/>
            </a:xfrm>
            <a:prstGeom prst="upArrow">
              <a:avLst>
                <a:gd fmla="val 2775" name="adj1"/>
                <a:gd fmla="val 50000" name="adj2"/>
              </a:avLst>
            </a:prstGeom>
            <a:solidFill>
              <a:schemeClr val="accent1"/>
            </a:solidFill>
            <a:ln cap="flat" cmpd="sng" w="1905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Roboto Condensed"/>
                <a:buNone/>
              </a:pPr>
              <a:r>
                <a:t/>
              </a:r>
              <a:endParaRPr b="1" sz="1200">
                <a:solidFill>
                  <a:schemeClr val="lt1"/>
                </a:solidFill>
                <a:latin typeface="Roboto Condensed"/>
                <a:ea typeface="Roboto Condensed"/>
                <a:cs typeface="Roboto Condensed"/>
                <a:sym typeface="Roboto Condensed"/>
              </a:endParaRPr>
            </a:p>
          </p:txBody>
        </p:sp>
      </p:grpSp>
      <p:grpSp>
        <p:nvGrpSpPr>
          <p:cNvPr id="616" name="Google Shape;616;p23"/>
          <p:cNvGrpSpPr/>
          <p:nvPr/>
        </p:nvGrpSpPr>
        <p:grpSpPr>
          <a:xfrm>
            <a:off x="291467" y="3230987"/>
            <a:ext cx="2278291" cy="882906"/>
            <a:chOff x="381000" y="1981200"/>
            <a:chExt cx="2514600" cy="1648164"/>
          </a:xfrm>
        </p:grpSpPr>
        <p:sp>
          <p:nvSpPr>
            <p:cNvPr id="617" name="Google Shape;617;p23"/>
            <p:cNvSpPr/>
            <p:nvPr/>
          </p:nvSpPr>
          <p:spPr>
            <a:xfrm>
              <a:off x="381000" y="1981200"/>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Book</a:t>
              </a:r>
              <a:endParaRPr b="1" sz="1800">
                <a:solidFill>
                  <a:schemeClr val="lt1"/>
                </a:solidFill>
                <a:latin typeface="Roboto Condensed"/>
                <a:ea typeface="Roboto Condensed"/>
                <a:cs typeface="Roboto Condensed"/>
                <a:sym typeface="Roboto Condensed"/>
              </a:endParaRPr>
            </a:p>
          </p:txBody>
        </p:sp>
        <p:sp>
          <p:nvSpPr>
            <p:cNvPr id="618" name="Google Shape;618;p23"/>
            <p:cNvSpPr/>
            <p:nvPr/>
          </p:nvSpPr>
          <p:spPr>
            <a:xfrm>
              <a:off x="381000" y="2438399"/>
              <a:ext cx="2514600" cy="944222"/>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authorName:string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publisherName:String</a:t>
              </a:r>
              <a:endParaRPr b="1" sz="1500">
                <a:solidFill>
                  <a:schemeClr val="dk1"/>
                </a:solidFill>
                <a:latin typeface="Roboto Condensed"/>
                <a:ea typeface="Roboto Condensed"/>
                <a:cs typeface="Roboto Condensed"/>
                <a:sym typeface="Roboto Condensed"/>
              </a:endParaRPr>
            </a:p>
          </p:txBody>
        </p:sp>
        <p:sp>
          <p:nvSpPr>
            <p:cNvPr id="619" name="Google Shape;619;p23"/>
            <p:cNvSpPr/>
            <p:nvPr/>
          </p:nvSpPr>
          <p:spPr>
            <a:xfrm>
              <a:off x="381000" y="3382621"/>
              <a:ext cx="2514600" cy="246743"/>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Roboto Condensed"/>
                <a:ea typeface="Roboto Condensed"/>
                <a:cs typeface="Roboto Condensed"/>
                <a:sym typeface="Roboto Condensed"/>
              </a:endParaRPr>
            </a:p>
          </p:txBody>
        </p:sp>
      </p:grpSp>
      <p:grpSp>
        <p:nvGrpSpPr>
          <p:cNvPr id="620" name="Google Shape;620;p23"/>
          <p:cNvGrpSpPr/>
          <p:nvPr/>
        </p:nvGrpSpPr>
        <p:grpSpPr>
          <a:xfrm>
            <a:off x="300888" y="4306881"/>
            <a:ext cx="2278291" cy="882906"/>
            <a:chOff x="381000" y="1981200"/>
            <a:chExt cx="2514600" cy="1648164"/>
          </a:xfrm>
        </p:grpSpPr>
        <p:sp>
          <p:nvSpPr>
            <p:cNvPr id="621" name="Google Shape;621;p23"/>
            <p:cNvSpPr/>
            <p:nvPr/>
          </p:nvSpPr>
          <p:spPr>
            <a:xfrm>
              <a:off x="381000" y="1981200"/>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QestionPaper</a:t>
              </a:r>
              <a:endParaRPr b="1" sz="1800">
                <a:solidFill>
                  <a:schemeClr val="lt1"/>
                </a:solidFill>
                <a:latin typeface="Roboto Condensed"/>
                <a:ea typeface="Roboto Condensed"/>
                <a:cs typeface="Roboto Condensed"/>
                <a:sym typeface="Roboto Condensed"/>
              </a:endParaRPr>
            </a:p>
          </p:txBody>
        </p:sp>
        <p:sp>
          <p:nvSpPr>
            <p:cNvPr id="622" name="Google Shape;622;p23"/>
            <p:cNvSpPr/>
            <p:nvPr/>
          </p:nvSpPr>
          <p:spPr>
            <a:xfrm>
              <a:off x="381000" y="2438399"/>
              <a:ext cx="2514600" cy="944222"/>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subject:string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examName:String</a:t>
              </a:r>
              <a:endParaRPr b="1" sz="1500">
                <a:solidFill>
                  <a:schemeClr val="dk1"/>
                </a:solidFill>
                <a:latin typeface="Roboto Condensed"/>
                <a:ea typeface="Roboto Condensed"/>
                <a:cs typeface="Roboto Condensed"/>
                <a:sym typeface="Roboto Condensed"/>
              </a:endParaRPr>
            </a:p>
          </p:txBody>
        </p:sp>
        <p:sp>
          <p:nvSpPr>
            <p:cNvPr id="623" name="Google Shape;623;p23"/>
            <p:cNvSpPr/>
            <p:nvPr/>
          </p:nvSpPr>
          <p:spPr>
            <a:xfrm>
              <a:off x="381000" y="3382621"/>
              <a:ext cx="2514600" cy="246743"/>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Roboto Condensed"/>
                <a:ea typeface="Roboto Condensed"/>
                <a:cs typeface="Roboto Condensed"/>
                <a:sym typeface="Roboto Condensed"/>
              </a:endParaRPr>
            </a:p>
          </p:txBody>
        </p:sp>
      </p:grpSp>
      <p:grpSp>
        <p:nvGrpSpPr>
          <p:cNvPr id="624" name="Google Shape;624;p23"/>
          <p:cNvGrpSpPr/>
          <p:nvPr/>
        </p:nvGrpSpPr>
        <p:grpSpPr>
          <a:xfrm>
            <a:off x="309222" y="5515460"/>
            <a:ext cx="2278291" cy="882906"/>
            <a:chOff x="381000" y="1981200"/>
            <a:chExt cx="2514600" cy="1648164"/>
          </a:xfrm>
        </p:grpSpPr>
        <p:sp>
          <p:nvSpPr>
            <p:cNvPr id="625" name="Google Shape;625;p23"/>
            <p:cNvSpPr/>
            <p:nvPr/>
          </p:nvSpPr>
          <p:spPr>
            <a:xfrm>
              <a:off x="381000" y="1981200"/>
              <a:ext cx="2514600" cy="457200"/>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CD/DVD</a:t>
              </a:r>
              <a:endParaRPr b="1" sz="1800">
                <a:solidFill>
                  <a:schemeClr val="lt1"/>
                </a:solidFill>
                <a:latin typeface="Roboto Condensed"/>
                <a:ea typeface="Roboto Condensed"/>
                <a:cs typeface="Roboto Condensed"/>
                <a:sym typeface="Roboto Condensed"/>
              </a:endParaRPr>
            </a:p>
          </p:txBody>
        </p:sp>
        <p:sp>
          <p:nvSpPr>
            <p:cNvPr id="626" name="Google Shape;626;p23"/>
            <p:cNvSpPr/>
            <p:nvPr/>
          </p:nvSpPr>
          <p:spPr>
            <a:xfrm>
              <a:off x="381000" y="2438399"/>
              <a:ext cx="2514600" cy="944222"/>
            </a:xfrm>
            <a:prstGeom prst="rect">
              <a:avLst/>
            </a:prstGeom>
            <a:solidFill>
              <a:schemeClr val="lt1"/>
            </a:solidFill>
            <a:ln cap="flat" cmpd="sng" w="12700">
              <a:solidFill>
                <a:srgbClr val="A32D1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type:string</a:t>
              </a:r>
              <a:endParaRPr b="1" sz="15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US" sz="1500">
                  <a:solidFill>
                    <a:schemeClr val="dk1"/>
                  </a:solidFill>
                  <a:latin typeface="Roboto Condensed"/>
                  <a:ea typeface="Roboto Condensed"/>
                  <a:cs typeface="Roboto Condensed"/>
                  <a:sym typeface="Roboto Condensed"/>
                </a:rPr>
                <a:t>- topic:String</a:t>
              </a:r>
              <a:endParaRPr b="1" sz="1500">
                <a:solidFill>
                  <a:schemeClr val="dk1"/>
                </a:solidFill>
                <a:latin typeface="Roboto Condensed"/>
                <a:ea typeface="Roboto Condensed"/>
                <a:cs typeface="Roboto Condensed"/>
                <a:sym typeface="Roboto Condensed"/>
              </a:endParaRPr>
            </a:p>
          </p:txBody>
        </p:sp>
        <p:sp>
          <p:nvSpPr>
            <p:cNvPr id="627" name="Google Shape;627;p23"/>
            <p:cNvSpPr/>
            <p:nvPr/>
          </p:nvSpPr>
          <p:spPr>
            <a:xfrm>
              <a:off x="381000" y="3382621"/>
              <a:ext cx="2514600" cy="246743"/>
            </a:xfrm>
            <a:prstGeom prst="rect">
              <a:avLst/>
            </a:prstGeom>
            <a:solidFill>
              <a:schemeClr val="lt1"/>
            </a:solidFill>
            <a:ln cap="flat" cmpd="sng" w="1270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Roboto Condensed"/>
                <a:ea typeface="Roboto Condensed"/>
                <a:cs typeface="Roboto Condensed"/>
                <a:sym typeface="Roboto Condensed"/>
              </a:endParaRPr>
            </a:p>
          </p:txBody>
        </p:sp>
      </p:grpSp>
      <p:grpSp>
        <p:nvGrpSpPr>
          <p:cNvPr id="628" name="Google Shape;628;p23"/>
          <p:cNvGrpSpPr/>
          <p:nvPr/>
        </p:nvGrpSpPr>
        <p:grpSpPr>
          <a:xfrm>
            <a:off x="2569621" y="4047760"/>
            <a:ext cx="1263371" cy="1590300"/>
            <a:chOff x="2569621" y="4047760"/>
            <a:chExt cx="1263371" cy="1590300"/>
          </a:xfrm>
        </p:grpSpPr>
        <p:cxnSp>
          <p:nvCxnSpPr>
            <p:cNvPr id="629" name="Google Shape;629;p23"/>
            <p:cNvCxnSpPr>
              <a:stCxn id="630" idx="2"/>
              <a:endCxn id="619" idx="3"/>
            </p:cNvCxnSpPr>
            <p:nvPr/>
          </p:nvCxnSpPr>
          <p:spPr>
            <a:xfrm rot="10800000">
              <a:off x="2569621" y="4047760"/>
              <a:ext cx="843600" cy="746700"/>
            </a:xfrm>
            <a:prstGeom prst="straightConnector1">
              <a:avLst/>
            </a:prstGeom>
            <a:noFill/>
            <a:ln cap="flat" cmpd="sng" w="19050">
              <a:solidFill>
                <a:srgbClr val="A32D19"/>
              </a:solidFill>
              <a:prstDash val="solid"/>
              <a:round/>
              <a:headEnd len="sm" w="sm" type="none"/>
              <a:tailEnd len="sm" w="sm" type="none"/>
            </a:ln>
          </p:spPr>
        </p:cxnSp>
        <p:cxnSp>
          <p:nvCxnSpPr>
            <p:cNvPr id="631" name="Google Shape;631;p23"/>
            <p:cNvCxnSpPr>
              <a:stCxn id="630" idx="2"/>
              <a:endCxn id="625" idx="3"/>
            </p:cNvCxnSpPr>
            <p:nvPr/>
          </p:nvCxnSpPr>
          <p:spPr>
            <a:xfrm flipH="1">
              <a:off x="2587621" y="4794460"/>
              <a:ext cx="825600" cy="843600"/>
            </a:xfrm>
            <a:prstGeom prst="straightConnector1">
              <a:avLst/>
            </a:prstGeom>
            <a:noFill/>
            <a:ln cap="flat" cmpd="sng" w="19050">
              <a:solidFill>
                <a:srgbClr val="A32D19"/>
              </a:solidFill>
              <a:prstDash val="solid"/>
              <a:round/>
              <a:headEnd len="sm" w="sm" type="none"/>
              <a:tailEnd len="sm" w="sm" type="none"/>
            </a:ln>
          </p:spPr>
        </p:cxnSp>
        <p:sp>
          <p:nvSpPr>
            <p:cNvPr id="630" name="Google Shape;630;p23"/>
            <p:cNvSpPr/>
            <p:nvPr/>
          </p:nvSpPr>
          <p:spPr>
            <a:xfrm rot="5400000">
              <a:off x="3559065" y="4584574"/>
              <a:ext cx="128082" cy="419771"/>
            </a:xfrm>
            <a:prstGeom prst="upArrow">
              <a:avLst>
                <a:gd fmla="val 2775" name="adj1"/>
                <a:gd fmla="val 50000" name="adj2"/>
              </a:avLst>
            </a:prstGeom>
            <a:solidFill>
              <a:schemeClr val="accent1"/>
            </a:solidFill>
            <a:ln cap="flat" cmpd="sng" w="19050">
              <a:solidFill>
                <a:srgbClr val="A32D1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Roboto Condensed"/>
                <a:buNone/>
              </a:pPr>
              <a:r>
                <a:t/>
              </a:r>
              <a:endParaRPr b="1" sz="1200">
                <a:solidFill>
                  <a:schemeClr val="lt1"/>
                </a:solidFill>
                <a:latin typeface="Roboto Condensed"/>
                <a:ea typeface="Roboto Condensed"/>
                <a:cs typeface="Roboto Condensed"/>
                <a:sym typeface="Roboto Condensed"/>
              </a:endParaRPr>
            </a:p>
          </p:txBody>
        </p:sp>
        <p:cxnSp>
          <p:nvCxnSpPr>
            <p:cNvPr id="632" name="Google Shape;632;p23"/>
            <p:cNvCxnSpPr>
              <a:stCxn id="630" idx="2"/>
              <a:endCxn id="622" idx="3"/>
            </p:cNvCxnSpPr>
            <p:nvPr/>
          </p:nvCxnSpPr>
          <p:spPr>
            <a:xfrm flipH="1">
              <a:off x="2579221" y="4794460"/>
              <a:ext cx="834000" cy="10200"/>
            </a:xfrm>
            <a:prstGeom prst="straightConnector1">
              <a:avLst/>
            </a:prstGeom>
            <a:noFill/>
            <a:ln cap="flat" cmpd="sng" w="19050">
              <a:solidFill>
                <a:srgbClr val="A32D19"/>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5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5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5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24"/>
          <p:cNvSpPr txBox="1"/>
          <p:nvPr/>
        </p:nvSpPr>
        <p:spPr>
          <a:xfrm>
            <a:off x="147148" y="283779"/>
            <a:ext cx="11971282"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rgbClr val="C00000"/>
                </a:solidFill>
                <a:latin typeface="Arial"/>
                <a:ea typeface="Arial"/>
                <a:cs typeface="Arial"/>
                <a:sym typeface="Arial"/>
              </a:rPr>
              <a:t>Question :  Draw Class Diagram for the given Problem </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200">
                <a:solidFill>
                  <a:schemeClr val="dk1"/>
                </a:solidFill>
                <a:latin typeface="Arial"/>
                <a:ea typeface="Arial"/>
                <a:cs typeface="Arial"/>
                <a:sym typeface="Arial"/>
              </a:rPr>
              <a:t>An bank institution may issue at most a single credit card accounts, each identified by an account number. </a:t>
            </a:r>
            <a:endParaRPr/>
          </a:p>
          <a:p>
            <a:pPr indent="0" lvl="0" marL="0" marR="0" rtl="0" algn="l">
              <a:spcBef>
                <a:spcPts val="0"/>
              </a:spcBef>
              <a:spcAft>
                <a:spcPts val="0"/>
              </a:spcAft>
              <a:buNone/>
            </a:pPr>
            <a:r>
              <a:t/>
            </a:r>
            <a:endParaRPr b="1" sz="2200">
              <a:solidFill>
                <a:schemeClr val="dk1"/>
              </a:solidFill>
              <a:latin typeface="Arial"/>
              <a:ea typeface="Arial"/>
              <a:cs typeface="Arial"/>
              <a:sym typeface="Arial"/>
            </a:endParaRPr>
          </a:p>
          <a:p>
            <a:pPr indent="0" lvl="0" marL="0" marR="0" rtl="0" algn="l">
              <a:spcBef>
                <a:spcPts val="0"/>
              </a:spcBef>
              <a:spcAft>
                <a:spcPts val="0"/>
              </a:spcAft>
              <a:buNone/>
            </a:pPr>
            <a:r>
              <a:rPr b="1" lang="en-US" sz="2200">
                <a:solidFill>
                  <a:schemeClr val="dk1"/>
                </a:solidFill>
                <a:latin typeface="Arial"/>
                <a:ea typeface="Arial"/>
                <a:cs typeface="Arial"/>
                <a:sym typeface="Arial"/>
              </a:rPr>
              <a:t>Each account has a maximum credit limit, a current balance, and a mailing address.</a:t>
            </a:r>
            <a:endParaRPr/>
          </a:p>
          <a:p>
            <a:pPr indent="0" lvl="0" marL="0" marR="0" rtl="0" algn="l">
              <a:spcBef>
                <a:spcPts val="0"/>
              </a:spcBef>
              <a:spcAft>
                <a:spcPts val="0"/>
              </a:spcAft>
              <a:buNone/>
            </a:pPr>
            <a:r>
              <a:t/>
            </a:r>
            <a:endParaRPr b="1" sz="2200">
              <a:solidFill>
                <a:schemeClr val="dk1"/>
              </a:solidFill>
              <a:latin typeface="Arial"/>
              <a:ea typeface="Arial"/>
              <a:cs typeface="Arial"/>
              <a:sym typeface="Arial"/>
            </a:endParaRPr>
          </a:p>
          <a:p>
            <a:pPr indent="0" lvl="0" marL="0" marR="0" rtl="0" algn="l">
              <a:spcBef>
                <a:spcPts val="0"/>
              </a:spcBef>
              <a:spcAft>
                <a:spcPts val="0"/>
              </a:spcAft>
              <a:buNone/>
            </a:pPr>
            <a:r>
              <a:rPr b="1" lang="en-US" sz="2200">
                <a:solidFill>
                  <a:schemeClr val="dk1"/>
                </a:solidFill>
                <a:latin typeface="Arial"/>
                <a:ea typeface="Arial"/>
                <a:cs typeface="Arial"/>
                <a:sym typeface="Arial"/>
              </a:rPr>
              <a:t>The account serves one or more customers who reside at the mailing address.</a:t>
            </a:r>
            <a:endParaRPr/>
          </a:p>
          <a:p>
            <a:pPr indent="0" lvl="0" marL="0" marR="0" rtl="0" algn="l">
              <a:spcBef>
                <a:spcPts val="0"/>
              </a:spcBef>
              <a:spcAft>
                <a:spcPts val="0"/>
              </a:spcAft>
              <a:buNone/>
            </a:pPr>
            <a:r>
              <a:t/>
            </a:r>
            <a:endParaRPr b="1" sz="2200">
              <a:solidFill>
                <a:schemeClr val="dk1"/>
              </a:solidFill>
              <a:latin typeface="Arial"/>
              <a:ea typeface="Arial"/>
              <a:cs typeface="Arial"/>
              <a:sym typeface="Arial"/>
            </a:endParaRPr>
          </a:p>
          <a:p>
            <a:pPr indent="0" lvl="0" marL="0" marR="0" rtl="0" algn="l">
              <a:spcBef>
                <a:spcPts val="0"/>
              </a:spcBef>
              <a:spcAft>
                <a:spcPts val="0"/>
              </a:spcAft>
              <a:buNone/>
            </a:pPr>
            <a:r>
              <a:rPr b="1" lang="en-US" sz="2200">
                <a:solidFill>
                  <a:schemeClr val="dk1"/>
                </a:solidFill>
                <a:latin typeface="Arial"/>
                <a:ea typeface="Arial"/>
                <a:cs typeface="Arial"/>
                <a:sym typeface="Arial"/>
              </a:rPr>
              <a:t>The institution periodically issues a statement for each credit-account. </a:t>
            </a:r>
            <a:endParaRPr/>
          </a:p>
          <a:p>
            <a:pPr indent="0" lvl="0" marL="0" marR="0" rtl="0" algn="l">
              <a:spcBef>
                <a:spcPts val="0"/>
              </a:spcBef>
              <a:spcAft>
                <a:spcPts val="0"/>
              </a:spcAft>
              <a:buNone/>
            </a:pPr>
            <a:r>
              <a:t/>
            </a:r>
            <a:endParaRPr b="1" sz="2200">
              <a:solidFill>
                <a:schemeClr val="dk1"/>
              </a:solidFill>
              <a:latin typeface="Arial"/>
              <a:ea typeface="Arial"/>
              <a:cs typeface="Arial"/>
              <a:sym typeface="Arial"/>
            </a:endParaRPr>
          </a:p>
          <a:p>
            <a:pPr indent="0" lvl="0" marL="0" marR="0" rtl="0" algn="l">
              <a:spcBef>
                <a:spcPts val="0"/>
              </a:spcBef>
              <a:spcAft>
                <a:spcPts val="0"/>
              </a:spcAft>
              <a:buNone/>
            </a:pPr>
            <a:r>
              <a:rPr b="1" lang="en-US" sz="2200">
                <a:solidFill>
                  <a:schemeClr val="dk1"/>
                </a:solidFill>
                <a:latin typeface="Arial"/>
                <a:ea typeface="Arial"/>
                <a:cs typeface="Arial"/>
                <a:sym typeface="Arial"/>
              </a:rPr>
              <a:t>The statement lists a payment due date, finance charge, and minimum payment.</a:t>
            </a:r>
            <a:endParaRPr/>
          </a:p>
          <a:p>
            <a:pPr indent="0" lvl="0" marL="0" marR="0" rtl="0" algn="l">
              <a:spcBef>
                <a:spcPts val="0"/>
              </a:spcBef>
              <a:spcAft>
                <a:spcPts val="0"/>
              </a:spcAft>
              <a:buNone/>
            </a:pPr>
            <a:r>
              <a:t/>
            </a:r>
            <a:endParaRPr b="1" sz="2200">
              <a:solidFill>
                <a:schemeClr val="dk1"/>
              </a:solidFill>
              <a:latin typeface="Arial"/>
              <a:ea typeface="Arial"/>
              <a:cs typeface="Arial"/>
              <a:sym typeface="Arial"/>
            </a:endParaRPr>
          </a:p>
          <a:p>
            <a:pPr indent="0" lvl="0" marL="0" marR="0" rtl="0" algn="l">
              <a:spcBef>
                <a:spcPts val="0"/>
              </a:spcBef>
              <a:spcAft>
                <a:spcPts val="0"/>
              </a:spcAft>
              <a:buNone/>
            </a:pPr>
            <a:r>
              <a:rPr b="1" lang="en-US" sz="2200">
                <a:solidFill>
                  <a:schemeClr val="dk1"/>
                </a:solidFill>
                <a:latin typeface="Arial"/>
                <a:ea typeface="Arial"/>
                <a:cs typeface="Arial"/>
                <a:sym typeface="Arial"/>
              </a:rPr>
              <a:t>The statement itemizes various transactions that have occurred throughout the billing interval: cash advances, interest charges, purchases, fees, and adjustments to the account.</a:t>
            </a:r>
            <a:endParaRPr/>
          </a:p>
          <a:p>
            <a:pPr indent="0" lvl="0" marL="0" marR="0" rtl="0" algn="l">
              <a:spcBef>
                <a:spcPts val="0"/>
              </a:spcBef>
              <a:spcAft>
                <a:spcPts val="0"/>
              </a:spcAft>
              <a:buNone/>
            </a:pPr>
            <a:r>
              <a:t/>
            </a:r>
            <a:endParaRPr b="1" sz="2200">
              <a:solidFill>
                <a:schemeClr val="dk1"/>
              </a:solidFill>
              <a:latin typeface="Arial"/>
              <a:ea typeface="Arial"/>
              <a:cs typeface="Arial"/>
              <a:sym typeface="Arial"/>
            </a:endParaRPr>
          </a:p>
          <a:p>
            <a:pPr indent="0" lvl="0" marL="0" marR="0" rtl="0" algn="l">
              <a:spcBef>
                <a:spcPts val="0"/>
              </a:spcBef>
              <a:spcAft>
                <a:spcPts val="0"/>
              </a:spcAft>
              <a:buNone/>
            </a:pPr>
            <a:r>
              <a:rPr b="1" lang="en-US" sz="2200">
                <a:solidFill>
                  <a:schemeClr val="dk1"/>
                </a:solidFill>
                <a:latin typeface="Arial"/>
                <a:ea typeface="Arial"/>
                <a:cs typeface="Arial"/>
                <a:sym typeface="Arial"/>
              </a:rPr>
              <a:t>The name of the merchant is printed for each purchase.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id="642" name="Google Shape;642;p25"/>
          <p:cNvPicPr preferRelativeResize="0"/>
          <p:nvPr/>
        </p:nvPicPr>
        <p:blipFill rotWithShape="1">
          <a:blip r:embed="rId3">
            <a:alphaModFix/>
          </a:blip>
          <a:srcRect b="0" l="0" r="0" t="0"/>
          <a:stretch/>
        </p:blipFill>
        <p:spPr>
          <a:xfrm>
            <a:off x="336331" y="76200"/>
            <a:ext cx="11571890" cy="6705600"/>
          </a:xfrm>
          <a:prstGeom prst="rect">
            <a:avLst/>
          </a:prstGeom>
          <a:noFill/>
          <a:ln>
            <a:noFill/>
          </a:ln>
        </p:spPr>
      </p:pic>
      <p:sp>
        <p:nvSpPr>
          <p:cNvPr id="643" name="Google Shape;643;p25"/>
          <p:cNvSpPr txBox="1"/>
          <p:nvPr/>
        </p:nvSpPr>
        <p:spPr>
          <a:xfrm>
            <a:off x="1601788" y="5715001"/>
            <a:ext cx="373221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7030A0"/>
                </a:solidFill>
                <a:latin typeface="Roboto Condensed"/>
                <a:ea typeface="Roboto Condensed"/>
                <a:cs typeface="Roboto Condensed"/>
                <a:sym typeface="Roboto Condensed"/>
              </a:rPr>
              <a:t>The name of the merchant is printed for each purchase.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2fae1e2700c_0_25"/>
          <p:cNvPicPr preferRelativeResize="0"/>
          <p:nvPr/>
        </p:nvPicPr>
        <p:blipFill>
          <a:blip r:embed="rId3">
            <a:alphaModFix/>
          </a:blip>
          <a:stretch>
            <a:fillRect/>
          </a:stretch>
        </p:blipFill>
        <p:spPr>
          <a:xfrm>
            <a:off x="1920950" y="486450"/>
            <a:ext cx="8867775" cy="518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2fae1e2700c_0_15"/>
          <p:cNvPicPr preferRelativeResize="0"/>
          <p:nvPr/>
        </p:nvPicPr>
        <p:blipFill>
          <a:blip r:embed="rId3">
            <a:alphaModFix/>
          </a:blip>
          <a:stretch>
            <a:fillRect/>
          </a:stretch>
        </p:blipFill>
        <p:spPr>
          <a:xfrm>
            <a:off x="152400" y="152400"/>
            <a:ext cx="11430000" cy="642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2fae1e2700c_0_20"/>
          <p:cNvPicPr preferRelativeResize="0"/>
          <p:nvPr/>
        </p:nvPicPr>
        <p:blipFill>
          <a:blip r:embed="rId3">
            <a:alphaModFix/>
          </a:blip>
          <a:stretch>
            <a:fillRect/>
          </a:stretch>
        </p:blipFill>
        <p:spPr>
          <a:xfrm>
            <a:off x="1586875" y="152400"/>
            <a:ext cx="8715756" cy="655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Class diagram </a:t>
            </a:r>
            <a:endParaRPr/>
          </a:p>
        </p:txBody>
      </p:sp>
      <p:sp>
        <p:nvSpPr>
          <p:cNvPr id="142" name="Google Shape;142;p3"/>
          <p:cNvSpPr txBox="1"/>
          <p:nvPr>
            <p:ph idx="1" type="body"/>
          </p:nvPr>
        </p:nvSpPr>
        <p:spPr>
          <a:xfrm>
            <a:off x="142042" y="2441529"/>
            <a:ext cx="11929641" cy="3169160"/>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1" lang="en-US"/>
              <a:t>Class modeling is used to </a:t>
            </a:r>
            <a:r>
              <a:rPr b="1" lang="en-US">
                <a:solidFill>
                  <a:srgbClr val="C00000"/>
                </a:solidFill>
              </a:rPr>
              <a:t>specify</a:t>
            </a:r>
            <a:r>
              <a:rPr b="1" lang="en-US"/>
              <a:t> the </a:t>
            </a:r>
            <a:r>
              <a:rPr b="1" lang="en-US">
                <a:solidFill>
                  <a:srgbClr val="C00000"/>
                </a:solidFill>
              </a:rPr>
              <a:t>structure of </a:t>
            </a:r>
            <a:r>
              <a:rPr b="1" lang="en-US"/>
              <a:t>the </a:t>
            </a:r>
            <a:r>
              <a:rPr b="1" lang="en-US">
                <a:solidFill>
                  <a:srgbClr val="C00000"/>
                </a:solidFill>
              </a:rPr>
              <a:t>objects</a:t>
            </a:r>
            <a:r>
              <a:rPr b="1" lang="en-US"/>
              <a:t>, </a:t>
            </a:r>
            <a:r>
              <a:rPr b="1" lang="en-US">
                <a:solidFill>
                  <a:srgbClr val="C00000"/>
                </a:solidFill>
              </a:rPr>
              <a:t>classes</a:t>
            </a:r>
            <a:r>
              <a:rPr b="1" lang="en-US"/>
              <a:t>, or </a:t>
            </a:r>
            <a:r>
              <a:rPr b="1" lang="en-US">
                <a:solidFill>
                  <a:srgbClr val="C00000"/>
                </a:solidFill>
              </a:rPr>
              <a:t>components</a:t>
            </a:r>
            <a:r>
              <a:rPr b="1" lang="en-US"/>
              <a:t> that exist </a:t>
            </a:r>
            <a:r>
              <a:rPr b="1" lang="en-US">
                <a:solidFill>
                  <a:srgbClr val="C00000"/>
                </a:solidFill>
              </a:rPr>
              <a:t>in the problem domain</a:t>
            </a:r>
            <a:r>
              <a:rPr b="1" lang="en-US"/>
              <a:t> or system.</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Class diagram provides a </a:t>
            </a:r>
            <a:r>
              <a:rPr b="1" lang="en-US">
                <a:solidFill>
                  <a:srgbClr val="C00000"/>
                </a:solidFill>
              </a:rPr>
              <a:t>graphic notation </a:t>
            </a:r>
            <a:r>
              <a:rPr b="1" lang="en-US"/>
              <a:t>for </a:t>
            </a:r>
            <a:r>
              <a:rPr b="1" lang="en-US">
                <a:solidFill>
                  <a:srgbClr val="C00000"/>
                </a:solidFill>
              </a:rPr>
              <a:t>modeling classes and their relationships</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Class is a </a:t>
            </a:r>
            <a:r>
              <a:rPr b="1" lang="en-US">
                <a:solidFill>
                  <a:srgbClr val="C00000"/>
                </a:solidFill>
              </a:rPr>
              <a:t>blueprint of an object</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An object is a </a:t>
            </a:r>
            <a:r>
              <a:rPr b="1" lang="en-US">
                <a:solidFill>
                  <a:srgbClr val="C00000"/>
                </a:solidFill>
              </a:rPr>
              <a:t>concept</a:t>
            </a:r>
            <a:r>
              <a:rPr b="1" lang="en-US"/>
              <a:t>, </a:t>
            </a:r>
            <a:r>
              <a:rPr b="1" lang="en-US">
                <a:solidFill>
                  <a:srgbClr val="C00000"/>
                </a:solidFill>
              </a:rPr>
              <a:t>abstraction</a:t>
            </a:r>
            <a:r>
              <a:rPr b="1" lang="en-US"/>
              <a:t>, or </a:t>
            </a:r>
            <a:r>
              <a:rPr b="1" lang="en-US">
                <a:solidFill>
                  <a:srgbClr val="C00000"/>
                </a:solidFill>
              </a:rPr>
              <a:t>thing with an identity </a:t>
            </a:r>
            <a:r>
              <a:rPr b="1" lang="en-US"/>
              <a:t>that has </a:t>
            </a:r>
            <a:r>
              <a:rPr b="1" lang="en-US">
                <a:solidFill>
                  <a:srgbClr val="C00000"/>
                </a:solidFill>
              </a:rPr>
              <a:t>meaning for an application</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Class diagrams represent an overview of the system like </a:t>
            </a:r>
            <a:r>
              <a:rPr b="1" lang="en-US">
                <a:solidFill>
                  <a:srgbClr val="C00000"/>
                </a:solidFill>
              </a:rPr>
              <a:t>classes</a:t>
            </a:r>
            <a:r>
              <a:rPr b="1" lang="en-US"/>
              <a:t>, </a:t>
            </a:r>
            <a:r>
              <a:rPr b="1" lang="en-US">
                <a:solidFill>
                  <a:srgbClr val="C00000"/>
                </a:solidFill>
              </a:rPr>
              <a:t>attributes</a:t>
            </a:r>
            <a:r>
              <a:rPr b="1" lang="en-US"/>
              <a:t>, </a:t>
            </a:r>
            <a:r>
              <a:rPr b="1" lang="en-US">
                <a:solidFill>
                  <a:srgbClr val="C00000"/>
                </a:solidFill>
              </a:rPr>
              <a:t>operations</a:t>
            </a:r>
            <a:r>
              <a:rPr b="1" lang="en-US"/>
              <a:t>, and </a:t>
            </a:r>
            <a:r>
              <a:rPr b="1" lang="en-US">
                <a:solidFill>
                  <a:srgbClr val="C00000"/>
                </a:solidFill>
              </a:rPr>
              <a:t>relationships</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In a given problem statement we should identify nouns that will build up classes.</a:t>
            </a:r>
            <a:endParaRPr b="1"/>
          </a:p>
          <a:p>
            <a:pPr indent="-112713" lvl="0" marL="265113" rtl="0" algn="just">
              <a:lnSpc>
                <a:spcPct val="90000"/>
              </a:lnSpc>
              <a:spcBef>
                <a:spcPts val="1000"/>
              </a:spcBef>
              <a:spcAft>
                <a:spcPts val="0"/>
              </a:spcAft>
              <a:buClr>
                <a:schemeClr val="accent6"/>
              </a:buClr>
              <a:buSzPts val="2400"/>
              <a:buFont typeface="Noto Sans Symbols"/>
              <a:buNone/>
            </a:pPr>
            <a:r>
              <a:t/>
            </a:r>
            <a:endParaRPr b="1"/>
          </a:p>
        </p:txBody>
      </p:sp>
      <p:sp>
        <p:nvSpPr>
          <p:cNvPr id="143" name="Google Shape;143;p3"/>
          <p:cNvSpPr/>
          <p:nvPr/>
        </p:nvSpPr>
        <p:spPr>
          <a:xfrm>
            <a:off x="131180" y="816746"/>
            <a:ext cx="11929640" cy="941033"/>
          </a:xfrm>
          <a:prstGeom prst="wedgeRoundRectCallout">
            <a:avLst>
              <a:gd fmla="val -39617" name="adj1"/>
              <a:gd fmla="val -83426" name="adj2"/>
              <a:gd fmla="val 16667" name="adj3"/>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The </a:t>
            </a:r>
            <a:r>
              <a:rPr b="1" lang="en-US" sz="2400">
                <a:solidFill>
                  <a:srgbClr val="C00000"/>
                </a:solidFill>
                <a:latin typeface="Roboto Condensed"/>
                <a:ea typeface="Roboto Condensed"/>
                <a:cs typeface="Roboto Condensed"/>
                <a:sym typeface="Roboto Condensed"/>
              </a:rPr>
              <a:t>purpose</a:t>
            </a:r>
            <a:r>
              <a:rPr b="1" lang="en-US" sz="2400">
                <a:solidFill>
                  <a:schemeClr val="dk1"/>
                </a:solidFill>
                <a:latin typeface="Roboto Condensed"/>
                <a:ea typeface="Roboto Condensed"/>
                <a:cs typeface="Roboto Condensed"/>
                <a:sym typeface="Roboto Condensed"/>
              </a:rPr>
              <a:t> of class modeling is to describe </a:t>
            </a:r>
            <a:r>
              <a:rPr b="1" lang="en-US" sz="2400">
                <a:solidFill>
                  <a:srgbClr val="C00000"/>
                </a:solidFill>
                <a:latin typeface="Roboto Condensed"/>
                <a:ea typeface="Roboto Condensed"/>
                <a:cs typeface="Roboto Condensed"/>
                <a:sym typeface="Roboto Condensed"/>
              </a:rPr>
              <a:t>objects in systems</a:t>
            </a:r>
            <a:r>
              <a:rPr b="1" lang="en-US" sz="2400">
                <a:solidFill>
                  <a:schemeClr val="dk1"/>
                </a:solidFill>
                <a:latin typeface="Roboto Condensed"/>
                <a:ea typeface="Roboto Condensed"/>
                <a:cs typeface="Roboto Condensed"/>
                <a:sym typeface="Roboto Condensed"/>
              </a:rPr>
              <a:t> and </a:t>
            </a:r>
            <a:r>
              <a:rPr b="1" lang="en-US" sz="2400">
                <a:solidFill>
                  <a:srgbClr val="C00000"/>
                </a:solidFill>
                <a:latin typeface="Roboto Condensed"/>
                <a:ea typeface="Roboto Condensed"/>
                <a:cs typeface="Roboto Condensed"/>
                <a:sym typeface="Roboto Condensed"/>
              </a:rPr>
              <a:t>different types of relationships between them</a:t>
            </a:r>
            <a:r>
              <a:rPr b="1" lang="en-US" sz="2400">
                <a:solidFill>
                  <a:schemeClr val="dk1"/>
                </a:solidFill>
                <a:latin typeface="Roboto Condensed"/>
                <a:ea typeface="Roboto Condensed"/>
                <a:cs typeface="Roboto Condensed"/>
                <a:sym typeface="Roboto Condensed"/>
              </a:rPr>
              <a:t>.</a:t>
            </a:r>
            <a:endParaRPr/>
          </a:p>
        </p:txBody>
      </p:sp>
      <p:sp>
        <p:nvSpPr>
          <p:cNvPr id="144" name="Google Shape;144;p3"/>
          <p:cNvSpPr/>
          <p:nvPr/>
        </p:nvSpPr>
        <p:spPr>
          <a:xfrm>
            <a:off x="131180" y="1851945"/>
            <a:ext cx="11929640" cy="46166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Roboto Condensed"/>
                <a:ea typeface="Roboto Condensed"/>
                <a:cs typeface="Roboto Condensed"/>
                <a:sym typeface="Roboto Condensed"/>
              </a:rPr>
              <a:t>The class diagram is used to </a:t>
            </a:r>
            <a:r>
              <a:rPr b="1" lang="en-US" sz="2400">
                <a:solidFill>
                  <a:srgbClr val="C00000"/>
                </a:solidFill>
                <a:latin typeface="Roboto Condensed"/>
                <a:ea typeface="Roboto Condensed"/>
                <a:cs typeface="Roboto Condensed"/>
                <a:sym typeface="Roboto Condensed"/>
              </a:rPr>
              <a:t>construct</a:t>
            </a:r>
            <a:r>
              <a:rPr b="1" lang="en-US" sz="2400">
                <a:solidFill>
                  <a:schemeClr val="dk1"/>
                </a:solidFill>
                <a:latin typeface="Roboto Condensed"/>
                <a:ea typeface="Roboto Condensed"/>
                <a:cs typeface="Roboto Condensed"/>
                <a:sym typeface="Roboto Condensed"/>
              </a:rPr>
              <a:t> and </a:t>
            </a:r>
            <a:r>
              <a:rPr b="1" lang="en-US" sz="2400">
                <a:solidFill>
                  <a:srgbClr val="C00000"/>
                </a:solidFill>
                <a:latin typeface="Roboto Condensed"/>
                <a:ea typeface="Roboto Condensed"/>
                <a:cs typeface="Roboto Condensed"/>
                <a:sym typeface="Roboto Condensed"/>
              </a:rPr>
              <a:t>visualize</a:t>
            </a:r>
            <a:r>
              <a:rPr b="1" lang="en-US" sz="2400">
                <a:solidFill>
                  <a:schemeClr val="dk1"/>
                </a:solidFill>
                <a:latin typeface="Roboto Condensed"/>
                <a:ea typeface="Roboto Condensed"/>
                <a:cs typeface="Roboto Condensed"/>
                <a:sym typeface="Roboto Condensed"/>
              </a:rPr>
              <a:t> object-oriented systems.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5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5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5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500"/>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500"/>
                                        <p:tgtEl>
                                          <p:spTgt spid="14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Elements of Class Diagram </a:t>
            </a:r>
            <a:r>
              <a:rPr b="0" lang="en-US" sz="3200"/>
              <a:t>(Class Name)</a:t>
            </a:r>
            <a:endParaRPr b="0"/>
          </a:p>
        </p:txBody>
      </p:sp>
      <p:grpSp>
        <p:nvGrpSpPr>
          <p:cNvPr id="150" name="Google Shape;150;p4"/>
          <p:cNvGrpSpPr/>
          <p:nvPr/>
        </p:nvGrpSpPr>
        <p:grpSpPr>
          <a:xfrm>
            <a:off x="191286" y="2039660"/>
            <a:ext cx="1997476" cy="1772840"/>
            <a:chOff x="772357" y="1393794"/>
            <a:chExt cx="1997476" cy="1772840"/>
          </a:xfrm>
        </p:grpSpPr>
        <p:sp>
          <p:nvSpPr>
            <p:cNvPr id="151" name="Google Shape;151;p4"/>
            <p:cNvSpPr/>
            <p:nvPr/>
          </p:nvSpPr>
          <p:spPr>
            <a:xfrm>
              <a:off x="772357" y="1393794"/>
              <a:ext cx="1997476" cy="585926"/>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Class Name</a:t>
              </a:r>
              <a:endParaRPr/>
            </a:p>
          </p:txBody>
        </p:sp>
        <p:sp>
          <p:nvSpPr>
            <p:cNvPr id="152" name="Google Shape;152;p4"/>
            <p:cNvSpPr/>
            <p:nvPr/>
          </p:nvSpPr>
          <p:spPr>
            <a:xfrm>
              <a:off x="772357" y="1982679"/>
              <a:ext cx="1997476" cy="58592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Attributes</a:t>
              </a:r>
              <a:endParaRPr/>
            </a:p>
          </p:txBody>
        </p:sp>
        <p:sp>
          <p:nvSpPr>
            <p:cNvPr id="153" name="Google Shape;153;p4"/>
            <p:cNvSpPr/>
            <p:nvPr/>
          </p:nvSpPr>
          <p:spPr>
            <a:xfrm>
              <a:off x="772357" y="2580708"/>
              <a:ext cx="1997476" cy="58592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Operations</a:t>
              </a:r>
              <a:endParaRPr/>
            </a:p>
          </p:txBody>
        </p:sp>
      </p:grpSp>
      <p:sp>
        <p:nvSpPr>
          <p:cNvPr id="154" name="Google Shape;154;p4"/>
          <p:cNvSpPr/>
          <p:nvPr/>
        </p:nvSpPr>
        <p:spPr>
          <a:xfrm>
            <a:off x="2864680" y="865867"/>
            <a:ext cx="9136034" cy="5589798"/>
          </a:xfrm>
          <a:prstGeom prst="wedgeRectCallout">
            <a:avLst>
              <a:gd fmla="val -57152" name="adj1"/>
              <a:gd fmla="val -23265"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Roboto Condensed"/>
              <a:ea typeface="Roboto Condensed"/>
              <a:cs typeface="Roboto Condensed"/>
              <a:sym typeface="Roboto Condensed"/>
            </a:endParaRPr>
          </a:p>
        </p:txBody>
      </p:sp>
      <p:sp>
        <p:nvSpPr>
          <p:cNvPr id="155" name="Google Shape;155;p4"/>
          <p:cNvSpPr txBox="1"/>
          <p:nvPr/>
        </p:nvSpPr>
        <p:spPr>
          <a:xfrm>
            <a:off x="2864681" y="865868"/>
            <a:ext cx="8839640" cy="5589798"/>
          </a:xfrm>
          <a:prstGeom prst="rect">
            <a:avLst/>
          </a:prstGeom>
          <a:noFill/>
          <a:ln>
            <a:noFill/>
          </a:ln>
        </p:spPr>
        <p:txBody>
          <a:bodyPr anchorCtr="0" anchor="t" bIns="45700" lIns="91425" spcFirstLastPara="1" rIns="91425" wrap="square" tIns="45700">
            <a:noAutofit/>
          </a:bodyPr>
          <a:lstStyle/>
          <a:p>
            <a:pPr indent="-265113" lvl="0" marL="265113" marR="0" rtl="0" algn="just">
              <a:lnSpc>
                <a:spcPct val="90000"/>
              </a:lnSpc>
              <a:spcBef>
                <a:spcPts val="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The </a:t>
            </a:r>
            <a:r>
              <a:rPr b="1" lang="en-US" sz="2400">
                <a:solidFill>
                  <a:srgbClr val="C00000"/>
                </a:solidFill>
                <a:latin typeface="Roboto Condensed"/>
                <a:ea typeface="Roboto Condensed"/>
                <a:cs typeface="Roboto Condensed"/>
                <a:sym typeface="Roboto Condensed"/>
              </a:rPr>
              <a:t>name</a:t>
            </a:r>
            <a:r>
              <a:rPr b="1" lang="en-US" sz="2400">
                <a:solidFill>
                  <a:schemeClr val="dk1"/>
                </a:solidFill>
                <a:latin typeface="Roboto Condensed"/>
                <a:ea typeface="Roboto Condensed"/>
                <a:cs typeface="Roboto Condensed"/>
                <a:sym typeface="Roboto Condensed"/>
              </a:rPr>
              <a:t> of the class appears in the </a:t>
            </a:r>
            <a:r>
              <a:rPr b="1" lang="en-US" sz="2400">
                <a:solidFill>
                  <a:srgbClr val="C00000"/>
                </a:solidFill>
                <a:latin typeface="Roboto Condensed"/>
                <a:ea typeface="Roboto Condensed"/>
                <a:cs typeface="Roboto Condensed"/>
                <a:sym typeface="Roboto Condensed"/>
              </a:rPr>
              <a:t>upper</a:t>
            </a:r>
            <a:r>
              <a:rPr b="1" lang="en-US" sz="2400">
                <a:solidFill>
                  <a:schemeClr val="dk1"/>
                </a:solidFill>
                <a:latin typeface="Roboto Condensed"/>
                <a:ea typeface="Roboto Condensed"/>
                <a:cs typeface="Roboto Condensed"/>
                <a:sym typeface="Roboto Condensed"/>
              </a:rPr>
              <a:t> </a:t>
            </a:r>
            <a:r>
              <a:rPr b="1" lang="en-US" sz="2400">
                <a:solidFill>
                  <a:srgbClr val="C00000"/>
                </a:solidFill>
                <a:latin typeface="Roboto Condensed"/>
                <a:ea typeface="Roboto Condensed"/>
                <a:cs typeface="Roboto Condensed"/>
                <a:sym typeface="Roboto Condensed"/>
              </a:rPr>
              <a:t>section</a:t>
            </a:r>
            <a:r>
              <a:rPr b="1" lang="en-US" sz="2400">
                <a:solidFill>
                  <a:schemeClr val="dk1"/>
                </a:solidFill>
                <a:latin typeface="Roboto Condensed"/>
                <a:ea typeface="Roboto Condensed"/>
                <a:cs typeface="Roboto Condensed"/>
                <a:sym typeface="Roboto Condensed"/>
              </a:rPr>
              <a:t>.</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Class name should be </a:t>
            </a:r>
            <a:r>
              <a:rPr b="1" lang="en-US" sz="2400">
                <a:solidFill>
                  <a:srgbClr val="C00000"/>
                </a:solidFill>
                <a:latin typeface="Roboto Condensed"/>
                <a:ea typeface="Roboto Condensed"/>
                <a:cs typeface="Roboto Condensed"/>
                <a:sym typeface="Roboto Condensed"/>
              </a:rPr>
              <a:t>meaningful</a:t>
            </a:r>
            <a:r>
              <a:rPr b="1" lang="en-US" sz="2400">
                <a:solidFill>
                  <a:schemeClr val="dk1"/>
                </a:solidFill>
                <a:latin typeface="Roboto Condensed"/>
                <a:ea typeface="Roboto Condensed"/>
                <a:cs typeface="Roboto Condensed"/>
                <a:sym typeface="Roboto Condensed"/>
              </a:rPr>
              <a:t>.</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Class name should always be aligned </a:t>
            </a:r>
            <a:r>
              <a:rPr b="1" lang="en-US" sz="2400">
                <a:solidFill>
                  <a:srgbClr val="C00000"/>
                </a:solidFill>
                <a:latin typeface="Roboto Condensed"/>
                <a:ea typeface="Roboto Condensed"/>
                <a:cs typeface="Roboto Condensed"/>
                <a:sym typeface="Roboto Condensed"/>
              </a:rPr>
              <a:t>center</a:t>
            </a:r>
            <a:r>
              <a:rPr b="1" lang="en-US" sz="2400">
                <a:solidFill>
                  <a:schemeClr val="dk1"/>
                </a:solidFill>
                <a:latin typeface="Roboto Condensed"/>
                <a:ea typeface="Roboto Condensed"/>
                <a:cs typeface="Roboto Condensed"/>
                <a:sym typeface="Roboto Condensed"/>
              </a:rPr>
              <a:t> of the upper section.</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Class name should </a:t>
            </a:r>
            <a:r>
              <a:rPr b="1" lang="en-US" sz="2400">
                <a:solidFill>
                  <a:srgbClr val="C00000"/>
                </a:solidFill>
                <a:latin typeface="Roboto Condensed"/>
                <a:ea typeface="Roboto Condensed"/>
                <a:cs typeface="Roboto Condensed"/>
                <a:sym typeface="Roboto Condensed"/>
              </a:rPr>
              <a:t>start with capital letters</a:t>
            </a:r>
            <a:r>
              <a:rPr b="1" lang="en-US" sz="2400">
                <a:solidFill>
                  <a:schemeClr val="dk1"/>
                </a:solidFill>
                <a:latin typeface="Roboto Condensed"/>
                <a:ea typeface="Roboto Condensed"/>
                <a:cs typeface="Roboto Condensed"/>
                <a:sym typeface="Roboto Condensed"/>
              </a:rPr>
              <a:t>, and </a:t>
            </a:r>
            <a:r>
              <a:rPr b="1" lang="en-US" sz="2400">
                <a:solidFill>
                  <a:srgbClr val="C00000"/>
                </a:solidFill>
                <a:latin typeface="Roboto Condensed"/>
                <a:ea typeface="Roboto Condensed"/>
                <a:cs typeface="Roboto Condensed"/>
                <a:sym typeface="Roboto Condensed"/>
              </a:rPr>
              <a:t>intermediate letter is a capital.</a:t>
            </a:r>
            <a:r>
              <a:rPr b="1" lang="en-US" sz="2400">
                <a:solidFill>
                  <a:schemeClr val="dk1"/>
                </a:solidFill>
                <a:latin typeface="Roboto Condensed"/>
                <a:ea typeface="Roboto Condensed"/>
                <a:cs typeface="Roboto Condensed"/>
                <a:sym typeface="Roboto Condensed"/>
              </a:rPr>
              <a:t> </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Class name should be always </a:t>
            </a:r>
            <a:r>
              <a:rPr b="1" lang="en-US" sz="2400">
                <a:solidFill>
                  <a:srgbClr val="C00000"/>
                </a:solidFill>
                <a:latin typeface="Roboto Condensed"/>
                <a:ea typeface="Roboto Condensed"/>
                <a:cs typeface="Roboto Condensed"/>
                <a:sym typeface="Roboto Condensed"/>
              </a:rPr>
              <a:t>bold format</a:t>
            </a:r>
            <a:r>
              <a:rPr b="1" lang="en-US" sz="2400">
                <a:solidFill>
                  <a:schemeClr val="dk1"/>
                </a:solidFill>
                <a:latin typeface="Roboto Condensed"/>
                <a:ea typeface="Roboto Condensed"/>
                <a:cs typeface="Roboto Condensed"/>
                <a:sym typeface="Roboto Condensed"/>
              </a:rPr>
              <a:t>.</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For e.g.:</a:t>
            </a:r>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Abstract class name should be written in </a:t>
            </a:r>
            <a:r>
              <a:rPr b="1" lang="en-US" sz="2400">
                <a:solidFill>
                  <a:srgbClr val="C00000"/>
                </a:solidFill>
                <a:latin typeface="Roboto Condensed"/>
                <a:ea typeface="Roboto Condensed"/>
                <a:cs typeface="Roboto Condensed"/>
                <a:sym typeface="Roboto Condensed"/>
              </a:rPr>
              <a:t>italic format</a:t>
            </a:r>
            <a:r>
              <a:rPr b="1" lang="en-US" sz="2400">
                <a:solidFill>
                  <a:schemeClr val="dk1"/>
                </a:solidFill>
                <a:latin typeface="Roboto Condensed"/>
                <a:ea typeface="Roboto Condensed"/>
                <a:cs typeface="Roboto Condensed"/>
                <a:sym typeface="Roboto Condensed"/>
              </a:rPr>
              <a:t>.</a:t>
            </a:r>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a:p>
            <a:pPr indent="0" lvl="0" marL="0"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p:txBody>
      </p:sp>
      <p:grpSp>
        <p:nvGrpSpPr>
          <p:cNvPr id="156" name="Google Shape;156;p4"/>
          <p:cNvGrpSpPr/>
          <p:nvPr/>
        </p:nvGrpSpPr>
        <p:grpSpPr>
          <a:xfrm>
            <a:off x="3320221" y="4001181"/>
            <a:ext cx="6979672" cy="961623"/>
            <a:chOff x="3311077" y="4750989"/>
            <a:chExt cx="6979672" cy="961623"/>
          </a:xfrm>
        </p:grpSpPr>
        <p:grpSp>
          <p:nvGrpSpPr>
            <p:cNvPr id="157" name="Google Shape;157;p4"/>
            <p:cNvGrpSpPr/>
            <p:nvPr/>
          </p:nvGrpSpPr>
          <p:grpSpPr>
            <a:xfrm>
              <a:off x="3311077" y="4750989"/>
              <a:ext cx="1835420" cy="959053"/>
              <a:chOff x="8523691" y="3072190"/>
              <a:chExt cx="1835420" cy="959053"/>
            </a:xfrm>
          </p:grpSpPr>
          <p:sp>
            <p:nvSpPr>
              <p:cNvPr id="158" name="Google Shape;158;p4"/>
              <p:cNvSpPr/>
              <p:nvPr/>
            </p:nvSpPr>
            <p:spPr>
              <a:xfrm>
                <a:off x="8523691" y="3072190"/>
                <a:ext cx="1835420"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a:solidFill>
                      <a:schemeClr val="lt1"/>
                    </a:solidFill>
                    <a:latin typeface="Roboto Condensed"/>
                    <a:ea typeface="Roboto Condensed"/>
                    <a:cs typeface="Roboto Condensed"/>
                    <a:sym typeface="Roboto Condensed"/>
                  </a:rPr>
                  <a:t>Account</a:t>
                </a:r>
                <a:endParaRPr b="1" i="1" sz="1800">
                  <a:solidFill>
                    <a:schemeClr val="lt1"/>
                  </a:solidFill>
                  <a:latin typeface="Roboto Condensed"/>
                  <a:ea typeface="Roboto Condensed"/>
                  <a:cs typeface="Roboto Condensed"/>
                  <a:sym typeface="Roboto Condensed"/>
                </a:endParaRPr>
              </a:p>
            </p:txBody>
          </p:sp>
          <p:sp>
            <p:nvSpPr>
              <p:cNvPr id="159" name="Google Shape;159;p4"/>
              <p:cNvSpPr/>
              <p:nvPr/>
            </p:nvSpPr>
            <p:spPr>
              <a:xfrm>
                <a:off x="8523691" y="3554287"/>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sp>
            <p:nvSpPr>
              <p:cNvPr id="160" name="Google Shape;160;p4"/>
              <p:cNvSpPr/>
              <p:nvPr/>
            </p:nvSpPr>
            <p:spPr>
              <a:xfrm>
                <a:off x="8523691" y="3790194"/>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grpSp>
        <p:grpSp>
          <p:nvGrpSpPr>
            <p:cNvPr id="161" name="Google Shape;161;p4"/>
            <p:cNvGrpSpPr/>
            <p:nvPr/>
          </p:nvGrpSpPr>
          <p:grpSpPr>
            <a:xfrm>
              <a:off x="5939622" y="4750989"/>
              <a:ext cx="1835420" cy="959053"/>
              <a:chOff x="8523691" y="3072190"/>
              <a:chExt cx="1835420" cy="959053"/>
            </a:xfrm>
          </p:grpSpPr>
          <p:sp>
            <p:nvSpPr>
              <p:cNvPr id="162" name="Google Shape;162;p4"/>
              <p:cNvSpPr/>
              <p:nvPr/>
            </p:nvSpPr>
            <p:spPr>
              <a:xfrm>
                <a:off x="8523691" y="3072190"/>
                <a:ext cx="1835420"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Customer</a:t>
                </a:r>
                <a:endParaRPr b="1" sz="1800">
                  <a:solidFill>
                    <a:schemeClr val="lt1"/>
                  </a:solidFill>
                  <a:latin typeface="Roboto Condensed"/>
                  <a:ea typeface="Roboto Condensed"/>
                  <a:cs typeface="Roboto Condensed"/>
                  <a:sym typeface="Roboto Condensed"/>
                </a:endParaRPr>
              </a:p>
            </p:txBody>
          </p:sp>
          <p:sp>
            <p:nvSpPr>
              <p:cNvPr id="163" name="Google Shape;163;p4"/>
              <p:cNvSpPr/>
              <p:nvPr/>
            </p:nvSpPr>
            <p:spPr>
              <a:xfrm>
                <a:off x="8523691" y="3554287"/>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sp>
            <p:nvSpPr>
              <p:cNvPr id="164" name="Google Shape;164;p4"/>
              <p:cNvSpPr/>
              <p:nvPr/>
            </p:nvSpPr>
            <p:spPr>
              <a:xfrm>
                <a:off x="8523691" y="3790194"/>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grpSp>
        <p:grpSp>
          <p:nvGrpSpPr>
            <p:cNvPr id="165" name="Google Shape;165;p4"/>
            <p:cNvGrpSpPr/>
            <p:nvPr/>
          </p:nvGrpSpPr>
          <p:grpSpPr>
            <a:xfrm>
              <a:off x="8455329" y="4753559"/>
              <a:ext cx="1835420" cy="959053"/>
              <a:chOff x="8523691" y="3072190"/>
              <a:chExt cx="1835420" cy="959053"/>
            </a:xfrm>
          </p:grpSpPr>
          <p:sp>
            <p:nvSpPr>
              <p:cNvPr id="166" name="Google Shape;166;p4"/>
              <p:cNvSpPr/>
              <p:nvPr/>
            </p:nvSpPr>
            <p:spPr>
              <a:xfrm>
                <a:off x="8523691" y="3072190"/>
                <a:ext cx="1835420"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Condensed"/>
                    <a:ea typeface="Roboto Condensed"/>
                    <a:cs typeface="Roboto Condensed"/>
                    <a:sym typeface="Roboto Condensed"/>
                  </a:rPr>
                  <a:t>Employee</a:t>
                </a:r>
                <a:endParaRPr b="1" sz="1800">
                  <a:solidFill>
                    <a:schemeClr val="lt1"/>
                  </a:solidFill>
                  <a:latin typeface="Roboto Condensed"/>
                  <a:ea typeface="Roboto Condensed"/>
                  <a:cs typeface="Roboto Condensed"/>
                  <a:sym typeface="Roboto Condensed"/>
                </a:endParaRPr>
              </a:p>
            </p:txBody>
          </p:sp>
          <p:sp>
            <p:nvSpPr>
              <p:cNvPr id="167" name="Google Shape;167;p4"/>
              <p:cNvSpPr/>
              <p:nvPr/>
            </p:nvSpPr>
            <p:spPr>
              <a:xfrm>
                <a:off x="8523691" y="3554287"/>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sp>
            <p:nvSpPr>
              <p:cNvPr id="168" name="Google Shape;168;p4"/>
              <p:cNvSpPr/>
              <p:nvPr/>
            </p:nvSpPr>
            <p:spPr>
              <a:xfrm>
                <a:off x="8523691" y="3790194"/>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Effect filter="fade" transition="in">
                                      <p:cBhvr>
                                        <p:cTn dur="500"/>
                                        <p:tgtEl>
                                          <p:spTgt spid="1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Effect filter="fade" transition="in">
                                      <p:cBhvr>
                                        <p:cTn dur="500"/>
                                        <p:tgtEl>
                                          <p:spTgt spid="1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animEffect filter="fade" transition="in">
                                      <p:cBhvr>
                                        <p:cTn dur="500"/>
                                        <p:tgtEl>
                                          <p:spTgt spid="15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2" st="12"/>
                                            </p:txEl>
                                          </p:spTgt>
                                        </p:tgtEl>
                                        <p:attrNameLst>
                                          <p:attrName>style.visibility</p:attrName>
                                        </p:attrNameLst>
                                      </p:cBhvr>
                                      <p:to>
                                        <p:strVal val="visible"/>
                                      </p:to>
                                    </p:set>
                                    <p:animEffect filter="fade" transition="in">
                                      <p:cBhvr>
                                        <p:cTn dur="500"/>
                                        <p:tgtEl>
                                          <p:spTgt spid="15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Elements of Class Diagram </a:t>
            </a:r>
            <a:r>
              <a:rPr b="0" lang="en-US" sz="3200"/>
              <a:t>(Class Name) </a:t>
            </a:r>
            <a:r>
              <a:rPr lang="en-US"/>
              <a:t>Cont</a:t>
            </a:r>
            <a:r>
              <a:rPr lang="en-US" sz="3200"/>
              <a:t>.</a:t>
            </a:r>
            <a:endParaRPr/>
          </a:p>
        </p:txBody>
      </p:sp>
      <p:sp>
        <p:nvSpPr>
          <p:cNvPr id="174" name="Google Shape;174;p5"/>
          <p:cNvSpPr txBox="1"/>
          <p:nvPr>
            <p:ph idx="1" type="body"/>
          </p:nvPr>
        </p:nvSpPr>
        <p:spPr>
          <a:xfrm>
            <a:off x="131180" y="863444"/>
            <a:ext cx="11929641"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1" lang="en-US"/>
              <a:t>For e.g. in the </a:t>
            </a:r>
            <a:r>
              <a:rPr b="1" lang="en-US">
                <a:solidFill>
                  <a:srgbClr val="C00000"/>
                </a:solidFill>
              </a:rPr>
              <a:t>banking system</a:t>
            </a:r>
            <a:r>
              <a:rPr b="1" lang="en-US"/>
              <a:t>, there are </a:t>
            </a:r>
            <a:r>
              <a:rPr b="1" lang="en-US">
                <a:solidFill>
                  <a:srgbClr val="C00000"/>
                </a:solidFill>
              </a:rPr>
              <a:t>two types of accounts</a:t>
            </a:r>
            <a:r>
              <a:rPr b="1" lang="en-US"/>
              <a:t>; one is a </a:t>
            </a:r>
            <a:r>
              <a:rPr b="1" lang="en-US">
                <a:solidFill>
                  <a:srgbClr val="C00000"/>
                </a:solidFill>
              </a:rPr>
              <a:t>saving account</a:t>
            </a:r>
            <a:r>
              <a:rPr b="1" lang="en-US"/>
              <a:t> and another is a </a:t>
            </a:r>
            <a:r>
              <a:rPr b="1" lang="en-US">
                <a:solidFill>
                  <a:srgbClr val="C00000"/>
                </a:solidFill>
              </a:rPr>
              <a:t>current account</a:t>
            </a:r>
            <a:r>
              <a:rPr b="1"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rgbClr val="C00000"/>
                </a:solidFill>
              </a:rPr>
              <a:t>Account is an abstract class</a:t>
            </a:r>
            <a:r>
              <a:rPr b="1" lang="en-US"/>
              <a:t> and </a:t>
            </a:r>
            <a:r>
              <a:rPr b="1" lang="en-US">
                <a:solidFill>
                  <a:srgbClr val="C00000"/>
                </a:solidFill>
              </a:rPr>
              <a:t>saving account</a:t>
            </a:r>
            <a:r>
              <a:rPr b="1" lang="en-US"/>
              <a:t> and the </a:t>
            </a:r>
            <a:r>
              <a:rPr b="1" lang="en-US">
                <a:solidFill>
                  <a:srgbClr val="C00000"/>
                </a:solidFill>
              </a:rPr>
              <a:t>current account </a:t>
            </a:r>
            <a:r>
              <a:rPr b="1" lang="en-US"/>
              <a:t>is a subclass of Account.</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t>The system </a:t>
            </a:r>
            <a:r>
              <a:rPr b="1" lang="en-US">
                <a:solidFill>
                  <a:srgbClr val="C00000"/>
                </a:solidFill>
              </a:rPr>
              <a:t>can’t directly access </a:t>
            </a:r>
            <a:r>
              <a:rPr b="1" lang="en-US"/>
              <a:t>the Account class. It is accessible by only </a:t>
            </a:r>
            <a:r>
              <a:rPr b="1" lang="en-US">
                <a:solidFill>
                  <a:srgbClr val="C00000"/>
                </a:solidFill>
              </a:rPr>
              <a:t>saving accounts </a:t>
            </a:r>
            <a:r>
              <a:rPr b="1" lang="en-US"/>
              <a:t>and </a:t>
            </a:r>
            <a:r>
              <a:rPr b="1" lang="en-US">
                <a:solidFill>
                  <a:srgbClr val="C00000"/>
                </a:solidFill>
              </a:rPr>
              <a:t>current accounts</a:t>
            </a:r>
            <a:r>
              <a:rPr b="1" lang="en-US"/>
              <a:t>.</a:t>
            </a:r>
            <a:endParaRPr/>
          </a:p>
        </p:txBody>
      </p:sp>
      <p:grpSp>
        <p:nvGrpSpPr>
          <p:cNvPr id="175" name="Google Shape;175;p5"/>
          <p:cNvGrpSpPr/>
          <p:nvPr/>
        </p:nvGrpSpPr>
        <p:grpSpPr>
          <a:xfrm>
            <a:off x="4487057" y="4127167"/>
            <a:ext cx="2639981" cy="1082284"/>
            <a:chOff x="4487057" y="3967363"/>
            <a:chExt cx="2639981" cy="1082284"/>
          </a:xfrm>
        </p:grpSpPr>
        <p:cxnSp>
          <p:nvCxnSpPr>
            <p:cNvPr id="176" name="Google Shape;176;p5"/>
            <p:cNvCxnSpPr/>
            <p:nvPr/>
          </p:nvCxnSpPr>
          <p:spPr>
            <a:xfrm>
              <a:off x="4487057" y="4618074"/>
              <a:ext cx="2639980" cy="0"/>
            </a:xfrm>
            <a:prstGeom prst="straightConnector1">
              <a:avLst/>
            </a:prstGeom>
            <a:noFill/>
            <a:ln cap="flat" cmpd="sng" w="19050">
              <a:solidFill>
                <a:schemeClr val="accent6"/>
              </a:solidFill>
              <a:prstDash val="solid"/>
              <a:miter lim="800000"/>
              <a:headEnd len="sm" w="sm" type="none"/>
              <a:tailEnd len="sm" w="sm" type="none"/>
            </a:ln>
          </p:spPr>
        </p:cxnSp>
        <p:cxnSp>
          <p:nvCxnSpPr>
            <p:cNvPr id="177" name="Google Shape;177;p5"/>
            <p:cNvCxnSpPr>
              <a:endCxn id="178" idx="0"/>
            </p:cNvCxnSpPr>
            <p:nvPr/>
          </p:nvCxnSpPr>
          <p:spPr>
            <a:xfrm>
              <a:off x="4487058" y="4617947"/>
              <a:ext cx="0" cy="431700"/>
            </a:xfrm>
            <a:prstGeom prst="straightConnector1">
              <a:avLst/>
            </a:prstGeom>
            <a:noFill/>
            <a:ln cap="flat" cmpd="sng" w="19050">
              <a:solidFill>
                <a:schemeClr val="accent6"/>
              </a:solidFill>
              <a:prstDash val="solid"/>
              <a:miter lim="800000"/>
              <a:headEnd len="sm" w="sm" type="none"/>
              <a:tailEnd len="sm" w="sm" type="none"/>
            </a:ln>
          </p:spPr>
        </p:cxnSp>
        <p:cxnSp>
          <p:nvCxnSpPr>
            <p:cNvPr id="179" name="Google Shape;179;p5"/>
            <p:cNvCxnSpPr>
              <a:endCxn id="180" idx="0"/>
            </p:cNvCxnSpPr>
            <p:nvPr/>
          </p:nvCxnSpPr>
          <p:spPr>
            <a:xfrm>
              <a:off x="7127038" y="4617947"/>
              <a:ext cx="0" cy="431700"/>
            </a:xfrm>
            <a:prstGeom prst="straightConnector1">
              <a:avLst/>
            </a:prstGeom>
            <a:noFill/>
            <a:ln cap="flat" cmpd="sng" w="19050">
              <a:solidFill>
                <a:schemeClr val="accent6"/>
              </a:solidFill>
              <a:prstDash val="solid"/>
              <a:miter lim="800000"/>
              <a:headEnd len="sm" w="sm" type="none"/>
              <a:tailEnd len="sm" w="sm" type="none"/>
            </a:ln>
          </p:spPr>
        </p:cxnSp>
        <p:sp>
          <p:nvSpPr>
            <p:cNvPr id="181" name="Google Shape;181;p5"/>
            <p:cNvSpPr/>
            <p:nvPr/>
          </p:nvSpPr>
          <p:spPr>
            <a:xfrm>
              <a:off x="5681707" y="3967363"/>
              <a:ext cx="239697" cy="133165"/>
            </a:xfrm>
            <a:prstGeom prst="triangle">
              <a:avLst>
                <a:gd fmla="val 50000" name="adj"/>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cxnSp>
          <p:nvCxnSpPr>
            <p:cNvPr id="182" name="Google Shape;182;p5"/>
            <p:cNvCxnSpPr>
              <a:stCxn id="181" idx="3"/>
            </p:cNvCxnSpPr>
            <p:nvPr/>
          </p:nvCxnSpPr>
          <p:spPr>
            <a:xfrm>
              <a:off x="5801556" y="4100528"/>
              <a:ext cx="0" cy="517500"/>
            </a:xfrm>
            <a:prstGeom prst="straightConnector1">
              <a:avLst/>
            </a:prstGeom>
            <a:noFill/>
            <a:ln cap="flat" cmpd="sng" w="19050">
              <a:solidFill>
                <a:schemeClr val="accent6"/>
              </a:solidFill>
              <a:prstDash val="solid"/>
              <a:miter lim="800000"/>
              <a:headEnd len="sm" w="sm" type="none"/>
              <a:tailEnd len="sm" w="sm" type="none"/>
            </a:ln>
          </p:spPr>
        </p:cxnSp>
      </p:grpSp>
      <p:grpSp>
        <p:nvGrpSpPr>
          <p:cNvPr id="183" name="Google Shape;183;p5"/>
          <p:cNvGrpSpPr/>
          <p:nvPr/>
        </p:nvGrpSpPr>
        <p:grpSpPr>
          <a:xfrm>
            <a:off x="3569347" y="5209451"/>
            <a:ext cx="1835421" cy="931425"/>
            <a:chOff x="3551592" y="4569989"/>
            <a:chExt cx="1835421" cy="931425"/>
          </a:xfrm>
        </p:grpSpPr>
        <p:sp>
          <p:nvSpPr>
            <p:cNvPr id="178" name="Google Shape;178;p5"/>
            <p:cNvSpPr/>
            <p:nvPr/>
          </p:nvSpPr>
          <p:spPr>
            <a:xfrm>
              <a:off x="3551592" y="4569989"/>
              <a:ext cx="1835421"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Roboto Condensed"/>
                <a:buNone/>
              </a:pPr>
              <a:r>
                <a:rPr b="1" lang="en-US" sz="1800">
                  <a:solidFill>
                    <a:schemeClr val="lt1"/>
                  </a:solidFill>
                  <a:latin typeface="Roboto Condensed"/>
                  <a:ea typeface="Roboto Condensed"/>
                  <a:cs typeface="Roboto Condensed"/>
                  <a:sym typeface="Roboto Condensed"/>
                </a:rPr>
                <a:t>SavingAccount</a:t>
              </a:r>
              <a:endParaRPr b="1" sz="1800">
                <a:solidFill>
                  <a:schemeClr val="lt1"/>
                </a:solidFill>
                <a:latin typeface="Roboto Condensed"/>
                <a:ea typeface="Roboto Condensed"/>
                <a:cs typeface="Roboto Condensed"/>
                <a:sym typeface="Roboto Condensed"/>
              </a:endParaRPr>
            </a:p>
          </p:txBody>
        </p:sp>
        <p:sp>
          <p:nvSpPr>
            <p:cNvPr id="184" name="Google Shape;184;p5"/>
            <p:cNvSpPr/>
            <p:nvPr/>
          </p:nvSpPr>
          <p:spPr>
            <a:xfrm>
              <a:off x="3551592" y="5024458"/>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sp>
          <p:nvSpPr>
            <p:cNvPr id="185" name="Google Shape;185;p5"/>
            <p:cNvSpPr/>
            <p:nvPr/>
          </p:nvSpPr>
          <p:spPr>
            <a:xfrm>
              <a:off x="3551592" y="5260365"/>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grpSp>
      <p:grpSp>
        <p:nvGrpSpPr>
          <p:cNvPr id="186" name="Google Shape;186;p5"/>
          <p:cNvGrpSpPr/>
          <p:nvPr/>
        </p:nvGrpSpPr>
        <p:grpSpPr>
          <a:xfrm>
            <a:off x="4883845" y="3146001"/>
            <a:ext cx="1835420" cy="959053"/>
            <a:chOff x="8523691" y="3072190"/>
            <a:chExt cx="1835420" cy="959053"/>
          </a:xfrm>
        </p:grpSpPr>
        <p:sp>
          <p:nvSpPr>
            <p:cNvPr id="187" name="Google Shape;187;p5"/>
            <p:cNvSpPr/>
            <p:nvPr/>
          </p:nvSpPr>
          <p:spPr>
            <a:xfrm>
              <a:off x="8523691" y="3072190"/>
              <a:ext cx="1835420"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a:solidFill>
                    <a:schemeClr val="lt1"/>
                  </a:solidFill>
                  <a:latin typeface="Roboto Condensed"/>
                  <a:ea typeface="Roboto Condensed"/>
                  <a:cs typeface="Roboto Condensed"/>
                  <a:sym typeface="Roboto Condensed"/>
                </a:rPr>
                <a:t>Account</a:t>
              </a:r>
              <a:endParaRPr b="1" i="1" sz="1800">
                <a:solidFill>
                  <a:schemeClr val="lt1"/>
                </a:solidFill>
                <a:latin typeface="Roboto Condensed"/>
                <a:ea typeface="Roboto Condensed"/>
                <a:cs typeface="Roboto Condensed"/>
                <a:sym typeface="Roboto Condensed"/>
              </a:endParaRPr>
            </a:p>
          </p:txBody>
        </p:sp>
        <p:sp>
          <p:nvSpPr>
            <p:cNvPr id="188" name="Google Shape;188;p5"/>
            <p:cNvSpPr/>
            <p:nvPr/>
          </p:nvSpPr>
          <p:spPr>
            <a:xfrm>
              <a:off x="8523691" y="3554287"/>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sp>
          <p:nvSpPr>
            <p:cNvPr id="189" name="Google Shape;189;p5"/>
            <p:cNvSpPr/>
            <p:nvPr/>
          </p:nvSpPr>
          <p:spPr>
            <a:xfrm>
              <a:off x="8523691" y="3790194"/>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grpSp>
      <p:grpSp>
        <p:nvGrpSpPr>
          <p:cNvPr id="190" name="Google Shape;190;p5"/>
          <p:cNvGrpSpPr/>
          <p:nvPr/>
        </p:nvGrpSpPr>
        <p:grpSpPr>
          <a:xfrm>
            <a:off x="6209326" y="5209451"/>
            <a:ext cx="1835422" cy="944908"/>
            <a:chOff x="6191571" y="4569989"/>
            <a:chExt cx="1835422" cy="944908"/>
          </a:xfrm>
        </p:grpSpPr>
        <p:sp>
          <p:nvSpPr>
            <p:cNvPr id="180" name="Google Shape;180;p5"/>
            <p:cNvSpPr/>
            <p:nvPr/>
          </p:nvSpPr>
          <p:spPr>
            <a:xfrm>
              <a:off x="6191572" y="4569989"/>
              <a:ext cx="1835421"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Roboto Condensed"/>
                <a:buNone/>
              </a:pPr>
              <a:r>
                <a:rPr b="1" lang="en-US" sz="1800">
                  <a:solidFill>
                    <a:schemeClr val="lt1"/>
                  </a:solidFill>
                  <a:latin typeface="Roboto Condensed"/>
                  <a:ea typeface="Roboto Condensed"/>
                  <a:cs typeface="Roboto Condensed"/>
                  <a:sym typeface="Roboto Condensed"/>
                </a:rPr>
                <a:t>CurrentAccount</a:t>
              </a:r>
              <a:endParaRPr b="1" sz="1800">
                <a:solidFill>
                  <a:schemeClr val="lt1"/>
                </a:solidFill>
                <a:latin typeface="Roboto Condensed"/>
                <a:ea typeface="Roboto Condensed"/>
                <a:cs typeface="Roboto Condensed"/>
                <a:sym typeface="Roboto Condensed"/>
              </a:endParaRPr>
            </a:p>
          </p:txBody>
        </p:sp>
        <p:sp>
          <p:nvSpPr>
            <p:cNvPr id="191" name="Google Shape;191;p5"/>
            <p:cNvSpPr/>
            <p:nvPr/>
          </p:nvSpPr>
          <p:spPr>
            <a:xfrm>
              <a:off x="6191571" y="5037941"/>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sp>
          <p:nvSpPr>
            <p:cNvPr id="192" name="Google Shape;192;p5"/>
            <p:cNvSpPr/>
            <p:nvPr/>
          </p:nvSpPr>
          <p:spPr>
            <a:xfrm>
              <a:off x="6191571" y="5273848"/>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800">
                <a:solidFill>
                  <a:schemeClr val="lt1"/>
                </a:solidFill>
                <a:latin typeface="Roboto Condensed"/>
                <a:ea typeface="Roboto Condensed"/>
                <a:cs typeface="Roboto Condensed"/>
                <a:sym typeface="Roboto Condensed"/>
              </a:endParaRPr>
            </a:p>
          </p:txBody>
        </p:sp>
      </p:grpSp>
      <p:sp>
        <p:nvSpPr>
          <p:cNvPr id="193" name="Google Shape;193;p5"/>
          <p:cNvSpPr/>
          <p:nvPr/>
        </p:nvSpPr>
        <p:spPr>
          <a:xfrm>
            <a:off x="6921720" y="2883887"/>
            <a:ext cx="2246051" cy="648820"/>
          </a:xfrm>
          <a:prstGeom prst="wedgeEllipseCallout">
            <a:avLst>
              <a:gd fmla="val -83679" name="adj1"/>
              <a:gd fmla="val 29496"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Abstract class </a:t>
            </a:r>
            <a:r>
              <a:rPr b="1" lang="en-US" sz="1800">
                <a:solidFill>
                  <a:schemeClr val="dk1"/>
                </a:solidFill>
                <a:latin typeface="Roboto Condensed"/>
                <a:ea typeface="Roboto Condensed"/>
                <a:cs typeface="Roboto Condensed"/>
                <a:sym typeface="Roboto Condensed"/>
              </a:rPr>
              <a:t>italic font</a:t>
            </a:r>
            <a:endParaRPr/>
          </a:p>
        </p:txBody>
      </p:sp>
      <p:sp>
        <p:nvSpPr>
          <p:cNvPr id="194" name="Google Shape;194;p5"/>
          <p:cNvSpPr/>
          <p:nvPr/>
        </p:nvSpPr>
        <p:spPr>
          <a:xfrm>
            <a:off x="8651288" y="4885041"/>
            <a:ext cx="2246051" cy="648820"/>
          </a:xfrm>
          <a:prstGeom prst="wedgeEllipseCallout">
            <a:avLst>
              <a:gd fmla="val -83679" name="adj1"/>
              <a:gd fmla="val 29496"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Normal class </a:t>
            </a:r>
            <a:r>
              <a:rPr b="1" lang="en-US" sz="1800">
                <a:solidFill>
                  <a:schemeClr val="dk1"/>
                </a:solidFill>
                <a:latin typeface="Roboto Condensed"/>
                <a:ea typeface="Roboto Condensed"/>
                <a:cs typeface="Roboto Condensed"/>
                <a:sym typeface="Roboto Condensed"/>
              </a:rPr>
              <a:t>non italic font</a:t>
            </a:r>
            <a:endParaRPr/>
          </a:p>
        </p:txBody>
      </p:sp>
      <p:sp>
        <p:nvSpPr>
          <p:cNvPr id="195" name="Google Shape;195;p5"/>
          <p:cNvSpPr/>
          <p:nvPr/>
        </p:nvSpPr>
        <p:spPr>
          <a:xfrm>
            <a:off x="7143991" y="3936571"/>
            <a:ext cx="3019512" cy="648820"/>
          </a:xfrm>
          <a:prstGeom prst="wedgeEllipseCallout">
            <a:avLst>
              <a:gd fmla="val -94425" name="adj1"/>
              <a:gd fmla="val -6142"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Roboto Condensed"/>
                <a:ea typeface="Roboto Condensed"/>
                <a:cs typeface="Roboto Condensed"/>
                <a:sym typeface="Roboto Condensed"/>
              </a:rPr>
              <a:t>Abstract class </a:t>
            </a:r>
            <a:r>
              <a:rPr b="1" lang="en-US" sz="1800">
                <a:solidFill>
                  <a:schemeClr val="dk1"/>
                </a:solidFill>
                <a:latin typeface="Roboto Condensed"/>
                <a:ea typeface="Roboto Condensed"/>
                <a:cs typeface="Roboto Condensed"/>
                <a:sym typeface="Roboto Condensed"/>
              </a:rPr>
              <a:t>hence inherited</a:t>
            </a:r>
            <a:endParaRPr b="1"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Elements of Class Diagram </a:t>
            </a:r>
            <a:r>
              <a:rPr b="0" lang="en-US" sz="3200"/>
              <a:t>(Attributes)</a:t>
            </a:r>
            <a:endParaRPr/>
          </a:p>
        </p:txBody>
      </p:sp>
      <p:grpSp>
        <p:nvGrpSpPr>
          <p:cNvPr id="201" name="Google Shape;201;p6"/>
          <p:cNvGrpSpPr/>
          <p:nvPr/>
        </p:nvGrpSpPr>
        <p:grpSpPr>
          <a:xfrm>
            <a:off x="191286" y="1656160"/>
            <a:ext cx="1997476" cy="1759588"/>
            <a:chOff x="772357" y="1393794"/>
            <a:chExt cx="1997476" cy="1759588"/>
          </a:xfrm>
        </p:grpSpPr>
        <p:sp>
          <p:nvSpPr>
            <p:cNvPr id="202" name="Google Shape;202;p6"/>
            <p:cNvSpPr/>
            <p:nvPr/>
          </p:nvSpPr>
          <p:spPr>
            <a:xfrm>
              <a:off x="772357" y="1393794"/>
              <a:ext cx="1997476" cy="585926"/>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Roboto Condensed"/>
                  <a:ea typeface="Roboto Condensed"/>
                  <a:cs typeface="Roboto Condensed"/>
                  <a:sym typeface="Roboto Condensed"/>
                </a:rPr>
                <a:t>Class Name</a:t>
              </a:r>
              <a:endParaRPr/>
            </a:p>
          </p:txBody>
        </p:sp>
        <p:sp>
          <p:nvSpPr>
            <p:cNvPr id="203" name="Google Shape;203;p6"/>
            <p:cNvSpPr/>
            <p:nvPr/>
          </p:nvSpPr>
          <p:spPr>
            <a:xfrm>
              <a:off x="772357" y="1982679"/>
              <a:ext cx="1997476" cy="58592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Attributes</a:t>
              </a:r>
              <a:endParaRPr/>
            </a:p>
          </p:txBody>
        </p:sp>
        <p:sp>
          <p:nvSpPr>
            <p:cNvPr id="204" name="Google Shape;204;p6"/>
            <p:cNvSpPr/>
            <p:nvPr/>
          </p:nvSpPr>
          <p:spPr>
            <a:xfrm>
              <a:off x="772357" y="2567456"/>
              <a:ext cx="1997476" cy="58592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Roboto Condensed"/>
                  <a:ea typeface="Roboto Condensed"/>
                  <a:cs typeface="Roboto Condensed"/>
                  <a:sym typeface="Roboto Condensed"/>
                </a:rPr>
                <a:t>Operations</a:t>
              </a:r>
              <a:endParaRPr/>
            </a:p>
          </p:txBody>
        </p:sp>
      </p:grpSp>
      <p:sp>
        <p:nvSpPr>
          <p:cNvPr id="205" name="Google Shape;205;p6"/>
          <p:cNvSpPr/>
          <p:nvPr/>
        </p:nvSpPr>
        <p:spPr>
          <a:xfrm>
            <a:off x="2864680" y="865867"/>
            <a:ext cx="9136034" cy="5589798"/>
          </a:xfrm>
          <a:prstGeom prst="wedgeRectCallout">
            <a:avLst>
              <a:gd fmla="val -57152" name="adj1"/>
              <a:gd fmla="val -20484"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206" name="Google Shape;206;p6"/>
          <p:cNvSpPr txBox="1"/>
          <p:nvPr/>
        </p:nvSpPr>
        <p:spPr>
          <a:xfrm>
            <a:off x="2864681" y="865868"/>
            <a:ext cx="8839640" cy="5589798"/>
          </a:xfrm>
          <a:prstGeom prst="rect">
            <a:avLst/>
          </a:prstGeom>
          <a:noFill/>
          <a:ln>
            <a:noFill/>
          </a:ln>
        </p:spPr>
        <p:txBody>
          <a:bodyPr anchorCtr="0" anchor="t" bIns="45700" lIns="91425" spcFirstLastPara="1" rIns="91425" wrap="square" tIns="45700">
            <a:noAutofit/>
          </a:bodyPr>
          <a:lstStyle/>
          <a:p>
            <a:pPr indent="-265113" lvl="0" marL="265113" marR="0" rtl="0" algn="just">
              <a:lnSpc>
                <a:spcPct val="90000"/>
              </a:lnSpc>
              <a:spcBef>
                <a:spcPts val="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An attribute is a named </a:t>
            </a:r>
            <a:r>
              <a:rPr b="1" lang="en-US" sz="2400">
                <a:solidFill>
                  <a:srgbClr val="C00000"/>
                </a:solidFill>
                <a:latin typeface="Roboto Condensed"/>
                <a:ea typeface="Roboto Condensed"/>
                <a:cs typeface="Roboto Condensed"/>
                <a:sym typeface="Roboto Condensed"/>
              </a:rPr>
              <a:t>property of a class </a:t>
            </a:r>
            <a:r>
              <a:rPr b="1" lang="en-US" sz="2400">
                <a:solidFill>
                  <a:schemeClr val="dk1"/>
                </a:solidFill>
                <a:latin typeface="Roboto Condensed"/>
                <a:ea typeface="Roboto Condensed"/>
                <a:cs typeface="Roboto Condensed"/>
                <a:sym typeface="Roboto Condensed"/>
              </a:rPr>
              <a:t>that describes a value held by each object of the class.</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The UML notation lists attributes in the </a:t>
            </a:r>
            <a:r>
              <a:rPr b="1" lang="en-US" sz="2400">
                <a:solidFill>
                  <a:srgbClr val="C00000"/>
                </a:solidFill>
                <a:latin typeface="Roboto Condensed"/>
                <a:ea typeface="Roboto Condensed"/>
                <a:cs typeface="Roboto Condensed"/>
                <a:sym typeface="Roboto Condensed"/>
              </a:rPr>
              <a:t>second compartment </a:t>
            </a:r>
            <a:r>
              <a:rPr b="1" lang="en-US" sz="2400">
                <a:solidFill>
                  <a:schemeClr val="dk1"/>
                </a:solidFill>
                <a:latin typeface="Roboto Condensed"/>
                <a:ea typeface="Roboto Condensed"/>
                <a:cs typeface="Roboto Condensed"/>
                <a:sym typeface="Roboto Condensed"/>
              </a:rPr>
              <a:t>of the class box.</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The attribute name should be in the </a:t>
            </a:r>
            <a:r>
              <a:rPr b="1" lang="en-US" sz="2400">
                <a:solidFill>
                  <a:srgbClr val="C00000"/>
                </a:solidFill>
                <a:latin typeface="Roboto Condensed"/>
                <a:ea typeface="Roboto Condensed"/>
                <a:cs typeface="Roboto Condensed"/>
                <a:sym typeface="Roboto Condensed"/>
              </a:rPr>
              <a:t>regular face, left align </a:t>
            </a:r>
            <a:r>
              <a:rPr b="1" lang="en-US" sz="2400">
                <a:solidFill>
                  <a:schemeClr val="dk1"/>
                </a:solidFill>
                <a:latin typeface="Roboto Condensed"/>
                <a:ea typeface="Roboto Condensed"/>
                <a:cs typeface="Roboto Condensed"/>
                <a:sym typeface="Roboto Condensed"/>
              </a:rPr>
              <a:t>in the box &amp; use the </a:t>
            </a:r>
            <a:r>
              <a:rPr b="1" lang="en-US" sz="2400">
                <a:solidFill>
                  <a:srgbClr val="C00000"/>
                </a:solidFill>
                <a:latin typeface="Roboto Condensed"/>
                <a:ea typeface="Roboto Condensed"/>
                <a:cs typeface="Roboto Condensed"/>
                <a:sym typeface="Roboto Condensed"/>
              </a:rPr>
              <a:t>lowercase letters </a:t>
            </a:r>
            <a:r>
              <a:rPr b="1" lang="en-US" sz="2400">
                <a:solidFill>
                  <a:schemeClr val="dk1"/>
                </a:solidFill>
                <a:latin typeface="Roboto Condensed"/>
                <a:ea typeface="Roboto Condensed"/>
                <a:cs typeface="Roboto Condensed"/>
                <a:sym typeface="Roboto Condensed"/>
              </a:rPr>
              <a:t>for the </a:t>
            </a:r>
            <a:r>
              <a:rPr b="1" lang="en-US" sz="2400">
                <a:solidFill>
                  <a:srgbClr val="C00000"/>
                </a:solidFill>
                <a:latin typeface="Roboto Condensed"/>
                <a:ea typeface="Roboto Condensed"/>
                <a:cs typeface="Roboto Condensed"/>
                <a:sym typeface="Roboto Condensed"/>
              </a:rPr>
              <a:t>first character</a:t>
            </a:r>
            <a:r>
              <a:rPr b="1" lang="en-US" sz="2400">
                <a:solidFill>
                  <a:schemeClr val="dk1"/>
                </a:solidFill>
                <a:latin typeface="Roboto Condensed"/>
                <a:ea typeface="Roboto Condensed"/>
                <a:cs typeface="Roboto Condensed"/>
                <a:sym typeface="Roboto Condensed"/>
              </a:rPr>
              <a:t>.</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The </a:t>
            </a:r>
            <a:r>
              <a:rPr b="1" lang="en-US" sz="2400">
                <a:solidFill>
                  <a:srgbClr val="C00000"/>
                </a:solidFill>
                <a:latin typeface="Roboto Condensed"/>
                <a:ea typeface="Roboto Condensed"/>
                <a:cs typeface="Roboto Condensed"/>
                <a:sym typeface="Roboto Condensed"/>
              </a:rPr>
              <a:t>data type </a:t>
            </a:r>
            <a:r>
              <a:rPr b="1" lang="en-US" sz="2400">
                <a:solidFill>
                  <a:schemeClr val="dk1"/>
                </a:solidFill>
                <a:latin typeface="Roboto Condensed"/>
                <a:ea typeface="Roboto Condensed"/>
                <a:cs typeface="Roboto Condensed"/>
                <a:sym typeface="Roboto Condensed"/>
              </a:rPr>
              <a:t>for the attribute should be written </a:t>
            </a:r>
            <a:r>
              <a:rPr b="1" lang="en-US" sz="2400">
                <a:solidFill>
                  <a:srgbClr val="C00000"/>
                </a:solidFill>
                <a:latin typeface="Roboto Condensed"/>
                <a:ea typeface="Roboto Condensed"/>
                <a:cs typeface="Roboto Condensed"/>
                <a:sym typeface="Roboto Condensed"/>
              </a:rPr>
              <a:t>after the colon</a:t>
            </a:r>
            <a:r>
              <a:rPr b="1" lang="en-US" sz="2400">
                <a:solidFill>
                  <a:schemeClr val="dk1"/>
                </a:solidFill>
                <a:latin typeface="Roboto Condensed"/>
                <a:ea typeface="Roboto Condensed"/>
                <a:cs typeface="Roboto Condensed"/>
                <a:sym typeface="Roboto Condensed"/>
              </a:rPr>
              <a:t>.</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rgbClr val="C00000"/>
                </a:solidFill>
                <a:latin typeface="Roboto Condensed"/>
                <a:ea typeface="Roboto Condensed"/>
                <a:cs typeface="Roboto Condensed"/>
                <a:sym typeface="Roboto Condensed"/>
              </a:rPr>
              <a:t>Accessibility</a:t>
            </a:r>
            <a:r>
              <a:rPr b="1" lang="en-US" sz="2400">
                <a:solidFill>
                  <a:schemeClr val="dk1"/>
                </a:solidFill>
                <a:latin typeface="Roboto Condensed"/>
                <a:ea typeface="Roboto Condensed"/>
                <a:cs typeface="Roboto Condensed"/>
                <a:sym typeface="Roboto Condensed"/>
              </a:rPr>
              <a:t> of attribute must be defined using a member access modifier.</a:t>
            </a:r>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Syntax : </a:t>
            </a:r>
            <a:r>
              <a:rPr b="1" lang="en-US" sz="2400">
                <a:solidFill>
                  <a:srgbClr val="C00000"/>
                </a:solidFill>
                <a:latin typeface="Roboto Condensed"/>
                <a:ea typeface="Roboto Condensed"/>
                <a:cs typeface="Roboto Condensed"/>
                <a:sym typeface="Roboto Condensed"/>
              </a:rPr>
              <a:t>accessModifier attributeName:dataType=defaultValue</a:t>
            </a:r>
            <a:endParaRPr b="1" sz="2400">
              <a:solidFill>
                <a:srgbClr val="C00000"/>
              </a:solidFill>
              <a:latin typeface="Roboto Condensed"/>
              <a:ea typeface="Roboto Condensed"/>
              <a:cs typeface="Roboto Condensed"/>
              <a:sym typeface="Roboto Condensed"/>
            </a:endParaRPr>
          </a:p>
          <a:p>
            <a:pPr indent="-265113" lvl="0" marL="265113" marR="0" rtl="0" algn="just">
              <a:lnSpc>
                <a:spcPct val="90000"/>
              </a:lnSpc>
              <a:spcBef>
                <a:spcPts val="1000"/>
              </a:spcBef>
              <a:spcAft>
                <a:spcPts val="0"/>
              </a:spcAft>
              <a:buClr>
                <a:schemeClr val="accent6"/>
              </a:buClr>
              <a:buSzPts val="2400"/>
              <a:buFont typeface="Noto Sans Symbols"/>
              <a:buChar char="🞂"/>
            </a:pPr>
            <a:r>
              <a:rPr b="1" lang="en-US" sz="2400">
                <a:solidFill>
                  <a:schemeClr val="dk1"/>
                </a:solidFill>
                <a:latin typeface="Roboto Condensed"/>
                <a:ea typeface="Roboto Condensed"/>
                <a:cs typeface="Roboto Condensed"/>
                <a:sym typeface="Roboto Condensed"/>
              </a:rPr>
              <a:t>For e.g.  </a:t>
            </a:r>
            <a:r>
              <a:rPr b="1" i="1" lang="en-US" sz="1800">
                <a:solidFill>
                  <a:schemeClr val="dk1"/>
                </a:solidFill>
                <a:latin typeface="Roboto Condensed"/>
                <a:ea typeface="Roboto Condensed"/>
                <a:cs typeface="Roboto Condensed"/>
                <a:sym typeface="Roboto Condensed"/>
              </a:rPr>
              <a:t>in this example ‘–’ represents private access modifier</a:t>
            </a:r>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a:p>
            <a:pPr indent="-112713" lvl="0" marL="265113"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a:p>
            <a:pPr indent="0" lvl="0" marL="0" marR="0" rtl="0" algn="just">
              <a:lnSpc>
                <a:spcPct val="90000"/>
              </a:lnSpc>
              <a:spcBef>
                <a:spcPts val="1000"/>
              </a:spcBef>
              <a:spcAft>
                <a:spcPts val="0"/>
              </a:spcAft>
              <a:buClr>
                <a:schemeClr val="accent6"/>
              </a:buClr>
              <a:buSzPts val="2400"/>
              <a:buFont typeface="Noto Sans Symbols"/>
              <a:buNone/>
            </a:pPr>
            <a:r>
              <a:t/>
            </a:r>
            <a:endParaRPr b="1" sz="2400">
              <a:solidFill>
                <a:schemeClr val="dk1"/>
              </a:solidFill>
              <a:latin typeface="Roboto Condensed"/>
              <a:ea typeface="Roboto Condensed"/>
              <a:cs typeface="Roboto Condensed"/>
              <a:sym typeface="Roboto Condensed"/>
            </a:endParaRPr>
          </a:p>
        </p:txBody>
      </p:sp>
      <p:grpSp>
        <p:nvGrpSpPr>
          <p:cNvPr id="207" name="Google Shape;207;p6"/>
          <p:cNvGrpSpPr/>
          <p:nvPr/>
        </p:nvGrpSpPr>
        <p:grpSpPr>
          <a:xfrm>
            <a:off x="3471168" y="5406501"/>
            <a:ext cx="8353917" cy="852461"/>
            <a:chOff x="3078396" y="4746231"/>
            <a:chExt cx="8746690" cy="1156115"/>
          </a:xfrm>
        </p:grpSpPr>
        <p:grpSp>
          <p:nvGrpSpPr>
            <p:cNvPr id="208" name="Google Shape;208;p6"/>
            <p:cNvGrpSpPr/>
            <p:nvPr/>
          </p:nvGrpSpPr>
          <p:grpSpPr>
            <a:xfrm>
              <a:off x="3078396" y="4761686"/>
              <a:ext cx="2797184" cy="1137333"/>
              <a:chOff x="3713413" y="4796709"/>
              <a:chExt cx="1835420" cy="1137333"/>
            </a:xfrm>
          </p:grpSpPr>
          <p:sp>
            <p:nvSpPr>
              <p:cNvPr id="209" name="Google Shape;209;p6"/>
              <p:cNvSpPr/>
              <p:nvPr/>
            </p:nvSpPr>
            <p:spPr>
              <a:xfrm>
                <a:off x="3713413" y="4796709"/>
                <a:ext cx="1835420"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lt1"/>
                    </a:solidFill>
                    <a:latin typeface="Roboto Condensed"/>
                    <a:ea typeface="Roboto Condensed"/>
                    <a:cs typeface="Roboto Condensed"/>
                    <a:sym typeface="Roboto Condensed"/>
                  </a:rPr>
                  <a:t>Account</a:t>
                </a:r>
                <a:endParaRPr b="1" i="1" sz="2000">
                  <a:solidFill>
                    <a:schemeClr val="lt1"/>
                  </a:solidFill>
                  <a:latin typeface="Roboto Condensed"/>
                  <a:ea typeface="Roboto Condensed"/>
                  <a:cs typeface="Roboto Condensed"/>
                  <a:sym typeface="Roboto Condensed"/>
                </a:endParaRPr>
              </a:p>
            </p:txBody>
          </p:sp>
          <p:sp>
            <p:nvSpPr>
              <p:cNvPr id="210" name="Google Shape;210;p6"/>
              <p:cNvSpPr/>
              <p:nvPr/>
            </p:nvSpPr>
            <p:spPr>
              <a:xfrm>
                <a:off x="3713413" y="5269479"/>
                <a:ext cx="1835420" cy="42429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Roboto Condensed"/>
                    <a:ea typeface="Roboto Condensed"/>
                    <a:cs typeface="Roboto Condensed"/>
                    <a:sym typeface="Roboto Condensed"/>
                  </a:rPr>
                  <a:t>- </a:t>
                </a:r>
                <a:r>
                  <a:rPr b="1" lang="en-US" sz="1800">
                    <a:solidFill>
                      <a:schemeClr val="dk1"/>
                    </a:solidFill>
                    <a:latin typeface="Roboto Condensed"/>
                    <a:ea typeface="Roboto Condensed"/>
                    <a:cs typeface="Roboto Condensed"/>
                    <a:sym typeface="Roboto Condensed"/>
                  </a:rPr>
                  <a:t>accountNumber:long</a:t>
                </a:r>
                <a:endParaRPr b="1" sz="1800">
                  <a:solidFill>
                    <a:schemeClr val="dk1"/>
                  </a:solidFill>
                  <a:latin typeface="Roboto Condensed"/>
                  <a:ea typeface="Roboto Condensed"/>
                  <a:cs typeface="Roboto Condensed"/>
                  <a:sym typeface="Roboto Condensed"/>
                </a:endParaRPr>
              </a:p>
            </p:txBody>
          </p:sp>
          <p:sp>
            <p:nvSpPr>
              <p:cNvPr id="211" name="Google Shape;211;p6"/>
              <p:cNvSpPr/>
              <p:nvPr/>
            </p:nvSpPr>
            <p:spPr>
              <a:xfrm>
                <a:off x="3713413" y="5692993"/>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400">
                  <a:solidFill>
                    <a:schemeClr val="dk1"/>
                  </a:solidFill>
                  <a:latin typeface="Roboto Condensed"/>
                  <a:ea typeface="Roboto Condensed"/>
                  <a:cs typeface="Roboto Condensed"/>
                  <a:sym typeface="Roboto Condensed"/>
                </a:endParaRPr>
              </a:p>
            </p:txBody>
          </p:sp>
        </p:grpSp>
        <p:grpSp>
          <p:nvGrpSpPr>
            <p:cNvPr id="212" name="Google Shape;212;p6"/>
            <p:cNvGrpSpPr/>
            <p:nvPr/>
          </p:nvGrpSpPr>
          <p:grpSpPr>
            <a:xfrm>
              <a:off x="6068568" y="4746231"/>
              <a:ext cx="2797184" cy="1152788"/>
              <a:chOff x="6341958" y="4796709"/>
              <a:chExt cx="1835420" cy="1152788"/>
            </a:xfrm>
          </p:grpSpPr>
          <p:sp>
            <p:nvSpPr>
              <p:cNvPr id="213" name="Google Shape;213;p6"/>
              <p:cNvSpPr/>
              <p:nvPr/>
            </p:nvSpPr>
            <p:spPr>
              <a:xfrm>
                <a:off x="6341958" y="4796709"/>
                <a:ext cx="1835420"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Roboto Condensed"/>
                    <a:ea typeface="Roboto Condensed"/>
                    <a:cs typeface="Roboto Condensed"/>
                    <a:sym typeface="Roboto Condensed"/>
                  </a:rPr>
                  <a:t>Customer</a:t>
                </a:r>
                <a:endParaRPr b="1" sz="2000">
                  <a:solidFill>
                    <a:schemeClr val="lt1"/>
                  </a:solidFill>
                  <a:latin typeface="Roboto Condensed"/>
                  <a:ea typeface="Roboto Condensed"/>
                  <a:cs typeface="Roboto Condensed"/>
                  <a:sym typeface="Roboto Condensed"/>
                </a:endParaRPr>
              </a:p>
            </p:txBody>
          </p:sp>
          <p:sp>
            <p:nvSpPr>
              <p:cNvPr id="214" name="Google Shape;214;p6"/>
              <p:cNvSpPr/>
              <p:nvPr/>
            </p:nvSpPr>
            <p:spPr>
              <a:xfrm>
                <a:off x="6341958" y="5278371"/>
                <a:ext cx="1835420" cy="42429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Roboto Condensed"/>
                    <a:ea typeface="Roboto Condensed"/>
                    <a:cs typeface="Roboto Condensed"/>
                    <a:sym typeface="Roboto Condensed"/>
                  </a:rPr>
                  <a:t>- </a:t>
                </a:r>
                <a:r>
                  <a:rPr b="1" lang="en-US" sz="1800">
                    <a:solidFill>
                      <a:schemeClr val="dk1"/>
                    </a:solidFill>
                    <a:latin typeface="Roboto Condensed"/>
                    <a:ea typeface="Roboto Condensed"/>
                    <a:cs typeface="Roboto Condensed"/>
                    <a:sym typeface="Roboto Condensed"/>
                  </a:rPr>
                  <a:t>customerName:String</a:t>
                </a:r>
                <a:endParaRPr b="1" sz="1800">
                  <a:solidFill>
                    <a:schemeClr val="dk1"/>
                  </a:solidFill>
                  <a:latin typeface="Roboto Condensed"/>
                  <a:ea typeface="Roboto Condensed"/>
                  <a:cs typeface="Roboto Condensed"/>
                  <a:sym typeface="Roboto Condensed"/>
                </a:endParaRPr>
              </a:p>
            </p:txBody>
          </p:sp>
          <p:sp>
            <p:nvSpPr>
              <p:cNvPr id="215" name="Google Shape;215;p6"/>
              <p:cNvSpPr/>
              <p:nvPr/>
            </p:nvSpPr>
            <p:spPr>
              <a:xfrm>
                <a:off x="6341958" y="5708448"/>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400">
                  <a:solidFill>
                    <a:schemeClr val="dk1"/>
                  </a:solidFill>
                  <a:latin typeface="Roboto Condensed"/>
                  <a:ea typeface="Roboto Condensed"/>
                  <a:cs typeface="Roboto Condensed"/>
                  <a:sym typeface="Roboto Condensed"/>
                </a:endParaRPr>
              </a:p>
            </p:txBody>
          </p:sp>
        </p:grpSp>
        <p:grpSp>
          <p:nvGrpSpPr>
            <p:cNvPr id="216" name="Google Shape;216;p6"/>
            <p:cNvGrpSpPr/>
            <p:nvPr/>
          </p:nvGrpSpPr>
          <p:grpSpPr>
            <a:xfrm>
              <a:off x="9027902" y="4752542"/>
              <a:ext cx="2797184" cy="1149804"/>
              <a:chOff x="8857665" y="4799279"/>
              <a:chExt cx="1835420" cy="1149804"/>
            </a:xfrm>
          </p:grpSpPr>
          <p:sp>
            <p:nvSpPr>
              <p:cNvPr id="217" name="Google Shape;217;p6"/>
              <p:cNvSpPr/>
              <p:nvPr/>
            </p:nvSpPr>
            <p:spPr>
              <a:xfrm>
                <a:off x="8857665" y="4799279"/>
                <a:ext cx="1835420" cy="482097"/>
              </a:xfrm>
              <a:prstGeom prst="rect">
                <a:avLst/>
              </a:prstGeom>
              <a:solidFill>
                <a:srgbClr val="B84742"/>
              </a:solidFill>
              <a:ln cap="flat" cmpd="sng" w="285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Roboto Condensed"/>
                    <a:ea typeface="Roboto Condensed"/>
                    <a:cs typeface="Roboto Condensed"/>
                    <a:sym typeface="Roboto Condensed"/>
                  </a:rPr>
                  <a:t>Employee</a:t>
                </a:r>
                <a:endParaRPr b="1" sz="2000">
                  <a:solidFill>
                    <a:schemeClr val="lt1"/>
                  </a:solidFill>
                  <a:latin typeface="Roboto Condensed"/>
                  <a:ea typeface="Roboto Condensed"/>
                  <a:cs typeface="Roboto Condensed"/>
                  <a:sym typeface="Roboto Condensed"/>
                </a:endParaRPr>
              </a:p>
            </p:txBody>
          </p:sp>
          <p:sp>
            <p:nvSpPr>
              <p:cNvPr id="218" name="Google Shape;218;p6"/>
              <p:cNvSpPr/>
              <p:nvPr/>
            </p:nvSpPr>
            <p:spPr>
              <a:xfrm>
                <a:off x="8857665" y="5281193"/>
                <a:ext cx="1835420" cy="42429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Roboto Condensed"/>
                    <a:ea typeface="Roboto Condensed"/>
                    <a:cs typeface="Roboto Condensed"/>
                    <a:sym typeface="Roboto Condensed"/>
                  </a:rPr>
                  <a:t>- </a:t>
                </a:r>
                <a:r>
                  <a:rPr b="1" lang="en-US" sz="1800">
                    <a:solidFill>
                      <a:schemeClr val="dk1"/>
                    </a:solidFill>
                    <a:latin typeface="Roboto Condensed"/>
                    <a:ea typeface="Roboto Condensed"/>
                    <a:cs typeface="Roboto Condensed"/>
                    <a:sym typeface="Roboto Condensed"/>
                  </a:rPr>
                  <a:t>employeeName:String</a:t>
                </a:r>
                <a:endParaRPr b="1" sz="1800">
                  <a:solidFill>
                    <a:schemeClr val="dk1"/>
                  </a:solidFill>
                  <a:latin typeface="Roboto Condensed"/>
                  <a:ea typeface="Roboto Condensed"/>
                  <a:cs typeface="Roboto Condensed"/>
                  <a:sym typeface="Roboto Condensed"/>
                </a:endParaRPr>
              </a:p>
            </p:txBody>
          </p:sp>
          <p:sp>
            <p:nvSpPr>
              <p:cNvPr id="219" name="Google Shape;219;p6"/>
              <p:cNvSpPr/>
              <p:nvPr/>
            </p:nvSpPr>
            <p:spPr>
              <a:xfrm>
                <a:off x="8857665" y="5708034"/>
                <a:ext cx="1835420" cy="24104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400">
                  <a:solidFill>
                    <a:schemeClr val="dk1"/>
                  </a:solidFill>
                  <a:latin typeface="Roboto Condensed"/>
                  <a:ea typeface="Roboto Condensed"/>
                  <a:cs typeface="Roboto Condensed"/>
                  <a:sym typeface="Roboto Condensed"/>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5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5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500"/>
                                        <p:tgtEl>
                                          <p:spTgt spid="2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Effect filter="fade" transition="in">
                                      <p:cBhvr>
                                        <p:cTn dur="500"/>
                                        <p:tgtEl>
                                          <p:spTgt spid="2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animEffect filter="fade" transition="in">
                                      <p:cBhvr>
                                        <p:cTn dur="500"/>
                                        <p:tgtEl>
                                          <p:spTgt spid="2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animEffect filter="fade" transition="in">
                                      <p:cBhvr>
                                        <p:cTn dur="500"/>
                                        <p:tgtEl>
                                          <p:spTgt spid="2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animEffect filter="fade" transition="in">
                                      <p:cBhvr>
                                        <p:cTn dur="500"/>
                                        <p:tgtEl>
                                          <p:spTgt spid="20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A637EB364D148B432534F15FBF59C" ma:contentTypeVersion="4" ma:contentTypeDescription="Create a new document." ma:contentTypeScope="" ma:versionID="60b685804c334e17614f2d39884e566a">
  <xsd:schema xmlns:xsd="http://www.w3.org/2001/XMLSchema" xmlns:xs="http://www.w3.org/2001/XMLSchema" xmlns:p="http://schemas.microsoft.com/office/2006/metadata/properties" xmlns:ns2="20ec8218-c7d2-4b69-9432-b8974ee96459" targetNamespace="http://schemas.microsoft.com/office/2006/metadata/properties" ma:root="true" ma:fieldsID="5366e643b294db3efce255fe5a395fc4" ns2:_="">
    <xsd:import namespace="20ec8218-c7d2-4b69-9432-b8974ee9645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c8218-c7d2-4b69-9432-b8974ee96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F7F697-B498-4804-B826-3DE3C55C21BD}"/>
</file>

<file path=customXml/itemProps2.xml><?xml version="1.0" encoding="utf-8"?>
<ds:datastoreItem xmlns:ds="http://schemas.openxmlformats.org/officeDocument/2006/customXml" ds:itemID="{E852CC0E-77BB-4501-AF48-3156584C3007}"/>
</file>

<file path=customXml/itemProps3.xml><?xml version="1.0" encoding="utf-8"?>
<ds:datastoreItem xmlns:ds="http://schemas.openxmlformats.org/officeDocument/2006/customXml" ds:itemID="{CCE7311A-A40B-4A14-9403-05430B51EAD0}"/>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dcterms:created xsi:type="dcterms:W3CDTF">2020-05-01T05:09:15Z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0x010100C99A637EB364D148B432534F15FBF59C</vt:lpwstr>
  </property>
</Properties>
</file>