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Roboto Condensed Light"/>
      <p:regular r:id="rId20"/>
      <p:bold r:id="rId21"/>
      <p:italic r:id="rId22"/>
      <p:boldItalic r:id="rId23"/>
    </p:embeddedFont>
    <p:embeddedFont>
      <p:font typeface="Noto Sans Symbol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rL12QNJN+QXHNCpz7YScAyrq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RobotoCondensed-italic.fntdata"/><Relationship Id="rId21" Type="http://schemas.openxmlformats.org/officeDocument/2006/relationships/font" Target="fonts/RobotoCondensedLight-bold.fntdata"/><Relationship Id="rId3" Type="http://schemas.openxmlformats.org/officeDocument/2006/relationships/presProps" Target="presProps.xml"/><Relationship Id="rId25" Type="http://schemas.openxmlformats.org/officeDocument/2006/relationships/font" Target="fonts/NotoSansSymbols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RobotoCondensed-bold.fntdata"/><Relationship Id="rId20" Type="http://schemas.openxmlformats.org/officeDocument/2006/relationships/font" Target="fonts/RobotoCondensedLight-regular.fntdata"/><Relationship Id="rId2" Type="http://schemas.openxmlformats.org/officeDocument/2006/relationships/viewProps" Target="viewProps.xml"/><Relationship Id="rId16" Type="http://schemas.openxmlformats.org/officeDocument/2006/relationships/font" Target="fonts/RobotoCondensed-regular.fntdata"/><Relationship Id="rId29" Type="http://schemas.openxmlformats.org/officeDocument/2006/relationships/customXml" Target="../customXml/item3.xml"/><Relationship Id="rId24" Type="http://schemas.openxmlformats.org/officeDocument/2006/relationships/font" Target="fonts/NotoSansSymbols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RobotoCondensedLight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RobotoCondensed-boldItalic.fntdata"/><Relationship Id="rId22" Type="http://schemas.openxmlformats.org/officeDocument/2006/relationships/font" Target="fonts/RobotoCondensed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 Illustration" id="22" name="Google Shape;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8196" y="1623190"/>
            <a:ext cx="4010397" cy="336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Google Shape;37;p14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1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31180" y="84958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6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6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62" name="Google Shape;62;p1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" name="Google Shape;66;p1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9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1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2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" name="Google Shape;74;p2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711890" y="1046156"/>
            <a:ext cx="786061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i="0" lang="en-US" sz="48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</a:t>
            </a:r>
            <a:r>
              <a:rPr lang="en-US" sz="48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b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48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Analysis and Specification</a:t>
            </a:r>
            <a:endParaRPr b="1" i="0" sz="44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Analysis Models Part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232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2400">
                <a:solidFill>
                  <a:srgbClr val="BF232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 flipH="1" rot="10800000">
            <a:off x="4642195" y="3618440"/>
            <a:ext cx="3527115" cy="6496"/>
          </a:xfrm>
          <a:prstGeom prst="straightConnector1">
            <a:avLst/>
          </a:prstGeom>
          <a:noFill/>
          <a:ln cap="flat" cmpd="sng" w="19050">
            <a:solidFill>
              <a:srgbClr val="BF23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Sequence Diagram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31180" y="2123965"/>
            <a:ext cx="11929641" cy="326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sequence diagram shows the </a:t>
            </a:r>
            <a:r>
              <a:rPr lang="en-US">
                <a:solidFill>
                  <a:srgbClr val="A32D19"/>
                </a:solidFill>
              </a:rPr>
              <a:t>interaction of a system with its actors</a:t>
            </a:r>
            <a:r>
              <a:rPr lang="en-US"/>
              <a:t> to </a:t>
            </a:r>
            <a:r>
              <a:rPr lang="en-US">
                <a:solidFill>
                  <a:srgbClr val="A32D19"/>
                </a:solidFill>
              </a:rPr>
              <a:t>perform</a:t>
            </a:r>
            <a:r>
              <a:rPr lang="en-US"/>
              <a:t> all or part of a </a:t>
            </a:r>
            <a:r>
              <a:rPr lang="en-US">
                <a:solidFill>
                  <a:srgbClr val="A32D19"/>
                </a:solidFill>
              </a:rPr>
              <a:t>use case</a:t>
            </a:r>
            <a:r>
              <a:rPr lang="en-US"/>
              <a:t>. </a:t>
            </a:r>
            <a:endParaRPr>
              <a:solidFill>
                <a:srgbClr val="A32D19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Sequence diagram represent the </a:t>
            </a:r>
            <a:r>
              <a:rPr lang="en-US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/>
              <a:t>of task.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Each </a:t>
            </a:r>
            <a:r>
              <a:rPr lang="en-US">
                <a:solidFill>
                  <a:srgbClr val="A32D19"/>
                </a:solidFill>
              </a:rPr>
              <a:t>use case </a:t>
            </a:r>
            <a:r>
              <a:rPr lang="en-US"/>
              <a:t>requires </a:t>
            </a:r>
            <a:r>
              <a:rPr lang="en-US">
                <a:solidFill>
                  <a:srgbClr val="A32D19"/>
                </a:solidFill>
              </a:rPr>
              <a:t>one or more sequence </a:t>
            </a:r>
            <a:r>
              <a:rPr lang="en-US"/>
              <a:t>diagram to describe its behavior.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Each sequence diagram shows </a:t>
            </a:r>
            <a:r>
              <a:rPr lang="en-US">
                <a:solidFill>
                  <a:srgbClr val="A32D19"/>
                </a:solidFill>
              </a:rPr>
              <a:t>a particular behavior </a:t>
            </a:r>
            <a:r>
              <a:rPr lang="en-US"/>
              <a:t>sequence of the </a:t>
            </a:r>
            <a:r>
              <a:rPr lang="en-US">
                <a:solidFill>
                  <a:srgbClr val="A32D19"/>
                </a:solidFill>
              </a:rPr>
              <a:t>use case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is best to show a </a:t>
            </a:r>
            <a:r>
              <a:rPr lang="en-US">
                <a:solidFill>
                  <a:srgbClr val="A32D19"/>
                </a:solidFill>
              </a:rPr>
              <a:t>specific portion of a use case </a:t>
            </a:r>
            <a:r>
              <a:rPr lang="en-US"/>
              <a:t>and not attempt to be too general.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You can draw a </a:t>
            </a:r>
            <a:r>
              <a:rPr lang="en-US">
                <a:solidFill>
                  <a:srgbClr val="A32D19"/>
                </a:solidFill>
              </a:rPr>
              <a:t>separate sequence diagram for each task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31180" y="947066"/>
            <a:ext cx="11929640" cy="941033"/>
          </a:xfrm>
          <a:prstGeom prst="wedgeRoundRectCallout">
            <a:avLst>
              <a:gd fmla="val -37121" name="adj1"/>
              <a:gd fmla="val -7860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Sequence diagram shows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participants (Objects) in an interaction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of message among them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b="1" sz="24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Components of Sequence Diagram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30379" y="1348057"/>
            <a:ext cx="12004261" cy="96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Class roles describe the way an </a:t>
            </a:r>
            <a:r>
              <a:rPr lang="en-US">
                <a:solidFill>
                  <a:srgbClr val="A32D19"/>
                </a:solidFill>
              </a:rPr>
              <a:t>object will behave in context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Use the UML object symbol to illustrate class roles, but </a:t>
            </a:r>
            <a:r>
              <a:rPr lang="en-US">
                <a:solidFill>
                  <a:srgbClr val="A32D19"/>
                </a:solidFill>
              </a:rPr>
              <a:t>don't list object attributes</a:t>
            </a:r>
            <a:r>
              <a:rPr lang="en-US"/>
              <a:t>.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- Class Roles or Participants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Activation boxes represent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 an object needs to complete a task.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an object is busy executing a process or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waiting for a reply message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use a thin gray rectangle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placed vertically on its lifeline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Activation or Execution Occurrence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2349146" y="1273864"/>
            <a:ext cx="957835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>
            <a:off x="2349146" y="2860300"/>
            <a:ext cx="957835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: Class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lifeline represents 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in an interaction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that object's lifeline ends, you can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an X at the end of its lifeline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denote a destruction occurrence.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Lifeline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380216" y="4719762"/>
            <a:ext cx="7892487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" name="Google Shape;109;p3"/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110" name="Google Shape;110;p3"/>
            <p:cNvCxnSpPr/>
            <p:nvPr/>
          </p:nvCxnSpPr>
          <p:spPr>
            <a:xfrm>
              <a:off x="11252681" y="1606498"/>
              <a:ext cx="0" cy="886336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rgbClr val="A32D19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3"/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endParaRPr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Components of Sequence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40058" y="1390425"/>
            <a:ext cx="11912531" cy="113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 are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arrows that represent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communication between objects.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following arrows and message symbols to show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information is transmitted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objects.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>
            <a:off x="2058627" y="1316231"/>
            <a:ext cx="998508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/>
          <p:nvPr/>
        </p:nvSpPr>
        <p:spPr>
          <a:xfrm>
            <a:off x="140058" y="2657808"/>
            <a:ext cx="308253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Synchronous message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40057" y="3197851"/>
            <a:ext cx="11903653" cy="304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line with a solid arrowhead.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symbol is used when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sender must wait for a response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a message before it continues.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diagram should show both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call and the reply.</a:t>
            </a:r>
            <a:endParaRPr/>
          </a:p>
        </p:txBody>
      </p:sp>
      <p:cxnSp>
        <p:nvCxnSpPr>
          <p:cNvPr id="123" name="Google Shape;123;p4"/>
          <p:cNvCxnSpPr/>
          <p:nvPr/>
        </p:nvCxnSpPr>
        <p:spPr>
          <a:xfrm>
            <a:off x="3551068" y="2851792"/>
            <a:ext cx="1775534" cy="0"/>
          </a:xfrm>
          <a:prstGeom prst="straightConnector1">
            <a:avLst/>
          </a:prstGeom>
          <a:noFill/>
          <a:ln cap="flat" cmpd="sng" w="38100">
            <a:solidFill>
              <a:srgbClr val="A32D1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4"/>
          <p:cNvSpPr/>
          <p:nvPr/>
        </p:nvSpPr>
        <p:spPr>
          <a:xfrm>
            <a:off x="144368" y="4588606"/>
            <a:ext cx="307822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Asynchronous message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48290" y="5128649"/>
            <a:ext cx="11895420" cy="136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solid line with a lined arrowhead.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Asynchronous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 don't require a response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before the sender continues.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the call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be included in the diagram.</a:t>
            </a:r>
            <a:endParaRPr/>
          </a:p>
        </p:txBody>
      </p:sp>
      <p:cxnSp>
        <p:nvCxnSpPr>
          <p:cNvPr id="126" name="Google Shape;126;p4"/>
          <p:cNvCxnSpPr>
            <a:stCxn id="121" idx="2"/>
          </p:cNvCxnSpPr>
          <p:nvPr/>
        </p:nvCxnSpPr>
        <p:spPr>
          <a:xfrm>
            <a:off x="1681327" y="3119473"/>
            <a:ext cx="10362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/>
          <p:nvPr/>
        </p:nvCxnSpPr>
        <p:spPr>
          <a:xfrm rot="10800000">
            <a:off x="3222598" y="5042924"/>
            <a:ext cx="8821112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3563232" y="4846059"/>
            <a:ext cx="2104008" cy="0"/>
          </a:xfrm>
          <a:prstGeom prst="straightConnector1">
            <a:avLst/>
          </a:prstGeom>
          <a:noFill/>
          <a:ln cap="flat" cmpd="sng" w="28575">
            <a:solidFill>
              <a:srgbClr val="A32D19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Components of Sequence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0058" y="853583"/>
            <a:ext cx="308253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Reply message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140058" y="1393626"/>
            <a:ext cx="11747142" cy="898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dashed line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a lined arrowhead.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messages are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replies to calls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3551068" y="1047567"/>
            <a:ext cx="1775534" cy="0"/>
          </a:xfrm>
          <a:prstGeom prst="straightConnector1">
            <a:avLst/>
          </a:prstGeom>
          <a:noFill/>
          <a:ln cap="flat" cmpd="sng" w="38100">
            <a:solidFill>
              <a:srgbClr val="A32D19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144369" y="2516952"/>
            <a:ext cx="307822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 message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48291" y="3056995"/>
            <a:ext cx="11738909" cy="127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line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a solid arrowhead, followed by 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message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destroys an object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cxnSp>
        <p:nvCxnSpPr>
          <p:cNvPr id="139" name="Google Shape;139;p5"/>
          <p:cNvCxnSpPr>
            <a:stCxn id="134" idx="2"/>
          </p:cNvCxnSpPr>
          <p:nvPr/>
        </p:nvCxnSpPr>
        <p:spPr>
          <a:xfrm>
            <a:off x="1681327" y="1315248"/>
            <a:ext cx="10206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>
            <a:stCxn id="138" idx="0"/>
          </p:cNvCxnSpPr>
          <p:nvPr/>
        </p:nvCxnSpPr>
        <p:spPr>
          <a:xfrm rot="10800000">
            <a:off x="5942446" y="3056995"/>
            <a:ext cx="75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/>
          <p:nvPr/>
        </p:nvCxnSpPr>
        <p:spPr>
          <a:xfrm>
            <a:off x="3933" y="2516952"/>
            <a:ext cx="8233" cy="17386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2" name="Google Shape;142;p5"/>
          <p:cNvGrpSpPr/>
          <p:nvPr/>
        </p:nvGrpSpPr>
        <p:grpSpPr>
          <a:xfrm>
            <a:off x="3563233" y="2600406"/>
            <a:ext cx="1149953" cy="369332"/>
            <a:chOff x="9579005" y="937037"/>
            <a:chExt cx="1149953" cy="369332"/>
          </a:xfrm>
        </p:grpSpPr>
        <p:cxnSp>
          <p:nvCxnSpPr>
            <p:cNvPr id="143" name="Google Shape;143;p5"/>
            <p:cNvCxnSpPr/>
            <p:nvPr/>
          </p:nvCxnSpPr>
          <p:spPr>
            <a:xfrm>
              <a:off x="9579005" y="1111036"/>
              <a:ext cx="976545" cy="0"/>
            </a:xfrm>
            <a:prstGeom prst="straightConnector1">
              <a:avLst/>
            </a:prstGeom>
            <a:noFill/>
            <a:ln cap="flat" cmpd="sng" w="28575">
              <a:solidFill>
                <a:srgbClr val="A32D1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4" name="Google Shape;144;p5"/>
            <p:cNvSpPr/>
            <p:nvPr/>
          </p:nvSpPr>
          <p:spPr>
            <a:xfrm>
              <a:off x="10417654" y="93703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endParaRPr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145" name="Google Shape;145;p5"/>
          <p:cNvCxnSpPr/>
          <p:nvPr/>
        </p:nvCxnSpPr>
        <p:spPr>
          <a:xfrm>
            <a:off x="2735065" y="2983225"/>
            <a:ext cx="9152135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Guideline for </a:t>
            </a:r>
            <a:r>
              <a:rPr lang="en-US"/>
              <a:t>Sequence</a:t>
            </a: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 Diagram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31177" y="1306598"/>
            <a:ext cx="5515021" cy="4037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steps in the scenario should be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logical commands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not individual button clicks.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specify the exact syntax of input.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 with the simplest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mainline interaction - no repetitions,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one main activity, and typical values for all parameters.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there are substantially different mainline interactions,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a scenario for each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31178" y="786878"/>
            <a:ext cx="5515020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Prepare at least one scenario per use case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983551" y="1407669"/>
            <a:ext cx="5938186" cy="196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sequence diagrams clearly show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contribution of each actor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important to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separate the contribution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each actor as a prelude to organizing behavior about objects.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956917" y="810573"/>
            <a:ext cx="6081203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Abstract the scenarios into sequence diagrams.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5956917" y="3996784"/>
            <a:ext cx="5964820" cy="116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large interactions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into their constituent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a sequence diagram for each of them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5956917" y="3417374"/>
            <a:ext cx="6081203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Divide complex interactions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31177" y="6048630"/>
            <a:ext cx="9074967" cy="45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 the system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to the error condition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1177" y="5494736"/>
            <a:ext cx="6660240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a sequence diagram for each error condition. </a:t>
            </a:r>
            <a:endParaRPr/>
          </a:p>
        </p:txBody>
      </p:sp>
      <p:cxnSp>
        <p:nvCxnSpPr>
          <p:cNvPr id="159" name="Google Shape;159;p6"/>
          <p:cNvCxnSpPr/>
          <p:nvPr/>
        </p:nvCxnSpPr>
        <p:spPr>
          <a:xfrm>
            <a:off x="5814874" y="810573"/>
            <a:ext cx="0" cy="45338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Steps to Draw a </a:t>
            </a:r>
            <a:r>
              <a:rPr lang="en-US"/>
              <a:t>Sequence Diagram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65" name="Google Shape;165;p7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166" name="Google Shape;166;p7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Select one scenario</a:t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Step-1</a:t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169" name="Google Shape;169;p7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necessary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set of the objects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 Who is taking part ?</a:t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Step-2</a:t>
              </a: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172" name="Google Shape;172;p7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necessary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interactions/steps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</a:t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Step-3</a:t>
              </a:r>
              <a:endParaRPr/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175" name="Google Shape;175;p7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Describe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the message exchange between object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Step-4</a:t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178" name="Google Shape;178;p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sequence of interactions 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and who starts Interactions.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Example: Sequence Diagram for Book Issue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31180" y="843379"/>
            <a:ext cx="11929641" cy="190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Book issue</a:t>
            </a:r>
            <a:r>
              <a:rPr lang="en-US">
                <a:solidFill>
                  <a:srgbClr val="A32D19"/>
                </a:solidFill>
              </a:rPr>
              <a:t> </a:t>
            </a:r>
            <a:r>
              <a:rPr lang="en-US"/>
              <a:t>is a one business process or a </a:t>
            </a:r>
            <a:r>
              <a:rPr lang="en-US">
                <a:solidFill>
                  <a:srgbClr val="A32D19"/>
                </a:solidFill>
              </a:rPr>
              <a:t>function </a:t>
            </a:r>
            <a:r>
              <a:rPr lang="en-US"/>
              <a:t>in Library Management System.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Necessary </a:t>
            </a:r>
            <a:r>
              <a:rPr b="1" lang="en-US"/>
              <a:t>objects for book issue process </a:t>
            </a:r>
            <a:r>
              <a:rPr lang="en-US"/>
              <a:t>are </a:t>
            </a:r>
            <a:r>
              <a:rPr b="1" lang="en-US">
                <a:solidFill>
                  <a:srgbClr val="C00000"/>
                </a:solidFill>
              </a:rPr>
              <a:t>Librarian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</a:rPr>
              <a:t>Book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</a:rPr>
              <a:t>Member</a:t>
            </a:r>
            <a:r>
              <a:rPr lang="en-US"/>
              <a:t> and </a:t>
            </a:r>
            <a:r>
              <a:rPr b="1" lang="en-US">
                <a:solidFill>
                  <a:srgbClr val="C00000"/>
                </a:solidFill>
              </a:rPr>
              <a:t>Transaction</a:t>
            </a:r>
            <a:r>
              <a:rPr lang="en-US"/>
              <a:t> .</a:t>
            </a:r>
            <a:endParaRPr b="1">
              <a:solidFill>
                <a:srgbClr val="C00000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Member class object starts the interaction.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Various </a:t>
            </a:r>
            <a:r>
              <a:rPr b="1" lang="en-US"/>
              <a:t>interactions</a:t>
            </a:r>
            <a:r>
              <a:rPr lang="en-US"/>
              <a:t> in book issue process are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187" name="Google Shape;187;p8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Request for a book</a:t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190" name="Google Shape;190;p8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Check availability of book</a:t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193" name="Google Shape;193;p8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Validate the member</a:t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196" name="Google Shape;196;p8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Check No. of books issued by member</a:t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199" name="Google Shape;199;p8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Add book issue details to transaction</a:t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202" name="Google Shape;202;p8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Update no of book issued by member</a:t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/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205" name="Google Shape;205;p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Update book status</a:t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Sequence Diagram for Book Issue</a:t>
            </a:r>
            <a:endParaRPr/>
          </a:p>
        </p:txBody>
      </p:sp>
      <p:cxnSp>
        <p:nvCxnSpPr>
          <p:cNvPr id="212" name="Google Shape;212;p9"/>
          <p:cNvCxnSpPr>
            <a:stCxn id="213" idx="2"/>
          </p:cNvCxnSpPr>
          <p:nvPr/>
        </p:nvCxnSpPr>
        <p:spPr>
          <a:xfrm>
            <a:off x="9105900" y="1529178"/>
            <a:ext cx="0" cy="472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9"/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L:Librarian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B:Book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MR: Member</a:t>
            </a:r>
            <a:endParaRPr/>
          </a:p>
        </p:txBody>
      </p:sp>
      <p:cxnSp>
        <p:nvCxnSpPr>
          <p:cNvPr id="216" name="Google Shape;216;p9"/>
          <p:cNvCxnSpPr>
            <a:stCxn id="214" idx="2"/>
          </p:cNvCxnSpPr>
          <p:nvPr/>
        </p:nvCxnSpPr>
        <p:spPr>
          <a:xfrm flipH="1">
            <a:off x="2133650" y="1529179"/>
            <a:ext cx="6300" cy="464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9"/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9"/>
          <p:cNvCxnSpPr/>
          <p:nvPr/>
        </p:nvCxnSpPr>
        <p:spPr>
          <a:xfrm rot="10800000">
            <a:off x="2209789" y="2839387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9"/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3" name="Google Shape;223;p9"/>
          <p:cNvCxnSpPr>
            <a:stCxn id="215" idx="2"/>
          </p:cNvCxnSpPr>
          <p:nvPr/>
        </p:nvCxnSpPr>
        <p:spPr>
          <a:xfrm>
            <a:off x="5664200" y="1538302"/>
            <a:ext cx="0" cy="463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9"/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9"/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2209789" y="442405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0" name="Google Shape;230;p9"/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1" name="Google Shape;231;p9"/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Check availability of book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Book available rack no.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Validate Member</a:t>
            </a:r>
            <a:endParaRPr/>
          </a:p>
        </p:txBody>
      </p:sp>
      <p:cxnSp>
        <p:nvCxnSpPr>
          <p:cNvPr id="234" name="Google Shape;234;p9"/>
          <p:cNvCxnSpPr/>
          <p:nvPr/>
        </p:nvCxnSpPr>
        <p:spPr>
          <a:xfrm rot="10800000">
            <a:off x="2209789" y="3381665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9"/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 Response for validation  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 Check no of book issued   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 Book can be issued   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8. Update book status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9. Update member status</a:t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2057400" y="6099134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5582097" y="6098596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9029700" y="6136158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4" name="Google Shape;244;p9"/>
          <p:cNvCxnSpPr/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245" name="Google Shape;245;p9"/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Request for a book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08B8649977D4586CCCFF7E70870B1" ma:contentTypeVersion="4" ma:contentTypeDescription="Create a new document." ma:contentTypeScope="" ma:versionID="0308c17b78e8e0bbb7e4eaaf0a5aefc6">
  <xsd:schema xmlns:xsd="http://www.w3.org/2001/XMLSchema" xmlns:xs="http://www.w3.org/2001/XMLSchema" xmlns:p="http://schemas.microsoft.com/office/2006/metadata/properties" xmlns:ns2="a1f8de1f-5a91-4c7f-a447-bed55de58153" targetNamespace="http://schemas.microsoft.com/office/2006/metadata/properties" ma:root="true" ma:fieldsID="2f0a323974701d08158879bb991551ac" ns2:_="">
    <xsd:import namespace="a1f8de1f-5a91-4c7f-a447-bed55de58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8de1f-5a91-4c7f-a447-bed55de58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F06F0-A95B-4FAE-99F3-648688424DDA}"/>
</file>

<file path=customXml/itemProps2.xml><?xml version="1.0" encoding="utf-8"?>
<ds:datastoreItem xmlns:ds="http://schemas.openxmlformats.org/officeDocument/2006/customXml" ds:itemID="{9DAEC639-226E-4048-B29C-525D3A4377A5}"/>
</file>

<file path=customXml/itemProps3.xml><?xml version="1.0" encoding="utf-8"?>
<ds:datastoreItem xmlns:ds="http://schemas.openxmlformats.org/officeDocument/2006/customXml" ds:itemID="{B80634E2-233D-4498-BEEF-00AB62D166F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0x010100DA208B8649977D4586CCCFF7E70870B1</vt:lpwstr>
  </property>
</Properties>
</file>