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 Condensed"/>
      <p:regular r:id="rId18"/>
      <p:bold r:id="rId19"/>
      <p:italic r:id="rId20"/>
      <p:boldItalic r:id="rId21"/>
    </p:embeddedFont>
    <p:embeddedFont>
      <p:font typeface="Roboto Condensed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jSy+Xl+qo2DmM0hEaEBP1j28D/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RobotoCondensed-regular.fntdata"/><Relationship Id="rId21" Type="http://schemas.openxmlformats.org/officeDocument/2006/relationships/font" Target="fonts/RobotoCondensed-boldItalic.fntdata"/><Relationship Id="rId3" Type="http://schemas.openxmlformats.org/officeDocument/2006/relationships/presProps" Target="presProps.xml"/><Relationship Id="rId25" Type="http://schemas.openxmlformats.org/officeDocument/2006/relationships/font" Target="fonts/RobotoCondensedLight-boldItalic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font" Target="fonts/RobotoCondensed-italic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3.xml"/><Relationship Id="rId24" Type="http://schemas.openxmlformats.org/officeDocument/2006/relationships/font" Target="fonts/RobotoCondensedLight-italic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RobotoCondensedLight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font" Target="fonts/RobotoCondensed-bold.fntdata"/><Relationship Id="rId22" Type="http://schemas.openxmlformats.org/officeDocument/2006/relationships/font" Target="fonts/RobotoCondensedLight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ed">
  <p:cSld name="Title Slide - Red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" name="Google Shape;18;p14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" name="Google Shape;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" name="Google Shape;21;p14"/>
          <p:cNvPicPr preferRelativeResize="0"/>
          <p:nvPr/>
        </p:nvPicPr>
        <p:blipFill rotWithShape="1">
          <a:blip r:embed="rId4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7537" y="2048282"/>
            <a:ext cx="3410498" cy="2398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 Blanck">
  <p:cSld name="Complete Blanc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lete Blanck">
  <p:cSld name="1_Complete Blanc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to Crop Circular Photo?</a:t>
            </a:r>
            <a:endParaRPr/>
          </a:p>
        </p:txBody>
      </p:sp>
      <p:sp>
        <p:nvSpPr>
          <p:cNvPr id="78" name="Google Shape;78;p24"/>
          <p:cNvSpPr/>
          <p:nvPr>
            <p:ph idx="2" type="pic"/>
          </p:nvPr>
        </p:nvSpPr>
        <p:spPr>
          <a:xfrm>
            <a:off x="4013200" y="1808163"/>
            <a:ext cx="3890962" cy="389096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R">
  <p:cSld name="Title and Content - Logo on B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" name="Google Shape;25;p15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" name="Google Shape;26;p15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131180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9" name="Google Shape;29;p15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" name="Google Shape;30;p15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Red">
  <p:cSld name="1_Title Slide - Red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6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6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4" name="Google Shape;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6"/>
          <p:cNvPicPr preferRelativeResize="0"/>
          <p:nvPr/>
        </p:nvPicPr>
        <p:blipFill rotWithShape="1">
          <a:blip r:embed="rId4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6"/>
          <p:cNvSpPr/>
          <p:nvPr/>
        </p:nvSpPr>
        <p:spPr>
          <a:xfrm rot="5400000">
            <a:off x="4309292" y="1717040"/>
            <a:ext cx="3461658" cy="298418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 cap="flat" cmpd="sng" w="57150">
            <a:solidFill>
              <a:schemeClr val="accent6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" name="Google Shape;37;p16"/>
          <p:cNvSpPr txBox="1"/>
          <p:nvPr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</a:t>
            </a:r>
            <a:endParaRPr/>
          </a:p>
        </p:txBody>
      </p:sp>
      <p:sp>
        <p:nvSpPr>
          <p:cNvPr id="38" name="Google Shape;38;p16"/>
          <p:cNvSpPr/>
          <p:nvPr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" name="Google Shape;39;p16"/>
          <p:cNvSpPr/>
          <p:nvPr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" name="Google Shape;40;p16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TR">
  <p:cSld name="Title and Content - Logo on T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" name="Google Shape;43;p17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4" name="Google Shape;44;p17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131180" y="849589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7" name="Google Shape;47;p17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" name="Google Shape;48;p17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L">
  <p:cSld name="Title and Content - Logo on BL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" name="Google Shape;51;p18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2" name="Google Shape;52;p18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131180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5" name="Google Shape;55;p18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18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9"/>
          <p:cNvPicPr preferRelativeResize="0"/>
          <p:nvPr/>
        </p:nvPicPr>
        <p:blipFill rotWithShape="1">
          <a:blip r:embed="rId2">
            <a:alphaModFix/>
          </a:blip>
          <a:srcRect b="21179" l="0" r="11581" t="0"/>
          <a:stretch/>
        </p:blipFill>
        <p:spPr>
          <a:xfrm rot="-5400000">
            <a:off x="9807099" y="606901"/>
            <a:ext cx="2991808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9"/>
          <p:cNvPicPr preferRelativeResize="0"/>
          <p:nvPr/>
        </p:nvPicPr>
        <p:blipFill rotWithShape="1">
          <a:blip r:embed="rId3">
            <a:alphaModFix/>
          </a:blip>
          <a:srcRect b="17724" l="79646" r="2730" t="18062"/>
          <a:stretch/>
        </p:blipFill>
        <p:spPr>
          <a:xfrm>
            <a:off x="0" y="401568"/>
            <a:ext cx="543946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064"/>
              </a:buClr>
              <a:buSzPts val="6000"/>
              <a:buFont typeface="Roboto Condensed"/>
              <a:buNone/>
              <a:defRPr b="1" sz="6000">
                <a:solidFill>
                  <a:srgbClr val="1D306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62" name="Google Shape;62;p19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TR">
  <p:cSld name="Blanck - Logo on T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" name="Google Shape;65;p20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6" name="Google Shape;66;p20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R">
  <p:cSld name="Blanck - Logo on B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" name="Google Shape;69;p21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0" name="Google Shape;70;p21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L">
  <p:cSld name="Blanck - Logo on BL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" name="Google Shape;73;p22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74" name="Google Shape;74;p22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  <a:defRPr b="0" i="0" sz="4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/>
        </p:nvSpPr>
        <p:spPr>
          <a:xfrm>
            <a:off x="711890" y="1046156"/>
            <a:ext cx="786061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4800"/>
              <a:buFont typeface="Roboto Condensed Light"/>
              <a:buNone/>
            </a:pPr>
            <a:r>
              <a:rPr b="0" i="0" lang="en-US" sz="4800" u="none" cap="none" strike="noStrike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Unit </a:t>
            </a:r>
            <a:r>
              <a:rPr lang="en-US" sz="48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2</a:t>
            </a:r>
            <a:r>
              <a:rPr b="1" i="0" lang="en-US" sz="66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br>
              <a:rPr b="1" i="0" lang="en-US" sz="66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0" i="0" lang="en-US" sz="48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 Analysis and Specification</a:t>
            </a:r>
            <a:endParaRPr b="1" i="0" sz="4400" u="none" cap="none" strike="noStrike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711890" y="3337431"/>
            <a:ext cx="786061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C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Part 5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400"/>
              <a:buFont typeface="Noto Sans Symbols"/>
              <a:buChar char="⬥"/>
            </a:pPr>
            <a:r>
              <a:rPr lang="en-US" sz="2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 diagram</a:t>
            </a:r>
            <a:endParaRPr/>
          </a:p>
        </p:txBody>
      </p:sp>
      <p:cxnSp>
        <p:nvCxnSpPr>
          <p:cNvPr id="85" name="Google Shape;85;p1"/>
          <p:cNvCxnSpPr/>
          <p:nvPr/>
        </p:nvCxnSpPr>
        <p:spPr>
          <a:xfrm>
            <a:off x="1822292" y="3618440"/>
            <a:ext cx="6347018" cy="0"/>
          </a:xfrm>
          <a:prstGeom prst="straightConnector1">
            <a:avLst/>
          </a:prstGeom>
          <a:noFill/>
          <a:ln cap="flat" cmpd="sng" w="19050">
            <a:solidFill>
              <a:srgbClr val="BF232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Example: State diagram of Online Order</a:t>
            </a:r>
            <a:endParaRPr/>
          </a:p>
        </p:txBody>
      </p:sp>
      <p:sp>
        <p:nvSpPr>
          <p:cNvPr id="256" name="Google Shape;256;p10"/>
          <p:cNvSpPr txBox="1"/>
          <p:nvPr>
            <p:ph idx="1" type="body"/>
          </p:nvPr>
        </p:nvSpPr>
        <p:spPr>
          <a:xfrm>
            <a:off x="131180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Here is just another example of how an online ordering system might look like.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🞂"/>
            </a:pPr>
            <a:r>
              <a:rPr lang="en-US"/>
              <a:t>On the event of an order being received, we transit from initial state to </a:t>
            </a:r>
            <a:r>
              <a:rPr lang="en-US">
                <a:solidFill>
                  <a:srgbClr val="A32D19"/>
                </a:solidFill>
              </a:rPr>
              <a:t>Unprocessed order </a:t>
            </a:r>
            <a:r>
              <a:rPr lang="en-US"/>
              <a:t>state.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🞂"/>
            </a:pPr>
            <a:r>
              <a:rPr lang="en-US"/>
              <a:t>The unprocessed order is </a:t>
            </a:r>
            <a:r>
              <a:rPr lang="en-US">
                <a:solidFill>
                  <a:srgbClr val="A32D19"/>
                </a:solidFill>
              </a:rPr>
              <a:t>checked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🞂"/>
            </a:pPr>
            <a:r>
              <a:rPr lang="en-US"/>
              <a:t>If the order is rejected, we transit to the </a:t>
            </a:r>
            <a:r>
              <a:rPr lang="en-US">
                <a:solidFill>
                  <a:srgbClr val="A32D19"/>
                </a:solidFill>
              </a:rPr>
              <a:t>Rejected order </a:t>
            </a:r>
            <a:r>
              <a:rPr lang="en-US"/>
              <a:t>state.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🞂"/>
            </a:pPr>
            <a:r>
              <a:rPr lang="en-US"/>
              <a:t>If the order is </a:t>
            </a:r>
            <a:r>
              <a:rPr lang="en-US">
                <a:solidFill>
                  <a:srgbClr val="A32D19"/>
                </a:solidFill>
              </a:rPr>
              <a:t>accepted</a:t>
            </a:r>
            <a:r>
              <a:rPr lang="en-US"/>
              <a:t> and we have the items available, we transit to the </a:t>
            </a:r>
            <a:r>
              <a:rPr lang="en-US">
                <a:solidFill>
                  <a:srgbClr val="A32D19"/>
                </a:solidFill>
              </a:rPr>
              <a:t>fulfilled order</a:t>
            </a:r>
            <a:r>
              <a:rPr lang="en-US"/>
              <a:t> state.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🞂"/>
            </a:pPr>
            <a:r>
              <a:rPr lang="en-US"/>
              <a:t>However if the items are not available, we transit to the </a:t>
            </a:r>
            <a:r>
              <a:rPr lang="en-US">
                <a:solidFill>
                  <a:srgbClr val="A32D19"/>
                </a:solidFill>
              </a:rPr>
              <a:t>Pending order</a:t>
            </a:r>
            <a:r>
              <a:rPr lang="en-US"/>
              <a:t> state.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🞂"/>
            </a:pPr>
            <a:r>
              <a:rPr lang="en-US"/>
              <a:t>After the order is fulfilled, we transit to the </a:t>
            </a:r>
            <a:r>
              <a:rPr lang="en-US">
                <a:solidFill>
                  <a:srgbClr val="A32D19"/>
                </a:solidFill>
              </a:rPr>
              <a:t>final</a:t>
            </a:r>
            <a:r>
              <a:rPr lang="en-US"/>
              <a:t> state. In this example, we </a:t>
            </a:r>
            <a:r>
              <a:rPr lang="en-US">
                <a:solidFill>
                  <a:srgbClr val="A32D19"/>
                </a:solidFill>
              </a:rPr>
              <a:t>merge the two states </a:t>
            </a:r>
            <a:r>
              <a:rPr lang="en-US"/>
              <a:t>i.e. Fulfilled order and Rejected order into one final state.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1"/>
          <p:cNvGrpSpPr/>
          <p:nvPr/>
        </p:nvGrpSpPr>
        <p:grpSpPr>
          <a:xfrm>
            <a:off x="886679" y="952529"/>
            <a:ext cx="8579629" cy="5361374"/>
            <a:chOff x="2057400" y="1048304"/>
            <a:chExt cx="8077200" cy="4988512"/>
          </a:xfrm>
        </p:grpSpPr>
        <p:sp>
          <p:nvSpPr>
            <p:cNvPr id="262" name="Google Shape;262;p11"/>
            <p:cNvSpPr/>
            <p:nvPr/>
          </p:nvSpPr>
          <p:spPr>
            <a:xfrm>
              <a:off x="2057400" y="1048304"/>
              <a:ext cx="8077200" cy="498851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263" name="Google Shape;263;p11"/>
            <p:cNvGrpSpPr/>
            <p:nvPr/>
          </p:nvGrpSpPr>
          <p:grpSpPr>
            <a:xfrm>
              <a:off x="2057400" y="1048304"/>
              <a:ext cx="1600200" cy="685800"/>
              <a:chOff x="533400" y="1447800"/>
              <a:chExt cx="1600200" cy="685800"/>
            </a:xfrm>
          </p:grpSpPr>
          <p:cxnSp>
            <p:nvCxnSpPr>
              <p:cNvPr id="264" name="Google Shape;264;p11"/>
              <p:cNvCxnSpPr/>
              <p:nvPr/>
            </p:nvCxnSpPr>
            <p:spPr>
              <a:xfrm>
                <a:off x="2133600" y="1447800"/>
                <a:ext cx="0" cy="45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11"/>
              <p:cNvCxnSpPr/>
              <p:nvPr/>
            </p:nvCxnSpPr>
            <p:spPr>
              <a:xfrm>
                <a:off x="533400" y="2133600"/>
                <a:ext cx="1371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66" name="Google Shape;266;p11"/>
              <p:cNvCxnSpPr/>
              <p:nvPr/>
            </p:nvCxnSpPr>
            <p:spPr>
              <a:xfrm flipH="1">
                <a:off x="1905000" y="1905000"/>
                <a:ext cx="22860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67" name="Google Shape;267;p1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State diagram of Online Order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3518827" y="1933971"/>
            <a:ext cx="1657667" cy="60960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Unprocessed</a:t>
            </a:r>
            <a:endParaRPr/>
          </a:p>
        </p:txBody>
      </p:sp>
      <p:sp>
        <p:nvSpPr>
          <p:cNvPr id="269" name="Google Shape;269;p11"/>
          <p:cNvSpPr/>
          <p:nvPr/>
        </p:nvSpPr>
        <p:spPr>
          <a:xfrm>
            <a:off x="1419451" y="1136932"/>
            <a:ext cx="737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Order </a:t>
            </a:r>
            <a:endParaRPr/>
          </a:p>
        </p:txBody>
      </p:sp>
      <p:sp>
        <p:nvSpPr>
          <p:cNvPr id="270" name="Google Shape;270;p11"/>
          <p:cNvSpPr/>
          <p:nvPr/>
        </p:nvSpPr>
        <p:spPr>
          <a:xfrm>
            <a:off x="4233363" y="1391964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71" name="Google Shape;271;p11"/>
          <p:cNvCxnSpPr>
            <a:stCxn id="270" idx="4"/>
            <a:endCxn id="268" idx="0"/>
          </p:cNvCxnSpPr>
          <p:nvPr/>
        </p:nvCxnSpPr>
        <p:spPr>
          <a:xfrm>
            <a:off x="4347663" y="1620564"/>
            <a:ext cx="0" cy="31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2" name="Google Shape;272;p11"/>
          <p:cNvSpPr txBox="1"/>
          <p:nvPr/>
        </p:nvSpPr>
        <p:spPr>
          <a:xfrm>
            <a:off x="4461961" y="1620564"/>
            <a:ext cx="19050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order received</a:t>
            </a:r>
            <a:endParaRPr/>
          </a:p>
        </p:txBody>
      </p:sp>
      <p:sp>
        <p:nvSpPr>
          <p:cNvPr id="273" name="Google Shape;273;p11"/>
          <p:cNvSpPr/>
          <p:nvPr/>
        </p:nvSpPr>
        <p:spPr>
          <a:xfrm>
            <a:off x="1035229" y="3023616"/>
            <a:ext cx="1835988" cy="60960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Rejected</a:t>
            </a:r>
            <a:endParaRPr/>
          </a:p>
        </p:txBody>
      </p:sp>
      <p:sp>
        <p:nvSpPr>
          <p:cNvPr id="274" name="Google Shape;274;p11"/>
          <p:cNvSpPr txBox="1"/>
          <p:nvPr/>
        </p:nvSpPr>
        <p:spPr>
          <a:xfrm rot="-1592741">
            <a:off x="2114106" y="2330876"/>
            <a:ext cx="12438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[reject] Checked</a:t>
            </a:r>
            <a:endParaRPr/>
          </a:p>
        </p:txBody>
      </p:sp>
      <p:cxnSp>
        <p:nvCxnSpPr>
          <p:cNvPr id="275" name="Google Shape;275;p11"/>
          <p:cNvCxnSpPr>
            <a:stCxn id="268" idx="1"/>
            <a:endCxn id="273" idx="0"/>
          </p:cNvCxnSpPr>
          <p:nvPr/>
        </p:nvCxnSpPr>
        <p:spPr>
          <a:xfrm flipH="1">
            <a:off x="1953127" y="2238771"/>
            <a:ext cx="1565700" cy="78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6" name="Google Shape;276;p11"/>
          <p:cNvSpPr/>
          <p:nvPr/>
        </p:nvSpPr>
        <p:spPr>
          <a:xfrm>
            <a:off x="5688781" y="3023616"/>
            <a:ext cx="1835988" cy="60960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Accepted</a:t>
            </a:r>
            <a:endParaRPr/>
          </a:p>
        </p:txBody>
      </p:sp>
      <p:cxnSp>
        <p:nvCxnSpPr>
          <p:cNvPr id="277" name="Google Shape;277;p11"/>
          <p:cNvCxnSpPr>
            <a:stCxn id="268" idx="3"/>
            <a:endCxn id="276" idx="0"/>
          </p:cNvCxnSpPr>
          <p:nvPr/>
        </p:nvCxnSpPr>
        <p:spPr>
          <a:xfrm>
            <a:off x="5176494" y="2238771"/>
            <a:ext cx="1430400" cy="78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8" name="Google Shape;278;p11"/>
          <p:cNvSpPr txBox="1"/>
          <p:nvPr/>
        </p:nvSpPr>
        <p:spPr>
          <a:xfrm rot="1774638">
            <a:off x="5282671" y="2330875"/>
            <a:ext cx="124383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[accept] Checked</a:t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3540202" y="4411560"/>
            <a:ext cx="1835988" cy="60960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Pending</a:t>
            </a: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524769" y="4380558"/>
            <a:ext cx="1835988" cy="60960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Fulfilled</a:t>
            </a:r>
            <a:endParaRPr/>
          </a:p>
        </p:txBody>
      </p:sp>
      <p:cxnSp>
        <p:nvCxnSpPr>
          <p:cNvPr id="281" name="Google Shape;281;p11"/>
          <p:cNvCxnSpPr>
            <a:endCxn id="279" idx="0"/>
          </p:cNvCxnSpPr>
          <p:nvPr/>
        </p:nvCxnSpPr>
        <p:spPr>
          <a:xfrm flipH="1">
            <a:off x="4458196" y="3240960"/>
            <a:ext cx="1266300" cy="117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2" name="Google Shape;282;p11"/>
          <p:cNvCxnSpPr>
            <a:stCxn id="276" idx="3"/>
            <a:endCxn id="280" idx="0"/>
          </p:cNvCxnSpPr>
          <p:nvPr/>
        </p:nvCxnSpPr>
        <p:spPr>
          <a:xfrm>
            <a:off x="7524769" y="3328416"/>
            <a:ext cx="918000" cy="105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3" name="Google Shape;283;p11"/>
          <p:cNvCxnSpPr>
            <a:stCxn id="279" idx="3"/>
            <a:endCxn id="280" idx="1"/>
          </p:cNvCxnSpPr>
          <p:nvPr/>
        </p:nvCxnSpPr>
        <p:spPr>
          <a:xfrm flipH="1" rot="10800000">
            <a:off x="5376190" y="4685460"/>
            <a:ext cx="2148600" cy="3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84" name="Google Shape;284;p11"/>
          <p:cNvGrpSpPr/>
          <p:nvPr/>
        </p:nvGrpSpPr>
        <p:grpSpPr>
          <a:xfrm>
            <a:off x="3973717" y="5847716"/>
            <a:ext cx="259646" cy="256588"/>
            <a:chOff x="9290534" y="1789176"/>
            <a:chExt cx="360000" cy="360000"/>
          </a:xfrm>
        </p:grpSpPr>
        <p:sp>
          <p:nvSpPr>
            <p:cNvPr id="285" name="Google Shape;285;p11"/>
            <p:cNvSpPr/>
            <p:nvPr/>
          </p:nvSpPr>
          <p:spPr>
            <a:xfrm>
              <a:off x="9290534" y="1789176"/>
              <a:ext cx="360000" cy="3600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9353924" y="1866460"/>
              <a:ext cx="217253" cy="210771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287" name="Google Shape;287;p11"/>
          <p:cNvCxnSpPr>
            <a:stCxn id="273" idx="2"/>
            <a:endCxn id="285" idx="2"/>
          </p:cNvCxnSpPr>
          <p:nvPr/>
        </p:nvCxnSpPr>
        <p:spPr>
          <a:xfrm flipH="1" rot="-5400000">
            <a:off x="1792123" y="3794316"/>
            <a:ext cx="2342700" cy="20205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8" name="Google Shape;288;p11"/>
          <p:cNvCxnSpPr>
            <a:stCxn id="280" idx="2"/>
            <a:endCxn id="285" idx="6"/>
          </p:cNvCxnSpPr>
          <p:nvPr/>
        </p:nvCxnSpPr>
        <p:spPr>
          <a:xfrm rot="5400000">
            <a:off x="5845213" y="3378408"/>
            <a:ext cx="985800" cy="42093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9" name="Google Shape;289;p11"/>
          <p:cNvSpPr txBox="1"/>
          <p:nvPr/>
        </p:nvSpPr>
        <p:spPr>
          <a:xfrm rot="-2563595">
            <a:off x="4052286" y="3584860"/>
            <a:ext cx="19050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items are not available</a:t>
            </a:r>
            <a:endParaRPr/>
          </a:p>
        </p:txBody>
      </p:sp>
      <p:sp>
        <p:nvSpPr>
          <p:cNvPr id="290" name="Google Shape;290;p11"/>
          <p:cNvSpPr txBox="1"/>
          <p:nvPr/>
        </p:nvSpPr>
        <p:spPr>
          <a:xfrm rot="2962500">
            <a:off x="7115988" y="3649959"/>
            <a:ext cx="19050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items are available</a:t>
            </a:r>
            <a:endParaRPr/>
          </a:p>
        </p:txBody>
      </p:sp>
      <p:sp>
        <p:nvSpPr>
          <p:cNvPr id="291" name="Google Shape;291;p11"/>
          <p:cNvSpPr txBox="1"/>
          <p:nvPr/>
        </p:nvSpPr>
        <p:spPr>
          <a:xfrm>
            <a:off x="5451435" y="4446756"/>
            <a:ext cx="19050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items are available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State diagram 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131180" y="2407776"/>
            <a:ext cx="11929641" cy="3633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The state diagram is a standard computer science concept that </a:t>
            </a:r>
            <a:r>
              <a:rPr lang="en-US">
                <a:solidFill>
                  <a:srgbClr val="A32D19"/>
                </a:solidFill>
              </a:rPr>
              <a:t>relates events and state.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Events represent </a:t>
            </a:r>
            <a:r>
              <a:rPr lang="en-US">
                <a:solidFill>
                  <a:srgbClr val="A32D19"/>
                </a:solidFill>
              </a:rPr>
              <a:t>external stimuli.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States represent </a:t>
            </a:r>
            <a:r>
              <a:rPr lang="en-US">
                <a:solidFill>
                  <a:srgbClr val="A32D19"/>
                </a:solidFill>
              </a:rPr>
              <a:t>value of objects</a:t>
            </a:r>
            <a:r>
              <a:rPr lang="en-US"/>
              <a:t>.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>
                <a:solidFill>
                  <a:srgbClr val="A32D19"/>
                </a:solidFill>
              </a:rPr>
              <a:t>All objects </a:t>
            </a:r>
            <a:r>
              <a:rPr lang="en-US"/>
              <a:t>in a class </a:t>
            </a:r>
            <a:r>
              <a:rPr lang="en-US">
                <a:solidFill>
                  <a:srgbClr val="A32D19"/>
                </a:solidFill>
              </a:rPr>
              <a:t>execute the state diagram </a:t>
            </a:r>
            <a:r>
              <a:rPr lang="en-US"/>
              <a:t>for that class, which models their common behavior.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The UML notation for a state diagram is a </a:t>
            </a:r>
            <a:r>
              <a:rPr lang="en-US">
                <a:solidFill>
                  <a:srgbClr val="A32D19"/>
                </a:solidFill>
              </a:rPr>
              <a:t>rectangle with object name in a small pentagonal tag </a:t>
            </a:r>
            <a:r>
              <a:rPr lang="en-US"/>
              <a:t>in the upper left corner.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31180" y="816746"/>
            <a:ext cx="11929640" cy="941033"/>
          </a:xfrm>
          <a:prstGeom prst="wedgeRoundRectCallout">
            <a:avLst>
              <a:gd fmla="val -37012" name="adj1"/>
              <a:gd fmla="val -73049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state diagram is a graph whose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nodes are states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whose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directed arcs are transitions between states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1" sz="2400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31180" y="1851945"/>
            <a:ext cx="11929640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state diagram specifies the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 sequences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caused by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event sequences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2400">
              <a:solidFill>
                <a:srgbClr val="A32D19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94" name="Google Shape;94;p2"/>
          <p:cNvGrpSpPr/>
          <p:nvPr/>
        </p:nvGrpSpPr>
        <p:grpSpPr>
          <a:xfrm>
            <a:off x="6791418" y="5406502"/>
            <a:ext cx="2219417" cy="906994"/>
            <a:chOff x="2057400" y="1048304"/>
            <a:chExt cx="8077200" cy="4988512"/>
          </a:xfrm>
        </p:grpSpPr>
        <p:sp>
          <p:nvSpPr>
            <p:cNvPr id="95" name="Google Shape;95;p2"/>
            <p:cNvSpPr/>
            <p:nvPr/>
          </p:nvSpPr>
          <p:spPr>
            <a:xfrm>
              <a:off x="2057400" y="1048304"/>
              <a:ext cx="8077200" cy="498851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96" name="Google Shape;96;p2"/>
            <p:cNvGrpSpPr/>
            <p:nvPr/>
          </p:nvGrpSpPr>
          <p:grpSpPr>
            <a:xfrm>
              <a:off x="2057400" y="1048304"/>
              <a:ext cx="1600200" cy="685800"/>
              <a:chOff x="533400" y="1447800"/>
              <a:chExt cx="1600200" cy="685800"/>
            </a:xfrm>
          </p:grpSpPr>
          <p:cxnSp>
            <p:nvCxnSpPr>
              <p:cNvPr id="97" name="Google Shape;97;p2"/>
              <p:cNvCxnSpPr/>
              <p:nvPr/>
            </p:nvCxnSpPr>
            <p:spPr>
              <a:xfrm>
                <a:off x="2133600" y="1447800"/>
                <a:ext cx="0" cy="45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2"/>
              <p:cNvCxnSpPr/>
              <p:nvPr/>
            </p:nvCxnSpPr>
            <p:spPr>
              <a:xfrm>
                <a:off x="533400" y="2133600"/>
                <a:ext cx="1371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2"/>
              <p:cNvCxnSpPr/>
              <p:nvPr/>
            </p:nvCxnSpPr>
            <p:spPr>
              <a:xfrm flipH="1">
                <a:off x="1905000" y="1905000"/>
                <a:ext cx="22860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Components of state diagram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164049" y="1282742"/>
            <a:ext cx="11912535" cy="48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 </a:t>
            </a:r>
            <a:r>
              <a:rPr lang="en-US">
                <a:solidFill>
                  <a:srgbClr val="A32D19"/>
                </a:solidFill>
              </a:rPr>
              <a:t>solid circle with an outgoing arrow </a:t>
            </a:r>
            <a:r>
              <a:rPr lang="en-US"/>
              <a:t>shows the initial state.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164050" y="821077"/>
            <a:ext cx="4345807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Initial State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164050" y="3466523"/>
            <a:ext cx="11820804" cy="1677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Drawn as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rounded box containing the name of the state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 names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must be unique within the scope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the state diagram.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Our convention is to list state name in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boldface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center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name near the top of the box, and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capitalize the first letter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164049" y="3004857"/>
            <a:ext cx="4345807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</a:t>
            </a:r>
            <a:endParaRPr/>
          </a:p>
        </p:txBody>
      </p:sp>
      <p:cxnSp>
        <p:nvCxnSpPr>
          <p:cNvPr id="109" name="Google Shape;109;p3"/>
          <p:cNvCxnSpPr/>
          <p:nvPr/>
        </p:nvCxnSpPr>
        <p:spPr>
          <a:xfrm>
            <a:off x="2291090" y="1273864"/>
            <a:ext cx="969376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3"/>
          <p:cNvCxnSpPr/>
          <p:nvPr/>
        </p:nvCxnSpPr>
        <p:spPr>
          <a:xfrm>
            <a:off x="2291090" y="3457644"/>
            <a:ext cx="9693765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3"/>
          <p:cNvSpPr txBox="1"/>
          <p:nvPr/>
        </p:nvSpPr>
        <p:spPr>
          <a:xfrm>
            <a:off x="164048" y="5641426"/>
            <a:ext cx="11912536" cy="83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Drawn as a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line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from the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origin state to the target state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 arrowhead points to the target state.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164050" y="5179761"/>
            <a:ext cx="4499679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Transition/Event</a:t>
            </a:r>
            <a:endParaRPr/>
          </a:p>
        </p:txBody>
      </p:sp>
      <p:cxnSp>
        <p:nvCxnSpPr>
          <p:cNvPr id="113" name="Google Shape;113;p3"/>
          <p:cNvCxnSpPr/>
          <p:nvPr/>
        </p:nvCxnSpPr>
        <p:spPr>
          <a:xfrm>
            <a:off x="2413890" y="5641426"/>
            <a:ext cx="9570964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4" name="Google Shape;114;p3"/>
          <p:cNvGrpSpPr/>
          <p:nvPr/>
        </p:nvGrpSpPr>
        <p:grpSpPr>
          <a:xfrm>
            <a:off x="10595702" y="780712"/>
            <a:ext cx="1153800" cy="360000"/>
            <a:chOff x="3253722" y="2549356"/>
            <a:chExt cx="1153800" cy="360000"/>
          </a:xfrm>
        </p:grpSpPr>
        <p:sp>
          <p:nvSpPr>
            <p:cNvPr id="115" name="Google Shape;115;p3"/>
            <p:cNvSpPr/>
            <p:nvPr/>
          </p:nvSpPr>
          <p:spPr>
            <a:xfrm>
              <a:off x="3253722" y="2549356"/>
              <a:ext cx="360000" cy="3600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A32D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cxnSp>
          <p:nvCxnSpPr>
            <p:cNvPr id="116" name="Google Shape;116;p3"/>
            <p:cNvCxnSpPr>
              <a:stCxn id="115" idx="6"/>
            </p:cNvCxnSpPr>
            <p:nvPr/>
          </p:nvCxnSpPr>
          <p:spPr>
            <a:xfrm>
              <a:off x="3613722" y="2729356"/>
              <a:ext cx="793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117" name="Google Shape;117;p3"/>
          <p:cNvCxnSpPr/>
          <p:nvPr/>
        </p:nvCxnSpPr>
        <p:spPr>
          <a:xfrm>
            <a:off x="8948691" y="5436849"/>
            <a:ext cx="2839556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p3"/>
          <p:cNvSpPr txBox="1"/>
          <p:nvPr/>
        </p:nvSpPr>
        <p:spPr>
          <a:xfrm>
            <a:off x="164049" y="2238173"/>
            <a:ext cx="11912536" cy="722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bull’s eye – a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solid circle surrounded by a hollow circle/encircled X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shows the termination point.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164050" y="1776508"/>
            <a:ext cx="4345808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Final State</a:t>
            </a:r>
            <a:endParaRPr/>
          </a:p>
        </p:txBody>
      </p:sp>
      <p:cxnSp>
        <p:nvCxnSpPr>
          <p:cNvPr id="120" name="Google Shape;120;p3"/>
          <p:cNvCxnSpPr/>
          <p:nvPr/>
        </p:nvCxnSpPr>
        <p:spPr>
          <a:xfrm>
            <a:off x="2291090" y="2229295"/>
            <a:ext cx="9693764" cy="8878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1" name="Google Shape;121;p3"/>
          <p:cNvGrpSpPr/>
          <p:nvPr/>
        </p:nvGrpSpPr>
        <p:grpSpPr>
          <a:xfrm>
            <a:off x="10692775" y="1816187"/>
            <a:ext cx="790547" cy="382306"/>
            <a:chOff x="10692775" y="2002625"/>
            <a:chExt cx="790547" cy="382306"/>
          </a:xfrm>
        </p:grpSpPr>
        <p:cxnSp>
          <p:nvCxnSpPr>
            <p:cNvPr id="122" name="Google Shape;122;p3"/>
            <p:cNvCxnSpPr>
              <a:endCxn id="123" idx="2"/>
            </p:cNvCxnSpPr>
            <p:nvPr/>
          </p:nvCxnSpPr>
          <p:spPr>
            <a:xfrm>
              <a:off x="10692775" y="2193779"/>
              <a:ext cx="528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23" name="Google Shape;123;p3"/>
            <p:cNvSpPr/>
            <p:nvPr/>
          </p:nvSpPr>
          <p:spPr>
            <a:xfrm>
              <a:off x="11221375" y="2044720"/>
              <a:ext cx="261947" cy="298118"/>
            </a:xfrm>
            <a:prstGeom prst="ellipse">
              <a:avLst/>
            </a:prstGeom>
            <a:noFill/>
            <a:ln cap="flat" cmpd="sng" w="28575">
              <a:solidFill>
                <a:srgbClr val="A32D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1221375" y="2002625"/>
              <a:ext cx="261947" cy="382306"/>
            </a:xfrm>
            <a:prstGeom prst="mathMultiply">
              <a:avLst>
                <a:gd fmla="val 5075" name="adj1"/>
              </a:avLst>
            </a:prstGeom>
            <a:solidFill>
              <a:schemeClr val="accent6"/>
            </a:solidFill>
            <a:ln cap="flat" cmpd="sng" w="9525">
              <a:solidFill>
                <a:srgbClr val="B8474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8797634" y="1789176"/>
            <a:ext cx="852900" cy="360000"/>
            <a:chOff x="9525608" y="2573126"/>
            <a:chExt cx="852900" cy="360000"/>
          </a:xfrm>
        </p:grpSpPr>
        <p:cxnSp>
          <p:nvCxnSpPr>
            <p:cNvPr id="126" name="Google Shape;126;p3"/>
            <p:cNvCxnSpPr>
              <a:endCxn id="127" idx="2"/>
            </p:cNvCxnSpPr>
            <p:nvPr/>
          </p:nvCxnSpPr>
          <p:spPr>
            <a:xfrm>
              <a:off x="9525608" y="2753126"/>
              <a:ext cx="4929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128" name="Google Shape;128;p3"/>
            <p:cNvGrpSpPr/>
            <p:nvPr/>
          </p:nvGrpSpPr>
          <p:grpSpPr>
            <a:xfrm>
              <a:off x="10018508" y="2573126"/>
              <a:ext cx="360000" cy="360000"/>
              <a:chOff x="9658905" y="2055376"/>
              <a:chExt cx="368252" cy="376895"/>
            </a:xfrm>
          </p:grpSpPr>
          <p:sp>
            <p:nvSpPr>
              <p:cNvPr id="127" name="Google Shape;127;p3"/>
              <p:cNvSpPr/>
              <p:nvPr/>
            </p:nvSpPr>
            <p:spPr>
              <a:xfrm>
                <a:off x="9658905" y="2055376"/>
                <a:ext cx="368252" cy="376895"/>
              </a:xfrm>
              <a:prstGeom prst="ellipse">
                <a:avLst/>
              </a:prstGeom>
              <a:noFill/>
              <a:ln cap="flat" cmpd="sng" w="28575">
                <a:solidFill>
                  <a:srgbClr val="A32D1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9714669" y="2114725"/>
                <a:ext cx="257776" cy="263827"/>
              </a:xfrm>
              <a:prstGeom prst="ellipse">
                <a:avLst/>
              </a:prstGeom>
              <a:solidFill>
                <a:schemeClr val="accent6"/>
              </a:solidFill>
              <a:ln cap="flat" cmpd="sng" w="12700">
                <a:solidFill>
                  <a:srgbClr val="A32D1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p:grpSp>
      </p:grpSp>
      <p:sp>
        <p:nvSpPr>
          <p:cNvPr id="130" name="Google Shape;130;p3"/>
          <p:cNvSpPr txBox="1"/>
          <p:nvPr/>
        </p:nvSpPr>
        <p:spPr>
          <a:xfrm>
            <a:off x="9991602" y="1789176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8474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10271464" y="2887575"/>
            <a:ext cx="1477924" cy="404108"/>
          </a:xfrm>
          <a:prstGeom prst="flowChartTerminator">
            <a:avLst/>
          </a:prstGeom>
          <a:solidFill>
            <a:schemeClr val="lt1"/>
          </a:solidFill>
          <a:ln cap="flat" cmpd="sng" w="19050">
            <a:solidFill>
              <a:srgbClr val="B8474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9163101" y="5078094"/>
            <a:ext cx="26988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event(attribs) </a:t>
            </a: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[condition]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Components of state diagram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06532" y="1402124"/>
            <a:ext cx="11897558" cy="1544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guard condition is a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Boolean expression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that must be true in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order for a transition to occur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guarded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transition fires when its event occurs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Optionally listed </a:t>
            </a:r>
            <a:r>
              <a:rPr lang="en-US" sz="24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square brackets after an event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>
            <a:off x="106532" y="896303"/>
            <a:ext cx="4581057" cy="461665"/>
          </a:xfrm>
          <a:prstGeom prst="rect">
            <a:avLst/>
          </a:prstGeom>
          <a:solidFill>
            <a:srgbClr val="A32D1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Guard condition</a:t>
            </a:r>
            <a:endParaRPr/>
          </a:p>
        </p:txBody>
      </p:sp>
      <p:cxnSp>
        <p:nvCxnSpPr>
          <p:cNvPr id="140" name="Google Shape;140;p4"/>
          <p:cNvCxnSpPr/>
          <p:nvPr/>
        </p:nvCxnSpPr>
        <p:spPr>
          <a:xfrm>
            <a:off x="2292570" y="1357863"/>
            <a:ext cx="9785495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4"/>
          <p:cNvSpPr txBox="1"/>
          <p:nvPr/>
        </p:nvSpPr>
        <p:spPr>
          <a:xfrm>
            <a:off x="7354282" y="811258"/>
            <a:ext cx="3749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event(attribs) </a:t>
            </a:r>
            <a:r>
              <a:rPr b="1" lang="en-US" sz="1800">
                <a:solidFill>
                  <a:srgbClr val="A32D1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[condition]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42" name="Google Shape;142;p4"/>
          <p:cNvCxnSpPr/>
          <p:nvPr/>
        </p:nvCxnSpPr>
        <p:spPr>
          <a:xfrm>
            <a:off x="6253165" y="1217693"/>
            <a:ext cx="547395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>
                <a:latin typeface="Roboto Condensed"/>
                <a:ea typeface="Roboto Condensed"/>
                <a:cs typeface="Roboto Condensed"/>
                <a:sym typeface="Roboto Condensed"/>
              </a:rPr>
              <a:t>How to draw a </a:t>
            </a:r>
            <a:r>
              <a:rPr lang="en-US"/>
              <a:t>state diagram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131180" y="843378"/>
            <a:ext cx="11929641" cy="5584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>
                <a:solidFill>
                  <a:srgbClr val="A32D19"/>
                </a:solidFill>
              </a:rPr>
              <a:t>Step 1:</a:t>
            </a:r>
            <a:r>
              <a:rPr lang="en-US"/>
              <a:t> Identify the important </a:t>
            </a:r>
            <a:r>
              <a:rPr lang="en-US">
                <a:solidFill>
                  <a:srgbClr val="A32D19"/>
                </a:solidFill>
              </a:rPr>
              <a:t>objects</a:t>
            </a:r>
            <a:r>
              <a:rPr lang="en-US"/>
              <a:t>.</a:t>
            </a:r>
            <a:endParaRPr b="1">
              <a:solidFill>
                <a:srgbClr val="A32D19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>
                <a:solidFill>
                  <a:srgbClr val="A32D19"/>
                </a:solidFill>
              </a:rPr>
              <a:t>Step 2:</a:t>
            </a:r>
            <a:r>
              <a:rPr lang="en-US"/>
              <a:t> Identify the </a:t>
            </a:r>
            <a:r>
              <a:rPr lang="en-US">
                <a:solidFill>
                  <a:srgbClr val="A32D19"/>
                </a:solidFill>
              </a:rPr>
              <a:t>possible states </a:t>
            </a:r>
            <a:r>
              <a:rPr lang="en-US"/>
              <a:t>in which the </a:t>
            </a:r>
            <a:r>
              <a:rPr lang="en-US">
                <a:solidFill>
                  <a:srgbClr val="A32D19"/>
                </a:solidFill>
              </a:rPr>
              <a:t>object</a:t>
            </a:r>
            <a:r>
              <a:rPr lang="en-US"/>
              <a:t> can exist.  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>
                <a:solidFill>
                  <a:srgbClr val="A32D19"/>
                </a:solidFill>
              </a:rPr>
              <a:t>Step 3:</a:t>
            </a:r>
            <a:r>
              <a:rPr lang="en-US"/>
              <a:t> Identify the </a:t>
            </a:r>
            <a:r>
              <a:rPr lang="en-US">
                <a:solidFill>
                  <a:srgbClr val="A32D19"/>
                </a:solidFill>
              </a:rPr>
              <a:t>initial state and the final terminating states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>
                <a:solidFill>
                  <a:srgbClr val="A32D19"/>
                </a:solidFill>
              </a:rPr>
              <a:t>Step 4:</a:t>
            </a:r>
            <a:r>
              <a:rPr lang="en-US"/>
              <a:t> Label the </a:t>
            </a:r>
            <a:r>
              <a:rPr lang="en-US">
                <a:solidFill>
                  <a:srgbClr val="A32D19"/>
                </a:solidFill>
              </a:rPr>
              <a:t>events</a:t>
            </a:r>
            <a:r>
              <a:rPr lang="en-US"/>
              <a:t> which </a:t>
            </a:r>
            <a:r>
              <a:rPr lang="en-US">
                <a:solidFill>
                  <a:srgbClr val="A32D19"/>
                </a:solidFill>
              </a:rPr>
              <a:t>trigger</a:t>
            </a:r>
            <a:r>
              <a:rPr lang="en-US"/>
              <a:t> these </a:t>
            </a:r>
            <a:r>
              <a:rPr lang="en-US">
                <a:solidFill>
                  <a:srgbClr val="A32D19"/>
                </a:solidFill>
              </a:rPr>
              <a:t>transitions</a:t>
            </a:r>
            <a:r>
              <a:rPr lang="en-US"/>
              <a:t>.</a:t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State diagram for library management system</a:t>
            </a:r>
            <a:endParaRPr/>
          </a:p>
        </p:txBody>
      </p:sp>
      <p:sp>
        <p:nvSpPr>
          <p:cNvPr id="154" name="Google Shape;154;p6"/>
          <p:cNvSpPr txBox="1"/>
          <p:nvPr>
            <p:ph idx="1" type="body"/>
          </p:nvPr>
        </p:nvSpPr>
        <p:spPr>
          <a:xfrm>
            <a:off x="131180" y="863444"/>
            <a:ext cx="11929641" cy="5643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Identify the important objects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Book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CD/DVD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News Paper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Librarian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Member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Identify the states of Book’s Object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Available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Issue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Return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Renew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Identify the events / transition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Book issued to user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Submit the book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Request to issue same book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Completion of exam / end of the Semester</a:t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7"/>
          <p:cNvGrpSpPr/>
          <p:nvPr/>
        </p:nvGrpSpPr>
        <p:grpSpPr>
          <a:xfrm>
            <a:off x="1121369" y="978754"/>
            <a:ext cx="8077200" cy="5361374"/>
            <a:chOff x="2057400" y="1048304"/>
            <a:chExt cx="8077200" cy="4988512"/>
          </a:xfrm>
        </p:grpSpPr>
        <p:sp>
          <p:nvSpPr>
            <p:cNvPr id="160" name="Google Shape;160;p7"/>
            <p:cNvSpPr/>
            <p:nvPr/>
          </p:nvSpPr>
          <p:spPr>
            <a:xfrm>
              <a:off x="2057400" y="1048304"/>
              <a:ext cx="8077200" cy="498851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161" name="Google Shape;161;p7"/>
            <p:cNvGrpSpPr/>
            <p:nvPr/>
          </p:nvGrpSpPr>
          <p:grpSpPr>
            <a:xfrm>
              <a:off x="2057400" y="1048304"/>
              <a:ext cx="1600200" cy="685800"/>
              <a:chOff x="533400" y="1447800"/>
              <a:chExt cx="1600200" cy="685800"/>
            </a:xfrm>
          </p:grpSpPr>
          <p:cxnSp>
            <p:nvCxnSpPr>
              <p:cNvPr id="162" name="Google Shape;162;p7"/>
              <p:cNvCxnSpPr/>
              <p:nvPr/>
            </p:nvCxnSpPr>
            <p:spPr>
              <a:xfrm>
                <a:off x="2133600" y="1447800"/>
                <a:ext cx="0" cy="45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p7"/>
              <p:cNvCxnSpPr/>
              <p:nvPr/>
            </p:nvCxnSpPr>
            <p:spPr>
              <a:xfrm>
                <a:off x="533400" y="2133600"/>
                <a:ext cx="1371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7"/>
              <p:cNvCxnSpPr/>
              <p:nvPr/>
            </p:nvCxnSpPr>
            <p:spPr>
              <a:xfrm flipH="1">
                <a:off x="1905000" y="1905000"/>
                <a:ext cx="228600" cy="22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65" name="Google Shape;165;p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State diagram of book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2035770" y="2513859"/>
            <a:ext cx="1676400" cy="60960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Available</a:t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6760170" y="2513859"/>
            <a:ext cx="1676400" cy="60960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Issue</a:t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6760170" y="5269646"/>
            <a:ext cx="1676400" cy="60960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Renew</a:t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2035770" y="5269646"/>
            <a:ext cx="1676400" cy="609600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</a:t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1465134" y="1136932"/>
            <a:ext cx="646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Book</a:t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2759670" y="1866159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72" name="Google Shape;172;p7"/>
          <p:cNvCxnSpPr>
            <a:stCxn id="171" idx="4"/>
          </p:cNvCxnSpPr>
          <p:nvPr/>
        </p:nvCxnSpPr>
        <p:spPr>
          <a:xfrm>
            <a:off x="2873970" y="2094759"/>
            <a:ext cx="0" cy="41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3" name="Google Shape;173;p7"/>
          <p:cNvCxnSpPr/>
          <p:nvPr/>
        </p:nvCxnSpPr>
        <p:spPr>
          <a:xfrm>
            <a:off x="3712170" y="2818659"/>
            <a:ext cx="304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" name="Google Shape;174;p7"/>
          <p:cNvCxnSpPr/>
          <p:nvPr/>
        </p:nvCxnSpPr>
        <p:spPr>
          <a:xfrm>
            <a:off x="7598370" y="3123459"/>
            <a:ext cx="0" cy="21461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5" name="Google Shape;175;p7"/>
          <p:cNvCxnSpPr/>
          <p:nvPr/>
        </p:nvCxnSpPr>
        <p:spPr>
          <a:xfrm rot="10800000">
            <a:off x="8199092" y="3095658"/>
            <a:ext cx="0" cy="21739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6" name="Google Shape;176;p7"/>
          <p:cNvCxnSpPr/>
          <p:nvPr/>
        </p:nvCxnSpPr>
        <p:spPr>
          <a:xfrm rot="10800000">
            <a:off x="2873970" y="3123459"/>
            <a:ext cx="0" cy="21461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7" name="Google Shape;177;p7"/>
          <p:cNvCxnSpPr>
            <a:endCxn id="169" idx="3"/>
          </p:cNvCxnSpPr>
          <p:nvPr/>
        </p:nvCxnSpPr>
        <p:spPr>
          <a:xfrm flipH="1">
            <a:off x="3712170" y="3000746"/>
            <a:ext cx="3132600" cy="257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" name="Google Shape;178;p7"/>
          <p:cNvSpPr txBox="1"/>
          <p:nvPr/>
        </p:nvSpPr>
        <p:spPr>
          <a:xfrm>
            <a:off x="4207469" y="2555561"/>
            <a:ext cx="19050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Book issued to user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 rot="-2343100">
            <a:off x="3341424" y="3987546"/>
            <a:ext cx="31903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[After</a:t>
            </a: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completion of exam] OR Book No of Days Completed OR User want to Return the book</a:t>
            </a:r>
            <a:endParaRPr/>
          </a:p>
        </p:txBody>
      </p:sp>
      <p:sp>
        <p:nvSpPr>
          <p:cNvPr id="180" name="Google Shape;180;p7"/>
          <p:cNvSpPr txBox="1"/>
          <p:nvPr/>
        </p:nvSpPr>
        <p:spPr>
          <a:xfrm rot="-5400000">
            <a:off x="2085311" y="4101666"/>
            <a:ext cx="17985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Submit the book</a:t>
            </a:r>
            <a:endParaRPr/>
          </a:p>
        </p:txBody>
      </p:sp>
      <p:sp>
        <p:nvSpPr>
          <p:cNvPr id="181" name="Google Shape;181;p7"/>
          <p:cNvSpPr txBox="1"/>
          <p:nvPr/>
        </p:nvSpPr>
        <p:spPr>
          <a:xfrm rot="-5400000">
            <a:off x="6514087" y="4055159"/>
            <a:ext cx="18915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Request to issue same book</a:t>
            </a:r>
            <a:endParaRPr/>
          </a:p>
        </p:txBody>
      </p:sp>
      <p:sp>
        <p:nvSpPr>
          <p:cNvPr id="182" name="Google Shape;182;p7"/>
          <p:cNvSpPr txBox="1"/>
          <p:nvPr/>
        </p:nvSpPr>
        <p:spPr>
          <a:xfrm rot="-5400000">
            <a:off x="7352296" y="4174576"/>
            <a:ext cx="14352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Book re-issue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Example: State diagram of Bank Automated Teller Machine (ATM)</a:t>
            </a:r>
            <a:endParaRPr/>
          </a:p>
        </p:txBody>
      </p:sp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131180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This is an example of UML behavioral state diagram showing Bank Automated Teller Machine (ATM) top level state machine.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ATM is initially </a:t>
            </a:r>
            <a:r>
              <a:rPr lang="en-US">
                <a:solidFill>
                  <a:srgbClr val="A32D19"/>
                </a:solidFill>
              </a:rPr>
              <a:t>turned off</a:t>
            </a:r>
            <a:r>
              <a:rPr lang="en-US"/>
              <a:t>. After the power is turned on, ATM performs startup action and enters </a:t>
            </a:r>
            <a:r>
              <a:rPr lang="en-US">
                <a:solidFill>
                  <a:srgbClr val="A32D19"/>
                </a:solidFill>
              </a:rPr>
              <a:t>Self Test state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If the </a:t>
            </a:r>
            <a:r>
              <a:rPr lang="en-US">
                <a:solidFill>
                  <a:srgbClr val="A32D19"/>
                </a:solidFill>
              </a:rPr>
              <a:t>test fails</a:t>
            </a:r>
            <a:r>
              <a:rPr lang="en-US"/>
              <a:t>, ATM goes into </a:t>
            </a:r>
            <a:r>
              <a:rPr lang="en-US">
                <a:solidFill>
                  <a:srgbClr val="A32D19"/>
                </a:solidFill>
              </a:rPr>
              <a:t>Out of Service </a:t>
            </a:r>
            <a:r>
              <a:rPr lang="en-US"/>
              <a:t>state, otherwise there is trigger less transition to the </a:t>
            </a:r>
            <a:r>
              <a:rPr lang="en-US">
                <a:solidFill>
                  <a:srgbClr val="A32D19"/>
                </a:solidFill>
              </a:rPr>
              <a:t>Idle state</a:t>
            </a:r>
            <a:r>
              <a:rPr lang="en-US"/>
              <a:t>. In this state ATM </a:t>
            </a:r>
            <a:r>
              <a:rPr lang="en-US">
                <a:solidFill>
                  <a:srgbClr val="A32D19"/>
                </a:solidFill>
              </a:rPr>
              <a:t>waits for customer interaction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The ATM state changes from </a:t>
            </a:r>
            <a:r>
              <a:rPr lang="en-US">
                <a:solidFill>
                  <a:srgbClr val="A32D19"/>
                </a:solidFill>
              </a:rPr>
              <a:t>Idle to Serving Customer </a:t>
            </a:r>
            <a:r>
              <a:rPr lang="en-US"/>
              <a:t>when the customer </a:t>
            </a:r>
            <a:r>
              <a:rPr lang="en-US">
                <a:solidFill>
                  <a:srgbClr val="A32D19"/>
                </a:solidFill>
              </a:rPr>
              <a:t>inserts</a:t>
            </a:r>
            <a:r>
              <a:rPr lang="en-US"/>
              <a:t> banking or credit </a:t>
            </a:r>
            <a:r>
              <a:rPr lang="en-US">
                <a:solidFill>
                  <a:srgbClr val="A32D19"/>
                </a:solidFill>
              </a:rPr>
              <a:t>card</a:t>
            </a:r>
            <a:r>
              <a:rPr lang="en-US"/>
              <a:t> in the ATM's card reader.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On entering the Serving Customer state, the entry action </a:t>
            </a:r>
            <a:r>
              <a:rPr lang="en-US">
                <a:solidFill>
                  <a:srgbClr val="A32D19"/>
                </a:solidFill>
              </a:rPr>
              <a:t>readCard</a:t>
            </a:r>
            <a:r>
              <a:rPr lang="en-US"/>
              <a:t> is performed.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Note, that transition from Serving Customer state back to the Idle state could be triggered by cancel event as the </a:t>
            </a:r>
            <a:r>
              <a:rPr lang="en-US">
                <a:solidFill>
                  <a:srgbClr val="A32D19"/>
                </a:solidFill>
              </a:rPr>
              <a:t>customer could cancel transaction at any time.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Serving Customer state is a </a:t>
            </a:r>
            <a:r>
              <a:rPr lang="en-US">
                <a:solidFill>
                  <a:srgbClr val="A32D19"/>
                </a:solidFill>
              </a:rPr>
              <a:t>composite state </a:t>
            </a:r>
            <a:r>
              <a:rPr lang="en-US"/>
              <a:t>with sequential substates </a:t>
            </a:r>
            <a:r>
              <a:rPr lang="en-US">
                <a:solidFill>
                  <a:srgbClr val="A32D19"/>
                </a:solidFill>
              </a:rPr>
              <a:t>Customer Authentication</a:t>
            </a:r>
            <a:r>
              <a:rPr lang="en-US"/>
              <a:t>, </a:t>
            </a:r>
            <a:r>
              <a:rPr lang="en-US">
                <a:solidFill>
                  <a:srgbClr val="A32D19"/>
                </a:solidFill>
              </a:rPr>
              <a:t>Selecting Transaction </a:t>
            </a:r>
            <a:r>
              <a:rPr lang="en-US"/>
              <a:t>and </a:t>
            </a:r>
            <a:r>
              <a:rPr lang="en-US">
                <a:solidFill>
                  <a:srgbClr val="A32D19"/>
                </a:solidFill>
              </a:rPr>
              <a:t>Transaction</a:t>
            </a:r>
            <a:r>
              <a:rPr lang="en-US"/>
              <a:t>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9"/>
          <p:cNvGrpSpPr/>
          <p:nvPr/>
        </p:nvGrpSpPr>
        <p:grpSpPr>
          <a:xfrm>
            <a:off x="466902" y="822202"/>
            <a:ext cx="8854651" cy="5605231"/>
            <a:chOff x="157901" y="1012129"/>
            <a:chExt cx="10836852" cy="4738465"/>
          </a:xfrm>
        </p:grpSpPr>
        <p:sp>
          <p:nvSpPr>
            <p:cNvPr id="194" name="Google Shape;194;p9"/>
            <p:cNvSpPr/>
            <p:nvPr/>
          </p:nvSpPr>
          <p:spPr>
            <a:xfrm>
              <a:off x="157901" y="1012129"/>
              <a:ext cx="10836852" cy="473846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grpSp>
          <p:nvGrpSpPr>
            <p:cNvPr id="195" name="Google Shape;195;p9"/>
            <p:cNvGrpSpPr/>
            <p:nvPr/>
          </p:nvGrpSpPr>
          <p:grpSpPr>
            <a:xfrm>
              <a:off x="157901" y="1012129"/>
              <a:ext cx="1482420" cy="372788"/>
              <a:chOff x="540016" y="1447800"/>
              <a:chExt cx="1104915" cy="392460"/>
            </a:xfrm>
          </p:grpSpPr>
          <p:cxnSp>
            <p:nvCxnSpPr>
              <p:cNvPr id="196" name="Google Shape;196;p9"/>
              <p:cNvCxnSpPr/>
              <p:nvPr/>
            </p:nvCxnSpPr>
            <p:spPr>
              <a:xfrm>
                <a:off x="1633224" y="1447800"/>
                <a:ext cx="0" cy="22097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p9"/>
              <p:cNvCxnSpPr/>
              <p:nvPr/>
            </p:nvCxnSpPr>
            <p:spPr>
              <a:xfrm flipH="1" rot="10800000">
                <a:off x="540016" y="1825716"/>
                <a:ext cx="980212" cy="145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8" name="Google Shape;198;p9"/>
              <p:cNvCxnSpPr/>
              <p:nvPr/>
            </p:nvCxnSpPr>
            <p:spPr>
              <a:xfrm flipH="1">
                <a:off x="1515642" y="1662485"/>
                <a:ext cx="129289" cy="15694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99" name="Google Shape;199;p9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State diagram of Bank Automated Teller Machine (ATM)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466902" y="873976"/>
            <a:ext cx="1175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Bank ATM 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5250440" y="928467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02" name="Google Shape;202;p9"/>
          <p:cNvCxnSpPr>
            <a:stCxn id="201" idx="4"/>
            <a:endCxn id="203" idx="0"/>
          </p:cNvCxnSpPr>
          <p:nvPr/>
        </p:nvCxnSpPr>
        <p:spPr>
          <a:xfrm>
            <a:off x="5364740" y="1157067"/>
            <a:ext cx="0" cy="35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3" name="Google Shape;203;p9"/>
          <p:cNvSpPr/>
          <p:nvPr/>
        </p:nvSpPr>
        <p:spPr>
          <a:xfrm>
            <a:off x="4946578" y="1512069"/>
            <a:ext cx="836324" cy="380762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off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4805082" y="2672589"/>
            <a:ext cx="1090905" cy="481404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Self Test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2223654" y="3795197"/>
            <a:ext cx="1090905" cy="380762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Idle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4596723" y="3759128"/>
            <a:ext cx="1499277" cy="481404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Maintenance</a:t>
            </a:r>
            <a:endParaRPr/>
          </a:p>
        </p:txBody>
      </p:sp>
      <p:sp>
        <p:nvSpPr>
          <p:cNvPr id="207" name="Google Shape;207;p9"/>
          <p:cNvSpPr/>
          <p:nvPr/>
        </p:nvSpPr>
        <p:spPr>
          <a:xfrm>
            <a:off x="7333595" y="3689039"/>
            <a:ext cx="1338002" cy="561447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 of Service</a:t>
            </a:r>
            <a:endParaRPr/>
          </a:p>
        </p:txBody>
      </p:sp>
      <p:cxnSp>
        <p:nvCxnSpPr>
          <p:cNvPr id="208" name="Google Shape;208;p9"/>
          <p:cNvCxnSpPr>
            <a:stCxn id="203" idx="2"/>
            <a:endCxn id="204" idx="0"/>
          </p:cNvCxnSpPr>
          <p:nvPr/>
        </p:nvCxnSpPr>
        <p:spPr>
          <a:xfrm flipH="1">
            <a:off x="5350640" y="1892831"/>
            <a:ext cx="14100" cy="779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9" name="Google Shape;209;p9"/>
          <p:cNvSpPr txBox="1"/>
          <p:nvPr/>
        </p:nvSpPr>
        <p:spPr>
          <a:xfrm rot="-5400000">
            <a:off x="4775587" y="2012974"/>
            <a:ext cx="7024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turn on 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startup</a:t>
            </a:r>
            <a:endParaRPr sz="1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10" name="Google Shape;210;p9"/>
          <p:cNvCxnSpPr/>
          <p:nvPr/>
        </p:nvCxnSpPr>
        <p:spPr>
          <a:xfrm>
            <a:off x="6062861" y="3859205"/>
            <a:ext cx="131072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" name="Google Shape;211;p9"/>
          <p:cNvCxnSpPr>
            <a:stCxn id="205" idx="3"/>
            <a:endCxn id="206" idx="1"/>
          </p:cNvCxnSpPr>
          <p:nvPr/>
        </p:nvCxnSpPr>
        <p:spPr>
          <a:xfrm>
            <a:off x="3314559" y="3985578"/>
            <a:ext cx="1282200" cy="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2" name="Google Shape;212;p9"/>
          <p:cNvCxnSpPr>
            <a:stCxn id="203" idx="1"/>
            <a:endCxn id="205" idx="1"/>
          </p:cNvCxnSpPr>
          <p:nvPr/>
        </p:nvCxnSpPr>
        <p:spPr>
          <a:xfrm flipH="1">
            <a:off x="2223778" y="1702450"/>
            <a:ext cx="2722800" cy="2283000"/>
          </a:xfrm>
          <a:prstGeom prst="bentConnector3">
            <a:avLst>
              <a:gd fmla="val 1084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213" name="Google Shape;213;p9"/>
          <p:cNvCxnSpPr>
            <a:stCxn id="204" idx="1"/>
            <a:endCxn id="205" idx="0"/>
          </p:cNvCxnSpPr>
          <p:nvPr/>
        </p:nvCxnSpPr>
        <p:spPr>
          <a:xfrm flipH="1">
            <a:off x="2768982" y="2913291"/>
            <a:ext cx="2036100" cy="8820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4" name="Google Shape;214;p9"/>
          <p:cNvCxnSpPr>
            <a:stCxn id="203" idx="3"/>
            <a:endCxn id="207" idx="0"/>
          </p:cNvCxnSpPr>
          <p:nvPr/>
        </p:nvCxnSpPr>
        <p:spPr>
          <a:xfrm>
            <a:off x="5782902" y="1702450"/>
            <a:ext cx="2219700" cy="19866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215" name="Google Shape;215;p9"/>
          <p:cNvCxnSpPr>
            <a:stCxn id="204" idx="2"/>
            <a:endCxn id="206" idx="0"/>
          </p:cNvCxnSpPr>
          <p:nvPr/>
        </p:nvCxnSpPr>
        <p:spPr>
          <a:xfrm flipH="1">
            <a:off x="5346335" y="3153993"/>
            <a:ext cx="4200" cy="605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216" name="Google Shape;216;p9"/>
          <p:cNvSpPr txBox="1"/>
          <p:nvPr/>
        </p:nvSpPr>
        <p:spPr>
          <a:xfrm>
            <a:off x="6338811" y="1468760"/>
            <a:ext cx="13853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turn off / shut-down</a:t>
            </a:r>
            <a:endParaRPr/>
          </a:p>
        </p:txBody>
      </p:sp>
      <p:grpSp>
        <p:nvGrpSpPr>
          <p:cNvPr id="217" name="Google Shape;217;p9"/>
          <p:cNvGrpSpPr/>
          <p:nvPr/>
        </p:nvGrpSpPr>
        <p:grpSpPr>
          <a:xfrm>
            <a:off x="1783496" y="4676385"/>
            <a:ext cx="7112036" cy="1562828"/>
            <a:chOff x="230596" y="4785545"/>
            <a:chExt cx="7112036" cy="1562828"/>
          </a:xfrm>
        </p:grpSpPr>
        <p:grpSp>
          <p:nvGrpSpPr>
            <p:cNvPr id="218" name="Google Shape;218;p9"/>
            <p:cNvGrpSpPr/>
            <p:nvPr/>
          </p:nvGrpSpPr>
          <p:grpSpPr>
            <a:xfrm>
              <a:off x="230596" y="4794115"/>
              <a:ext cx="7112036" cy="1554258"/>
              <a:chOff x="230596" y="4794115"/>
              <a:chExt cx="7112036" cy="1554258"/>
            </a:xfrm>
          </p:grpSpPr>
          <p:sp>
            <p:nvSpPr>
              <p:cNvPr id="219" name="Google Shape;219;p9"/>
              <p:cNvSpPr/>
              <p:nvPr/>
            </p:nvSpPr>
            <p:spPr>
              <a:xfrm>
                <a:off x="250252" y="4794115"/>
                <a:ext cx="7092380" cy="1554258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  <p:cxnSp>
            <p:nvCxnSpPr>
              <p:cNvPr id="220" name="Google Shape;220;p9"/>
              <p:cNvCxnSpPr/>
              <p:nvPr/>
            </p:nvCxnSpPr>
            <p:spPr>
              <a:xfrm>
                <a:off x="230596" y="5128608"/>
                <a:ext cx="711203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221" name="Google Shape;221;p9"/>
            <p:cNvSpPr/>
            <p:nvPr/>
          </p:nvSpPr>
          <p:spPr>
            <a:xfrm>
              <a:off x="2732484" y="4785545"/>
              <a:ext cx="20267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 cap="none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serving customer</a:t>
              </a:r>
              <a:endParaRPr/>
            </a:p>
          </p:txBody>
        </p:sp>
      </p:grpSp>
      <p:cxnSp>
        <p:nvCxnSpPr>
          <p:cNvPr id="222" name="Google Shape;222;p9"/>
          <p:cNvCxnSpPr/>
          <p:nvPr/>
        </p:nvCxnSpPr>
        <p:spPr>
          <a:xfrm>
            <a:off x="6059813" y="4130477"/>
            <a:ext cx="131072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223" name="Google Shape;223;p9"/>
          <p:cNvCxnSpPr>
            <a:stCxn id="204" idx="3"/>
          </p:cNvCxnSpPr>
          <p:nvPr/>
        </p:nvCxnSpPr>
        <p:spPr>
          <a:xfrm>
            <a:off x="5895987" y="2913291"/>
            <a:ext cx="1641300" cy="775800"/>
          </a:xfrm>
          <a:prstGeom prst="bentConnector3">
            <a:avLst>
              <a:gd fmla="val 100694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4" name="Google Shape;224;p9"/>
          <p:cNvSpPr txBox="1"/>
          <p:nvPr/>
        </p:nvSpPr>
        <p:spPr>
          <a:xfrm>
            <a:off x="6664598" y="2631305"/>
            <a:ext cx="5693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failure</a:t>
            </a:r>
            <a:endParaRPr/>
          </a:p>
        </p:txBody>
      </p:sp>
      <p:sp>
        <p:nvSpPr>
          <p:cNvPr id="225" name="Google Shape;225;p9"/>
          <p:cNvSpPr txBox="1"/>
          <p:nvPr/>
        </p:nvSpPr>
        <p:spPr>
          <a:xfrm>
            <a:off x="2934898" y="1443973"/>
            <a:ext cx="13853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turn off / shut-down</a:t>
            </a:r>
            <a:endParaRPr/>
          </a:p>
        </p:txBody>
      </p:sp>
      <p:sp>
        <p:nvSpPr>
          <p:cNvPr id="226" name="Google Shape;226;p9"/>
          <p:cNvSpPr txBox="1"/>
          <p:nvPr/>
        </p:nvSpPr>
        <p:spPr>
          <a:xfrm>
            <a:off x="6497271" y="3652742"/>
            <a:ext cx="5693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failure</a:t>
            </a:r>
            <a:endParaRPr/>
          </a:p>
        </p:txBody>
      </p:sp>
      <p:sp>
        <p:nvSpPr>
          <p:cNvPr id="227" name="Google Shape;227;p9"/>
          <p:cNvSpPr txBox="1"/>
          <p:nvPr/>
        </p:nvSpPr>
        <p:spPr>
          <a:xfrm>
            <a:off x="6462082" y="4151491"/>
            <a:ext cx="6174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</a:t>
            </a:r>
            <a:endParaRPr/>
          </a:p>
        </p:txBody>
      </p:sp>
      <p:sp>
        <p:nvSpPr>
          <p:cNvPr id="228" name="Google Shape;228;p9"/>
          <p:cNvSpPr txBox="1"/>
          <p:nvPr/>
        </p:nvSpPr>
        <p:spPr>
          <a:xfrm>
            <a:off x="3635667" y="3712631"/>
            <a:ext cx="6174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</a:t>
            </a:r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3494221" y="2645553"/>
            <a:ext cx="9396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successfully</a:t>
            </a:r>
            <a:endParaRPr/>
          </a:p>
        </p:txBody>
      </p:sp>
      <p:cxnSp>
        <p:nvCxnSpPr>
          <p:cNvPr id="230" name="Google Shape;230;p9"/>
          <p:cNvCxnSpPr/>
          <p:nvPr/>
        </p:nvCxnSpPr>
        <p:spPr>
          <a:xfrm flipH="1">
            <a:off x="2430551" y="4175959"/>
            <a:ext cx="2" cy="50899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9"/>
          <p:cNvCxnSpPr/>
          <p:nvPr/>
        </p:nvCxnSpPr>
        <p:spPr>
          <a:xfrm flipH="1">
            <a:off x="3057952" y="4165286"/>
            <a:ext cx="1" cy="51966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grpSp>
        <p:nvGrpSpPr>
          <p:cNvPr id="232" name="Google Shape;232;p9"/>
          <p:cNvGrpSpPr/>
          <p:nvPr/>
        </p:nvGrpSpPr>
        <p:grpSpPr>
          <a:xfrm>
            <a:off x="2497974" y="4072852"/>
            <a:ext cx="276999" cy="664456"/>
            <a:chOff x="2497974" y="4072852"/>
            <a:chExt cx="276999" cy="664456"/>
          </a:xfrm>
        </p:grpSpPr>
        <p:cxnSp>
          <p:nvCxnSpPr>
            <p:cNvPr id="233" name="Google Shape;233;p9"/>
            <p:cNvCxnSpPr/>
            <p:nvPr/>
          </p:nvCxnSpPr>
          <p:spPr>
            <a:xfrm flipH="1">
              <a:off x="2736379" y="4162139"/>
              <a:ext cx="1" cy="5366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sm" w="sm" type="none"/>
            </a:ln>
          </p:spPr>
        </p:cxnSp>
        <p:sp>
          <p:nvSpPr>
            <p:cNvPr id="234" name="Google Shape;234;p9"/>
            <p:cNvSpPr txBox="1"/>
            <p:nvPr/>
          </p:nvSpPr>
          <p:spPr>
            <a:xfrm rot="-5400000">
              <a:off x="2304245" y="4266580"/>
              <a:ext cx="6644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cancel</a:t>
              </a:r>
              <a:endParaRPr/>
            </a:p>
          </p:txBody>
        </p:sp>
      </p:grpSp>
      <p:sp>
        <p:nvSpPr>
          <p:cNvPr id="235" name="Google Shape;235;p9"/>
          <p:cNvSpPr txBox="1"/>
          <p:nvPr/>
        </p:nvSpPr>
        <p:spPr>
          <a:xfrm>
            <a:off x="1486195" y="4263057"/>
            <a:ext cx="9957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card inserted</a:t>
            </a:r>
            <a:endParaRPr/>
          </a:p>
        </p:txBody>
      </p:sp>
      <p:sp>
        <p:nvSpPr>
          <p:cNvPr id="236" name="Google Shape;236;p9"/>
          <p:cNvSpPr txBox="1"/>
          <p:nvPr/>
        </p:nvSpPr>
        <p:spPr>
          <a:xfrm>
            <a:off x="3025967" y="4326471"/>
            <a:ext cx="9364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remove card</a:t>
            </a: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2497973" y="5303971"/>
            <a:ext cx="1503261" cy="594992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 Authentication</a:t>
            </a:r>
            <a:endParaRPr b="1" sz="1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4641622" y="5301589"/>
            <a:ext cx="1314235" cy="573427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Selecting Transaction</a:t>
            </a:r>
            <a:endParaRPr b="1" sz="1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6497271" y="5299594"/>
            <a:ext cx="1314235" cy="573427"/>
          </a:xfrm>
          <a:prstGeom prst="flowChartTermina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Transaction</a:t>
            </a:r>
            <a:endParaRPr b="1" sz="1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1921963" y="5475974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rgbClr val="1818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41" name="Google Shape;241;p9"/>
          <p:cNvCxnSpPr>
            <a:stCxn id="240" idx="6"/>
            <a:endCxn id="237" idx="1"/>
          </p:cNvCxnSpPr>
          <p:nvPr/>
        </p:nvCxnSpPr>
        <p:spPr>
          <a:xfrm>
            <a:off x="2150563" y="5590274"/>
            <a:ext cx="347400" cy="1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2" name="Google Shape;242;p9"/>
          <p:cNvCxnSpPr>
            <a:stCxn id="237" idx="3"/>
            <a:endCxn id="238" idx="1"/>
          </p:cNvCxnSpPr>
          <p:nvPr/>
        </p:nvCxnSpPr>
        <p:spPr>
          <a:xfrm flipH="1" rot="10800000">
            <a:off x="4001234" y="5588267"/>
            <a:ext cx="640500" cy="1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3" name="Google Shape;243;p9"/>
          <p:cNvCxnSpPr>
            <a:stCxn id="238" idx="3"/>
            <a:endCxn id="239" idx="1"/>
          </p:cNvCxnSpPr>
          <p:nvPr/>
        </p:nvCxnSpPr>
        <p:spPr>
          <a:xfrm flipH="1" rot="10800000">
            <a:off x="5955857" y="5586203"/>
            <a:ext cx="5415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44" name="Google Shape;244;p9"/>
          <p:cNvGrpSpPr/>
          <p:nvPr/>
        </p:nvGrpSpPr>
        <p:grpSpPr>
          <a:xfrm>
            <a:off x="8322071" y="5475418"/>
            <a:ext cx="259646" cy="256588"/>
            <a:chOff x="9290534" y="1789176"/>
            <a:chExt cx="360000" cy="360000"/>
          </a:xfrm>
        </p:grpSpPr>
        <p:sp>
          <p:nvSpPr>
            <p:cNvPr id="245" name="Google Shape;245;p9"/>
            <p:cNvSpPr/>
            <p:nvPr/>
          </p:nvSpPr>
          <p:spPr>
            <a:xfrm>
              <a:off x="9290534" y="1789176"/>
              <a:ext cx="360000" cy="3600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9366602" y="1853631"/>
              <a:ext cx="217253" cy="210771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cxnSp>
        <p:nvCxnSpPr>
          <p:cNvPr id="247" name="Google Shape;247;p9"/>
          <p:cNvCxnSpPr>
            <a:stCxn id="239" idx="3"/>
            <a:endCxn id="245" idx="2"/>
          </p:cNvCxnSpPr>
          <p:nvPr/>
        </p:nvCxnSpPr>
        <p:spPr>
          <a:xfrm>
            <a:off x="7811506" y="5586308"/>
            <a:ext cx="510600" cy="1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9"/>
          <p:cNvCxnSpPr/>
          <p:nvPr/>
        </p:nvCxnSpPr>
        <p:spPr>
          <a:xfrm>
            <a:off x="8316242" y="4234200"/>
            <a:ext cx="912" cy="45075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249" name="Google Shape;249;p9"/>
          <p:cNvSpPr txBox="1"/>
          <p:nvPr/>
        </p:nvSpPr>
        <p:spPr>
          <a:xfrm>
            <a:off x="8264247" y="4347880"/>
            <a:ext cx="56938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failure</a:t>
            </a:r>
            <a:endParaRPr/>
          </a:p>
        </p:txBody>
      </p:sp>
      <p:sp>
        <p:nvSpPr>
          <p:cNvPr id="250" name="Google Shape;250;p9"/>
          <p:cNvSpPr txBox="1"/>
          <p:nvPr/>
        </p:nvSpPr>
        <p:spPr>
          <a:xfrm rot="-5400000">
            <a:off x="4767292" y="3234358"/>
            <a:ext cx="7024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turn on 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restart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Jay">
      <a:dk1>
        <a:srgbClr val="212121"/>
      </a:dk1>
      <a:lt1>
        <a:srgbClr val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208B8649977D4586CCCFF7E70870B1" ma:contentTypeVersion="4" ma:contentTypeDescription="Create a new document." ma:contentTypeScope="" ma:versionID="0308c17b78e8e0bbb7e4eaaf0a5aefc6">
  <xsd:schema xmlns:xsd="http://www.w3.org/2001/XMLSchema" xmlns:xs="http://www.w3.org/2001/XMLSchema" xmlns:p="http://schemas.microsoft.com/office/2006/metadata/properties" xmlns:ns2="a1f8de1f-5a91-4c7f-a447-bed55de58153" targetNamespace="http://schemas.microsoft.com/office/2006/metadata/properties" ma:root="true" ma:fieldsID="2f0a323974701d08158879bb991551ac" ns2:_="">
    <xsd:import namespace="a1f8de1f-5a91-4c7f-a447-bed55de581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f8de1f-5a91-4c7f-a447-bed55de581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A76ED7-B2B5-46E8-B90B-DABC3664E208}"/>
</file>

<file path=customXml/itemProps2.xml><?xml version="1.0" encoding="utf-8"?>
<ds:datastoreItem xmlns:ds="http://schemas.openxmlformats.org/officeDocument/2006/customXml" ds:itemID="{76B1B645-BBE4-4E74-9523-8F1B2DC27CEE}"/>
</file>

<file path=customXml/itemProps3.xml><?xml version="1.0" encoding="utf-8"?>
<ds:datastoreItem xmlns:ds="http://schemas.openxmlformats.org/officeDocument/2006/customXml" ds:itemID="{5F96A817-DF21-48A2-99BB-3CA9C6A5F836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2020-05-01T05:09:15Z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0x010100DA208B8649977D4586CCCFF7E70870B1</vt:lpwstr>
  </property>
</Properties>
</file>