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438" r:id="rId2"/>
    <p:sldId id="439" r:id="rId3"/>
    <p:sldId id="483" r:id="rId4"/>
    <p:sldId id="484" r:id="rId5"/>
    <p:sldId id="485" r:id="rId6"/>
    <p:sldId id="487" r:id="rId7"/>
    <p:sldId id="486" r:id="rId8"/>
    <p:sldId id="488" r:id="rId9"/>
    <p:sldId id="489" r:id="rId10"/>
    <p:sldId id="491" r:id="rId11"/>
    <p:sldId id="492" r:id="rId12"/>
    <p:sldId id="494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7" r:id="rId22"/>
    <p:sldId id="505" r:id="rId23"/>
    <p:sldId id="50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7" r:id="rId32"/>
    <p:sldId id="437" r:id="rId33"/>
  </p:sldIdLst>
  <p:sldSz cx="12192000" cy="6858000"/>
  <p:notesSz cx="6858000" cy="9144000"/>
  <p:embeddedFontLst>
    <p:embeddedFont>
      <p:font typeface="Roboto Condensed" panose="020B0604020202020204" charset="0"/>
      <p:regular r:id="rId35"/>
      <p:bold r:id="rId36"/>
      <p:italic r:id="rId37"/>
      <p:boldItalic r:id="rId38"/>
    </p:embeddedFont>
    <p:embeddedFont>
      <p:font typeface="Wingdings 2" panose="05020102010507070707" pitchFamily="18" charset="2"/>
      <p:regular r:id="rId39"/>
    </p:embeddedFont>
    <p:embeddedFont>
      <p:font typeface="Wingdings 3" panose="05040102010807070707" pitchFamily="18" charset="2"/>
      <p:regular r:id="rId40"/>
    </p:embeddedFont>
    <p:embeddedFont>
      <p:font typeface="Segoe UI Black" panose="020B0A02040204020203" pitchFamily="34" charset="0"/>
      <p:bold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23"/>
    <a:srgbClr val="80DEEA"/>
    <a:srgbClr val="EEEEEE"/>
    <a:srgbClr val="E1F5FE"/>
    <a:srgbClr val="301B92"/>
    <a:srgbClr val="673BB7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A7C81-C121-F989-2809-99E0066296DA}" v="1" dt="2021-10-21T03:11:30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5" autoAdjust="0"/>
    <p:restoredTop sz="91971" autoAdjust="0"/>
  </p:normalViewPr>
  <p:slideViewPr>
    <p:cSldViewPr snapToGrid="0">
      <p:cViewPr varScale="1">
        <p:scale>
          <a:sx n="58" d="100"/>
          <a:sy n="58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92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90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88" Type="http://schemas.microsoft.com/office/2016/11/relationships/changesInfo" Target="changesInfos/changesInfo1.xml"/><Relationship Id="rId9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d29f64d11892fa73221edf54175bf7870d8277ebfe8fc7d8d3a1eb3914b74de1::" providerId="AD" clId="Web-{CEFA7C81-C121-F989-2809-99E0066296DA}"/>
    <pc:docChg chg="sldOrd">
      <pc:chgData name="Guest User" userId="S::urn:spo:anon#d29f64d11892fa73221edf54175bf7870d8277ebfe8fc7d8d3a1eb3914b74de1::" providerId="AD" clId="Web-{CEFA7C81-C121-F989-2809-99E0066296DA}" dt="2021-10-21T03:11:30.603" v="0"/>
      <pc:docMkLst>
        <pc:docMk/>
      </pc:docMkLst>
      <pc:sldChg chg="ord">
        <pc:chgData name="Guest User" userId="S::urn:spo:anon#d29f64d11892fa73221edf54175bf7870d8277ebfe8fc7d8d3a1eb3914b74de1::" providerId="AD" clId="Web-{CEFA7C81-C121-F989-2809-99E0066296DA}" dt="2021-10-21T03:11:30.603" v="0"/>
        <pc:sldMkLst>
          <pc:docMk/>
          <pc:sldMk cId="3542540858" sldId="4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61193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2037549"/>
            <a:ext cx="3718718" cy="203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61193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47418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7" r:id="rId2"/>
    <p:sldLayoutId id="2147483688" r:id="rId3"/>
    <p:sldLayoutId id="2147483671" r:id="rId4"/>
    <p:sldLayoutId id="2147483672" r:id="rId5"/>
    <p:sldLayoutId id="2147483689" r:id="rId6"/>
    <p:sldLayoutId id="2147483690" r:id="rId7"/>
    <p:sldLayoutId id="2147483673" r:id="rId8"/>
    <p:sldLayoutId id="2147483691" r:id="rId9"/>
    <p:sldLayoutId id="2147483685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 smtClean="0"/>
              <a:t>UNIT 3 INTRODUCTION</a:t>
            </a:r>
            <a:r>
              <a:rPr lang="en-US" dirty="0"/>
              <a:t/>
            </a:r>
            <a:br>
              <a:rPr lang="en-US" dirty="0"/>
            </a:br>
            <a:r>
              <a:rPr lang="en-US" sz="5400" dirty="0"/>
              <a:t>Software </a:t>
            </a:r>
            <a:r>
              <a:rPr lang="en-US" sz="5400" dirty="0" smtClean="0"/>
              <a:t>Coding &amp;</a:t>
            </a:r>
          </a:p>
          <a:p>
            <a:r>
              <a:rPr lang="en-US" sz="5400" dirty="0" smtClean="0"/>
              <a:t>Testing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4589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  <a:endParaRPr lang="en-US" b="0" dirty="0"/>
          </a:p>
        </p:txBody>
      </p:sp>
      <p:sp>
        <p:nvSpPr>
          <p:cNvPr id="17" name="Rectangle 16"/>
          <p:cNvSpPr/>
          <p:nvPr/>
        </p:nvSpPr>
        <p:spPr>
          <a:xfrm>
            <a:off x="218347" y="899666"/>
            <a:ext cx="271499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Code Walk Through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110139" y="1359645"/>
            <a:ext cx="429211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198577" y="1475474"/>
            <a:ext cx="6203674" cy="51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walk through is an</a:t>
            </a:r>
            <a:r>
              <a:rPr lang="en-US" b="1" dirty="0">
                <a:solidFill>
                  <a:srgbClr val="C00000"/>
                </a:solidFill>
              </a:rPr>
              <a:t> informal code analysis </a:t>
            </a:r>
            <a:r>
              <a:rPr lang="en-US" dirty="0"/>
              <a:t>technique.</a:t>
            </a:r>
          </a:p>
          <a:p>
            <a:r>
              <a:rPr lang="en-US" dirty="0"/>
              <a:t>The main </a:t>
            </a:r>
            <a:r>
              <a:rPr lang="en-US" b="1" dirty="0">
                <a:solidFill>
                  <a:srgbClr val="C00000"/>
                </a:solidFill>
              </a:rPr>
              <a:t>objectives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walk through are </a:t>
            </a:r>
            <a:r>
              <a:rPr lang="en-US" b="1" dirty="0">
                <a:solidFill>
                  <a:srgbClr val="C00000"/>
                </a:solidFill>
              </a:rPr>
              <a:t>to discover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algorithmic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logical errors</a:t>
            </a:r>
            <a:r>
              <a:rPr lang="en-US" dirty="0"/>
              <a:t> in the </a:t>
            </a:r>
            <a:r>
              <a:rPr lang="en-US" b="1" dirty="0">
                <a:solidFill>
                  <a:srgbClr val="C00000"/>
                </a:solidFill>
              </a:rPr>
              <a:t>code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few members </a:t>
            </a:r>
            <a:r>
              <a:rPr lang="en-US" dirty="0"/>
              <a:t>of the development </a:t>
            </a:r>
            <a:r>
              <a:rPr lang="en-US" b="1" dirty="0">
                <a:solidFill>
                  <a:srgbClr val="C00000"/>
                </a:solidFill>
              </a:rPr>
              <a:t>team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given the </a:t>
            </a:r>
            <a:r>
              <a:rPr lang="en-US" b="1" dirty="0">
                <a:solidFill>
                  <a:srgbClr val="C00000"/>
                </a:solidFill>
              </a:rPr>
              <a:t>code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few days before the walk- through meeting to read and understand code.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C00000"/>
                </a:solidFill>
              </a:rPr>
              <a:t>member selects some test cases</a:t>
            </a:r>
            <a:r>
              <a:rPr lang="en-US" dirty="0"/>
              <a:t> 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simulates execution</a:t>
            </a:r>
            <a:r>
              <a:rPr lang="en-US" dirty="0"/>
              <a:t> of the code </a:t>
            </a:r>
            <a:r>
              <a:rPr lang="en-US" b="1" dirty="0">
                <a:solidFill>
                  <a:srgbClr val="C00000"/>
                </a:solidFill>
              </a:rPr>
              <a:t>by hand</a:t>
            </a:r>
          </a:p>
          <a:p>
            <a:r>
              <a:rPr lang="en-US" dirty="0"/>
              <a:t>The members </a:t>
            </a:r>
            <a:r>
              <a:rPr lang="en-US" b="1" dirty="0">
                <a:solidFill>
                  <a:srgbClr val="C00000"/>
                </a:solidFill>
              </a:rPr>
              <a:t>note down their findings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discuss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these </a:t>
            </a:r>
            <a:r>
              <a:rPr lang="en-US" b="1" dirty="0">
                <a:solidFill>
                  <a:srgbClr val="C00000"/>
                </a:solidFill>
              </a:rPr>
              <a:t>in a walk-through meeting</a:t>
            </a:r>
            <a:r>
              <a:rPr lang="en-US" dirty="0"/>
              <a:t> where the coder of the module is present.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095" y="44995"/>
            <a:ext cx="899545" cy="659667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458190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33900" y="899666"/>
            <a:ext cx="271499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Code Inspection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8425692" y="1359645"/>
            <a:ext cx="131919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6514130" y="1475474"/>
            <a:ext cx="5464510" cy="51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aim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Code Inspection </a:t>
            </a:r>
            <a:r>
              <a:rPr lang="en-US" dirty="0"/>
              <a:t>is to </a:t>
            </a:r>
            <a:r>
              <a:rPr lang="en-US" b="1" dirty="0">
                <a:solidFill>
                  <a:srgbClr val="C00000"/>
                </a:solidFill>
              </a:rPr>
              <a:t>discover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some </a:t>
            </a:r>
            <a:r>
              <a:rPr lang="en-US" b="1" dirty="0">
                <a:solidFill>
                  <a:srgbClr val="C00000"/>
                </a:solidFill>
              </a:rPr>
              <a:t>common types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errors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caused </a:t>
            </a:r>
            <a:r>
              <a:rPr lang="en-US" b="1" dirty="0">
                <a:solidFill>
                  <a:srgbClr val="C00000"/>
                </a:solidFill>
              </a:rPr>
              <a:t>due to improper programming</a:t>
            </a:r>
            <a:r>
              <a:rPr lang="en-US" dirty="0"/>
              <a:t>.</a:t>
            </a:r>
          </a:p>
          <a:p>
            <a:r>
              <a:rPr lang="en-US" dirty="0"/>
              <a:t>In other words, during Code Inspection </a:t>
            </a:r>
            <a:r>
              <a:rPr lang="en-US" b="1" dirty="0">
                <a:solidFill>
                  <a:srgbClr val="C00000"/>
                </a:solidFill>
              </a:rPr>
              <a:t>the code is examined </a:t>
            </a:r>
            <a:r>
              <a:rPr lang="en-US" dirty="0"/>
              <a:t>for the </a:t>
            </a:r>
            <a:r>
              <a:rPr lang="en-US" b="1" dirty="0">
                <a:solidFill>
                  <a:srgbClr val="C00000"/>
                </a:solidFill>
              </a:rPr>
              <a:t>presence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certain </a:t>
            </a:r>
            <a:r>
              <a:rPr lang="en-US" b="1" dirty="0">
                <a:solidFill>
                  <a:srgbClr val="C00000"/>
                </a:solidFill>
              </a:rPr>
              <a:t>kinds of errors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instance, consider the classical error of writing a procedure that modifies a parameter while the calling routine calls that procedure with a constant actual parameter.</a:t>
            </a:r>
          </a:p>
          <a:p>
            <a:pPr lvl="1"/>
            <a:r>
              <a:rPr lang="en-US" dirty="0"/>
              <a:t>It is more likely that </a:t>
            </a:r>
            <a:r>
              <a:rPr lang="en-US" b="1" dirty="0">
                <a:solidFill>
                  <a:srgbClr val="C00000"/>
                </a:solidFill>
              </a:rPr>
              <a:t>such an error will be discovered by looking for these kinds of mistakes in the code</a:t>
            </a:r>
            <a:r>
              <a:rPr lang="en-US" dirty="0"/>
              <a:t>.</a:t>
            </a:r>
          </a:p>
          <a:p>
            <a:r>
              <a:rPr lang="en-US" dirty="0"/>
              <a:t>In addition, </a:t>
            </a:r>
            <a:r>
              <a:rPr lang="en-US" b="1" dirty="0">
                <a:solidFill>
                  <a:srgbClr val="C00000"/>
                </a:solidFill>
              </a:rPr>
              <a:t>commitment to coding standards</a:t>
            </a:r>
            <a:r>
              <a:rPr lang="en-US" dirty="0"/>
              <a:t> is also </a:t>
            </a:r>
            <a:r>
              <a:rPr lang="en-US" b="1" dirty="0">
                <a:solidFill>
                  <a:srgbClr val="C00000"/>
                </a:solidFill>
              </a:rPr>
              <a:t>checked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55000" y="331998"/>
            <a:ext cx="3717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Code Walk Through &amp; Code Inspection</a:t>
            </a:r>
          </a:p>
        </p:txBody>
      </p:sp>
    </p:spTree>
    <p:extLst>
      <p:ext uri="{BB962C8B-B14F-4D97-AF65-F5344CB8AC3E}">
        <p14:creationId xmlns:p14="http://schemas.microsoft.com/office/powerpoint/2010/main" val="283262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build="p"/>
      <p:bldP spid="20" grpId="0" animBg="1"/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Documentation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203773"/>
            <a:ext cx="1507212" cy="101485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1180" y="787245"/>
            <a:ext cx="10327269" cy="882235"/>
          </a:xfrm>
        </p:spPr>
        <p:txBody>
          <a:bodyPr/>
          <a:lstStyle/>
          <a:p>
            <a:r>
              <a:rPr lang="en-US" dirty="0"/>
              <a:t>When different kinds of software products are developed, various kinds of </a:t>
            </a:r>
            <a:r>
              <a:rPr lang="en-US" b="1" dirty="0">
                <a:solidFill>
                  <a:srgbClr val="C00000"/>
                </a:solidFill>
              </a:rPr>
              <a:t>documents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also prepared as part of any software engineering process e.g..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6300" y="3788413"/>
            <a:ext cx="2263963" cy="10390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Software Documents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800" y="5215910"/>
            <a:ext cx="2383574" cy="1032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Internal Documentation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13688" y="5215910"/>
            <a:ext cx="2339812" cy="1032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External Documentation</a:t>
            </a: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5400000">
            <a:off x="4606230" y="4003857"/>
            <a:ext cx="388411" cy="20356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2"/>
            <a:endCxn id="11" idx="0"/>
          </p:cNvCxnSpPr>
          <p:nvPr/>
        </p:nvCxnSpPr>
        <p:spPr>
          <a:xfrm rot="16200000" flipH="1">
            <a:off x="6606733" y="4039048"/>
            <a:ext cx="388411" cy="19653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9600" y="1745524"/>
            <a:ext cx="1962150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Users’ manual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09600" y="2325652"/>
            <a:ext cx="10492289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Software requirements specification </a:t>
            </a:r>
            <a:r>
              <a:rPr lang="en-US" sz="2400" dirty="0">
                <a:solidFill>
                  <a:srgbClr val="C00000"/>
                </a:solidFill>
              </a:rPr>
              <a:t>(SRS)</a:t>
            </a:r>
            <a:r>
              <a:rPr lang="en-US" sz="2400" dirty="0"/>
              <a:t> documents,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745524" y="1738684"/>
            <a:ext cx="2578099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Design documents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5497397" y="1750168"/>
            <a:ext cx="2814518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Test documents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8485690" y="1738683"/>
            <a:ext cx="2616199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Installation manual</a:t>
            </a:r>
            <a:endParaRPr lang="en-US" sz="24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31180" y="3049044"/>
            <a:ext cx="11834482" cy="569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Different </a:t>
            </a:r>
            <a:r>
              <a:rPr lang="en-US" b="1" dirty="0">
                <a:solidFill>
                  <a:srgbClr val="C00000"/>
                </a:solidFill>
              </a:rPr>
              <a:t>types of software documents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can broadly be classified into the following: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0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Documentation Cont.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8346" y="899666"/>
            <a:ext cx="347735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Internal Documentation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529239" y="1359645"/>
            <a:ext cx="467247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198577" y="1475474"/>
            <a:ext cx="7079004" cy="51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It is the </a:t>
            </a:r>
            <a:r>
              <a:rPr lang="en-US" sz="2300" b="1" dirty="0">
                <a:solidFill>
                  <a:srgbClr val="C00000"/>
                </a:solidFill>
              </a:rPr>
              <a:t>code perception features</a:t>
            </a:r>
            <a:r>
              <a:rPr lang="en-US" sz="2300" dirty="0"/>
              <a:t> provided as part of the source code.</a:t>
            </a:r>
          </a:p>
          <a:p>
            <a:r>
              <a:rPr lang="en-US" sz="2300" dirty="0"/>
              <a:t>It is provided through appropriate</a:t>
            </a:r>
            <a:r>
              <a:rPr lang="en-US" sz="2300" b="1" dirty="0">
                <a:solidFill>
                  <a:srgbClr val="C00000"/>
                </a:solidFill>
              </a:rPr>
              <a:t> module headers and comments</a:t>
            </a:r>
            <a:r>
              <a:rPr lang="en-US" sz="2300" dirty="0"/>
              <a:t> embedded in the source code.</a:t>
            </a:r>
          </a:p>
          <a:p>
            <a:r>
              <a:rPr lang="en-US" sz="2300" dirty="0"/>
              <a:t>It is also provided through the useful </a:t>
            </a:r>
            <a:r>
              <a:rPr lang="en-US" sz="2300" b="1" dirty="0">
                <a:solidFill>
                  <a:srgbClr val="C00000"/>
                </a:solidFill>
              </a:rPr>
              <a:t>variable names, module and function headers, code indentation, code structuring, use of enumerated types and constant identifiers, use of user-defined data types</a:t>
            </a:r>
            <a:r>
              <a:rPr lang="en-US" sz="2300" dirty="0"/>
              <a:t>, etc.</a:t>
            </a:r>
          </a:p>
          <a:p>
            <a:r>
              <a:rPr lang="en-US" sz="2300" dirty="0"/>
              <a:t>Even when code is carefully commented, </a:t>
            </a:r>
            <a:r>
              <a:rPr lang="en-US" sz="2300" b="1" dirty="0">
                <a:solidFill>
                  <a:srgbClr val="C00000"/>
                </a:solidFill>
              </a:rPr>
              <a:t>meaningful variable names</a:t>
            </a:r>
            <a:r>
              <a:rPr lang="en-US" sz="2300" dirty="0"/>
              <a:t> are still more helpful in understanding a piece of code. </a:t>
            </a:r>
          </a:p>
          <a:p>
            <a:r>
              <a:rPr lang="en-US" sz="2300" dirty="0"/>
              <a:t>Good organizations ensure good internal documentation by appropriately formulating their coding standards and guidelines.</a:t>
            </a:r>
          </a:p>
          <a:p>
            <a:endParaRPr lang="en-US" sz="23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410690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24499" y="899666"/>
            <a:ext cx="321099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External Documentation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0521192" y="1359645"/>
            <a:ext cx="145744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7543800" y="1475474"/>
            <a:ext cx="4434840" cy="51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provided through various types of </a:t>
            </a:r>
            <a:r>
              <a:rPr lang="en-US" b="1" dirty="0">
                <a:solidFill>
                  <a:srgbClr val="C00000"/>
                </a:solidFill>
              </a:rPr>
              <a:t>supporting documents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such as users’ manual</a:t>
            </a:r>
          </a:p>
          <a:p>
            <a:pPr lvl="1"/>
            <a:r>
              <a:rPr lang="en-US" dirty="0"/>
              <a:t>software requirements specification document</a:t>
            </a:r>
          </a:p>
          <a:p>
            <a:pPr lvl="1"/>
            <a:r>
              <a:rPr lang="en-US" dirty="0"/>
              <a:t>design document</a:t>
            </a:r>
          </a:p>
          <a:p>
            <a:pPr lvl="1"/>
            <a:r>
              <a:rPr lang="en-US" dirty="0"/>
              <a:t>test documents, etc.</a:t>
            </a:r>
          </a:p>
          <a:p>
            <a:r>
              <a:rPr lang="en-US" dirty="0"/>
              <a:t>A systematic software development style ensures that all these documents are </a:t>
            </a:r>
            <a:r>
              <a:rPr lang="en-US" b="1" dirty="0">
                <a:solidFill>
                  <a:srgbClr val="C00000"/>
                </a:solidFill>
              </a:rPr>
              <a:t>produced in an orderly fashion</a:t>
            </a:r>
            <a:r>
              <a:rPr lang="en-US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89" y="517529"/>
            <a:ext cx="953651" cy="764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57" y="5501369"/>
            <a:ext cx="1321919" cy="9375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15432" y="339924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Internal &amp; External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2564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build="p"/>
      <p:bldP spid="20" grpId="0" animBg="1"/>
      <p:bldP spid="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4"/>
          <a:stretch/>
        </p:blipFill>
        <p:spPr>
          <a:xfrm>
            <a:off x="3689366" y="2953366"/>
            <a:ext cx="1688865" cy="1295400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228600" y="4341359"/>
            <a:ext cx="4057650" cy="2149572"/>
          </a:xfrm>
          <a:prstGeom prst="wedgeRoundRectCallout">
            <a:avLst>
              <a:gd name="adj1" fmla="val 86300"/>
              <a:gd name="adj2" fmla="val 239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Don’t view testing</a:t>
            </a:r>
            <a:r>
              <a:rPr lang="en-US" sz="2400" dirty="0">
                <a:solidFill>
                  <a:schemeClr val="tx1"/>
                </a:solidFill>
              </a:rPr>
              <a:t> as a </a:t>
            </a:r>
            <a:r>
              <a:rPr lang="en-US" sz="2400" b="1" dirty="0">
                <a:solidFill>
                  <a:srgbClr val="C00000"/>
                </a:solidFill>
              </a:rPr>
              <a:t>“safety net” </a:t>
            </a:r>
            <a:r>
              <a:rPr lang="en-US" sz="2400" dirty="0">
                <a:solidFill>
                  <a:schemeClr val="tx1"/>
                </a:solidFill>
              </a:rPr>
              <a:t>that will catch all errors that occurred because of weak software engineering practice.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28600" y="913996"/>
            <a:ext cx="4057650" cy="2062114"/>
          </a:xfrm>
          <a:prstGeom prst="wedgeRoundRectCallout">
            <a:avLst>
              <a:gd name="adj1" fmla="val 47325"/>
              <a:gd name="adj2" fmla="val 621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Testing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is the </a:t>
            </a:r>
            <a:r>
              <a:rPr lang="en-US" sz="2400" b="1" dirty="0">
                <a:solidFill>
                  <a:srgbClr val="C00000"/>
                </a:solidFill>
              </a:rPr>
              <a:t>process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exercising a program with the specific </a:t>
            </a:r>
            <a:r>
              <a:rPr lang="en-US" sz="2400" b="1" dirty="0">
                <a:solidFill>
                  <a:srgbClr val="C00000"/>
                </a:solidFill>
              </a:rPr>
              <a:t>intent of finding errors</a:t>
            </a:r>
            <a:r>
              <a:rPr lang="en-US" sz="2400" dirty="0"/>
              <a:t> prior to delivery to the end user.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231" y="847523"/>
            <a:ext cx="6661369" cy="43102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281" y="5294143"/>
            <a:ext cx="1712142" cy="116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Test the Software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882968"/>
            <a:ext cx="2476182" cy="2476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882968"/>
            <a:ext cx="2539682" cy="25396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-742631" y="1854200"/>
            <a:ext cx="2475864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Developer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419782" y="882968"/>
            <a:ext cx="533400" cy="2475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/>
              <a:t>Tester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" y="3486150"/>
            <a:ext cx="4305300" cy="1219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Understands the system but, will test "gently“ and, is driven by "delivery"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3486150"/>
            <a:ext cx="4228782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Must learn about the system, but  will attempt to break it and, is driven by quality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28600" y="4933950"/>
            <a:ext cx="4267200" cy="1619250"/>
          </a:xfrm>
          <a:prstGeom prst="wedgeRoundRectCallout">
            <a:avLst>
              <a:gd name="adj1" fmla="val 50595"/>
              <a:gd name="adj2" fmla="val -608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Testing without plan is of no point</a:t>
            </a:r>
          </a:p>
          <a:p>
            <a:pPr algn="ctr"/>
            <a:r>
              <a:rPr lang="en-US" sz="2400" dirty="0"/>
              <a:t>It wastes time and effort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685982" y="4933950"/>
            <a:ext cx="4267200" cy="1619250"/>
          </a:xfrm>
          <a:prstGeom prst="wedgeRoundRectCallout">
            <a:avLst>
              <a:gd name="adj1" fmla="val -52083"/>
              <a:gd name="adj2" fmla="val -619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Testing need a strategy</a:t>
            </a:r>
            <a:br>
              <a:rPr lang="en-US" sz="2400" dirty="0"/>
            </a:br>
            <a:r>
              <a:rPr lang="en-US" sz="2400" dirty="0"/>
              <a:t>Dev team needs to work with Test team, “Egoless Programming”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9394261" y="830144"/>
            <a:ext cx="2580967" cy="2335447"/>
          </a:xfrm>
          <a:prstGeom prst="wedgeEllipseCallout">
            <a:avLst>
              <a:gd name="adj1" fmla="val -3548"/>
              <a:gd name="adj2" fmla="val 735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Who Test the Software</a:t>
            </a:r>
            <a:r>
              <a:rPr lang="en-US" sz="2400" dirty="0"/>
              <a:t>?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454279" y="3652718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&lt;</a:t>
            </a:r>
            <a:r>
              <a:rPr lang="en-US" sz="3600" b="1" dirty="0"/>
              <a:t>Developer</a:t>
            </a:r>
            <a:r>
              <a:rPr lang="en-US" sz="3600" b="1" dirty="0">
                <a:solidFill>
                  <a:srgbClr val="C00000"/>
                </a:solidFill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72661" y="4933950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[</a:t>
            </a:r>
            <a:r>
              <a:rPr lang="en-US" sz="3600" b="1" dirty="0"/>
              <a:t>Tester</a:t>
            </a:r>
            <a:r>
              <a:rPr lang="en-US" sz="3600" b="1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25510" y="4299049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54643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Test the Software?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972" y="1162050"/>
            <a:ext cx="1306628" cy="431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399" y="802153"/>
            <a:ext cx="18432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/>
              <a:t>Component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1900" y="2495550"/>
            <a:ext cx="25019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Integration Test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1900" y="4171950"/>
            <a:ext cx="25019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Performance 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5041900" y="5010150"/>
            <a:ext cx="25019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Acceptance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1900" y="5848350"/>
            <a:ext cx="25019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Installation Test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0270" y="2567717"/>
            <a:ext cx="2957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Design Specifications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0269" y="3431867"/>
            <a:ext cx="384605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tx2"/>
                </a:solidFill>
              </a:rPr>
              <a:t>System functional requirements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0269" y="4248834"/>
            <a:ext cx="3846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Other software requirements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0269" y="5089217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Customer SRS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5972" y="5931828"/>
            <a:ext cx="2366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User environment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6691" y="1166347"/>
            <a:ext cx="1306628" cy="431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73118" y="806450"/>
            <a:ext cx="18432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/>
              <a:t>Component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83091" y="1166347"/>
            <a:ext cx="1306628" cy="431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Unit Test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89518" y="806450"/>
            <a:ext cx="184328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/>
              <a:t>Component Code</a:t>
            </a:r>
          </a:p>
        </p:txBody>
      </p:sp>
      <p:cxnSp>
        <p:nvCxnSpPr>
          <p:cNvPr id="19" name="Straight Arrow Connector 18"/>
          <p:cNvCxnSpPr>
            <a:stCxn id="4" idx="2"/>
            <a:endCxn id="6" idx="0"/>
          </p:cNvCxnSpPr>
          <p:nvPr/>
        </p:nvCxnSpPr>
        <p:spPr>
          <a:xfrm>
            <a:off x="1099286" y="1593850"/>
            <a:ext cx="5193564" cy="90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6" idx="0"/>
          </p:cNvCxnSpPr>
          <p:nvPr/>
        </p:nvCxnSpPr>
        <p:spPr>
          <a:xfrm>
            <a:off x="3320005" y="1598147"/>
            <a:ext cx="2972845" cy="89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6" idx="0"/>
          </p:cNvCxnSpPr>
          <p:nvPr/>
        </p:nvCxnSpPr>
        <p:spPr>
          <a:xfrm flipH="1">
            <a:off x="6292850" y="1598147"/>
            <a:ext cx="1243555" cy="89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41900" y="3333750"/>
            <a:ext cx="25019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Test</a:t>
            </a:r>
          </a:p>
        </p:txBody>
      </p:sp>
      <p:cxnSp>
        <p:nvCxnSpPr>
          <p:cNvPr id="23" name="Straight Arrow Connector 22"/>
          <p:cNvCxnSpPr>
            <a:stCxn id="6" idx="2"/>
            <a:endCxn id="22" idx="0"/>
          </p:cNvCxnSpPr>
          <p:nvPr/>
        </p:nvCxnSpPr>
        <p:spPr>
          <a:xfrm>
            <a:off x="6292850" y="310515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7" idx="0"/>
          </p:cNvCxnSpPr>
          <p:nvPr/>
        </p:nvCxnSpPr>
        <p:spPr>
          <a:xfrm>
            <a:off x="6292850" y="394335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6292850" y="478155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9" idx="0"/>
          </p:cNvCxnSpPr>
          <p:nvPr/>
        </p:nvCxnSpPr>
        <p:spPr>
          <a:xfrm>
            <a:off x="6292850" y="561975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321733" y="2586767"/>
            <a:ext cx="23807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Integrated modules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31991" y="3424967"/>
            <a:ext cx="25705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Functioning system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267802" y="4264760"/>
            <a:ext cx="33057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Verified, validated software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332955" y="5104630"/>
            <a:ext cx="21275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Accepted system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04664" y="5939050"/>
            <a:ext cx="18405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System in use!</a:t>
            </a:r>
          </a:p>
        </p:txBody>
      </p:sp>
      <p:cxnSp>
        <p:nvCxnSpPr>
          <p:cNvPr id="32" name="Straight Arrow Connector 31"/>
          <p:cNvCxnSpPr>
            <a:stCxn id="10" idx="3"/>
            <a:endCxn id="6" idx="1"/>
          </p:cNvCxnSpPr>
          <p:nvPr/>
        </p:nvCxnSpPr>
        <p:spPr>
          <a:xfrm>
            <a:off x="3448050" y="2798550"/>
            <a:ext cx="1593850" cy="18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27" idx="1"/>
          </p:cNvCxnSpPr>
          <p:nvPr/>
        </p:nvCxnSpPr>
        <p:spPr>
          <a:xfrm>
            <a:off x="7543800" y="2800350"/>
            <a:ext cx="1777933" cy="18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22" idx="1"/>
          </p:cNvCxnSpPr>
          <p:nvPr/>
        </p:nvCxnSpPr>
        <p:spPr>
          <a:xfrm flipV="1">
            <a:off x="4336325" y="3638550"/>
            <a:ext cx="705575" cy="106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7" idx="1"/>
          </p:cNvCxnSpPr>
          <p:nvPr/>
        </p:nvCxnSpPr>
        <p:spPr>
          <a:xfrm flipV="1">
            <a:off x="4336325" y="4476750"/>
            <a:ext cx="705575" cy="29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  <a:endCxn id="8" idx="1"/>
          </p:cNvCxnSpPr>
          <p:nvPr/>
        </p:nvCxnSpPr>
        <p:spPr>
          <a:xfrm flipV="1">
            <a:off x="2443048" y="5314950"/>
            <a:ext cx="2598852" cy="51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2812325" y="6153150"/>
            <a:ext cx="222957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8" idx="1"/>
          </p:cNvCxnSpPr>
          <p:nvPr/>
        </p:nvCxnSpPr>
        <p:spPr>
          <a:xfrm>
            <a:off x="7543800" y="3638550"/>
            <a:ext cx="1588191" cy="18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3"/>
            <a:endCxn id="29" idx="1"/>
          </p:cNvCxnSpPr>
          <p:nvPr/>
        </p:nvCxnSpPr>
        <p:spPr>
          <a:xfrm>
            <a:off x="7543800" y="4476750"/>
            <a:ext cx="724002" cy="345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3"/>
            <a:endCxn id="30" idx="1"/>
          </p:cNvCxnSpPr>
          <p:nvPr/>
        </p:nvCxnSpPr>
        <p:spPr>
          <a:xfrm>
            <a:off x="7543800" y="5314950"/>
            <a:ext cx="1789155" cy="51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31" idx="1"/>
          </p:cNvCxnSpPr>
          <p:nvPr/>
        </p:nvCxnSpPr>
        <p:spPr>
          <a:xfrm>
            <a:off x="7543800" y="6153150"/>
            <a:ext cx="2060864" cy="134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22" grpId="0" animBg="1"/>
      <p:bldP spid="27" grpId="0"/>
      <p:bldP spid="28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&amp;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528" y="727671"/>
            <a:ext cx="376245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/>
              <a:t>Verification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528" y="3478834"/>
            <a:ext cx="376245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/>
              <a:t>Validation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528" y="1125751"/>
            <a:ext cx="376245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Are we building the product right?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528" y="3880728"/>
            <a:ext cx="376245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Are we building the right product?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85056" y="1571896"/>
            <a:ext cx="3759926" cy="1772194"/>
          </a:xfrm>
          <a:prstGeom prst="wedgeRoundRectCallout">
            <a:avLst>
              <a:gd name="adj1" fmla="val 6423"/>
              <a:gd name="adj2" fmla="val 2557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/>
              <a:t>The objective of Verification is to make sure that the product being develop is as per the requirements and design specifications.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82528" y="4345577"/>
            <a:ext cx="3762454" cy="2146663"/>
          </a:xfrm>
          <a:prstGeom prst="wedgeRoundRectCallout">
            <a:avLst>
              <a:gd name="adj1" fmla="val -3701"/>
              <a:gd name="adj2" fmla="val -4964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/>
              <a:t>The objective of Validation is to make sure that the product meet up the user’s requirements and check whether the specifications were correct in the first place.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98535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75889" y="754569"/>
            <a:ext cx="1898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Verification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22236" y="754569"/>
            <a:ext cx="1695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/>
              <a:t>Validation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5889" y="1255742"/>
            <a:ext cx="3827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Process of </a:t>
            </a:r>
            <a:r>
              <a:rPr lang="en-US" b="1" dirty="0"/>
              <a:t>evaluating</a:t>
            </a:r>
            <a:r>
              <a:rPr lang="en-US" dirty="0"/>
              <a:t> products of a </a:t>
            </a:r>
            <a:r>
              <a:rPr lang="en-US" b="1" dirty="0"/>
              <a:t>development phase </a:t>
            </a:r>
            <a:r>
              <a:rPr lang="en-US" dirty="0"/>
              <a:t>to find out whether they meet the specified requirements.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031726" y="1206679"/>
            <a:ext cx="1" cy="45950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107926" y="1255742"/>
            <a:ext cx="39099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Process of evaluating software </a:t>
            </a:r>
            <a:r>
              <a:rPr lang="en-US" b="1" dirty="0"/>
              <a:t>at the end of the development</a:t>
            </a:r>
            <a:r>
              <a:rPr lang="en-US" dirty="0"/>
              <a:t> to determine whether software meets the customer expectations and requirements.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75889" y="2479203"/>
            <a:ext cx="3684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Activities involved: </a:t>
            </a:r>
            <a:r>
              <a:rPr lang="en-US" b="1" dirty="0"/>
              <a:t>Reviews</a:t>
            </a:r>
            <a:r>
              <a:rPr lang="en-US" dirty="0"/>
              <a:t>, </a:t>
            </a:r>
            <a:r>
              <a:rPr lang="en-US" b="1" dirty="0"/>
              <a:t>Meetings</a:t>
            </a:r>
            <a:r>
              <a:rPr lang="en-US" dirty="0"/>
              <a:t> and </a:t>
            </a:r>
            <a:r>
              <a:rPr lang="en-US" b="1" dirty="0"/>
              <a:t>Inspections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07926" y="2479203"/>
            <a:ext cx="3909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Activities involved: </a:t>
            </a:r>
            <a:r>
              <a:rPr lang="en-US" b="1" dirty="0"/>
              <a:t>Testing</a:t>
            </a:r>
            <a:r>
              <a:rPr lang="en-US" dirty="0"/>
              <a:t> like black box testing, white box testing, gray box testing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317485" y="2429608"/>
            <a:ext cx="7700345" cy="432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317485" y="3406127"/>
            <a:ext cx="7700345" cy="138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75889" y="3469976"/>
            <a:ext cx="2399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Carried out by </a:t>
            </a:r>
            <a:r>
              <a:rPr lang="en-US" b="1" dirty="0"/>
              <a:t>QA team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07926" y="3469976"/>
            <a:ext cx="296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Carried out by </a:t>
            </a:r>
            <a:r>
              <a:rPr lang="en-US" b="1" dirty="0"/>
              <a:t>testing team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306681" y="3852008"/>
            <a:ext cx="7711149" cy="76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175889" y="3940908"/>
            <a:ext cx="3732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Execution</a:t>
            </a:r>
            <a:r>
              <a:rPr lang="en-US" dirty="0"/>
              <a:t> of code does</a:t>
            </a:r>
            <a:r>
              <a:rPr lang="en-US" b="1" dirty="0"/>
              <a:t> not</a:t>
            </a:r>
            <a:r>
              <a:rPr lang="en-US" dirty="0"/>
              <a:t> </a:t>
            </a:r>
            <a:r>
              <a:rPr lang="en-US" b="1" dirty="0"/>
              <a:t>come</a:t>
            </a:r>
            <a:r>
              <a:rPr lang="en-US" dirty="0"/>
              <a:t> under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07926" y="3940908"/>
            <a:ext cx="3909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Execution</a:t>
            </a:r>
            <a:r>
              <a:rPr lang="en-US" dirty="0"/>
              <a:t> of code </a:t>
            </a:r>
            <a:r>
              <a:rPr lang="en-US" b="1" dirty="0"/>
              <a:t>comes</a:t>
            </a:r>
            <a:r>
              <a:rPr lang="en-US" dirty="0"/>
              <a:t> under Validation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317485" y="4599939"/>
            <a:ext cx="7700345" cy="394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75889" y="4690208"/>
            <a:ext cx="3684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Explains</a:t>
            </a:r>
            <a:r>
              <a:rPr lang="en-US" dirty="0"/>
              <a:t> whether the </a:t>
            </a:r>
            <a:r>
              <a:rPr lang="en-US" b="1" dirty="0"/>
              <a:t>outputs are according to inputs </a:t>
            </a:r>
            <a:r>
              <a:rPr lang="en-US" dirty="0"/>
              <a:t>or not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107926" y="4690208"/>
            <a:ext cx="3909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Describes</a:t>
            </a:r>
            <a:r>
              <a:rPr lang="en-US" dirty="0"/>
              <a:t> whether the </a:t>
            </a:r>
            <a:r>
              <a:rPr lang="en-US" b="1" dirty="0"/>
              <a:t>software</a:t>
            </a:r>
            <a:r>
              <a:rPr lang="en-US" dirty="0"/>
              <a:t> is </a:t>
            </a:r>
            <a:r>
              <a:rPr lang="en-US" b="1" dirty="0"/>
              <a:t>accepted</a:t>
            </a:r>
            <a:r>
              <a:rPr lang="en-US" dirty="0"/>
              <a:t> </a:t>
            </a:r>
            <a:r>
              <a:rPr lang="en-US" b="1" dirty="0"/>
              <a:t>by</a:t>
            </a:r>
            <a:r>
              <a:rPr lang="en-US" dirty="0"/>
              <a:t> the </a:t>
            </a:r>
            <a:r>
              <a:rPr lang="en-US" b="1" dirty="0"/>
              <a:t>user</a:t>
            </a:r>
            <a:r>
              <a:rPr lang="en-US" dirty="0"/>
              <a:t> or not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317485" y="5336539"/>
            <a:ext cx="7700345" cy="394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75889" y="5425280"/>
            <a:ext cx="273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Cost</a:t>
            </a:r>
            <a:r>
              <a:rPr lang="en-US" dirty="0"/>
              <a:t> of </a:t>
            </a:r>
            <a:r>
              <a:rPr lang="en-US" b="1" dirty="0"/>
              <a:t>errors</a:t>
            </a:r>
            <a:r>
              <a:rPr lang="en-US" dirty="0"/>
              <a:t> caught is </a:t>
            </a:r>
            <a:r>
              <a:rPr lang="en-US" b="1" dirty="0"/>
              <a:t>less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07926" y="5426586"/>
            <a:ext cx="3909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Cost</a:t>
            </a:r>
            <a:r>
              <a:rPr lang="en-US" dirty="0"/>
              <a:t> of </a:t>
            </a:r>
            <a:r>
              <a:rPr lang="en-US" b="1" dirty="0"/>
              <a:t>errors</a:t>
            </a:r>
            <a:r>
              <a:rPr lang="en-US" dirty="0"/>
              <a:t> caught is </a:t>
            </a:r>
            <a:r>
              <a:rPr lang="en-US" b="1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402663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1" grpId="0"/>
      <p:bldP spid="12" grpId="0"/>
      <p:bldP spid="13" grpId="0"/>
      <p:bldP spid="15" grpId="0"/>
      <p:bldP spid="16" grpId="0"/>
      <p:bldP spid="17" grpId="0"/>
      <p:bldP spid="20" grpId="0"/>
      <p:bldP spid="21" grpId="0"/>
      <p:bldP spid="23" grpId="0"/>
      <p:bldP spid="24" grpId="0"/>
      <p:bldP spid="26" grpId="0"/>
      <p:bldP spid="27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Strategy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78" y="882656"/>
            <a:ext cx="6354108" cy="328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687042" y="2366275"/>
            <a:ext cx="3220841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Unit Testing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87042" y="2828903"/>
            <a:ext cx="322084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It </a:t>
            </a:r>
            <a:r>
              <a:rPr lang="en-US" sz="2400" b="1" dirty="0">
                <a:solidFill>
                  <a:srgbClr val="C00000"/>
                </a:solidFill>
              </a:rPr>
              <a:t>concentrate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on </a:t>
            </a:r>
            <a:r>
              <a:rPr lang="en-US" sz="2400" b="1" dirty="0">
                <a:solidFill>
                  <a:srgbClr val="C00000"/>
                </a:solidFill>
              </a:rPr>
              <a:t>each unit</a:t>
            </a:r>
            <a:r>
              <a:rPr lang="en-US" sz="2400" dirty="0"/>
              <a:t> of the software as </a:t>
            </a:r>
            <a:r>
              <a:rPr lang="en-US" sz="2400" b="1" dirty="0">
                <a:solidFill>
                  <a:srgbClr val="C00000"/>
                </a:solidFill>
              </a:rPr>
              <a:t>implemented in source 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87042" y="4483014"/>
            <a:ext cx="322084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It </a:t>
            </a:r>
            <a:r>
              <a:rPr lang="en-US" sz="2400" b="1" dirty="0">
                <a:solidFill>
                  <a:srgbClr val="C00000"/>
                </a:solidFill>
              </a:rPr>
              <a:t>focuses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on each </a:t>
            </a:r>
            <a:r>
              <a:rPr lang="en-US" sz="2400" b="1" dirty="0">
                <a:solidFill>
                  <a:srgbClr val="C00000"/>
                </a:solidFill>
              </a:rPr>
              <a:t>component individual</a:t>
            </a:r>
            <a:r>
              <a:rPr lang="en-US" sz="2400" dirty="0"/>
              <a:t>, ensuring that it functions properly as a unit.</a:t>
            </a:r>
            <a:endParaRPr lang="en-IN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62" y="882656"/>
            <a:ext cx="1600200" cy="131216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8341242" y="720644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5489249" y="4483014"/>
            <a:ext cx="3311105" cy="1930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Unit Testing</a:t>
            </a:r>
          </a:p>
          <a:p>
            <a:r>
              <a:rPr lang="en-US" sz="2300" dirty="0"/>
              <a:t>Integration Testing</a:t>
            </a:r>
          </a:p>
          <a:p>
            <a:r>
              <a:rPr lang="en-US" sz="2300" dirty="0"/>
              <a:t>Validation Testing</a:t>
            </a:r>
          </a:p>
          <a:p>
            <a:r>
              <a:rPr lang="en-US" sz="2300" dirty="0"/>
              <a:t>System Testing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86230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Testing Strategy Cont.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" r="9088"/>
          <a:stretch/>
        </p:blipFill>
        <p:spPr>
          <a:xfrm>
            <a:off x="1320516" y="835787"/>
            <a:ext cx="1243776" cy="113726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70059" y="2209521"/>
            <a:ext cx="3220841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Integration Testing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9646" y="2209520"/>
            <a:ext cx="3458854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Validation Testing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9" t="10026" r="10190" b="10143"/>
          <a:stretch/>
        </p:blipFill>
        <p:spPr>
          <a:xfrm>
            <a:off x="4910124" y="835787"/>
            <a:ext cx="1090609" cy="109060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247246" y="2205122"/>
            <a:ext cx="4716154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System Testing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88" y="919767"/>
            <a:ext cx="1095770" cy="109577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70059" y="2672149"/>
            <a:ext cx="322084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It </a:t>
            </a:r>
            <a:r>
              <a:rPr lang="en-US" sz="2400" b="1" dirty="0">
                <a:solidFill>
                  <a:srgbClr val="C00000"/>
                </a:solidFill>
              </a:rPr>
              <a:t>focus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is on </a:t>
            </a:r>
            <a:r>
              <a:rPr lang="en-US" sz="2400" b="1" dirty="0">
                <a:solidFill>
                  <a:srgbClr val="C00000"/>
                </a:solidFill>
              </a:rPr>
              <a:t>design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construction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software architecture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0059" y="3967196"/>
            <a:ext cx="322084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/>
              <a:t>Integration testing is the </a:t>
            </a:r>
            <a:r>
              <a:rPr lang="en-IN" sz="2400" b="1" dirty="0">
                <a:solidFill>
                  <a:srgbClr val="C00000"/>
                </a:solidFill>
              </a:rPr>
              <a:t>process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testing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interface between two software units</a:t>
            </a:r>
            <a:r>
              <a:rPr lang="en-IN" sz="2400" dirty="0"/>
              <a:t> or modules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89646" y="2672149"/>
            <a:ext cx="345885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Software is </a:t>
            </a:r>
            <a:r>
              <a:rPr lang="en-US" sz="2400" b="1" dirty="0">
                <a:solidFill>
                  <a:srgbClr val="C00000"/>
                </a:solidFill>
              </a:rPr>
              <a:t>validated against requirements </a:t>
            </a:r>
            <a:r>
              <a:rPr lang="en-US" sz="2400" dirty="0"/>
              <a:t>established as a part of requirement modeling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9646" y="4369850"/>
            <a:ext cx="3458853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It give </a:t>
            </a:r>
            <a:r>
              <a:rPr lang="en-US" sz="2400" b="1" dirty="0">
                <a:solidFill>
                  <a:srgbClr val="C00000"/>
                </a:solidFill>
              </a:rPr>
              <a:t>assurance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software meets all </a:t>
            </a:r>
            <a:r>
              <a:rPr lang="en-US" sz="2400" dirty="0">
                <a:solidFill>
                  <a:srgbClr val="C00000"/>
                </a:solidFill>
              </a:rPr>
              <a:t>informational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functional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behavioral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performance</a:t>
            </a:r>
            <a:r>
              <a:rPr lang="en-US" sz="2400" dirty="0"/>
              <a:t> requirements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47246" y="2672149"/>
            <a:ext cx="471615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software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other software elements</a:t>
            </a:r>
            <a:r>
              <a:rPr lang="en-US" sz="2400" dirty="0"/>
              <a:t> are </a:t>
            </a:r>
            <a:r>
              <a:rPr lang="en-US" sz="2400" b="1" dirty="0">
                <a:solidFill>
                  <a:srgbClr val="C00000"/>
                </a:solidFill>
              </a:rPr>
              <a:t>tested as a whole</a:t>
            </a:r>
          </a:p>
          <a:p>
            <a:pPr algn="just"/>
            <a:r>
              <a:rPr lang="en-US" sz="2400" dirty="0"/>
              <a:t>Software once validated, must be combined with other system elements e.g. hardware, people, database etc…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247247" y="5085267"/>
            <a:ext cx="471615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It verifies that all elements mesh properly and that overall system function / performance is achieved.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507985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65585" y="69215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28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943" y="863444"/>
            <a:ext cx="9070878" cy="5590565"/>
          </a:xfrm>
        </p:spPr>
        <p:txBody>
          <a:bodyPr/>
          <a:lstStyle/>
          <a:p>
            <a:r>
              <a:rPr lang="en-US" sz="2100" dirty="0"/>
              <a:t>Unit is the </a:t>
            </a:r>
            <a:r>
              <a:rPr lang="en-US" sz="2100" b="1" dirty="0">
                <a:solidFill>
                  <a:srgbClr val="C00000"/>
                </a:solidFill>
              </a:rPr>
              <a:t>smallest part of a software</a:t>
            </a:r>
            <a:r>
              <a:rPr lang="en-US" sz="2100" dirty="0"/>
              <a:t> system which is testable.</a:t>
            </a:r>
          </a:p>
          <a:p>
            <a:r>
              <a:rPr lang="en-US" sz="2100" dirty="0"/>
              <a:t>It may include code files, classes and methods which can be tested individually for correctness.</a:t>
            </a:r>
          </a:p>
          <a:p>
            <a:r>
              <a:rPr lang="en-US" sz="2100" dirty="0"/>
              <a:t>Unit Testing </a:t>
            </a:r>
            <a:r>
              <a:rPr lang="en-US" sz="2100" b="1" dirty="0">
                <a:solidFill>
                  <a:srgbClr val="C00000"/>
                </a:solidFill>
              </a:rPr>
              <a:t>validates small building block</a:t>
            </a:r>
            <a:r>
              <a:rPr lang="en-US" sz="2100" dirty="0"/>
              <a:t> of a complex system before testing an integrated large module or whole system</a:t>
            </a:r>
          </a:p>
          <a:p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unit test</a:t>
            </a:r>
            <a:r>
              <a:rPr lang="en-US" sz="2100" dirty="0"/>
              <a:t> </a:t>
            </a:r>
            <a:r>
              <a:rPr lang="en-US" sz="2100" b="1" dirty="0">
                <a:solidFill>
                  <a:srgbClr val="C00000"/>
                </a:solidFill>
              </a:rPr>
              <a:t>focuses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on the </a:t>
            </a:r>
            <a:r>
              <a:rPr lang="en-US" sz="2100" b="1" dirty="0">
                <a:solidFill>
                  <a:srgbClr val="C00000"/>
                </a:solidFill>
              </a:rPr>
              <a:t>internal processing logic</a:t>
            </a:r>
            <a:r>
              <a:rPr lang="en-US" sz="2100" dirty="0"/>
              <a:t> and </a:t>
            </a:r>
            <a:r>
              <a:rPr lang="en-US" sz="2100" b="1" dirty="0">
                <a:solidFill>
                  <a:srgbClr val="C00000"/>
                </a:solidFill>
              </a:rPr>
              <a:t>data structures</a:t>
            </a:r>
            <a:r>
              <a:rPr lang="en-US" sz="2100" dirty="0"/>
              <a:t> within the boundaries of a component.</a:t>
            </a:r>
          </a:p>
          <a:p>
            <a:r>
              <a:rPr lang="en-US" sz="2100" dirty="0"/>
              <a:t>The module is tested to ensure that </a:t>
            </a:r>
            <a:r>
              <a:rPr lang="en-US" sz="2100" b="1" dirty="0">
                <a:solidFill>
                  <a:srgbClr val="C00000"/>
                </a:solidFill>
              </a:rPr>
              <a:t>information properly flows</a:t>
            </a:r>
            <a:r>
              <a:rPr lang="en-US" sz="2100" dirty="0"/>
              <a:t> </a:t>
            </a:r>
            <a:r>
              <a:rPr lang="en-US" sz="2100" b="1" dirty="0">
                <a:solidFill>
                  <a:srgbClr val="C00000"/>
                </a:solidFill>
              </a:rPr>
              <a:t>into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out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of the program unit</a:t>
            </a:r>
          </a:p>
          <a:p>
            <a:r>
              <a:rPr lang="en-US" sz="2100" b="1" dirty="0">
                <a:solidFill>
                  <a:srgbClr val="C00000"/>
                </a:solidFill>
              </a:rPr>
              <a:t>Local data structures</a:t>
            </a:r>
            <a:r>
              <a:rPr lang="en-US" sz="2100" dirty="0"/>
              <a:t> are examined to ensure that </a:t>
            </a:r>
            <a:r>
              <a:rPr lang="en-US" sz="2100" b="1" dirty="0">
                <a:solidFill>
                  <a:srgbClr val="C00000"/>
                </a:solidFill>
              </a:rPr>
              <a:t>data stored temporarily</a:t>
            </a:r>
            <a:r>
              <a:rPr lang="en-US" sz="2100" dirty="0"/>
              <a:t> maintains its </a:t>
            </a:r>
            <a:r>
              <a:rPr lang="en-US" sz="2100" b="1" dirty="0">
                <a:solidFill>
                  <a:srgbClr val="C00000"/>
                </a:solidFill>
              </a:rPr>
              <a:t>integrity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during execution</a:t>
            </a:r>
          </a:p>
          <a:p>
            <a:r>
              <a:rPr lang="en-US" sz="2100" dirty="0"/>
              <a:t>All </a:t>
            </a:r>
            <a:r>
              <a:rPr lang="en-US" sz="2100" b="1" dirty="0">
                <a:solidFill>
                  <a:srgbClr val="C00000"/>
                </a:solidFill>
              </a:rPr>
              <a:t>independent paths</a:t>
            </a:r>
            <a:r>
              <a:rPr lang="en-US" sz="2100" dirty="0"/>
              <a:t> through the control structures are </a:t>
            </a:r>
            <a:r>
              <a:rPr lang="en-US" sz="2100" b="1" dirty="0">
                <a:solidFill>
                  <a:srgbClr val="C00000"/>
                </a:solidFill>
              </a:rPr>
              <a:t>exercised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to </a:t>
            </a:r>
            <a:r>
              <a:rPr lang="en-US" sz="2100" b="1" dirty="0">
                <a:solidFill>
                  <a:srgbClr val="C00000"/>
                </a:solidFill>
              </a:rPr>
              <a:t>ensure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that </a:t>
            </a:r>
            <a:r>
              <a:rPr lang="en-US" sz="2100" b="1" dirty="0">
                <a:solidFill>
                  <a:srgbClr val="C00000"/>
                </a:solidFill>
              </a:rPr>
              <a:t>all statements in module</a:t>
            </a:r>
            <a:r>
              <a:rPr lang="en-US" sz="2100" dirty="0"/>
              <a:t> have been </a:t>
            </a:r>
            <a:r>
              <a:rPr lang="en-US" sz="2100" b="1" dirty="0">
                <a:solidFill>
                  <a:srgbClr val="C00000"/>
                </a:solidFill>
              </a:rPr>
              <a:t>executed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at least </a:t>
            </a:r>
            <a:r>
              <a:rPr lang="en-US" sz="2100" b="1" dirty="0">
                <a:solidFill>
                  <a:srgbClr val="C00000"/>
                </a:solidFill>
              </a:rPr>
              <a:t>once</a:t>
            </a:r>
          </a:p>
          <a:p>
            <a:r>
              <a:rPr lang="en-US" sz="2100" b="1" dirty="0">
                <a:solidFill>
                  <a:srgbClr val="C00000"/>
                </a:solidFill>
              </a:rPr>
              <a:t>Boundary conditions </a:t>
            </a:r>
            <a:r>
              <a:rPr lang="en-US" sz="2100" dirty="0"/>
              <a:t>are </a:t>
            </a:r>
            <a:r>
              <a:rPr lang="en-US" sz="2100" b="1" dirty="0">
                <a:solidFill>
                  <a:srgbClr val="C00000"/>
                </a:solidFill>
              </a:rPr>
              <a:t>tested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to </a:t>
            </a:r>
            <a:r>
              <a:rPr lang="en-US" sz="2100" b="1" dirty="0"/>
              <a:t>ensure</a:t>
            </a:r>
            <a:r>
              <a:rPr lang="en-US" sz="2100" dirty="0"/>
              <a:t> that the module </a:t>
            </a:r>
            <a:r>
              <a:rPr lang="en-US" sz="2100" b="1" dirty="0">
                <a:solidFill>
                  <a:srgbClr val="C00000"/>
                </a:solidFill>
              </a:rPr>
              <a:t>operates properly </a:t>
            </a:r>
            <a:r>
              <a:rPr lang="en-US" sz="2100" dirty="0"/>
              <a:t>at </a:t>
            </a:r>
            <a:r>
              <a:rPr lang="en-US" sz="2100" b="1" dirty="0">
                <a:solidFill>
                  <a:srgbClr val="C00000"/>
                </a:solidFill>
              </a:rPr>
              <a:t>boundaries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established to limit or restricted processing</a:t>
            </a:r>
          </a:p>
          <a:p>
            <a:r>
              <a:rPr lang="en-US" sz="2100" dirty="0"/>
              <a:t>All </a:t>
            </a:r>
            <a:r>
              <a:rPr lang="en-US" sz="2100" b="1" dirty="0">
                <a:solidFill>
                  <a:srgbClr val="C00000"/>
                </a:solidFill>
              </a:rPr>
              <a:t>error handling </a:t>
            </a:r>
            <a:r>
              <a:rPr lang="en-US" sz="2100" dirty="0"/>
              <a:t>paths are </a:t>
            </a:r>
            <a:r>
              <a:rPr lang="en-US" sz="2100" b="1" dirty="0">
                <a:solidFill>
                  <a:srgbClr val="C00000"/>
                </a:solidFill>
              </a:rPr>
              <a:t>tested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3" y="1465943"/>
            <a:ext cx="2574830" cy="329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840329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6092331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718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Code Review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Documentation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Testing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20748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</a:t>
            </a:r>
            <a:r>
              <a:rPr lang="en-US" dirty="0"/>
              <a:t>&amp; Stub (Unit Testing)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8" y="812799"/>
            <a:ext cx="3532339" cy="3200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21946" y="805387"/>
            <a:ext cx="1045029" cy="631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500" b="1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4121" y="805387"/>
            <a:ext cx="1045029" cy="6315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b="1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8316688" y="805387"/>
            <a:ext cx="1045029" cy="631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500" b="1" dirty="0"/>
              <a:t>C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6066975" y="1121151"/>
            <a:ext cx="5171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7629150" y="1121151"/>
            <a:ext cx="687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4953" y="4226683"/>
            <a:ext cx="4647579" cy="73866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100" dirty="0"/>
              <a:t>Component-testing (</a:t>
            </a:r>
            <a:r>
              <a:rPr lang="en-US" sz="2100" b="1" dirty="0">
                <a:solidFill>
                  <a:srgbClr val="C00000"/>
                </a:solidFill>
              </a:rPr>
              <a:t>Unit Testing</a:t>
            </a:r>
            <a:r>
              <a:rPr lang="en-US" sz="2100" dirty="0"/>
              <a:t>) may be </a:t>
            </a:r>
            <a:r>
              <a:rPr lang="en-US" sz="2100" b="1" dirty="0">
                <a:solidFill>
                  <a:srgbClr val="C00000"/>
                </a:solidFill>
              </a:rPr>
              <a:t>done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in </a:t>
            </a:r>
            <a:r>
              <a:rPr lang="en-US" sz="2100" b="1" dirty="0">
                <a:solidFill>
                  <a:srgbClr val="C00000"/>
                </a:solidFill>
              </a:rPr>
              <a:t>isolation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from rest of the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9468" y="5059224"/>
            <a:ext cx="4632190" cy="138499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100" dirty="0"/>
              <a:t>In such case the </a:t>
            </a:r>
            <a:r>
              <a:rPr lang="en-US" sz="2100" b="1" dirty="0">
                <a:solidFill>
                  <a:srgbClr val="C00000"/>
                </a:solidFill>
              </a:rPr>
              <a:t>missing software </a:t>
            </a:r>
            <a:r>
              <a:rPr lang="en-US" sz="2100" dirty="0"/>
              <a:t>is </a:t>
            </a:r>
            <a:r>
              <a:rPr lang="en-US" sz="2100" b="1" dirty="0">
                <a:solidFill>
                  <a:srgbClr val="C00000"/>
                </a:solidFill>
              </a:rPr>
              <a:t>replaced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by </a:t>
            </a:r>
            <a:r>
              <a:rPr lang="en-US" sz="2100" b="1" dirty="0">
                <a:solidFill>
                  <a:srgbClr val="C00000"/>
                </a:solidFill>
              </a:rPr>
              <a:t>Stubs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Drivers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simulate the interface </a:t>
            </a:r>
            <a:r>
              <a:rPr lang="en-US" sz="2100" dirty="0"/>
              <a:t>between the software components in a simple manner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828786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5021946" y="1676241"/>
            <a:ext cx="7038876" cy="4768099"/>
          </a:xfrm>
        </p:spPr>
        <p:txBody>
          <a:bodyPr/>
          <a:lstStyle/>
          <a:p>
            <a:r>
              <a:rPr lang="en-US" dirty="0"/>
              <a:t>Let’s take an example to understand it in a better way.</a:t>
            </a:r>
          </a:p>
          <a:p>
            <a:r>
              <a:rPr lang="en-US" dirty="0"/>
              <a:t>Suppose there is an application consisting of three modules say, </a:t>
            </a:r>
            <a:r>
              <a:rPr lang="en-US" b="1" dirty="0">
                <a:solidFill>
                  <a:srgbClr val="C00000"/>
                </a:solidFill>
              </a:rPr>
              <a:t>module A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module B</a:t>
            </a:r>
            <a:r>
              <a:rPr lang="en-US" dirty="0"/>
              <a:t> &amp; </a:t>
            </a:r>
            <a:r>
              <a:rPr lang="en-US" b="1" dirty="0">
                <a:solidFill>
                  <a:srgbClr val="C00000"/>
                </a:solidFill>
              </a:rPr>
              <a:t>module C</a:t>
            </a:r>
            <a:r>
              <a:rPr lang="en-US" dirty="0"/>
              <a:t>. </a:t>
            </a:r>
          </a:p>
          <a:p>
            <a:r>
              <a:rPr lang="en-US" dirty="0"/>
              <a:t>Developer has design in such a way that module </a:t>
            </a:r>
            <a:r>
              <a:rPr lang="en-US" b="1" dirty="0">
                <a:solidFill>
                  <a:srgbClr val="C00000"/>
                </a:solidFill>
              </a:rPr>
              <a:t>B depends on </a:t>
            </a:r>
            <a:r>
              <a:rPr lang="en-US" dirty="0"/>
              <a:t>module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&amp; module </a:t>
            </a:r>
            <a:r>
              <a:rPr lang="en-US" b="1" dirty="0">
                <a:solidFill>
                  <a:srgbClr val="C00000"/>
                </a:solidFill>
              </a:rPr>
              <a:t>C depends</a:t>
            </a:r>
            <a:r>
              <a:rPr lang="en-US" dirty="0"/>
              <a:t> on module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</a:p>
          <a:p>
            <a:r>
              <a:rPr lang="en-US" dirty="0"/>
              <a:t>The developer has </a:t>
            </a:r>
            <a:r>
              <a:rPr lang="en-US" b="1" dirty="0">
                <a:solidFill>
                  <a:srgbClr val="C00000"/>
                </a:solidFill>
              </a:rPr>
              <a:t>developed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module B</a:t>
            </a:r>
            <a:r>
              <a:rPr lang="en-US" dirty="0"/>
              <a:t> and now </a:t>
            </a:r>
            <a:r>
              <a:rPr lang="en-US" b="1" dirty="0">
                <a:solidFill>
                  <a:srgbClr val="C00000"/>
                </a:solidFill>
              </a:rPr>
              <a:t>wanted to test</a:t>
            </a:r>
            <a:r>
              <a:rPr lang="en-US" dirty="0"/>
              <a:t> it. </a:t>
            </a:r>
          </a:p>
          <a:p>
            <a:r>
              <a:rPr lang="en-US" b="1" dirty="0"/>
              <a:t>But</a:t>
            </a:r>
            <a:r>
              <a:rPr lang="en-US" dirty="0"/>
              <a:t> the module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and module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/>
              <a:t> has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been </a:t>
            </a:r>
            <a:r>
              <a:rPr lang="en-US" b="1" dirty="0">
                <a:solidFill>
                  <a:srgbClr val="C00000"/>
                </a:solidFill>
              </a:rPr>
              <a:t>developed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yet. </a:t>
            </a:r>
          </a:p>
          <a:p>
            <a:r>
              <a:rPr lang="en-US" dirty="0"/>
              <a:t>In that case </a:t>
            </a:r>
            <a:r>
              <a:rPr lang="en-US" b="1" dirty="0">
                <a:solidFill>
                  <a:srgbClr val="C00000"/>
                </a:solidFill>
              </a:rPr>
              <a:t>to test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module B</a:t>
            </a:r>
            <a:r>
              <a:rPr lang="en-US" dirty="0"/>
              <a:t> </a:t>
            </a:r>
            <a:r>
              <a:rPr lang="en-US" b="1" dirty="0"/>
              <a:t>completely</a:t>
            </a:r>
            <a:r>
              <a:rPr lang="en-US" dirty="0"/>
              <a:t> we can </a:t>
            </a:r>
            <a:r>
              <a:rPr lang="en-US" b="1" dirty="0">
                <a:solidFill>
                  <a:srgbClr val="C00000"/>
                </a:solidFill>
              </a:rPr>
              <a:t>replace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module </a:t>
            </a:r>
            <a:r>
              <a:rPr lang="en-US" b="1" dirty="0">
                <a:solidFill>
                  <a:srgbClr val="C00000"/>
                </a:solidFill>
              </a:rPr>
              <a:t>A by Driver</a:t>
            </a:r>
            <a:r>
              <a:rPr lang="en-US" dirty="0"/>
              <a:t> and module </a:t>
            </a:r>
            <a:r>
              <a:rPr lang="en-US" b="1" dirty="0">
                <a:solidFill>
                  <a:srgbClr val="C00000"/>
                </a:solidFill>
              </a:rPr>
              <a:t>C by stub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4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8" grpId="0" animBg="1"/>
      <p:bldP spid="19" grpId="0" animBg="1"/>
      <p:bldP spid="2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 &amp; Stub (Unit Testing) Cont.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8347" y="899666"/>
            <a:ext cx="271499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110139" y="1359645"/>
            <a:ext cx="407294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198577" y="1475474"/>
            <a:ext cx="5868394" cy="51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Driver</a:t>
            </a:r>
            <a:r>
              <a:rPr lang="en-US" dirty="0"/>
              <a:t> and/or </a:t>
            </a:r>
            <a:r>
              <a:rPr lang="en-US" b="1" dirty="0">
                <a:solidFill>
                  <a:srgbClr val="C00000"/>
                </a:solidFill>
              </a:rPr>
              <a:t>Stub </a:t>
            </a:r>
            <a:r>
              <a:rPr lang="en-US" dirty="0"/>
              <a:t>software </a:t>
            </a:r>
            <a:r>
              <a:rPr lang="en-US" b="1" dirty="0"/>
              <a:t>must be developed </a:t>
            </a:r>
            <a:r>
              <a:rPr lang="en-US" dirty="0"/>
              <a:t>for each </a:t>
            </a:r>
            <a:r>
              <a:rPr lang="en-US" b="1" dirty="0">
                <a:solidFill>
                  <a:srgbClr val="C00000"/>
                </a:solidFill>
              </a:rPr>
              <a:t>unit test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driver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nothing more than a </a:t>
            </a:r>
            <a:r>
              <a:rPr lang="en-US" b="1" dirty="0">
                <a:solidFill>
                  <a:srgbClr val="C00000"/>
                </a:solidFill>
              </a:rPr>
              <a:t>"main program"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 accepts test case data</a:t>
            </a:r>
          </a:p>
          <a:p>
            <a:pPr lvl="1"/>
            <a:r>
              <a:rPr lang="en-US" dirty="0"/>
              <a:t>Passes such data to the component and </a:t>
            </a:r>
          </a:p>
          <a:p>
            <a:pPr lvl="1"/>
            <a:r>
              <a:rPr lang="en-US" dirty="0"/>
              <a:t>Prints relevant results.</a:t>
            </a:r>
          </a:p>
          <a:p>
            <a:r>
              <a:rPr lang="en-US" b="1" dirty="0">
                <a:solidFill>
                  <a:srgbClr val="C00000"/>
                </a:solidFill>
              </a:rPr>
              <a:t>Driver</a:t>
            </a:r>
          </a:p>
          <a:p>
            <a:pPr lvl="1"/>
            <a:r>
              <a:rPr lang="en-US" dirty="0"/>
              <a:t>Used in Bottom up approach</a:t>
            </a:r>
          </a:p>
          <a:p>
            <a:pPr lvl="1"/>
            <a:r>
              <a:rPr lang="en-US" dirty="0"/>
              <a:t>Lowest modules are tested first.</a:t>
            </a:r>
          </a:p>
          <a:p>
            <a:pPr lvl="1"/>
            <a:r>
              <a:rPr lang="en-US" dirty="0"/>
              <a:t>Simulates the higher level of components</a:t>
            </a:r>
          </a:p>
          <a:p>
            <a:pPr lvl="1"/>
            <a:r>
              <a:rPr lang="en-US" dirty="0"/>
              <a:t>Dummy program for Higher level component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095" y="44995"/>
            <a:ext cx="899545" cy="659667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269507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33900" y="899666"/>
            <a:ext cx="271499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Stub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8425692" y="1359645"/>
            <a:ext cx="340345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6384957" y="1475474"/>
            <a:ext cx="5593683" cy="51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Stubs</a:t>
            </a:r>
            <a:r>
              <a:rPr lang="en-US" dirty="0"/>
              <a:t> serve to replace </a:t>
            </a:r>
            <a:r>
              <a:rPr lang="en-US" b="1" dirty="0">
                <a:solidFill>
                  <a:srgbClr val="C00000"/>
                </a:solidFill>
              </a:rPr>
              <a:t>modules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are subordinate (called by) the component to be tested.</a:t>
            </a:r>
          </a:p>
          <a:p>
            <a:r>
              <a:rPr lang="en-US" dirty="0"/>
              <a:t>A </a:t>
            </a:r>
            <a:r>
              <a:rPr lang="en-US" b="1" dirty="0"/>
              <a:t>stub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"dummy subprogram"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Uses the subordinate module's interface</a:t>
            </a:r>
          </a:p>
          <a:p>
            <a:pPr lvl="1"/>
            <a:r>
              <a:rPr lang="en-US" dirty="0"/>
              <a:t>May do minimal data manipulation</a:t>
            </a:r>
          </a:p>
          <a:p>
            <a:pPr lvl="1"/>
            <a:r>
              <a:rPr lang="en-US" dirty="0"/>
              <a:t>Prints verification of entry and</a:t>
            </a:r>
          </a:p>
          <a:p>
            <a:pPr lvl="1"/>
            <a:r>
              <a:rPr lang="en-US" dirty="0"/>
              <a:t>Returns control to the module undergoing testing</a:t>
            </a:r>
          </a:p>
          <a:p>
            <a:r>
              <a:rPr lang="en-US" b="1" dirty="0">
                <a:solidFill>
                  <a:srgbClr val="C00000"/>
                </a:solidFill>
              </a:rPr>
              <a:t>Stubs</a:t>
            </a:r>
          </a:p>
          <a:p>
            <a:pPr lvl="1"/>
            <a:r>
              <a:rPr lang="en-US" dirty="0"/>
              <a:t>Used in Top down approach</a:t>
            </a:r>
          </a:p>
          <a:p>
            <a:pPr lvl="1"/>
            <a:r>
              <a:rPr lang="en-US" dirty="0"/>
              <a:t>Top most module is tested first</a:t>
            </a:r>
          </a:p>
          <a:p>
            <a:pPr lvl="1"/>
            <a:r>
              <a:rPr lang="en-US" dirty="0"/>
              <a:t>Simulates the lower level of components</a:t>
            </a:r>
          </a:p>
          <a:p>
            <a:pPr lvl="1"/>
            <a:r>
              <a:rPr lang="en-US" dirty="0"/>
              <a:t>Dummy program of lower level components</a:t>
            </a:r>
          </a:p>
        </p:txBody>
      </p:sp>
    </p:spTree>
    <p:extLst>
      <p:ext uri="{BB962C8B-B14F-4D97-AF65-F5344CB8AC3E}">
        <p14:creationId xmlns:p14="http://schemas.microsoft.com/office/powerpoint/2010/main" val="422858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build="p"/>
      <p:bldP spid="20" grpId="0" animBg="1"/>
      <p:bldP spid="2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198" y="827093"/>
            <a:ext cx="11884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Integration testing is the </a:t>
            </a:r>
            <a:r>
              <a:rPr lang="en-US" sz="2400" b="1" dirty="0">
                <a:solidFill>
                  <a:srgbClr val="C00000"/>
                </a:solidFill>
              </a:rPr>
              <a:t>process of testing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interface between two software units</a:t>
            </a:r>
            <a:r>
              <a:rPr lang="en-US" sz="2400" dirty="0"/>
              <a:t> or modules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199" y="1353071"/>
            <a:ext cx="313098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It can be done in 3 ways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4268" y="1353071"/>
            <a:ext cx="28071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1. Big Bang Approach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9130" y="1353071"/>
            <a:ext cx="294503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2. Top Down Approach</a:t>
            </a:r>
          </a:p>
        </p:txBody>
      </p:sp>
      <p:sp>
        <p:nvSpPr>
          <p:cNvPr id="8" name="Rectangle 7"/>
          <p:cNvSpPr/>
          <p:nvPr/>
        </p:nvSpPr>
        <p:spPr>
          <a:xfrm>
            <a:off x="9074227" y="1353071"/>
            <a:ext cx="301396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3. Bottom Up Approach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24718" y="2592948"/>
            <a:ext cx="8007624" cy="2180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solidFill>
                  <a:srgbClr val="C00000"/>
                </a:solidFill>
              </a:rPr>
              <a:t>Testing take place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from </a:t>
            </a:r>
            <a:r>
              <a:rPr lang="en-US" sz="2100" b="1" dirty="0">
                <a:solidFill>
                  <a:srgbClr val="C00000"/>
                </a:solidFill>
              </a:rPr>
              <a:t>top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to </a:t>
            </a:r>
            <a:r>
              <a:rPr lang="en-US" sz="2100" b="1" dirty="0">
                <a:solidFill>
                  <a:srgbClr val="C00000"/>
                </a:solidFill>
              </a:rPr>
              <a:t>bottom</a:t>
            </a:r>
          </a:p>
          <a:p>
            <a:r>
              <a:rPr lang="en-US" sz="2100" b="1" dirty="0">
                <a:solidFill>
                  <a:srgbClr val="C00000"/>
                </a:solidFill>
              </a:rPr>
              <a:t>High level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modules are </a:t>
            </a:r>
            <a:r>
              <a:rPr lang="en-US" sz="2100" b="1" dirty="0">
                <a:solidFill>
                  <a:srgbClr val="C00000"/>
                </a:solidFill>
              </a:rPr>
              <a:t>tested first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then low-level modules and </a:t>
            </a:r>
            <a:r>
              <a:rPr lang="en-US" sz="2100" b="1" dirty="0">
                <a:solidFill>
                  <a:srgbClr val="C00000"/>
                </a:solidFill>
              </a:rPr>
              <a:t>finally integrated</a:t>
            </a:r>
            <a:r>
              <a:rPr lang="en-US" sz="2100" dirty="0"/>
              <a:t> the </a:t>
            </a:r>
            <a:r>
              <a:rPr lang="en-US" sz="2100" b="1" dirty="0">
                <a:solidFill>
                  <a:srgbClr val="C00000"/>
                </a:solidFill>
              </a:rPr>
              <a:t>low level modules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to high level to ensure the system is working as intended</a:t>
            </a:r>
          </a:p>
          <a:p>
            <a:r>
              <a:rPr lang="en-US" sz="2100" b="1" dirty="0">
                <a:solidFill>
                  <a:srgbClr val="C00000"/>
                </a:solidFill>
              </a:rPr>
              <a:t>Stubs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are used as a </a:t>
            </a:r>
            <a:r>
              <a:rPr lang="en-US" sz="2100" dirty="0">
                <a:solidFill>
                  <a:srgbClr val="C00000"/>
                </a:solidFill>
              </a:rPr>
              <a:t>temporary module</a:t>
            </a:r>
            <a:r>
              <a:rPr lang="en-US" sz="2100" dirty="0"/>
              <a:t>, if a module is not ready  for integration testing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03198" y="5051816"/>
            <a:ext cx="11884844" cy="152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solidFill>
                  <a:srgbClr val="C00000"/>
                </a:solidFill>
              </a:rPr>
              <a:t>Testing take place </a:t>
            </a:r>
            <a:r>
              <a:rPr lang="en-US" sz="2100" dirty="0"/>
              <a:t>from </a:t>
            </a:r>
            <a:r>
              <a:rPr lang="en-US" sz="2100" b="1" dirty="0">
                <a:solidFill>
                  <a:srgbClr val="C00000"/>
                </a:solidFill>
              </a:rPr>
              <a:t>bottom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to </a:t>
            </a:r>
            <a:r>
              <a:rPr lang="en-US" sz="2100" b="1" dirty="0">
                <a:solidFill>
                  <a:srgbClr val="C00000"/>
                </a:solidFill>
              </a:rPr>
              <a:t>up</a:t>
            </a:r>
          </a:p>
          <a:p>
            <a:r>
              <a:rPr lang="en-US" sz="2100" b="1" dirty="0">
                <a:solidFill>
                  <a:srgbClr val="C00000"/>
                </a:solidFill>
              </a:rPr>
              <a:t>Lowest level</a:t>
            </a:r>
            <a:r>
              <a:rPr lang="en-US" sz="2100" dirty="0"/>
              <a:t> modules are </a:t>
            </a:r>
            <a:r>
              <a:rPr lang="en-US" sz="2100" b="1" dirty="0">
                <a:solidFill>
                  <a:srgbClr val="C00000"/>
                </a:solidFill>
              </a:rPr>
              <a:t>tested first </a:t>
            </a:r>
            <a:r>
              <a:rPr lang="en-US" sz="2100" dirty="0"/>
              <a:t>and then high-level modules and finally integrated the high level modules to low level to ensure the system is working as intended</a:t>
            </a:r>
          </a:p>
          <a:p>
            <a:r>
              <a:rPr lang="en-US" sz="2100" b="1" dirty="0">
                <a:solidFill>
                  <a:srgbClr val="C00000"/>
                </a:solidFill>
              </a:rPr>
              <a:t>Drivers</a:t>
            </a:r>
            <a:r>
              <a:rPr lang="en-US" sz="2100" dirty="0"/>
              <a:t> are used as a </a:t>
            </a:r>
            <a:r>
              <a:rPr lang="en-US" sz="2100" dirty="0">
                <a:solidFill>
                  <a:srgbClr val="C00000"/>
                </a:solidFill>
              </a:rPr>
              <a:t>temporary module</a:t>
            </a:r>
            <a:r>
              <a:rPr lang="en-US" sz="2100" dirty="0"/>
              <a:t>, if a module is not ready  for integration testing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3198" y="2054165"/>
            <a:ext cx="271499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Big Bang Approach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94990" y="2514144"/>
            <a:ext cx="1751296" cy="168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85859" y="2066970"/>
            <a:ext cx="271499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Top Down Approach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469651" y="2526949"/>
            <a:ext cx="661839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3198" y="4482413"/>
            <a:ext cx="271499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Bottom Up Approach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990" y="4942392"/>
            <a:ext cx="987289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203198" y="2579607"/>
            <a:ext cx="3643087" cy="1426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solidFill>
                  <a:srgbClr val="C00000"/>
                </a:solidFill>
              </a:rPr>
              <a:t>Combining all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modules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once and </a:t>
            </a:r>
            <a:r>
              <a:rPr lang="en-US" sz="2100" b="1" dirty="0">
                <a:solidFill>
                  <a:srgbClr val="C00000"/>
                </a:solidFill>
              </a:rPr>
              <a:t>verifying</a:t>
            </a:r>
            <a:r>
              <a:rPr lang="en-US" sz="2100" dirty="0"/>
              <a:t> the functionality after completion of individual module testing 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947883" y="2054165"/>
            <a:ext cx="0" cy="24282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31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16" grpId="0"/>
      <p:bldP spid="18" grpId="0"/>
      <p:bldP spid="19" grpId="0" animBg="1"/>
      <p:bldP spid="21" grpId="0" animBg="1"/>
      <p:bldP spid="25" grpId="0" animBg="1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17267"/>
            <a:ext cx="5006877" cy="5590565"/>
          </a:xfrm>
        </p:spPr>
        <p:txBody>
          <a:bodyPr/>
          <a:lstStyle/>
          <a:p>
            <a:r>
              <a:rPr lang="en-US" sz="2200" b="1" dirty="0">
                <a:solidFill>
                  <a:srgbClr val="C00000"/>
                </a:solidFill>
              </a:rPr>
              <a:t>Repeated testing </a:t>
            </a:r>
            <a:r>
              <a:rPr lang="en-US" sz="2200" dirty="0"/>
              <a:t>of an </a:t>
            </a:r>
            <a:r>
              <a:rPr lang="en-US" sz="2200" b="1" dirty="0">
                <a:solidFill>
                  <a:srgbClr val="C00000"/>
                </a:solidFill>
              </a:rPr>
              <a:t>already tested program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C00000"/>
                </a:solidFill>
              </a:rPr>
              <a:t>after modification</a:t>
            </a:r>
            <a:r>
              <a:rPr lang="en-US" sz="2200" dirty="0"/>
              <a:t>, to </a:t>
            </a:r>
            <a:r>
              <a:rPr lang="en-US" sz="2200" dirty="0">
                <a:solidFill>
                  <a:srgbClr val="C00000"/>
                </a:solidFill>
              </a:rPr>
              <a:t>discover</a:t>
            </a:r>
            <a:r>
              <a:rPr lang="en-US" sz="2200" dirty="0"/>
              <a:t> any </a:t>
            </a:r>
            <a:r>
              <a:rPr lang="en-US" sz="2200" dirty="0">
                <a:solidFill>
                  <a:srgbClr val="C00000"/>
                </a:solidFill>
              </a:rPr>
              <a:t>defects</a:t>
            </a:r>
            <a:r>
              <a:rPr lang="en-US" sz="2200" dirty="0"/>
              <a:t> introduced or uncovered as a result of the changes in the software being tested</a:t>
            </a:r>
          </a:p>
          <a:p>
            <a:r>
              <a:rPr lang="en-US" sz="2200" dirty="0"/>
              <a:t>Regression testing is done by </a:t>
            </a:r>
            <a:r>
              <a:rPr lang="en-US" sz="2200" b="1" dirty="0">
                <a:solidFill>
                  <a:srgbClr val="C00000"/>
                </a:solidFill>
              </a:rPr>
              <a:t>re-executing the tests </a:t>
            </a:r>
            <a:r>
              <a:rPr lang="en-US" sz="2200" dirty="0"/>
              <a:t>against the modified application </a:t>
            </a:r>
            <a:r>
              <a:rPr lang="en-US" sz="2200" b="1" dirty="0">
                <a:solidFill>
                  <a:srgbClr val="C00000"/>
                </a:solidFill>
              </a:rPr>
              <a:t>to evaluate</a:t>
            </a:r>
            <a:r>
              <a:rPr lang="en-US" sz="2200" dirty="0"/>
              <a:t> whether the </a:t>
            </a:r>
            <a:r>
              <a:rPr lang="en-US" sz="2200" b="1" dirty="0">
                <a:solidFill>
                  <a:srgbClr val="C00000"/>
                </a:solidFill>
              </a:rPr>
              <a:t>modified code breaks anything</a:t>
            </a:r>
            <a:r>
              <a:rPr lang="en-US" sz="2200" dirty="0"/>
              <a:t> which was working earlier</a:t>
            </a:r>
          </a:p>
          <a:p>
            <a:r>
              <a:rPr lang="en-US" sz="2200" dirty="0"/>
              <a:t>Anytime we modify an application, we should do regression testing </a:t>
            </a:r>
          </a:p>
          <a:p>
            <a:r>
              <a:rPr lang="en-US" sz="2200" dirty="0"/>
              <a:t>It </a:t>
            </a:r>
            <a:r>
              <a:rPr lang="en-US" sz="2200" b="1" dirty="0">
                <a:solidFill>
                  <a:srgbClr val="C00000"/>
                </a:solidFill>
              </a:rPr>
              <a:t>gives confidence</a:t>
            </a:r>
            <a:r>
              <a:rPr lang="en-US" sz="2200" dirty="0"/>
              <a:t> to  the developers that there is </a:t>
            </a:r>
            <a:r>
              <a:rPr lang="en-US" sz="2200" b="1" dirty="0">
                <a:solidFill>
                  <a:srgbClr val="C00000"/>
                </a:solidFill>
              </a:rPr>
              <a:t>no unexpected side effects</a:t>
            </a:r>
            <a:r>
              <a:rPr lang="en-US" sz="2200" dirty="0"/>
              <a:t> after </a:t>
            </a:r>
            <a:r>
              <a:rPr lang="en-US" sz="2200" dirty="0">
                <a:solidFill>
                  <a:srgbClr val="C00000"/>
                </a:solidFill>
              </a:rPr>
              <a:t>modification</a:t>
            </a: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268683" y="0"/>
            <a:ext cx="0" cy="660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625535" y="9098568"/>
            <a:ext cx="692331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When to do regression testing?</a:t>
            </a:r>
            <a:endParaRPr lang="en-US" sz="24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99310" y="817267"/>
            <a:ext cx="6691090" cy="5772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</a:t>
            </a:r>
            <a:r>
              <a:rPr lang="en-US" b="1" dirty="0">
                <a:solidFill>
                  <a:srgbClr val="C00000"/>
                </a:solidFill>
              </a:rPr>
              <a:t>new functionalities are added</a:t>
            </a:r>
            <a:r>
              <a:rPr lang="en-US" dirty="0"/>
              <a:t> to the application</a:t>
            </a:r>
          </a:p>
          <a:p>
            <a:pPr lvl="1"/>
            <a:r>
              <a:rPr lang="en-US" dirty="0"/>
              <a:t>E.g. A website has login functionality with only Email. Now the new features look like “also allow login using Facebook”</a:t>
            </a:r>
          </a:p>
          <a:p>
            <a:r>
              <a:rPr lang="en-US" dirty="0"/>
              <a:t>When there is a </a:t>
            </a:r>
            <a:r>
              <a:rPr lang="en-US" b="1" dirty="0">
                <a:solidFill>
                  <a:srgbClr val="C00000"/>
                </a:solidFill>
              </a:rPr>
              <a:t>change requirement</a:t>
            </a:r>
          </a:p>
          <a:p>
            <a:pPr lvl="1"/>
            <a:r>
              <a:rPr lang="en-US" dirty="0"/>
              <a:t>Forgot password should be removed from the login page</a:t>
            </a:r>
          </a:p>
          <a:p>
            <a:r>
              <a:rPr lang="en-US" dirty="0"/>
              <a:t>When there is a </a:t>
            </a:r>
            <a:r>
              <a:rPr lang="en-US" b="1" dirty="0">
                <a:solidFill>
                  <a:srgbClr val="C00000"/>
                </a:solidFill>
              </a:rPr>
              <a:t>defect fix</a:t>
            </a:r>
          </a:p>
          <a:p>
            <a:pPr lvl="1"/>
            <a:r>
              <a:rPr lang="en-US" dirty="0"/>
              <a:t>E.g. assume that “Login” button is not working and tester reports a bug. Once the bug is fixed by developer, tester tests using this approach</a:t>
            </a:r>
          </a:p>
          <a:p>
            <a:r>
              <a:rPr lang="en-US" dirty="0"/>
              <a:t>When there is a </a:t>
            </a:r>
            <a:r>
              <a:rPr lang="en-US" b="1" dirty="0">
                <a:solidFill>
                  <a:srgbClr val="C00000"/>
                </a:solidFill>
              </a:rPr>
              <a:t>performance issue</a:t>
            </a:r>
          </a:p>
          <a:p>
            <a:pPr lvl="1"/>
            <a:r>
              <a:rPr lang="en-US" dirty="0"/>
              <a:t>E.g. loading a page takes 15 seconds. Reducing load time to 2 seconds</a:t>
            </a:r>
          </a:p>
          <a:p>
            <a:r>
              <a:rPr lang="en-US" dirty="0"/>
              <a:t>When there is an </a:t>
            </a:r>
            <a:r>
              <a:rPr lang="en-US" b="1" dirty="0">
                <a:solidFill>
                  <a:srgbClr val="C00000"/>
                </a:solidFill>
              </a:rPr>
              <a:t>environment change</a:t>
            </a:r>
          </a:p>
          <a:p>
            <a:pPr lvl="1"/>
            <a:r>
              <a:rPr lang="en-US" dirty="0"/>
              <a:t>E.g. Updating </a:t>
            </a:r>
            <a:r>
              <a:rPr lang="en-US" dirty="0">
                <a:solidFill>
                  <a:srgbClr val="C00000"/>
                </a:solidFill>
              </a:rPr>
              <a:t>database</a:t>
            </a:r>
            <a:r>
              <a:rPr lang="en-US" dirty="0"/>
              <a:t> from </a:t>
            </a:r>
            <a:r>
              <a:rPr lang="en-US" dirty="0">
                <a:solidFill>
                  <a:srgbClr val="C00000"/>
                </a:solidFill>
              </a:rPr>
              <a:t>MySQL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Oracle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9310" y="147970"/>
            <a:ext cx="5618846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When to do regression testing?</a:t>
            </a:r>
          </a:p>
        </p:txBody>
      </p:sp>
    </p:spTree>
    <p:extLst>
      <p:ext uri="{BB962C8B-B14F-4D97-AF65-F5344CB8AC3E}">
        <p14:creationId xmlns:p14="http://schemas.microsoft.com/office/powerpoint/2010/main" val="177326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933" y="787400"/>
            <a:ext cx="1860119" cy="1344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172067" cy="559056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Smoke Testing </a:t>
            </a:r>
            <a:r>
              <a:rPr lang="en-US" dirty="0"/>
              <a:t>is an </a:t>
            </a:r>
            <a:r>
              <a:rPr lang="en-US" dirty="0">
                <a:solidFill>
                  <a:srgbClr val="C00000"/>
                </a:solidFill>
              </a:rPr>
              <a:t>integrated testing approach</a:t>
            </a:r>
            <a:r>
              <a:rPr lang="en-US" dirty="0"/>
              <a:t> that is commonly used </a:t>
            </a:r>
            <a:r>
              <a:rPr lang="en-US" dirty="0">
                <a:solidFill>
                  <a:srgbClr val="C00000"/>
                </a:solidFill>
              </a:rPr>
              <a:t>when product software is developed</a:t>
            </a:r>
          </a:p>
          <a:p>
            <a:r>
              <a:rPr lang="en-US" dirty="0"/>
              <a:t>This test is </a:t>
            </a:r>
            <a:r>
              <a:rPr lang="en-US" dirty="0">
                <a:solidFill>
                  <a:srgbClr val="C00000"/>
                </a:solidFill>
              </a:rPr>
              <a:t>performed after each</a:t>
            </a:r>
            <a:r>
              <a:rPr lang="en-US" dirty="0"/>
              <a:t> Build </a:t>
            </a:r>
            <a:r>
              <a:rPr lang="en-US" dirty="0">
                <a:solidFill>
                  <a:srgbClr val="C00000"/>
                </a:solidFill>
              </a:rPr>
              <a:t>Release</a:t>
            </a:r>
          </a:p>
          <a:p>
            <a:r>
              <a:rPr lang="en-US" dirty="0"/>
              <a:t>Smoke testing </a:t>
            </a:r>
            <a:r>
              <a:rPr lang="en-US" dirty="0">
                <a:solidFill>
                  <a:srgbClr val="C00000"/>
                </a:solidFill>
              </a:rPr>
              <a:t>verifies – Build Stability</a:t>
            </a:r>
          </a:p>
          <a:p>
            <a:r>
              <a:rPr lang="en-US" dirty="0"/>
              <a:t>This testing is performed </a:t>
            </a:r>
            <a:r>
              <a:rPr lang="en-US" dirty="0">
                <a:solidFill>
                  <a:srgbClr val="C00000"/>
                </a:solidFill>
              </a:rPr>
              <a:t>by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“Tester” or “Developer”</a:t>
            </a:r>
          </a:p>
          <a:p>
            <a:r>
              <a:rPr lang="en-US" dirty="0"/>
              <a:t>This testing is executed for Integration Testing, System Testing &amp; Acceptance Testing</a:t>
            </a:r>
          </a:p>
          <a:p>
            <a:r>
              <a:rPr lang="en-US" dirty="0"/>
              <a:t>What to Test?</a:t>
            </a: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rgbClr val="C00000"/>
                </a:solidFill>
              </a:rPr>
              <a:t>major and critical functionalities </a:t>
            </a:r>
            <a:r>
              <a:rPr lang="en-US" dirty="0"/>
              <a:t>of the application is tested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does not go into depth </a:t>
            </a:r>
            <a:r>
              <a:rPr lang="en-US" dirty="0"/>
              <a:t>to test each functionalities</a:t>
            </a:r>
          </a:p>
          <a:p>
            <a:pPr lvl="1"/>
            <a:r>
              <a:rPr lang="en-US" dirty="0"/>
              <a:t>This does </a:t>
            </a:r>
            <a:r>
              <a:rPr lang="en-US" b="1" dirty="0">
                <a:solidFill>
                  <a:srgbClr val="C00000"/>
                </a:solidFill>
              </a:rPr>
              <a:t>not </a:t>
            </a:r>
            <a:r>
              <a:rPr lang="en-US" b="1" dirty="0" smtClean="0">
                <a:solidFill>
                  <a:srgbClr val="C00000"/>
                </a:solidFill>
              </a:rPr>
              <a:t>include </a:t>
            </a:r>
            <a:r>
              <a:rPr lang="en-US" b="1" dirty="0">
                <a:solidFill>
                  <a:srgbClr val="C00000"/>
                </a:solidFill>
              </a:rPr>
              <a:t>detailed testing </a:t>
            </a:r>
            <a:r>
              <a:rPr lang="en-US" dirty="0"/>
              <a:t>for the build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86281" y="711201"/>
            <a:ext cx="0" cy="58927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645193" y="863444"/>
            <a:ext cx="1447800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Build</a:t>
            </a:r>
          </a:p>
        </p:txBody>
      </p:sp>
      <p:sp>
        <p:nvSpPr>
          <p:cNvPr id="7" name="Rectangle 6"/>
          <p:cNvSpPr/>
          <p:nvPr/>
        </p:nvSpPr>
        <p:spPr>
          <a:xfrm>
            <a:off x="6873543" y="2387444"/>
            <a:ext cx="6096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F1</a:t>
            </a:r>
          </a:p>
        </p:txBody>
      </p:sp>
      <p:sp>
        <p:nvSpPr>
          <p:cNvPr id="8" name="Rectangle 7"/>
          <p:cNvSpPr/>
          <p:nvPr/>
        </p:nvSpPr>
        <p:spPr>
          <a:xfrm>
            <a:off x="7730793" y="2387444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F2</a:t>
            </a:r>
          </a:p>
        </p:txBody>
      </p:sp>
      <p:sp>
        <p:nvSpPr>
          <p:cNvPr id="9" name="Rectangle 8"/>
          <p:cNvSpPr/>
          <p:nvPr/>
        </p:nvSpPr>
        <p:spPr>
          <a:xfrm>
            <a:off x="8600553" y="2387444"/>
            <a:ext cx="6096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F3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08413" y="2387444"/>
            <a:ext cx="6096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F4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46613" y="2387444"/>
            <a:ext cx="609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F5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59223" y="2387444"/>
            <a:ext cx="6096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F6</a:t>
            </a:r>
          </a:p>
        </p:txBody>
      </p: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 flipH="1">
            <a:off x="7178343" y="1473044"/>
            <a:ext cx="219075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 flipH="1">
            <a:off x="8035593" y="1473044"/>
            <a:ext cx="13335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9" idx="0"/>
          </p:cNvCxnSpPr>
          <p:nvPr/>
        </p:nvCxnSpPr>
        <p:spPr>
          <a:xfrm flipH="1">
            <a:off x="8905353" y="1473044"/>
            <a:ext cx="46374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10" idx="0"/>
          </p:cNvCxnSpPr>
          <p:nvPr/>
        </p:nvCxnSpPr>
        <p:spPr>
          <a:xfrm>
            <a:off x="9369093" y="1473044"/>
            <a:ext cx="44412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1" idx="0"/>
          </p:cNvCxnSpPr>
          <p:nvPr/>
        </p:nvCxnSpPr>
        <p:spPr>
          <a:xfrm>
            <a:off x="9369093" y="1473044"/>
            <a:ext cx="128232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2" idx="0"/>
          </p:cNvCxnSpPr>
          <p:nvPr/>
        </p:nvCxnSpPr>
        <p:spPr>
          <a:xfrm>
            <a:off x="9369093" y="1473044"/>
            <a:ext cx="209493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34791" y="3073244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Critical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1843" y="3073244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Critical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0237" y="3073244"/>
            <a:ext cx="76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Major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78536" y="3073244"/>
            <a:ext cx="76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Major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43153" y="3606487"/>
            <a:ext cx="5515497" cy="83099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It </a:t>
            </a:r>
            <a:r>
              <a:rPr lang="en-US" sz="2400" b="1" dirty="0">
                <a:solidFill>
                  <a:srgbClr val="C00000"/>
                </a:solidFill>
              </a:rPr>
              <a:t>test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 build </a:t>
            </a:r>
            <a:r>
              <a:rPr lang="en-US" sz="2400" b="1" dirty="0">
                <a:solidFill>
                  <a:srgbClr val="C00000"/>
                </a:solidFill>
              </a:rPr>
              <a:t>just to check</a:t>
            </a:r>
            <a:r>
              <a:rPr lang="en-US" sz="2400" dirty="0"/>
              <a:t> if any </a:t>
            </a:r>
            <a:r>
              <a:rPr lang="en-US" sz="2400" dirty="0">
                <a:solidFill>
                  <a:srgbClr val="C00000"/>
                </a:solidFill>
              </a:rPr>
              <a:t>major or critical</a:t>
            </a:r>
            <a:r>
              <a:rPr lang="en-US" sz="2400" dirty="0"/>
              <a:t> functionalities are </a:t>
            </a:r>
            <a:r>
              <a:rPr lang="en-US" sz="2400" dirty="0">
                <a:solidFill>
                  <a:srgbClr val="C00000"/>
                </a:solidFill>
              </a:rPr>
              <a:t>broken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43153" y="4525195"/>
            <a:ext cx="5515497" cy="120032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If there are smoke or Failure in the build after Test, build is rejected, and developer team is reported with the issue</a:t>
            </a:r>
          </a:p>
        </p:txBody>
      </p:sp>
    </p:spTree>
    <p:extLst>
      <p:ext uri="{BB962C8B-B14F-4D97-AF65-F5344CB8AC3E}">
        <p14:creationId xmlns:p14="http://schemas.microsoft.com/office/powerpoint/2010/main" val="29084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/>
      <p:bldP spid="20" grpId="0"/>
      <p:bldP spid="21" grpId="0"/>
      <p:bldP spid="22" grpId="0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evaluating software to </a:t>
            </a:r>
            <a:r>
              <a:rPr lang="en-US" b="1" dirty="0">
                <a:solidFill>
                  <a:srgbClr val="C00000"/>
                </a:solidFill>
              </a:rPr>
              <a:t>determine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whether it </a:t>
            </a:r>
            <a:r>
              <a:rPr lang="en-US" b="1" dirty="0">
                <a:solidFill>
                  <a:srgbClr val="C00000"/>
                </a:solidFill>
              </a:rPr>
              <a:t>satisfies specified business requirements</a:t>
            </a:r>
            <a:r>
              <a:rPr lang="en-US" dirty="0"/>
              <a:t> (client’s need).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provides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final </a:t>
            </a:r>
            <a:r>
              <a:rPr lang="en-US" b="1" dirty="0">
                <a:solidFill>
                  <a:srgbClr val="C00000"/>
                </a:solidFill>
              </a:rPr>
              <a:t>assurance </a:t>
            </a:r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software meets</a:t>
            </a:r>
            <a:r>
              <a:rPr lang="en-US" dirty="0"/>
              <a:t> all </a:t>
            </a:r>
            <a:r>
              <a:rPr lang="en-US" dirty="0">
                <a:solidFill>
                  <a:srgbClr val="C00000"/>
                </a:solidFill>
              </a:rPr>
              <a:t>informational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functional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behavioral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performance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requirements</a:t>
            </a:r>
            <a:endParaRPr lang="en-US" dirty="0"/>
          </a:p>
          <a:p>
            <a:r>
              <a:rPr lang="en-US" dirty="0"/>
              <a:t>When </a:t>
            </a:r>
            <a:r>
              <a:rPr lang="en-US" b="1" dirty="0">
                <a:solidFill>
                  <a:srgbClr val="C00000"/>
                </a:solidFill>
              </a:rPr>
              <a:t>custom software </a:t>
            </a:r>
            <a:r>
              <a:rPr lang="en-US" dirty="0"/>
              <a:t>is </a:t>
            </a:r>
            <a:r>
              <a:rPr lang="en-US" dirty="0">
                <a:solidFill>
                  <a:srgbClr val="C00000"/>
                </a:solidFill>
              </a:rPr>
              <a:t>built</a:t>
            </a:r>
            <a:r>
              <a:rPr lang="en-US" dirty="0"/>
              <a:t> for </a:t>
            </a:r>
            <a:r>
              <a:rPr lang="en-US" dirty="0">
                <a:solidFill>
                  <a:srgbClr val="C00000"/>
                </a:solidFill>
              </a:rPr>
              <a:t>one customer</a:t>
            </a:r>
            <a:r>
              <a:rPr lang="en-US" dirty="0"/>
              <a:t>, a </a:t>
            </a:r>
            <a:r>
              <a:rPr lang="en-US" b="1" dirty="0">
                <a:solidFill>
                  <a:srgbClr val="C00000"/>
                </a:solidFill>
              </a:rPr>
              <a:t>series of acceptance tests</a:t>
            </a:r>
            <a:r>
              <a:rPr lang="en-US" dirty="0"/>
              <a:t> are conducted to validate all requirements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rgbClr val="C00000"/>
                </a:solidFill>
              </a:rPr>
              <a:t>conducted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end user</a:t>
            </a:r>
            <a:r>
              <a:rPr lang="en-US" dirty="0"/>
              <a:t> rather then software engineers</a:t>
            </a:r>
          </a:p>
          <a:p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developed as </a:t>
            </a:r>
            <a:r>
              <a:rPr lang="en-US" b="1" dirty="0">
                <a:solidFill>
                  <a:srgbClr val="C00000"/>
                </a:solidFill>
              </a:rPr>
              <a:t>a product</a:t>
            </a:r>
            <a:r>
              <a:rPr lang="en-US" dirty="0"/>
              <a:t> to be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many customers</a:t>
            </a:r>
            <a:r>
              <a:rPr lang="en-US" dirty="0"/>
              <a:t>, it is impractical to perform formal acceptance tests with each one</a:t>
            </a:r>
          </a:p>
          <a:p>
            <a:r>
              <a:rPr lang="en-US" dirty="0"/>
              <a:t>Most software product builders use a process called </a:t>
            </a:r>
            <a:r>
              <a:rPr lang="en-US" b="1" dirty="0">
                <a:solidFill>
                  <a:srgbClr val="C00000"/>
                </a:solidFill>
              </a:rPr>
              <a:t>alpha </a:t>
            </a:r>
            <a:r>
              <a:rPr lang="en-US" dirty="0">
                <a:solidFill>
                  <a:srgbClr val="C00000"/>
                </a:solidFill>
              </a:rPr>
              <a:t>and</a:t>
            </a:r>
            <a:r>
              <a:rPr lang="en-US" b="1" dirty="0">
                <a:solidFill>
                  <a:srgbClr val="C00000"/>
                </a:solidFill>
              </a:rPr>
              <a:t> beta testing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uncover errors </a:t>
            </a:r>
            <a:r>
              <a:rPr lang="en-US" dirty="0"/>
              <a:t>that only the end user seems able to find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" t="7746" r="16470" b="10564"/>
          <a:stretch/>
        </p:blipFill>
        <p:spPr>
          <a:xfrm>
            <a:off x="7850771" y="5580367"/>
            <a:ext cx="1295400" cy="87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1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Testing – Alpha &amp; Beta Test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5098" y="1413266"/>
            <a:ext cx="11884844" cy="152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alpha test is </a:t>
            </a:r>
            <a:r>
              <a:rPr lang="en-US" b="1" dirty="0">
                <a:solidFill>
                  <a:srgbClr val="C00000"/>
                </a:solidFill>
              </a:rPr>
              <a:t>conducted at the developer’s site </a:t>
            </a:r>
            <a:r>
              <a:rPr lang="en-US" dirty="0"/>
              <a:t>by a </a:t>
            </a:r>
            <a:r>
              <a:rPr lang="en-US" b="1" dirty="0">
                <a:solidFill>
                  <a:srgbClr val="C00000"/>
                </a:solidFill>
              </a:rPr>
              <a:t>representative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group of </a:t>
            </a:r>
            <a:r>
              <a:rPr lang="en-US" b="1" dirty="0">
                <a:solidFill>
                  <a:srgbClr val="C00000"/>
                </a:solidFill>
              </a:rPr>
              <a:t>end users</a:t>
            </a:r>
          </a:p>
          <a:p>
            <a:r>
              <a:rPr lang="en-US" dirty="0"/>
              <a:t>The software is used in a </a:t>
            </a:r>
            <a:r>
              <a:rPr lang="en-US" b="1" dirty="0">
                <a:solidFill>
                  <a:srgbClr val="C00000"/>
                </a:solidFill>
              </a:rPr>
              <a:t>natural setting </a:t>
            </a:r>
            <a:r>
              <a:rPr lang="en-US" dirty="0"/>
              <a:t>with the </a:t>
            </a:r>
            <a:r>
              <a:rPr lang="en-US" b="1" dirty="0">
                <a:solidFill>
                  <a:srgbClr val="C00000"/>
                </a:solidFill>
              </a:rPr>
              <a:t>developer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“</a:t>
            </a:r>
            <a:r>
              <a:rPr lang="en-US" i="1" dirty="0">
                <a:solidFill>
                  <a:srgbClr val="C00000"/>
                </a:solidFill>
              </a:rPr>
              <a:t>looking over the shoulders</a:t>
            </a:r>
            <a:r>
              <a:rPr lang="en-US" dirty="0"/>
              <a:t>” of the </a:t>
            </a:r>
            <a:r>
              <a:rPr lang="en-US" b="1" dirty="0"/>
              <a:t>users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recording errors</a:t>
            </a:r>
            <a:r>
              <a:rPr lang="en-US" dirty="0"/>
              <a:t> and usage </a:t>
            </a:r>
            <a:r>
              <a:rPr lang="en-US" b="1" dirty="0">
                <a:solidFill>
                  <a:srgbClr val="C00000"/>
                </a:solidFill>
              </a:rPr>
              <a:t>problems</a:t>
            </a:r>
          </a:p>
          <a:p>
            <a:r>
              <a:rPr lang="en-US" dirty="0"/>
              <a:t>The alpha tests are </a:t>
            </a:r>
            <a:r>
              <a:rPr lang="en-US" b="1" dirty="0">
                <a:solidFill>
                  <a:srgbClr val="C00000"/>
                </a:solidFill>
              </a:rPr>
              <a:t>conducted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controlled environment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098" y="843863"/>
            <a:ext cx="271499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Alpha Test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56890" y="1303842"/>
            <a:ext cx="987289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65098" y="3775466"/>
            <a:ext cx="11884844" cy="152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beta test is </a:t>
            </a:r>
            <a:r>
              <a:rPr lang="en-US" b="1" dirty="0">
                <a:solidFill>
                  <a:srgbClr val="C00000"/>
                </a:solidFill>
              </a:rPr>
              <a:t>conducted </a:t>
            </a:r>
            <a:r>
              <a:rPr lang="en-US" dirty="0"/>
              <a:t>at one or more </a:t>
            </a:r>
            <a:r>
              <a:rPr lang="en-US" b="1" dirty="0">
                <a:solidFill>
                  <a:srgbClr val="C00000"/>
                </a:solidFill>
              </a:rPr>
              <a:t>end-user sites</a:t>
            </a:r>
          </a:p>
          <a:p>
            <a:r>
              <a:rPr lang="en-US" b="1" dirty="0">
                <a:solidFill>
                  <a:srgbClr val="C00000"/>
                </a:solidFill>
              </a:rPr>
              <a:t>Developers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generally </a:t>
            </a:r>
            <a:r>
              <a:rPr lang="en-US" b="1" dirty="0">
                <a:solidFill>
                  <a:srgbClr val="C00000"/>
                </a:solidFill>
              </a:rPr>
              <a:t>present</a:t>
            </a:r>
          </a:p>
          <a:p>
            <a:r>
              <a:rPr lang="en-US" b="1" dirty="0">
                <a:solidFill>
                  <a:srgbClr val="C00000"/>
                </a:solidFill>
              </a:rPr>
              <a:t>Beta test </a:t>
            </a:r>
            <a:r>
              <a:rPr lang="en-US" dirty="0"/>
              <a:t>is a “</a:t>
            </a:r>
            <a:r>
              <a:rPr lang="en-US" i="1" dirty="0">
                <a:solidFill>
                  <a:srgbClr val="C00000"/>
                </a:solidFill>
              </a:rPr>
              <a:t>live</a:t>
            </a:r>
            <a:r>
              <a:rPr lang="en-US" dirty="0"/>
              <a:t>” </a:t>
            </a:r>
            <a:r>
              <a:rPr lang="en-US" b="1" dirty="0">
                <a:solidFill>
                  <a:srgbClr val="C00000"/>
                </a:solidFill>
              </a:rPr>
              <a:t>application of the software </a:t>
            </a:r>
            <a:r>
              <a:rPr lang="en-US" dirty="0"/>
              <a:t>in an environment that can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be </a:t>
            </a:r>
            <a:r>
              <a:rPr lang="en-US" b="1" dirty="0">
                <a:solidFill>
                  <a:srgbClr val="C00000"/>
                </a:solidFill>
              </a:rPr>
              <a:t>controlled by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developer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customer records</a:t>
            </a:r>
            <a:r>
              <a:rPr lang="en-US" dirty="0"/>
              <a:t> all </a:t>
            </a:r>
            <a:r>
              <a:rPr lang="en-US" b="1" dirty="0">
                <a:solidFill>
                  <a:srgbClr val="C00000"/>
                </a:solidFill>
              </a:rPr>
              <a:t>problems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reports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</a:t>
            </a:r>
            <a:r>
              <a:rPr lang="en-US" b="1" dirty="0">
                <a:solidFill>
                  <a:srgbClr val="C00000"/>
                </a:solidFill>
              </a:rPr>
              <a:t>developers</a:t>
            </a:r>
            <a:r>
              <a:rPr lang="en-US" dirty="0"/>
              <a:t>  at </a:t>
            </a:r>
            <a:r>
              <a:rPr lang="en-US" dirty="0">
                <a:solidFill>
                  <a:srgbClr val="C00000"/>
                </a:solidFill>
              </a:rPr>
              <a:t>regular intervals</a:t>
            </a:r>
          </a:p>
          <a:p>
            <a:r>
              <a:rPr lang="en-US" b="1" dirty="0">
                <a:solidFill>
                  <a:srgbClr val="C00000"/>
                </a:solidFill>
              </a:rPr>
              <a:t>After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modifications</a:t>
            </a:r>
            <a:r>
              <a:rPr lang="en-US" dirty="0"/>
              <a:t>, software is </a:t>
            </a:r>
            <a:r>
              <a:rPr lang="en-US" b="1" dirty="0">
                <a:solidFill>
                  <a:srgbClr val="C00000"/>
                </a:solidFill>
              </a:rPr>
              <a:t>released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entire customer</a:t>
            </a:r>
            <a:r>
              <a:rPr lang="en-US" dirty="0"/>
              <a:t> 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098" y="3206063"/>
            <a:ext cx="271499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Beta Test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56890" y="3666042"/>
            <a:ext cx="987289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8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984656"/>
          </a:xfrm>
        </p:spPr>
        <p:txBody>
          <a:bodyPr/>
          <a:lstStyle/>
          <a:p>
            <a:r>
              <a:rPr lang="en-US" dirty="0"/>
              <a:t>In system testing the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other system elements</a:t>
            </a:r>
            <a:r>
              <a:rPr lang="en-US" dirty="0"/>
              <a:t> are </a:t>
            </a:r>
            <a:r>
              <a:rPr lang="en-US" b="1" dirty="0">
                <a:solidFill>
                  <a:srgbClr val="C00000"/>
                </a:solidFill>
              </a:rPr>
              <a:t>tested</a:t>
            </a:r>
            <a:r>
              <a:rPr lang="en-US" dirty="0"/>
              <a:t>.</a:t>
            </a:r>
          </a:p>
          <a:p>
            <a:r>
              <a:rPr lang="en-US" dirty="0"/>
              <a:t>To test computer software, you spiral out in a clockwise direction along streamlines that increase the scope of testing with each turn.</a:t>
            </a:r>
          </a:p>
          <a:p>
            <a:r>
              <a:rPr lang="en-US" dirty="0"/>
              <a:t>System testing </a:t>
            </a:r>
            <a:r>
              <a:rPr lang="en-US" b="1" dirty="0">
                <a:solidFill>
                  <a:srgbClr val="C00000"/>
                </a:solidFill>
              </a:rPr>
              <a:t>verifies that all elements mesh properly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overall system function</a:t>
            </a:r>
            <a:r>
              <a:rPr lang="en-US" dirty="0"/>
              <a:t>/performance is </a:t>
            </a:r>
            <a:r>
              <a:rPr lang="en-US" b="1" dirty="0">
                <a:solidFill>
                  <a:srgbClr val="C00000"/>
                </a:solidFill>
              </a:rPr>
              <a:t>achieved</a:t>
            </a:r>
            <a:r>
              <a:rPr lang="en-US" dirty="0"/>
              <a:t>.</a:t>
            </a:r>
          </a:p>
          <a:p>
            <a:r>
              <a:rPr lang="en-US" dirty="0"/>
              <a:t>System testing is a </a:t>
            </a:r>
            <a:r>
              <a:rPr lang="en-US" b="1" dirty="0">
                <a:solidFill>
                  <a:srgbClr val="C00000"/>
                </a:solidFill>
              </a:rPr>
              <a:t>series of different tests</a:t>
            </a:r>
            <a:r>
              <a:rPr lang="en-US" dirty="0"/>
              <a:t> whose primary </a:t>
            </a:r>
            <a:r>
              <a:rPr lang="en-US" dirty="0">
                <a:solidFill>
                  <a:srgbClr val="C00000"/>
                </a:solidFill>
              </a:rPr>
              <a:t>purpose</a:t>
            </a:r>
            <a:r>
              <a:rPr lang="en-US" dirty="0"/>
              <a:t> is to </a:t>
            </a:r>
            <a:r>
              <a:rPr lang="en-US" dirty="0">
                <a:solidFill>
                  <a:srgbClr val="C00000"/>
                </a:solidFill>
              </a:rPr>
              <a:t>fully exercise the computer-based system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596" y="3848101"/>
            <a:ext cx="3196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Types of System Testing</a:t>
            </a:r>
          </a:p>
        </p:txBody>
      </p:sp>
      <p:cxnSp>
        <p:nvCxnSpPr>
          <p:cNvPr id="11" name="Straight Connector 10"/>
          <p:cNvCxnSpPr>
            <a:stCxn id="4" idx="3"/>
          </p:cNvCxnSpPr>
          <p:nvPr/>
        </p:nvCxnSpPr>
        <p:spPr>
          <a:xfrm>
            <a:off x="3424984" y="4078934"/>
            <a:ext cx="83669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931187" y="4540599"/>
            <a:ext cx="3779197" cy="461665"/>
            <a:chOff x="688300" y="4331466"/>
            <a:chExt cx="3779197" cy="461665"/>
          </a:xfrm>
        </p:grpSpPr>
        <p:sp>
          <p:nvSpPr>
            <p:cNvPr id="13" name="Rectangle 12"/>
            <p:cNvSpPr/>
            <p:nvPr/>
          </p:nvSpPr>
          <p:spPr>
            <a:xfrm>
              <a:off x="1109214" y="4331466"/>
              <a:ext cx="3358283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Recovery Testing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8300" y="4331467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31187" y="5072540"/>
            <a:ext cx="3779197" cy="461665"/>
            <a:chOff x="688300" y="4863407"/>
            <a:chExt cx="3779197" cy="461665"/>
          </a:xfrm>
        </p:grpSpPr>
        <p:sp>
          <p:nvSpPr>
            <p:cNvPr id="16" name="Rectangle 15"/>
            <p:cNvSpPr/>
            <p:nvPr/>
          </p:nvSpPr>
          <p:spPr>
            <a:xfrm>
              <a:off x="1109214" y="4863407"/>
              <a:ext cx="3358283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Security Testing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8300" y="4863408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31187" y="5604481"/>
            <a:ext cx="3779197" cy="461665"/>
            <a:chOff x="688300" y="5395348"/>
            <a:chExt cx="3779197" cy="461665"/>
          </a:xfrm>
        </p:grpSpPr>
        <p:sp>
          <p:nvSpPr>
            <p:cNvPr id="19" name="Rectangle 18"/>
            <p:cNvSpPr/>
            <p:nvPr/>
          </p:nvSpPr>
          <p:spPr>
            <a:xfrm>
              <a:off x="1109214" y="5395348"/>
              <a:ext cx="3358283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Stress Testing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8300" y="5395349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960262" y="4518899"/>
            <a:ext cx="3779197" cy="461665"/>
            <a:chOff x="688300" y="5927289"/>
            <a:chExt cx="3779197" cy="461665"/>
          </a:xfrm>
        </p:grpSpPr>
        <p:sp>
          <p:nvSpPr>
            <p:cNvPr id="22" name="Rectangle 21"/>
            <p:cNvSpPr/>
            <p:nvPr/>
          </p:nvSpPr>
          <p:spPr>
            <a:xfrm>
              <a:off x="1109214" y="5927289"/>
              <a:ext cx="3358283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Performance Testing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8300" y="5927289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4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60262" y="5050840"/>
            <a:ext cx="3779197" cy="461665"/>
            <a:chOff x="688300" y="6459230"/>
            <a:chExt cx="3779197" cy="461665"/>
          </a:xfrm>
        </p:grpSpPr>
        <p:sp>
          <p:nvSpPr>
            <p:cNvPr id="25" name="Rectangle 24"/>
            <p:cNvSpPr/>
            <p:nvPr/>
          </p:nvSpPr>
          <p:spPr>
            <a:xfrm>
              <a:off x="1109214" y="6459230"/>
              <a:ext cx="3358283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Deployment Testing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8300" y="6459231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488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 Testing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2" y="1357960"/>
            <a:ext cx="2438400" cy="2438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8347" y="899666"/>
            <a:ext cx="271499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Recovery Testing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10139" y="1359645"/>
            <a:ext cx="981992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2933337" y="1461195"/>
            <a:ext cx="8996726" cy="3169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a system test that </a:t>
            </a:r>
            <a:r>
              <a:rPr lang="en-US" b="1" dirty="0">
                <a:solidFill>
                  <a:srgbClr val="C00000"/>
                </a:solidFill>
              </a:rPr>
              <a:t>forces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software to fail</a:t>
            </a:r>
            <a:r>
              <a:rPr lang="en-US" dirty="0"/>
              <a:t> in a </a:t>
            </a:r>
            <a:r>
              <a:rPr lang="en-US" b="1" dirty="0">
                <a:solidFill>
                  <a:srgbClr val="C00000"/>
                </a:solidFill>
              </a:rPr>
              <a:t>variety of ways </a:t>
            </a:r>
            <a:r>
              <a:rPr lang="en-US" dirty="0"/>
              <a:t>and verifies </a:t>
            </a:r>
            <a:r>
              <a:rPr lang="en-US" dirty="0">
                <a:solidFill>
                  <a:srgbClr val="C00000"/>
                </a:solidFill>
              </a:rPr>
              <a:t>that recovery is properly performed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If recovery is automatic</a:t>
            </a:r>
            <a:r>
              <a:rPr lang="en-US" dirty="0"/>
              <a:t> (performed by the system itself)</a:t>
            </a:r>
          </a:p>
          <a:p>
            <a:pPr lvl="1"/>
            <a:r>
              <a:rPr lang="en-US" sz="2100" b="1" dirty="0">
                <a:solidFill>
                  <a:srgbClr val="C00000"/>
                </a:solidFill>
              </a:rPr>
              <a:t>Re-initialization</a:t>
            </a:r>
            <a:r>
              <a:rPr lang="en-US" sz="2100" dirty="0"/>
              <a:t>, check pointing mechanisms, data recovery, and restart are evaluated for correctness. </a:t>
            </a:r>
          </a:p>
          <a:p>
            <a:r>
              <a:rPr lang="en-US" b="1" dirty="0">
                <a:solidFill>
                  <a:srgbClr val="C00000"/>
                </a:solidFill>
              </a:rPr>
              <a:t>If recovery requires human intervention</a:t>
            </a:r>
          </a:p>
          <a:p>
            <a:pPr lvl="1"/>
            <a:r>
              <a:rPr lang="en-US" sz="2100" b="1" dirty="0">
                <a:solidFill>
                  <a:srgbClr val="C00000"/>
                </a:solidFill>
              </a:rPr>
              <a:t>The mean-time-to-repair (MTTR) is evaluated </a:t>
            </a:r>
            <a:r>
              <a:rPr lang="en-US" sz="2100" dirty="0"/>
              <a:t>to determine whether it is within acceptable limits</a:t>
            </a:r>
            <a:endParaRPr lang="en-US" sz="21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8347" y="4128685"/>
            <a:ext cx="271499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Security Testing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110139" y="4588664"/>
            <a:ext cx="981992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3071632" y="4690214"/>
            <a:ext cx="8858431" cy="1630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attempts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verify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software’s </a:t>
            </a:r>
            <a:r>
              <a:rPr lang="en-US" b="1" dirty="0">
                <a:solidFill>
                  <a:srgbClr val="C00000"/>
                </a:solidFill>
              </a:rPr>
              <a:t>protection mechanisms</a:t>
            </a:r>
            <a:r>
              <a:rPr lang="en-US" dirty="0"/>
              <a:t>, which protect it from improper penetration (access).</a:t>
            </a:r>
          </a:p>
          <a:p>
            <a:r>
              <a:rPr lang="en-US" dirty="0"/>
              <a:t>During this test, the </a:t>
            </a:r>
            <a:r>
              <a:rPr lang="en-US" b="1" dirty="0">
                <a:solidFill>
                  <a:srgbClr val="C00000"/>
                </a:solidFill>
              </a:rPr>
              <a:t>tester plays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role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individual who desires to </a:t>
            </a:r>
            <a:r>
              <a:rPr lang="en-US" b="1" dirty="0">
                <a:solidFill>
                  <a:srgbClr val="C00000"/>
                </a:solidFill>
              </a:rPr>
              <a:t>penetrate the system</a:t>
            </a:r>
            <a:r>
              <a:rPr lang="en-US" dirty="0"/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5" y="4788311"/>
            <a:ext cx="1600200" cy="14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build="p"/>
      <p:bldP spid="13" grpId="0" animBg="1"/>
      <p:bldP spid="1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 Testing Cont.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347" y="884038"/>
            <a:ext cx="271499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Stress Testing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10139" y="1344017"/>
            <a:ext cx="981992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3071632" y="1445567"/>
            <a:ext cx="8858431" cy="1630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executes a system</a:t>
            </a:r>
            <a:r>
              <a:rPr lang="en-US" dirty="0"/>
              <a:t> in a manner that </a:t>
            </a:r>
            <a:r>
              <a:rPr lang="en-US" b="1" dirty="0">
                <a:solidFill>
                  <a:srgbClr val="C00000"/>
                </a:solidFill>
              </a:rPr>
              <a:t>demands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resources in </a:t>
            </a:r>
            <a:r>
              <a:rPr lang="en-US" dirty="0">
                <a:solidFill>
                  <a:srgbClr val="C00000"/>
                </a:solidFill>
              </a:rPr>
              <a:t>abnormal quantity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frequency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volume</a:t>
            </a:r>
            <a:r>
              <a:rPr lang="en-US" dirty="0"/>
              <a:t>.</a:t>
            </a:r>
          </a:p>
          <a:p>
            <a:r>
              <a:rPr lang="en-US" dirty="0"/>
              <a:t>A variation of stress testing is a technique </a:t>
            </a:r>
            <a:r>
              <a:rPr lang="en-US" dirty="0">
                <a:solidFill>
                  <a:srgbClr val="C00000"/>
                </a:solidFill>
              </a:rPr>
              <a:t>called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sensitivity testing</a:t>
            </a: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23266" y="3248701"/>
            <a:ext cx="303612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Performance Testing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15059" y="3708680"/>
            <a:ext cx="981992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3076552" y="3810230"/>
            <a:ext cx="8853511" cy="1826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designed to test the </a:t>
            </a:r>
            <a:r>
              <a:rPr lang="en-US" b="1" dirty="0">
                <a:solidFill>
                  <a:srgbClr val="C00000"/>
                </a:solidFill>
              </a:rPr>
              <a:t>run-time performance</a:t>
            </a:r>
            <a:r>
              <a:rPr lang="en-US" dirty="0"/>
              <a:t> of software.</a:t>
            </a:r>
          </a:p>
          <a:p>
            <a:r>
              <a:rPr lang="en-US" dirty="0"/>
              <a:t>It occurs </a:t>
            </a:r>
            <a:r>
              <a:rPr lang="en-US" b="1" dirty="0">
                <a:solidFill>
                  <a:srgbClr val="C00000"/>
                </a:solidFill>
              </a:rPr>
              <a:t>throughout all steps</a:t>
            </a:r>
            <a:r>
              <a:rPr lang="en-US" dirty="0"/>
              <a:t> in the </a:t>
            </a:r>
            <a:r>
              <a:rPr lang="en-US" dirty="0">
                <a:solidFill>
                  <a:srgbClr val="C00000"/>
                </a:solidFill>
              </a:rPr>
              <a:t>testing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process</a:t>
            </a:r>
            <a:r>
              <a:rPr lang="en-US" dirty="0"/>
              <a:t>.</a:t>
            </a:r>
          </a:p>
          <a:p>
            <a:r>
              <a:rPr lang="en-US" dirty="0"/>
              <a:t>Even at the unit testing level, the performance of an individual module may be tested.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7" y="1204092"/>
            <a:ext cx="1710035" cy="17100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0" y="3820999"/>
            <a:ext cx="1746759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7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8" grpId="0" animBg="1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22320" y="3256275"/>
            <a:ext cx="3791954" cy="2984103"/>
          </a:xfrm>
          <a:prstGeom prst="wedgeRoundRectCallout">
            <a:avLst>
              <a:gd name="adj1" fmla="val 23190"/>
              <a:gd name="adj2" fmla="val -76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Good software development organizations</a:t>
            </a:r>
            <a:r>
              <a:rPr lang="en-US" sz="2400" dirty="0"/>
              <a:t> normally require their </a:t>
            </a:r>
            <a:r>
              <a:rPr lang="en-US" sz="2400" b="1" dirty="0">
                <a:solidFill>
                  <a:srgbClr val="C00000"/>
                </a:solidFill>
              </a:rPr>
              <a:t>programmers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adhere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to some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well-defined</a:t>
            </a:r>
            <a:r>
              <a:rPr lang="en-US" sz="2400" dirty="0"/>
              <a:t> and standard style of </a:t>
            </a:r>
            <a:r>
              <a:rPr lang="en-US" sz="2400" b="1" dirty="0">
                <a:solidFill>
                  <a:srgbClr val="C00000"/>
                </a:solidFill>
              </a:rPr>
              <a:t>coding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called coding standards.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 b="20429"/>
          <a:stretch/>
        </p:blipFill>
        <p:spPr>
          <a:xfrm>
            <a:off x="548978" y="962527"/>
            <a:ext cx="2765304" cy="194109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284975" y="962527"/>
            <a:ext cx="7602225" cy="1941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software development organizations formulate their </a:t>
            </a:r>
            <a:r>
              <a:rPr lang="en-US" b="1" dirty="0">
                <a:solidFill>
                  <a:srgbClr val="C00000"/>
                </a:solidFill>
              </a:rPr>
              <a:t>own coding standards</a:t>
            </a:r>
            <a:r>
              <a:rPr lang="en-US" dirty="0"/>
              <a:t> that suit them most, and </a:t>
            </a:r>
            <a:r>
              <a:rPr lang="en-US" b="1" dirty="0">
                <a:solidFill>
                  <a:srgbClr val="C00000"/>
                </a:solidFill>
              </a:rPr>
              <a:t>require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their </a:t>
            </a:r>
            <a:r>
              <a:rPr lang="en-US" b="1" dirty="0">
                <a:solidFill>
                  <a:srgbClr val="C00000"/>
                </a:solidFill>
              </a:rPr>
              <a:t>engineers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to follow</a:t>
            </a:r>
            <a:r>
              <a:rPr lang="en-US" dirty="0"/>
              <a:t> these standards strictly</a:t>
            </a:r>
          </a:p>
          <a:p>
            <a:r>
              <a:rPr lang="en-US" dirty="0"/>
              <a:t>The purpose of requiring all engineers of an organization to adhere to a standard style of coding is the following: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099624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0560" y="2992387"/>
            <a:ext cx="7406640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coding standard gives a </a:t>
            </a:r>
            <a:r>
              <a:rPr lang="en-US" sz="2400" dirty="0">
                <a:solidFill>
                  <a:srgbClr val="C00000"/>
                </a:solidFill>
              </a:rPr>
              <a:t>uniform appearance</a:t>
            </a:r>
            <a:r>
              <a:rPr lang="en-US" sz="2400" dirty="0"/>
              <a:t> to the codes written by different engineers.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0560" y="3906787"/>
            <a:ext cx="7406640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 </a:t>
            </a:r>
            <a:r>
              <a:rPr lang="en-US" sz="2400" dirty="0">
                <a:solidFill>
                  <a:srgbClr val="C00000"/>
                </a:solidFill>
              </a:rPr>
              <a:t>enhances</a:t>
            </a:r>
            <a:r>
              <a:rPr lang="en-US" sz="2400" dirty="0"/>
              <a:t> code </a:t>
            </a:r>
            <a:r>
              <a:rPr lang="en-US" sz="2400" dirty="0">
                <a:solidFill>
                  <a:srgbClr val="C00000"/>
                </a:solidFill>
              </a:rPr>
              <a:t>understanding</a:t>
            </a:r>
            <a:r>
              <a:rPr lang="en-US" sz="24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80560" y="4440187"/>
            <a:ext cx="7406640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 encourages </a:t>
            </a:r>
            <a:r>
              <a:rPr lang="en-US" sz="2400" dirty="0">
                <a:solidFill>
                  <a:srgbClr val="C00000"/>
                </a:solidFill>
              </a:rPr>
              <a:t>good programming practices.</a:t>
            </a:r>
          </a:p>
        </p:txBody>
      </p:sp>
    </p:spTree>
    <p:extLst>
      <p:ext uri="{BB962C8B-B14F-4D97-AF65-F5344CB8AC3E}">
        <p14:creationId xmlns:p14="http://schemas.microsoft.com/office/powerpoint/2010/main" val="4140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 Testing Cont.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3266" y="888966"/>
            <a:ext cx="303612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Deployment Testing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15059" y="1348945"/>
            <a:ext cx="981992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3076552" y="1450495"/>
            <a:ext cx="8853511" cy="2704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exercises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each environment</a:t>
            </a:r>
            <a:r>
              <a:rPr lang="en-US" dirty="0"/>
              <a:t> in which it is </a:t>
            </a:r>
            <a:r>
              <a:rPr lang="en-US" b="1" dirty="0">
                <a:solidFill>
                  <a:srgbClr val="C00000"/>
                </a:solidFill>
              </a:rPr>
              <a:t>to operate</a:t>
            </a:r>
            <a:r>
              <a:rPr lang="en-US" dirty="0"/>
              <a:t>.</a:t>
            </a:r>
          </a:p>
          <a:p>
            <a:r>
              <a:rPr lang="en-US" dirty="0"/>
              <a:t>In addition, it </a:t>
            </a:r>
            <a:r>
              <a:rPr lang="en-US" b="1" dirty="0">
                <a:solidFill>
                  <a:srgbClr val="C00000"/>
                </a:solidFill>
              </a:rPr>
              <a:t>examines </a:t>
            </a:r>
          </a:p>
          <a:p>
            <a:pPr lvl="1"/>
            <a:r>
              <a:rPr lang="en-US" sz="2100" dirty="0"/>
              <a:t>All </a:t>
            </a:r>
            <a:r>
              <a:rPr lang="en-US" sz="2100" dirty="0">
                <a:solidFill>
                  <a:srgbClr val="C00000"/>
                </a:solidFill>
              </a:rPr>
              <a:t>installation procedures</a:t>
            </a:r>
          </a:p>
          <a:p>
            <a:pPr lvl="1"/>
            <a:r>
              <a:rPr lang="en-US" sz="2100" dirty="0">
                <a:solidFill>
                  <a:srgbClr val="C00000"/>
                </a:solidFill>
              </a:rPr>
              <a:t>Specialized installation software</a:t>
            </a:r>
            <a:r>
              <a:rPr lang="en-US" sz="2100" dirty="0"/>
              <a:t> that will be used by customers</a:t>
            </a:r>
          </a:p>
          <a:p>
            <a:pPr lvl="1"/>
            <a:r>
              <a:rPr lang="en-US" sz="2100" dirty="0"/>
              <a:t>All </a:t>
            </a:r>
            <a:r>
              <a:rPr lang="en-US" sz="2100" dirty="0">
                <a:solidFill>
                  <a:srgbClr val="C00000"/>
                </a:solidFill>
              </a:rPr>
              <a:t>documentation</a:t>
            </a:r>
            <a:r>
              <a:rPr lang="en-US" sz="2100" dirty="0"/>
              <a:t> that will be used to introduce the software to end users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8219"/>
          <a:stretch/>
        </p:blipFill>
        <p:spPr>
          <a:xfrm>
            <a:off x="979329" y="1716092"/>
            <a:ext cx="1524000" cy="14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3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level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of</a:t>
            </a:r>
            <a:r>
              <a:rPr lang="en-US" dirty="0"/>
              <a:t> the software </a:t>
            </a:r>
            <a:r>
              <a:rPr lang="en-US" b="1" dirty="0">
                <a:solidFill>
                  <a:srgbClr val="C00000"/>
                </a:solidFill>
              </a:rPr>
              <a:t>testing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where a </a:t>
            </a:r>
            <a:r>
              <a:rPr lang="en-US" b="1" dirty="0">
                <a:solidFill>
                  <a:srgbClr val="C00000"/>
                </a:solidFill>
              </a:rPr>
              <a:t>system is tested for acceptability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purpose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this test is to </a:t>
            </a:r>
            <a:r>
              <a:rPr lang="en-US" dirty="0">
                <a:solidFill>
                  <a:srgbClr val="C00000"/>
                </a:solidFill>
              </a:rPr>
              <a:t>evaluate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system’s compliance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with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business requirements</a:t>
            </a:r>
            <a:r>
              <a:rPr lang="en-US" dirty="0"/>
              <a:t>.</a:t>
            </a:r>
          </a:p>
          <a:p>
            <a:r>
              <a:rPr lang="en-US" dirty="0"/>
              <a:t>It is a formal </a:t>
            </a:r>
            <a:r>
              <a:rPr lang="en-US" dirty="0">
                <a:solidFill>
                  <a:srgbClr val="C00000"/>
                </a:solidFill>
              </a:rPr>
              <a:t>testing conducted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determine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whether a </a:t>
            </a:r>
            <a:r>
              <a:rPr lang="en-US" b="1" dirty="0">
                <a:solidFill>
                  <a:srgbClr val="C00000"/>
                </a:solidFill>
              </a:rPr>
              <a:t>system satisfies the acceptance criteria </a:t>
            </a:r>
            <a:r>
              <a:rPr lang="en-US" dirty="0"/>
              <a:t>with respect to user </a:t>
            </a:r>
            <a:r>
              <a:rPr lang="en-US" dirty="0">
                <a:solidFill>
                  <a:srgbClr val="C00000"/>
                </a:solidFill>
              </a:rPr>
              <a:t>needs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requirements</a:t>
            </a:r>
            <a:r>
              <a:rPr lang="en-US" dirty="0"/>
              <a:t>, and business processes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rgbClr val="C00000"/>
                </a:solidFill>
              </a:rPr>
              <a:t>enables the customer </a:t>
            </a:r>
            <a:r>
              <a:rPr lang="en-US" dirty="0"/>
              <a:t>to determine, </a:t>
            </a:r>
            <a:r>
              <a:rPr lang="en-US" dirty="0">
                <a:solidFill>
                  <a:srgbClr val="C00000"/>
                </a:solidFill>
              </a:rPr>
              <a:t>whether </a:t>
            </a:r>
            <a:r>
              <a:rPr lang="en-US" dirty="0"/>
              <a:t>to </a:t>
            </a:r>
            <a:r>
              <a:rPr lang="en-US" dirty="0">
                <a:solidFill>
                  <a:srgbClr val="C00000"/>
                </a:solidFill>
              </a:rPr>
              <a:t>accept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system</a:t>
            </a:r>
            <a:r>
              <a:rPr lang="en-US" dirty="0"/>
              <a:t>.</a:t>
            </a:r>
          </a:p>
          <a:p>
            <a:r>
              <a:rPr lang="en-US" dirty="0"/>
              <a:t>It is performed after System Testing and before making the system available for actual use.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064" y="4622951"/>
            <a:ext cx="2157186" cy="199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7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5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Cont.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9834" y="787400"/>
            <a:ext cx="9221549" cy="858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A coding standard lists </a:t>
            </a:r>
            <a:r>
              <a:rPr lang="en-US" sz="2100" b="1" dirty="0">
                <a:solidFill>
                  <a:srgbClr val="C00000"/>
                </a:solidFill>
              </a:rPr>
              <a:t>several rules</a:t>
            </a:r>
            <a:r>
              <a:rPr lang="en-US" sz="2100" b="1" dirty="0"/>
              <a:t> </a:t>
            </a:r>
            <a:r>
              <a:rPr lang="en-US" sz="2100" dirty="0"/>
              <a:t>to be </a:t>
            </a:r>
            <a:r>
              <a:rPr lang="en-US" sz="2100" b="1" dirty="0">
                <a:solidFill>
                  <a:srgbClr val="C00000"/>
                </a:solidFill>
              </a:rPr>
              <a:t>followed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such as, the </a:t>
            </a:r>
            <a:r>
              <a:rPr lang="en-US" sz="2100" b="1" dirty="0">
                <a:solidFill>
                  <a:srgbClr val="C00000"/>
                </a:solidFill>
              </a:rPr>
              <a:t>way variables</a:t>
            </a:r>
            <a:r>
              <a:rPr lang="en-US" sz="2100" dirty="0"/>
              <a:t> are to be </a:t>
            </a:r>
            <a:r>
              <a:rPr lang="en-US" sz="2100" b="1" dirty="0">
                <a:solidFill>
                  <a:srgbClr val="C00000"/>
                </a:solidFill>
              </a:rPr>
              <a:t>named</a:t>
            </a:r>
            <a:r>
              <a:rPr lang="en-US" sz="2100" dirty="0"/>
              <a:t>,  the </a:t>
            </a:r>
            <a:r>
              <a:rPr lang="en-US" sz="2100" b="1" dirty="0">
                <a:solidFill>
                  <a:srgbClr val="C00000"/>
                </a:solidFill>
              </a:rPr>
              <a:t>way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code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is to </a:t>
            </a:r>
            <a:r>
              <a:rPr lang="en-US" sz="2100" b="1" dirty="0">
                <a:solidFill>
                  <a:srgbClr val="C00000"/>
                </a:solidFill>
              </a:rPr>
              <a:t>be laid out</a:t>
            </a:r>
            <a:r>
              <a:rPr lang="en-US" sz="2100" dirty="0"/>
              <a:t>,  </a:t>
            </a:r>
            <a:r>
              <a:rPr lang="en-US" sz="2100" b="1" dirty="0">
                <a:solidFill>
                  <a:srgbClr val="C00000"/>
                </a:solidFill>
              </a:rPr>
              <a:t>error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return </a:t>
            </a:r>
            <a:r>
              <a:rPr lang="en-US" sz="2100" b="1" dirty="0">
                <a:solidFill>
                  <a:srgbClr val="C00000"/>
                </a:solidFill>
              </a:rPr>
              <a:t>conventions</a:t>
            </a:r>
            <a:r>
              <a:rPr lang="en-US" sz="2100" dirty="0"/>
              <a:t>, etc.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834" y="1722119"/>
            <a:ext cx="11850987" cy="40011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/>
              <a:t>The following are some representative coding standards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415" y="71847"/>
            <a:ext cx="1613766" cy="5675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1574" y="2128752"/>
            <a:ext cx="1155921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Rules for limiting the use of global</a:t>
            </a:r>
            <a:r>
              <a:rPr lang="en-US" sz="2400" dirty="0"/>
              <a:t> </a:t>
            </a:r>
          </a:p>
          <a:p>
            <a:r>
              <a:rPr lang="en-US" sz="2200" dirty="0"/>
              <a:t>These rules list what types of data can be declared global and what cannot.</a:t>
            </a:r>
          </a:p>
        </p:txBody>
      </p:sp>
      <p:sp>
        <p:nvSpPr>
          <p:cNvPr id="9" name="Rectangle 8"/>
          <p:cNvSpPr/>
          <p:nvPr/>
        </p:nvSpPr>
        <p:spPr>
          <a:xfrm>
            <a:off x="593225" y="3267384"/>
            <a:ext cx="113854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A possible naming convention can be that </a:t>
            </a:r>
            <a:r>
              <a:rPr lang="en-US" sz="2100" b="1" dirty="0"/>
              <a:t>global variable </a:t>
            </a:r>
            <a:r>
              <a:rPr lang="en-US" sz="2100" dirty="0"/>
              <a:t>names always </a:t>
            </a:r>
            <a:r>
              <a:rPr lang="en-US" sz="2100" b="1" dirty="0"/>
              <a:t>start with a capital letter</a:t>
            </a:r>
            <a:r>
              <a:rPr lang="en-US" sz="2100" dirty="0"/>
              <a:t>, </a:t>
            </a:r>
            <a:r>
              <a:rPr lang="en-US" sz="2100" b="1" dirty="0"/>
              <a:t>local variable </a:t>
            </a:r>
            <a:r>
              <a:rPr lang="en-US" sz="2100" dirty="0"/>
              <a:t>names are made of </a:t>
            </a:r>
            <a:r>
              <a:rPr lang="en-US" sz="2100" b="1" dirty="0"/>
              <a:t>small letters</a:t>
            </a:r>
            <a:r>
              <a:rPr lang="en-US" sz="2100" dirty="0"/>
              <a:t>, and </a:t>
            </a:r>
            <a:r>
              <a:rPr lang="en-US" sz="2100" b="1" dirty="0"/>
              <a:t>constant names </a:t>
            </a:r>
            <a:r>
              <a:rPr lang="en-US" sz="2100" dirty="0"/>
              <a:t>are </a:t>
            </a:r>
            <a:r>
              <a:rPr lang="en-US" sz="2100" b="1" dirty="0"/>
              <a:t>always capital </a:t>
            </a:r>
            <a:r>
              <a:rPr lang="en-US" sz="2100" dirty="0"/>
              <a:t>letters.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574" y="2889475"/>
            <a:ext cx="115363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Naming conventions for global &amp; local variables &amp; constant identifiers</a:t>
            </a:r>
            <a:r>
              <a:rPr lang="en-US" sz="2200" dirty="0"/>
              <a:t> </a:t>
            </a:r>
          </a:p>
        </p:txBody>
      </p:sp>
      <p:sp>
        <p:nvSpPr>
          <p:cNvPr id="12" name="Oval 11"/>
          <p:cNvSpPr/>
          <p:nvPr/>
        </p:nvSpPr>
        <p:spPr>
          <a:xfrm>
            <a:off x="225421" y="2207843"/>
            <a:ext cx="268689" cy="268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225421" y="2982684"/>
            <a:ext cx="268689" cy="268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574" y="3992398"/>
            <a:ext cx="1149911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Contents of the headers preceding codes for different modules</a:t>
            </a:r>
            <a:r>
              <a:rPr lang="en-US" sz="2000" dirty="0"/>
              <a:t> </a:t>
            </a:r>
          </a:p>
        </p:txBody>
      </p:sp>
      <p:sp>
        <p:nvSpPr>
          <p:cNvPr id="19" name="Oval 18"/>
          <p:cNvSpPr/>
          <p:nvPr/>
        </p:nvSpPr>
        <p:spPr>
          <a:xfrm>
            <a:off x="225421" y="4065440"/>
            <a:ext cx="268689" cy="268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3225" y="4413395"/>
            <a:ext cx="53532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The </a:t>
            </a:r>
            <a:r>
              <a:rPr lang="en-US" sz="2100" b="1" dirty="0"/>
              <a:t>information contained in the headers </a:t>
            </a:r>
            <a:r>
              <a:rPr lang="en-US" sz="2100" dirty="0"/>
              <a:t>of different modules </a:t>
            </a:r>
            <a:r>
              <a:rPr lang="en-US" sz="2100" b="1" dirty="0"/>
              <a:t>should be standard</a:t>
            </a:r>
            <a:r>
              <a:rPr lang="en-US" sz="2100" dirty="0"/>
              <a:t> for an organization.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/>
              <a:t>The </a:t>
            </a:r>
            <a:r>
              <a:rPr lang="en-US" sz="2100" b="1" dirty="0"/>
              <a:t>exact format </a:t>
            </a:r>
            <a:r>
              <a:rPr lang="en-US" sz="2100" dirty="0"/>
              <a:t>in which the header information is organized in the header can </a:t>
            </a:r>
            <a:r>
              <a:rPr lang="en-US" sz="2100" b="1" dirty="0"/>
              <a:t>also be specified</a:t>
            </a:r>
            <a:endParaRPr lang="en-US" sz="2100" dirty="0"/>
          </a:p>
        </p:txBody>
      </p:sp>
      <p:sp>
        <p:nvSpPr>
          <p:cNvPr id="34" name="Rectangle 33"/>
          <p:cNvSpPr/>
          <p:nvPr/>
        </p:nvSpPr>
        <p:spPr>
          <a:xfrm>
            <a:off x="6152407" y="4893376"/>
            <a:ext cx="1617975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Module Name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49046" y="4893376"/>
            <a:ext cx="2210149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Creation Date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151118" y="4893376"/>
            <a:ext cx="1817747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Author’s Name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52407" y="5298933"/>
            <a:ext cx="2743943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Modification history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978498" y="5298933"/>
            <a:ext cx="2990367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Synopsis of the module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76950" y="6111959"/>
            <a:ext cx="5983837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/>
              <a:t>Different functions supported, along with their input/output parameters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52407" y="5705446"/>
            <a:ext cx="581645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Global variables accessed/modified by the module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76950" y="4452571"/>
            <a:ext cx="5983872" cy="4001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The following are some standard header data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070261" y="4452571"/>
            <a:ext cx="1" cy="1997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2060788" y="4852681"/>
            <a:ext cx="0" cy="1597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18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  <p:bldP spid="10" grpId="0"/>
      <p:bldP spid="12" grpId="0" animBg="1"/>
      <p:bldP spid="13" grpId="0" animBg="1"/>
      <p:bldP spid="18" grpId="0"/>
      <p:bldP spid="19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Cont.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9" y="1409700"/>
            <a:ext cx="9153525" cy="26776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class is merely for illustrative purposes.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Revision History:&lt;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1.1 – Added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javadoc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headers 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1.0 - Original release&lt;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@author Smith Jones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@version 1.1, 12/02/2018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936010"/>
            <a:ext cx="9153525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Sample Header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07" y="4427764"/>
            <a:ext cx="114146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Error return conventions and exception handling mechanisms</a:t>
            </a:r>
          </a:p>
        </p:txBody>
      </p:sp>
      <p:sp>
        <p:nvSpPr>
          <p:cNvPr id="7" name="Oval 6"/>
          <p:cNvSpPr/>
          <p:nvPr/>
        </p:nvSpPr>
        <p:spPr>
          <a:xfrm>
            <a:off x="265622" y="4517166"/>
            <a:ext cx="268689" cy="268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75736" y="4887453"/>
            <a:ext cx="111388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way</a:t>
            </a:r>
            <a:r>
              <a:rPr lang="en-US" sz="2400" dirty="0"/>
              <a:t> </a:t>
            </a:r>
            <a:r>
              <a:rPr lang="en-US" sz="2400" b="1" dirty="0"/>
              <a:t>error</a:t>
            </a:r>
            <a:r>
              <a:rPr lang="en-US" sz="2400" dirty="0"/>
              <a:t> conditions are </a:t>
            </a:r>
            <a:r>
              <a:rPr lang="en-US" sz="2400" b="1" dirty="0"/>
              <a:t>reported </a:t>
            </a:r>
            <a:r>
              <a:rPr lang="en-US" sz="2400" dirty="0"/>
              <a:t>by different functions in a program are handled should be standard within an organization.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For </a:t>
            </a:r>
            <a:r>
              <a:rPr lang="en-US" sz="2400" b="1" dirty="0"/>
              <a:t>example</a:t>
            </a:r>
            <a:r>
              <a:rPr lang="en-US" sz="2400" dirty="0"/>
              <a:t>, different functions </a:t>
            </a:r>
            <a:r>
              <a:rPr lang="en-US" sz="2400" b="1" dirty="0"/>
              <a:t>while encountering an error </a:t>
            </a:r>
            <a:r>
              <a:rPr lang="en-US" sz="2400" dirty="0"/>
              <a:t>condition should </a:t>
            </a:r>
            <a:r>
              <a:rPr lang="en-US" sz="2400" b="1" dirty="0"/>
              <a:t>either return a 0 or 1 </a:t>
            </a:r>
            <a:r>
              <a:rPr lang="en-US" sz="2400" dirty="0"/>
              <a:t>consistently.</a:t>
            </a:r>
          </a:p>
        </p:txBody>
      </p:sp>
    </p:spTree>
    <p:extLst>
      <p:ext uri="{BB962C8B-B14F-4D97-AF65-F5344CB8AC3E}">
        <p14:creationId xmlns:p14="http://schemas.microsoft.com/office/powerpoint/2010/main" val="269565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guidelines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040" y="898746"/>
            <a:ext cx="1187927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Do not use a coding style</a:t>
            </a:r>
            <a:r>
              <a:rPr lang="en-US" sz="2400" dirty="0"/>
              <a:t> that is </a:t>
            </a:r>
            <a:r>
              <a:rPr lang="en-US" sz="2400" b="1" dirty="0">
                <a:solidFill>
                  <a:srgbClr val="C00000"/>
                </a:solidFill>
              </a:rPr>
              <a:t>too clever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too difficult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understand</a:t>
            </a:r>
          </a:p>
        </p:txBody>
      </p:sp>
      <p:sp>
        <p:nvSpPr>
          <p:cNvPr id="3" name="Rectangle 2"/>
          <p:cNvSpPr/>
          <p:nvPr/>
        </p:nvSpPr>
        <p:spPr>
          <a:xfrm>
            <a:off x="6784589" y="266453"/>
            <a:ext cx="5322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following are some representative coding guidelines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4039" y="1463227"/>
            <a:ext cx="662884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Do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use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identifier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C00000"/>
                </a:solidFill>
              </a:rPr>
              <a:t>multiple purposes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4041" y="2027708"/>
            <a:ext cx="662884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code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should be </a:t>
            </a:r>
            <a:r>
              <a:rPr lang="en-US" sz="2400" b="1" dirty="0">
                <a:solidFill>
                  <a:srgbClr val="C00000"/>
                </a:solidFill>
              </a:rPr>
              <a:t>well-documented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1240" y="4089400"/>
            <a:ext cx="3315649" cy="2423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3"/>
          <a:stretch/>
        </p:blipFill>
        <p:spPr>
          <a:xfrm>
            <a:off x="668645" y="4265870"/>
            <a:ext cx="3179455" cy="2066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24040" y="4089400"/>
            <a:ext cx="457200" cy="24239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100" b="1" dirty="0"/>
              <a:t>Well Documented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4041" y="2592189"/>
            <a:ext cx="662884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length of </a:t>
            </a:r>
            <a:r>
              <a:rPr lang="en-US" sz="2400" dirty="0"/>
              <a:t>any </a:t>
            </a:r>
            <a:r>
              <a:rPr lang="en-US" sz="2400" b="1" dirty="0">
                <a:solidFill>
                  <a:srgbClr val="C00000"/>
                </a:solidFill>
              </a:rPr>
              <a:t>function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should </a:t>
            </a:r>
            <a:r>
              <a:rPr lang="en-US" sz="2400" b="1" dirty="0">
                <a:solidFill>
                  <a:srgbClr val="C00000"/>
                </a:solidFill>
              </a:rPr>
              <a:t>not exceed 25-30 </a:t>
            </a:r>
            <a:r>
              <a:rPr lang="en-US" sz="2400" dirty="0"/>
              <a:t>source </a:t>
            </a:r>
            <a:r>
              <a:rPr lang="en-US" sz="2400" b="1" dirty="0">
                <a:solidFill>
                  <a:srgbClr val="C00000"/>
                </a:solidFill>
              </a:rPr>
              <a:t>lines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4040" y="3526001"/>
            <a:ext cx="662510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Do </a:t>
            </a:r>
            <a:r>
              <a:rPr lang="en-US" sz="2400" b="1" dirty="0">
                <a:solidFill>
                  <a:srgbClr val="C00000"/>
                </a:solidFill>
              </a:rPr>
              <a:t>not use </a:t>
            </a:r>
            <a:r>
              <a:rPr lang="en-US" sz="2400" b="1" dirty="0" err="1">
                <a:solidFill>
                  <a:srgbClr val="C00000"/>
                </a:solidFill>
              </a:rPr>
              <a:t>goto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statements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96889" y="4089400"/>
            <a:ext cx="2418939" cy="2423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6" r="18932"/>
          <a:stretch/>
        </p:blipFill>
        <p:spPr>
          <a:xfrm>
            <a:off x="3975561" y="4418270"/>
            <a:ext cx="1866900" cy="1914525"/>
          </a:xfrm>
          <a:prstGeom prst="rect">
            <a:avLst/>
          </a:prstGeom>
        </p:spPr>
      </p:pic>
      <p:sp>
        <p:nvSpPr>
          <p:cNvPr id="44" name="Multiply 43"/>
          <p:cNvSpPr/>
          <p:nvPr/>
        </p:nvSpPr>
        <p:spPr>
          <a:xfrm>
            <a:off x="5048182" y="4652799"/>
            <a:ext cx="1267646" cy="1157416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323911" y="4087340"/>
            <a:ext cx="457200" cy="24239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100" b="1" dirty="0"/>
              <a:t>Do not use  </a:t>
            </a:r>
            <a:r>
              <a:rPr lang="en-US" sz="2100" b="1" dirty="0" err="1"/>
              <a:t>goto</a:t>
            </a:r>
            <a:endParaRPr lang="en-US" sz="2100" b="1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894292" y="1425127"/>
            <a:ext cx="0" cy="5153473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035701" y="1487783"/>
            <a:ext cx="496761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Avoid obscure side effects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35701" y="2024566"/>
            <a:ext cx="4967613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The side </a:t>
            </a:r>
            <a:r>
              <a:rPr lang="en-US" sz="1900" b="1" dirty="0"/>
              <a:t>effects of a function call</a:t>
            </a:r>
            <a:r>
              <a:rPr lang="en-US" sz="1900" dirty="0"/>
              <a:t> include </a:t>
            </a:r>
            <a:r>
              <a:rPr lang="en-US" sz="1900" b="1" i="1" dirty="0"/>
              <a:t>modification of parameters passed by reference</a:t>
            </a:r>
            <a:r>
              <a:rPr lang="en-US" sz="1900" dirty="0"/>
              <a:t>, </a:t>
            </a:r>
            <a:r>
              <a:rPr lang="en-US" sz="1900" b="1" i="1" dirty="0"/>
              <a:t>modification of global variables</a:t>
            </a:r>
            <a:r>
              <a:rPr lang="en-US" sz="1900" dirty="0"/>
              <a:t>, and I/O operations.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An </a:t>
            </a:r>
            <a:r>
              <a:rPr lang="en-US" sz="1900" b="1" dirty="0"/>
              <a:t>obscure side effect </a:t>
            </a:r>
            <a:r>
              <a:rPr lang="en-US" sz="1900" dirty="0"/>
              <a:t>is one that </a:t>
            </a:r>
            <a:r>
              <a:rPr lang="en-US" sz="1900" b="1" dirty="0"/>
              <a:t>is not obvious from a casual examination</a:t>
            </a:r>
            <a:r>
              <a:rPr lang="en-US" sz="1900" dirty="0"/>
              <a:t> of the code.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Obscure side effects </a:t>
            </a:r>
            <a:r>
              <a:rPr lang="en-US" sz="1900" b="1" dirty="0"/>
              <a:t>make it difficult to understand </a:t>
            </a:r>
            <a:r>
              <a:rPr lang="en-US" sz="1900" dirty="0"/>
              <a:t>a piece of code.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For example, if a global variable is changed obscurely in a called module or some file I/O is performed which is difficult to infer from the function’s name and header information, it becomes difficult for anybody trying to understand the code.</a:t>
            </a:r>
          </a:p>
        </p:txBody>
      </p:sp>
    </p:spTree>
    <p:extLst>
      <p:ext uri="{BB962C8B-B14F-4D97-AF65-F5344CB8AC3E}">
        <p14:creationId xmlns:p14="http://schemas.microsoft.com/office/powerpoint/2010/main" val="190117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31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7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Faults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1181" y="761846"/>
            <a:ext cx="3496965" cy="1012973"/>
          </a:xfrm>
        </p:spPr>
        <p:txBody>
          <a:bodyPr/>
          <a:lstStyle/>
          <a:p>
            <a:pPr algn="l"/>
            <a:r>
              <a:rPr lang="en-US" dirty="0"/>
              <a:t>Quite inevitable (unavoidable)</a:t>
            </a:r>
          </a:p>
          <a:p>
            <a:pPr algn="l"/>
            <a:r>
              <a:rPr lang="en-US" dirty="0"/>
              <a:t>Many reasons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3751" y="2030717"/>
            <a:ext cx="3424395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Software systems with large number of states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751" y="2955820"/>
            <a:ext cx="3424395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Complex formulas, activities, algorithms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3751" y="3880923"/>
            <a:ext cx="3424395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Customer is often unclear of needs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3751" y="4806026"/>
            <a:ext cx="3424395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Size of software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751" y="5361798"/>
            <a:ext cx="3424395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Number of people involved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751279" y="0"/>
            <a:ext cx="0" cy="66093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74413" y="73985"/>
            <a:ext cx="2871299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Types of Faults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74413" y="2408767"/>
            <a:ext cx="3524244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Documentation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40222" y="2408767"/>
            <a:ext cx="45974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Misleading documentation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74413" y="959353"/>
            <a:ext cx="3524244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Algorithmic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0222" y="959353"/>
            <a:ext cx="45974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Logic is wrong Code reviews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74413" y="1442491"/>
            <a:ext cx="3524244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Syntax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40222" y="1442491"/>
            <a:ext cx="45974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Wrong syntax; typos Compiler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74413" y="1925629"/>
            <a:ext cx="3524244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Computation/ Precision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40222" y="1925629"/>
            <a:ext cx="45974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Not enough accuracy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74413" y="2891905"/>
            <a:ext cx="3524244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Stress/Overload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40222" y="2891905"/>
            <a:ext cx="45974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Maximum load violated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74413" y="3375043"/>
            <a:ext cx="3524244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Capacity/Boundary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40222" y="3375043"/>
            <a:ext cx="4597400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00" dirty="0"/>
              <a:t>Boundary cases are usually special cases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74413" y="3858181"/>
            <a:ext cx="3524244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Timing/Coordination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0222" y="3858181"/>
            <a:ext cx="4597400" cy="384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/>
              <a:t>Synchronization issues Very hard to replicate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74413" y="4341319"/>
            <a:ext cx="3524244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Throughput/Performance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40222" y="4341319"/>
            <a:ext cx="45974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System performs below expectations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74413" y="4824457"/>
            <a:ext cx="3524244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Recovery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40222" y="4824457"/>
            <a:ext cx="4597400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00" dirty="0"/>
              <a:t>System restarted from abnormal state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74413" y="5307595"/>
            <a:ext cx="3524244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Hardware &amp; related software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40222" y="5307595"/>
            <a:ext cx="45974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Compatibility issues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74413" y="5790731"/>
            <a:ext cx="3524244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Standards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40222" y="5790731"/>
            <a:ext cx="45974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Makes for difficult maintenance</a:t>
            </a:r>
          </a:p>
        </p:txBody>
      </p:sp>
    </p:spTree>
    <p:extLst>
      <p:ext uri="{BB962C8B-B14F-4D97-AF65-F5344CB8AC3E}">
        <p14:creationId xmlns:p14="http://schemas.microsoft.com/office/powerpoint/2010/main" val="5068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" y="1553865"/>
            <a:ext cx="7543800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Who is to blame?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" y="2204726"/>
            <a:ext cx="7543800" cy="7848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Customers blame developers</a:t>
            </a:r>
          </a:p>
          <a:p>
            <a:pPr algn="ctr"/>
            <a:r>
              <a:rPr lang="en-US" sz="2100" dirty="0"/>
              <a:t>Arguing that </a:t>
            </a:r>
            <a:r>
              <a:rPr lang="en-US" sz="2100" dirty="0">
                <a:solidFill>
                  <a:srgbClr val="C00000"/>
                </a:solidFill>
              </a:rPr>
              <a:t>careless practices lead to low-quality software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" y="3273167"/>
            <a:ext cx="7543800" cy="14311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Developers blame Customers &amp; other stakeholders</a:t>
            </a:r>
          </a:p>
          <a:p>
            <a:pPr algn="ctr"/>
            <a:r>
              <a:rPr lang="en-US" sz="2100" dirty="0"/>
              <a:t>Arguing that </a:t>
            </a:r>
            <a:r>
              <a:rPr lang="en-US" sz="2100" dirty="0">
                <a:solidFill>
                  <a:srgbClr val="C00000"/>
                </a:solidFill>
              </a:rPr>
              <a:t>irrational delivery dates</a:t>
            </a:r>
            <a:r>
              <a:rPr lang="en-US" sz="2100" dirty="0"/>
              <a:t> and </a:t>
            </a:r>
            <a:r>
              <a:rPr lang="en-US" sz="2100" dirty="0">
                <a:solidFill>
                  <a:srgbClr val="C00000"/>
                </a:solidFill>
              </a:rPr>
              <a:t>continuous stream of changes</a:t>
            </a:r>
            <a:r>
              <a:rPr lang="en-US" sz="2100" dirty="0"/>
              <a:t> force the to deliver software before it has been fully validated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27323" y="4987939"/>
            <a:ext cx="7543800" cy="533400"/>
          </a:xfrm>
          <a:prstGeom prst="wedgeRoundRectCallout">
            <a:avLst>
              <a:gd name="adj1" fmla="val 175"/>
              <a:gd name="adj2" fmla="val -1027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Who is Right? </a:t>
            </a:r>
            <a:r>
              <a:rPr lang="en-US" sz="2400" dirty="0"/>
              <a:t>Both – and that’s the problem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" y="1092200"/>
            <a:ext cx="75438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Software Quality </a:t>
            </a:r>
            <a:r>
              <a:rPr lang="en-US" sz="2400" b="1"/>
              <a:t>remains an </a:t>
            </a:r>
            <a:r>
              <a:rPr lang="en-US" sz="2400" b="1" dirty="0"/>
              <a:t>issue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003965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itle 4"/>
          <p:cNvSpPr txBox="1">
            <a:spLocks/>
          </p:cNvSpPr>
          <p:nvPr/>
        </p:nvSpPr>
        <p:spPr>
          <a:xfrm>
            <a:off x="8177952" y="1038706"/>
            <a:ext cx="3857960" cy="18960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Code Review</a:t>
            </a:r>
          </a:p>
          <a:p>
            <a:r>
              <a:rPr lang="en-IN" sz="3600" dirty="0"/>
              <a:t>Code Walk Through</a:t>
            </a:r>
          </a:p>
          <a:p>
            <a:r>
              <a:rPr lang="en-IN" sz="3600" dirty="0"/>
              <a:t>Code Inspection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216053" y="972430"/>
            <a:ext cx="36679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06716" y="2948304"/>
            <a:ext cx="36280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7778"/>
          <a:stretch/>
        </p:blipFill>
        <p:spPr>
          <a:xfrm>
            <a:off x="10336714" y="3164195"/>
            <a:ext cx="1794482" cy="15352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1" b="3993"/>
          <a:stretch/>
        </p:blipFill>
        <p:spPr>
          <a:xfrm>
            <a:off x="8560605" y="3120767"/>
            <a:ext cx="1449259" cy="13149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08" y="5021942"/>
            <a:ext cx="1967653" cy="14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9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5"/>
            <a:ext cx="5469520" cy="2616356"/>
          </a:xfrm>
        </p:spPr>
        <p:txBody>
          <a:bodyPr/>
          <a:lstStyle/>
          <a:p>
            <a:r>
              <a:rPr lang="en-US" dirty="0"/>
              <a:t>Code Review is carried out </a:t>
            </a:r>
            <a:r>
              <a:rPr lang="en-US" b="1" dirty="0">
                <a:solidFill>
                  <a:srgbClr val="C00000"/>
                </a:solidFill>
              </a:rPr>
              <a:t>after the module is successfully compiled</a:t>
            </a:r>
            <a:r>
              <a:rPr lang="en-US" dirty="0"/>
              <a:t> and all the syntax errors have been eliminated.</a:t>
            </a:r>
          </a:p>
          <a:p>
            <a:r>
              <a:rPr lang="en-US" dirty="0"/>
              <a:t>Code Reviews are extremely </a:t>
            </a:r>
            <a:r>
              <a:rPr lang="en-US" b="1" dirty="0">
                <a:solidFill>
                  <a:srgbClr val="C00000"/>
                </a:solidFill>
              </a:rPr>
              <a:t>cost-effective strategies</a:t>
            </a:r>
            <a:r>
              <a:rPr lang="en-US" dirty="0"/>
              <a:t> for </a:t>
            </a:r>
            <a:r>
              <a:rPr lang="en-US" b="1" dirty="0">
                <a:solidFill>
                  <a:srgbClr val="C00000"/>
                </a:solidFill>
              </a:rPr>
              <a:t>reduction in coding errors</a:t>
            </a:r>
            <a:r>
              <a:rPr lang="en-US" dirty="0"/>
              <a:t> and to produce high quality code.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7778"/>
          <a:stretch/>
        </p:blipFill>
        <p:spPr>
          <a:xfrm>
            <a:off x="4709733" y="5608323"/>
            <a:ext cx="1008232" cy="8625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95500" y="3390900"/>
            <a:ext cx="1600200" cy="6746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Types of Reviews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500" y="4549212"/>
            <a:ext cx="1600200" cy="683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Code Walk Through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4894" y="4549212"/>
            <a:ext cx="1600200" cy="683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Code Inspection</a:t>
            </a:r>
          </a:p>
        </p:txBody>
      </p: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2082270" y="3735881"/>
            <a:ext cx="483661" cy="11430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7" idx="0"/>
          </p:cNvCxnSpPr>
          <p:nvPr/>
        </p:nvCxnSpPr>
        <p:spPr>
          <a:xfrm rot="16200000" flipH="1">
            <a:off x="3243467" y="3717684"/>
            <a:ext cx="483661" cy="11793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17965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992" y="277873"/>
            <a:ext cx="1002924" cy="90304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717966" y="719256"/>
            <a:ext cx="529974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Few classical programming errors 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943601" y="1396617"/>
            <a:ext cx="6038849" cy="5130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 </a:t>
            </a:r>
            <a:r>
              <a:rPr lang="en-US" dirty="0">
                <a:solidFill>
                  <a:srgbClr val="C00000"/>
                </a:solidFill>
              </a:rPr>
              <a:t>uninitialized variables</a:t>
            </a:r>
          </a:p>
          <a:p>
            <a:r>
              <a:rPr lang="en-US" dirty="0">
                <a:solidFill>
                  <a:srgbClr val="C00000"/>
                </a:solidFill>
              </a:rPr>
              <a:t>Jumps </a:t>
            </a:r>
            <a:r>
              <a:rPr lang="en-US" dirty="0"/>
              <a:t>into </a:t>
            </a:r>
            <a:r>
              <a:rPr lang="en-US" dirty="0">
                <a:solidFill>
                  <a:srgbClr val="C00000"/>
                </a:solidFill>
              </a:rPr>
              <a:t>loops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Nonterminating</a:t>
            </a:r>
            <a:r>
              <a:rPr lang="en-US" dirty="0"/>
              <a:t> loops</a:t>
            </a:r>
          </a:p>
          <a:p>
            <a:r>
              <a:rPr lang="en-US" dirty="0">
                <a:solidFill>
                  <a:srgbClr val="C00000"/>
                </a:solidFill>
              </a:rPr>
              <a:t>Incompatible</a:t>
            </a:r>
            <a:r>
              <a:rPr lang="en-US" dirty="0"/>
              <a:t> assignments</a:t>
            </a:r>
          </a:p>
          <a:p>
            <a:r>
              <a:rPr lang="en-US" dirty="0">
                <a:solidFill>
                  <a:srgbClr val="C00000"/>
                </a:solidFill>
              </a:rPr>
              <a:t>Array</a:t>
            </a:r>
            <a:r>
              <a:rPr lang="en-US" dirty="0"/>
              <a:t> indices </a:t>
            </a:r>
            <a:r>
              <a:rPr lang="en-US" dirty="0">
                <a:solidFill>
                  <a:srgbClr val="C00000"/>
                </a:solidFill>
              </a:rPr>
              <a:t>out of bounds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Improper storage</a:t>
            </a:r>
            <a:r>
              <a:rPr lang="en-US" dirty="0"/>
              <a:t> allocation and deallocation</a:t>
            </a:r>
          </a:p>
          <a:p>
            <a:r>
              <a:rPr lang="en-US" dirty="0">
                <a:solidFill>
                  <a:srgbClr val="C00000"/>
                </a:solidFill>
              </a:rPr>
              <a:t>Mismatches</a:t>
            </a:r>
            <a:r>
              <a:rPr lang="en-US" dirty="0"/>
              <a:t> between </a:t>
            </a:r>
            <a:r>
              <a:rPr lang="en-US" dirty="0">
                <a:solidFill>
                  <a:srgbClr val="C00000"/>
                </a:solidFill>
              </a:rPr>
              <a:t>actual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formal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parameter</a:t>
            </a:r>
            <a:r>
              <a:rPr lang="en-US" dirty="0"/>
              <a:t> in function calls</a:t>
            </a:r>
          </a:p>
          <a:p>
            <a:r>
              <a:rPr lang="en-US" dirty="0"/>
              <a:t>Use of </a:t>
            </a:r>
            <a:r>
              <a:rPr lang="en-US" dirty="0">
                <a:solidFill>
                  <a:srgbClr val="C00000"/>
                </a:solidFill>
              </a:rPr>
              <a:t>incorrect logical operators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incorrect precedence </a:t>
            </a:r>
            <a:r>
              <a:rPr lang="en-US" dirty="0"/>
              <a:t>among operators</a:t>
            </a:r>
          </a:p>
          <a:p>
            <a:r>
              <a:rPr lang="en-US" dirty="0">
                <a:solidFill>
                  <a:srgbClr val="C00000"/>
                </a:solidFill>
              </a:rPr>
              <a:t>Improper modification </a:t>
            </a:r>
            <a:r>
              <a:rPr lang="en-US" dirty="0"/>
              <a:t>of </a:t>
            </a:r>
            <a:r>
              <a:rPr lang="en-US" dirty="0">
                <a:solidFill>
                  <a:srgbClr val="C00000"/>
                </a:solidFill>
              </a:rPr>
              <a:t>loop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variables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97" b="13995"/>
          <a:stretch/>
        </p:blipFill>
        <p:spPr>
          <a:xfrm>
            <a:off x="10978958" y="1396617"/>
            <a:ext cx="1169744" cy="6668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13750" r="8741" b="15000"/>
          <a:stretch/>
        </p:blipFill>
        <p:spPr>
          <a:xfrm>
            <a:off x="11315275" y="5845450"/>
            <a:ext cx="789641" cy="68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6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20" grpId="0" animBg="1"/>
      <p:bldP spid="2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208B8649977D4586CCCFF7E70870B1" ma:contentTypeVersion="4" ma:contentTypeDescription="Create a new document." ma:contentTypeScope="" ma:versionID="0308c17b78e8e0bbb7e4eaaf0a5aefc6">
  <xsd:schema xmlns:xsd="http://www.w3.org/2001/XMLSchema" xmlns:xs="http://www.w3.org/2001/XMLSchema" xmlns:p="http://schemas.microsoft.com/office/2006/metadata/properties" xmlns:ns2="a1f8de1f-5a91-4c7f-a447-bed55de58153" targetNamespace="http://schemas.microsoft.com/office/2006/metadata/properties" ma:root="true" ma:fieldsID="2f0a323974701d08158879bb991551ac" ns2:_="">
    <xsd:import namespace="a1f8de1f-5a91-4c7f-a447-bed55de581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8de1f-5a91-4c7f-a447-bed55de581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1441CE-F6A8-4AEB-9A55-CB09EAE28883}"/>
</file>

<file path=customXml/itemProps2.xml><?xml version="1.0" encoding="utf-8"?>
<ds:datastoreItem xmlns:ds="http://schemas.openxmlformats.org/officeDocument/2006/customXml" ds:itemID="{61C2FB92-DA40-4773-B5FA-8A9333070FFE}"/>
</file>

<file path=customXml/itemProps3.xml><?xml version="1.0" encoding="utf-8"?>
<ds:datastoreItem xmlns:ds="http://schemas.openxmlformats.org/officeDocument/2006/customXml" ds:itemID="{A28FBECA-9608-499B-9F68-668421A7964F}"/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3409</Words>
  <Application>Microsoft Office PowerPoint</Application>
  <PresentationFormat>Widescreen</PresentationFormat>
  <Paragraphs>410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Roboto Condensed</vt:lpstr>
      <vt:lpstr>Arial</vt:lpstr>
      <vt:lpstr>Wingdings 2</vt:lpstr>
      <vt:lpstr>Wingdings</vt:lpstr>
      <vt:lpstr>Wingdings 3</vt:lpstr>
      <vt:lpstr>Segoe UI Black</vt:lpstr>
      <vt:lpstr>Calibri</vt:lpstr>
      <vt:lpstr>Courier New</vt:lpstr>
      <vt:lpstr>Office Theme</vt:lpstr>
      <vt:lpstr>PowerPoint Presentation</vt:lpstr>
      <vt:lpstr>PowerPoint Presentation</vt:lpstr>
      <vt:lpstr>Coding Standards</vt:lpstr>
      <vt:lpstr>Coding Standards Cont.</vt:lpstr>
      <vt:lpstr>Coding Standards Cont.</vt:lpstr>
      <vt:lpstr>Coding guidelines</vt:lpstr>
      <vt:lpstr>Software Faults</vt:lpstr>
      <vt:lpstr>Software Quality</vt:lpstr>
      <vt:lpstr>Code Review</vt:lpstr>
      <vt:lpstr>Code Review</vt:lpstr>
      <vt:lpstr>Software Documentation</vt:lpstr>
      <vt:lpstr>Software Documentation Cont.</vt:lpstr>
      <vt:lpstr>Software Testing</vt:lpstr>
      <vt:lpstr>Who Test the Software</vt:lpstr>
      <vt:lpstr>When to Test the Software?</vt:lpstr>
      <vt:lpstr>Verification &amp; Validation</vt:lpstr>
      <vt:lpstr>Software Testing Strategy</vt:lpstr>
      <vt:lpstr>Software Testing Strategy Cont.</vt:lpstr>
      <vt:lpstr>Unit Testing</vt:lpstr>
      <vt:lpstr>Driver &amp; Stub (Unit Testing)</vt:lpstr>
      <vt:lpstr>Diver &amp; Stub (Unit Testing) Cont.</vt:lpstr>
      <vt:lpstr>Integration Testing</vt:lpstr>
      <vt:lpstr>Regression Testing</vt:lpstr>
      <vt:lpstr>Smoke Testing</vt:lpstr>
      <vt:lpstr>Validation Testing</vt:lpstr>
      <vt:lpstr>Validation Testing – Alpha &amp; Beta Test</vt:lpstr>
      <vt:lpstr>System Testing</vt:lpstr>
      <vt:lpstr>Types of System Testing</vt:lpstr>
      <vt:lpstr>Types of System Testing Cont.</vt:lpstr>
      <vt:lpstr>Types of System Testing Cont.</vt:lpstr>
      <vt:lpstr>Acceptance Testing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4226</cp:revision>
  <dcterms:created xsi:type="dcterms:W3CDTF">2020-05-01T05:09:15Z</dcterms:created>
  <dcterms:modified xsi:type="dcterms:W3CDTF">2024-10-15T04:15:52Z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0x010100DA208B8649977D4586CCCFF7E70870B1</vt:lpwstr>
  </property>
</Properties>
</file>