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9144000" cy="6858000"/>
  <p:embeddedFontLst>
    <p:embeddedFont>
      <p:font typeface="Noto Sans Symbols"/>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6" roundtripDataSignature="AMtx7miDUXNEXD7xkBEg1fxzXfDnmD5H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582A66-84B9-41EE-824F-B12FE64E678E}">
  <a:tblStyle styleId="{94582A66-84B9-41EE-824F-B12FE64E678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slide" Target="slides/slide41.xml"/><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slide" Target="slides/slide44.xml"/><Relationship Id="rId55" Type="http://schemas.openxmlformats.org/officeDocument/2006/relationships/font" Target="fonts/NotoSansSymbols-bold.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customXml" Target="../customXml/item2.xml"/><Relationship Id="rId5" Type="http://schemas.openxmlformats.org/officeDocument/2006/relationships/slideMaster" Target="slideMasters/slideMaster1.xml"/><Relationship Id="rId19" Type="http://schemas.openxmlformats.org/officeDocument/2006/relationships/slide" Target="slides/slide13.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56" Type="http://customschemas.google.com/relationships/presentationmetadata" Target="meta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59" Type="http://schemas.openxmlformats.org/officeDocument/2006/relationships/customXml" Target="../customXml/item3.xml"/><Relationship Id="rId41" Type="http://schemas.openxmlformats.org/officeDocument/2006/relationships/slide" Target="slides/slide35.xml"/><Relationship Id="rId20" Type="http://schemas.openxmlformats.org/officeDocument/2006/relationships/slide" Target="slides/slide14.xml"/><Relationship Id="rId54" Type="http://schemas.openxmlformats.org/officeDocument/2006/relationships/font" Target="fonts/NotoSansSymbols-regular.fntdata"/><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 Id="rId57" Type="http://schemas.openxmlformats.org/officeDocument/2006/relationships/customXml" Target="../customXml/item1.xml"/><Relationship Id="rId44" Type="http://schemas.openxmlformats.org/officeDocument/2006/relationships/slide" Target="slides/slide38.xml"/><Relationship Id="rId31" Type="http://schemas.openxmlformats.org/officeDocument/2006/relationships/slide" Target="slides/slide25.xml"/><Relationship Id="rId52" Type="http://schemas.openxmlformats.org/officeDocument/2006/relationships/slide" Target="slides/slide46.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aecf009a2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30aecf009a2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aecf009a2_0_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30aecf009a2_0_4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aecf009a2_0_8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30aecf009a2_0_8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0aecf009a2_0_1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30aecf009a2_0_12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aecf009a2_0_1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30aecf009a2_0_17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0aecf009a2_0_2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30aecf009a2_0_22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47"/>
          <p:cNvSpPr txBox="1"/>
          <p:nvPr>
            <p:ph type="title"/>
          </p:nvPr>
        </p:nvSpPr>
        <p:spPr>
          <a:xfrm>
            <a:off x="1234185" y="2883788"/>
            <a:ext cx="6675628" cy="6051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800">
                <a:solidFill>
                  <a:srgbClr val="0033CC"/>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7"/>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lvl1pPr indent="0" lvl="0" marL="38100" marR="0" algn="l">
              <a:lnSpc>
                <a:spcPct val="116500"/>
              </a:lnSpc>
              <a:spcBef>
                <a:spcPts val="0"/>
              </a:spcBef>
              <a:buNone/>
              <a:defRPr b="1" i="0" sz="1600" u="none" cap="none" strike="noStrike">
                <a:solidFill>
                  <a:schemeClr val="dk1"/>
                </a:solidFill>
                <a:latin typeface="Arial"/>
                <a:ea typeface="Arial"/>
                <a:cs typeface="Arial"/>
                <a:sym typeface="Arial"/>
              </a:defRPr>
            </a:lvl1pPr>
            <a:lvl2pPr indent="0" lvl="1" marL="38100" marR="0" algn="l">
              <a:lnSpc>
                <a:spcPct val="116500"/>
              </a:lnSpc>
              <a:spcBef>
                <a:spcPts val="0"/>
              </a:spcBef>
              <a:buNone/>
              <a:defRPr b="1" i="0" sz="1600" u="none" cap="none" strike="noStrike">
                <a:solidFill>
                  <a:schemeClr val="dk1"/>
                </a:solidFill>
                <a:latin typeface="Arial"/>
                <a:ea typeface="Arial"/>
                <a:cs typeface="Arial"/>
                <a:sym typeface="Arial"/>
              </a:defRPr>
            </a:lvl2pPr>
            <a:lvl3pPr indent="0" lvl="2" marL="38100" marR="0" algn="l">
              <a:lnSpc>
                <a:spcPct val="116500"/>
              </a:lnSpc>
              <a:spcBef>
                <a:spcPts val="0"/>
              </a:spcBef>
              <a:buNone/>
              <a:defRPr b="1" i="0" sz="1600" u="none" cap="none" strike="noStrike">
                <a:solidFill>
                  <a:schemeClr val="dk1"/>
                </a:solidFill>
                <a:latin typeface="Arial"/>
                <a:ea typeface="Arial"/>
                <a:cs typeface="Arial"/>
                <a:sym typeface="Arial"/>
              </a:defRPr>
            </a:lvl3pPr>
            <a:lvl4pPr indent="0" lvl="3" marL="38100" marR="0" algn="l">
              <a:lnSpc>
                <a:spcPct val="116500"/>
              </a:lnSpc>
              <a:spcBef>
                <a:spcPts val="0"/>
              </a:spcBef>
              <a:buNone/>
              <a:defRPr b="1" i="0" sz="1600" u="none" cap="none" strike="noStrike">
                <a:solidFill>
                  <a:schemeClr val="dk1"/>
                </a:solidFill>
                <a:latin typeface="Arial"/>
                <a:ea typeface="Arial"/>
                <a:cs typeface="Arial"/>
                <a:sym typeface="Arial"/>
              </a:defRPr>
            </a:lvl4pPr>
            <a:lvl5pPr indent="0" lvl="4" marL="38100" marR="0" algn="l">
              <a:lnSpc>
                <a:spcPct val="116500"/>
              </a:lnSpc>
              <a:spcBef>
                <a:spcPts val="0"/>
              </a:spcBef>
              <a:buNone/>
              <a:defRPr b="1" i="0" sz="1600" u="none" cap="none" strike="noStrike">
                <a:solidFill>
                  <a:schemeClr val="dk1"/>
                </a:solidFill>
                <a:latin typeface="Arial"/>
                <a:ea typeface="Arial"/>
                <a:cs typeface="Arial"/>
                <a:sym typeface="Arial"/>
              </a:defRPr>
            </a:lvl5pPr>
            <a:lvl6pPr indent="0" lvl="5" marL="38100" marR="0" algn="l">
              <a:lnSpc>
                <a:spcPct val="116500"/>
              </a:lnSpc>
              <a:spcBef>
                <a:spcPts val="0"/>
              </a:spcBef>
              <a:buNone/>
              <a:defRPr b="1" i="0" sz="1600" u="none" cap="none" strike="noStrike">
                <a:solidFill>
                  <a:schemeClr val="dk1"/>
                </a:solidFill>
                <a:latin typeface="Arial"/>
                <a:ea typeface="Arial"/>
                <a:cs typeface="Arial"/>
                <a:sym typeface="Arial"/>
              </a:defRPr>
            </a:lvl6pPr>
            <a:lvl7pPr indent="0" lvl="6" marL="38100" marR="0" algn="l">
              <a:lnSpc>
                <a:spcPct val="116500"/>
              </a:lnSpc>
              <a:spcBef>
                <a:spcPts val="0"/>
              </a:spcBef>
              <a:buNone/>
              <a:defRPr b="1" i="0" sz="1600" u="none" cap="none" strike="noStrike">
                <a:solidFill>
                  <a:schemeClr val="dk1"/>
                </a:solidFill>
                <a:latin typeface="Arial"/>
                <a:ea typeface="Arial"/>
                <a:cs typeface="Arial"/>
                <a:sym typeface="Arial"/>
              </a:defRPr>
            </a:lvl7pPr>
            <a:lvl8pPr indent="0" lvl="7" marL="38100" marR="0" algn="l">
              <a:lnSpc>
                <a:spcPct val="116500"/>
              </a:lnSpc>
              <a:spcBef>
                <a:spcPts val="0"/>
              </a:spcBef>
              <a:buNone/>
              <a:defRPr b="1" i="0" sz="1600" u="none" cap="none" strike="noStrike">
                <a:solidFill>
                  <a:schemeClr val="dk1"/>
                </a:solidFill>
                <a:latin typeface="Arial"/>
                <a:ea typeface="Arial"/>
                <a:cs typeface="Arial"/>
                <a:sym typeface="Arial"/>
              </a:defRPr>
            </a:lvl8pPr>
            <a:lvl9pPr indent="0" lvl="8" marL="38100" marR="0" algn="l">
              <a:lnSpc>
                <a:spcPct val="116500"/>
              </a:lnSpc>
              <a:spcBef>
                <a:spcPts val="0"/>
              </a:spcBef>
              <a:buNone/>
              <a:defRPr b="1" i="0" sz="16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48"/>
          <p:cNvSpPr txBox="1"/>
          <p:nvPr>
            <p:ph type="title"/>
          </p:nvPr>
        </p:nvSpPr>
        <p:spPr>
          <a:xfrm>
            <a:off x="1234185" y="2883788"/>
            <a:ext cx="6675628" cy="6051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800">
                <a:solidFill>
                  <a:srgbClr val="0033CC"/>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8"/>
          <p:cNvSpPr txBox="1"/>
          <p:nvPr>
            <p:ph idx="1" type="body"/>
          </p:nvPr>
        </p:nvSpPr>
        <p:spPr>
          <a:xfrm>
            <a:off x="658774" y="1152271"/>
            <a:ext cx="7826451" cy="45516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0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4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8"/>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lvl1pPr indent="0" lvl="0" marL="38100" marR="0" algn="l">
              <a:lnSpc>
                <a:spcPct val="116500"/>
              </a:lnSpc>
              <a:spcBef>
                <a:spcPts val="0"/>
              </a:spcBef>
              <a:buNone/>
              <a:defRPr b="1" i="0" sz="1600" u="none" cap="none" strike="noStrike">
                <a:solidFill>
                  <a:schemeClr val="dk1"/>
                </a:solidFill>
                <a:latin typeface="Arial"/>
                <a:ea typeface="Arial"/>
                <a:cs typeface="Arial"/>
                <a:sym typeface="Arial"/>
              </a:defRPr>
            </a:lvl1pPr>
            <a:lvl2pPr indent="0" lvl="1" marL="38100" marR="0" algn="l">
              <a:lnSpc>
                <a:spcPct val="116500"/>
              </a:lnSpc>
              <a:spcBef>
                <a:spcPts val="0"/>
              </a:spcBef>
              <a:buNone/>
              <a:defRPr b="1" i="0" sz="1600" u="none" cap="none" strike="noStrike">
                <a:solidFill>
                  <a:schemeClr val="dk1"/>
                </a:solidFill>
                <a:latin typeface="Arial"/>
                <a:ea typeface="Arial"/>
                <a:cs typeface="Arial"/>
                <a:sym typeface="Arial"/>
              </a:defRPr>
            </a:lvl2pPr>
            <a:lvl3pPr indent="0" lvl="2" marL="38100" marR="0" algn="l">
              <a:lnSpc>
                <a:spcPct val="116500"/>
              </a:lnSpc>
              <a:spcBef>
                <a:spcPts val="0"/>
              </a:spcBef>
              <a:buNone/>
              <a:defRPr b="1" i="0" sz="1600" u="none" cap="none" strike="noStrike">
                <a:solidFill>
                  <a:schemeClr val="dk1"/>
                </a:solidFill>
                <a:latin typeface="Arial"/>
                <a:ea typeface="Arial"/>
                <a:cs typeface="Arial"/>
                <a:sym typeface="Arial"/>
              </a:defRPr>
            </a:lvl3pPr>
            <a:lvl4pPr indent="0" lvl="3" marL="38100" marR="0" algn="l">
              <a:lnSpc>
                <a:spcPct val="116500"/>
              </a:lnSpc>
              <a:spcBef>
                <a:spcPts val="0"/>
              </a:spcBef>
              <a:buNone/>
              <a:defRPr b="1" i="0" sz="1600" u="none" cap="none" strike="noStrike">
                <a:solidFill>
                  <a:schemeClr val="dk1"/>
                </a:solidFill>
                <a:latin typeface="Arial"/>
                <a:ea typeface="Arial"/>
                <a:cs typeface="Arial"/>
                <a:sym typeface="Arial"/>
              </a:defRPr>
            </a:lvl4pPr>
            <a:lvl5pPr indent="0" lvl="4" marL="38100" marR="0" algn="l">
              <a:lnSpc>
                <a:spcPct val="116500"/>
              </a:lnSpc>
              <a:spcBef>
                <a:spcPts val="0"/>
              </a:spcBef>
              <a:buNone/>
              <a:defRPr b="1" i="0" sz="1600" u="none" cap="none" strike="noStrike">
                <a:solidFill>
                  <a:schemeClr val="dk1"/>
                </a:solidFill>
                <a:latin typeface="Arial"/>
                <a:ea typeface="Arial"/>
                <a:cs typeface="Arial"/>
                <a:sym typeface="Arial"/>
              </a:defRPr>
            </a:lvl5pPr>
            <a:lvl6pPr indent="0" lvl="5" marL="38100" marR="0" algn="l">
              <a:lnSpc>
                <a:spcPct val="116500"/>
              </a:lnSpc>
              <a:spcBef>
                <a:spcPts val="0"/>
              </a:spcBef>
              <a:buNone/>
              <a:defRPr b="1" i="0" sz="1600" u="none" cap="none" strike="noStrike">
                <a:solidFill>
                  <a:schemeClr val="dk1"/>
                </a:solidFill>
                <a:latin typeface="Arial"/>
                <a:ea typeface="Arial"/>
                <a:cs typeface="Arial"/>
                <a:sym typeface="Arial"/>
              </a:defRPr>
            </a:lvl6pPr>
            <a:lvl7pPr indent="0" lvl="6" marL="38100" marR="0" algn="l">
              <a:lnSpc>
                <a:spcPct val="116500"/>
              </a:lnSpc>
              <a:spcBef>
                <a:spcPts val="0"/>
              </a:spcBef>
              <a:buNone/>
              <a:defRPr b="1" i="0" sz="1600" u="none" cap="none" strike="noStrike">
                <a:solidFill>
                  <a:schemeClr val="dk1"/>
                </a:solidFill>
                <a:latin typeface="Arial"/>
                <a:ea typeface="Arial"/>
                <a:cs typeface="Arial"/>
                <a:sym typeface="Arial"/>
              </a:defRPr>
            </a:lvl7pPr>
            <a:lvl8pPr indent="0" lvl="7" marL="38100" marR="0" algn="l">
              <a:lnSpc>
                <a:spcPct val="116500"/>
              </a:lnSpc>
              <a:spcBef>
                <a:spcPts val="0"/>
              </a:spcBef>
              <a:buNone/>
              <a:defRPr b="1" i="0" sz="1600" u="none" cap="none" strike="noStrike">
                <a:solidFill>
                  <a:schemeClr val="dk1"/>
                </a:solidFill>
                <a:latin typeface="Arial"/>
                <a:ea typeface="Arial"/>
                <a:cs typeface="Arial"/>
                <a:sym typeface="Arial"/>
              </a:defRPr>
            </a:lvl8pPr>
            <a:lvl9pPr indent="0" lvl="8" marL="38100" marR="0" algn="l">
              <a:lnSpc>
                <a:spcPct val="116500"/>
              </a:lnSpc>
              <a:spcBef>
                <a:spcPts val="0"/>
              </a:spcBef>
              <a:buNone/>
              <a:defRPr b="1" i="0" sz="16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4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lvl1pPr indent="0" lvl="0" marL="38100" marR="0" algn="l">
              <a:lnSpc>
                <a:spcPct val="116500"/>
              </a:lnSpc>
              <a:spcBef>
                <a:spcPts val="0"/>
              </a:spcBef>
              <a:buNone/>
              <a:defRPr b="1" i="0" sz="1600" u="none" cap="none" strike="noStrike">
                <a:solidFill>
                  <a:schemeClr val="dk1"/>
                </a:solidFill>
                <a:latin typeface="Arial"/>
                <a:ea typeface="Arial"/>
                <a:cs typeface="Arial"/>
                <a:sym typeface="Arial"/>
              </a:defRPr>
            </a:lvl1pPr>
            <a:lvl2pPr indent="0" lvl="1" marL="38100" marR="0" algn="l">
              <a:lnSpc>
                <a:spcPct val="116500"/>
              </a:lnSpc>
              <a:spcBef>
                <a:spcPts val="0"/>
              </a:spcBef>
              <a:buNone/>
              <a:defRPr b="1" i="0" sz="1600" u="none" cap="none" strike="noStrike">
                <a:solidFill>
                  <a:schemeClr val="dk1"/>
                </a:solidFill>
                <a:latin typeface="Arial"/>
                <a:ea typeface="Arial"/>
                <a:cs typeface="Arial"/>
                <a:sym typeface="Arial"/>
              </a:defRPr>
            </a:lvl2pPr>
            <a:lvl3pPr indent="0" lvl="2" marL="38100" marR="0" algn="l">
              <a:lnSpc>
                <a:spcPct val="116500"/>
              </a:lnSpc>
              <a:spcBef>
                <a:spcPts val="0"/>
              </a:spcBef>
              <a:buNone/>
              <a:defRPr b="1" i="0" sz="1600" u="none" cap="none" strike="noStrike">
                <a:solidFill>
                  <a:schemeClr val="dk1"/>
                </a:solidFill>
                <a:latin typeface="Arial"/>
                <a:ea typeface="Arial"/>
                <a:cs typeface="Arial"/>
                <a:sym typeface="Arial"/>
              </a:defRPr>
            </a:lvl3pPr>
            <a:lvl4pPr indent="0" lvl="3" marL="38100" marR="0" algn="l">
              <a:lnSpc>
                <a:spcPct val="116500"/>
              </a:lnSpc>
              <a:spcBef>
                <a:spcPts val="0"/>
              </a:spcBef>
              <a:buNone/>
              <a:defRPr b="1" i="0" sz="1600" u="none" cap="none" strike="noStrike">
                <a:solidFill>
                  <a:schemeClr val="dk1"/>
                </a:solidFill>
                <a:latin typeface="Arial"/>
                <a:ea typeface="Arial"/>
                <a:cs typeface="Arial"/>
                <a:sym typeface="Arial"/>
              </a:defRPr>
            </a:lvl4pPr>
            <a:lvl5pPr indent="0" lvl="4" marL="38100" marR="0" algn="l">
              <a:lnSpc>
                <a:spcPct val="116500"/>
              </a:lnSpc>
              <a:spcBef>
                <a:spcPts val="0"/>
              </a:spcBef>
              <a:buNone/>
              <a:defRPr b="1" i="0" sz="1600" u="none" cap="none" strike="noStrike">
                <a:solidFill>
                  <a:schemeClr val="dk1"/>
                </a:solidFill>
                <a:latin typeface="Arial"/>
                <a:ea typeface="Arial"/>
                <a:cs typeface="Arial"/>
                <a:sym typeface="Arial"/>
              </a:defRPr>
            </a:lvl5pPr>
            <a:lvl6pPr indent="0" lvl="5" marL="38100" marR="0" algn="l">
              <a:lnSpc>
                <a:spcPct val="116500"/>
              </a:lnSpc>
              <a:spcBef>
                <a:spcPts val="0"/>
              </a:spcBef>
              <a:buNone/>
              <a:defRPr b="1" i="0" sz="1600" u="none" cap="none" strike="noStrike">
                <a:solidFill>
                  <a:schemeClr val="dk1"/>
                </a:solidFill>
                <a:latin typeface="Arial"/>
                <a:ea typeface="Arial"/>
                <a:cs typeface="Arial"/>
                <a:sym typeface="Arial"/>
              </a:defRPr>
            </a:lvl6pPr>
            <a:lvl7pPr indent="0" lvl="6" marL="38100" marR="0" algn="l">
              <a:lnSpc>
                <a:spcPct val="116500"/>
              </a:lnSpc>
              <a:spcBef>
                <a:spcPts val="0"/>
              </a:spcBef>
              <a:buNone/>
              <a:defRPr b="1" i="0" sz="1600" u="none" cap="none" strike="noStrike">
                <a:solidFill>
                  <a:schemeClr val="dk1"/>
                </a:solidFill>
                <a:latin typeface="Arial"/>
                <a:ea typeface="Arial"/>
                <a:cs typeface="Arial"/>
                <a:sym typeface="Arial"/>
              </a:defRPr>
            </a:lvl7pPr>
            <a:lvl8pPr indent="0" lvl="7" marL="38100" marR="0" algn="l">
              <a:lnSpc>
                <a:spcPct val="116500"/>
              </a:lnSpc>
              <a:spcBef>
                <a:spcPts val="0"/>
              </a:spcBef>
              <a:buNone/>
              <a:defRPr b="1" i="0" sz="1600" u="none" cap="none" strike="noStrike">
                <a:solidFill>
                  <a:schemeClr val="dk1"/>
                </a:solidFill>
                <a:latin typeface="Arial"/>
                <a:ea typeface="Arial"/>
                <a:cs typeface="Arial"/>
                <a:sym typeface="Arial"/>
              </a:defRPr>
            </a:lvl8pPr>
            <a:lvl9pPr indent="0" lvl="8" marL="38100" marR="0" algn="l">
              <a:lnSpc>
                <a:spcPct val="116500"/>
              </a:lnSpc>
              <a:spcBef>
                <a:spcPts val="0"/>
              </a:spcBef>
              <a:buNone/>
              <a:defRPr b="1" i="0" sz="16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50"/>
          <p:cNvSpPr txBox="1"/>
          <p:nvPr>
            <p:ph type="ctrTitle"/>
          </p:nvPr>
        </p:nvSpPr>
        <p:spPr>
          <a:xfrm>
            <a:off x="916025" y="324053"/>
            <a:ext cx="7311948" cy="5746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lvl1pPr indent="0" lvl="0" marL="38100" marR="0" algn="l">
              <a:lnSpc>
                <a:spcPct val="116500"/>
              </a:lnSpc>
              <a:spcBef>
                <a:spcPts val="0"/>
              </a:spcBef>
              <a:buNone/>
              <a:defRPr b="1" i="0" sz="1600" u="none" cap="none" strike="noStrike">
                <a:solidFill>
                  <a:schemeClr val="dk1"/>
                </a:solidFill>
                <a:latin typeface="Arial"/>
                <a:ea typeface="Arial"/>
                <a:cs typeface="Arial"/>
                <a:sym typeface="Arial"/>
              </a:defRPr>
            </a:lvl1pPr>
            <a:lvl2pPr indent="0" lvl="1" marL="38100" marR="0" algn="l">
              <a:lnSpc>
                <a:spcPct val="116500"/>
              </a:lnSpc>
              <a:spcBef>
                <a:spcPts val="0"/>
              </a:spcBef>
              <a:buNone/>
              <a:defRPr b="1" i="0" sz="1600" u="none" cap="none" strike="noStrike">
                <a:solidFill>
                  <a:schemeClr val="dk1"/>
                </a:solidFill>
                <a:latin typeface="Arial"/>
                <a:ea typeface="Arial"/>
                <a:cs typeface="Arial"/>
                <a:sym typeface="Arial"/>
              </a:defRPr>
            </a:lvl2pPr>
            <a:lvl3pPr indent="0" lvl="2" marL="38100" marR="0" algn="l">
              <a:lnSpc>
                <a:spcPct val="116500"/>
              </a:lnSpc>
              <a:spcBef>
                <a:spcPts val="0"/>
              </a:spcBef>
              <a:buNone/>
              <a:defRPr b="1" i="0" sz="1600" u="none" cap="none" strike="noStrike">
                <a:solidFill>
                  <a:schemeClr val="dk1"/>
                </a:solidFill>
                <a:latin typeface="Arial"/>
                <a:ea typeface="Arial"/>
                <a:cs typeface="Arial"/>
                <a:sym typeface="Arial"/>
              </a:defRPr>
            </a:lvl3pPr>
            <a:lvl4pPr indent="0" lvl="3" marL="38100" marR="0" algn="l">
              <a:lnSpc>
                <a:spcPct val="116500"/>
              </a:lnSpc>
              <a:spcBef>
                <a:spcPts val="0"/>
              </a:spcBef>
              <a:buNone/>
              <a:defRPr b="1" i="0" sz="1600" u="none" cap="none" strike="noStrike">
                <a:solidFill>
                  <a:schemeClr val="dk1"/>
                </a:solidFill>
                <a:latin typeface="Arial"/>
                <a:ea typeface="Arial"/>
                <a:cs typeface="Arial"/>
                <a:sym typeface="Arial"/>
              </a:defRPr>
            </a:lvl4pPr>
            <a:lvl5pPr indent="0" lvl="4" marL="38100" marR="0" algn="l">
              <a:lnSpc>
                <a:spcPct val="116500"/>
              </a:lnSpc>
              <a:spcBef>
                <a:spcPts val="0"/>
              </a:spcBef>
              <a:buNone/>
              <a:defRPr b="1" i="0" sz="1600" u="none" cap="none" strike="noStrike">
                <a:solidFill>
                  <a:schemeClr val="dk1"/>
                </a:solidFill>
                <a:latin typeface="Arial"/>
                <a:ea typeface="Arial"/>
                <a:cs typeface="Arial"/>
                <a:sym typeface="Arial"/>
              </a:defRPr>
            </a:lvl5pPr>
            <a:lvl6pPr indent="0" lvl="5" marL="38100" marR="0" algn="l">
              <a:lnSpc>
                <a:spcPct val="116500"/>
              </a:lnSpc>
              <a:spcBef>
                <a:spcPts val="0"/>
              </a:spcBef>
              <a:buNone/>
              <a:defRPr b="1" i="0" sz="1600" u="none" cap="none" strike="noStrike">
                <a:solidFill>
                  <a:schemeClr val="dk1"/>
                </a:solidFill>
                <a:latin typeface="Arial"/>
                <a:ea typeface="Arial"/>
                <a:cs typeface="Arial"/>
                <a:sym typeface="Arial"/>
              </a:defRPr>
            </a:lvl6pPr>
            <a:lvl7pPr indent="0" lvl="6" marL="38100" marR="0" algn="l">
              <a:lnSpc>
                <a:spcPct val="116500"/>
              </a:lnSpc>
              <a:spcBef>
                <a:spcPts val="0"/>
              </a:spcBef>
              <a:buNone/>
              <a:defRPr b="1" i="0" sz="1600" u="none" cap="none" strike="noStrike">
                <a:solidFill>
                  <a:schemeClr val="dk1"/>
                </a:solidFill>
                <a:latin typeface="Arial"/>
                <a:ea typeface="Arial"/>
                <a:cs typeface="Arial"/>
                <a:sym typeface="Arial"/>
              </a:defRPr>
            </a:lvl7pPr>
            <a:lvl8pPr indent="0" lvl="7" marL="38100" marR="0" algn="l">
              <a:lnSpc>
                <a:spcPct val="116500"/>
              </a:lnSpc>
              <a:spcBef>
                <a:spcPts val="0"/>
              </a:spcBef>
              <a:buNone/>
              <a:defRPr b="1" i="0" sz="1600" u="none" cap="none" strike="noStrike">
                <a:solidFill>
                  <a:schemeClr val="dk1"/>
                </a:solidFill>
                <a:latin typeface="Arial"/>
                <a:ea typeface="Arial"/>
                <a:cs typeface="Arial"/>
                <a:sym typeface="Arial"/>
              </a:defRPr>
            </a:lvl8pPr>
            <a:lvl9pPr indent="0" lvl="8" marL="38100" marR="0" algn="l">
              <a:lnSpc>
                <a:spcPct val="116500"/>
              </a:lnSpc>
              <a:spcBef>
                <a:spcPts val="0"/>
              </a:spcBef>
              <a:buNone/>
              <a:defRPr b="1" i="0" sz="16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1"/>
          <p:cNvSpPr txBox="1"/>
          <p:nvPr>
            <p:ph type="title"/>
          </p:nvPr>
        </p:nvSpPr>
        <p:spPr>
          <a:xfrm>
            <a:off x="1234185" y="2883788"/>
            <a:ext cx="6675628" cy="6051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800">
                <a:solidFill>
                  <a:srgbClr val="0033CC"/>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1"/>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lvl1pPr indent="0" lvl="0" marL="38100" marR="0" algn="l">
              <a:lnSpc>
                <a:spcPct val="116500"/>
              </a:lnSpc>
              <a:spcBef>
                <a:spcPts val="0"/>
              </a:spcBef>
              <a:buNone/>
              <a:defRPr b="1" i="0" sz="1600">
                <a:solidFill>
                  <a:schemeClr val="dk1"/>
                </a:solidFill>
                <a:latin typeface="Arial"/>
                <a:ea typeface="Arial"/>
                <a:cs typeface="Arial"/>
                <a:sym typeface="Arial"/>
              </a:defRPr>
            </a:lvl1pPr>
            <a:lvl2pPr indent="0" lvl="1" marL="38100" marR="0" algn="l">
              <a:lnSpc>
                <a:spcPct val="116500"/>
              </a:lnSpc>
              <a:spcBef>
                <a:spcPts val="0"/>
              </a:spcBef>
              <a:buNone/>
              <a:defRPr b="1" i="0" sz="1600">
                <a:solidFill>
                  <a:schemeClr val="dk1"/>
                </a:solidFill>
                <a:latin typeface="Arial"/>
                <a:ea typeface="Arial"/>
                <a:cs typeface="Arial"/>
                <a:sym typeface="Arial"/>
              </a:defRPr>
            </a:lvl2pPr>
            <a:lvl3pPr indent="0" lvl="2" marL="38100" marR="0" algn="l">
              <a:lnSpc>
                <a:spcPct val="116500"/>
              </a:lnSpc>
              <a:spcBef>
                <a:spcPts val="0"/>
              </a:spcBef>
              <a:buNone/>
              <a:defRPr b="1" i="0" sz="1600">
                <a:solidFill>
                  <a:schemeClr val="dk1"/>
                </a:solidFill>
                <a:latin typeface="Arial"/>
                <a:ea typeface="Arial"/>
                <a:cs typeface="Arial"/>
                <a:sym typeface="Arial"/>
              </a:defRPr>
            </a:lvl3pPr>
            <a:lvl4pPr indent="0" lvl="3" marL="38100" marR="0" algn="l">
              <a:lnSpc>
                <a:spcPct val="116500"/>
              </a:lnSpc>
              <a:spcBef>
                <a:spcPts val="0"/>
              </a:spcBef>
              <a:buNone/>
              <a:defRPr b="1" i="0" sz="1600">
                <a:solidFill>
                  <a:schemeClr val="dk1"/>
                </a:solidFill>
                <a:latin typeface="Arial"/>
                <a:ea typeface="Arial"/>
                <a:cs typeface="Arial"/>
                <a:sym typeface="Arial"/>
              </a:defRPr>
            </a:lvl4pPr>
            <a:lvl5pPr indent="0" lvl="4" marL="38100" marR="0" algn="l">
              <a:lnSpc>
                <a:spcPct val="116500"/>
              </a:lnSpc>
              <a:spcBef>
                <a:spcPts val="0"/>
              </a:spcBef>
              <a:buNone/>
              <a:defRPr b="1" i="0" sz="1600">
                <a:solidFill>
                  <a:schemeClr val="dk1"/>
                </a:solidFill>
                <a:latin typeface="Arial"/>
                <a:ea typeface="Arial"/>
                <a:cs typeface="Arial"/>
                <a:sym typeface="Arial"/>
              </a:defRPr>
            </a:lvl5pPr>
            <a:lvl6pPr indent="0" lvl="5" marL="38100" marR="0" algn="l">
              <a:lnSpc>
                <a:spcPct val="116500"/>
              </a:lnSpc>
              <a:spcBef>
                <a:spcPts val="0"/>
              </a:spcBef>
              <a:buNone/>
              <a:defRPr b="1" i="0" sz="1600">
                <a:solidFill>
                  <a:schemeClr val="dk1"/>
                </a:solidFill>
                <a:latin typeface="Arial"/>
                <a:ea typeface="Arial"/>
                <a:cs typeface="Arial"/>
                <a:sym typeface="Arial"/>
              </a:defRPr>
            </a:lvl6pPr>
            <a:lvl7pPr indent="0" lvl="6" marL="38100" marR="0" algn="l">
              <a:lnSpc>
                <a:spcPct val="116500"/>
              </a:lnSpc>
              <a:spcBef>
                <a:spcPts val="0"/>
              </a:spcBef>
              <a:buNone/>
              <a:defRPr b="1" i="0" sz="1600">
                <a:solidFill>
                  <a:schemeClr val="dk1"/>
                </a:solidFill>
                <a:latin typeface="Arial"/>
                <a:ea typeface="Arial"/>
                <a:cs typeface="Arial"/>
                <a:sym typeface="Arial"/>
              </a:defRPr>
            </a:lvl7pPr>
            <a:lvl8pPr indent="0" lvl="7" marL="38100" marR="0" algn="l">
              <a:lnSpc>
                <a:spcPct val="116500"/>
              </a:lnSpc>
              <a:spcBef>
                <a:spcPts val="0"/>
              </a:spcBef>
              <a:buNone/>
              <a:defRPr b="1" i="0" sz="1600">
                <a:solidFill>
                  <a:schemeClr val="dk1"/>
                </a:solidFill>
                <a:latin typeface="Arial"/>
                <a:ea typeface="Arial"/>
                <a:cs typeface="Arial"/>
                <a:sym typeface="Arial"/>
              </a:defRPr>
            </a:lvl8pPr>
            <a:lvl9pPr indent="0" lvl="8" marL="38100" marR="0" algn="l">
              <a:lnSpc>
                <a:spcPct val="116500"/>
              </a:lnSpc>
              <a:spcBef>
                <a:spcPts val="0"/>
              </a:spcBef>
              <a:buNone/>
              <a:defRPr b="1" i="0" sz="1600">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46"/>
          <p:cNvPicPr preferRelativeResize="0"/>
          <p:nvPr/>
        </p:nvPicPr>
        <p:blipFill rotWithShape="1">
          <a:blip r:embed="rId1">
            <a:alphaModFix/>
          </a:blip>
          <a:srcRect b="0" l="0" r="0" t="0"/>
          <a:stretch/>
        </p:blipFill>
        <p:spPr>
          <a:xfrm>
            <a:off x="492125" y="914400"/>
            <a:ext cx="8159750" cy="63500"/>
          </a:xfrm>
          <a:prstGeom prst="rect">
            <a:avLst/>
          </a:prstGeom>
          <a:noFill/>
          <a:ln>
            <a:noFill/>
          </a:ln>
        </p:spPr>
      </p:pic>
      <p:sp>
        <p:nvSpPr>
          <p:cNvPr id="7" name="Google Shape;7;p46"/>
          <p:cNvSpPr txBox="1"/>
          <p:nvPr>
            <p:ph type="title"/>
          </p:nvPr>
        </p:nvSpPr>
        <p:spPr>
          <a:xfrm>
            <a:off x="1234185" y="2883788"/>
            <a:ext cx="6675628" cy="60515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800" u="none" cap="none" strike="noStrike">
                <a:solidFill>
                  <a:srgbClr val="0033CC"/>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6"/>
          <p:cNvSpPr txBox="1"/>
          <p:nvPr>
            <p:ph idx="1" type="body"/>
          </p:nvPr>
        </p:nvSpPr>
        <p:spPr>
          <a:xfrm>
            <a:off x="658774" y="1152271"/>
            <a:ext cx="7826451" cy="45516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4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6"/>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lvl1pPr indent="0" lvl="0" marL="38100" marR="0" rtl="0" algn="l">
              <a:lnSpc>
                <a:spcPct val="116500"/>
              </a:lnSpc>
              <a:spcBef>
                <a:spcPts val="0"/>
              </a:spcBef>
              <a:buNone/>
              <a:defRPr b="1" i="0" sz="1600" u="none" cap="none" strike="noStrike">
                <a:solidFill>
                  <a:schemeClr val="dk1"/>
                </a:solidFill>
                <a:latin typeface="Arial"/>
                <a:ea typeface="Arial"/>
                <a:cs typeface="Arial"/>
                <a:sym typeface="Arial"/>
              </a:defRPr>
            </a:lvl1pPr>
            <a:lvl2pPr indent="0" lvl="1" marL="38100" marR="0" rtl="0" algn="l">
              <a:lnSpc>
                <a:spcPct val="116500"/>
              </a:lnSpc>
              <a:spcBef>
                <a:spcPts val="0"/>
              </a:spcBef>
              <a:buNone/>
              <a:defRPr b="1" i="0" sz="1600" u="none" cap="none" strike="noStrike">
                <a:solidFill>
                  <a:schemeClr val="dk1"/>
                </a:solidFill>
                <a:latin typeface="Arial"/>
                <a:ea typeface="Arial"/>
                <a:cs typeface="Arial"/>
                <a:sym typeface="Arial"/>
              </a:defRPr>
            </a:lvl2pPr>
            <a:lvl3pPr indent="0" lvl="2" marL="38100" marR="0" rtl="0" algn="l">
              <a:lnSpc>
                <a:spcPct val="116500"/>
              </a:lnSpc>
              <a:spcBef>
                <a:spcPts val="0"/>
              </a:spcBef>
              <a:buNone/>
              <a:defRPr b="1" i="0" sz="1600" u="none" cap="none" strike="noStrike">
                <a:solidFill>
                  <a:schemeClr val="dk1"/>
                </a:solidFill>
                <a:latin typeface="Arial"/>
                <a:ea typeface="Arial"/>
                <a:cs typeface="Arial"/>
                <a:sym typeface="Arial"/>
              </a:defRPr>
            </a:lvl3pPr>
            <a:lvl4pPr indent="0" lvl="3" marL="38100" marR="0" rtl="0" algn="l">
              <a:lnSpc>
                <a:spcPct val="116500"/>
              </a:lnSpc>
              <a:spcBef>
                <a:spcPts val="0"/>
              </a:spcBef>
              <a:buNone/>
              <a:defRPr b="1" i="0" sz="1600" u="none" cap="none" strike="noStrike">
                <a:solidFill>
                  <a:schemeClr val="dk1"/>
                </a:solidFill>
                <a:latin typeface="Arial"/>
                <a:ea typeface="Arial"/>
                <a:cs typeface="Arial"/>
                <a:sym typeface="Arial"/>
              </a:defRPr>
            </a:lvl4pPr>
            <a:lvl5pPr indent="0" lvl="4" marL="38100" marR="0" rtl="0" algn="l">
              <a:lnSpc>
                <a:spcPct val="116500"/>
              </a:lnSpc>
              <a:spcBef>
                <a:spcPts val="0"/>
              </a:spcBef>
              <a:buNone/>
              <a:defRPr b="1" i="0" sz="1600" u="none" cap="none" strike="noStrike">
                <a:solidFill>
                  <a:schemeClr val="dk1"/>
                </a:solidFill>
                <a:latin typeface="Arial"/>
                <a:ea typeface="Arial"/>
                <a:cs typeface="Arial"/>
                <a:sym typeface="Arial"/>
              </a:defRPr>
            </a:lvl5pPr>
            <a:lvl6pPr indent="0" lvl="5" marL="38100" marR="0" rtl="0" algn="l">
              <a:lnSpc>
                <a:spcPct val="116500"/>
              </a:lnSpc>
              <a:spcBef>
                <a:spcPts val="0"/>
              </a:spcBef>
              <a:buNone/>
              <a:defRPr b="1" i="0" sz="1600" u="none" cap="none" strike="noStrike">
                <a:solidFill>
                  <a:schemeClr val="dk1"/>
                </a:solidFill>
                <a:latin typeface="Arial"/>
                <a:ea typeface="Arial"/>
                <a:cs typeface="Arial"/>
                <a:sym typeface="Arial"/>
              </a:defRPr>
            </a:lvl6pPr>
            <a:lvl7pPr indent="0" lvl="6" marL="38100" marR="0" rtl="0" algn="l">
              <a:lnSpc>
                <a:spcPct val="116500"/>
              </a:lnSpc>
              <a:spcBef>
                <a:spcPts val="0"/>
              </a:spcBef>
              <a:buNone/>
              <a:defRPr b="1" i="0" sz="1600" u="none" cap="none" strike="noStrike">
                <a:solidFill>
                  <a:schemeClr val="dk1"/>
                </a:solidFill>
                <a:latin typeface="Arial"/>
                <a:ea typeface="Arial"/>
                <a:cs typeface="Arial"/>
                <a:sym typeface="Arial"/>
              </a:defRPr>
            </a:lvl7pPr>
            <a:lvl8pPr indent="0" lvl="7" marL="38100" marR="0" rtl="0" algn="l">
              <a:lnSpc>
                <a:spcPct val="116500"/>
              </a:lnSpc>
              <a:spcBef>
                <a:spcPts val="0"/>
              </a:spcBef>
              <a:buNone/>
              <a:defRPr b="1" i="0" sz="1600" u="none" cap="none" strike="noStrike">
                <a:solidFill>
                  <a:schemeClr val="dk1"/>
                </a:solidFill>
                <a:latin typeface="Arial"/>
                <a:ea typeface="Arial"/>
                <a:cs typeface="Arial"/>
                <a:sym typeface="Arial"/>
              </a:defRPr>
            </a:lvl8pPr>
            <a:lvl9pPr indent="0" lvl="8" marL="38100" marR="0" rtl="0" algn="l">
              <a:lnSpc>
                <a:spcPct val="116500"/>
              </a:lnSpc>
              <a:spcBef>
                <a:spcPts val="0"/>
              </a:spcBef>
              <a:buNone/>
              <a:defRPr b="1" i="0" sz="16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b="0" l="0" r="0" t="0"/>
          <a:stretch/>
        </p:blipFill>
        <p:spPr>
          <a:xfrm>
            <a:off x="2703456" y="2613660"/>
            <a:ext cx="3647163" cy="502919"/>
          </a:xfrm>
          <a:prstGeom prst="rect">
            <a:avLst/>
          </a:prstGeom>
          <a:noFill/>
          <a:ln>
            <a:noFill/>
          </a:ln>
        </p:spPr>
      </p:pic>
      <p:sp>
        <p:nvSpPr>
          <p:cNvPr id="45" name="Google Shape;45;p1"/>
          <p:cNvSpPr txBox="1"/>
          <p:nvPr>
            <p:ph type="title"/>
          </p:nvPr>
        </p:nvSpPr>
        <p:spPr>
          <a:xfrm>
            <a:off x="2666492" y="2429382"/>
            <a:ext cx="366141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Software Testing</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nvSpPr>
        <p:spPr>
          <a:xfrm>
            <a:off x="735275" y="1157250"/>
            <a:ext cx="7696800" cy="4812600"/>
          </a:xfrm>
          <a:prstGeom prst="rect">
            <a:avLst/>
          </a:prstGeom>
          <a:noFill/>
          <a:ln>
            <a:noFill/>
          </a:ln>
        </p:spPr>
        <p:txBody>
          <a:bodyPr anchorCtr="0" anchor="t" bIns="0" lIns="0" spcFirstLastPara="1" rIns="0" wrap="square" tIns="40625">
            <a:spAutoFit/>
          </a:bodyPr>
          <a:lstStyle/>
          <a:p>
            <a:pPr indent="-327660" lvl="0" marL="339725" marR="16764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Program specifications should identify both valid and invalid inputs for a  program.</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327660" lvl="0" marL="34036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VALID EQUIVALENCE CLASSES are chosen to represent valid inputs.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300"/>
              <a:buFont typeface="Noto Sans Symbols"/>
              <a:buNone/>
            </a:pPr>
            <a:r>
              <a:t/>
            </a:r>
            <a:endParaRPr b="0" i="0" sz="2300" u="none" cap="none" strike="noStrike">
              <a:solidFill>
                <a:schemeClr val="dk1"/>
              </a:solidFill>
              <a:latin typeface="Times New Roman"/>
              <a:ea typeface="Times New Roman"/>
              <a:cs typeface="Times New Roman"/>
              <a:sym typeface="Times New Roman"/>
            </a:endParaRPr>
          </a:p>
          <a:p>
            <a:pPr indent="-327660" lvl="0" marL="339725" marR="259715"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INVALID EQUIVALENCE CLASSES are chosen to represent invalid  inputs.</a:t>
            </a:r>
            <a:endParaRPr b="0" i="0" sz="2000" u="none" cap="none" strike="noStrike">
              <a:solidFill>
                <a:schemeClr val="dk1"/>
              </a:solidFill>
              <a:latin typeface="Times New Roman"/>
              <a:ea typeface="Times New Roman"/>
              <a:cs typeface="Times New Roman"/>
              <a:sym typeface="Times New Roman"/>
            </a:endParaRPr>
          </a:p>
          <a:p>
            <a:pPr indent="0" lvl="0" marL="457200" marR="259715"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Test case design by equivalence partitioning proceeds in two steps: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Identify the equivalence classes.</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Select test cases.</a:t>
            </a:r>
            <a:endParaRPr sz="2000">
              <a:solidFill>
                <a:schemeClr val="dk1"/>
              </a:solidFill>
              <a:latin typeface="Times New Roman"/>
              <a:ea typeface="Times New Roman"/>
              <a:cs typeface="Times New Roman"/>
              <a:sym typeface="Times New Roman"/>
            </a:endParaRPr>
          </a:p>
          <a:p>
            <a:pPr indent="0" lvl="0" marL="457200" marR="259715"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3"/>
          <p:cNvPicPr preferRelativeResize="0"/>
          <p:nvPr/>
        </p:nvPicPr>
        <p:blipFill rotWithShape="1">
          <a:blip r:embed="rId3">
            <a:alphaModFix/>
          </a:blip>
          <a:srcRect b="0" l="0" r="0" t="0"/>
          <a:stretch/>
        </p:blipFill>
        <p:spPr>
          <a:xfrm>
            <a:off x="699593" y="480575"/>
            <a:ext cx="4317339" cy="384949"/>
          </a:xfrm>
          <a:prstGeom prst="rect">
            <a:avLst/>
          </a:prstGeom>
          <a:noFill/>
          <a:ln>
            <a:noFill/>
          </a:ln>
        </p:spPr>
      </p:pic>
      <p:sp>
        <p:nvSpPr>
          <p:cNvPr id="119" name="Google Shape;119;p13"/>
          <p:cNvSpPr txBox="1"/>
          <p:nvPr>
            <p:ph type="title"/>
          </p:nvPr>
        </p:nvSpPr>
        <p:spPr>
          <a:xfrm>
            <a:off x="681024" y="340614"/>
            <a:ext cx="432117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Equivalence Class Testing</a:t>
            </a:r>
            <a:endParaRPr sz="3000"/>
          </a:p>
        </p:txBody>
      </p:sp>
      <p:sp>
        <p:nvSpPr>
          <p:cNvPr id="120" name="Google Shape;120;p13"/>
          <p:cNvSpPr txBox="1"/>
          <p:nvPr/>
        </p:nvSpPr>
        <p:spPr>
          <a:xfrm>
            <a:off x="6607809" y="6297267"/>
            <a:ext cx="302260" cy="252095"/>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121" name="Google Shape;121;p13"/>
          <p:cNvSpPr txBox="1"/>
          <p:nvPr>
            <p:ph idx="1" type="body"/>
          </p:nvPr>
        </p:nvSpPr>
        <p:spPr>
          <a:xfrm>
            <a:off x="658774" y="1152271"/>
            <a:ext cx="7826451" cy="4551680"/>
          </a:xfrm>
          <a:prstGeom prst="rect">
            <a:avLst/>
          </a:prstGeom>
          <a:noFill/>
          <a:ln>
            <a:noFill/>
          </a:ln>
        </p:spPr>
        <p:txBody>
          <a:bodyPr anchorCtr="0" anchor="t" bIns="0" lIns="0" spcFirstLastPara="1" rIns="0" wrap="square" tIns="93975">
            <a:spAutoFit/>
          </a:bodyPr>
          <a:lstStyle/>
          <a:p>
            <a:pPr indent="-610235" lvl="0" marL="650875" marR="537210" rtl="0" algn="l">
              <a:lnSpc>
                <a:spcPct val="96071"/>
              </a:lnSpc>
              <a:spcBef>
                <a:spcPts val="0"/>
              </a:spcBef>
              <a:spcAft>
                <a:spcPts val="0"/>
              </a:spcAft>
              <a:buClr>
                <a:schemeClr val="dk1"/>
              </a:buClr>
              <a:buSzPts val="2800"/>
              <a:buFont typeface="Noto Sans Symbols"/>
              <a:buChar char="❑"/>
            </a:pPr>
            <a:r>
              <a:rPr lang="en-US" sz="2800"/>
              <a:t>The use of equivalence class testing has two  motivations:</a:t>
            </a:r>
            <a:endParaRPr sz="2800"/>
          </a:p>
          <a:p>
            <a:pPr indent="-534035" lvl="1" marL="1031875" rtl="0" algn="l">
              <a:lnSpc>
                <a:spcPct val="100000"/>
              </a:lnSpc>
              <a:spcBef>
                <a:spcPts val="615"/>
              </a:spcBef>
              <a:spcAft>
                <a:spcPts val="0"/>
              </a:spcAft>
              <a:buSzPts val="1950"/>
              <a:buFont typeface="Noto Sans Symbols"/>
              <a:buChar char="●"/>
            </a:pPr>
            <a:r>
              <a:rPr lang="en-US" sz="2400">
                <a:latin typeface="Times New Roman"/>
                <a:ea typeface="Times New Roman"/>
                <a:cs typeface="Times New Roman"/>
                <a:sym typeface="Times New Roman"/>
              </a:rPr>
              <a:t>Sense of complete testing</a:t>
            </a:r>
            <a:endParaRPr sz="2400">
              <a:latin typeface="Times New Roman"/>
              <a:ea typeface="Times New Roman"/>
              <a:cs typeface="Times New Roman"/>
              <a:sym typeface="Times New Roman"/>
            </a:endParaRPr>
          </a:p>
          <a:p>
            <a:pPr indent="-534035" lvl="1" marL="1031875" rtl="0" algn="l">
              <a:lnSpc>
                <a:spcPct val="100000"/>
              </a:lnSpc>
              <a:spcBef>
                <a:spcPts val="580"/>
              </a:spcBef>
              <a:spcAft>
                <a:spcPts val="0"/>
              </a:spcAft>
              <a:buSzPts val="1950"/>
              <a:buFont typeface="Noto Sans Symbols"/>
              <a:buChar char="●"/>
            </a:pPr>
            <a:r>
              <a:rPr lang="en-US" sz="2400">
                <a:latin typeface="Times New Roman"/>
                <a:ea typeface="Times New Roman"/>
                <a:cs typeface="Times New Roman"/>
                <a:sym typeface="Times New Roman"/>
              </a:rPr>
              <a:t>Avoid redundancy</a:t>
            </a:r>
            <a:endParaRPr sz="2400">
              <a:latin typeface="Times New Roman"/>
              <a:ea typeface="Times New Roman"/>
              <a:cs typeface="Times New Roman"/>
              <a:sym typeface="Times New Roman"/>
            </a:endParaRPr>
          </a:p>
          <a:p>
            <a:pPr indent="-610235" lvl="0" marL="650875" marR="210820" rtl="0" algn="l">
              <a:lnSpc>
                <a:spcPct val="80000"/>
              </a:lnSpc>
              <a:spcBef>
                <a:spcPts val="1325"/>
              </a:spcBef>
              <a:spcAft>
                <a:spcPts val="0"/>
              </a:spcAft>
              <a:buClr>
                <a:schemeClr val="dk1"/>
              </a:buClr>
              <a:buSzPts val="2800"/>
              <a:buFont typeface="Noto Sans Symbols"/>
              <a:buChar char="❑"/>
            </a:pPr>
            <a:r>
              <a:rPr lang="en-US" sz="2800"/>
              <a:t>Equivalence classes form a partition of a set  that is a collection of mutually disjoint subsets  whose union is the entire set.</a:t>
            </a:r>
            <a:endParaRPr sz="2800"/>
          </a:p>
          <a:p>
            <a:pPr indent="-610235" lvl="0" marL="650875" rtl="0" algn="l">
              <a:lnSpc>
                <a:spcPct val="100000"/>
              </a:lnSpc>
              <a:spcBef>
                <a:spcPts val="675"/>
              </a:spcBef>
              <a:spcAft>
                <a:spcPts val="0"/>
              </a:spcAft>
              <a:buClr>
                <a:schemeClr val="dk1"/>
              </a:buClr>
              <a:buSzPts val="2800"/>
              <a:buFont typeface="Noto Sans Symbols"/>
              <a:buChar char="❑"/>
            </a:pPr>
            <a:r>
              <a:rPr lang="en-US" sz="2800"/>
              <a:t>Two important implications for testing:</a:t>
            </a:r>
            <a:endParaRPr sz="2800"/>
          </a:p>
          <a:p>
            <a:pPr indent="-533400" lvl="0" marL="1031875" marR="5080" rtl="0" algn="l">
              <a:lnSpc>
                <a:spcPct val="80000"/>
              </a:lnSpc>
              <a:spcBef>
                <a:spcPts val="1170"/>
              </a:spcBef>
              <a:spcAft>
                <a:spcPts val="0"/>
              </a:spcAft>
              <a:buClr>
                <a:schemeClr val="dk1"/>
              </a:buClr>
              <a:buSzPts val="1950"/>
              <a:buFont typeface="Times New Roman"/>
              <a:buAutoNum type="arabicPeriod"/>
            </a:pPr>
            <a:r>
              <a:rPr b="0" lang="en-US" sz="2400">
                <a:latin typeface="Times New Roman"/>
                <a:ea typeface="Times New Roman"/>
                <a:cs typeface="Times New Roman"/>
                <a:sym typeface="Times New Roman"/>
              </a:rPr>
              <a:t>The fact that the entire set is represented provides a form  of completeness</a:t>
            </a:r>
            <a:endParaRPr sz="2400">
              <a:latin typeface="Times New Roman"/>
              <a:ea typeface="Times New Roman"/>
              <a:cs typeface="Times New Roman"/>
              <a:sym typeface="Times New Roman"/>
            </a:endParaRPr>
          </a:p>
          <a:p>
            <a:pPr indent="-534035" lvl="0" marL="1031875" rtl="0" algn="l">
              <a:lnSpc>
                <a:spcPct val="100000"/>
              </a:lnSpc>
              <a:spcBef>
                <a:spcPts val="575"/>
              </a:spcBef>
              <a:spcAft>
                <a:spcPts val="0"/>
              </a:spcAft>
              <a:buClr>
                <a:schemeClr val="dk1"/>
              </a:buClr>
              <a:buSzPts val="1950"/>
              <a:buFont typeface="Times New Roman"/>
              <a:buAutoNum type="arabicPeriod"/>
            </a:pPr>
            <a:r>
              <a:rPr b="0" lang="en-US" sz="2400">
                <a:latin typeface="Times New Roman"/>
                <a:ea typeface="Times New Roman"/>
                <a:cs typeface="Times New Roman"/>
                <a:sym typeface="Times New Roman"/>
              </a:rPr>
              <a:t>The disjointness assures a form of non-redundency</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4"/>
          <p:cNvPicPr preferRelativeResize="0"/>
          <p:nvPr/>
        </p:nvPicPr>
        <p:blipFill rotWithShape="1">
          <a:blip r:embed="rId3">
            <a:alphaModFix/>
          </a:blip>
          <a:srcRect b="0" l="0" r="0" t="0"/>
          <a:stretch/>
        </p:blipFill>
        <p:spPr>
          <a:xfrm>
            <a:off x="699418" y="485157"/>
            <a:ext cx="3304230" cy="375784"/>
          </a:xfrm>
          <a:prstGeom prst="rect">
            <a:avLst/>
          </a:prstGeom>
          <a:noFill/>
          <a:ln>
            <a:noFill/>
          </a:ln>
        </p:spPr>
      </p:pic>
      <p:sp>
        <p:nvSpPr>
          <p:cNvPr id="127" name="Google Shape;127;p14"/>
          <p:cNvSpPr txBox="1"/>
          <p:nvPr>
            <p:ph type="title"/>
          </p:nvPr>
        </p:nvSpPr>
        <p:spPr>
          <a:xfrm>
            <a:off x="681024" y="340614"/>
            <a:ext cx="331914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Equivalence Classes</a:t>
            </a:r>
            <a:endParaRPr sz="3000"/>
          </a:p>
        </p:txBody>
      </p:sp>
      <p:sp>
        <p:nvSpPr>
          <p:cNvPr id="128" name="Google Shape;128;p14"/>
          <p:cNvSpPr txBox="1"/>
          <p:nvPr/>
        </p:nvSpPr>
        <p:spPr>
          <a:xfrm>
            <a:off x="6607809" y="6297267"/>
            <a:ext cx="302260" cy="252095"/>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129" name="Google Shape;129;p14"/>
          <p:cNvSpPr txBox="1"/>
          <p:nvPr/>
        </p:nvSpPr>
        <p:spPr>
          <a:xfrm>
            <a:off x="763625" y="1076071"/>
            <a:ext cx="7825740" cy="4378325"/>
          </a:xfrm>
          <a:prstGeom prst="rect">
            <a:avLst/>
          </a:prstGeom>
          <a:noFill/>
          <a:ln>
            <a:noFill/>
          </a:ln>
        </p:spPr>
        <p:txBody>
          <a:bodyPr anchorCtr="0" anchor="t" bIns="0" lIns="0" spcFirstLastPara="1" rIns="0" wrap="square" tIns="93975">
            <a:spAutoFit/>
          </a:bodyPr>
          <a:lstStyle/>
          <a:p>
            <a:pPr indent="-327660" lvl="0" marL="339725" marR="10160" rtl="0" algn="l">
              <a:lnSpc>
                <a:spcPct val="96071"/>
              </a:lnSpc>
              <a:spcBef>
                <a:spcPts val="0"/>
              </a:spcBef>
              <a:spcAft>
                <a:spcPts val="0"/>
              </a:spcAft>
              <a:buClr>
                <a:schemeClr val="dk1"/>
              </a:buClr>
              <a:buSzPts val="2700"/>
              <a:buFont typeface="Noto Sans Symbols"/>
              <a:buChar char="❑"/>
            </a:pPr>
            <a:r>
              <a:rPr b="1" i="0" lang="en-US" sz="2800" u="none" cap="none" strike="noStrike">
                <a:solidFill>
                  <a:schemeClr val="dk1"/>
                </a:solidFill>
                <a:latin typeface="Times New Roman"/>
                <a:ea typeface="Times New Roman"/>
                <a:cs typeface="Times New Roman"/>
                <a:sym typeface="Times New Roman"/>
              </a:rPr>
              <a:t>The idea of equivalence class testing is to identify  test cases by using one element from each  equivalence class.</a:t>
            </a:r>
            <a:endParaRPr b="0" i="0" sz="2800" u="none" cap="none" strike="noStrike">
              <a:solidFill>
                <a:schemeClr val="dk1"/>
              </a:solidFill>
              <a:latin typeface="Times New Roman"/>
              <a:ea typeface="Times New Roman"/>
              <a:cs typeface="Times New Roman"/>
              <a:sym typeface="Times New Roman"/>
            </a:endParaRPr>
          </a:p>
          <a:p>
            <a:pPr indent="-327660" lvl="0" marL="339725" marR="225425" rtl="0" algn="just">
              <a:lnSpc>
                <a:spcPct val="80000"/>
              </a:lnSpc>
              <a:spcBef>
                <a:spcPts val="1365"/>
              </a:spcBef>
              <a:spcAft>
                <a:spcPts val="0"/>
              </a:spcAft>
              <a:buClr>
                <a:schemeClr val="dk1"/>
              </a:buClr>
              <a:buSzPts val="2700"/>
              <a:buFont typeface="Noto Sans Symbols"/>
              <a:buChar char="❑"/>
            </a:pPr>
            <a:r>
              <a:rPr b="1" i="0" lang="en-US" sz="2800" u="none" cap="none" strike="noStrike">
                <a:solidFill>
                  <a:schemeClr val="dk1"/>
                </a:solidFill>
                <a:latin typeface="Times New Roman"/>
                <a:ea typeface="Times New Roman"/>
                <a:cs typeface="Times New Roman"/>
                <a:sym typeface="Times New Roman"/>
              </a:rPr>
              <a:t>If the equivalence classes are chosen wisely this  greatly reduces the potential redundancy among  test cases.</a:t>
            </a:r>
            <a:endParaRPr b="0" i="0" sz="2800" u="none" cap="none" strike="noStrike">
              <a:solidFill>
                <a:schemeClr val="dk1"/>
              </a:solidFill>
              <a:latin typeface="Times New Roman"/>
              <a:ea typeface="Times New Roman"/>
              <a:cs typeface="Times New Roman"/>
              <a:sym typeface="Times New Roman"/>
            </a:endParaRPr>
          </a:p>
          <a:p>
            <a:pPr indent="-327660" lvl="0" marL="339725" marR="5080" rtl="0" algn="l">
              <a:lnSpc>
                <a:spcPct val="80000"/>
              </a:lnSpc>
              <a:spcBef>
                <a:spcPts val="1345"/>
              </a:spcBef>
              <a:spcAft>
                <a:spcPts val="0"/>
              </a:spcAft>
              <a:buClr>
                <a:schemeClr val="dk1"/>
              </a:buClr>
              <a:buSzPts val="2700"/>
              <a:buFont typeface="Noto Sans Symbols"/>
              <a:buChar char="❑"/>
            </a:pPr>
            <a:r>
              <a:rPr b="1" i="0" lang="en-US" sz="2800" u="none" cap="none" strike="noStrike">
                <a:solidFill>
                  <a:schemeClr val="dk1"/>
                </a:solidFill>
                <a:latin typeface="Times New Roman"/>
                <a:ea typeface="Times New Roman"/>
                <a:cs typeface="Times New Roman"/>
                <a:sym typeface="Times New Roman"/>
              </a:rPr>
              <a:t>The key point in equivalence class testing is the  choice of the equivalence relation that determines  the classes (partitions).</a:t>
            </a:r>
            <a:endParaRPr b="0" i="0" sz="2800" u="none" cap="none" strike="noStrike">
              <a:solidFill>
                <a:schemeClr val="dk1"/>
              </a:solidFill>
              <a:latin typeface="Times New Roman"/>
              <a:ea typeface="Times New Roman"/>
              <a:cs typeface="Times New Roman"/>
              <a:sym typeface="Times New Roman"/>
            </a:endParaRPr>
          </a:p>
          <a:p>
            <a:pPr indent="-327660" lvl="0" marL="339725" marR="515619" rtl="0" algn="l">
              <a:lnSpc>
                <a:spcPct val="96071"/>
              </a:lnSpc>
              <a:spcBef>
                <a:spcPts val="1320"/>
              </a:spcBef>
              <a:spcAft>
                <a:spcPts val="0"/>
              </a:spcAft>
              <a:buClr>
                <a:schemeClr val="dk1"/>
              </a:buClr>
              <a:buSzPts val="2700"/>
              <a:buFont typeface="Noto Sans Symbols"/>
              <a:buChar char="❑"/>
            </a:pPr>
            <a:r>
              <a:rPr b="1" i="0" lang="en-US" sz="2800" u="none" cap="none" strike="noStrike">
                <a:solidFill>
                  <a:schemeClr val="dk1"/>
                </a:solidFill>
                <a:latin typeface="Times New Roman"/>
                <a:ea typeface="Times New Roman"/>
                <a:cs typeface="Times New Roman"/>
                <a:sym typeface="Times New Roman"/>
              </a:rPr>
              <a:t>We will differentiate below, between </a:t>
            </a:r>
            <a:r>
              <a:rPr b="1" i="0" lang="en-US" sz="2800" u="none" cap="none" strike="noStrike">
                <a:solidFill>
                  <a:srgbClr val="FF0000"/>
                </a:solidFill>
                <a:latin typeface="Times New Roman"/>
                <a:ea typeface="Times New Roman"/>
                <a:cs typeface="Times New Roman"/>
                <a:sym typeface="Times New Roman"/>
              </a:rPr>
              <a:t>weak and  strong equivalence class testing.</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5"/>
          <p:cNvPicPr preferRelativeResize="0"/>
          <p:nvPr/>
        </p:nvPicPr>
        <p:blipFill rotWithShape="1">
          <a:blip r:embed="rId3">
            <a:alphaModFix/>
          </a:blip>
          <a:srcRect b="0" l="0" r="0" t="0"/>
          <a:stretch/>
        </p:blipFill>
        <p:spPr>
          <a:xfrm>
            <a:off x="699704" y="489740"/>
            <a:ext cx="1464179" cy="371201"/>
          </a:xfrm>
          <a:prstGeom prst="rect">
            <a:avLst/>
          </a:prstGeom>
          <a:noFill/>
          <a:ln>
            <a:noFill/>
          </a:ln>
        </p:spPr>
      </p:pic>
      <p:sp>
        <p:nvSpPr>
          <p:cNvPr id="135" name="Google Shape;135;p15"/>
          <p:cNvSpPr txBox="1"/>
          <p:nvPr>
            <p:ph type="title"/>
          </p:nvPr>
        </p:nvSpPr>
        <p:spPr>
          <a:xfrm>
            <a:off x="681024" y="340614"/>
            <a:ext cx="14789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Example</a:t>
            </a:r>
            <a:endParaRPr sz="3000"/>
          </a:p>
        </p:txBody>
      </p:sp>
      <p:sp>
        <p:nvSpPr>
          <p:cNvPr id="136" name="Google Shape;136;p15"/>
          <p:cNvSpPr txBox="1"/>
          <p:nvPr/>
        </p:nvSpPr>
        <p:spPr>
          <a:xfrm>
            <a:off x="6607809" y="6297267"/>
            <a:ext cx="302260" cy="252095"/>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137" name="Google Shape;137;p15"/>
          <p:cNvSpPr txBox="1"/>
          <p:nvPr/>
        </p:nvSpPr>
        <p:spPr>
          <a:xfrm>
            <a:off x="381000" y="1732914"/>
            <a:ext cx="8534399" cy="3577326"/>
          </a:xfrm>
          <a:prstGeom prst="rect">
            <a:avLst/>
          </a:prstGeom>
          <a:noFill/>
          <a:ln>
            <a:noFill/>
          </a:ln>
        </p:spPr>
        <p:txBody>
          <a:bodyPr anchorCtr="0" anchor="t" bIns="0" lIns="0" spcFirstLastPara="1" rIns="0" wrap="square" tIns="94600">
            <a:spAutoFit/>
          </a:bodyPr>
          <a:lstStyle/>
          <a:p>
            <a:pPr indent="-327660" lvl="0" marL="339725" marR="5080" rtl="0" algn="l">
              <a:lnSpc>
                <a:spcPct val="80600"/>
              </a:lnSpc>
              <a:spcBef>
                <a:spcPts val="0"/>
              </a:spcBef>
              <a:spcAft>
                <a:spcPts val="0"/>
              </a:spcAft>
              <a:buClr>
                <a:schemeClr val="dk1"/>
              </a:buClr>
              <a:buSzPts val="2700"/>
              <a:buFont typeface="Noto Sans Symbols"/>
              <a:buChar char="❑"/>
            </a:pPr>
            <a:r>
              <a:rPr b="1" i="0" lang="en-US" sz="2800" u="none" cap="none" strike="noStrike">
                <a:solidFill>
                  <a:schemeClr val="dk1"/>
                </a:solidFill>
                <a:latin typeface="Times New Roman"/>
                <a:ea typeface="Times New Roman"/>
                <a:cs typeface="Times New Roman"/>
                <a:sym typeface="Times New Roman"/>
              </a:rPr>
              <a:t>Let us consider a program </a:t>
            </a:r>
            <a:r>
              <a:rPr b="1" i="0" lang="en-US" sz="2800" u="none" cap="none" strike="noStrike">
                <a:solidFill>
                  <a:schemeClr val="dk1"/>
                </a:solidFill>
                <a:latin typeface="Trebuchet MS"/>
                <a:ea typeface="Trebuchet MS"/>
                <a:cs typeface="Trebuchet MS"/>
                <a:sym typeface="Trebuchet MS"/>
              </a:rPr>
              <a:t>P </a:t>
            </a:r>
            <a:r>
              <a:rPr b="1" i="0" lang="en-US" sz="2800" u="none" cap="none" strike="noStrike">
                <a:solidFill>
                  <a:schemeClr val="dk1"/>
                </a:solidFill>
                <a:latin typeface="Times New Roman"/>
                <a:ea typeface="Times New Roman"/>
                <a:cs typeface="Times New Roman"/>
                <a:sym typeface="Times New Roman"/>
              </a:rPr>
              <a:t>with 3 inputs: </a:t>
            </a:r>
            <a:r>
              <a:rPr b="1" i="0" lang="en-US" sz="2800" u="none" cap="none" strike="noStrike">
                <a:solidFill>
                  <a:schemeClr val="dk1"/>
                </a:solidFill>
                <a:latin typeface="Courier New"/>
                <a:ea typeface="Courier New"/>
                <a:cs typeface="Courier New"/>
                <a:sym typeface="Courier New"/>
              </a:rPr>
              <a:t>a,  b </a:t>
            </a:r>
            <a:r>
              <a:rPr b="1" i="0" lang="en-US" sz="2800" u="none" cap="none" strike="noStrike">
                <a:solidFill>
                  <a:schemeClr val="dk1"/>
                </a:solidFill>
                <a:latin typeface="Times New Roman"/>
                <a:ea typeface="Times New Roman"/>
                <a:cs typeface="Times New Roman"/>
                <a:sym typeface="Times New Roman"/>
              </a:rPr>
              <a:t>and	</a:t>
            </a:r>
            <a:r>
              <a:rPr b="1" i="0" lang="en-US" sz="2800" u="none" cap="none" strike="noStrike">
                <a:solidFill>
                  <a:schemeClr val="dk1"/>
                </a:solidFill>
                <a:latin typeface="Courier New"/>
                <a:ea typeface="Courier New"/>
                <a:cs typeface="Courier New"/>
                <a:sym typeface="Courier New"/>
              </a:rPr>
              <a:t>c </a:t>
            </a:r>
            <a:r>
              <a:rPr b="1" i="0" lang="en-US" sz="2800" u="none" cap="none" strike="noStrike">
                <a:solidFill>
                  <a:schemeClr val="dk1"/>
                </a:solidFill>
                <a:latin typeface="Times New Roman"/>
                <a:ea typeface="Times New Roman"/>
                <a:cs typeface="Times New Roman"/>
                <a:sym typeface="Times New Roman"/>
              </a:rPr>
              <a:t>and the corresponding input domains  are </a:t>
            </a:r>
            <a:r>
              <a:rPr b="1" i="0" lang="en-US" sz="2800" u="none" cap="none" strike="noStrike">
                <a:solidFill>
                  <a:schemeClr val="dk1"/>
                </a:solidFill>
                <a:latin typeface="Courier New"/>
                <a:ea typeface="Courier New"/>
                <a:cs typeface="Courier New"/>
                <a:sym typeface="Courier New"/>
              </a:rPr>
              <a:t>A</a:t>
            </a:r>
            <a:r>
              <a:rPr b="1"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Courier New"/>
                <a:ea typeface="Courier New"/>
                <a:cs typeface="Courier New"/>
                <a:sym typeface="Courier New"/>
              </a:rPr>
              <a:t>B</a:t>
            </a:r>
            <a:r>
              <a:rPr b="1" i="0" lang="en-US" sz="2800" u="none" cap="none" strike="noStrike">
                <a:solidFill>
                  <a:schemeClr val="dk1"/>
                </a:solidFill>
                <a:latin typeface="Times New Roman"/>
                <a:ea typeface="Times New Roman"/>
                <a:cs typeface="Times New Roman"/>
                <a:sym typeface="Times New Roman"/>
              </a:rPr>
              <a:t>, and </a:t>
            </a:r>
            <a:r>
              <a:rPr b="1" i="0" lang="en-US" sz="2800" u="none" cap="none" strike="noStrike">
                <a:solidFill>
                  <a:schemeClr val="dk1"/>
                </a:solidFill>
                <a:latin typeface="Courier New"/>
                <a:ea typeface="Courier New"/>
                <a:cs typeface="Courier New"/>
                <a:sym typeface="Courier New"/>
              </a:rPr>
              <a:t>C</a:t>
            </a:r>
            <a:r>
              <a:rPr b="1" i="0"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a:p>
            <a:pPr indent="-328295" lvl="1" marL="832485" marR="0" rtl="0" algn="l">
              <a:lnSpc>
                <a:spcPct val="100000"/>
              </a:lnSpc>
              <a:spcBef>
                <a:spcPts val="615"/>
              </a:spcBef>
              <a:spcAft>
                <a:spcPts val="0"/>
              </a:spcAft>
              <a:buClr>
                <a:schemeClr val="dk1"/>
              </a:buClr>
              <a:buSzPts val="1950"/>
              <a:buFont typeface="Noto Sans Symbols"/>
              <a:buChar char="●"/>
            </a:pPr>
            <a:r>
              <a:rPr b="0" i="0" lang="en-US" sz="2400" u="none" cap="none" strike="noStrike">
                <a:solidFill>
                  <a:schemeClr val="dk1"/>
                </a:solidFill>
                <a:latin typeface="Times New Roman"/>
                <a:ea typeface="Times New Roman"/>
                <a:cs typeface="Times New Roman"/>
                <a:sym typeface="Times New Roman"/>
              </a:rPr>
              <a:t>let there be defined the partition:</a:t>
            </a:r>
            <a:endParaRPr b="0" i="0" sz="2400" u="none" cap="none" strike="noStrike">
              <a:solidFill>
                <a:schemeClr val="dk1"/>
              </a:solidFill>
              <a:latin typeface="Times New Roman"/>
              <a:ea typeface="Times New Roman"/>
              <a:cs typeface="Times New Roman"/>
              <a:sym typeface="Times New Roman"/>
            </a:endParaRPr>
          </a:p>
          <a:p>
            <a:pPr indent="18414" lvl="0" marL="1866900" marR="2769235" rtl="0" algn="l">
              <a:lnSpc>
                <a:spcPct val="126000"/>
              </a:lnSpc>
              <a:spcBef>
                <a:spcPts val="575"/>
              </a:spcBef>
              <a:spcAft>
                <a:spcPts val="0"/>
              </a:spcAft>
              <a:buNone/>
            </a:pPr>
            <a:r>
              <a:rPr b="0" i="1" lang="en-US" sz="3150" u="none" cap="none" strike="noStrike">
                <a:solidFill>
                  <a:schemeClr val="dk1"/>
                </a:solidFill>
                <a:latin typeface="Times New Roman"/>
                <a:ea typeface="Times New Roman"/>
                <a:cs typeface="Times New Roman"/>
                <a:sym typeface="Times New Roman"/>
              </a:rPr>
              <a:t>A </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A</a:t>
            </a:r>
            <a:r>
              <a:rPr b="0" i="0" lang="en-US" sz="3150" u="none" cap="none" strike="noStrike">
                <a:solidFill>
                  <a:schemeClr val="dk1"/>
                </a:solidFill>
                <a:latin typeface="Times New Roman"/>
                <a:ea typeface="Times New Roman"/>
                <a:cs typeface="Times New Roman"/>
                <a:sym typeface="Times New Roman"/>
              </a:rPr>
              <a:t>1</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A</a:t>
            </a:r>
            <a:r>
              <a:rPr b="0" i="0" lang="en-US" sz="3150" u="none" cap="none" strike="noStrike">
                <a:solidFill>
                  <a:schemeClr val="dk1"/>
                </a:solidFill>
                <a:latin typeface="Times New Roman"/>
                <a:ea typeface="Times New Roman"/>
                <a:cs typeface="Times New Roman"/>
                <a:sym typeface="Times New Roman"/>
              </a:rPr>
              <a:t>2 </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A</a:t>
            </a:r>
            <a:r>
              <a:rPr b="0" i="0" lang="en-US" sz="3150" u="none" cap="none" strike="noStrike">
                <a:solidFill>
                  <a:schemeClr val="dk1"/>
                </a:solidFill>
                <a:latin typeface="Times New Roman"/>
                <a:ea typeface="Times New Roman"/>
                <a:cs typeface="Times New Roman"/>
                <a:sym typeface="Times New Roman"/>
              </a:rPr>
              <a:t>3</a:t>
            </a:r>
            <a:endParaRPr b="0" i="0" sz="3150" u="none" cap="none" strike="noStrike">
              <a:solidFill>
                <a:schemeClr val="dk1"/>
              </a:solidFill>
              <a:latin typeface="Times New Roman"/>
              <a:ea typeface="Times New Roman"/>
              <a:cs typeface="Times New Roman"/>
              <a:sym typeface="Times New Roman"/>
            </a:endParaRPr>
          </a:p>
          <a:p>
            <a:pPr indent="18414" lvl="0" marL="1866900" marR="2769235" rtl="0" algn="l">
              <a:lnSpc>
                <a:spcPct val="126000"/>
              </a:lnSpc>
              <a:spcBef>
                <a:spcPts val="575"/>
              </a:spcBef>
              <a:spcAft>
                <a:spcPts val="0"/>
              </a:spcAft>
              <a:buNone/>
            </a:pPr>
            <a:r>
              <a:rPr b="0" i="1" lang="en-US" sz="3150" u="none" cap="none" strike="noStrike">
                <a:solidFill>
                  <a:schemeClr val="dk1"/>
                </a:solidFill>
                <a:latin typeface="Times New Roman"/>
                <a:ea typeface="Times New Roman"/>
                <a:cs typeface="Times New Roman"/>
                <a:sym typeface="Times New Roman"/>
              </a:rPr>
              <a:t>B </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B</a:t>
            </a:r>
            <a:r>
              <a:rPr b="0" i="0" lang="en-US" sz="3150" u="none" cap="none" strike="noStrike">
                <a:solidFill>
                  <a:schemeClr val="dk1"/>
                </a:solidFill>
                <a:latin typeface="Times New Roman"/>
                <a:ea typeface="Times New Roman"/>
                <a:cs typeface="Times New Roman"/>
                <a:sym typeface="Times New Roman"/>
              </a:rPr>
              <a:t>1</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B</a:t>
            </a:r>
            <a:r>
              <a:rPr b="0" i="0" lang="en-US" sz="3150" u="none" cap="none" strike="noStrike">
                <a:solidFill>
                  <a:schemeClr val="dk1"/>
                </a:solidFill>
                <a:latin typeface="Times New Roman"/>
                <a:ea typeface="Times New Roman"/>
                <a:cs typeface="Times New Roman"/>
                <a:sym typeface="Times New Roman"/>
              </a:rPr>
              <a:t>2</a:t>
            </a:r>
            <a:r>
              <a:rPr b="0" i="0" lang="en-US" sz="3150" u="none" cap="none" strike="noStrike">
                <a:solidFill>
                  <a:schemeClr val="dk1"/>
                </a:solidFill>
                <a:latin typeface="Noto Sans Symbols"/>
                <a:ea typeface="Noto Sans Symbols"/>
                <a:cs typeface="Noto Sans Symbols"/>
                <a:sym typeface="Noto Sans Symbols"/>
              </a:rPr>
              <a:t> ∪</a:t>
            </a:r>
            <a:r>
              <a:rPr b="0" i="1" lang="en-US" sz="3150" u="none" cap="none" strike="noStrike">
                <a:solidFill>
                  <a:schemeClr val="dk1"/>
                </a:solidFill>
                <a:latin typeface="Times New Roman"/>
                <a:ea typeface="Times New Roman"/>
                <a:cs typeface="Times New Roman"/>
                <a:sym typeface="Times New Roman"/>
              </a:rPr>
              <a:t>B</a:t>
            </a:r>
            <a:r>
              <a:rPr b="0" i="0" lang="en-US" sz="3150" u="none" cap="none" strike="noStrike">
                <a:solidFill>
                  <a:schemeClr val="dk1"/>
                </a:solidFill>
                <a:latin typeface="Times New Roman"/>
                <a:ea typeface="Times New Roman"/>
                <a:cs typeface="Times New Roman"/>
                <a:sym typeface="Times New Roman"/>
              </a:rPr>
              <a:t>3 </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B</a:t>
            </a:r>
            <a:r>
              <a:rPr b="0" i="0" lang="en-US" sz="3150" u="none" cap="none" strike="noStrike">
                <a:solidFill>
                  <a:schemeClr val="dk1"/>
                </a:solidFill>
                <a:latin typeface="Times New Roman"/>
                <a:ea typeface="Times New Roman"/>
                <a:cs typeface="Times New Roman"/>
                <a:sym typeface="Times New Roman"/>
              </a:rPr>
              <a:t>4</a:t>
            </a:r>
            <a:endParaRPr b="0" i="0" sz="3150" u="none" cap="none" strike="noStrike">
              <a:solidFill>
                <a:schemeClr val="dk1"/>
              </a:solidFill>
              <a:latin typeface="Times New Roman"/>
              <a:ea typeface="Times New Roman"/>
              <a:cs typeface="Times New Roman"/>
              <a:sym typeface="Times New Roman"/>
            </a:endParaRPr>
          </a:p>
          <a:p>
            <a:pPr indent="0" lvl="0" marL="1841500" marR="0" rtl="0" algn="l">
              <a:lnSpc>
                <a:spcPct val="100000"/>
              </a:lnSpc>
              <a:spcBef>
                <a:spcPts val="985"/>
              </a:spcBef>
              <a:spcAft>
                <a:spcPts val="0"/>
              </a:spcAft>
              <a:buNone/>
            </a:pPr>
            <a:r>
              <a:rPr b="0" i="1" lang="en-US" sz="3150" u="none" cap="none" strike="noStrike">
                <a:solidFill>
                  <a:schemeClr val="dk1"/>
                </a:solidFill>
                <a:latin typeface="Times New Roman"/>
                <a:ea typeface="Times New Roman"/>
                <a:cs typeface="Times New Roman"/>
                <a:sym typeface="Times New Roman"/>
              </a:rPr>
              <a:t>C </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C</a:t>
            </a:r>
            <a:r>
              <a:rPr b="0" i="0" lang="en-US" sz="3150" u="none" cap="none" strike="noStrike">
                <a:solidFill>
                  <a:schemeClr val="dk1"/>
                </a:solidFill>
                <a:latin typeface="Times New Roman"/>
                <a:ea typeface="Times New Roman"/>
                <a:cs typeface="Times New Roman"/>
                <a:sym typeface="Times New Roman"/>
              </a:rPr>
              <a:t>1</a:t>
            </a:r>
            <a:r>
              <a:rPr b="0" i="0" lang="en-US" sz="3150" u="none" cap="none" strike="noStrike">
                <a:solidFill>
                  <a:schemeClr val="dk1"/>
                </a:solidFill>
                <a:latin typeface="Noto Sans Symbols"/>
                <a:ea typeface="Noto Sans Symbols"/>
                <a:cs typeface="Noto Sans Symbols"/>
                <a:sym typeface="Noto Sans Symbols"/>
              </a:rPr>
              <a:t>∪</a:t>
            </a:r>
            <a:r>
              <a:rPr b="0" i="0" lang="en-US" sz="3150" u="none" cap="none" strike="noStrike">
                <a:solidFill>
                  <a:schemeClr val="dk1"/>
                </a:solidFill>
                <a:latin typeface="Times New Roman"/>
                <a:ea typeface="Times New Roman"/>
                <a:cs typeface="Times New Roman"/>
                <a:sym typeface="Times New Roman"/>
              </a:rPr>
              <a:t> </a:t>
            </a:r>
            <a:r>
              <a:rPr b="0" i="1" lang="en-US" sz="3150" u="none" cap="none" strike="noStrike">
                <a:solidFill>
                  <a:schemeClr val="dk1"/>
                </a:solidFill>
                <a:latin typeface="Times New Roman"/>
                <a:ea typeface="Times New Roman"/>
                <a:cs typeface="Times New Roman"/>
                <a:sym typeface="Times New Roman"/>
              </a:rPr>
              <a:t>C</a:t>
            </a:r>
            <a:r>
              <a:rPr b="0" i="0" lang="en-US" sz="3150" u="none" cap="none" strike="noStrike">
                <a:solidFill>
                  <a:schemeClr val="dk1"/>
                </a:solidFill>
                <a:latin typeface="Times New Roman"/>
                <a:ea typeface="Times New Roman"/>
                <a:cs typeface="Times New Roman"/>
                <a:sym typeface="Times New Roman"/>
              </a:rPr>
              <a:t>2</a:t>
            </a:r>
            <a:endParaRPr b="0" i="0" sz="31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nvSpPr>
        <p:spPr>
          <a:xfrm>
            <a:off x="712825" y="970502"/>
            <a:ext cx="7466330" cy="4579620"/>
          </a:xfrm>
          <a:prstGeom prst="rect">
            <a:avLst/>
          </a:prstGeom>
          <a:noFill/>
          <a:ln>
            <a:noFill/>
          </a:ln>
        </p:spPr>
        <p:txBody>
          <a:bodyPr anchorCtr="0" anchor="t" bIns="0" lIns="0" spcFirstLastPara="1" rIns="0" wrap="square" tIns="136525">
            <a:spAutoFit/>
          </a:bodyPr>
          <a:lstStyle/>
          <a:p>
            <a:pPr indent="-327660" lvl="0" marL="39116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define </a:t>
            </a:r>
            <a:r>
              <a:rPr b="1" i="0" lang="en-US" sz="2400" u="none" cap="none" strike="noStrike">
                <a:solidFill>
                  <a:schemeClr val="dk1"/>
                </a:solidFill>
                <a:latin typeface="Courier New"/>
                <a:ea typeface="Courier New"/>
                <a:cs typeface="Courier New"/>
                <a:sym typeface="Courier New"/>
              </a:rPr>
              <a:t>a</a:t>
            </a:r>
            <a:r>
              <a:rPr b="1" baseline="-25000" i="0" lang="en-US" sz="2400" u="none" cap="none" strike="noStrike">
                <a:solidFill>
                  <a:schemeClr val="dk1"/>
                </a:solidFill>
                <a:latin typeface="Courier New"/>
                <a:ea typeface="Courier New"/>
                <a:cs typeface="Courier New"/>
                <a:sym typeface="Courier New"/>
              </a:rPr>
              <a:t>1</a:t>
            </a: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Courier New"/>
                <a:ea typeface="Courier New"/>
                <a:cs typeface="Courier New"/>
                <a:sym typeface="Courier New"/>
              </a:rPr>
              <a:t>a</a:t>
            </a:r>
            <a:r>
              <a:rPr b="1" baseline="-25000" i="0" lang="en-US" sz="2400" u="none" cap="none" strike="noStrike">
                <a:solidFill>
                  <a:schemeClr val="dk1"/>
                </a:solidFill>
                <a:latin typeface="Courier New"/>
                <a:ea typeface="Courier New"/>
                <a:cs typeface="Courier New"/>
                <a:sym typeface="Courier New"/>
              </a:rPr>
              <a:t>2 </a:t>
            </a:r>
            <a:r>
              <a:rPr b="1" i="0" lang="en-US" sz="2400" u="none" cap="none" strike="noStrike">
                <a:solidFill>
                  <a:schemeClr val="dk1"/>
                </a:solidFill>
                <a:latin typeface="Times New Roman"/>
                <a:ea typeface="Times New Roman"/>
                <a:cs typeface="Times New Roman"/>
                <a:sym typeface="Times New Roman"/>
              </a:rPr>
              <a:t>and </a:t>
            </a:r>
            <a:r>
              <a:rPr b="1" i="0" lang="en-US" sz="2400" u="none" cap="none" strike="noStrike">
                <a:solidFill>
                  <a:schemeClr val="dk1"/>
                </a:solidFill>
                <a:latin typeface="Courier New"/>
                <a:ea typeface="Courier New"/>
                <a:cs typeface="Courier New"/>
                <a:sym typeface="Courier New"/>
              </a:rPr>
              <a:t>a</a:t>
            </a:r>
            <a:r>
              <a:rPr b="1" baseline="-25000" i="0" lang="en-US" sz="2400" u="none" cap="none" strike="noStrike">
                <a:solidFill>
                  <a:schemeClr val="dk1"/>
                </a:solidFill>
                <a:latin typeface="Courier New"/>
                <a:ea typeface="Courier New"/>
                <a:cs typeface="Courier New"/>
                <a:sym typeface="Courier New"/>
              </a:rPr>
              <a:t>3 </a:t>
            </a:r>
            <a:r>
              <a:rPr b="1" i="0" lang="en-US" sz="2400" u="none" cap="none" strike="noStrike">
                <a:solidFill>
                  <a:schemeClr val="dk1"/>
                </a:solidFill>
                <a:latin typeface="Times New Roman"/>
                <a:ea typeface="Times New Roman"/>
                <a:cs typeface="Times New Roman"/>
                <a:sym typeface="Times New Roman"/>
              </a:rPr>
              <a:t>as: </a:t>
            </a:r>
            <a:r>
              <a:rPr b="0" baseline="30000" i="1" lang="en-US" sz="30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1 </a:t>
            </a:r>
            <a:r>
              <a:rPr b="0" baseline="30000" i="0" lang="en-US" sz="3000" u="none" cap="none" strike="noStrike">
                <a:solidFill>
                  <a:schemeClr val="dk1"/>
                </a:solidFill>
                <a:latin typeface="Noto Sans Symbols"/>
                <a:ea typeface="Noto Sans Symbols"/>
                <a:cs typeface="Noto Sans Symbols"/>
                <a:sym typeface="Noto Sans Symbols"/>
              </a:rPr>
              <a:t>∈</a:t>
            </a:r>
            <a:r>
              <a:rPr b="0" baseline="30000" i="0" lang="en-US" sz="3000" u="none" cap="none" strike="noStrike">
                <a:solidFill>
                  <a:schemeClr val="dk1"/>
                </a:solidFill>
                <a:latin typeface="Times New Roman"/>
                <a:ea typeface="Times New Roman"/>
                <a:cs typeface="Times New Roman"/>
                <a:sym typeface="Times New Roman"/>
              </a:rPr>
              <a:t> </a:t>
            </a:r>
            <a:r>
              <a:rPr b="0" baseline="30000" i="1" lang="en-US" sz="3000" u="none" cap="none" strike="noStrike">
                <a:solidFill>
                  <a:schemeClr val="dk1"/>
                </a:solidFill>
                <a:latin typeface="Times New Roman"/>
                <a:ea typeface="Times New Roman"/>
                <a:cs typeface="Times New Roman"/>
                <a:sym typeface="Times New Roman"/>
              </a:rPr>
              <a:t>A</a:t>
            </a:r>
            <a:r>
              <a:rPr b="0" baseline="30000" i="0" lang="en-US" sz="3000" u="none" cap="none" strike="noStrike">
                <a:solidFill>
                  <a:schemeClr val="dk1"/>
                </a:solidFill>
                <a:latin typeface="Times New Roman"/>
                <a:ea typeface="Times New Roman"/>
                <a:cs typeface="Times New Roman"/>
                <a:sym typeface="Times New Roman"/>
              </a:rPr>
              <a:t>1, </a:t>
            </a:r>
            <a:r>
              <a:rPr b="0" baseline="30000" i="1" lang="en-US" sz="30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2 </a:t>
            </a:r>
            <a:r>
              <a:rPr b="0" baseline="30000" i="0" lang="en-US" sz="3000" u="none" cap="none" strike="noStrike">
                <a:solidFill>
                  <a:schemeClr val="dk1"/>
                </a:solidFill>
                <a:latin typeface="Noto Sans Symbols"/>
                <a:ea typeface="Noto Sans Symbols"/>
                <a:cs typeface="Noto Sans Symbols"/>
                <a:sym typeface="Noto Sans Symbols"/>
              </a:rPr>
              <a:t>∈</a:t>
            </a:r>
            <a:r>
              <a:rPr b="0" baseline="30000" i="0" lang="en-US" sz="3000" u="none" cap="none" strike="noStrike">
                <a:solidFill>
                  <a:schemeClr val="dk1"/>
                </a:solidFill>
                <a:latin typeface="Times New Roman"/>
                <a:ea typeface="Times New Roman"/>
                <a:cs typeface="Times New Roman"/>
                <a:sym typeface="Times New Roman"/>
              </a:rPr>
              <a:t> </a:t>
            </a:r>
            <a:r>
              <a:rPr b="0" baseline="30000" i="1" lang="en-US" sz="3000" u="none" cap="none" strike="noStrike">
                <a:solidFill>
                  <a:schemeClr val="dk1"/>
                </a:solidFill>
                <a:latin typeface="Times New Roman"/>
                <a:ea typeface="Times New Roman"/>
                <a:cs typeface="Times New Roman"/>
                <a:sym typeface="Times New Roman"/>
              </a:rPr>
              <a:t>A</a:t>
            </a:r>
            <a:r>
              <a:rPr b="0" baseline="30000" i="0" lang="en-US" sz="3000" u="none" cap="none" strike="noStrike">
                <a:solidFill>
                  <a:schemeClr val="dk1"/>
                </a:solidFill>
                <a:latin typeface="Times New Roman"/>
                <a:ea typeface="Times New Roman"/>
                <a:cs typeface="Times New Roman"/>
                <a:sym typeface="Times New Roman"/>
              </a:rPr>
              <a:t>2, </a:t>
            </a:r>
            <a:r>
              <a:rPr b="0" baseline="30000" i="1" lang="en-US" sz="30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3 </a:t>
            </a:r>
            <a:r>
              <a:rPr b="0" baseline="30000" i="0" lang="en-US" sz="3000" u="none" cap="none" strike="noStrike">
                <a:solidFill>
                  <a:schemeClr val="dk1"/>
                </a:solidFill>
                <a:latin typeface="Noto Sans Symbols"/>
                <a:ea typeface="Noto Sans Symbols"/>
                <a:cs typeface="Noto Sans Symbols"/>
                <a:sym typeface="Noto Sans Symbols"/>
              </a:rPr>
              <a:t>∈</a:t>
            </a:r>
            <a:r>
              <a:rPr b="0" baseline="30000" i="0" lang="en-US" sz="3000" u="none" cap="none" strike="noStrike">
                <a:solidFill>
                  <a:schemeClr val="dk1"/>
                </a:solidFill>
                <a:latin typeface="Times New Roman"/>
                <a:ea typeface="Times New Roman"/>
                <a:cs typeface="Times New Roman"/>
                <a:sym typeface="Times New Roman"/>
              </a:rPr>
              <a:t> </a:t>
            </a:r>
            <a:r>
              <a:rPr b="0" baseline="30000" i="1" lang="en-US" sz="3000" u="none" cap="none" strike="noStrike">
                <a:solidFill>
                  <a:schemeClr val="dk1"/>
                </a:solidFill>
                <a:latin typeface="Times New Roman"/>
                <a:ea typeface="Times New Roman"/>
                <a:cs typeface="Times New Roman"/>
                <a:sym typeface="Times New Roman"/>
              </a:rPr>
              <a:t>A</a:t>
            </a:r>
            <a:r>
              <a:rPr b="0" baseline="30000" i="0" lang="en-US" sz="3000" u="none" cap="none" strike="noStrike">
                <a:solidFill>
                  <a:schemeClr val="dk1"/>
                </a:solidFill>
                <a:latin typeface="Times New Roman"/>
                <a:ea typeface="Times New Roman"/>
                <a:cs typeface="Times New Roman"/>
                <a:sym typeface="Times New Roman"/>
              </a:rPr>
              <a:t>3</a:t>
            </a:r>
            <a:endParaRPr b="0" baseline="30000" i="0" sz="3000" u="none" cap="none" strike="noStrike">
              <a:solidFill>
                <a:schemeClr val="dk1"/>
              </a:solidFill>
              <a:latin typeface="Times New Roman"/>
              <a:ea typeface="Times New Roman"/>
              <a:cs typeface="Times New Roman"/>
              <a:sym typeface="Times New Roman"/>
            </a:endParaRPr>
          </a:p>
          <a:p>
            <a:pPr indent="-328295" lvl="1" marL="883285" marR="0" rtl="0" algn="l">
              <a:lnSpc>
                <a:spcPct val="116500"/>
              </a:lnSpc>
              <a:spcBef>
                <a:spcPts val="819"/>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let </a:t>
            </a:r>
            <a:r>
              <a:rPr b="0" i="0" lang="en-US" sz="2000" u="none" cap="none" strike="noStrike">
                <a:solidFill>
                  <a:schemeClr val="dk1"/>
                </a:solidFill>
                <a:latin typeface="Courier New"/>
                <a:ea typeface="Courier New"/>
                <a:cs typeface="Courier New"/>
                <a:sym typeface="Courier New"/>
              </a:rPr>
              <a:t>a</a:t>
            </a:r>
            <a:r>
              <a:rPr b="0" baseline="-25000" i="0" lang="en-US" sz="1950" u="none" cap="none" strike="noStrike">
                <a:solidFill>
                  <a:schemeClr val="dk1"/>
                </a:solidFill>
                <a:latin typeface="Courier New"/>
                <a:ea typeface="Courier New"/>
                <a:cs typeface="Courier New"/>
                <a:sym typeface="Courier New"/>
              </a:rPr>
              <a:t>i </a:t>
            </a:r>
            <a:r>
              <a:rPr b="0" i="0" lang="en-US" sz="2000" u="none" cap="none" strike="noStrike">
                <a:solidFill>
                  <a:schemeClr val="dk1"/>
                </a:solidFill>
                <a:latin typeface="Georgia"/>
                <a:ea typeface="Georgia"/>
                <a:cs typeface="Georgia"/>
                <a:sym typeface="Georgia"/>
              </a:rPr>
              <a:t>be a “representative” or “typical” value within its respective</a:t>
            </a:r>
            <a:endParaRPr b="0" i="0" sz="2000" u="none" cap="none" strike="noStrike">
              <a:solidFill>
                <a:schemeClr val="dk1"/>
              </a:solidFill>
              <a:latin typeface="Georgia"/>
              <a:ea typeface="Georgia"/>
              <a:cs typeface="Georgia"/>
              <a:sym typeface="Georgia"/>
            </a:endParaRPr>
          </a:p>
          <a:p>
            <a:pPr indent="0" lvl="0" marL="883285" marR="0" rtl="0" algn="l">
              <a:lnSpc>
                <a:spcPct val="1165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equivalence class (e.g. the midpoint in a linear equivalence class).</a:t>
            </a:r>
            <a:endParaRPr b="0" i="0" sz="2000" u="none" cap="none" strike="noStrike">
              <a:solidFill>
                <a:schemeClr val="dk1"/>
              </a:solidFill>
              <a:latin typeface="Times New Roman"/>
              <a:ea typeface="Times New Roman"/>
              <a:cs typeface="Times New Roman"/>
              <a:sym typeface="Times New Roman"/>
            </a:endParaRPr>
          </a:p>
          <a:p>
            <a:pPr indent="-328295" lvl="1" marL="883285" marR="0" rtl="0" algn="l">
              <a:lnSpc>
                <a:spcPct val="100000"/>
              </a:lnSpc>
              <a:spcBef>
                <a:spcPts val="770"/>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similarly define </a:t>
            </a:r>
            <a:r>
              <a:rPr b="0" i="0" lang="en-US" sz="2000" u="none" cap="none" strike="noStrike">
                <a:solidFill>
                  <a:schemeClr val="dk1"/>
                </a:solidFill>
                <a:latin typeface="Courier New"/>
                <a:ea typeface="Courier New"/>
                <a:cs typeface="Courier New"/>
                <a:sym typeface="Courier New"/>
              </a:rPr>
              <a:t>b</a:t>
            </a:r>
            <a:r>
              <a:rPr b="0" baseline="-25000" i="0" lang="en-US" sz="1950" u="none" cap="none" strike="noStrike">
                <a:solidFill>
                  <a:schemeClr val="dk1"/>
                </a:solidFill>
                <a:latin typeface="Courier New"/>
                <a:ea typeface="Courier New"/>
                <a:cs typeface="Courier New"/>
                <a:sym typeface="Courier New"/>
              </a:rPr>
              <a:t>i </a:t>
            </a:r>
            <a:r>
              <a:rPr b="0" i="0" lang="en-US" sz="2000" u="none" cap="none" strike="noStrike">
                <a:solidFill>
                  <a:schemeClr val="dk1"/>
                </a:solidFill>
                <a:latin typeface="Times New Roman"/>
                <a:ea typeface="Times New Roman"/>
                <a:cs typeface="Times New Roman"/>
                <a:sym typeface="Times New Roman"/>
              </a:rPr>
              <a:t>and </a:t>
            </a:r>
            <a:r>
              <a:rPr b="0" i="0" lang="en-US" sz="2000" u="none" cap="none" strike="noStrike">
                <a:solidFill>
                  <a:schemeClr val="dk1"/>
                </a:solidFill>
                <a:latin typeface="Courier New"/>
                <a:ea typeface="Courier New"/>
                <a:cs typeface="Courier New"/>
                <a:sym typeface="Courier New"/>
              </a:rPr>
              <a:t>c</a:t>
            </a:r>
            <a:r>
              <a:rPr b="0" baseline="-25000" i="0" lang="en-US" sz="1950" u="none" cap="none" strike="noStrike">
                <a:solidFill>
                  <a:schemeClr val="dk1"/>
                </a:solidFill>
                <a:latin typeface="Courier New"/>
                <a:ea typeface="Courier New"/>
                <a:cs typeface="Courier New"/>
                <a:sym typeface="Courier New"/>
              </a:rPr>
              <a:t>i</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600"/>
              <a:buFont typeface="Noto Sans Symbols"/>
              <a:buNone/>
            </a:pPr>
            <a:r>
              <a:t/>
            </a:r>
            <a:endParaRPr b="0" i="0" sz="2600" u="none" cap="none" strike="noStrike">
              <a:solidFill>
                <a:schemeClr val="dk1"/>
              </a:solidFill>
              <a:latin typeface="Times New Roman"/>
              <a:ea typeface="Times New Roman"/>
              <a:cs typeface="Times New Roman"/>
              <a:sym typeface="Times New Roman"/>
            </a:endParaRPr>
          </a:p>
          <a:p>
            <a:pPr indent="-327660" lvl="0" marL="390525" marR="542925" rtl="0" algn="l">
              <a:lnSpc>
                <a:spcPct val="112500"/>
              </a:lnSpc>
              <a:spcBef>
                <a:spcPts val="1995"/>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test cases can be stated for the inputs &lt;</a:t>
            </a:r>
            <a:r>
              <a:rPr b="1" i="0" lang="en-US" sz="2400" u="none" cap="none" strike="noStrike">
                <a:solidFill>
                  <a:schemeClr val="dk1"/>
                </a:solidFill>
                <a:latin typeface="Courier New"/>
                <a:ea typeface="Courier New"/>
                <a:cs typeface="Courier New"/>
                <a:sym typeface="Courier New"/>
              </a:rPr>
              <a:t>a,b,c</a:t>
            </a:r>
            <a:r>
              <a:rPr b="1" i="0" lang="en-US" sz="2400" u="none" cap="none" strike="noStrike">
                <a:solidFill>
                  <a:schemeClr val="dk1"/>
                </a:solidFill>
                <a:latin typeface="Times New Roman"/>
                <a:ea typeface="Times New Roman"/>
                <a:cs typeface="Times New Roman"/>
                <a:sym typeface="Times New Roman"/>
              </a:rPr>
              <a:t>&gt; in  terms of the representative points.</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700"/>
              <a:buFont typeface="Noto Sans Symbols"/>
              <a:buNone/>
            </a:pPr>
            <a:r>
              <a:t/>
            </a:r>
            <a:endParaRPr b="0" i="0" sz="2700" u="none" cap="none" strike="noStrike">
              <a:solidFill>
                <a:schemeClr val="dk1"/>
              </a:solidFill>
              <a:latin typeface="Times New Roman"/>
              <a:ea typeface="Times New Roman"/>
              <a:cs typeface="Times New Roman"/>
              <a:sym typeface="Times New Roman"/>
            </a:endParaRPr>
          </a:p>
          <a:p>
            <a:pPr indent="-327660" lvl="0" marL="390525" marR="17780" rtl="0" algn="l">
              <a:lnSpc>
                <a:spcPct val="93200"/>
              </a:lnSpc>
              <a:spcBef>
                <a:spcPts val="181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the basic idea behind the techniques is that one point  within an equivalence class is just as good as any other  point within the same class.(?)</a:t>
            </a:r>
            <a:endParaRPr b="0" i="0" sz="2400" u="none" cap="none" strike="noStrike">
              <a:solidFill>
                <a:schemeClr val="dk1"/>
              </a:solidFill>
              <a:latin typeface="Times New Roman"/>
              <a:ea typeface="Times New Roman"/>
              <a:cs typeface="Times New Roman"/>
              <a:sym typeface="Times New Roman"/>
            </a:endParaRPr>
          </a:p>
        </p:txBody>
      </p:sp>
      <p:sp>
        <p:nvSpPr>
          <p:cNvPr id="143" name="Google Shape;143;p16"/>
          <p:cNvSpPr txBox="1"/>
          <p:nvPr/>
        </p:nvSpPr>
        <p:spPr>
          <a:xfrm>
            <a:off x="6607809" y="6297267"/>
            <a:ext cx="302260" cy="252095"/>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7"/>
          <p:cNvPicPr preferRelativeResize="0"/>
          <p:nvPr/>
        </p:nvPicPr>
        <p:blipFill rotWithShape="1">
          <a:blip r:embed="rId3">
            <a:alphaModFix/>
          </a:blip>
          <a:srcRect b="0" l="0" r="0" t="0"/>
          <a:stretch/>
        </p:blipFill>
        <p:spPr>
          <a:xfrm>
            <a:off x="695006" y="480575"/>
            <a:ext cx="5323207" cy="384949"/>
          </a:xfrm>
          <a:prstGeom prst="rect">
            <a:avLst/>
          </a:prstGeom>
          <a:noFill/>
          <a:ln>
            <a:noFill/>
          </a:ln>
        </p:spPr>
      </p:pic>
      <p:sp>
        <p:nvSpPr>
          <p:cNvPr id="149" name="Google Shape;149;p17"/>
          <p:cNvSpPr txBox="1"/>
          <p:nvPr>
            <p:ph type="title"/>
          </p:nvPr>
        </p:nvSpPr>
        <p:spPr>
          <a:xfrm>
            <a:off x="681024" y="340614"/>
            <a:ext cx="532257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Weak Equivalence Class Testing</a:t>
            </a:r>
            <a:endParaRPr sz="3000"/>
          </a:p>
        </p:txBody>
      </p:sp>
      <p:sp>
        <p:nvSpPr>
          <p:cNvPr id="150" name="Google Shape;150;p17"/>
          <p:cNvSpPr txBox="1"/>
          <p:nvPr/>
        </p:nvSpPr>
        <p:spPr>
          <a:xfrm>
            <a:off x="6607809" y="6297267"/>
            <a:ext cx="302260" cy="252095"/>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151" name="Google Shape;151;p17"/>
          <p:cNvSpPr txBox="1"/>
          <p:nvPr/>
        </p:nvSpPr>
        <p:spPr>
          <a:xfrm>
            <a:off x="839825" y="977011"/>
            <a:ext cx="7587615" cy="1877060"/>
          </a:xfrm>
          <a:prstGeom prst="rect">
            <a:avLst/>
          </a:prstGeom>
          <a:noFill/>
          <a:ln>
            <a:noFill/>
          </a:ln>
        </p:spPr>
        <p:txBody>
          <a:bodyPr anchorCtr="0" anchor="t" bIns="0" lIns="0" spcFirstLastPara="1" rIns="0" wrap="square" tIns="41275">
            <a:spAutoFit/>
          </a:bodyPr>
          <a:lstStyle/>
          <a:p>
            <a:pPr indent="-328294" lvl="0" marL="340360" marR="33020" rtl="0" algn="l">
              <a:lnSpc>
                <a:spcPct val="111818"/>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Weak equivalence class testing is accomplished by using one  variable from each equivalence class in a test case.</a:t>
            </a:r>
            <a:endParaRPr b="0" i="0" sz="2200" u="none" cap="none" strike="noStrike">
              <a:solidFill>
                <a:schemeClr val="dk1"/>
              </a:solidFill>
              <a:latin typeface="Times New Roman"/>
              <a:ea typeface="Times New Roman"/>
              <a:cs typeface="Times New Roman"/>
              <a:sym typeface="Times New Roman"/>
            </a:endParaRPr>
          </a:p>
          <a:p>
            <a:pPr indent="-328294" lvl="0" marL="340360" marR="5080" rtl="0" algn="l">
              <a:lnSpc>
                <a:spcPct val="111363"/>
              </a:lnSpc>
              <a:spcBef>
                <a:spcPts val="1065"/>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The minimum number of test cases is equal to the number of  classes in the partition with the largest number of subsets.</a:t>
            </a:r>
            <a:endParaRPr b="0" i="0" sz="2200" u="none" cap="none" strike="noStrike">
              <a:solidFill>
                <a:schemeClr val="dk1"/>
              </a:solidFill>
              <a:latin typeface="Times New Roman"/>
              <a:ea typeface="Times New Roman"/>
              <a:cs typeface="Times New Roman"/>
              <a:sym typeface="Times New Roman"/>
            </a:endParaRPr>
          </a:p>
          <a:p>
            <a:pPr indent="-328294" lvl="0" marL="340360" marR="0" rtl="0" algn="l">
              <a:lnSpc>
                <a:spcPct val="100000"/>
              </a:lnSpc>
              <a:spcBef>
                <a:spcPts val="825"/>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From the previous example, we have:</a:t>
            </a:r>
            <a:endParaRPr b="0" i="0" sz="2200" u="none" cap="none" strike="noStrike">
              <a:solidFill>
                <a:schemeClr val="dk1"/>
              </a:solidFill>
              <a:latin typeface="Times New Roman"/>
              <a:ea typeface="Times New Roman"/>
              <a:cs typeface="Times New Roman"/>
              <a:sym typeface="Times New Roman"/>
            </a:endParaRPr>
          </a:p>
        </p:txBody>
      </p:sp>
      <p:graphicFrame>
        <p:nvGraphicFramePr>
          <p:cNvPr id="152" name="Google Shape;152;p17"/>
          <p:cNvGraphicFramePr/>
          <p:nvPr/>
        </p:nvGraphicFramePr>
        <p:xfrm>
          <a:off x="1357312" y="3262312"/>
          <a:ext cx="3000000" cy="3000000"/>
        </p:xfrm>
        <a:graphic>
          <a:graphicData uri="http://schemas.openxmlformats.org/drawingml/2006/table">
            <a:tbl>
              <a:tblPr bandRow="1" firstRow="1">
                <a:noFill/>
                <a:tableStyleId>{94582A66-84B9-41EE-824F-B12FE64E678E}</a:tableStyleId>
              </a:tblPr>
              <a:tblGrid>
                <a:gridCol w="1487175"/>
                <a:gridCol w="1676400"/>
                <a:gridCol w="1583050"/>
                <a:gridCol w="1581150"/>
              </a:tblGrid>
              <a:tr h="457200">
                <a:tc>
                  <a:txBody>
                    <a:bodyPr/>
                    <a:lstStyle/>
                    <a:p>
                      <a:pPr indent="0" lvl="0" marL="91440" marR="0" rtl="0" algn="l">
                        <a:lnSpc>
                          <a:spcPct val="100000"/>
                        </a:lnSpc>
                        <a:spcBef>
                          <a:spcPts val="0"/>
                        </a:spcBef>
                        <a:spcAft>
                          <a:spcPts val="0"/>
                        </a:spcAft>
                        <a:buNone/>
                      </a:pPr>
                      <a:r>
                        <a:rPr lang="en-US" sz="2400" u="none" cap="none" strike="noStrike">
                          <a:latin typeface="Times New Roman"/>
                          <a:ea typeface="Times New Roman"/>
                          <a:cs typeface="Times New Roman"/>
                          <a:sym typeface="Times New Roman"/>
                        </a:rPr>
                        <a:t>Test Case</a:t>
                      </a:r>
                      <a:endParaRPr/>
                    </a:p>
                  </a:txBody>
                  <a:tcPr marT="355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latin typeface="Times New Roman"/>
                          <a:ea typeface="Times New Roman"/>
                          <a:cs typeface="Times New Roman"/>
                          <a:sym typeface="Times New Roman"/>
                        </a:rPr>
                        <a:t>Variable </a:t>
                      </a:r>
                      <a:r>
                        <a:rPr lang="en-US" sz="2400" u="none" cap="none" strike="noStrike">
                          <a:latin typeface="Courier New"/>
                          <a:ea typeface="Courier New"/>
                          <a:cs typeface="Courier New"/>
                          <a:sym typeface="Courier New"/>
                        </a:rPr>
                        <a:t>a</a:t>
                      </a:r>
                      <a:endParaRPr sz="2400" u="none" cap="none" strike="noStrike">
                        <a:latin typeface="Courier New"/>
                        <a:ea typeface="Courier New"/>
                        <a:cs typeface="Courier New"/>
                        <a:sym typeface="Courier New"/>
                      </a:endParaRPr>
                    </a:p>
                  </a:txBody>
                  <a:tcPr marT="17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2400" u="none" cap="none" strike="noStrike">
                          <a:latin typeface="Times New Roman"/>
                          <a:ea typeface="Times New Roman"/>
                          <a:cs typeface="Times New Roman"/>
                          <a:sym typeface="Times New Roman"/>
                        </a:rPr>
                        <a:t>Variable </a:t>
                      </a:r>
                      <a:r>
                        <a:rPr lang="en-US" sz="2400" u="none" cap="none" strike="noStrike">
                          <a:latin typeface="Courier New"/>
                          <a:ea typeface="Courier New"/>
                          <a:cs typeface="Courier New"/>
                          <a:sym typeface="Courier New"/>
                        </a:rPr>
                        <a:t>b</a:t>
                      </a:r>
                      <a:endParaRPr sz="2400" u="none" cap="none" strike="noStrike">
                        <a:latin typeface="Courier New"/>
                        <a:ea typeface="Courier New"/>
                        <a:cs typeface="Courier New"/>
                        <a:sym typeface="Courier New"/>
                      </a:endParaRPr>
                    </a:p>
                  </a:txBody>
                  <a:tcPr marT="17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2400" u="none" cap="none" strike="noStrike">
                          <a:latin typeface="Times New Roman"/>
                          <a:ea typeface="Times New Roman"/>
                          <a:cs typeface="Times New Roman"/>
                          <a:sym typeface="Times New Roman"/>
                        </a:rPr>
                        <a:t>Variable </a:t>
                      </a:r>
                      <a:r>
                        <a:rPr lang="en-US" sz="2400" u="none" cap="none" strike="noStrike">
                          <a:latin typeface="Courier New"/>
                          <a:ea typeface="Courier New"/>
                          <a:cs typeface="Courier New"/>
                          <a:sym typeface="Courier New"/>
                        </a:rPr>
                        <a:t>c</a:t>
                      </a:r>
                      <a:endParaRPr sz="2400" u="none" cap="none" strike="noStrike">
                        <a:latin typeface="Courier New"/>
                        <a:ea typeface="Courier New"/>
                        <a:cs typeface="Courier New"/>
                        <a:sym typeface="Courier New"/>
                      </a:endParaRPr>
                    </a:p>
                  </a:txBody>
                  <a:tcPr marT="17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38100">
                <a:tc>
                  <a:txBody>
                    <a:bodyPr/>
                    <a:lstStyle/>
                    <a:p>
                      <a:pPr indent="0" lvl="0" marL="91440" marR="0" rtl="0" algn="l">
                        <a:lnSpc>
                          <a:spcPct val="100000"/>
                        </a:lnSpc>
                        <a:spcBef>
                          <a:spcPts val="0"/>
                        </a:spcBef>
                        <a:spcAft>
                          <a:spcPts val="0"/>
                        </a:spcAft>
                        <a:buNone/>
                      </a:pPr>
                      <a:r>
                        <a:rPr lang="en-US" sz="2800" u="none" cap="none" strike="noStrike">
                          <a:latin typeface="Times New Roman"/>
                          <a:ea typeface="Times New Roman"/>
                          <a:cs typeface="Times New Roman"/>
                          <a:sym typeface="Times New Roman"/>
                        </a:rPr>
                        <a:t>WE1</a:t>
                      </a:r>
                      <a:endParaRPr sz="2800" u="none" cap="none" strike="noStrike">
                        <a:latin typeface="Times New Roman"/>
                        <a:ea typeface="Times New Roman"/>
                        <a:cs typeface="Times New Roman"/>
                        <a:sym typeface="Times New Roman"/>
                      </a:endParaRPr>
                    </a:p>
                  </a:txBody>
                  <a:tcPr marT="33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a</a:t>
                      </a:r>
                      <a:r>
                        <a:rPr baseline="-25000" lang="en-US" sz="2775" u="none" cap="none" strike="noStrike">
                          <a:latin typeface="Courier New"/>
                          <a:ea typeface="Courier New"/>
                          <a:cs typeface="Courier New"/>
                          <a:sym typeface="Courier New"/>
                        </a:rPr>
                        <a:t>1</a:t>
                      </a:r>
                      <a:endParaRPr baseline="-25000" sz="2775" u="none" cap="none" strike="noStrike">
                        <a:latin typeface="Courier New"/>
                        <a:ea typeface="Courier New"/>
                        <a:cs typeface="Courier New"/>
                        <a:sym typeface="Courier New"/>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b</a:t>
                      </a:r>
                      <a:r>
                        <a:rPr baseline="-25000" lang="en-US" sz="2775" u="none" cap="none" strike="noStrike">
                          <a:latin typeface="Courier New"/>
                          <a:ea typeface="Courier New"/>
                          <a:cs typeface="Courier New"/>
                          <a:sym typeface="Courier New"/>
                        </a:rPr>
                        <a:t>1</a:t>
                      </a:r>
                      <a:endParaRPr baseline="-25000" sz="2775" u="none" cap="none" strike="noStrike">
                        <a:latin typeface="Courier New"/>
                        <a:ea typeface="Courier New"/>
                        <a:cs typeface="Courier New"/>
                        <a:sym typeface="Courier New"/>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c</a:t>
                      </a:r>
                      <a:r>
                        <a:rPr baseline="-25000" lang="en-US" sz="2775" u="none" cap="none" strike="noStrike">
                          <a:latin typeface="Courier New"/>
                          <a:ea typeface="Courier New"/>
                          <a:cs typeface="Courier New"/>
                          <a:sym typeface="Courier New"/>
                        </a:rPr>
                        <a:t>1</a:t>
                      </a:r>
                      <a:endParaRPr baseline="-25000" sz="2775" u="none" cap="none" strike="noStrike">
                        <a:latin typeface="Courier New"/>
                        <a:ea typeface="Courier New"/>
                        <a:cs typeface="Courier New"/>
                        <a:sym typeface="Courier New"/>
                      </a:endParaRPr>
                    </a:p>
                  </a:txBody>
                  <a:tcPr marT="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8150">
                <a:tc>
                  <a:txBody>
                    <a:bodyPr/>
                    <a:lstStyle/>
                    <a:p>
                      <a:pPr indent="0" lvl="0" marL="91440" marR="0" rtl="0" algn="l">
                        <a:lnSpc>
                          <a:spcPct val="100000"/>
                        </a:lnSpc>
                        <a:spcBef>
                          <a:spcPts val="0"/>
                        </a:spcBef>
                        <a:spcAft>
                          <a:spcPts val="0"/>
                        </a:spcAft>
                        <a:buNone/>
                      </a:pPr>
                      <a:r>
                        <a:rPr lang="en-US" sz="2800" u="none" cap="none" strike="noStrike">
                          <a:latin typeface="Times New Roman"/>
                          <a:ea typeface="Times New Roman"/>
                          <a:cs typeface="Times New Roman"/>
                          <a:sym typeface="Times New Roman"/>
                        </a:rPr>
                        <a:t>WE2</a:t>
                      </a:r>
                      <a:endParaRPr sz="2800" u="none" cap="none" strike="noStrike">
                        <a:latin typeface="Times New Roman"/>
                        <a:ea typeface="Times New Roman"/>
                        <a:cs typeface="Times New Roman"/>
                        <a:sym typeface="Times New Roman"/>
                      </a:endParaRPr>
                    </a:p>
                  </a:txBody>
                  <a:tcPr marT="33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a</a:t>
                      </a:r>
                      <a:r>
                        <a:rPr baseline="-25000" lang="en-US" sz="2775" u="none" cap="none" strike="noStrike">
                          <a:latin typeface="Courier New"/>
                          <a:ea typeface="Courier New"/>
                          <a:cs typeface="Courier New"/>
                          <a:sym typeface="Courier New"/>
                        </a:rPr>
                        <a:t>2</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b</a:t>
                      </a:r>
                      <a:r>
                        <a:rPr baseline="-25000" lang="en-US" sz="2775" u="none" cap="none" strike="noStrike">
                          <a:latin typeface="Courier New"/>
                          <a:ea typeface="Courier New"/>
                          <a:cs typeface="Courier New"/>
                          <a:sym typeface="Courier New"/>
                        </a:rPr>
                        <a:t>2</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c</a:t>
                      </a:r>
                      <a:r>
                        <a:rPr baseline="-25000" lang="en-US" sz="2775" u="none" cap="none" strike="noStrike">
                          <a:latin typeface="Courier New"/>
                          <a:ea typeface="Courier New"/>
                          <a:cs typeface="Courier New"/>
                          <a:sym typeface="Courier New"/>
                        </a:rPr>
                        <a:t>2</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8275">
                <a:tc>
                  <a:txBody>
                    <a:bodyPr/>
                    <a:lstStyle/>
                    <a:p>
                      <a:pPr indent="0" lvl="0" marL="91440" marR="0" rtl="0" algn="l">
                        <a:lnSpc>
                          <a:spcPct val="100000"/>
                        </a:lnSpc>
                        <a:spcBef>
                          <a:spcPts val="0"/>
                        </a:spcBef>
                        <a:spcAft>
                          <a:spcPts val="0"/>
                        </a:spcAft>
                        <a:buNone/>
                      </a:pPr>
                      <a:r>
                        <a:rPr lang="en-US" sz="2800" u="none" cap="none" strike="noStrike">
                          <a:latin typeface="Times New Roman"/>
                          <a:ea typeface="Times New Roman"/>
                          <a:cs typeface="Times New Roman"/>
                          <a:sym typeface="Times New Roman"/>
                        </a:rPr>
                        <a:t>WE3</a:t>
                      </a:r>
                      <a:endParaRPr sz="2800" u="none" cap="none" strike="noStrike">
                        <a:latin typeface="Times New Roman"/>
                        <a:ea typeface="Times New Roman"/>
                        <a:cs typeface="Times New Roman"/>
                        <a:sym typeface="Times New Roman"/>
                      </a:endParaRPr>
                    </a:p>
                  </a:txBody>
                  <a:tcPr marT="343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a</a:t>
                      </a:r>
                      <a:r>
                        <a:rPr baseline="-25000" lang="en-US" sz="2775" u="none" cap="none" strike="noStrike">
                          <a:latin typeface="Courier New"/>
                          <a:ea typeface="Courier New"/>
                          <a:cs typeface="Courier New"/>
                          <a:sym typeface="Courier New"/>
                        </a:rPr>
                        <a:t>3</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b</a:t>
                      </a:r>
                      <a:r>
                        <a:rPr baseline="-25000" lang="en-US" sz="2775" u="none" cap="none" strike="noStrike">
                          <a:latin typeface="Courier New"/>
                          <a:ea typeface="Courier New"/>
                          <a:cs typeface="Courier New"/>
                          <a:sym typeface="Courier New"/>
                        </a:rPr>
                        <a:t>3</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c</a:t>
                      </a:r>
                      <a:r>
                        <a:rPr baseline="-25000" lang="en-US" sz="2775" u="none" cap="none" strike="noStrike">
                          <a:latin typeface="Courier New"/>
                          <a:ea typeface="Courier New"/>
                          <a:cs typeface="Courier New"/>
                          <a:sym typeface="Courier New"/>
                        </a:rPr>
                        <a:t>1</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8100">
                <a:tc>
                  <a:txBody>
                    <a:bodyPr/>
                    <a:lstStyle/>
                    <a:p>
                      <a:pPr indent="0" lvl="0" marL="91440" marR="0" rtl="0" algn="l">
                        <a:lnSpc>
                          <a:spcPct val="100000"/>
                        </a:lnSpc>
                        <a:spcBef>
                          <a:spcPts val="0"/>
                        </a:spcBef>
                        <a:spcAft>
                          <a:spcPts val="0"/>
                        </a:spcAft>
                        <a:buNone/>
                      </a:pPr>
                      <a:r>
                        <a:rPr lang="en-US" sz="2800" u="none" cap="none" strike="noStrike">
                          <a:latin typeface="Times New Roman"/>
                          <a:ea typeface="Times New Roman"/>
                          <a:cs typeface="Times New Roman"/>
                          <a:sym typeface="Times New Roman"/>
                        </a:rPr>
                        <a:t>WE4</a:t>
                      </a:r>
                      <a:endParaRPr sz="2800" u="none" cap="none" strike="noStrike">
                        <a:latin typeface="Times New Roman"/>
                        <a:ea typeface="Times New Roman"/>
                        <a:cs typeface="Times New Roman"/>
                        <a:sym typeface="Times New Roman"/>
                      </a:endParaRPr>
                    </a:p>
                  </a:txBody>
                  <a:tcPr marT="33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a</a:t>
                      </a:r>
                      <a:r>
                        <a:rPr baseline="-25000" lang="en-US" sz="2775" u="none" cap="none" strike="noStrike">
                          <a:latin typeface="Courier New"/>
                          <a:ea typeface="Courier New"/>
                          <a:cs typeface="Courier New"/>
                          <a:sym typeface="Courier New"/>
                        </a:rPr>
                        <a:t>1</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b</a:t>
                      </a:r>
                      <a:r>
                        <a:rPr baseline="-25000" lang="en-US" sz="2775" u="none" cap="none" strike="noStrike">
                          <a:latin typeface="Courier New"/>
                          <a:ea typeface="Courier New"/>
                          <a:cs typeface="Courier New"/>
                          <a:sym typeface="Courier New"/>
                        </a:rPr>
                        <a:t>4</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2800" u="none" cap="none" strike="noStrike">
                          <a:latin typeface="Courier New"/>
                          <a:ea typeface="Courier New"/>
                          <a:cs typeface="Courier New"/>
                          <a:sym typeface="Courier New"/>
                        </a:rPr>
                        <a:t>c</a:t>
                      </a:r>
                      <a:r>
                        <a:rPr baseline="-25000" lang="en-US" sz="2775" u="none" cap="none" strike="noStrike">
                          <a:latin typeface="Courier New"/>
                          <a:ea typeface="Courier New"/>
                          <a:cs typeface="Courier New"/>
                          <a:sym typeface="Courier New"/>
                        </a:rPr>
                        <a:t>2</a:t>
                      </a:r>
                      <a:endParaRPr baseline="-25000" sz="2775" u="none" cap="none" strike="noStrike">
                        <a:latin typeface="Courier New"/>
                        <a:ea typeface="Courier New"/>
                        <a:cs typeface="Courier New"/>
                        <a:sym typeface="Courier New"/>
                      </a:endParaRPr>
                    </a:p>
                  </a:txBody>
                  <a:tcPr marT="50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8"/>
          <p:cNvPicPr preferRelativeResize="0"/>
          <p:nvPr/>
        </p:nvPicPr>
        <p:blipFill rotWithShape="1">
          <a:blip r:embed="rId3">
            <a:alphaModFix/>
          </a:blip>
          <a:srcRect b="0" l="0" r="0" t="0"/>
          <a:stretch/>
        </p:blipFill>
        <p:spPr>
          <a:xfrm>
            <a:off x="713231" y="480575"/>
            <a:ext cx="5463540" cy="384949"/>
          </a:xfrm>
          <a:prstGeom prst="rect">
            <a:avLst/>
          </a:prstGeom>
          <a:noFill/>
          <a:ln>
            <a:noFill/>
          </a:ln>
        </p:spPr>
      </p:pic>
      <p:sp>
        <p:nvSpPr>
          <p:cNvPr id="158" name="Google Shape;158;p18"/>
          <p:cNvSpPr txBox="1"/>
          <p:nvPr>
            <p:ph type="title"/>
          </p:nvPr>
        </p:nvSpPr>
        <p:spPr>
          <a:xfrm>
            <a:off x="681024" y="340614"/>
            <a:ext cx="547624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Strong Equivalence Class Testing</a:t>
            </a:r>
            <a:endParaRPr sz="3000"/>
          </a:p>
        </p:txBody>
      </p:sp>
      <p:sp>
        <p:nvSpPr>
          <p:cNvPr id="159" name="Google Shape;159;p18"/>
          <p:cNvSpPr txBox="1"/>
          <p:nvPr/>
        </p:nvSpPr>
        <p:spPr>
          <a:xfrm>
            <a:off x="6607809" y="6297267"/>
            <a:ext cx="302260" cy="252095"/>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160" name="Google Shape;160;p18"/>
          <p:cNvSpPr txBox="1"/>
          <p:nvPr/>
        </p:nvSpPr>
        <p:spPr>
          <a:xfrm>
            <a:off x="763625" y="1048639"/>
            <a:ext cx="7758430" cy="4932045"/>
          </a:xfrm>
          <a:prstGeom prst="rect">
            <a:avLst/>
          </a:prstGeom>
          <a:noFill/>
          <a:ln>
            <a:noFill/>
          </a:ln>
        </p:spPr>
        <p:txBody>
          <a:bodyPr anchorCtr="0" anchor="t" bIns="0" lIns="0" spcFirstLastPara="1" rIns="0" wrap="square" tIns="43800">
            <a:spAutoFit/>
          </a:bodyPr>
          <a:lstStyle/>
          <a:p>
            <a:pPr indent="-327660" lvl="0" marL="339725" marR="5080" rtl="0" algn="l">
              <a:lnSpc>
                <a:spcPct val="112083"/>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Strong equivalence class testing is based on the Cartesian  Product of the partition subsets.</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550"/>
              <a:buFont typeface="Noto Sans Symbols"/>
              <a:buNone/>
            </a:pPr>
            <a:r>
              <a:t/>
            </a:r>
            <a:endParaRPr b="0" i="0" sz="3550" u="none" cap="none" strike="noStrike">
              <a:solidFill>
                <a:schemeClr val="dk1"/>
              </a:solidFill>
              <a:latin typeface="Times New Roman"/>
              <a:ea typeface="Times New Roman"/>
              <a:cs typeface="Times New Roman"/>
              <a:sym typeface="Times New Roman"/>
            </a:endParaRPr>
          </a:p>
          <a:p>
            <a:pPr indent="-327660" lvl="0" marL="34036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From the previous example, this would generate:</a:t>
            </a:r>
            <a:endParaRPr b="0" i="0" sz="2400" u="none" cap="none" strike="noStrike">
              <a:solidFill>
                <a:schemeClr val="dk1"/>
              </a:solidFill>
              <a:latin typeface="Times New Roman"/>
              <a:ea typeface="Times New Roman"/>
              <a:cs typeface="Times New Roman"/>
              <a:sym typeface="Times New Roman"/>
            </a:endParaRPr>
          </a:p>
          <a:p>
            <a:pPr indent="0" lvl="0" marL="995680" marR="0" rtl="0" algn="l">
              <a:lnSpc>
                <a:spcPct val="100000"/>
              </a:lnSpc>
              <a:spcBef>
                <a:spcPts val="950"/>
              </a:spcBef>
              <a:spcAft>
                <a:spcPts val="0"/>
              </a:spcAft>
              <a:buNone/>
            </a:pPr>
            <a:r>
              <a:rPr b="0" i="0" lang="en-US" sz="2400" u="none" cap="none" strike="noStrike">
                <a:solidFill>
                  <a:schemeClr val="dk1"/>
                </a:solidFill>
                <a:latin typeface="Times New Roman"/>
                <a:ea typeface="Times New Roman"/>
                <a:cs typeface="Times New Roman"/>
                <a:sym typeface="Times New Roman"/>
              </a:rPr>
              <a:t>3 * 4 * 2 = 24 test cases</a:t>
            </a:r>
            <a:endParaRPr b="0" i="0" sz="2400" u="none" cap="none" strike="noStrike">
              <a:solidFill>
                <a:schemeClr val="dk1"/>
              </a:solidFill>
              <a:latin typeface="Times New Roman"/>
              <a:ea typeface="Times New Roman"/>
              <a:cs typeface="Times New Roman"/>
              <a:sym typeface="Times New Roman"/>
            </a:endParaRPr>
          </a:p>
          <a:p>
            <a:pPr indent="-327660" lvl="0" marL="339725" marR="251459" rtl="0" algn="l">
              <a:lnSpc>
                <a:spcPct val="93200"/>
              </a:lnSpc>
              <a:spcBef>
                <a:spcPts val="1145"/>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Generates more test cases which test for any interaction  between the representative values from each of the  subsets.</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700"/>
              <a:buFont typeface="Noto Sans Symbols"/>
              <a:buNone/>
            </a:pPr>
            <a:r>
              <a:t/>
            </a:r>
            <a:endParaRPr b="0" i="0" sz="2700" u="none" cap="none" strike="noStrike">
              <a:solidFill>
                <a:schemeClr val="dk1"/>
              </a:solidFill>
              <a:latin typeface="Times New Roman"/>
              <a:ea typeface="Times New Roman"/>
              <a:cs typeface="Times New Roman"/>
              <a:sym typeface="Times New Roman"/>
            </a:endParaRPr>
          </a:p>
          <a:p>
            <a:pPr indent="-327660" lvl="0" marL="339725" marR="403225" rtl="0" algn="l">
              <a:lnSpc>
                <a:spcPct val="93200"/>
              </a:lnSpc>
              <a:spcBef>
                <a:spcPts val="1864"/>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For either method, it may be possible to define  equivalence relations for the program output, then test  cases can also be based on these.</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19"/>
          <p:cNvSpPr txBox="1"/>
          <p:nvPr/>
        </p:nvSpPr>
        <p:spPr>
          <a:xfrm>
            <a:off x="6645909" y="6309967"/>
            <a:ext cx="226060" cy="226695"/>
          </a:xfrm>
          <a:prstGeom prst="rect">
            <a:avLst/>
          </a:prstGeom>
          <a:noFill/>
          <a:ln>
            <a:noFill/>
          </a:ln>
        </p:spPr>
        <p:txBody>
          <a:bodyPr anchorCtr="0" anchor="t" bIns="0" lIns="0" spcFirstLastPara="1" rIns="0" wrap="square" tIns="0">
            <a:spAutoFit/>
          </a:bodyPr>
          <a:lstStyle/>
          <a:p>
            <a:pPr indent="0" lvl="0" marL="0" marR="0" rtl="0" algn="l">
              <a:lnSpc>
                <a:spcPct val="110250"/>
              </a:lnSpc>
              <a:spcBef>
                <a:spcPts val="0"/>
              </a:spcBef>
              <a:spcAft>
                <a:spcPts val="0"/>
              </a:spcAft>
              <a:buNone/>
            </a:pPr>
            <a:r>
              <a:rPr b="1" i="0" lang="en-US" sz="1600" u="none" cap="none" strike="noStrike">
                <a:solidFill>
                  <a:schemeClr val="dk1"/>
                </a:solidFill>
                <a:latin typeface="Arial"/>
                <a:ea typeface="Arial"/>
                <a:cs typeface="Arial"/>
                <a:sym typeface="Arial"/>
              </a:rPr>
              <a:t>37</a:t>
            </a:r>
            <a:endParaRPr b="0" i="0" sz="1600" u="none" cap="none" strike="noStrike">
              <a:solidFill>
                <a:schemeClr val="dk1"/>
              </a:solidFill>
              <a:latin typeface="Arial"/>
              <a:ea typeface="Arial"/>
              <a:cs typeface="Arial"/>
              <a:sym typeface="Arial"/>
            </a:endParaRPr>
          </a:p>
        </p:txBody>
      </p:sp>
      <p:graphicFrame>
        <p:nvGraphicFramePr>
          <p:cNvPr id="166" name="Google Shape;166;p19"/>
          <p:cNvGraphicFramePr/>
          <p:nvPr/>
        </p:nvGraphicFramePr>
        <p:xfrm>
          <a:off x="492125" y="366712"/>
          <a:ext cx="3000000" cy="3000000"/>
        </p:xfrm>
        <a:graphic>
          <a:graphicData uri="http://schemas.openxmlformats.org/drawingml/2006/table">
            <a:tbl>
              <a:tblPr bandRow="1" firstRow="1">
                <a:noFill/>
                <a:tableStyleId>{94582A66-84B9-41EE-824F-B12FE64E678E}</a:tableStyleId>
              </a:tblPr>
              <a:tblGrid>
                <a:gridCol w="803275"/>
                <a:gridCol w="1656075"/>
                <a:gridCol w="1656075"/>
                <a:gridCol w="1656075"/>
                <a:gridCol w="1656075"/>
                <a:gridCol w="732800"/>
              </a:tblGrid>
              <a:tr h="345825">
                <a:tc rowSpan="2">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lnB cap="flat" cmpd="sng" w="762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Test Case #</a:t>
                      </a:r>
                      <a:endParaRPr sz="14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886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rowSpan="2">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B cap="flat" cmpd="sng" w="76200">
                      <a:solidFill>
                        <a:srgbClr val="000000"/>
                      </a:solidFill>
                      <a:prstDash val="solid"/>
                      <a:round/>
                      <a:headEnd len="sm" w="sm" type="none"/>
                      <a:tailEnd len="sm" w="sm" type="none"/>
                    </a:lnB>
                  </a:tcPr>
                </a:tc>
              </a:tr>
              <a:tr h="2194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a:t>
                      </a:r>
                      <a:endParaRPr sz="1000" u="none" cap="none" strike="noStrike">
                        <a:latin typeface="Times New Roman"/>
                        <a:ea typeface="Times New Roman"/>
                        <a:cs typeface="Times New Roman"/>
                        <a:sym typeface="Times New Roman"/>
                      </a:endParaRPr>
                    </a:p>
                  </a:txBody>
                  <a:tcPr marT="40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76200">
                      <a:solidFill>
                        <a:srgbClr val="000000"/>
                      </a:solidFill>
                      <a:prstDash val="solid"/>
                      <a:round/>
                      <a:headEnd len="sm" w="sm" type="none"/>
                      <a:tailEnd len="sm" w="sm" type="none"/>
                    </a:lnB>
                    <a:solidFill>
                      <a:srgbClr val="BBFFBB"/>
                    </a:solidFill>
                  </a:tcPr>
                </a:tc>
                <a:tc vMerge="1"/>
              </a:tr>
              <a:tr h="270375">
                <a:tc rowSpan="23">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SE2</a:t>
                      </a:r>
                      <a:endParaRPr sz="1000" u="none" cap="none" strike="noStrike">
                        <a:latin typeface="Times New Roman"/>
                        <a:ea typeface="Times New Roman"/>
                        <a:cs typeface="Times New Roman"/>
                        <a:sym typeface="Times New Roman"/>
                      </a:endParaRPr>
                    </a:p>
                  </a:txBody>
                  <a:tcPr marT="660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660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b1</a:t>
                      </a:r>
                      <a:endParaRPr sz="1000" u="none" cap="none" strike="noStrike">
                        <a:latin typeface="Times New Roman"/>
                        <a:ea typeface="Times New Roman"/>
                        <a:cs typeface="Times New Roman"/>
                        <a:sym typeface="Times New Roman"/>
                      </a:endParaRPr>
                    </a:p>
                  </a:txBody>
                  <a:tcPr marT="660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660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762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rowSpan="23">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T cap="flat" cmpd="sng" w="76200">
                      <a:solidFill>
                        <a:srgbClr val="000000"/>
                      </a:solidFill>
                      <a:prstDash val="solid"/>
                      <a:round/>
                      <a:headEnd len="sm" w="sm" type="none"/>
                      <a:tailEnd len="sm" w="sm" type="none"/>
                    </a:lnT>
                  </a:tcPr>
                </a:tc>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SE3</a:t>
                      </a:r>
                      <a:endParaRPr sz="1000" u="none" cap="none" strike="noStrike">
                        <a:latin typeface="Times New Roman"/>
                        <a:ea typeface="Times New Roman"/>
                        <a:cs typeface="Times New Roman"/>
                        <a:sym typeface="Times New Roman"/>
                      </a:endParaRPr>
                    </a:p>
                  </a:txBody>
                  <a:tcPr marT="40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b2</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SE4</a:t>
                      </a:r>
                      <a:endParaRPr sz="1000" u="none" cap="none" strike="noStrike">
                        <a:latin typeface="Times New Roman"/>
                        <a:ea typeface="Times New Roman"/>
                        <a:cs typeface="Times New Roman"/>
                        <a:sym typeface="Times New Roman"/>
                      </a:endParaRPr>
                    </a:p>
                  </a:txBody>
                  <a:tcPr marT="40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b2</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8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SE5</a:t>
                      </a:r>
                      <a:endParaRPr sz="1000" u="none" cap="none" strike="noStrike">
                        <a:latin typeface="Times New Roman"/>
                        <a:ea typeface="Times New Roman"/>
                        <a:cs typeface="Times New Roman"/>
                        <a:sym typeface="Times New Roman"/>
                      </a:endParaRPr>
                    </a:p>
                  </a:txBody>
                  <a:tcPr marT="40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b3</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SE6</a:t>
                      </a:r>
                      <a:endParaRPr sz="1000" u="none" cap="none" strike="noStrike">
                        <a:latin typeface="Times New Roman"/>
                        <a:ea typeface="Times New Roman"/>
                        <a:cs typeface="Times New Roman"/>
                        <a:sym typeface="Times New Roman"/>
                      </a:endParaRPr>
                    </a:p>
                  </a:txBody>
                  <a:tcPr marT="406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b3</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SE7</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b4</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8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SE8</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b4</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SE9</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SE10</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8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SE11</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SE12</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SE13</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b3</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8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SE14</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b3</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SE15</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b4</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SE16</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b4</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8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SE17</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SE18</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7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SE19</a:t>
                      </a:r>
                      <a:endParaRPr sz="1000" u="none" cap="none" strike="noStrike">
                        <a:latin typeface="Times New Roman"/>
                        <a:ea typeface="Times New Roman"/>
                        <a:cs typeface="Times New Roman"/>
                        <a:sym typeface="Times New Roman"/>
                      </a:endParaRPr>
                    </a:p>
                  </a:txBody>
                  <a:tcPr marT="4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b2</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0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SE20</a:t>
                      </a:r>
                      <a:endParaRPr sz="1000" u="none" cap="none" strike="noStrike">
                        <a:latin typeface="Times New Roman"/>
                        <a:ea typeface="Times New Roman"/>
                        <a:cs typeface="Times New Roman"/>
                        <a:sym typeface="Times New Roman"/>
                      </a:endParaRPr>
                    </a:p>
                  </a:txBody>
                  <a:tcPr marT="4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b2</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SE21</a:t>
                      </a:r>
                      <a:endParaRPr sz="1000" u="none" cap="none" strike="noStrike">
                        <a:latin typeface="Times New Roman"/>
                        <a:ea typeface="Times New Roman"/>
                        <a:cs typeface="Times New Roman"/>
                        <a:sym typeface="Times New Roman"/>
                      </a:endParaRPr>
                    </a:p>
                  </a:txBody>
                  <a:tcPr marT="4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25">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SE22</a:t>
                      </a:r>
                      <a:endParaRPr sz="1000" u="none" cap="none" strike="noStrike">
                        <a:latin typeface="Times New Roman"/>
                        <a:ea typeface="Times New Roman"/>
                        <a:cs typeface="Times New Roman"/>
                        <a:sym typeface="Times New Roman"/>
                      </a:endParaRPr>
                    </a:p>
                  </a:txBody>
                  <a:tcPr marT="4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SE23</a:t>
                      </a:r>
                      <a:endParaRPr sz="1000" u="none" cap="none" strike="noStrike">
                        <a:latin typeface="Times New Roman"/>
                        <a:ea typeface="Times New Roman"/>
                        <a:cs typeface="Times New Roman"/>
                        <a:sym typeface="Times New Roman"/>
                      </a:endParaRPr>
                    </a:p>
                  </a:txBody>
                  <a:tcPr marT="4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b4</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C1</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BFFBB"/>
                    </a:solidFill>
                  </a:tcPr>
                </a:tc>
                <a:tc vMerge="1"/>
              </a:tr>
              <a:tr h="244950">
                <a:tc vMerge="1"/>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SE24</a:t>
                      </a:r>
                      <a:endParaRPr sz="1000" u="none" cap="none" strike="noStrike">
                        <a:latin typeface="Times New Roman"/>
                        <a:ea typeface="Times New Roman"/>
                        <a:cs typeface="Times New Roman"/>
                        <a:sym typeface="Times New Roman"/>
                      </a:endParaRPr>
                    </a:p>
                  </a:txBody>
                  <a:tcPr marT="4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BFFBB"/>
                    </a:solidFill>
                  </a:tcPr>
                </a:tc>
                <a:tc>
                  <a:txBody>
                    <a:bodyPr/>
                    <a:lstStyle/>
                    <a:p>
                      <a:pPr indent="0" lvl="0" marL="767715"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a3</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BFFBB"/>
                    </a:solidFill>
                  </a:tcPr>
                </a:tc>
                <a:tc>
                  <a:txBody>
                    <a:bodyPr/>
                    <a:lstStyle/>
                    <a:p>
                      <a:pPr indent="0" lvl="0" marL="1905"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b4</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BFFBB"/>
                    </a:solidFill>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c2</a:t>
                      </a:r>
                      <a:endParaRPr sz="1000" u="none" cap="none" strike="noStrike">
                        <a:latin typeface="Times New Roman"/>
                        <a:ea typeface="Times New Roman"/>
                        <a:cs typeface="Times New Roman"/>
                        <a:sym typeface="Times New Roman"/>
                      </a:endParaRPr>
                    </a:p>
                  </a:txBody>
                  <a:tcPr marT="41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BFFBB"/>
                    </a:solidFill>
                  </a:tcPr>
                </a:tc>
                <a:tc v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0"/>
          <p:cNvPicPr preferRelativeResize="0"/>
          <p:nvPr/>
        </p:nvPicPr>
        <p:blipFill rotWithShape="1">
          <a:blip r:embed="rId3">
            <a:alphaModFix/>
          </a:blip>
          <a:srcRect b="0" l="0" r="0" t="0"/>
          <a:stretch/>
        </p:blipFill>
        <p:spPr>
          <a:xfrm>
            <a:off x="339852" y="150876"/>
            <a:ext cx="3514344" cy="777239"/>
          </a:xfrm>
          <a:prstGeom prst="rect">
            <a:avLst/>
          </a:prstGeom>
          <a:noFill/>
          <a:ln>
            <a:noFill/>
          </a:ln>
        </p:spPr>
      </p:pic>
      <p:sp>
        <p:nvSpPr>
          <p:cNvPr id="172" name="Google Shape;172;p20"/>
          <p:cNvSpPr txBox="1"/>
          <p:nvPr/>
        </p:nvSpPr>
        <p:spPr>
          <a:xfrm>
            <a:off x="6874509" y="6386167"/>
            <a:ext cx="226060" cy="226695"/>
          </a:xfrm>
          <a:prstGeom prst="rect">
            <a:avLst/>
          </a:prstGeom>
          <a:noFill/>
          <a:ln>
            <a:noFill/>
          </a:ln>
        </p:spPr>
        <p:txBody>
          <a:bodyPr anchorCtr="0" anchor="t" bIns="0" lIns="0" spcFirstLastPara="1" rIns="0" wrap="square" tIns="0">
            <a:spAutoFit/>
          </a:bodyPr>
          <a:lstStyle/>
          <a:p>
            <a:pPr indent="0" lvl="0" marL="0" marR="0" rtl="0" algn="l">
              <a:lnSpc>
                <a:spcPct val="110250"/>
              </a:lnSpc>
              <a:spcBef>
                <a:spcPts val="0"/>
              </a:spcBef>
              <a:spcAft>
                <a:spcPts val="0"/>
              </a:spcAft>
              <a:buNone/>
            </a:pPr>
            <a:r>
              <a:rPr b="1" i="0" lang="en-US" sz="1600" u="none" cap="none" strike="noStrike">
                <a:solidFill>
                  <a:schemeClr val="dk1"/>
                </a:solidFill>
                <a:latin typeface="Arial"/>
                <a:ea typeface="Arial"/>
                <a:cs typeface="Arial"/>
                <a:sym typeface="Arial"/>
              </a:rPr>
              <a:t>38</a:t>
            </a:r>
            <a:endParaRPr b="0" i="0" sz="1600" u="none" cap="none" strike="noStrike">
              <a:solidFill>
                <a:schemeClr val="dk1"/>
              </a:solidFill>
              <a:latin typeface="Arial"/>
              <a:ea typeface="Arial"/>
              <a:cs typeface="Arial"/>
              <a:sym typeface="Arial"/>
            </a:endParaRPr>
          </a:p>
        </p:txBody>
      </p:sp>
      <p:sp>
        <p:nvSpPr>
          <p:cNvPr id="173" name="Google Shape;173;p20"/>
          <p:cNvSpPr txBox="1"/>
          <p:nvPr>
            <p:ph type="title"/>
          </p:nvPr>
        </p:nvSpPr>
        <p:spPr>
          <a:xfrm>
            <a:off x="611225" y="247850"/>
            <a:ext cx="5653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Faults targeted</a:t>
            </a:r>
            <a:endParaRPr sz="3600"/>
          </a:p>
        </p:txBody>
      </p:sp>
      <p:pic>
        <p:nvPicPr>
          <p:cNvPr id="174" name="Google Shape;174;p20"/>
          <p:cNvPicPr preferRelativeResize="0"/>
          <p:nvPr/>
        </p:nvPicPr>
        <p:blipFill rotWithShape="1">
          <a:blip r:embed="rId4">
            <a:alphaModFix/>
          </a:blip>
          <a:srcRect b="0" l="0" r="0" t="0"/>
          <a:stretch/>
        </p:blipFill>
        <p:spPr>
          <a:xfrm>
            <a:off x="6179030" y="4883814"/>
            <a:ext cx="1071303" cy="1734657"/>
          </a:xfrm>
          <a:prstGeom prst="rect">
            <a:avLst/>
          </a:prstGeom>
          <a:noFill/>
          <a:ln>
            <a:noFill/>
          </a:ln>
        </p:spPr>
      </p:pic>
      <p:sp>
        <p:nvSpPr>
          <p:cNvPr id="175" name="Google Shape;175;p20"/>
          <p:cNvSpPr txBox="1"/>
          <p:nvPr/>
        </p:nvSpPr>
        <p:spPr>
          <a:xfrm>
            <a:off x="612140" y="1318005"/>
            <a:ext cx="7780020" cy="29521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entire set of inputs to any application can be divided into at  least </a:t>
            </a:r>
            <a:r>
              <a:rPr b="1" i="0" lang="en-US" sz="2400" u="none" cap="none" strike="noStrike">
                <a:solidFill>
                  <a:schemeClr val="dk1"/>
                </a:solidFill>
                <a:latin typeface="Times New Roman"/>
                <a:ea typeface="Times New Roman"/>
                <a:cs typeface="Times New Roman"/>
                <a:sym typeface="Times New Roman"/>
              </a:rPr>
              <a:t>two subsets</a:t>
            </a:r>
            <a:r>
              <a:rPr b="0" i="0" lang="en-US" sz="2400" u="none" cap="none" strike="noStrike">
                <a:solidFill>
                  <a:schemeClr val="dk1"/>
                </a:solidFill>
                <a:latin typeface="Times New Roman"/>
                <a:ea typeface="Times New Roman"/>
                <a:cs typeface="Times New Roman"/>
                <a:sym typeface="Times New Roman"/>
              </a:rPr>
              <a:t>: one containing all the </a:t>
            </a:r>
            <a:r>
              <a:rPr b="1" i="0" lang="en-US" sz="2400" u="none" cap="none" strike="noStrike">
                <a:solidFill>
                  <a:schemeClr val="dk1"/>
                </a:solidFill>
                <a:latin typeface="Times New Roman"/>
                <a:ea typeface="Times New Roman"/>
                <a:cs typeface="Times New Roman"/>
                <a:sym typeface="Times New Roman"/>
              </a:rPr>
              <a:t>expected, or legal,  inputs (E) </a:t>
            </a:r>
            <a:r>
              <a:rPr b="0" i="0" lang="en-US" sz="2400" u="none" cap="none" strike="noStrike">
                <a:solidFill>
                  <a:schemeClr val="dk1"/>
                </a:solidFill>
                <a:latin typeface="Times New Roman"/>
                <a:ea typeface="Times New Roman"/>
                <a:cs typeface="Times New Roman"/>
                <a:sym typeface="Times New Roman"/>
              </a:rPr>
              <a:t>and the other containing all </a:t>
            </a:r>
            <a:r>
              <a:rPr b="1" i="0" lang="en-US" sz="2400" u="none" cap="none" strike="noStrike">
                <a:solidFill>
                  <a:schemeClr val="dk1"/>
                </a:solidFill>
                <a:latin typeface="Times New Roman"/>
                <a:ea typeface="Times New Roman"/>
                <a:cs typeface="Times New Roman"/>
                <a:sym typeface="Times New Roman"/>
              </a:rPr>
              <a:t>unexpected, or illegal,  inputs (U).</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a:p>
            <a:pPr indent="0" lvl="0" marL="12700" marR="125095"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Each of the two subsets, can be further subdivided into subsets  on which the application is required to behave differently (e.g.  E1, E2, E3, and U1, U2).</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rotWithShape="1">
          <a:blip r:embed="rId3">
            <a:alphaModFix/>
          </a:blip>
          <a:srcRect b="0" l="0" r="0" t="0"/>
          <a:stretch/>
        </p:blipFill>
        <p:spPr>
          <a:xfrm>
            <a:off x="644652" y="227075"/>
            <a:ext cx="5169408" cy="777239"/>
          </a:xfrm>
          <a:prstGeom prst="rect">
            <a:avLst/>
          </a:prstGeom>
          <a:noFill/>
          <a:ln>
            <a:noFill/>
          </a:ln>
        </p:spPr>
      </p:pic>
      <p:sp>
        <p:nvSpPr>
          <p:cNvPr id="181" name="Google Shape;181;p21"/>
          <p:cNvSpPr txBox="1"/>
          <p:nvPr/>
        </p:nvSpPr>
        <p:spPr>
          <a:xfrm>
            <a:off x="916025" y="324053"/>
            <a:ext cx="459740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Faults targeted (contd.)</a:t>
            </a:r>
            <a:endParaRPr b="0" i="0" sz="3600" u="none" cap="none" strike="noStrike">
              <a:solidFill>
                <a:schemeClr val="dk1"/>
              </a:solidFill>
              <a:latin typeface="Times New Roman"/>
              <a:ea typeface="Times New Roman"/>
              <a:cs typeface="Times New Roman"/>
              <a:sym typeface="Times New Roman"/>
            </a:endParaRPr>
          </a:p>
        </p:txBody>
      </p:sp>
      <p:pic>
        <p:nvPicPr>
          <p:cNvPr id="182" name="Google Shape;182;p21"/>
          <p:cNvPicPr preferRelativeResize="0"/>
          <p:nvPr/>
        </p:nvPicPr>
        <p:blipFill rotWithShape="1">
          <a:blip r:embed="rId4">
            <a:alphaModFix/>
          </a:blip>
          <a:srcRect b="0" l="0" r="0" t="0"/>
          <a:stretch/>
        </p:blipFill>
        <p:spPr>
          <a:xfrm>
            <a:off x="5387772" y="3206897"/>
            <a:ext cx="1252706" cy="2034362"/>
          </a:xfrm>
          <a:prstGeom prst="rect">
            <a:avLst/>
          </a:prstGeom>
          <a:noFill/>
          <a:ln>
            <a:noFill/>
          </a:ln>
        </p:spPr>
      </p:pic>
      <p:sp>
        <p:nvSpPr>
          <p:cNvPr id="183" name="Google Shape;183;p21"/>
          <p:cNvSpPr txBox="1"/>
          <p:nvPr/>
        </p:nvSpPr>
        <p:spPr>
          <a:xfrm>
            <a:off x="612140" y="1318005"/>
            <a:ext cx="763397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1" lang="en-US" sz="2400" u="none" cap="none" strike="noStrike">
                <a:solidFill>
                  <a:schemeClr val="dk1"/>
                </a:solidFill>
                <a:latin typeface="Times New Roman"/>
                <a:ea typeface="Times New Roman"/>
                <a:cs typeface="Times New Roman"/>
                <a:sym typeface="Times New Roman"/>
              </a:rPr>
              <a:t>Equivalence class partitioning selects tests that target any  faults in the application that cause it to behave incorrectly  when the input is in either of the two classes or their subsets.</a:t>
            </a:r>
            <a:endParaRPr b="0" i="0" sz="2400" u="none" cap="none" strike="noStrike">
              <a:solidFill>
                <a:schemeClr val="dk1"/>
              </a:solidFill>
              <a:latin typeface="Times New Roman"/>
              <a:ea typeface="Times New Roman"/>
              <a:cs typeface="Times New Roman"/>
              <a:sym typeface="Times New Roman"/>
            </a:endParaRPr>
          </a:p>
        </p:txBody>
      </p:sp>
      <p:sp>
        <p:nvSpPr>
          <p:cNvPr id="184" name="Google Shape;184;p21"/>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p>
            <a:pPr indent="0" lvl="0" marL="38100" rtl="0" algn="l">
              <a:lnSpc>
                <a:spcPct val="1165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id="50" name="Google Shape;50;p2"/>
          <p:cNvPicPr preferRelativeResize="0"/>
          <p:nvPr/>
        </p:nvPicPr>
        <p:blipFill rotWithShape="1">
          <a:blip r:embed="rId3">
            <a:alphaModFix/>
          </a:blip>
          <a:srcRect b="0" l="0" r="0" t="0"/>
          <a:stretch/>
        </p:blipFill>
        <p:spPr>
          <a:xfrm>
            <a:off x="4385962" y="2712720"/>
            <a:ext cx="4022046" cy="502919"/>
          </a:xfrm>
          <a:prstGeom prst="rect">
            <a:avLst/>
          </a:prstGeom>
          <a:noFill/>
          <a:ln>
            <a:noFill/>
          </a:ln>
        </p:spPr>
      </p:pic>
      <p:sp>
        <p:nvSpPr>
          <p:cNvPr id="51" name="Google Shape;51;p2"/>
          <p:cNvSpPr txBox="1"/>
          <p:nvPr>
            <p:ph type="title"/>
          </p:nvPr>
        </p:nvSpPr>
        <p:spPr>
          <a:xfrm>
            <a:off x="4354829" y="2528697"/>
            <a:ext cx="4024629"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solidFill>
                  <a:srgbClr val="000000"/>
                </a:solidFill>
              </a:rPr>
              <a:t>Black Box Testing</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nvPicPr>
        <p:blipFill rotWithShape="1">
          <a:blip r:embed="rId3">
            <a:alphaModFix/>
          </a:blip>
          <a:srcRect b="0" l="0" r="0" t="0"/>
          <a:stretch/>
        </p:blipFill>
        <p:spPr>
          <a:xfrm>
            <a:off x="416051" y="150876"/>
            <a:ext cx="2641092" cy="777239"/>
          </a:xfrm>
          <a:prstGeom prst="rect">
            <a:avLst/>
          </a:prstGeom>
          <a:noFill/>
          <a:ln>
            <a:noFill/>
          </a:ln>
        </p:spPr>
      </p:pic>
      <p:sp>
        <p:nvSpPr>
          <p:cNvPr id="190" name="Google Shape;190;p22"/>
          <p:cNvSpPr txBox="1"/>
          <p:nvPr>
            <p:ph type="title"/>
          </p:nvPr>
        </p:nvSpPr>
        <p:spPr>
          <a:xfrm>
            <a:off x="687425" y="247850"/>
            <a:ext cx="3111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Example 1</a:t>
            </a:r>
            <a:endParaRPr sz="3600"/>
          </a:p>
        </p:txBody>
      </p:sp>
      <p:sp>
        <p:nvSpPr>
          <p:cNvPr id="191" name="Google Shape;191;p22"/>
          <p:cNvSpPr txBox="1"/>
          <p:nvPr/>
        </p:nvSpPr>
        <p:spPr>
          <a:xfrm>
            <a:off x="459740" y="1241805"/>
            <a:ext cx="7791450" cy="185483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Consider	an application A that takes an integer denoted by  </a:t>
            </a:r>
            <a:r>
              <a:rPr b="1" i="0" lang="en-US" sz="2400" u="none" cap="none" strike="noStrike">
                <a:solidFill>
                  <a:srgbClr val="FB0028"/>
                </a:solidFill>
                <a:latin typeface="Times New Roman"/>
                <a:ea typeface="Times New Roman"/>
                <a:cs typeface="Times New Roman"/>
                <a:sym typeface="Times New Roman"/>
              </a:rPr>
              <a:t>age </a:t>
            </a:r>
            <a:r>
              <a:rPr b="1" i="0" lang="en-US" sz="2400" u="none" cap="none" strike="noStrike">
                <a:solidFill>
                  <a:schemeClr val="dk1"/>
                </a:solidFill>
                <a:latin typeface="Times New Roman"/>
                <a:ea typeface="Times New Roman"/>
                <a:cs typeface="Times New Roman"/>
                <a:sym typeface="Times New Roman"/>
              </a:rPr>
              <a:t>as input. Let us suppose that the only legal values of </a:t>
            </a:r>
            <a:r>
              <a:rPr b="1" i="0" lang="en-US" sz="2400" u="none" cap="none" strike="noStrike">
                <a:solidFill>
                  <a:srgbClr val="FB0028"/>
                </a:solidFill>
                <a:latin typeface="Times New Roman"/>
                <a:ea typeface="Times New Roman"/>
                <a:cs typeface="Times New Roman"/>
                <a:sym typeface="Times New Roman"/>
              </a:rPr>
              <a:t>age  </a:t>
            </a:r>
            <a:r>
              <a:rPr b="1" i="0" lang="en-US" sz="2400" u="none" cap="none" strike="noStrike">
                <a:solidFill>
                  <a:schemeClr val="dk1"/>
                </a:solidFill>
                <a:latin typeface="Times New Roman"/>
                <a:ea typeface="Times New Roman"/>
                <a:cs typeface="Times New Roman"/>
                <a:sym typeface="Times New Roman"/>
              </a:rPr>
              <a:t>are in the range [1..120]. The set of input values is now  divided into a set E containing all integers in the range  [1..120] and a set U containing the remaining integers.</a:t>
            </a:r>
            <a:endParaRPr b="0" i="0" sz="2400" u="none" cap="none" strike="noStrike">
              <a:solidFill>
                <a:schemeClr val="dk1"/>
              </a:solidFill>
              <a:latin typeface="Times New Roman"/>
              <a:ea typeface="Times New Roman"/>
              <a:cs typeface="Times New Roman"/>
              <a:sym typeface="Times New Roman"/>
            </a:endParaRPr>
          </a:p>
        </p:txBody>
      </p:sp>
      <p:sp>
        <p:nvSpPr>
          <p:cNvPr id="192" name="Google Shape;192;p22"/>
          <p:cNvSpPr/>
          <p:nvPr/>
        </p:nvSpPr>
        <p:spPr>
          <a:xfrm>
            <a:off x="2674731" y="3792601"/>
            <a:ext cx="3168650" cy="2524125"/>
          </a:xfrm>
          <a:custGeom>
            <a:rect b="b" l="l" r="r" t="t"/>
            <a:pathLst>
              <a:path extrusionOk="0" h="2524125" w="3168650">
                <a:moveTo>
                  <a:pt x="898667" y="187198"/>
                </a:moveTo>
                <a:lnTo>
                  <a:pt x="858664" y="221803"/>
                </a:lnTo>
                <a:lnTo>
                  <a:pt x="818896" y="255010"/>
                </a:lnTo>
                <a:lnTo>
                  <a:pt x="779401" y="286987"/>
                </a:lnTo>
                <a:lnTo>
                  <a:pt x="740217" y="317900"/>
                </a:lnTo>
                <a:lnTo>
                  <a:pt x="701384" y="347916"/>
                </a:lnTo>
                <a:lnTo>
                  <a:pt x="662940" y="377202"/>
                </a:lnTo>
                <a:lnTo>
                  <a:pt x="624923" y="405925"/>
                </a:lnTo>
                <a:lnTo>
                  <a:pt x="587372" y="434252"/>
                </a:lnTo>
                <a:lnTo>
                  <a:pt x="550326" y="462350"/>
                </a:lnTo>
                <a:lnTo>
                  <a:pt x="513822" y="490385"/>
                </a:lnTo>
                <a:lnTo>
                  <a:pt x="477900" y="518525"/>
                </a:lnTo>
                <a:lnTo>
                  <a:pt x="442598" y="546936"/>
                </a:lnTo>
                <a:lnTo>
                  <a:pt x="407955" y="575786"/>
                </a:lnTo>
                <a:lnTo>
                  <a:pt x="374009" y="605241"/>
                </a:lnTo>
                <a:lnTo>
                  <a:pt x="340799" y="635468"/>
                </a:lnTo>
                <a:lnTo>
                  <a:pt x="308363" y="666634"/>
                </a:lnTo>
                <a:lnTo>
                  <a:pt x="276740" y="698907"/>
                </a:lnTo>
                <a:lnTo>
                  <a:pt x="245968" y="732452"/>
                </a:lnTo>
                <a:lnTo>
                  <a:pt x="216086" y="767438"/>
                </a:lnTo>
                <a:lnTo>
                  <a:pt x="187133" y="804030"/>
                </a:lnTo>
                <a:lnTo>
                  <a:pt x="159146" y="842395"/>
                </a:lnTo>
                <a:lnTo>
                  <a:pt x="132165" y="882702"/>
                </a:lnTo>
                <a:lnTo>
                  <a:pt x="106228" y="925116"/>
                </a:lnTo>
                <a:lnTo>
                  <a:pt x="81374" y="969804"/>
                </a:lnTo>
                <a:lnTo>
                  <a:pt x="57641" y="1016934"/>
                </a:lnTo>
                <a:lnTo>
                  <a:pt x="35067" y="1066673"/>
                </a:lnTo>
                <a:lnTo>
                  <a:pt x="27340" y="1116418"/>
                </a:lnTo>
                <a:lnTo>
                  <a:pt x="19594" y="1166356"/>
                </a:lnTo>
                <a:lnTo>
                  <a:pt x="12408" y="1216415"/>
                </a:lnTo>
                <a:lnTo>
                  <a:pt x="6361" y="1266523"/>
                </a:lnTo>
                <a:lnTo>
                  <a:pt x="2032" y="1316609"/>
                </a:lnTo>
                <a:lnTo>
                  <a:pt x="0" y="1366599"/>
                </a:lnTo>
                <a:lnTo>
                  <a:pt x="843" y="1416422"/>
                </a:lnTo>
                <a:lnTo>
                  <a:pt x="5142" y="1466008"/>
                </a:lnTo>
                <a:lnTo>
                  <a:pt x="13475" y="1515282"/>
                </a:lnTo>
                <a:lnTo>
                  <a:pt x="26421" y="1564174"/>
                </a:lnTo>
                <a:lnTo>
                  <a:pt x="44559" y="1612613"/>
                </a:lnTo>
                <a:lnTo>
                  <a:pt x="68468" y="1660525"/>
                </a:lnTo>
                <a:lnTo>
                  <a:pt x="92473" y="1698189"/>
                </a:lnTo>
                <a:lnTo>
                  <a:pt x="120751" y="1733308"/>
                </a:lnTo>
                <a:lnTo>
                  <a:pt x="152849" y="1766015"/>
                </a:lnTo>
                <a:lnTo>
                  <a:pt x="188313" y="1796442"/>
                </a:lnTo>
                <a:lnTo>
                  <a:pt x="226689" y="1824722"/>
                </a:lnTo>
                <a:lnTo>
                  <a:pt x="267525" y="1850986"/>
                </a:lnTo>
                <a:lnTo>
                  <a:pt x="310365" y="1875367"/>
                </a:lnTo>
                <a:lnTo>
                  <a:pt x="354758" y="1897999"/>
                </a:lnTo>
                <a:lnTo>
                  <a:pt x="400249" y="1919012"/>
                </a:lnTo>
                <a:lnTo>
                  <a:pt x="446385" y="1938540"/>
                </a:lnTo>
                <a:lnTo>
                  <a:pt x="492712" y="1956716"/>
                </a:lnTo>
                <a:lnTo>
                  <a:pt x="538777" y="1973671"/>
                </a:lnTo>
                <a:lnTo>
                  <a:pt x="584126" y="1989538"/>
                </a:lnTo>
                <a:lnTo>
                  <a:pt x="628306" y="2004449"/>
                </a:lnTo>
                <a:lnTo>
                  <a:pt x="670862" y="2018538"/>
                </a:lnTo>
                <a:lnTo>
                  <a:pt x="711342" y="2031936"/>
                </a:lnTo>
                <a:lnTo>
                  <a:pt x="760593" y="2049013"/>
                </a:lnTo>
                <a:lnTo>
                  <a:pt x="809675" y="2067164"/>
                </a:lnTo>
                <a:lnTo>
                  <a:pt x="858653" y="2086123"/>
                </a:lnTo>
                <a:lnTo>
                  <a:pt x="907590" y="2105627"/>
                </a:lnTo>
                <a:lnTo>
                  <a:pt x="956550" y="2125409"/>
                </a:lnTo>
                <a:lnTo>
                  <a:pt x="1005597" y="2145205"/>
                </a:lnTo>
                <a:lnTo>
                  <a:pt x="1054797" y="2164752"/>
                </a:lnTo>
                <a:lnTo>
                  <a:pt x="1104212" y="2183783"/>
                </a:lnTo>
                <a:lnTo>
                  <a:pt x="1153908" y="2202033"/>
                </a:lnTo>
                <a:lnTo>
                  <a:pt x="1203947" y="2219240"/>
                </a:lnTo>
                <a:lnTo>
                  <a:pt x="1254394" y="2235136"/>
                </a:lnTo>
                <a:lnTo>
                  <a:pt x="1300178" y="2247576"/>
                </a:lnTo>
                <a:lnTo>
                  <a:pt x="1346817" y="2259048"/>
                </a:lnTo>
                <a:lnTo>
                  <a:pt x="1393977" y="2270073"/>
                </a:lnTo>
                <a:lnTo>
                  <a:pt x="1441323" y="2281174"/>
                </a:lnTo>
                <a:lnTo>
                  <a:pt x="1488520" y="2292869"/>
                </a:lnTo>
                <a:lnTo>
                  <a:pt x="1535233" y="2305681"/>
                </a:lnTo>
                <a:lnTo>
                  <a:pt x="1581128" y="2320129"/>
                </a:lnTo>
                <a:lnTo>
                  <a:pt x="1625869" y="2336736"/>
                </a:lnTo>
                <a:lnTo>
                  <a:pt x="1692894" y="2371463"/>
                </a:lnTo>
                <a:lnTo>
                  <a:pt x="1726739" y="2390091"/>
                </a:lnTo>
                <a:lnTo>
                  <a:pt x="1762394" y="2404999"/>
                </a:lnTo>
                <a:lnTo>
                  <a:pt x="1799155" y="2412415"/>
                </a:lnTo>
                <a:lnTo>
                  <a:pt x="1837404" y="2415516"/>
                </a:lnTo>
                <a:lnTo>
                  <a:pt x="1876248" y="2417723"/>
                </a:lnTo>
                <a:lnTo>
                  <a:pt x="1914794" y="2422461"/>
                </a:lnTo>
                <a:lnTo>
                  <a:pt x="1962993" y="2431320"/>
                </a:lnTo>
                <a:lnTo>
                  <a:pt x="2011087" y="2441233"/>
                </a:lnTo>
                <a:lnTo>
                  <a:pt x="2059159" y="2451702"/>
                </a:lnTo>
                <a:lnTo>
                  <a:pt x="2107291" y="2462227"/>
                </a:lnTo>
                <a:lnTo>
                  <a:pt x="2155565" y="2472308"/>
                </a:lnTo>
                <a:lnTo>
                  <a:pt x="2204063" y="2481444"/>
                </a:lnTo>
                <a:lnTo>
                  <a:pt x="2252868" y="2489136"/>
                </a:lnTo>
                <a:lnTo>
                  <a:pt x="2333496" y="2499281"/>
                </a:lnTo>
                <a:lnTo>
                  <a:pt x="2422588" y="2510766"/>
                </a:lnTo>
                <a:lnTo>
                  <a:pt x="2494702" y="2520167"/>
                </a:lnTo>
                <a:lnTo>
                  <a:pt x="2524394" y="2524061"/>
                </a:lnTo>
                <a:lnTo>
                  <a:pt x="2573988" y="2519174"/>
                </a:lnTo>
                <a:lnTo>
                  <a:pt x="2624679" y="2516520"/>
                </a:lnTo>
                <a:lnTo>
                  <a:pt x="2675777" y="2514462"/>
                </a:lnTo>
                <a:lnTo>
                  <a:pt x="2726594" y="2511361"/>
                </a:lnTo>
                <a:lnTo>
                  <a:pt x="2776441" y="2505582"/>
                </a:lnTo>
                <a:lnTo>
                  <a:pt x="2824628" y="2495486"/>
                </a:lnTo>
                <a:lnTo>
                  <a:pt x="2870467" y="2479437"/>
                </a:lnTo>
                <a:lnTo>
                  <a:pt x="2913268" y="2455799"/>
                </a:lnTo>
                <a:lnTo>
                  <a:pt x="2943602" y="2426589"/>
                </a:lnTo>
                <a:lnTo>
                  <a:pt x="2978361" y="2384044"/>
                </a:lnTo>
                <a:lnTo>
                  <a:pt x="3013194" y="2335784"/>
                </a:lnTo>
                <a:lnTo>
                  <a:pt x="3043747" y="2289429"/>
                </a:lnTo>
                <a:lnTo>
                  <a:pt x="3065668" y="2252599"/>
                </a:lnTo>
                <a:lnTo>
                  <a:pt x="3083679" y="2208024"/>
                </a:lnTo>
                <a:lnTo>
                  <a:pt x="3100022" y="2157944"/>
                </a:lnTo>
                <a:lnTo>
                  <a:pt x="3111888" y="2117090"/>
                </a:lnTo>
                <a:lnTo>
                  <a:pt x="3122768" y="2050858"/>
                </a:lnTo>
                <a:lnTo>
                  <a:pt x="3129030" y="2001131"/>
                </a:lnTo>
                <a:lnTo>
                  <a:pt x="3135159" y="1951066"/>
                </a:lnTo>
                <a:lnTo>
                  <a:pt x="3141060" y="1900712"/>
                </a:lnTo>
                <a:lnTo>
                  <a:pt x="3146636" y="1850116"/>
                </a:lnTo>
                <a:lnTo>
                  <a:pt x="3151791" y="1799328"/>
                </a:lnTo>
                <a:lnTo>
                  <a:pt x="3156431" y="1748396"/>
                </a:lnTo>
                <a:lnTo>
                  <a:pt x="3160460" y="1697368"/>
                </a:lnTo>
                <a:lnTo>
                  <a:pt x="3163781" y="1646293"/>
                </a:lnTo>
                <a:lnTo>
                  <a:pt x="3166299" y="1595218"/>
                </a:lnTo>
                <a:lnTo>
                  <a:pt x="3167919" y="1544192"/>
                </a:lnTo>
                <a:lnTo>
                  <a:pt x="3168545" y="1493265"/>
                </a:lnTo>
                <a:lnTo>
                  <a:pt x="3168081" y="1442483"/>
                </a:lnTo>
                <a:lnTo>
                  <a:pt x="3166431" y="1391895"/>
                </a:lnTo>
                <a:lnTo>
                  <a:pt x="3163500" y="1341550"/>
                </a:lnTo>
                <a:lnTo>
                  <a:pt x="3159192" y="1291497"/>
                </a:lnTo>
                <a:lnTo>
                  <a:pt x="3153411" y="1241783"/>
                </a:lnTo>
                <a:lnTo>
                  <a:pt x="3146062" y="1192456"/>
                </a:lnTo>
                <a:lnTo>
                  <a:pt x="3137049" y="1143566"/>
                </a:lnTo>
                <a:lnTo>
                  <a:pt x="3126276" y="1095161"/>
                </a:lnTo>
                <a:lnTo>
                  <a:pt x="3113648" y="1047289"/>
                </a:lnTo>
                <a:lnTo>
                  <a:pt x="3099069" y="999998"/>
                </a:lnTo>
                <a:lnTo>
                  <a:pt x="3081348" y="956700"/>
                </a:lnTo>
                <a:lnTo>
                  <a:pt x="3058426" y="915610"/>
                </a:lnTo>
                <a:lnTo>
                  <a:pt x="3031218" y="876586"/>
                </a:lnTo>
                <a:lnTo>
                  <a:pt x="3000640" y="839485"/>
                </a:lnTo>
                <a:lnTo>
                  <a:pt x="2967605" y="804162"/>
                </a:lnTo>
                <a:lnTo>
                  <a:pt x="2933029" y="770476"/>
                </a:lnTo>
                <a:lnTo>
                  <a:pt x="2897825" y="738282"/>
                </a:lnTo>
                <a:lnTo>
                  <a:pt x="2862909" y="707437"/>
                </a:lnTo>
                <a:lnTo>
                  <a:pt x="2829194" y="677799"/>
                </a:lnTo>
                <a:lnTo>
                  <a:pt x="2793350" y="647423"/>
                </a:lnTo>
                <a:lnTo>
                  <a:pt x="2755423" y="617981"/>
                </a:lnTo>
                <a:lnTo>
                  <a:pt x="2715605" y="589546"/>
                </a:lnTo>
                <a:lnTo>
                  <a:pt x="2674088" y="562195"/>
                </a:lnTo>
                <a:lnTo>
                  <a:pt x="2631064" y="536003"/>
                </a:lnTo>
                <a:lnTo>
                  <a:pt x="2586725" y="511045"/>
                </a:lnTo>
                <a:lnTo>
                  <a:pt x="2541264" y="487398"/>
                </a:lnTo>
                <a:lnTo>
                  <a:pt x="2494872" y="465136"/>
                </a:lnTo>
                <a:lnTo>
                  <a:pt x="2447743" y="444335"/>
                </a:lnTo>
                <a:lnTo>
                  <a:pt x="2400067" y="425072"/>
                </a:lnTo>
                <a:lnTo>
                  <a:pt x="2352038" y="407420"/>
                </a:lnTo>
                <a:lnTo>
                  <a:pt x="2303847" y="391456"/>
                </a:lnTo>
                <a:lnTo>
                  <a:pt x="2255687" y="377256"/>
                </a:lnTo>
                <a:lnTo>
                  <a:pt x="2207749" y="364894"/>
                </a:lnTo>
                <a:lnTo>
                  <a:pt x="2160226" y="354447"/>
                </a:lnTo>
                <a:lnTo>
                  <a:pt x="2113311" y="345989"/>
                </a:lnTo>
                <a:lnTo>
                  <a:pt x="2067194" y="339598"/>
                </a:lnTo>
                <a:lnTo>
                  <a:pt x="2020567" y="318141"/>
                </a:lnTo>
                <a:lnTo>
                  <a:pt x="1973818" y="299876"/>
                </a:lnTo>
                <a:lnTo>
                  <a:pt x="1926949" y="284108"/>
                </a:lnTo>
                <a:lnTo>
                  <a:pt x="1879960" y="270143"/>
                </a:lnTo>
                <a:lnTo>
                  <a:pt x="1832854" y="257287"/>
                </a:lnTo>
                <a:lnTo>
                  <a:pt x="1785631" y="244846"/>
                </a:lnTo>
                <a:lnTo>
                  <a:pt x="1738291" y="232126"/>
                </a:lnTo>
                <a:lnTo>
                  <a:pt x="1690837" y="218433"/>
                </a:lnTo>
                <a:lnTo>
                  <a:pt x="1643268" y="203073"/>
                </a:lnTo>
                <a:lnTo>
                  <a:pt x="1610273" y="162901"/>
                </a:lnTo>
                <a:lnTo>
                  <a:pt x="1571541" y="131239"/>
                </a:lnTo>
                <a:lnTo>
                  <a:pt x="1528987" y="104436"/>
                </a:lnTo>
                <a:lnTo>
                  <a:pt x="1484524" y="78840"/>
                </a:lnTo>
                <a:lnTo>
                  <a:pt x="1440068" y="50800"/>
                </a:lnTo>
                <a:lnTo>
                  <a:pt x="1419393" y="35468"/>
                </a:lnTo>
                <a:lnTo>
                  <a:pt x="1397063" y="18827"/>
                </a:lnTo>
                <a:lnTo>
                  <a:pt x="1379186" y="5472"/>
                </a:lnTo>
                <a:lnTo>
                  <a:pt x="1371869" y="0"/>
                </a:lnTo>
                <a:lnTo>
                  <a:pt x="1318088" y="4699"/>
                </a:lnTo>
                <a:lnTo>
                  <a:pt x="1264959" y="9186"/>
                </a:lnTo>
                <a:lnTo>
                  <a:pt x="1212881" y="15620"/>
                </a:lnTo>
                <a:lnTo>
                  <a:pt x="1162254" y="26162"/>
                </a:lnTo>
                <a:lnTo>
                  <a:pt x="1113474" y="42968"/>
                </a:lnTo>
                <a:lnTo>
                  <a:pt x="1066942" y="68199"/>
                </a:lnTo>
                <a:lnTo>
                  <a:pt x="1048936" y="92592"/>
                </a:lnTo>
                <a:lnTo>
                  <a:pt x="1030049" y="116665"/>
                </a:lnTo>
                <a:lnTo>
                  <a:pt x="1012971" y="141904"/>
                </a:lnTo>
                <a:lnTo>
                  <a:pt x="1000394" y="169799"/>
                </a:lnTo>
                <a:lnTo>
                  <a:pt x="996549" y="182647"/>
                </a:lnTo>
                <a:lnTo>
                  <a:pt x="993441" y="196389"/>
                </a:lnTo>
                <a:lnTo>
                  <a:pt x="989429" y="209536"/>
                </a:lnTo>
                <a:lnTo>
                  <a:pt x="982868" y="220599"/>
                </a:lnTo>
                <a:lnTo>
                  <a:pt x="971805" y="227085"/>
                </a:lnTo>
                <a:lnTo>
                  <a:pt x="958659" y="231060"/>
                </a:lnTo>
                <a:lnTo>
                  <a:pt x="944917" y="234154"/>
                </a:lnTo>
                <a:lnTo>
                  <a:pt x="932068" y="237998"/>
                </a:lnTo>
                <a:lnTo>
                  <a:pt x="910776" y="217808"/>
                </a:lnTo>
                <a:lnTo>
                  <a:pt x="901080" y="209645"/>
                </a:lnTo>
                <a:lnTo>
                  <a:pt x="898528" y="202957"/>
                </a:lnTo>
                <a:lnTo>
                  <a:pt x="898667" y="187198"/>
                </a:lnTo>
                <a:close/>
              </a:path>
              <a:path extrusionOk="0" h="2524125" w="3168650">
                <a:moveTo>
                  <a:pt x="35194" y="1066673"/>
                </a:moveTo>
                <a:lnTo>
                  <a:pt x="90300" y="1056318"/>
                </a:lnTo>
                <a:lnTo>
                  <a:pt x="145365" y="1046052"/>
                </a:lnTo>
                <a:lnTo>
                  <a:pt x="200336" y="1035963"/>
                </a:lnTo>
                <a:lnTo>
                  <a:pt x="255159" y="1026140"/>
                </a:lnTo>
                <a:lnTo>
                  <a:pt x="309783" y="1016671"/>
                </a:lnTo>
                <a:lnTo>
                  <a:pt x="364153" y="1007647"/>
                </a:lnTo>
                <a:lnTo>
                  <a:pt x="418218" y="999156"/>
                </a:lnTo>
                <a:lnTo>
                  <a:pt x="471925" y="991287"/>
                </a:lnTo>
                <a:lnTo>
                  <a:pt x="525220" y="984129"/>
                </a:lnTo>
                <a:lnTo>
                  <a:pt x="578050" y="977771"/>
                </a:lnTo>
                <a:lnTo>
                  <a:pt x="630363" y="972302"/>
                </a:lnTo>
                <a:lnTo>
                  <a:pt x="682106" y="967811"/>
                </a:lnTo>
                <a:lnTo>
                  <a:pt x="733225" y="964388"/>
                </a:lnTo>
                <a:lnTo>
                  <a:pt x="783669" y="962120"/>
                </a:lnTo>
                <a:lnTo>
                  <a:pt x="833383" y="961097"/>
                </a:lnTo>
                <a:lnTo>
                  <a:pt x="882316" y="961408"/>
                </a:lnTo>
                <a:lnTo>
                  <a:pt x="930414" y="963143"/>
                </a:lnTo>
                <a:lnTo>
                  <a:pt x="977625" y="966389"/>
                </a:lnTo>
                <a:lnTo>
                  <a:pt x="1023894" y="971237"/>
                </a:lnTo>
                <a:lnTo>
                  <a:pt x="1069171" y="977774"/>
                </a:lnTo>
                <a:lnTo>
                  <a:pt x="1113401" y="986091"/>
                </a:lnTo>
                <a:lnTo>
                  <a:pt x="1156531" y="996276"/>
                </a:lnTo>
                <a:lnTo>
                  <a:pt x="1198510" y="1008417"/>
                </a:lnTo>
                <a:lnTo>
                  <a:pt x="1239283" y="1022605"/>
                </a:lnTo>
                <a:lnTo>
                  <a:pt x="1278799" y="1038928"/>
                </a:lnTo>
                <a:lnTo>
                  <a:pt x="1317003" y="1057475"/>
                </a:lnTo>
                <a:lnTo>
                  <a:pt x="1353844" y="1078335"/>
                </a:lnTo>
                <a:lnTo>
                  <a:pt x="1389268" y="1101598"/>
                </a:lnTo>
                <a:lnTo>
                  <a:pt x="1421025" y="1125530"/>
                </a:lnTo>
                <a:lnTo>
                  <a:pt x="1451555" y="1151561"/>
                </a:lnTo>
                <a:lnTo>
                  <a:pt x="1480901" y="1179617"/>
                </a:lnTo>
                <a:lnTo>
                  <a:pt x="1509104" y="1209626"/>
                </a:lnTo>
                <a:lnTo>
                  <a:pt x="1536208" y="1241515"/>
                </a:lnTo>
                <a:lnTo>
                  <a:pt x="1562256" y="1275213"/>
                </a:lnTo>
                <a:lnTo>
                  <a:pt x="1587289" y="1310647"/>
                </a:lnTo>
                <a:lnTo>
                  <a:pt x="1611352" y="1347744"/>
                </a:lnTo>
                <a:lnTo>
                  <a:pt x="1634486" y="1386433"/>
                </a:lnTo>
                <a:lnTo>
                  <a:pt x="1656735" y="1426640"/>
                </a:lnTo>
                <a:lnTo>
                  <a:pt x="1678141" y="1468294"/>
                </a:lnTo>
                <a:lnTo>
                  <a:pt x="1698746" y="1511322"/>
                </a:lnTo>
                <a:lnTo>
                  <a:pt x="1718594" y="1555652"/>
                </a:lnTo>
                <a:lnTo>
                  <a:pt x="1737727" y="1601211"/>
                </a:lnTo>
                <a:lnTo>
                  <a:pt x="1756187" y="1647928"/>
                </a:lnTo>
                <a:lnTo>
                  <a:pt x="1774018" y="1695729"/>
                </a:lnTo>
                <a:lnTo>
                  <a:pt x="1791263" y="1744543"/>
                </a:lnTo>
                <a:lnTo>
                  <a:pt x="1807963" y="1794297"/>
                </a:lnTo>
                <a:lnTo>
                  <a:pt x="1824162" y="1844918"/>
                </a:lnTo>
                <a:lnTo>
                  <a:pt x="1839902" y="1896335"/>
                </a:lnTo>
                <a:lnTo>
                  <a:pt x="1855226" y="1948475"/>
                </a:lnTo>
                <a:lnTo>
                  <a:pt x="1870177" y="2001266"/>
                </a:lnTo>
                <a:lnTo>
                  <a:pt x="1884797" y="2054635"/>
                </a:lnTo>
                <a:lnTo>
                  <a:pt x="1899130" y="2108510"/>
                </a:lnTo>
                <a:lnTo>
                  <a:pt x="1913217" y="2162819"/>
                </a:lnTo>
                <a:lnTo>
                  <a:pt x="1927102" y="2217489"/>
                </a:lnTo>
                <a:lnTo>
                  <a:pt x="1940826" y="2272448"/>
                </a:lnTo>
                <a:lnTo>
                  <a:pt x="1954434" y="2327624"/>
                </a:lnTo>
                <a:lnTo>
                  <a:pt x="1967968" y="2382944"/>
                </a:lnTo>
                <a:lnTo>
                  <a:pt x="1981469" y="2438336"/>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22"/>
          <p:cNvSpPr txBox="1"/>
          <p:nvPr/>
        </p:nvSpPr>
        <p:spPr>
          <a:xfrm>
            <a:off x="3135248" y="5095494"/>
            <a:ext cx="9906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[1..120]</a:t>
            </a:r>
            <a:endParaRPr sz="2400">
              <a:solidFill>
                <a:schemeClr val="dk1"/>
              </a:solidFill>
              <a:latin typeface="Times New Roman"/>
              <a:ea typeface="Times New Roman"/>
              <a:cs typeface="Times New Roman"/>
              <a:sym typeface="Times New Roman"/>
            </a:endParaRPr>
          </a:p>
        </p:txBody>
      </p:sp>
      <p:sp>
        <p:nvSpPr>
          <p:cNvPr id="194" name="Google Shape;194;p22"/>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p>
            <a:pPr indent="0" lvl="0" marL="38100" rtl="0" algn="l">
              <a:lnSpc>
                <a:spcPct val="116500"/>
              </a:lnSpc>
              <a:spcBef>
                <a:spcPts val="0"/>
              </a:spcBef>
              <a:spcAft>
                <a:spcPts val="0"/>
              </a:spcAft>
              <a:buNone/>
            </a:pPr>
            <a:fld id="{00000000-1234-1234-1234-123412341234}" type="slidenum">
              <a:rPr lang="en-US"/>
              <a:t>‹#›</a:t>
            </a:fld>
            <a:endParaRPr/>
          </a:p>
        </p:txBody>
      </p:sp>
      <p:sp>
        <p:nvSpPr>
          <p:cNvPr id="195" name="Google Shape;195;p22"/>
          <p:cNvSpPr txBox="1"/>
          <p:nvPr/>
        </p:nvSpPr>
        <p:spPr>
          <a:xfrm>
            <a:off x="3660775" y="3969791"/>
            <a:ext cx="3111500" cy="666750"/>
          </a:xfrm>
          <a:prstGeom prst="rect">
            <a:avLst/>
          </a:prstGeom>
          <a:noFill/>
          <a:ln>
            <a:noFill/>
          </a:ln>
        </p:spPr>
        <p:txBody>
          <a:bodyPr anchorCtr="0" anchor="t" bIns="0" lIns="0" spcFirstLastPara="1" rIns="0" wrap="square" tIns="89525">
            <a:spAutoFit/>
          </a:bodyPr>
          <a:lstStyle/>
          <a:p>
            <a:pPr indent="0" lvl="0" marL="1995170" marR="0" rtl="0" algn="l">
              <a:lnSpc>
                <a:spcPct val="100000"/>
              </a:lnSpc>
              <a:spcBef>
                <a:spcPts val="0"/>
              </a:spcBef>
              <a:spcAft>
                <a:spcPts val="0"/>
              </a:spcAft>
              <a:buNone/>
            </a:pPr>
            <a:r>
              <a:rPr b="1" lang="en-US" sz="1600">
                <a:solidFill>
                  <a:schemeClr val="dk1"/>
                </a:solidFill>
                <a:latin typeface="Arial"/>
                <a:ea typeface="Arial"/>
                <a:cs typeface="Arial"/>
                <a:sym typeface="Arial"/>
              </a:rPr>
              <a:t>All integers</a:t>
            </a:r>
            <a:endParaRPr sz="1600">
              <a:solidFill>
                <a:schemeClr val="dk1"/>
              </a:solidFill>
              <a:latin typeface="Arial"/>
              <a:ea typeface="Arial"/>
              <a:cs typeface="Arial"/>
              <a:sym typeface="Arial"/>
            </a:endParaRPr>
          </a:p>
          <a:p>
            <a:pPr indent="0" lvl="0" marL="12700" marR="0" rtl="0" algn="l">
              <a:lnSpc>
                <a:spcPct val="100000"/>
              </a:lnSpc>
              <a:spcBef>
                <a:spcPts val="605"/>
              </a:spcBef>
              <a:spcAft>
                <a:spcPts val="0"/>
              </a:spcAft>
              <a:buNone/>
            </a:pPr>
            <a:r>
              <a:rPr b="1" lang="en-US" sz="1600">
                <a:solidFill>
                  <a:schemeClr val="dk1"/>
                </a:solidFill>
                <a:latin typeface="Arial"/>
                <a:ea typeface="Arial"/>
                <a:cs typeface="Arial"/>
                <a:sym typeface="Arial"/>
              </a:rPr>
              <a:t>Other integers</a:t>
            </a:r>
            <a:endParaRPr sz="16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3"/>
          <p:cNvPicPr preferRelativeResize="0"/>
          <p:nvPr/>
        </p:nvPicPr>
        <p:blipFill rotWithShape="1">
          <a:blip r:embed="rId3">
            <a:alphaModFix/>
          </a:blip>
          <a:srcRect b="0" l="0" r="0" t="0"/>
          <a:stretch/>
        </p:blipFill>
        <p:spPr>
          <a:xfrm>
            <a:off x="416051" y="227075"/>
            <a:ext cx="4299204" cy="777239"/>
          </a:xfrm>
          <a:prstGeom prst="rect">
            <a:avLst/>
          </a:prstGeom>
          <a:noFill/>
          <a:ln>
            <a:noFill/>
          </a:ln>
        </p:spPr>
      </p:pic>
      <p:sp>
        <p:nvSpPr>
          <p:cNvPr id="201" name="Google Shape;201;p23"/>
          <p:cNvSpPr txBox="1"/>
          <p:nvPr>
            <p:ph type="title"/>
          </p:nvPr>
        </p:nvSpPr>
        <p:spPr>
          <a:xfrm>
            <a:off x="687425" y="324053"/>
            <a:ext cx="3718500" cy="574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Example 1 (contd.)</a:t>
            </a:r>
            <a:endParaRPr sz="3600"/>
          </a:p>
        </p:txBody>
      </p:sp>
      <p:sp>
        <p:nvSpPr>
          <p:cNvPr id="202" name="Google Shape;202;p23"/>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p>
            <a:pPr indent="0" lvl="0" marL="38100" rtl="0" algn="l">
              <a:lnSpc>
                <a:spcPct val="116500"/>
              </a:lnSpc>
              <a:spcBef>
                <a:spcPts val="0"/>
              </a:spcBef>
              <a:spcAft>
                <a:spcPts val="0"/>
              </a:spcAft>
              <a:buNone/>
            </a:pPr>
            <a:fld id="{00000000-1234-1234-1234-123412341234}" type="slidenum">
              <a:rPr lang="en-US"/>
              <a:t>‹#›</a:t>
            </a:fld>
            <a:endParaRPr/>
          </a:p>
        </p:txBody>
      </p:sp>
      <p:sp>
        <p:nvSpPr>
          <p:cNvPr id="203" name="Google Shape;203;p23"/>
          <p:cNvSpPr txBox="1"/>
          <p:nvPr/>
        </p:nvSpPr>
        <p:spPr>
          <a:xfrm>
            <a:off x="535950" y="1088852"/>
            <a:ext cx="7873500" cy="3776400"/>
          </a:xfrm>
          <a:prstGeom prst="rect">
            <a:avLst/>
          </a:prstGeom>
          <a:noFill/>
          <a:ln>
            <a:noFill/>
          </a:ln>
        </p:spPr>
        <p:txBody>
          <a:bodyPr anchorCtr="0" anchor="t" bIns="0" lIns="0" spcFirstLastPara="1" rIns="0" wrap="square" tIns="12700">
            <a:spAutoFit/>
          </a:bodyPr>
          <a:lstStyle/>
          <a:p>
            <a:pPr indent="0" lvl="0" marL="12700" marR="158115"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Further, assume that the application is required to process all  values in the range [1..61] in accordance with requirement R1  and those in the range [62..120] according to requirement R2.  Thus E is further subdivided into two regions depending on the  expected behavior.</a:t>
            </a:r>
            <a:endParaRPr sz="2400">
              <a:solidFill>
                <a:schemeClr val="dk1"/>
              </a:solidFill>
              <a:latin typeface="Times New Roman"/>
              <a:ea typeface="Times New Roman"/>
              <a:cs typeface="Times New Roman"/>
              <a:sym typeface="Times New Roman"/>
            </a:endParaRPr>
          </a:p>
          <a:p>
            <a:pPr indent="0" lvl="0" marL="0" marR="5080" rtl="0" algn="l">
              <a:lnSpc>
                <a:spcPct val="100000"/>
              </a:lnSpc>
              <a:spcBef>
                <a:spcPts val="0"/>
              </a:spcBef>
              <a:spcAft>
                <a:spcPts val="0"/>
              </a:spcAft>
              <a:buNone/>
            </a:pPr>
            <a:r>
              <a:t/>
            </a:r>
            <a:endParaRPr sz="2850">
              <a:solidFill>
                <a:schemeClr val="dk1"/>
              </a:solidFill>
              <a:latin typeface="Times New Roman"/>
              <a:ea typeface="Times New Roman"/>
              <a:cs typeface="Times New Roman"/>
              <a:sym typeface="Times New Roman"/>
            </a:endParaRPr>
          </a:p>
          <a:p>
            <a:pPr indent="0" lvl="0" marL="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Similarly, it is expected that all invalid inputs less than or equal  to 1 are to be treated in one way while all greater than 120 are to  be treated differently.	This leads to a subdivision of U into two  categories.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4"/>
          <p:cNvPicPr preferRelativeResize="0"/>
          <p:nvPr/>
        </p:nvPicPr>
        <p:blipFill rotWithShape="1">
          <a:blip r:embed="rId3">
            <a:alphaModFix/>
          </a:blip>
          <a:srcRect b="0" l="0" r="0" t="0"/>
          <a:stretch/>
        </p:blipFill>
        <p:spPr>
          <a:xfrm>
            <a:off x="568452" y="227075"/>
            <a:ext cx="4299204" cy="777239"/>
          </a:xfrm>
          <a:prstGeom prst="rect">
            <a:avLst/>
          </a:prstGeom>
          <a:noFill/>
          <a:ln>
            <a:noFill/>
          </a:ln>
        </p:spPr>
      </p:pic>
      <p:sp>
        <p:nvSpPr>
          <p:cNvPr id="209" name="Google Shape;209;p24"/>
          <p:cNvSpPr txBox="1"/>
          <p:nvPr>
            <p:ph type="title"/>
          </p:nvPr>
        </p:nvSpPr>
        <p:spPr>
          <a:xfrm>
            <a:off x="839825" y="324053"/>
            <a:ext cx="3723004"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Example 1 (contd.)</a:t>
            </a:r>
            <a:endParaRPr sz="3600"/>
          </a:p>
        </p:txBody>
      </p:sp>
      <p:sp>
        <p:nvSpPr>
          <p:cNvPr id="210" name="Google Shape;210;p24"/>
          <p:cNvSpPr/>
          <p:nvPr/>
        </p:nvSpPr>
        <p:spPr>
          <a:xfrm>
            <a:off x="1963531" y="2438400"/>
            <a:ext cx="3168650" cy="2524125"/>
          </a:xfrm>
          <a:custGeom>
            <a:rect b="b" l="l" r="r" t="t"/>
            <a:pathLst>
              <a:path extrusionOk="0" h="2524125" w="3168650">
                <a:moveTo>
                  <a:pt x="898667" y="187325"/>
                </a:moveTo>
                <a:lnTo>
                  <a:pt x="858664" y="221916"/>
                </a:lnTo>
                <a:lnTo>
                  <a:pt x="818896" y="255110"/>
                </a:lnTo>
                <a:lnTo>
                  <a:pt x="779401" y="287075"/>
                </a:lnTo>
                <a:lnTo>
                  <a:pt x="740217" y="317978"/>
                </a:lnTo>
                <a:lnTo>
                  <a:pt x="701384" y="347984"/>
                </a:lnTo>
                <a:lnTo>
                  <a:pt x="662940" y="377262"/>
                </a:lnTo>
                <a:lnTo>
                  <a:pt x="624923" y="405977"/>
                </a:lnTo>
                <a:lnTo>
                  <a:pt x="587372" y="434298"/>
                </a:lnTo>
                <a:lnTo>
                  <a:pt x="550326" y="462391"/>
                </a:lnTo>
                <a:lnTo>
                  <a:pt x="513822" y="490422"/>
                </a:lnTo>
                <a:lnTo>
                  <a:pt x="477900" y="518559"/>
                </a:lnTo>
                <a:lnTo>
                  <a:pt x="442598" y="546968"/>
                </a:lnTo>
                <a:lnTo>
                  <a:pt x="407955" y="575818"/>
                </a:lnTo>
                <a:lnTo>
                  <a:pt x="374009" y="605273"/>
                </a:lnTo>
                <a:lnTo>
                  <a:pt x="340799" y="635502"/>
                </a:lnTo>
                <a:lnTo>
                  <a:pt x="308363" y="666671"/>
                </a:lnTo>
                <a:lnTo>
                  <a:pt x="276740" y="698948"/>
                </a:lnTo>
                <a:lnTo>
                  <a:pt x="245968" y="732498"/>
                </a:lnTo>
                <a:lnTo>
                  <a:pt x="216086" y="767490"/>
                </a:lnTo>
                <a:lnTo>
                  <a:pt x="187133" y="804089"/>
                </a:lnTo>
                <a:lnTo>
                  <a:pt x="159146" y="842463"/>
                </a:lnTo>
                <a:lnTo>
                  <a:pt x="132165" y="882779"/>
                </a:lnTo>
                <a:lnTo>
                  <a:pt x="106228" y="925204"/>
                </a:lnTo>
                <a:lnTo>
                  <a:pt x="81374" y="969904"/>
                </a:lnTo>
                <a:lnTo>
                  <a:pt x="57641" y="1017047"/>
                </a:lnTo>
                <a:lnTo>
                  <a:pt x="35067" y="1066800"/>
                </a:lnTo>
                <a:lnTo>
                  <a:pt x="27340" y="1116516"/>
                </a:lnTo>
                <a:lnTo>
                  <a:pt x="19594" y="1166430"/>
                </a:lnTo>
                <a:lnTo>
                  <a:pt x="12408" y="1216469"/>
                </a:lnTo>
                <a:lnTo>
                  <a:pt x="6361" y="1266561"/>
                </a:lnTo>
                <a:lnTo>
                  <a:pt x="2032" y="1316634"/>
                </a:lnTo>
                <a:lnTo>
                  <a:pt x="0" y="1366615"/>
                </a:lnTo>
                <a:lnTo>
                  <a:pt x="843" y="1416432"/>
                </a:lnTo>
                <a:lnTo>
                  <a:pt x="5142" y="1466012"/>
                </a:lnTo>
                <a:lnTo>
                  <a:pt x="13475" y="1515284"/>
                </a:lnTo>
                <a:lnTo>
                  <a:pt x="26421" y="1564175"/>
                </a:lnTo>
                <a:lnTo>
                  <a:pt x="44559" y="1612613"/>
                </a:lnTo>
                <a:lnTo>
                  <a:pt x="68468" y="1660525"/>
                </a:lnTo>
                <a:lnTo>
                  <a:pt x="92473" y="1698190"/>
                </a:lnTo>
                <a:lnTo>
                  <a:pt x="120751" y="1733311"/>
                </a:lnTo>
                <a:lnTo>
                  <a:pt x="152849" y="1766021"/>
                </a:lnTo>
                <a:lnTo>
                  <a:pt x="188313" y="1796452"/>
                </a:lnTo>
                <a:lnTo>
                  <a:pt x="226689" y="1824736"/>
                </a:lnTo>
                <a:lnTo>
                  <a:pt x="267525" y="1851006"/>
                </a:lnTo>
                <a:lnTo>
                  <a:pt x="310365" y="1875393"/>
                </a:lnTo>
                <a:lnTo>
                  <a:pt x="354758" y="1898030"/>
                </a:lnTo>
                <a:lnTo>
                  <a:pt x="400249" y="1919050"/>
                </a:lnTo>
                <a:lnTo>
                  <a:pt x="446385" y="1938584"/>
                </a:lnTo>
                <a:lnTo>
                  <a:pt x="492712" y="1956765"/>
                </a:lnTo>
                <a:lnTo>
                  <a:pt x="538777" y="1973724"/>
                </a:lnTo>
                <a:lnTo>
                  <a:pt x="584126" y="1989595"/>
                </a:lnTo>
                <a:lnTo>
                  <a:pt x="628306" y="2004510"/>
                </a:lnTo>
                <a:lnTo>
                  <a:pt x="670862" y="2018601"/>
                </a:lnTo>
                <a:lnTo>
                  <a:pt x="711342" y="2032000"/>
                </a:lnTo>
                <a:lnTo>
                  <a:pt x="760593" y="2049075"/>
                </a:lnTo>
                <a:lnTo>
                  <a:pt x="809675" y="2067222"/>
                </a:lnTo>
                <a:lnTo>
                  <a:pt x="858653" y="2086176"/>
                </a:lnTo>
                <a:lnTo>
                  <a:pt x="907590" y="2105674"/>
                </a:lnTo>
                <a:lnTo>
                  <a:pt x="956550" y="2125451"/>
                </a:lnTo>
                <a:lnTo>
                  <a:pt x="1005597" y="2145243"/>
                </a:lnTo>
                <a:lnTo>
                  <a:pt x="1054797" y="2164787"/>
                </a:lnTo>
                <a:lnTo>
                  <a:pt x="1104212" y="2183819"/>
                </a:lnTo>
                <a:lnTo>
                  <a:pt x="1153908" y="2202074"/>
                </a:lnTo>
                <a:lnTo>
                  <a:pt x="1203947" y="2219289"/>
                </a:lnTo>
                <a:lnTo>
                  <a:pt x="1254394" y="2235200"/>
                </a:lnTo>
                <a:lnTo>
                  <a:pt x="1300178" y="2247639"/>
                </a:lnTo>
                <a:lnTo>
                  <a:pt x="1346817" y="2259111"/>
                </a:lnTo>
                <a:lnTo>
                  <a:pt x="1393977" y="2270137"/>
                </a:lnTo>
                <a:lnTo>
                  <a:pt x="1441323" y="2281237"/>
                </a:lnTo>
                <a:lnTo>
                  <a:pt x="1488520" y="2292932"/>
                </a:lnTo>
                <a:lnTo>
                  <a:pt x="1535233" y="2305744"/>
                </a:lnTo>
                <a:lnTo>
                  <a:pt x="1581128" y="2320193"/>
                </a:lnTo>
                <a:lnTo>
                  <a:pt x="1625869" y="2336800"/>
                </a:lnTo>
                <a:lnTo>
                  <a:pt x="1692894" y="2371471"/>
                </a:lnTo>
                <a:lnTo>
                  <a:pt x="1726739" y="2390092"/>
                </a:lnTo>
                <a:lnTo>
                  <a:pt x="1762394" y="2404999"/>
                </a:lnTo>
                <a:lnTo>
                  <a:pt x="1799155" y="2412452"/>
                </a:lnTo>
                <a:lnTo>
                  <a:pt x="1837404" y="2415571"/>
                </a:lnTo>
                <a:lnTo>
                  <a:pt x="1876248" y="2417786"/>
                </a:lnTo>
                <a:lnTo>
                  <a:pt x="1914794" y="2422525"/>
                </a:lnTo>
                <a:lnTo>
                  <a:pt x="1962993" y="2431383"/>
                </a:lnTo>
                <a:lnTo>
                  <a:pt x="2011087" y="2441297"/>
                </a:lnTo>
                <a:lnTo>
                  <a:pt x="2059159" y="2451766"/>
                </a:lnTo>
                <a:lnTo>
                  <a:pt x="2107291" y="2462291"/>
                </a:lnTo>
                <a:lnTo>
                  <a:pt x="2155565" y="2472371"/>
                </a:lnTo>
                <a:lnTo>
                  <a:pt x="2204063" y="2481507"/>
                </a:lnTo>
                <a:lnTo>
                  <a:pt x="2252868" y="2489200"/>
                </a:lnTo>
                <a:lnTo>
                  <a:pt x="2333496" y="2499318"/>
                </a:lnTo>
                <a:lnTo>
                  <a:pt x="2422588" y="2510805"/>
                </a:lnTo>
                <a:lnTo>
                  <a:pt x="2494702" y="2520221"/>
                </a:lnTo>
                <a:lnTo>
                  <a:pt x="2524394" y="2524125"/>
                </a:lnTo>
                <a:lnTo>
                  <a:pt x="2573988" y="2519220"/>
                </a:lnTo>
                <a:lnTo>
                  <a:pt x="2624679" y="2516556"/>
                </a:lnTo>
                <a:lnTo>
                  <a:pt x="2675777" y="2514494"/>
                </a:lnTo>
                <a:lnTo>
                  <a:pt x="2726594" y="2511393"/>
                </a:lnTo>
                <a:lnTo>
                  <a:pt x="2776441" y="2505613"/>
                </a:lnTo>
                <a:lnTo>
                  <a:pt x="2824628" y="2495514"/>
                </a:lnTo>
                <a:lnTo>
                  <a:pt x="2870467" y="2479456"/>
                </a:lnTo>
                <a:lnTo>
                  <a:pt x="2913268" y="2455799"/>
                </a:lnTo>
                <a:lnTo>
                  <a:pt x="2943602" y="2426619"/>
                </a:lnTo>
                <a:lnTo>
                  <a:pt x="2978361" y="2384089"/>
                </a:lnTo>
                <a:lnTo>
                  <a:pt x="3013194" y="2335829"/>
                </a:lnTo>
                <a:lnTo>
                  <a:pt x="3043747" y="2289459"/>
                </a:lnTo>
                <a:lnTo>
                  <a:pt x="3065668" y="2252599"/>
                </a:lnTo>
                <a:lnTo>
                  <a:pt x="3083679" y="2208051"/>
                </a:lnTo>
                <a:lnTo>
                  <a:pt x="3100022" y="2157968"/>
                </a:lnTo>
                <a:lnTo>
                  <a:pt x="3111888" y="2117099"/>
                </a:lnTo>
                <a:lnTo>
                  <a:pt x="3122768" y="2050858"/>
                </a:lnTo>
                <a:lnTo>
                  <a:pt x="3129030" y="2001131"/>
                </a:lnTo>
                <a:lnTo>
                  <a:pt x="3135159" y="1951066"/>
                </a:lnTo>
                <a:lnTo>
                  <a:pt x="3141060" y="1900712"/>
                </a:lnTo>
                <a:lnTo>
                  <a:pt x="3146636" y="1850118"/>
                </a:lnTo>
                <a:lnTo>
                  <a:pt x="3151791" y="1799331"/>
                </a:lnTo>
                <a:lnTo>
                  <a:pt x="3156431" y="1748400"/>
                </a:lnTo>
                <a:lnTo>
                  <a:pt x="3160460" y="1697374"/>
                </a:lnTo>
                <a:lnTo>
                  <a:pt x="3163781" y="1646301"/>
                </a:lnTo>
                <a:lnTo>
                  <a:pt x="3166299" y="1595230"/>
                </a:lnTo>
                <a:lnTo>
                  <a:pt x="3167919" y="1544208"/>
                </a:lnTo>
                <a:lnTo>
                  <a:pt x="3168545" y="1493285"/>
                </a:lnTo>
                <a:lnTo>
                  <a:pt x="3168081" y="1442509"/>
                </a:lnTo>
                <a:lnTo>
                  <a:pt x="3166431" y="1391928"/>
                </a:lnTo>
                <a:lnTo>
                  <a:pt x="3163500" y="1341591"/>
                </a:lnTo>
                <a:lnTo>
                  <a:pt x="3159192" y="1291546"/>
                </a:lnTo>
                <a:lnTo>
                  <a:pt x="3153411" y="1241841"/>
                </a:lnTo>
                <a:lnTo>
                  <a:pt x="3146062" y="1192526"/>
                </a:lnTo>
                <a:lnTo>
                  <a:pt x="3137049" y="1143648"/>
                </a:lnTo>
                <a:lnTo>
                  <a:pt x="3126276" y="1095256"/>
                </a:lnTo>
                <a:lnTo>
                  <a:pt x="3113648" y="1047399"/>
                </a:lnTo>
                <a:lnTo>
                  <a:pt x="3099069" y="1000125"/>
                </a:lnTo>
                <a:lnTo>
                  <a:pt x="3081348" y="956826"/>
                </a:lnTo>
                <a:lnTo>
                  <a:pt x="3058426" y="915736"/>
                </a:lnTo>
                <a:lnTo>
                  <a:pt x="3031218" y="876709"/>
                </a:lnTo>
                <a:lnTo>
                  <a:pt x="3000640" y="839601"/>
                </a:lnTo>
                <a:lnTo>
                  <a:pt x="2967605" y="804268"/>
                </a:lnTo>
                <a:lnTo>
                  <a:pt x="2933029" y="770565"/>
                </a:lnTo>
                <a:lnTo>
                  <a:pt x="2897825" y="738349"/>
                </a:lnTo>
                <a:lnTo>
                  <a:pt x="2862909" y="707475"/>
                </a:lnTo>
                <a:lnTo>
                  <a:pt x="2829194" y="677799"/>
                </a:lnTo>
                <a:lnTo>
                  <a:pt x="2793350" y="647423"/>
                </a:lnTo>
                <a:lnTo>
                  <a:pt x="2755423" y="617981"/>
                </a:lnTo>
                <a:lnTo>
                  <a:pt x="2715605" y="589547"/>
                </a:lnTo>
                <a:lnTo>
                  <a:pt x="2674088" y="562196"/>
                </a:lnTo>
                <a:lnTo>
                  <a:pt x="2631064" y="536006"/>
                </a:lnTo>
                <a:lnTo>
                  <a:pt x="2586725" y="511051"/>
                </a:lnTo>
                <a:lnTo>
                  <a:pt x="2541264" y="487407"/>
                </a:lnTo>
                <a:lnTo>
                  <a:pt x="2494872" y="465149"/>
                </a:lnTo>
                <a:lnTo>
                  <a:pt x="2447743" y="444354"/>
                </a:lnTo>
                <a:lnTo>
                  <a:pt x="2400067" y="425097"/>
                </a:lnTo>
                <a:lnTo>
                  <a:pt x="2352038" y="407454"/>
                </a:lnTo>
                <a:lnTo>
                  <a:pt x="2303847" y="391501"/>
                </a:lnTo>
                <a:lnTo>
                  <a:pt x="2255687" y="377312"/>
                </a:lnTo>
                <a:lnTo>
                  <a:pt x="2207749" y="364965"/>
                </a:lnTo>
                <a:lnTo>
                  <a:pt x="2160226" y="354534"/>
                </a:lnTo>
                <a:lnTo>
                  <a:pt x="2113311" y="346095"/>
                </a:lnTo>
                <a:lnTo>
                  <a:pt x="2067194" y="339725"/>
                </a:lnTo>
                <a:lnTo>
                  <a:pt x="2020567" y="318264"/>
                </a:lnTo>
                <a:lnTo>
                  <a:pt x="1973818" y="299988"/>
                </a:lnTo>
                <a:lnTo>
                  <a:pt x="1926949" y="284207"/>
                </a:lnTo>
                <a:lnTo>
                  <a:pt x="1879960" y="270228"/>
                </a:lnTo>
                <a:lnTo>
                  <a:pt x="1832854" y="257362"/>
                </a:lnTo>
                <a:lnTo>
                  <a:pt x="1785631" y="244917"/>
                </a:lnTo>
                <a:lnTo>
                  <a:pt x="1738291" y="232202"/>
                </a:lnTo>
                <a:lnTo>
                  <a:pt x="1690837" y="218526"/>
                </a:lnTo>
                <a:lnTo>
                  <a:pt x="1643268" y="203200"/>
                </a:lnTo>
                <a:lnTo>
                  <a:pt x="1610273" y="162966"/>
                </a:lnTo>
                <a:lnTo>
                  <a:pt x="1571541" y="131267"/>
                </a:lnTo>
                <a:lnTo>
                  <a:pt x="1528987" y="104444"/>
                </a:lnTo>
                <a:lnTo>
                  <a:pt x="1484524" y="78841"/>
                </a:lnTo>
                <a:lnTo>
                  <a:pt x="1440068" y="50800"/>
                </a:lnTo>
                <a:lnTo>
                  <a:pt x="1419393" y="35468"/>
                </a:lnTo>
                <a:lnTo>
                  <a:pt x="1397063" y="18827"/>
                </a:lnTo>
                <a:lnTo>
                  <a:pt x="1379186" y="5472"/>
                </a:lnTo>
                <a:lnTo>
                  <a:pt x="1371869" y="0"/>
                </a:lnTo>
                <a:lnTo>
                  <a:pt x="1318088" y="4699"/>
                </a:lnTo>
                <a:lnTo>
                  <a:pt x="1264959" y="9186"/>
                </a:lnTo>
                <a:lnTo>
                  <a:pt x="1212881" y="15621"/>
                </a:lnTo>
                <a:lnTo>
                  <a:pt x="1162254" y="26162"/>
                </a:lnTo>
                <a:lnTo>
                  <a:pt x="1113474" y="42968"/>
                </a:lnTo>
                <a:lnTo>
                  <a:pt x="1066942" y="68199"/>
                </a:lnTo>
                <a:lnTo>
                  <a:pt x="1048936" y="92592"/>
                </a:lnTo>
                <a:lnTo>
                  <a:pt x="1030049" y="116665"/>
                </a:lnTo>
                <a:lnTo>
                  <a:pt x="1012971" y="141904"/>
                </a:lnTo>
                <a:lnTo>
                  <a:pt x="1000394" y="169799"/>
                </a:lnTo>
                <a:lnTo>
                  <a:pt x="996549" y="182647"/>
                </a:lnTo>
                <a:lnTo>
                  <a:pt x="993441" y="196389"/>
                </a:lnTo>
                <a:lnTo>
                  <a:pt x="989429" y="209536"/>
                </a:lnTo>
                <a:lnTo>
                  <a:pt x="982868" y="220599"/>
                </a:lnTo>
                <a:lnTo>
                  <a:pt x="971805" y="227159"/>
                </a:lnTo>
                <a:lnTo>
                  <a:pt x="958659" y="231171"/>
                </a:lnTo>
                <a:lnTo>
                  <a:pt x="944917" y="234279"/>
                </a:lnTo>
                <a:lnTo>
                  <a:pt x="932068" y="238125"/>
                </a:lnTo>
                <a:lnTo>
                  <a:pt x="910776" y="217882"/>
                </a:lnTo>
                <a:lnTo>
                  <a:pt x="901080" y="209724"/>
                </a:lnTo>
                <a:lnTo>
                  <a:pt x="898528" y="203067"/>
                </a:lnTo>
                <a:lnTo>
                  <a:pt x="898667" y="18732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4"/>
          <p:cNvSpPr txBox="1"/>
          <p:nvPr/>
        </p:nvSpPr>
        <p:spPr>
          <a:xfrm>
            <a:off x="4932679" y="2692730"/>
            <a:ext cx="112903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All integers</a:t>
            </a:r>
            <a:endParaRPr sz="1600">
              <a:solidFill>
                <a:schemeClr val="dk1"/>
              </a:solidFill>
              <a:latin typeface="Arial"/>
              <a:ea typeface="Arial"/>
              <a:cs typeface="Arial"/>
              <a:sym typeface="Arial"/>
            </a:endParaRPr>
          </a:p>
        </p:txBody>
      </p:sp>
      <p:sp>
        <p:nvSpPr>
          <p:cNvPr id="212" name="Google Shape;212;p24"/>
          <p:cNvSpPr/>
          <p:nvPr/>
        </p:nvSpPr>
        <p:spPr>
          <a:xfrm>
            <a:off x="1998726" y="3399580"/>
            <a:ext cx="1946275" cy="1477645"/>
          </a:xfrm>
          <a:custGeom>
            <a:rect b="b" l="l" r="r" t="t"/>
            <a:pathLst>
              <a:path extrusionOk="0" h="1477645" w="1946275">
                <a:moveTo>
                  <a:pt x="0" y="105619"/>
                </a:moveTo>
                <a:lnTo>
                  <a:pt x="55105" y="95252"/>
                </a:lnTo>
                <a:lnTo>
                  <a:pt x="110170" y="84975"/>
                </a:lnTo>
                <a:lnTo>
                  <a:pt x="165141" y="74877"/>
                </a:lnTo>
                <a:lnTo>
                  <a:pt x="219964" y="65046"/>
                </a:lnTo>
                <a:lnTo>
                  <a:pt x="274588" y="55572"/>
                </a:lnTo>
                <a:lnTo>
                  <a:pt x="328959" y="46543"/>
                </a:lnTo>
                <a:lnTo>
                  <a:pt x="383024" y="38049"/>
                </a:lnTo>
                <a:lnTo>
                  <a:pt x="436730" y="30178"/>
                </a:lnTo>
                <a:lnTo>
                  <a:pt x="490025" y="23019"/>
                </a:lnTo>
                <a:lnTo>
                  <a:pt x="542855" y="16661"/>
                </a:lnTo>
                <a:lnTo>
                  <a:pt x="595168" y="11193"/>
                </a:lnTo>
                <a:lnTo>
                  <a:pt x="646911" y="6704"/>
                </a:lnTo>
                <a:lnTo>
                  <a:pt x="698030" y="3283"/>
                </a:lnTo>
                <a:lnTo>
                  <a:pt x="748474" y="1019"/>
                </a:lnTo>
                <a:lnTo>
                  <a:pt x="798189" y="0"/>
                </a:lnTo>
                <a:lnTo>
                  <a:pt x="847121" y="315"/>
                </a:lnTo>
                <a:lnTo>
                  <a:pt x="895219" y="2054"/>
                </a:lnTo>
                <a:lnTo>
                  <a:pt x="942430" y="5304"/>
                </a:lnTo>
                <a:lnTo>
                  <a:pt x="988699" y="10157"/>
                </a:lnTo>
                <a:lnTo>
                  <a:pt x="1033976" y="16699"/>
                </a:lnTo>
                <a:lnTo>
                  <a:pt x="1078206" y="25020"/>
                </a:lnTo>
                <a:lnTo>
                  <a:pt x="1121336" y="35208"/>
                </a:lnTo>
                <a:lnTo>
                  <a:pt x="1163315" y="47354"/>
                </a:lnTo>
                <a:lnTo>
                  <a:pt x="1204088" y="61545"/>
                </a:lnTo>
                <a:lnTo>
                  <a:pt x="1243604" y="77871"/>
                </a:lnTo>
                <a:lnTo>
                  <a:pt x="1281808" y="96420"/>
                </a:lnTo>
                <a:lnTo>
                  <a:pt x="1318649" y="117281"/>
                </a:lnTo>
                <a:lnTo>
                  <a:pt x="1354074" y="140544"/>
                </a:lnTo>
                <a:lnTo>
                  <a:pt x="1385831" y="164476"/>
                </a:lnTo>
                <a:lnTo>
                  <a:pt x="1416360" y="190506"/>
                </a:lnTo>
                <a:lnTo>
                  <a:pt x="1445706" y="218560"/>
                </a:lnTo>
                <a:lnTo>
                  <a:pt x="1473909" y="248566"/>
                </a:lnTo>
                <a:lnTo>
                  <a:pt x="1501013" y="280453"/>
                </a:lnTo>
                <a:lnTo>
                  <a:pt x="1527061" y="314147"/>
                </a:lnTo>
                <a:lnTo>
                  <a:pt x="1552095" y="349577"/>
                </a:lnTo>
                <a:lnTo>
                  <a:pt x="1576157" y="386669"/>
                </a:lnTo>
                <a:lnTo>
                  <a:pt x="1599292" y="425353"/>
                </a:lnTo>
                <a:lnTo>
                  <a:pt x="1621540" y="465556"/>
                </a:lnTo>
                <a:lnTo>
                  <a:pt x="1642946" y="507205"/>
                </a:lnTo>
                <a:lnTo>
                  <a:pt x="1663551" y="550228"/>
                </a:lnTo>
                <a:lnTo>
                  <a:pt x="1683399" y="594553"/>
                </a:lnTo>
                <a:lnTo>
                  <a:pt x="1702532" y="640107"/>
                </a:lnTo>
                <a:lnTo>
                  <a:pt x="1720992" y="686819"/>
                </a:lnTo>
                <a:lnTo>
                  <a:pt x="1738824" y="734615"/>
                </a:lnTo>
                <a:lnTo>
                  <a:pt x="1756068" y="783425"/>
                </a:lnTo>
                <a:lnTo>
                  <a:pt x="1772768" y="833175"/>
                </a:lnTo>
                <a:lnTo>
                  <a:pt x="1788967" y="883793"/>
                </a:lnTo>
                <a:lnTo>
                  <a:pt x="1804707" y="935206"/>
                </a:lnTo>
                <a:lnTo>
                  <a:pt x="1820031" y="987344"/>
                </a:lnTo>
                <a:lnTo>
                  <a:pt x="1834982" y="1040133"/>
                </a:lnTo>
                <a:lnTo>
                  <a:pt x="1849602" y="1093501"/>
                </a:lnTo>
                <a:lnTo>
                  <a:pt x="1863935" y="1147376"/>
                </a:lnTo>
                <a:lnTo>
                  <a:pt x="1878022" y="1201685"/>
                </a:lnTo>
                <a:lnTo>
                  <a:pt x="1891907" y="1256356"/>
                </a:lnTo>
                <a:lnTo>
                  <a:pt x="1905632" y="1311318"/>
                </a:lnTo>
                <a:lnTo>
                  <a:pt x="1919239" y="1366497"/>
                </a:lnTo>
                <a:lnTo>
                  <a:pt x="1932773" y="1421821"/>
                </a:lnTo>
                <a:lnTo>
                  <a:pt x="1946275" y="1477219"/>
                </a:lnTo>
              </a:path>
              <a:path extrusionOk="0" h="1477645" w="1946275">
                <a:moveTo>
                  <a:pt x="1506474" y="326345"/>
                </a:moveTo>
                <a:lnTo>
                  <a:pt x="1452732" y="353686"/>
                </a:lnTo>
                <a:lnTo>
                  <a:pt x="1399269" y="381015"/>
                </a:lnTo>
                <a:lnTo>
                  <a:pt x="1346365" y="408323"/>
                </a:lnTo>
                <a:lnTo>
                  <a:pt x="1294298" y="435599"/>
                </a:lnTo>
                <a:lnTo>
                  <a:pt x="1243349" y="462831"/>
                </a:lnTo>
                <a:lnTo>
                  <a:pt x="1193794" y="490008"/>
                </a:lnTo>
                <a:lnTo>
                  <a:pt x="1145916" y="517121"/>
                </a:lnTo>
                <a:lnTo>
                  <a:pt x="1099991" y="544157"/>
                </a:lnTo>
                <a:lnTo>
                  <a:pt x="1056299" y="571107"/>
                </a:lnTo>
                <a:lnTo>
                  <a:pt x="1015121" y="597959"/>
                </a:lnTo>
                <a:lnTo>
                  <a:pt x="976734" y="624702"/>
                </a:lnTo>
                <a:lnTo>
                  <a:pt x="941418" y="651326"/>
                </a:lnTo>
                <a:lnTo>
                  <a:pt x="909452" y="677820"/>
                </a:lnTo>
                <a:lnTo>
                  <a:pt x="881115" y="704173"/>
                </a:lnTo>
                <a:lnTo>
                  <a:pt x="836447" y="756411"/>
                </a:lnTo>
                <a:lnTo>
                  <a:pt x="807855" y="823525"/>
                </a:lnTo>
                <a:lnTo>
                  <a:pt x="809290" y="866946"/>
                </a:lnTo>
                <a:lnTo>
                  <a:pt x="822467" y="911638"/>
                </a:lnTo>
                <a:lnTo>
                  <a:pt x="844874" y="956707"/>
                </a:lnTo>
                <a:lnTo>
                  <a:pt x="874002" y="1001254"/>
                </a:lnTo>
                <a:lnTo>
                  <a:pt x="907339" y="1044382"/>
                </a:lnTo>
                <a:lnTo>
                  <a:pt x="942374" y="1085194"/>
                </a:lnTo>
                <a:lnTo>
                  <a:pt x="976596" y="1122794"/>
                </a:lnTo>
                <a:lnTo>
                  <a:pt x="1007493" y="1156283"/>
                </a:lnTo>
                <a:lnTo>
                  <a:pt x="1032556" y="1184766"/>
                </a:lnTo>
                <a:lnTo>
                  <a:pt x="1049274" y="120734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24"/>
          <p:cNvSpPr txBox="1"/>
          <p:nvPr/>
        </p:nvSpPr>
        <p:spPr>
          <a:xfrm>
            <a:off x="2050795" y="3428596"/>
            <a:ext cx="1702435" cy="1076960"/>
          </a:xfrm>
          <a:prstGeom prst="rect">
            <a:avLst/>
          </a:prstGeom>
          <a:noFill/>
          <a:ln>
            <a:noFill/>
          </a:ln>
        </p:spPr>
        <p:txBody>
          <a:bodyPr anchorCtr="0" anchor="t" bIns="0" lIns="0" spcFirstLastPara="1" rIns="0" wrap="square" tIns="17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[62-120]</a:t>
            </a:r>
            <a:endParaRPr sz="2400">
              <a:solidFill>
                <a:schemeClr val="dk1"/>
              </a:solidFill>
              <a:latin typeface="Times New Roman"/>
              <a:ea typeface="Times New Roman"/>
              <a:cs typeface="Times New Roman"/>
              <a:sym typeface="Times New Roman"/>
            </a:endParaRPr>
          </a:p>
          <a:p>
            <a:pPr indent="0" lvl="0" marL="876300" marR="0" rtl="0" algn="l">
              <a:lnSpc>
                <a:spcPct val="100000"/>
              </a:lnSpc>
              <a:spcBef>
                <a:spcPts val="1260"/>
              </a:spcBef>
              <a:spcAft>
                <a:spcPts val="0"/>
              </a:spcAft>
              <a:buNone/>
            </a:pPr>
            <a:r>
              <a:rPr b="1" lang="en-US" sz="2400">
                <a:solidFill>
                  <a:schemeClr val="dk1"/>
                </a:solidFill>
                <a:latin typeface="Times New Roman"/>
                <a:ea typeface="Times New Roman"/>
                <a:cs typeface="Times New Roman"/>
                <a:sym typeface="Times New Roman"/>
              </a:rPr>
              <a:t>[1..61]</a:t>
            </a:r>
            <a:endParaRPr sz="2400">
              <a:solidFill>
                <a:schemeClr val="dk1"/>
              </a:solidFill>
              <a:latin typeface="Times New Roman"/>
              <a:ea typeface="Times New Roman"/>
              <a:cs typeface="Times New Roman"/>
              <a:sym typeface="Times New Roman"/>
            </a:endParaRPr>
          </a:p>
        </p:txBody>
      </p:sp>
      <p:sp>
        <p:nvSpPr>
          <p:cNvPr id="214" name="Google Shape;214;p24"/>
          <p:cNvSpPr/>
          <p:nvPr/>
        </p:nvSpPr>
        <p:spPr>
          <a:xfrm>
            <a:off x="3302000" y="2455926"/>
            <a:ext cx="456565" cy="1098550"/>
          </a:xfrm>
          <a:custGeom>
            <a:rect b="b" l="l" r="r" t="t"/>
            <a:pathLst>
              <a:path extrusionOk="0" h="1098550" w="456564">
                <a:moveTo>
                  <a:pt x="92201" y="1098550"/>
                </a:moveTo>
                <a:lnTo>
                  <a:pt x="130065" y="1056694"/>
                </a:lnTo>
                <a:lnTo>
                  <a:pt x="167566" y="1014922"/>
                </a:lnTo>
                <a:lnTo>
                  <a:pt x="204340" y="973274"/>
                </a:lnTo>
                <a:lnTo>
                  <a:pt x="240023" y="931790"/>
                </a:lnTo>
                <a:lnTo>
                  <a:pt x="274249" y="890509"/>
                </a:lnTo>
                <a:lnTo>
                  <a:pt x="306653" y="849473"/>
                </a:lnTo>
                <a:lnTo>
                  <a:pt x="336869" y="808720"/>
                </a:lnTo>
                <a:lnTo>
                  <a:pt x="364534" y="768292"/>
                </a:lnTo>
                <a:lnTo>
                  <a:pt x="389281" y="728227"/>
                </a:lnTo>
                <a:lnTo>
                  <a:pt x="410746" y="688565"/>
                </a:lnTo>
                <a:lnTo>
                  <a:pt x="428563" y="649348"/>
                </a:lnTo>
                <a:lnTo>
                  <a:pt x="442368" y="610613"/>
                </a:lnTo>
                <a:lnTo>
                  <a:pt x="451795" y="572403"/>
                </a:lnTo>
                <a:lnTo>
                  <a:pt x="456480" y="534756"/>
                </a:lnTo>
                <a:lnTo>
                  <a:pt x="456057" y="497713"/>
                </a:lnTo>
                <a:lnTo>
                  <a:pt x="449701" y="458746"/>
                </a:lnTo>
                <a:lnTo>
                  <a:pt x="437519" y="420517"/>
                </a:lnTo>
                <a:lnTo>
                  <a:pt x="419958" y="382971"/>
                </a:lnTo>
                <a:lnTo>
                  <a:pt x="397467" y="346056"/>
                </a:lnTo>
                <a:lnTo>
                  <a:pt x="370494" y="309719"/>
                </a:lnTo>
                <a:lnTo>
                  <a:pt x="339487" y="273908"/>
                </a:lnTo>
                <a:lnTo>
                  <a:pt x="304895" y="238569"/>
                </a:lnTo>
                <a:lnTo>
                  <a:pt x="267165" y="203650"/>
                </a:lnTo>
                <a:lnTo>
                  <a:pt x="226746" y="169098"/>
                </a:lnTo>
                <a:lnTo>
                  <a:pt x="184086" y="134861"/>
                </a:lnTo>
                <a:lnTo>
                  <a:pt x="139633" y="100885"/>
                </a:lnTo>
                <a:lnTo>
                  <a:pt x="93835" y="67118"/>
                </a:lnTo>
                <a:lnTo>
                  <a:pt x="47142" y="33507"/>
                </a:lnTo>
                <a:lnTo>
                  <a:pt x="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4"/>
          <p:cNvSpPr txBox="1"/>
          <p:nvPr/>
        </p:nvSpPr>
        <p:spPr>
          <a:xfrm>
            <a:off x="2916173" y="2845435"/>
            <a:ext cx="25781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&lt;1</a:t>
            </a:r>
            <a:endParaRPr sz="1600">
              <a:solidFill>
                <a:schemeClr val="dk1"/>
              </a:solidFill>
              <a:latin typeface="Arial"/>
              <a:ea typeface="Arial"/>
              <a:cs typeface="Arial"/>
              <a:sym typeface="Arial"/>
            </a:endParaRPr>
          </a:p>
        </p:txBody>
      </p:sp>
      <p:sp>
        <p:nvSpPr>
          <p:cNvPr id="216" name="Google Shape;216;p24"/>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p>
            <a:pPr indent="0" lvl="0" marL="38100" rtl="0" algn="l">
              <a:lnSpc>
                <a:spcPct val="116500"/>
              </a:lnSpc>
              <a:spcBef>
                <a:spcPts val="0"/>
              </a:spcBef>
              <a:spcAft>
                <a:spcPts val="0"/>
              </a:spcAft>
              <a:buNone/>
            </a:pPr>
            <a:fld id="{00000000-1234-1234-1234-123412341234}" type="slidenum">
              <a:rPr lang="en-US"/>
              <a:t>‹#›</a:t>
            </a:fld>
            <a:endParaRPr/>
          </a:p>
        </p:txBody>
      </p:sp>
      <p:sp>
        <p:nvSpPr>
          <p:cNvPr id="217" name="Google Shape;217;p24"/>
          <p:cNvSpPr txBox="1"/>
          <p:nvPr/>
        </p:nvSpPr>
        <p:spPr>
          <a:xfrm>
            <a:off x="3932301" y="3539109"/>
            <a:ext cx="4826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&gt;120</a:t>
            </a:r>
            <a:endParaRPr sz="16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5"/>
          <p:cNvPicPr preferRelativeResize="0"/>
          <p:nvPr/>
        </p:nvPicPr>
        <p:blipFill rotWithShape="1">
          <a:blip r:embed="rId3">
            <a:alphaModFix/>
          </a:blip>
          <a:srcRect b="0" l="0" r="0" t="0"/>
          <a:stretch/>
        </p:blipFill>
        <p:spPr>
          <a:xfrm>
            <a:off x="416051" y="150876"/>
            <a:ext cx="4299204" cy="777239"/>
          </a:xfrm>
          <a:prstGeom prst="rect">
            <a:avLst/>
          </a:prstGeom>
          <a:noFill/>
          <a:ln>
            <a:noFill/>
          </a:ln>
        </p:spPr>
      </p:pic>
      <p:sp>
        <p:nvSpPr>
          <p:cNvPr id="223" name="Google Shape;223;p25"/>
          <p:cNvSpPr txBox="1"/>
          <p:nvPr>
            <p:ph type="title"/>
          </p:nvPr>
        </p:nvSpPr>
        <p:spPr>
          <a:xfrm>
            <a:off x="687425" y="247853"/>
            <a:ext cx="371856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Example 1 (contd.)</a:t>
            </a:r>
            <a:endParaRPr sz="3600"/>
          </a:p>
        </p:txBody>
      </p:sp>
      <p:sp>
        <p:nvSpPr>
          <p:cNvPr id="224" name="Google Shape;224;p25"/>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p>
            <a:pPr indent="0" lvl="0" marL="38100" rtl="0" algn="l">
              <a:lnSpc>
                <a:spcPct val="116500"/>
              </a:lnSpc>
              <a:spcBef>
                <a:spcPts val="0"/>
              </a:spcBef>
              <a:spcAft>
                <a:spcPts val="0"/>
              </a:spcAft>
              <a:buNone/>
            </a:pPr>
            <a:fld id="{00000000-1234-1234-1234-123412341234}" type="slidenum">
              <a:rPr lang="en-US"/>
              <a:t>‹#›</a:t>
            </a:fld>
            <a:endParaRPr/>
          </a:p>
        </p:txBody>
      </p:sp>
      <p:sp>
        <p:nvSpPr>
          <p:cNvPr id="225" name="Google Shape;225;p25"/>
          <p:cNvSpPr txBox="1"/>
          <p:nvPr/>
        </p:nvSpPr>
        <p:spPr>
          <a:xfrm>
            <a:off x="535940" y="1318005"/>
            <a:ext cx="8071484" cy="37871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Tests selected using the equivalence partitioning technique aim at  targeting	faults in the application under test with respect to inputs  in any of the four regions, i.e. two regions containing expected  inputs	and two regions containing the unexpected inputs.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3200">
              <a:solidFill>
                <a:schemeClr val="dk1"/>
              </a:solidFill>
              <a:latin typeface="Times New Roman"/>
              <a:ea typeface="Times New Roman"/>
              <a:cs typeface="Times New Roman"/>
              <a:sym typeface="Times New Roman"/>
            </a:endParaRPr>
          </a:p>
          <a:p>
            <a:pPr indent="0" lvl="0" marL="77470" marR="50165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It is expected that any single test selected from the range  [1..61] will reveal any fault with respect to R1. Similarly, any  test selected from the region [62..120] will reveal any fault  with respect to R2. A similar expectation applies to the two  regions containing the	unexpected inputs.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6"/>
          <p:cNvPicPr preferRelativeResize="0"/>
          <p:nvPr/>
        </p:nvPicPr>
        <p:blipFill rotWithShape="1">
          <a:blip r:embed="rId3">
            <a:alphaModFix/>
          </a:blip>
          <a:srcRect b="0" l="0" r="0" t="0"/>
          <a:stretch/>
        </p:blipFill>
        <p:spPr>
          <a:xfrm>
            <a:off x="704025" y="485157"/>
            <a:ext cx="5539865" cy="380366"/>
          </a:xfrm>
          <a:prstGeom prst="rect">
            <a:avLst/>
          </a:prstGeom>
          <a:noFill/>
          <a:ln>
            <a:noFill/>
          </a:ln>
        </p:spPr>
      </p:pic>
      <p:sp>
        <p:nvSpPr>
          <p:cNvPr id="231" name="Google Shape;231;p26"/>
          <p:cNvSpPr txBox="1"/>
          <p:nvPr>
            <p:ph type="title"/>
          </p:nvPr>
        </p:nvSpPr>
        <p:spPr>
          <a:xfrm>
            <a:off x="681024" y="340614"/>
            <a:ext cx="55626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1. Identifying Equivalence Classes</a:t>
            </a:r>
            <a:endParaRPr sz="3000"/>
          </a:p>
        </p:txBody>
      </p:sp>
      <p:sp>
        <p:nvSpPr>
          <p:cNvPr id="232" name="Google Shape;232;p26"/>
          <p:cNvSpPr txBox="1"/>
          <p:nvPr/>
        </p:nvSpPr>
        <p:spPr>
          <a:xfrm>
            <a:off x="735279" y="1604009"/>
            <a:ext cx="7448550" cy="1708785"/>
          </a:xfrm>
          <a:prstGeom prst="rect">
            <a:avLst/>
          </a:prstGeom>
          <a:noFill/>
          <a:ln>
            <a:noFill/>
          </a:ln>
        </p:spPr>
        <p:txBody>
          <a:bodyPr anchorCtr="0" anchor="t" bIns="0" lIns="0" spcFirstLastPara="1" rIns="0" wrap="square" tIns="40625">
            <a:spAutoFit/>
          </a:bodyPr>
          <a:lstStyle/>
          <a:p>
            <a:pPr indent="-327660" lvl="0" marL="339725" marR="5080" rtl="0" algn="l">
              <a:lnSpc>
                <a:spcPct val="1115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Examine the specifications for each necessary condition, assumption, or  validity information.</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Noto Sans Symbols"/>
              <a:buNone/>
            </a:pPr>
            <a:r>
              <a:t/>
            </a:r>
            <a:endParaRPr sz="2200">
              <a:solidFill>
                <a:schemeClr val="dk1"/>
              </a:solidFill>
              <a:latin typeface="Times New Roman"/>
              <a:ea typeface="Times New Roman"/>
              <a:cs typeface="Times New Roman"/>
              <a:sym typeface="Times New Roman"/>
            </a:endParaRPr>
          </a:p>
          <a:p>
            <a:pPr indent="-327660" lvl="0" marL="339725" marR="598805" rtl="0" algn="l">
              <a:lnSpc>
                <a:spcPct val="111500"/>
              </a:lnSpc>
              <a:spcBef>
                <a:spcPts val="162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For each such item, describe the characteristics that determine the  membership of the class.</a:t>
            </a:r>
            <a:endParaRPr sz="2000">
              <a:solidFill>
                <a:schemeClr val="dk1"/>
              </a:solidFill>
              <a:latin typeface="Times New Roman"/>
              <a:ea typeface="Times New Roman"/>
              <a:cs typeface="Times New Roman"/>
              <a:sym typeface="Times New Roman"/>
            </a:endParaRPr>
          </a:p>
        </p:txBody>
      </p:sp>
      <p:sp>
        <p:nvSpPr>
          <p:cNvPr id="233" name="Google Shape;233;p26"/>
          <p:cNvSpPr txBox="1"/>
          <p:nvPr/>
        </p:nvSpPr>
        <p:spPr>
          <a:xfrm>
            <a:off x="612140" y="4111497"/>
            <a:ext cx="69767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For each item find any invalid	class(es) with identifying characteristics.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nvSpPr>
        <p:spPr>
          <a:xfrm>
            <a:off x="762000" y="1066800"/>
            <a:ext cx="6918325" cy="4186211"/>
          </a:xfrm>
          <a:prstGeom prst="rect">
            <a:avLst/>
          </a:prstGeom>
          <a:noFill/>
          <a:ln>
            <a:noFill/>
          </a:ln>
        </p:spPr>
        <p:txBody>
          <a:bodyPr anchorCtr="0" anchor="t" bIns="0" lIns="0" spcFirstLastPara="1" rIns="0" wrap="square" tIns="47625">
            <a:spAutoFit/>
          </a:bodyPr>
          <a:lstStyle/>
          <a:p>
            <a:pPr indent="-342900" lvl="0" marL="355600" marR="191135" rtl="0" algn="l">
              <a:lnSpc>
                <a:spcPct val="108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Given an input or external condition, identifying the equivalence  classes is largely a heuristic process. A set of guidelines is</a:t>
            </a:r>
            <a:endParaRPr sz="2550">
              <a:solidFill>
                <a:schemeClr val="dk1"/>
              </a:solidFill>
              <a:latin typeface="Times New Roman"/>
              <a:ea typeface="Times New Roman"/>
              <a:cs typeface="Times New Roman"/>
              <a:sym typeface="Times New Roman"/>
            </a:endParaRPr>
          </a:p>
          <a:p>
            <a:pPr indent="-163195" lvl="1" marL="518159" marR="5080" rtl="0" algn="l">
              <a:lnSpc>
                <a:spcPct val="129298"/>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If an input condition specifies a </a:t>
            </a:r>
            <a:r>
              <a:rPr b="1" i="1" lang="en-US" sz="2100" u="none" cap="none" strike="noStrike">
                <a:solidFill>
                  <a:srgbClr val="FF0000"/>
                </a:solidFill>
                <a:latin typeface="Times New Roman"/>
                <a:ea typeface="Times New Roman"/>
                <a:cs typeface="Times New Roman"/>
                <a:sym typeface="Times New Roman"/>
              </a:rPr>
              <a:t>range </a:t>
            </a:r>
            <a:r>
              <a:rPr b="1" i="0" lang="en-US" sz="2000" u="none" cap="none" strike="noStrike">
                <a:solidFill>
                  <a:srgbClr val="FF0000"/>
                </a:solidFill>
                <a:latin typeface="Times New Roman"/>
                <a:ea typeface="Times New Roman"/>
                <a:cs typeface="Times New Roman"/>
                <a:sym typeface="Times New Roman"/>
              </a:rPr>
              <a:t>of values </a:t>
            </a:r>
            <a:r>
              <a:rPr b="0" i="0" lang="en-US" sz="2000" u="none" cap="none" strike="noStrike">
                <a:solidFill>
                  <a:schemeClr val="dk1"/>
                </a:solidFill>
                <a:latin typeface="Georgia"/>
                <a:ea typeface="Georgia"/>
                <a:cs typeface="Georgia"/>
                <a:sym typeface="Georgia"/>
              </a:rPr>
              <a:t>(e.g., “the item  count can be from 1 to 999”), identify one valid equivalence  </a:t>
            </a:r>
            <a:r>
              <a:rPr b="0" i="0" lang="en-US" sz="2000" u="none" cap="none" strike="noStrike">
                <a:solidFill>
                  <a:schemeClr val="dk1"/>
                </a:solidFill>
                <a:latin typeface="Times New Roman"/>
                <a:ea typeface="Times New Roman"/>
                <a:cs typeface="Times New Roman"/>
                <a:sym typeface="Times New Roman"/>
              </a:rPr>
              <a:t>class (1&lt;item count&lt;999) and two invalid equivalence classes  (item count&lt;1 and item count&gt;999).</a:t>
            </a:r>
            <a:endParaRPr b="0" i="0" sz="2000" u="none" cap="none" strike="noStrike">
              <a:solidFill>
                <a:schemeClr val="dk1"/>
              </a:solidFill>
              <a:latin typeface="Times New Roman"/>
              <a:ea typeface="Times New Roman"/>
              <a:cs typeface="Times New Roman"/>
              <a:sym typeface="Times New Roman"/>
            </a:endParaRPr>
          </a:p>
          <a:p>
            <a:pPr indent="-163195" lvl="1" marL="518159" marR="5080" rtl="0" algn="l">
              <a:lnSpc>
                <a:spcPct val="129298"/>
              </a:lnSpc>
              <a:spcBef>
                <a:spcPts val="0"/>
              </a:spcBef>
              <a:spcAft>
                <a:spcPts val="0"/>
              </a:spcAft>
              <a:buClr>
                <a:srgbClr val="000000"/>
              </a:buClr>
              <a:buSzPts val="2000"/>
              <a:buFont typeface="Times New Roman"/>
              <a:buAutoNum type="arabicPeriod"/>
            </a:pPr>
            <a:r>
              <a:rPr b="0" i="0" lang="en-US" sz="2000" u="none" cap="none" strike="noStrike">
                <a:solidFill>
                  <a:srgbClr val="000000"/>
                </a:solidFill>
                <a:latin typeface="Times New Roman"/>
                <a:ea typeface="Times New Roman"/>
                <a:cs typeface="Times New Roman"/>
                <a:sym typeface="Times New Roman"/>
              </a:rPr>
              <a:t>. If an input condition specifies the </a:t>
            </a:r>
            <a:r>
              <a:rPr b="0" i="1" lang="en-US" sz="2100" u="none" cap="none" strike="noStrike">
                <a:solidFill>
                  <a:srgbClr val="FF0000"/>
                </a:solidFill>
                <a:latin typeface="Times New Roman"/>
                <a:ea typeface="Times New Roman"/>
                <a:cs typeface="Times New Roman"/>
                <a:sym typeface="Times New Roman"/>
              </a:rPr>
              <a:t>number </a:t>
            </a:r>
            <a:r>
              <a:rPr b="0" i="0" lang="en-US" sz="2000" u="none" cap="none" strike="noStrike">
                <a:solidFill>
                  <a:srgbClr val="FF0000"/>
                </a:solidFill>
                <a:latin typeface="Calibri"/>
                <a:ea typeface="Calibri"/>
                <a:cs typeface="Calibri"/>
                <a:sym typeface="Calibri"/>
              </a:rPr>
              <a:t>of values </a:t>
            </a:r>
            <a:r>
              <a:rPr b="0" i="0" lang="en-US" sz="2000" u="none" cap="none" strike="noStrike">
                <a:solidFill>
                  <a:srgbClr val="000000"/>
                </a:solidFill>
                <a:latin typeface="Georgia"/>
                <a:ea typeface="Georgia"/>
                <a:cs typeface="Georgia"/>
                <a:sym typeface="Georgia"/>
              </a:rPr>
              <a:t>(e.g., “one  through six owners can be listed for the automobile”), identify one  </a:t>
            </a:r>
            <a:r>
              <a:rPr b="0" i="0" lang="en-US" sz="2000" u="none" cap="none" strike="noStrike">
                <a:solidFill>
                  <a:srgbClr val="000000"/>
                </a:solidFill>
                <a:latin typeface="Times New Roman"/>
                <a:ea typeface="Times New Roman"/>
                <a:cs typeface="Times New Roman"/>
                <a:sym typeface="Times New Roman"/>
              </a:rPr>
              <a:t>valid equivalence class and two invalid equivalence classes (no  owners and more than six owners).</a:t>
            </a:r>
            <a:endParaRPr/>
          </a:p>
          <a:p>
            <a:pPr indent="-36195" lvl="1" marL="518159" marR="5080" rtl="0" algn="l">
              <a:lnSpc>
                <a:spcPct val="129298"/>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990600" y="1219200"/>
            <a:ext cx="6871970" cy="4431213"/>
          </a:xfrm>
          <a:prstGeom prst="rect">
            <a:avLst/>
          </a:prstGeom>
          <a:noFill/>
          <a:ln>
            <a:noFill/>
          </a:ln>
        </p:spPr>
        <p:txBody>
          <a:bodyPr anchorCtr="0" anchor="t" bIns="0" lIns="0" spcFirstLastPara="1" rIns="0" wrap="square" tIns="30475">
            <a:spAutoFit/>
          </a:bodyPr>
          <a:lstStyle/>
          <a:p>
            <a:pPr indent="-253364" lvl="0" marL="265430" marR="5080" rtl="0" algn="l">
              <a:lnSpc>
                <a:spcPct val="94800"/>
              </a:lnSpc>
              <a:spcBef>
                <a:spcPts val="0"/>
              </a:spcBef>
              <a:spcAft>
                <a:spcPts val="0"/>
              </a:spcAft>
              <a:buNone/>
            </a:pPr>
            <a:r>
              <a:rPr b="0" lang="en-US" sz="2000">
                <a:solidFill>
                  <a:srgbClr val="000000"/>
                </a:solidFill>
                <a:latin typeface="Times New Roman"/>
                <a:ea typeface="Times New Roman"/>
                <a:cs typeface="Times New Roman"/>
                <a:sym typeface="Times New Roman"/>
              </a:rPr>
              <a:t>3. </a:t>
            </a:r>
            <a:r>
              <a:rPr lang="en-US" sz="2000">
                <a:solidFill>
                  <a:srgbClr val="000000"/>
                </a:solidFill>
              </a:rPr>
              <a:t>If an input condition specifies a </a:t>
            </a:r>
            <a:r>
              <a:rPr i="1" lang="en-US" sz="2100">
                <a:solidFill>
                  <a:srgbClr val="FF0000"/>
                </a:solidFill>
              </a:rPr>
              <a:t>set </a:t>
            </a:r>
            <a:r>
              <a:rPr lang="en-US" sz="2000">
                <a:solidFill>
                  <a:srgbClr val="FF0000"/>
                </a:solidFill>
              </a:rPr>
              <a:t>of input values </a:t>
            </a:r>
            <a:r>
              <a:rPr lang="en-US" sz="2000">
                <a:solidFill>
                  <a:srgbClr val="000000"/>
                </a:solidFill>
              </a:rPr>
              <a:t>and there is  reason to believe that each is handled differently by the program  </a:t>
            </a:r>
            <a:r>
              <a:rPr lang="en-US" sz="2000">
                <a:solidFill>
                  <a:srgbClr val="000000"/>
                </a:solidFill>
                <a:latin typeface="Georgia"/>
                <a:ea typeface="Georgia"/>
                <a:cs typeface="Georgia"/>
                <a:sym typeface="Georgia"/>
              </a:rPr>
              <a:t>(e.g., “type of vehicle must be BUS, TRUCK, TAXI</a:t>
            </a:r>
            <a:r>
              <a:rPr lang="en-US" sz="2000">
                <a:solidFill>
                  <a:srgbClr val="000000"/>
                </a:solidFill>
              </a:rPr>
              <a:t>-CAB,  </a:t>
            </a:r>
            <a:r>
              <a:rPr lang="en-US" sz="2000">
                <a:solidFill>
                  <a:srgbClr val="000000"/>
                </a:solidFill>
                <a:latin typeface="Georgia"/>
                <a:ea typeface="Georgia"/>
                <a:cs typeface="Georgia"/>
                <a:sym typeface="Georgia"/>
              </a:rPr>
              <a:t>PASSENGER, or MOTORCYCLE”),identify a valid equivalence  class for each and one invalid equivalence class (e.g.,  TRAILER”).</a:t>
            </a:r>
            <a:br>
              <a:rPr lang="en-US" sz="2000">
                <a:solidFill>
                  <a:srgbClr val="000000"/>
                </a:solidFill>
                <a:latin typeface="Georgia"/>
                <a:ea typeface="Georgia"/>
                <a:cs typeface="Georgia"/>
                <a:sym typeface="Georgia"/>
              </a:rPr>
            </a:br>
            <a:br>
              <a:rPr lang="en-US" sz="2000">
                <a:solidFill>
                  <a:srgbClr val="000000"/>
                </a:solidFill>
                <a:latin typeface="Georgia"/>
                <a:ea typeface="Georgia"/>
                <a:cs typeface="Georgia"/>
                <a:sym typeface="Georgia"/>
              </a:rPr>
            </a:br>
            <a:r>
              <a:rPr b="0" lang="en-US" sz="2000">
                <a:solidFill>
                  <a:srgbClr val="000000"/>
                </a:solidFill>
              </a:rPr>
              <a:t>4. If an input condition specifies a </a:t>
            </a:r>
            <a:r>
              <a:rPr lang="en-US" sz="2000">
                <a:solidFill>
                  <a:srgbClr val="FF0000"/>
                </a:solidFill>
                <a:latin typeface="Georgia"/>
                <a:ea typeface="Georgia"/>
                <a:cs typeface="Georgia"/>
                <a:sym typeface="Georgia"/>
              </a:rPr>
              <a:t>“must be” </a:t>
            </a:r>
            <a:r>
              <a:rPr b="0" lang="en-US" sz="2000">
                <a:solidFill>
                  <a:srgbClr val="000000"/>
                </a:solidFill>
                <a:latin typeface="Georgia"/>
                <a:ea typeface="Georgia"/>
                <a:cs typeface="Georgia"/>
                <a:sym typeface="Georgia"/>
              </a:rPr>
              <a:t>situation (e.g., “first  character of the identifier must be a letter”), identify one valid  </a:t>
            </a:r>
            <a:r>
              <a:rPr b="0" lang="en-US" sz="2000">
                <a:solidFill>
                  <a:srgbClr val="000000"/>
                </a:solidFill>
              </a:rPr>
              <a:t>equivalence class (it is a letter) and one invalid equivalence class (it is  not a letter).</a:t>
            </a:r>
            <a:br>
              <a:rPr b="0" lang="en-US" sz="2000">
                <a:solidFill>
                  <a:srgbClr val="000000"/>
                </a:solidFill>
              </a:rPr>
            </a:br>
            <a:br>
              <a:rPr b="0" lang="en-US" sz="2000">
                <a:solidFill>
                  <a:srgbClr val="000000"/>
                </a:solidFill>
              </a:rPr>
            </a:br>
            <a:r>
              <a:rPr b="0" lang="en-US" sz="2000">
                <a:solidFill>
                  <a:srgbClr val="000000"/>
                </a:solidFill>
              </a:rPr>
              <a:t>5. If there is any reason to believe that elements in an equivalence class  are not handled in an identical manner by the program, </a:t>
            </a:r>
            <a:r>
              <a:rPr b="0" i="1" lang="en-US" sz="2000">
                <a:solidFill>
                  <a:srgbClr val="000000"/>
                </a:solidFill>
              </a:rPr>
              <a:t>split the  equivalence class into two or more smaller equivalence classes.</a:t>
            </a:r>
            <a:endParaRPr sz="20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9"/>
          <p:cNvPicPr preferRelativeResize="0"/>
          <p:nvPr/>
        </p:nvPicPr>
        <p:blipFill rotWithShape="1">
          <a:blip r:embed="rId3">
            <a:alphaModFix/>
          </a:blip>
          <a:srcRect b="0" l="0" r="0" t="0"/>
          <a:stretch/>
        </p:blipFill>
        <p:spPr>
          <a:xfrm>
            <a:off x="694838" y="480575"/>
            <a:ext cx="2947631" cy="384949"/>
          </a:xfrm>
          <a:prstGeom prst="rect">
            <a:avLst/>
          </a:prstGeom>
          <a:noFill/>
          <a:ln>
            <a:noFill/>
          </a:ln>
        </p:spPr>
      </p:pic>
      <p:sp>
        <p:nvSpPr>
          <p:cNvPr id="249" name="Google Shape;249;p29"/>
          <p:cNvSpPr txBox="1"/>
          <p:nvPr>
            <p:ph type="title"/>
          </p:nvPr>
        </p:nvSpPr>
        <p:spPr>
          <a:xfrm>
            <a:off x="681024" y="340614"/>
            <a:ext cx="295529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Triangle Example</a:t>
            </a:r>
            <a:endParaRPr sz="3000"/>
          </a:p>
        </p:txBody>
      </p:sp>
      <p:sp>
        <p:nvSpPr>
          <p:cNvPr id="250" name="Google Shape;250;p29"/>
          <p:cNvSpPr txBox="1"/>
          <p:nvPr/>
        </p:nvSpPr>
        <p:spPr>
          <a:xfrm>
            <a:off x="735279" y="1594865"/>
            <a:ext cx="7868284" cy="2726690"/>
          </a:xfrm>
          <a:prstGeom prst="rect">
            <a:avLst/>
          </a:prstGeom>
          <a:noFill/>
          <a:ln>
            <a:noFill/>
          </a:ln>
        </p:spPr>
        <p:txBody>
          <a:bodyPr anchorCtr="0" anchor="t" bIns="0" lIns="0" spcFirstLastPara="1" rIns="0" wrap="square" tIns="37450">
            <a:spAutoFit/>
          </a:bodyPr>
          <a:lstStyle/>
          <a:p>
            <a:pPr indent="-327660" lvl="0" marL="339725" marR="5080" rtl="0" algn="l">
              <a:lnSpc>
                <a:spcPct val="931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 software program reads three integer values. The three values  are interpreted as representing the lengths of the sides of a  triangle. The program prints a message that states whether the  triangle is scalene, isosceles or equilateral.</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700"/>
              <a:buFont typeface="Noto Sans Symbols"/>
              <a:buNone/>
            </a:pPr>
            <a:r>
              <a:t/>
            </a:r>
            <a:endParaRPr sz="2700">
              <a:solidFill>
                <a:schemeClr val="dk1"/>
              </a:solidFill>
              <a:latin typeface="Times New Roman"/>
              <a:ea typeface="Times New Roman"/>
              <a:cs typeface="Times New Roman"/>
              <a:sym typeface="Times New Roman"/>
            </a:endParaRPr>
          </a:p>
          <a:p>
            <a:pPr indent="-327660" lvl="0" marL="339725" marR="1226185" rtl="0" algn="l">
              <a:lnSpc>
                <a:spcPct val="112083"/>
              </a:lnSpc>
              <a:spcBef>
                <a:spcPts val="1925"/>
              </a:spcBef>
              <a:spcAft>
                <a:spcPts val="0"/>
              </a:spcAft>
              <a:buClr>
                <a:schemeClr val="dk1"/>
              </a:buClr>
              <a:buSzPts val="2400"/>
              <a:buFont typeface="Noto Sans Symbols"/>
              <a:buChar char="❑"/>
            </a:pPr>
            <a:r>
              <a:rPr lang="en-US" sz="2400">
                <a:solidFill>
                  <a:schemeClr val="dk1"/>
                </a:solidFill>
                <a:latin typeface="Georgia"/>
                <a:ea typeface="Georgia"/>
                <a:cs typeface="Georgia"/>
                <a:sym typeface="Georgia"/>
              </a:rPr>
              <a:t>“What subset of all possible test cases has the highest  probability of detecting the most errors?”</a:t>
            </a:r>
            <a:endParaRPr sz="2400">
              <a:solidFill>
                <a:schemeClr val="dk1"/>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0"/>
          <p:cNvPicPr preferRelativeResize="0"/>
          <p:nvPr/>
        </p:nvPicPr>
        <p:blipFill rotWithShape="1">
          <a:blip r:embed="rId3">
            <a:alphaModFix/>
          </a:blip>
          <a:srcRect b="0" l="0" r="0" t="0"/>
          <a:stretch/>
        </p:blipFill>
        <p:spPr>
          <a:xfrm>
            <a:off x="236220" y="274320"/>
            <a:ext cx="4197096" cy="650747"/>
          </a:xfrm>
          <a:prstGeom prst="rect">
            <a:avLst/>
          </a:prstGeom>
          <a:noFill/>
          <a:ln>
            <a:noFill/>
          </a:ln>
        </p:spPr>
      </p:pic>
      <p:sp>
        <p:nvSpPr>
          <p:cNvPr id="256" name="Google Shape;256;p30"/>
          <p:cNvSpPr txBox="1"/>
          <p:nvPr>
            <p:ph type="title"/>
          </p:nvPr>
        </p:nvSpPr>
        <p:spPr>
          <a:xfrm>
            <a:off x="460349" y="353009"/>
            <a:ext cx="3716654" cy="4832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2. Selecting Test Cases</a:t>
            </a:r>
            <a:endParaRPr sz="3000"/>
          </a:p>
        </p:txBody>
      </p:sp>
      <p:sp>
        <p:nvSpPr>
          <p:cNvPr id="257" name="Google Shape;257;p30"/>
          <p:cNvSpPr txBox="1"/>
          <p:nvPr/>
        </p:nvSpPr>
        <p:spPr>
          <a:xfrm>
            <a:off x="764540" y="1824989"/>
            <a:ext cx="7279640" cy="2769870"/>
          </a:xfrm>
          <a:prstGeom prst="rect">
            <a:avLst/>
          </a:prstGeom>
          <a:noFill/>
          <a:ln>
            <a:noFill/>
          </a:ln>
        </p:spPr>
        <p:txBody>
          <a:bodyPr anchorCtr="0" anchor="t" bIns="0" lIns="0" spcFirstLastPara="1" rIns="0" wrap="square" tIns="13325">
            <a:spAutoFit/>
          </a:bodyPr>
          <a:lstStyle/>
          <a:p>
            <a:pPr indent="-457833" lvl="0" marL="469900" marR="0" rtl="0" algn="l">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Assign a unique number to each equivalence class.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050"/>
              <a:buFont typeface="Times New Roman"/>
              <a:buNone/>
            </a:pPr>
            <a:r>
              <a:t/>
            </a:r>
            <a:endParaRPr sz="2050">
              <a:solidFill>
                <a:schemeClr val="dk1"/>
              </a:solidFill>
              <a:latin typeface="Times New Roman"/>
              <a:ea typeface="Times New Roman"/>
              <a:cs typeface="Times New Roman"/>
              <a:sym typeface="Times New Roman"/>
            </a:endParaRPr>
          </a:p>
          <a:p>
            <a:pPr indent="-439419" lvl="0" marL="439419" marR="15875" rtl="0" algn="l">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Until all valid equivalence classes have been covered by (incorporated  into) test cases, write a new test case covering as many of the  uncovered valid equivalence classes as possible.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050"/>
              <a:buFont typeface="Times New Roman"/>
              <a:buNone/>
            </a:pPr>
            <a:r>
              <a:t/>
            </a:r>
            <a:endParaRPr sz="2050">
              <a:solidFill>
                <a:schemeClr val="dk1"/>
              </a:solidFill>
              <a:latin typeface="Times New Roman"/>
              <a:ea typeface="Times New Roman"/>
              <a:cs typeface="Times New Roman"/>
              <a:sym typeface="Times New Roman"/>
            </a:endParaRPr>
          </a:p>
          <a:p>
            <a:pPr indent="-439419" lvl="0" marL="439419" marR="5080" rtl="0" algn="l">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Until your test cases have covered all valid equivalence classes, write a  test case that covers one, and only one, of the uncovered invalid  equivalence classes.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441125" y="1127450"/>
            <a:ext cx="7893300" cy="4735500"/>
          </a:xfrm>
          <a:prstGeom prst="rect">
            <a:avLst/>
          </a:prstGeom>
          <a:noFill/>
          <a:ln>
            <a:noFill/>
          </a:ln>
        </p:spPr>
        <p:txBody>
          <a:bodyPr anchorCtr="0" anchor="t" bIns="0" lIns="0" spcFirstLastPara="1" rIns="0" wrap="square" tIns="13325">
            <a:spAutoFit/>
          </a:bodyPr>
          <a:lstStyle/>
          <a:p>
            <a:pPr indent="-355600" lvl="0" marL="457200" marR="5080" rtl="0" algn="l">
              <a:lnSpc>
                <a:spcPct val="114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Valid Triangle classes </a:t>
            </a:r>
            <a:r>
              <a:rPr b="1" lang="en-US" sz="2000">
                <a:solidFill>
                  <a:schemeClr val="dk1"/>
                </a:solidFill>
                <a:latin typeface="Times New Roman"/>
                <a:ea typeface="Times New Roman"/>
                <a:cs typeface="Times New Roman"/>
                <a:sym typeface="Times New Roman"/>
              </a:rPr>
              <a:t>scalene (S+M)&gt;L </a:t>
            </a:r>
            <a:r>
              <a:rPr lang="en-US" sz="2000">
                <a:solidFill>
                  <a:schemeClr val="dk1"/>
                </a:solidFill>
                <a:latin typeface="Times New Roman"/>
                <a:ea typeface="Times New Roman"/>
                <a:cs typeface="Times New Roman"/>
                <a:sym typeface="Times New Roman"/>
              </a:rPr>
              <a:t>where S&lt; M &lt;L                  </a:t>
            </a:r>
            <a:r>
              <a:rPr b="1" lang="en-US" sz="2000">
                <a:solidFill>
                  <a:schemeClr val="dk1"/>
                </a:solidFill>
                <a:latin typeface="Times New Roman"/>
                <a:ea typeface="Times New Roman"/>
                <a:cs typeface="Times New Roman"/>
                <a:sym typeface="Times New Roman"/>
              </a:rPr>
              <a:t>isosceles  (S + S) &gt;L, equilateral	S = S = S </a:t>
            </a:r>
            <a:r>
              <a:rPr lang="en-US" sz="2000">
                <a:solidFill>
                  <a:schemeClr val="dk1"/>
                </a:solidFill>
                <a:latin typeface="Times New Roman"/>
                <a:ea typeface="Times New Roman"/>
                <a:cs typeface="Times New Roman"/>
                <a:sym typeface="Times New Roman"/>
              </a:rPr>
              <a:t>and S &gt; 0</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900">
              <a:solidFill>
                <a:schemeClr val="dk1"/>
              </a:solidFill>
              <a:latin typeface="Times New Roman"/>
              <a:ea typeface="Times New Roman"/>
              <a:cs typeface="Times New Roman"/>
              <a:sym typeface="Times New Roman"/>
            </a:endParaRPr>
          </a:p>
          <a:p>
            <a:pPr indent="-469900" lvl="0" marL="469900" marR="1371600" rtl="0" algn="l">
              <a:lnSpc>
                <a:spcPct val="108000"/>
              </a:lnSpc>
              <a:spcBef>
                <a:spcPts val="0"/>
              </a:spcBef>
              <a:spcAft>
                <a:spcPts val="0"/>
              </a:spcAft>
              <a:buClr>
                <a:schemeClr val="dk1"/>
              </a:buClr>
              <a:buSzPts val="2000"/>
              <a:buFont typeface="Times New Roman"/>
              <a:buAutoNum type="arabicPeriod" startAt="2"/>
            </a:pPr>
            <a:r>
              <a:rPr lang="en-US" sz="2000">
                <a:solidFill>
                  <a:schemeClr val="dk1"/>
                </a:solidFill>
                <a:latin typeface="Times New Roman"/>
                <a:ea typeface="Times New Roman"/>
                <a:cs typeface="Times New Roman"/>
                <a:sym typeface="Times New Roman"/>
              </a:rPr>
              <a:t>Invalid Triangle classes </a:t>
            </a:r>
            <a:r>
              <a:rPr b="1" lang="en-US" sz="2000">
                <a:solidFill>
                  <a:schemeClr val="dk1"/>
                </a:solidFill>
                <a:latin typeface="Times New Roman"/>
                <a:ea typeface="Times New Roman"/>
                <a:cs typeface="Times New Roman"/>
                <a:sym typeface="Times New Roman"/>
              </a:rPr>
              <a:t>scalene (S+M &lt;= L)           isosceles (S+S</a:t>
            </a:r>
            <a:r>
              <a:rPr b="1"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&lt;= L</a:t>
            </a:r>
            <a:endParaRPr b="1" sz="2000">
              <a:solidFill>
                <a:schemeClr val="dk1"/>
              </a:solidFill>
              <a:latin typeface="Times New Roman"/>
              <a:ea typeface="Times New Roman"/>
              <a:cs typeface="Times New Roman"/>
              <a:sym typeface="Times New Roman"/>
            </a:endParaRPr>
          </a:p>
          <a:p>
            <a:pPr indent="0" lvl="0" marL="518794" marR="4170045" rtl="0" algn="l">
              <a:lnSpc>
                <a:spcPct val="108000"/>
              </a:lnSpc>
              <a:spcBef>
                <a:spcPts val="0"/>
              </a:spcBef>
              <a:spcAft>
                <a:spcPts val="0"/>
              </a:spcAft>
              <a:buNone/>
            </a:pPr>
            <a:r>
              <a:rPr b="1" lang="en-US" sz="2000">
                <a:solidFill>
                  <a:schemeClr val="dk1"/>
                </a:solidFill>
                <a:latin typeface="Times New Roman"/>
                <a:ea typeface="Times New Roman"/>
                <a:cs typeface="Times New Roman"/>
                <a:sym typeface="Times New Roman"/>
              </a:rPr>
              <a:t>zero side(s)  negative side(s)</a:t>
            </a:r>
            <a:endParaRPr b="1" sz="2000">
              <a:solidFill>
                <a:schemeClr val="dk1"/>
              </a:solidFill>
              <a:latin typeface="Times New Roman"/>
              <a:ea typeface="Times New Roman"/>
              <a:cs typeface="Times New Roman"/>
              <a:sym typeface="Times New Roman"/>
            </a:endParaRPr>
          </a:p>
          <a:p>
            <a:pPr indent="0" lvl="0" marL="518794" marR="0" rtl="0" algn="l">
              <a:lnSpc>
                <a:spcPct val="106500"/>
              </a:lnSpc>
              <a:spcBef>
                <a:spcPts val="0"/>
              </a:spcBef>
              <a:spcAft>
                <a:spcPts val="0"/>
              </a:spcAft>
              <a:buNone/>
            </a:pPr>
            <a:r>
              <a:rPr b="1" lang="en-US" sz="2000">
                <a:solidFill>
                  <a:schemeClr val="dk1"/>
                </a:solidFill>
                <a:latin typeface="Times New Roman"/>
                <a:ea typeface="Times New Roman"/>
                <a:cs typeface="Times New Roman"/>
                <a:sym typeface="Times New Roman"/>
              </a:rPr>
              <a:t>alphanumeric side(s)</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1079500" marR="0" rtl="0" algn="l">
              <a:lnSpc>
                <a:spcPct val="100000"/>
              </a:lnSpc>
              <a:spcBef>
                <a:spcPts val="1580"/>
              </a:spcBef>
              <a:spcAft>
                <a:spcPts val="0"/>
              </a:spcAft>
              <a:buNone/>
            </a:pPr>
            <a:r>
              <a:rPr lang="en-US" sz="2000">
                <a:solidFill>
                  <a:schemeClr val="dk1"/>
                </a:solidFill>
                <a:latin typeface="Times New Roman"/>
                <a:ea typeface="Times New Roman"/>
                <a:cs typeface="Times New Roman"/>
                <a:sym typeface="Times New Roman"/>
              </a:rPr>
              <a:t>For Reference: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050">
              <a:solidFill>
                <a:schemeClr val="dk1"/>
              </a:solidFill>
              <a:latin typeface="Times New Roman"/>
              <a:ea typeface="Times New Roman"/>
              <a:cs typeface="Times New Roman"/>
              <a:sym typeface="Times New Roman"/>
            </a:endParaRPr>
          </a:p>
          <a:p>
            <a:pPr indent="-279400" lvl="1" marL="1358265" marR="0" rtl="0" algn="l">
              <a:lnSpc>
                <a:spcPct val="100000"/>
              </a:lnSpc>
              <a:spcBef>
                <a:spcPts val="0"/>
              </a:spcBef>
              <a:spcAft>
                <a:spcPts val="0"/>
              </a:spcAft>
              <a:buClr>
                <a:schemeClr val="dk1"/>
              </a:buClr>
              <a:buSzPts val="2000"/>
              <a:buFont typeface="Georgia"/>
              <a:buChar char="•"/>
            </a:pPr>
            <a:r>
              <a:rPr b="0" i="0" lang="en-US" sz="2000" u="none" cap="none" strike="noStrike">
                <a:solidFill>
                  <a:schemeClr val="dk1"/>
                </a:solidFill>
                <a:latin typeface="Times New Roman"/>
                <a:ea typeface="Times New Roman"/>
                <a:cs typeface="Times New Roman"/>
                <a:sym typeface="Times New Roman"/>
              </a:rPr>
              <a:t>equilateral (all 3 sides equal)</a:t>
            </a:r>
            <a:endParaRPr b="0" i="0" sz="2000" u="none" cap="none" strike="noStrike">
              <a:solidFill>
                <a:schemeClr val="dk1"/>
              </a:solidFill>
              <a:latin typeface="Times New Roman"/>
              <a:ea typeface="Times New Roman"/>
              <a:cs typeface="Times New Roman"/>
              <a:sym typeface="Times New Roman"/>
            </a:endParaRPr>
          </a:p>
          <a:p>
            <a:pPr indent="-279400" lvl="1" marL="1358265" marR="0" rtl="0" algn="l">
              <a:lnSpc>
                <a:spcPct val="100000"/>
              </a:lnSpc>
              <a:spcBef>
                <a:spcPts val="0"/>
              </a:spcBef>
              <a:spcAft>
                <a:spcPts val="0"/>
              </a:spcAft>
              <a:buClr>
                <a:schemeClr val="dk1"/>
              </a:buClr>
              <a:buSzPts val="2000"/>
              <a:buFont typeface="Georgia"/>
              <a:buChar char="•"/>
            </a:pPr>
            <a:r>
              <a:rPr b="0" i="0" lang="en-US" sz="2000" u="none" cap="none" strike="noStrike">
                <a:solidFill>
                  <a:schemeClr val="dk1"/>
                </a:solidFill>
                <a:latin typeface="Times New Roman"/>
                <a:ea typeface="Times New Roman"/>
                <a:cs typeface="Times New Roman"/>
                <a:sym typeface="Times New Roman"/>
              </a:rPr>
              <a:t>isosceles (2 equal sides)</a:t>
            </a:r>
            <a:endParaRPr b="0" i="0" sz="2000" u="none" cap="none" strike="noStrike">
              <a:solidFill>
                <a:schemeClr val="dk1"/>
              </a:solidFill>
              <a:latin typeface="Times New Roman"/>
              <a:ea typeface="Times New Roman"/>
              <a:cs typeface="Times New Roman"/>
              <a:sym typeface="Times New Roman"/>
            </a:endParaRPr>
          </a:p>
          <a:p>
            <a:pPr indent="-279400" lvl="1" marL="1358265" marR="0" rtl="0" algn="l">
              <a:lnSpc>
                <a:spcPct val="100000"/>
              </a:lnSpc>
              <a:spcBef>
                <a:spcPts val="0"/>
              </a:spcBef>
              <a:spcAft>
                <a:spcPts val="0"/>
              </a:spcAft>
              <a:buClr>
                <a:schemeClr val="dk1"/>
              </a:buClr>
              <a:buSzPts val="2000"/>
              <a:buFont typeface="Georgia"/>
              <a:buChar char="•"/>
            </a:pPr>
            <a:r>
              <a:rPr b="0" i="0" lang="en-US" sz="2000" u="none" cap="none" strike="noStrike">
                <a:solidFill>
                  <a:schemeClr val="dk1"/>
                </a:solidFill>
                <a:latin typeface="Times New Roman"/>
                <a:ea typeface="Times New Roman"/>
                <a:cs typeface="Times New Roman"/>
                <a:sym typeface="Times New Roman"/>
              </a:rPr>
              <a:t>scalene (different length sides)</a:t>
            </a:r>
            <a:endParaRPr b="0" i="0" sz="2000" u="none" cap="none" strike="noStrike">
              <a:solidFill>
                <a:schemeClr val="dk1"/>
              </a:solidFill>
              <a:latin typeface="Times New Roman"/>
              <a:ea typeface="Times New Roman"/>
              <a:cs typeface="Times New Roman"/>
              <a:sym typeface="Times New Roman"/>
            </a:endParaRPr>
          </a:p>
          <a:p>
            <a:pPr indent="-279400" lvl="1" marL="1358265" marR="0" rtl="0" algn="l">
              <a:lnSpc>
                <a:spcPct val="100000"/>
              </a:lnSpc>
              <a:spcBef>
                <a:spcPts val="0"/>
              </a:spcBef>
              <a:spcAft>
                <a:spcPts val="0"/>
              </a:spcAft>
              <a:buClr>
                <a:schemeClr val="dk1"/>
              </a:buClr>
              <a:buSzPts val="2000"/>
              <a:buFont typeface="Georgia"/>
              <a:buChar char="•"/>
            </a:pPr>
            <a:r>
              <a:rPr b="0" i="0" lang="en-US" sz="2000" u="none" cap="none" strike="noStrike">
                <a:solidFill>
                  <a:schemeClr val="dk1"/>
                </a:solidFill>
                <a:latin typeface="Times New Roman"/>
                <a:ea typeface="Times New Roman"/>
                <a:cs typeface="Times New Roman"/>
                <a:sym typeface="Times New Roman"/>
              </a:rPr>
              <a:t>invalid (cannot be a triangle)</a:t>
            </a:r>
            <a:endParaRPr b="0" i="0" sz="2000" u="none" cap="none" strike="noStrike">
              <a:solidFill>
                <a:schemeClr val="dk1"/>
              </a:solidFill>
              <a:latin typeface="Times New Roman"/>
              <a:ea typeface="Times New Roman"/>
              <a:cs typeface="Times New Roman"/>
              <a:sym typeface="Times New Roman"/>
            </a:endParaRPr>
          </a:p>
        </p:txBody>
      </p:sp>
      <p:sp>
        <p:nvSpPr>
          <p:cNvPr id="263" name="Google Shape;263;p31"/>
          <p:cNvSpPr txBox="1"/>
          <p:nvPr>
            <p:ph type="title"/>
          </p:nvPr>
        </p:nvSpPr>
        <p:spPr>
          <a:xfrm>
            <a:off x="536550" y="394150"/>
            <a:ext cx="81228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solidFill>
                  <a:srgbClr val="000000"/>
                </a:solidFill>
              </a:rPr>
              <a:t>Equivalence Classes for the triangle problem</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3"/>
          <p:cNvPicPr preferRelativeResize="0"/>
          <p:nvPr/>
        </p:nvPicPr>
        <p:blipFill rotWithShape="1">
          <a:blip r:embed="rId3">
            <a:alphaModFix/>
          </a:blip>
          <a:srcRect b="0" l="0" r="0" t="0"/>
          <a:stretch/>
        </p:blipFill>
        <p:spPr>
          <a:xfrm>
            <a:off x="861059" y="304800"/>
            <a:ext cx="5632704" cy="734567"/>
          </a:xfrm>
          <a:prstGeom prst="rect">
            <a:avLst/>
          </a:prstGeom>
          <a:noFill/>
          <a:ln>
            <a:noFill/>
          </a:ln>
        </p:spPr>
      </p:pic>
      <p:sp>
        <p:nvSpPr>
          <p:cNvPr id="57" name="Google Shape;57;p3"/>
          <p:cNvSpPr txBox="1"/>
          <p:nvPr>
            <p:ph type="title"/>
          </p:nvPr>
        </p:nvSpPr>
        <p:spPr>
          <a:xfrm>
            <a:off x="1116279" y="397205"/>
            <a:ext cx="508698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solidFill>
                  <a:srgbClr val="000000"/>
                </a:solidFill>
              </a:rPr>
              <a:t>What is Black Box Testing?</a:t>
            </a:r>
            <a:endParaRPr sz="3400"/>
          </a:p>
        </p:txBody>
      </p:sp>
      <p:sp>
        <p:nvSpPr>
          <p:cNvPr id="58" name="Google Shape;58;p3"/>
          <p:cNvSpPr txBox="1"/>
          <p:nvPr/>
        </p:nvSpPr>
        <p:spPr>
          <a:xfrm>
            <a:off x="1111402" y="1548765"/>
            <a:ext cx="7437755" cy="732790"/>
          </a:xfrm>
          <a:prstGeom prst="rect">
            <a:avLst/>
          </a:prstGeom>
          <a:noFill/>
          <a:ln>
            <a:noFill/>
          </a:ln>
        </p:spPr>
        <p:txBody>
          <a:bodyPr anchorCtr="0" anchor="t" bIns="0" lIns="0" spcFirstLastPara="1" rIns="0" wrap="square" tIns="43800">
            <a:spAutoFit/>
          </a:bodyPr>
          <a:lstStyle/>
          <a:p>
            <a:pPr indent="-327660" lvl="0" marL="339725" marR="5080" rtl="0" algn="l">
              <a:lnSpc>
                <a:spcPct val="112083"/>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Black box testing is done without the knowledge of the  internals of the system under test.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2"/>
          <p:cNvPicPr preferRelativeResize="0"/>
          <p:nvPr/>
        </p:nvPicPr>
        <p:blipFill rotWithShape="1">
          <a:blip r:embed="rId3">
            <a:alphaModFix/>
          </a:blip>
          <a:srcRect b="0" l="0" r="0" t="0"/>
          <a:stretch/>
        </p:blipFill>
        <p:spPr>
          <a:xfrm>
            <a:off x="713231" y="485157"/>
            <a:ext cx="1344168" cy="284129"/>
          </a:xfrm>
          <a:prstGeom prst="rect">
            <a:avLst/>
          </a:prstGeom>
          <a:noFill/>
          <a:ln>
            <a:noFill/>
          </a:ln>
        </p:spPr>
      </p:pic>
      <p:sp>
        <p:nvSpPr>
          <p:cNvPr id="269" name="Google Shape;269;p32"/>
          <p:cNvSpPr txBox="1"/>
          <p:nvPr>
            <p:ph type="title"/>
          </p:nvPr>
        </p:nvSpPr>
        <p:spPr>
          <a:xfrm>
            <a:off x="681025" y="340625"/>
            <a:ext cx="2043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Solution</a:t>
            </a:r>
            <a:endParaRPr sz="3000"/>
          </a:p>
        </p:txBody>
      </p:sp>
      <p:sp>
        <p:nvSpPr>
          <p:cNvPr id="270" name="Google Shape;270;p32"/>
          <p:cNvSpPr txBox="1"/>
          <p:nvPr/>
        </p:nvSpPr>
        <p:spPr>
          <a:xfrm>
            <a:off x="681024" y="1014813"/>
            <a:ext cx="6236700" cy="1913100"/>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Output domain equivalence classes are:</a:t>
            </a:r>
            <a:endParaRPr b="1" sz="2000">
              <a:solidFill>
                <a:schemeClr val="dk1"/>
              </a:solidFill>
              <a:latin typeface="Times New Roman"/>
              <a:ea typeface="Times New Roman"/>
              <a:cs typeface="Times New Roman"/>
              <a:sym typeface="Times New Roman"/>
            </a:endParaRPr>
          </a:p>
          <a:p>
            <a:pPr indent="0" lvl="0" marL="50800" marR="43180" rtl="0" algn="l">
              <a:lnSpc>
                <a:spcPct val="120000"/>
              </a:lnSpc>
              <a:spcBef>
                <a:spcPts val="1370"/>
              </a:spcBef>
              <a:spcAft>
                <a:spcPts val="0"/>
              </a:spcAft>
              <a:buNone/>
            </a:pPr>
            <a:r>
              <a:rPr lang="en-US" sz="2000">
                <a:solidFill>
                  <a:schemeClr val="dk1"/>
                </a:solidFill>
                <a:latin typeface="Times New Roman"/>
                <a:ea typeface="Times New Roman"/>
                <a:cs typeface="Times New Roman"/>
                <a:sym typeface="Times New Roman"/>
              </a:rPr>
              <a:t>O</a:t>
            </a:r>
            <a:r>
              <a:rPr baseline="-25000" lang="en-US" sz="195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={&lt;</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&gt;: Equilateral triangle with sides </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  O</a:t>
            </a:r>
            <a:r>
              <a:rPr baseline="-25000" lang="en-US" sz="195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={&lt;</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&gt;: Isosceles triangle with sides </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  O</a:t>
            </a:r>
            <a:r>
              <a:rPr baseline="-25000" lang="en-US" sz="1950">
                <a:solidFill>
                  <a:schemeClr val="dk1"/>
                </a:solidFill>
                <a:latin typeface="Times New Roman"/>
                <a:ea typeface="Times New Roman"/>
                <a:cs typeface="Times New Roman"/>
                <a:sym typeface="Times New Roman"/>
              </a:rPr>
              <a:t>3</a:t>
            </a:r>
            <a:r>
              <a:rPr lang="en-US" sz="2000">
                <a:solidFill>
                  <a:schemeClr val="dk1"/>
                </a:solidFill>
                <a:latin typeface="Times New Roman"/>
                <a:ea typeface="Times New Roman"/>
                <a:cs typeface="Times New Roman"/>
                <a:sym typeface="Times New Roman"/>
              </a:rPr>
              <a:t>={&lt;</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&gt;: Scalene triangle with sides </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  O</a:t>
            </a:r>
            <a:r>
              <a:rPr baseline="-25000" lang="en-US" sz="1950">
                <a:solidFill>
                  <a:schemeClr val="dk1"/>
                </a:solidFill>
                <a:latin typeface="Times New Roman"/>
                <a:ea typeface="Times New Roman"/>
                <a:cs typeface="Times New Roman"/>
                <a:sym typeface="Times New Roman"/>
              </a:rPr>
              <a:t>4</a:t>
            </a:r>
            <a:r>
              <a:rPr lang="en-US" sz="2000">
                <a:solidFill>
                  <a:schemeClr val="dk1"/>
                </a:solidFill>
                <a:latin typeface="Times New Roman"/>
                <a:ea typeface="Times New Roman"/>
                <a:cs typeface="Times New Roman"/>
                <a:sym typeface="Times New Roman"/>
              </a:rPr>
              <a:t>={&lt;</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&gt;: Not a triangle with sides </a:t>
            </a:r>
            <a:r>
              <a:rPr i="1" lang="en-US" sz="2000">
                <a:solidFill>
                  <a:schemeClr val="dk1"/>
                </a:solidFill>
                <a:latin typeface="Times New Roman"/>
                <a:ea typeface="Times New Roman"/>
                <a:cs typeface="Times New Roman"/>
                <a:sym typeface="Times New Roman"/>
              </a:rPr>
              <a:t>x,y,z</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71" name="Google Shape;271;p32"/>
          <p:cNvSpPr txBox="1"/>
          <p:nvPr/>
        </p:nvSpPr>
        <p:spPr>
          <a:xfrm>
            <a:off x="492875" y="3042000"/>
            <a:ext cx="5052000" cy="3730500"/>
          </a:xfrm>
          <a:prstGeom prst="rect">
            <a:avLst/>
          </a:prstGeom>
          <a:noFill/>
          <a:ln>
            <a:noFill/>
          </a:ln>
        </p:spPr>
        <p:txBody>
          <a:bodyPr anchorCtr="0" anchor="t" bIns="0" lIns="0" spcFirstLastPara="1" rIns="0" wrap="square" tIns="13325">
            <a:spAutoFit/>
          </a:bodyPr>
          <a:lstStyle/>
          <a:p>
            <a:pPr indent="0" lvl="0" marL="254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Input domain based classes are:</a:t>
            </a:r>
            <a:endParaRPr b="1" sz="2000">
              <a:solidFill>
                <a:schemeClr val="dk1"/>
              </a:solidFill>
              <a:latin typeface="Times New Roman"/>
              <a:ea typeface="Times New Roman"/>
              <a:cs typeface="Times New Roman"/>
              <a:sym typeface="Times New Roman"/>
            </a:endParaRPr>
          </a:p>
          <a:p>
            <a:pPr indent="0" lvl="0" marL="1092200" marR="52705" rtl="0" algn="l">
              <a:lnSpc>
                <a:spcPct val="13180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={x: x &lt; 1} </a:t>
            </a:r>
            <a:endParaRPr sz="2000">
              <a:solidFill>
                <a:schemeClr val="dk1"/>
              </a:solidFill>
              <a:latin typeface="Times New Roman"/>
              <a:ea typeface="Times New Roman"/>
              <a:cs typeface="Times New Roman"/>
              <a:sym typeface="Times New Roman"/>
            </a:endParaRPr>
          </a:p>
          <a:p>
            <a:pPr indent="0" lvl="0" marL="1092200" marR="52705" rtl="0" algn="l">
              <a:lnSpc>
                <a:spcPct val="131800"/>
              </a:lnSpc>
              <a:spcBef>
                <a:spcPts val="0"/>
              </a:spcBef>
              <a:spcAft>
                <a:spcPts val="0"/>
              </a:spcAft>
              <a:buNone/>
            </a:pPr>
            <a:r>
              <a:rPr lang="en-US" sz="2000">
                <a:solidFill>
                  <a:schemeClr val="dk1"/>
                </a:solidFill>
                <a:latin typeface="Times New Roman"/>
                <a:ea typeface="Times New Roman"/>
                <a:cs typeface="Times New Roman"/>
                <a:sym typeface="Times New Roman"/>
              </a:rPr>
              <a:t> I</a:t>
            </a:r>
            <a:r>
              <a:rPr baseline="-25000" lang="en-US" sz="195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={x: x &gt; 100} </a:t>
            </a:r>
            <a:endParaRPr sz="2000">
              <a:solidFill>
                <a:schemeClr val="dk1"/>
              </a:solidFill>
              <a:latin typeface="Times New Roman"/>
              <a:ea typeface="Times New Roman"/>
              <a:cs typeface="Times New Roman"/>
              <a:sym typeface="Times New Roman"/>
            </a:endParaRPr>
          </a:p>
          <a:p>
            <a:pPr indent="0" lvl="0" marL="1092200" marR="52705" rtl="0" algn="l">
              <a:lnSpc>
                <a:spcPct val="131800"/>
              </a:lnSpc>
              <a:spcBef>
                <a:spcPts val="0"/>
              </a:spcBef>
              <a:spcAft>
                <a:spcPts val="0"/>
              </a:spcAft>
              <a:buNone/>
            </a:pPr>
            <a:r>
              <a:rPr lang="en-US" sz="2000">
                <a:solidFill>
                  <a:schemeClr val="dk1"/>
                </a:solidFill>
                <a:latin typeface="Times New Roman"/>
                <a:ea typeface="Times New Roman"/>
                <a:cs typeface="Times New Roman"/>
                <a:sym typeface="Times New Roman"/>
              </a:rPr>
              <a:t> I</a:t>
            </a:r>
            <a:r>
              <a:rPr baseline="-25000" lang="en-US" sz="1950">
                <a:solidFill>
                  <a:schemeClr val="dk1"/>
                </a:solidFill>
                <a:latin typeface="Times New Roman"/>
                <a:ea typeface="Times New Roman"/>
                <a:cs typeface="Times New Roman"/>
                <a:sym typeface="Times New Roman"/>
              </a:rPr>
              <a:t>3</a:t>
            </a:r>
            <a:r>
              <a:rPr lang="en-US" sz="2000">
                <a:solidFill>
                  <a:schemeClr val="dk1"/>
                </a:solidFill>
                <a:latin typeface="Georgia"/>
                <a:ea typeface="Georgia"/>
                <a:cs typeface="Georgia"/>
                <a:sym typeface="Georgia"/>
              </a:rPr>
              <a:t>={x: 1 ≤ x ≤ 100}</a:t>
            </a:r>
            <a:endParaRPr sz="2000">
              <a:solidFill>
                <a:schemeClr val="dk1"/>
              </a:solidFill>
              <a:latin typeface="Georgia"/>
              <a:ea typeface="Georgia"/>
              <a:cs typeface="Georgia"/>
              <a:sym typeface="Georgia"/>
            </a:endParaRPr>
          </a:p>
          <a:p>
            <a:pPr indent="0" lvl="0" marL="1092200" marR="0" rtl="0" algn="l">
              <a:lnSpc>
                <a:spcPct val="111000"/>
              </a:lnSpc>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4</a:t>
            </a:r>
            <a:r>
              <a:rPr lang="en-US" sz="2000">
                <a:solidFill>
                  <a:schemeClr val="dk1"/>
                </a:solidFill>
                <a:latin typeface="Times New Roman"/>
                <a:ea typeface="Times New Roman"/>
                <a:cs typeface="Times New Roman"/>
                <a:sym typeface="Times New Roman"/>
              </a:rPr>
              <a:t>={y: y &lt; 1}</a:t>
            </a:r>
            <a:endParaRPr sz="2000">
              <a:solidFill>
                <a:schemeClr val="dk1"/>
              </a:solidFill>
              <a:latin typeface="Times New Roman"/>
              <a:ea typeface="Times New Roman"/>
              <a:cs typeface="Times New Roman"/>
              <a:sym typeface="Times New Roman"/>
            </a:endParaRPr>
          </a:p>
          <a:p>
            <a:pPr indent="0" lvl="0" marL="1092200" marR="70485"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 I</a:t>
            </a:r>
            <a:r>
              <a:rPr baseline="-25000" lang="en-US" sz="1950">
                <a:solidFill>
                  <a:schemeClr val="dk1"/>
                </a:solidFill>
                <a:latin typeface="Times New Roman"/>
                <a:ea typeface="Times New Roman"/>
                <a:cs typeface="Times New Roman"/>
                <a:sym typeface="Times New Roman"/>
              </a:rPr>
              <a:t>5</a:t>
            </a:r>
            <a:r>
              <a:rPr lang="en-US" sz="2000">
                <a:solidFill>
                  <a:schemeClr val="dk1"/>
                </a:solidFill>
                <a:latin typeface="Times New Roman"/>
                <a:ea typeface="Times New Roman"/>
                <a:cs typeface="Times New Roman"/>
                <a:sym typeface="Times New Roman"/>
              </a:rPr>
              <a:t>={y: y &gt; 100} </a:t>
            </a:r>
            <a:endParaRPr sz="2000">
              <a:solidFill>
                <a:schemeClr val="dk1"/>
              </a:solidFill>
              <a:latin typeface="Times New Roman"/>
              <a:ea typeface="Times New Roman"/>
              <a:cs typeface="Times New Roman"/>
              <a:sym typeface="Times New Roman"/>
            </a:endParaRPr>
          </a:p>
          <a:p>
            <a:pPr indent="0" lvl="0" marL="1092200" marR="70485"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 I</a:t>
            </a:r>
            <a:r>
              <a:rPr baseline="-25000" lang="en-US" sz="1950">
                <a:solidFill>
                  <a:schemeClr val="dk1"/>
                </a:solidFill>
                <a:latin typeface="Times New Roman"/>
                <a:ea typeface="Times New Roman"/>
                <a:cs typeface="Times New Roman"/>
                <a:sym typeface="Times New Roman"/>
              </a:rPr>
              <a:t>6</a:t>
            </a:r>
            <a:r>
              <a:rPr lang="en-US" sz="2000">
                <a:solidFill>
                  <a:schemeClr val="dk1"/>
                </a:solidFill>
                <a:latin typeface="Georgia"/>
                <a:ea typeface="Georgia"/>
                <a:cs typeface="Georgia"/>
                <a:sym typeface="Georgia"/>
              </a:rPr>
              <a:t>={y: 1 ≤ y ≤ 100}</a:t>
            </a:r>
            <a:endParaRPr sz="2000">
              <a:solidFill>
                <a:schemeClr val="dk1"/>
              </a:solidFill>
              <a:latin typeface="Georgia"/>
              <a:ea typeface="Georgia"/>
              <a:cs typeface="Georgia"/>
              <a:sym typeface="Georgia"/>
            </a:endParaRPr>
          </a:p>
          <a:p>
            <a:pPr indent="0" lvl="0" marL="1092200" marR="0" rtl="0" algn="l">
              <a:lnSpc>
                <a:spcPct val="111000"/>
              </a:lnSpc>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7</a:t>
            </a:r>
            <a:r>
              <a:rPr lang="en-US" sz="2000">
                <a:solidFill>
                  <a:schemeClr val="dk1"/>
                </a:solidFill>
                <a:latin typeface="Times New Roman"/>
                <a:ea typeface="Times New Roman"/>
                <a:cs typeface="Times New Roman"/>
                <a:sym typeface="Times New Roman"/>
              </a:rPr>
              <a:t>={z: z &lt; 1}</a:t>
            </a:r>
            <a:endParaRPr sz="2000">
              <a:solidFill>
                <a:schemeClr val="dk1"/>
              </a:solidFill>
              <a:latin typeface="Times New Roman"/>
              <a:ea typeface="Times New Roman"/>
              <a:cs typeface="Times New Roman"/>
              <a:sym typeface="Times New Roman"/>
            </a:endParaRPr>
          </a:p>
          <a:p>
            <a:pPr indent="0" lvl="0" marL="1092200" marR="67945"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 I</a:t>
            </a:r>
            <a:r>
              <a:rPr baseline="-25000" lang="en-US" sz="1950">
                <a:solidFill>
                  <a:schemeClr val="dk1"/>
                </a:solidFill>
                <a:latin typeface="Times New Roman"/>
                <a:ea typeface="Times New Roman"/>
                <a:cs typeface="Times New Roman"/>
                <a:sym typeface="Times New Roman"/>
              </a:rPr>
              <a:t>8</a:t>
            </a:r>
            <a:r>
              <a:rPr lang="en-US" sz="2000">
                <a:solidFill>
                  <a:schemeClr val="dk1"/>
                </a:solidFill>
                <a:latin typeface="Times New Roman"/>
                <a:ea typeface="Times New Roman"/>
                <a:cs typeface="Times New Roman"/>
                <a:sym typeface="Times New Roman"/>
              </a:rPr>
              <a:t>={z: z &gt; 100} </a:t>
            </a:r>
            <a:endParaRPr sz="2000">
              <a:solidFill>
                <a:schemeClr val="dk1"/>
              </a:solidFill>
              <a:latin typeface="Times New Roman"/>
              <a:ea typeface="Times New Roman"/>
              <a:cs typeface="Times New Roman"/>
              <a:sym typeface="Times New Roman"/>
            </a:endParaRPr>
          </a:p>
          <a:p>
            <a:pPr indent="0" lvl="0" marL="1092200" marR="67945"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 I</a:t>
            </a:r>
            <a:r>
              <a:rPr baseline="-25000" lang="en-US" sz="1950">
                <a:solidFill>
                  <a:schemeClr val="dk1"/>
                </a:solidFill>
                <a:latin typeface="Times New Roman"/>
                <a:ea typeface="Times New Roman"/>
                <a:cs typeface="Times New Roman"/>
                <a:sym typeface="Times New Roman"/>
              </a:rPr>
              <a:t>9</a:t>
            </a:r>
            <a:r>
              <a:rPr lang="en-US" sz="2000">
                <a:solidFill>
                  <a:schemeClr val="dk1"/>
                </a:solidFill>
                <a:latin typeface="Georgia"/>
                <a:ea typeface="Georgia"/>
                <a:cs typeface="Georgia"/>
                <a:sym typeface="Georgia"/>
              </a:rPr>
              <a:t>={z: 1 ≤ z ≤ 100}</a:t>
            </a:r>
            <a:endParaRPr sz="2000">
              <a:solidFill>
                <a:schemeClr val="dk1"/>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nvSpPr>
        <p:spPr>
          <a:xfrm>
            <a:off x="673100" y="964625"/>
            <a:ext cx="8277000" cy="62910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Some inputs domain test cases can be obtained using the relationship  amongst x, y and z.</a:t>
            </a:r>
            <a:endParaRPr b="1" sz="2000">
              <a:solidFill>
                <a:schemeClr val="dk1"/>
              </a:solidFill>
              <a:latin typeface="Times New Roman"/>
              <a:ea typeface="Times New Roman"/>
              <a:cs typeface="Times New Roman"/>
              <a:sym typeface="Times New Roman"/>
            </a:endParaRPr>
          </a:p>
        </p:txBody>
      </p:sp>
      <p:sp>
        <p:nvSpPr>
          <p:cNvPr id="277" name="Google Shape;277;p34"/>
          <p:cNvSpPr txBox="1"/>
          <p:nvPr/>
        </p:nvSpPr>
        <p:spPr>
          <a:xfrm>
            <a:off x="1147200" y="1668650"/>
            <a:ext cx="5579700" cy="4422000"/>
          </a:xfrm>
          <a:prstGeom prst="rect">
            <a:avLst/>
          </a:prstGeom>
          <a:noFill/>
          <a:ln>
            <a:noFill/>
          </a:ln>
        </p:spPr>
        <p:txBody>
          <a:bodyPr anchorCtr="0" anchor="t" bIns="0" lIns="0" spcFirstLastPara="1" rIns="0" wrap="square" tIns="12700">
            <a:spAutoFit/>
          </a:bodyPr>
          <a:lstStyle/>
          <a:p>
            <a:pPr indent="0" lvl="0" marL="38100" marR="640080"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10</a:t>
            </a:r>
            <a:r>
              <a:rPr lang="en-US" sz="2000">
                <a:solidFill>
                  <a:schemeClr val="dk1"/>
                </a:solidFill>
                <a:latin typeface="Times New Roman"/>
                <a:ea typeface="Times New Roman"/>
                <a:cs typeface="Times New Roman"/>
                <a:sym typeface="Times New Roman"/>
              </a:rPr>
              <a:t>={&lt; x,y,z &gt;: x = y = z}  </a:t>
            </a:r>
            <a:endParaRPr sz="2000">
              <a:solidFill>
                <a:schemeClr val="dk1"/>
              </a:solidFill>
              <a:latin typeface="Times New Roman"/>
              <a:ea typeface="Times New Roman"/>
              <a:cs typeface="Times New Roman"/>
              <a:sym typeface="Times New Roman"/>
            </a:endParaRPr>
          </a:p>
          <a:p>
            <a:pPr indent="0" lvl="0" marL="38100" marR="640080"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11</a:t>
            </a:r>
            <a:r>
              <a:rPr lang="en-US" sz="2000">
                <a:solidFill>
                  <a:schemeClr val="dk1"/>
                </a:solidFill>
                <a:latin typeface="Georgia"/>
                <a:ea typeface="Georgia"/>
                <a:cs typeface="Georgia"/>
                <a:sym typeface="Georgia"/>
              </a:rPr>
              <a:t>={&lt; x,y,z &gt;: x = y, x ≠ z}  </a:t>
            </a:r>
            <a:endParaRPr sz="2000">
              <a:solidFill>
                <a:schemeClr val="dk1"/>
              </a:solidFill>
              <a:latin typeface="Georgia"/>
              <a:ea typeface="Georgia"/>
              <a:cs typeface="Georgia"/>
              <a:sym typeface="Georgia"/>
            </a:endParaRPr>
          </a:p>
          <a:p>
            <a:pPr indent="0" lvl="0" marL="38100" marR="640080"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12</a:t>
            </a:r>
            <a:r>
              <a:rPr lang="en-US" sz="2000">
                <a:solidFill>
                  <a:schemeClr val="dk1"/>
                </a:solidFill>
                <a:latin typeface="Georgia"/>
                <a:ea typeface="Georgia"/>
                <a:cs typeface="Georgia"/>
                <a:sym typeface="Georgia"/>
              </a:rPr>
              <a:t>={&lt; x,y,z &gt;: x = z, x ≠ y}  </a:t>
            </a:r>
            <a:endParaRPr sz="2000">
              <a:solidFill>
                <a:schemeClr val="dk1"/>
              </a:solidFill>
              <a:latin typeface="Georgia"/>
              <a:ea typeface="Georgia"/>
              <a:cs typeface="Georgia"/>
              <a:sym typeface="Georgia"/>
            </a:endParaRPr>
          </a:p>
          <a:p>
            <a:pPr indent="0" lvl="0" marL="38100" marR="640080" rtl="0" algn="l">
              <a:lnSpc>
                <a:spcPct val="13000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13</a:t>
            </a:r>
            <a:r>
              <a:rPr lang="en-US" sz="2000">
                <a:solidFill>
                  <a:schemeClr val="dk1"/>
                </a:solidFill>
                <a:latin typeface="Georgia"/>
                <a:ea typeface="Georgia"/>
                <a:cs typeface="Georgia"/>
                <a:sym typeface="Georgia"/>
              </a:rPr>
              <a:t>={&lt; x,y,z &gt;: y = z, x ≠ y}</a:t>
            </a:r>
            <a:endParaRPr sz="2000">
              <a:solidFill>
                <a:schemeClr val="dk1"/>
              </a:solidFill>
              <a:latin typeface="Georgia"/>
              <a:ea typeface="Georgia"/>
              <a:cs typeface="Georgia"/>
              <a:sym typeface="Georgia"/>
            </a:endParaRPr>
          </a:p>
          <a:p>
            <a:pPr indent="0" lvl="0" marL="38100" marR="0" rtl="0" algn="l">
              <a:lnSpc>
                <a:spcPct val="9625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14</a:t>
            </a:r>
            <a:r>
              <a:rPr lang="en-US" sz="2000">
                <a:solidFill>
                  <a:schemeClr val="dk1"/>
                </a:solidFill>
                <a:latin typeface="Georgia"/>
                <a:ea typeface="Georgia"/>
                <a:cs typeface="Georgia"/>
                <a:sym typeface="Georgia"/>
              </a:rPr>
              <a:t>={&lt; x,y,z &gt;: x ≠ y, x ≠ z, y ≠ z}</a:t>
            </a:r>
            <a:endParaRPr sz="2000">
              <a:solidFill>
                <a:schemeClr val="dk1"/>
              </a:solidFill>
              <a:latin typeface="Georgia"/>
              <a:ea typeface="Georgia"/>
              <a:cs typeface="Georgia"/>
              <a:sym typeface="Georgia"/>
            </a:endParaRPr>
          </a:p>
          <a:p>
            <a:pPr indent="0" lvl="0" marL="38100" marR="0" rtl="0" algn="l">
              <a:lnSpc>
                <a:spcPct val="100000"/>
              </a:lnSpc>
              <a:spcBef>
                <a:spcPts val="72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15</a:t>
            </a:r>
            <a:r>
              <a:rPr lang="en-US" sz="2000">
                <a:solidFill>
                  <a:schemeClr val="dk1"/>
                </a:solidFill>
                <a:latin typeface="Times New Roman"/>
                <a:ea typeface="Times New Roman"/>
                <a:cs typeface="Times New Roman"/>
                <a:sym typeface="Times New Roman"/>
              </a:rPr>
              <a:t>={&lt; x,y,z &gt;: x = y + z}</a:t>
            </a:r>
            <a:endParaRPr sz="2000">
              <a:solidFill>
                <a:schemeClr val="dk1"/>
              </a:solidFill>
              <a:latin typeface="Times New Roman"/>
              <a:ea typeface="Times New Roman"/>
              <a:cs typeface="Times New Roman"/>
              <a:sym typeface="Times New Roman"/>
            </a:endParaRPr>
          </a:p>
          <a:p>
            <a:pPr indent="0" lvl="0" marL="38100" marR="0" rtl="0" algn="l">
              <a:lnSpc>
                <a:spcPct val="100000"/>
              </a:lnSpc>
              <a:spcBef>
                <a:spcPts val="72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16</a:t>
            </a:r>
            <a:r>
              <a:rPr lang="en-US" sz="2000">
                <a:solidFill>
                  <a:schemeClr val="dk1"/>
                </a:solidFill>
                <a:latin typeface="Times New Roman"/>
                <a:ea typeface="Times New Roman"/>
                <a:cs typeface="Times New Roman"/>
                <a:sym typeface="Times New Roman"/>
              </a:rPr>
              <a:t>={&lt; x,y,z &gt;: x &gt; y +z}</a:t>
            </a:r>
            <a:endParaRPr sz="2000">
              <a:solidFill>
                <a:schemeClr val="dk1"/>
              </a:solidFill>
              <a:latin typeface="Times New Roman"/>
              <a:ea typeface="Times New Roman"/>
              <a:cs typeface="Times New Roman"/>
              <a:sym typeface="Times New Roman"/>
            </a:endParaRPr>
          </a:p>
          <a:p>
            <a:pPr indent="0" lvl="0" marL="38100" marR="874393" rtl="0" algn="l">
              <a:lnSpc>
                <a:spcPct val="105000"/>
              </a:lnSpc>
              <a:spcBef>
                <a:spcPts val="104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17</a:t>
            </a:r>
            <a:r>
              <a:rPr lang="en-US" sz="2000">
                <a:solidFill>
                  <a:schemeClr val="dk1"/>
                </a:solidFill>
                <a:latin typeface="Times New Roman"/>
                <a:ea typeface="Times New Roman"/>
                <a:cs typeface="Times New Roman"/>
                <a:sym typeface="Times New Roman"/>
              </a:rPr>
              <a:t>={&lt; x,y,z &gt;: y = x +z}  </a:t>
            </a:r>
            <a:endParaRPr sz="2000">
              <a:solidFill>
                <a:schemeClr val="dk1"/>
              </a:solidFill>
              <a:latin typeface="Times New Roman"/>
              <a:ea typeface="Times New Roman"/>
              <a:cs typeface="Times New Roman"/>
              <a:sym typeface="Times New Roman"/>
            </a:endParaRPr>
          </a:p>
          <a:p>
            <a:pPr indent="0" lvl="0" marL="38100" marR="874394" rtl="0" algn="l">
              <a:lnSpc>
                <a:spcPct val="104999"/>
              </a:lnSpc>
              <a:spcBef>
                <a:spcPts val="104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18</a:t>
            </a:r>
            <a:r>
              <a:rPr lang="en-US" sz="2000">
                <a:solidFill>
                  <a:schemeClr val="dk1"/>
                </a:solidFill>
                <a:latin typeface="Times New Roman"/>
                <a:ea typeface="Times New Roman"/>
                <a:cs typeface="Times New Roman"/>
                <a:sym typeface="Times New Roman"/>
              </a:rPr>
              <a:t>={&lt; x,y,z &gt;: y &gt; x + z}</a:t>
            </a:r>
            <a:endParaRPr sz="2000">
              <a:solidFill>
                <a:schemeClr val="dk1"/>
              </a:solidFill>
              <a:latin typeface="Times New Roman"/>
              <a:ea typeface="Times New Roman"/>
              <a:cs typeface="Times New Roman"/>
              <a:sym typeface="Times New Roman"/>
            </a:endParaRPr>
          </a:p>
          <a:p>
            <a:pPr indent="0" lvl="0" marL="38100" marR="0" rtl="0" algn="l">
              <a:lnSpc>
                <a:spcPct val="100000"/>
              </a:lnSpc>
              <a:spcBef>
                <a:spcPts val="705"/>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19</a:t>
            </a:r>
            <a:r>
              <a:rPr lang="en-US" sz="2000">
                <a:solidFill>
                  <a:schemeClr val="dk1"/>
                </a:solidFill>
                <a:latin typeface="Times New Roman"/>
                <a:ea typeface="Times New Roman"/>
                <a:cs typeface="Times New Roman"/>
                <a:sym typeface="Times New Roman"/>
              </a:rPr>
              <a:t>={&lt; x,y,z &gt;: z = x + y}</a:t>
            </a:r>
            <a:endParaRPr sz="2000">
              <a:solidFill>
                <a:schemeClr val="dk1"/>
              </a:solidFill>
              <a:latin typeface="Times New Roman"/>
              <a:ea typeface="Times New Roman"/>
              <a:cs typeface="Times New Roman"/>
              <a:sym typeface="Times New Roman"/>
            </a:endParaRPr>
          </a:p>
          <a:p>
            <a:pPr indent="0" lvl="0" marL="38100" marR="0" rtl="0" algn="l">
              <a:lnSpc>
                <a:spcPct val="100000"/>
              </a:lnSpc>
              <a:spcBef>
                <a:spcPts val="720"/>
              </a:spcBef>
              <a:spcAft>
                <a:spcPts val="0"/>
              </a:spcAft>
              <a:buNone/>
            </a:pPr>
            <a:r>
              <a:rPr lang="en-US" sz="2000">
                <a:solidFill>
                  <a:schemeClr val="dk1"/>
                </a:solidFill>
                <a:latin typeface="Times New Roman"/>
                <a:ea typeface="Times New Roman"/>
                <a:cs typeface="Times New Roman"/>
                <a:sym typeface="Times New Roman"/>
              </a:rPr>
              <a:t>I</a:t>
            </a:r>
            <a:r>
              <a:rPr baseline="-25000" lang="en-US" sz="1950">
                <a:solidFill>
                  <a:schemeClr val="dk1"/>
                </a:solidFill>
                <a:latin typeface="Times New Roman"/>
                <a:ea typeface="Times New Roman"/>
                <a:cs typeface="Times New Roman"/>
                <a:sym typeface="Times New Roman"/>
              </a:rPr>
              <a:t>20</a:t>
            </a:r>
            <a:r>
              <a:rPr lang="en-US" sz="2000">
                <a:solidFill>
                  <a:schemeClr val="dk1"/>
                </a:solidFill>
                <a:latin typeface="Times New Roman"/>
                <a:ea typeface="Times New Roman"/>
                <a:cs typeface="Times New Roman"/>
                <a:sym typeface="Times New Roman"/>
              </a:rPr>
              <a:t>={&lt; x,y,z &gt;: z &gt; x +y}</a:t>
            </a:r>
            <a:endParaRPr sz="2000">
              <a:solidFill>
                <a:schemeClr val="dk1"/>
              </a:solidFill>
              <a:latin typeface="Times New Roman"/>
              <a:ea typeface="Times New Roman"/>
              <a:cs typeface="Times New Roman"/>
              <a:sym typeface="Times New Roman"/>
            </a:endParaRPr>
          </a:p>
        </p:txBody>
      </p:sp>
      <p:sp>
        <p:nvSpPr>
          <p:cNvPr id="278" name="Google Shape;278;p34"/>
          <p:cNvSpPr txBox="1"/>
          <p:nvPr/>
        </p:nvSpPr>
        <p:spPr>
          <a:xfrm>
            <a:off x="7608569" y="5735218"/>
            <a:ext cx="96520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and more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5"/>
          <p:cNvPicPr preferRelativeResize="0"/>
          <p:nvPr/>
        </p:nvPicPr>
        <p:blipFill rotWithShape="1">
          <a:blip r:embed="rId3">
            <a:alphaModFix/>
          </a:blip>
          <a:srcRect b="0" l="0" r="0" t="0"/>
          <a:stretch/>
        </p:blipFill>
        <p:spPr>
          <a:xfrm>
            <a:off x="4466954" y="3059672"/>
            <a:ext cx="3448583" cy="360515"/>
          </a:xfrm>
          <a:prstGeom prst="rect">
            <a:avLst/>
          </a:prstGeom>
          <a:noFill/>
          <a:ln>
            <a:noFill/>
          </a:ln>
        </p:spPr>
      </p:pic>
      <p:sp>
        <p:nvSpPr>
          <p:cNvPr id="284" name="Google Shape;284;p35"/>
          <p:cNvSpPr txBox="1"/>
          <p:nvPr>
            <p:ph type="title"/>
          </p:nvPr>
        </p:nvSpPr>
        <p:spPr>
          <a:xfrm>
            <a:off x="4461509" y="2883788"/>
            <a:ext cx="3451225" cy="60515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Valid Test Cases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687425" y="314959"/>
            <a:ext cx="43891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Test cases for valid scalene</a:t>
            </a:r>
            <a:endParaRPr sz="3000"/>
          </a:p>
        </p:txBody>
      </p:sp>
      <p:graphicFrame>
        <p:nvGraphicFramePr>
          <p:cNvPr id="290" name="Google Shape;290;p36"/>
          <p:cNvGraphicFramePr/>
          <p:nvPr/>
        </p:nvGraphicFramePr>
        <p:xfrm>
          <a:off x="976312" y="1281112"/>
          <a:ext cx="3000000" cy="3000000"/>
        </p:xfrm>
        <a:graphic>
          <a:graphicData uri="http://schemas.openxmlformats.org/drawingml/2006/table">
            <a:tbl>
              <a:tblPr bandRow="1" firstRow="1">
                <a:noFill/>
                <a:tableStyleId>{94582A66-84B9-41EE-824F-B12FE64E678E}</a:tableStyleId>
              </a:tblPr>
              <a:tblGrid>
                <a:gridCol w="1524000"/>
                <a:gridCol w="1066800"/>
                <a:gridCol w="990600"/>
                <a:gridCol w="990600"/>
                <a:gridCol w="3124200"/>
              </a:tblGrid>
              <a:tr h="68580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 Test Case</a:t>
                      </a:r>
                      <a:endParaRPr sz="1800" u="none" cap="none" strike="noStrike">
                        <a:latin typeface="Times New Roman"/>
                        <a:ea typeface="Times New Roman"/>
                        <a:cs typeface="Times New Roman"/>
                        <a:sym typeface="Times New Roman"/>
                      </a:endParaRPr>
                    </a:p>
                  </a:txBody>
                  <a:tcPr marT="8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1</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2</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3</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78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scalene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83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scalene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6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scalene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69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scalene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scalene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6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scalene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291" name="Google Shape;291;p36"/>
          <p:cNvSpPr txBox="1"/>
          <p:nvPr/>
        </p:nvSpPr>
        <p:spPr>
          <a:xfrm>
            <a:off x="1063000" y="5392100"/>
            <a:ext cx="7522800" cy="156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E120D"/>
                </a:solidFill>
                <a:latin typeface="Times New Roman"/>
                <a:ea typeface="Times New Roman"/>
                <a:cs typeface="Times New Roman"/>
                <a:sym typeface="Times New Roman"/>
              </a:rPr>
              <a:t>Includes permutations</a:t>
            </a:r>
            <a:endParaRPr b="1" sz="2400">
              <a:solidFill>
                <a:srgbClr val="CE120D"/>
              </a:solidFill>
              <a:latin typeface="Times New Roman"/>
              <a:ea typeface="Times New Roman"/>
              <a:cs typeface="Times New Roman"/>
              <a:sym typeface="Times New Roman"/>
            </a:endParaRPr>
          </a:p>
          <a:p>
            <a:pPr indent="-342900" lvl="0" marL="355600" marR="5080" rtl="0" algn="l">
              <a:lnSpc>
                <a:spcPct val="111500"/>
              </a:lnSpc>
              <a:spcBef>
                <a:spcPts val="101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 the table, the rows represent the equivalence classes and the columns  represent the test cases.</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t/>
            </a:r>
            <a:endParaRPr b="1" sz="2400">
              <a:solidFill>
                <a:srgbClr val="CE120D"/>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763625" y="346963"/>
            <a:ext cx="4009390" cy="4222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solidFill>
                  <a:srgbClr val="000000"/>
                </a:solidFill>
              </a:rPr>
              <a:t>Test cases for valid isosceles</a:t>
            </a:r>
            <a:endParaRPr sz="2600"/>
          </a:p>
        </p:txBody>
      </p:sp>
      <p:graphicFrame>
        <p:nvGraphicFramePr>
          <p:cNvPr id="297" name="Google Shape;297;p37"/>
          <p:cNvGraphicFramePr/>
          <p:nvPr/>
        </p:nvGraphicFramePr>
        <p:xfrm>
          <a:off x="976312" y="1662112"/>
          <a:ext cx="3000000" cy="3000000"/>
        </p:xfrm>
        <a:graphic>
          <a:graphicData uri="http://schemas.openxmlformats.org/drawingml/2006/table">
            <a:tbl>
              <a:tblPr bandRow="1" firstRow="1">
                <a:noFill/>
                <a:tableStyleId>{94582A66-84B9-41EE-824F-B12FE64E678E}</a:tableStyleId>
              </a:tblPr>
              <a:tblGrid>
                <a:gridCol w="1600200"/>
                <a:gridCol w="1295400"/>
                <a:gridCol w="1143000"/>
                <a:gridCol w="1371600"/>
                <a:gridCol w="2133600"/>
              </a:tblGrid>
              <a:tr h="71120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 Test Case</a:t>
                      </a:r>
                      <a:endParaRPr sz="1800" u="none" cap="none" strike="noStrike">
                        <a:latin typeface="Times New Roman"/>
                        <a:ea typeface="Times New Roman"/>
                        <a:cs typeface="Times New Roman"/>
                        <a:sym typeface="Times New Roman"/>
                      </a:endParaRPr>
                    </a:p>
                  </a:txBody>
                  <a:tcPr marT="8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1</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2</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3</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71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71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isosceles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71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isosceles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9</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71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isosceles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298" name="Google Shape;298;p37"/>
          <p:cNvSpPr txBox="1"/>
          <p:nvPr/>
        </p:nvSpPr>
        <p:spPr>
          <a:xfrm>
            <a:off x="1145844" y="4051172"/>
            <a:ext cx="235331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CE120D"/>
                </a:solidFill>
                <a:latin typeface="Times New Roman"/>
                <a:ea typeface="Times New Roman"/>
                <a:cs typeface="Times New Roman"/>
                <a:sym typeface="Times New Roman"/>
              </a:rPr>
              <a:t>Include permutations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8"/>
          <p:cNvPicPr preferRelativeResize="0"/>
          <p:nvPr/>
        </p:nvPicPr>
        <p:blipFill rotWithShape="1">
          <a:blip r:embed="rId3">
            <a:alphaModFix/>
          </a:blip>
          <a:srcRect b="0" l="0" r="0" t="0"/>
          <a:stretch/>
        </p:blipFill>
        <p:spPr>
          <a:xfrm>
            <a:off x="623316" y="434340"/>
            <a:ext cx="4123944" cy="329183"/>
          </a:xfrm>
          <a:prstGeom prst="rect">
            <a:avLst/>
          </a:prstGeom>
          <a:noFill/>
          <a:ln>
            <a:noFill/>
          </a:ln>
        </p:spPr>
      </p:pic>
      <p:sp>
        <p:nvSpPr>
          <p:cNvPr id="304" name="Google Shape;304;p38"/>
          <p:cNvSpPr txBox="1"/>
          <p:nvPr>
            <p:ph type="title"/>
          </p:nvPr>
        </p:nvSpPr>
        <p:spPr>
          <a:xfrm>
            <a:off x="611225" y="308875"/>
            <a:ext cx="6423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solidFill>
                  <a:srgbClr val="000000"/>
                </a:solidFill>
              </a:rPr>
              <a:t>Test case for valid equilateral</a:t>
            </a:r>
            <a:endParaRPr sz="2600"/>
          </a:p>
        </p:txBody>
      </p:sp>
      <p:graphicFrame>
        <p:nvGraphicFramePr>
          <p:cNvPr id="305" name="Google Shape;305;p38"/>
          <p:cNvGraphicFramePr/>
          <p:nvPr/>
        </p:nvGraphicFramePr>
        <p:xfrm>
          <a:off x="1190625" y="1824037"/>
          <a:ext cx="3000000" cy="3000000"/>
        </p:xfrm>
        <a:graphic>
          <a:graphicData uri="http://schemas.openxmlformats.org/drawingml/2006/table">
            <a:tbl>
              <a:tblPr bandRow="1" firstRow="1">
                <a:noFill/>
                <a:tableStyleId>{94582A66-84B9-41EE-824F-B12FE64E678E}</a:tableStyleId>
              </a:tblPr>
              <a:tblGrid>
                <a:gridCol w="1157600"/>
                <a:gridCol w="915025"/>
                <a:gridCol w="1067425"/>
                <a:gridCol w="847100"/>
                <a:gridCol w="2196475"/>
              </a:tblGrid>
              <a:tr h="5683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Test case</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10</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equilateral</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9"/>
          <p:cNvPicPr preferRelativeResize="0"/>
          <p:nvPr/>
        </p:nvPicPr>
        <p:blipFill rotWithShape="1">
          <a:blip r:embed="rId3">
            <a:alphaModFix/>
          </a:blip>
          <a:srcRect b="0" l="0" r="0" t="0"/>
          <a:stretch/>
        </p:blipFill>
        <p:spPr>
          <a:xfrm>
            <a:off x="4137770" y="3059672"/>
            <a:ext cx="3777776" cy="360515"/>
          </a:xfrm>
          <a:prstGeom prst="rect">
            <a:avLst/>
          </a:prstGeom>
          <a:noFill/>
          <a:ln>
            <a:noFill/>
          </a:ln>
        </p:spPr>
      </p:pic>
      <p:sp>
        <p:nvSpPr>
          <p:cNvPr id="311" name="Google Shape;311;p39"/>
          <p:cNvSpPr txBox="1"/>
          <p:nvPr>
            <p:ph type="title"/>
          </p:nvPr>
        </p:nvSpPr>
        <p:spPr>
          <a:xfrm>
            <a:off x="1234185" y="2883788"/>
            <a:ext cx="6675628" cy="605154"/>
          </a:xfrm>
          <a:prstGeom prst="rect">
            <a:avLst/>
          </a:prstGeom>
          <a:noFill/>
          <a:ln>
            <a:noFill/>
          </a:ln>
        </p:spPr>
        <p:txBody>
          <a:bodyPr anchorCtr="0" anchor="t" bIns="0" lIns="0" spcFirstLastPara="1" rIns="0" wrap="square" tIns="13325">
            <a:spAutoFit/>
          </a:bodyPr>
          <a:lstStyle/>
          <a:p>
            <a:pPr indent="0" lvl="0" marL="2882900" rtl="0" algn="l">
              <a:lnSpc>
                <a:spcPct val="100000"/>
              </a:lnSpc>
              <a:spcBef>
                <a:spcPts val="0"/>
              </a:spcBef>
              <a:spcAft>
                <a:spcPts val="0"/>
              </a:spcAft>
              <a:buNone/>
            </a:pPr>
            <a:r>
              <a:rPr lang="en-US"/>
              <a:t>Invalid Test Cases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611225" y="391109"/>
            <a:ext cx="6560820" cy="4832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Test cases for invalid scalene (S+M = L)</a:t>
            </a:r>
            <a:endParaRPr sz="3000"/>
          </a:p>
        </p:txBody>
      </p:sp>
      <p:sp>
        <p:nvSpPr>
          <p:cNvPr id="317" name="Google Shape;317;p40"/>
          <p:cNvSpPr txBox="1"/>
          <p:nvPr/>
        </p:nvSpPr>
        <p:spPr>
          <a:xfrm>
            <a:off x="1222044" y="5995573"/>
            <a:ext cx="2946400" cy="368300"/>
          </a:xfrm>
          <a:prstGeom prst="rect">
            <a:avLst/>
          </a:prstGeom>
          <a:noFill/>
          <a:ln>
            <a:noFill/>
          </a:ln>
        </p:spPr>
        <p:txBody>
          <a:bodyPr anchorCtr="0" anchor="t" bIns="0" lIns="0" spcFirstLastPara="1" rIns="0" wrap="square" tIns="0">
            <a:spAutoFit/>
          </a:bodyPr>
          <a:lstStyle/>
          <a:p>
            <a:pPr indent="0" lvl="0" marL="12700" marR="0" rtl="0" algn="l">
              <a:lnSpc>
                <a:spcPct val="110416"/>
              </a:lnSpc>
              <a:spcBef>
                <a:spcPts val="0"/>
              </a:spcBef>
              <a:spcAft>
                <a:spcPts val="0"/>
              </a:spcAft>
              <a:buNone/>
            </a:pPr>
            <a:r>
              <a:rPr b="1" lang="en-US" sz="2400">
                <a:solidFill>
                  <a:srgbClr val="CE120D"/>
                </a:solidFill>
                <a:latin typeface="Times New Roman"/>
                <a:ea typeface="Times New Roman"/>
                <a:cs typeface="Times New Roman"/>
                <a:sym typeface="Times New Roman"/>
              </a:rPr>
              <a:t>Includes permutations</a:t>
            </a:r>
            <a:endParaRPr sz="2400">
              <a:solidFill>
                <a:schemeClr val="dk1"/>
              </a:solidFill>
              <a:latin typeface="Times New Roman"/>
              <a:ea typeface="Times New Roman"/>
              <a:cs typeface="Times New Roman"/>
              <a:sym typeface="Times New Roman"/>
            </a:endParaRPr>
          </a:p>
        </p:txBody>
      </p:sp>
      <p:graphicFrame>
        <p:nvGraphicFramePr>
          <p:cNvPr id="318" name="Google Shape;318;p40"/>
          <p:cNvGraphicFramePr/>
          <p:nvPr/>
        </p:nvGraphicFramePr>
        <p:xfrm>
          <a:off x="823912" y="1357312"/>
          <a:ext cx="3000000" cy="3000000"/>
        </p:xfrm>
        <a:graphic>
          <a:graphicData uri="http://schemas.openxmlformats.org/drawingml/2006/table">
            <a:tbl>
              <a:tblPr bandRow="1" firstRow="1">
                <a:noFill/>
                <a:tableStyleId>{94582A66-84B9-41EE-824F-B12FE64E678E}</a:tableStyleId>
              </a:tblPr>
              <a:tblGrid>
                <a:gridCol w="936625"/>
                <a:gridCol w="982975"/>
                <a:gridCol w="1171575"/>
                <a:gridCol w="1120775"/>
                <a:gridCol w="2987675"/>
              </a:tblGrid>
              <a:tr h="53340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8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1</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2</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3</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78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11</a:t>
                      </a:r>
                      <a:endParaRPr sz="1800" u="none" cap="none" strike="noStrike">
                        <a:latin typeface="Times New Roman"/>
                        <a:ea typeface="Times New Roman"/>
                        <a:cs typeface="Times New Roman"/>
                        <a:sym typeface="Times New Roman"/>
                      </a:endParaRPr>
                    </a:p>
                  </a:txBody>
                  <a:tcPr marT="8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83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12</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6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13</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69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14</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15</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16</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1"/>
          <p:cNvPicPr preferRelativeResize="0"/>
          <p:nvPr/>
        </p:nvPicPr>
        <p:blipFill rotWithShape="1">
          <a:blip r:embed="rId3">
            <a:alphaModFix/>
          </a:blip>
          <a:srcRect b="0" l="0" r="0" t="0"/>
          <a:stretch/>
        </p:blipFill>
        <p:spPr>
          <a:xfrm>
            <a:off x="548691" y="456191"/>
            <a:ext cx="6543948" cy="375784"/>
          </a:xfrm>
          <a:prstGeom prst="rect">
            <a:avLst/>
          </a:prstGeom>
          <a:noFill/>
          <a:ln>
            <a:noFill/>
          </a:ln>
        </p:spPr>
      </p:pic>
      <p:sp>
        <p:nvSpPr>
          <p:cNvPr id="324" name="Google Shape;324;p41"/>
          <p:cNvSpPr txBox="1"/>
          <p:nvPr>
            <p:ph type="title"/>
          </p:nvPr>
        </p:nvSpPr>
        <p:spPr>
          <a:xfrm>
            <a:off x="535025" y="314959"/>
            <a:ext cx="6560184"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Test cases for invalid scalene (S+M &lt; L)</a:t>
            </a:r>
            <a:endParaRPr sz="3000"/>
          </a:p>
        </p:txBody>
      </p:sp>
      <p:sp>
        <p:nvSpPr>
          <p:cNvPr id="325" name="Google Shape;325;p41"/>
          <p:cNvSpPr txBox="1"/>
          <p:nvPr/>
        </p:nvSpPr>
        <p:spPr>
          <a:xfrm>
            <a:off x="1222044" y="5995573"/>
            <a:ext cx="2946400" cy="368300"/>
          </a:xfrm>
          <a:prstGeom prst="rect">
            <a:avLst/>
          </a:prstGeom>
          <a:noFill/>
          <a:ln>
            <a:noFill/>
          </a:ln>
        </p:spPr>
        <p:txBody>
          <a:bodyPr anchorCtr="0" anchor="t" bIns="0" lIns="0" spcFirstLastPara="1" rIns="0" wrap="square" tIns="0">
            <a:spAutoFit/>
          </a:bodyPr>
          <a:lstStyle/>
          <a:p>
            <a:pPr indent="0" lvl="0" marL="12700" marR="0" rtl="0" algn="l">
              <a:lnSpc>
                <a:spcPct val="110416"/>
              </a:lnSpc>
              <a:spcBef>
                <a:spcPts val="0"/>
              </a:spcBef>
              <a:spcAft>
                <a:spcPts val="0"/>
              </a:spcAft>
              <a:buNone/>
            </a:pPr>
            <a:r>
              <a:rPr b="1" lang="en-US" sz="2400">
                <a:solidFill>
                  <a:srgbClr val="CE120D"/>
                </a:solidFill>
                <a:latin typeface="Times New Roman"/>
                <a:ea typeface="Times New Roman"/>
                <a:cs typeface="Times New Roman"/>
                <a:sym typeface="Times New Roman"/>
              </a:rPr>
              <a:t>Includes permutations</a:t>
            </a:r>
            <a:endParaRPr sz="2400">
              <a:solidFill>
                <a:schemeClr val="dk1"/>
              </a:solidFill>
              <a:latin typeface="Times New Roman"/>
              <a:ea typeface="Times New Roman"/>
              <a:cs typeface="Times New Roman"/>
              <a:sym typeface="Times New Roman"/>
            </a:endParaRPr>
          </a:p>
        </p:txBody>
      </p:sp>
      <p:graphicFrame>
        <p:nvGraphicFramePr>
          <p:cNvPr id="326" name="Google Shape;326;p41"/>
          <p:cNvGraphicFramePr/>
          <p:nvPr/>
        </p:nvGraphicFramePr>
        <p:xfrm>
          <a:off x="976312" y="1379537"/>
          <a:ext cx="3000000" cy="3000000"/>
        </p:xfrm>
        <a:graphic>
          <a:graphicData uri="http://schemas.openxmlformats.org/drawingml/2006/table">
            <a:tbl>
              <a:tblPr bandRow="1" firstRow="1">
                <a:noFill/>
                <a:tableStyleId>{94582A66-84B9-41EE-824F-B12FE64E678E}</a:tableStyleId>
              </a:tblPr>
              <a:tblGrid>
                <a:gridCol w="936625"/>
                <a:gridCol w="982975"/>
                <a:gridCol w="1171575"/>
                <a:gridCol w="1120775"/>
                <a:gridCol w="2987675"/>
              </a:tblGrid>
              <a:tr h="5873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 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78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17</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83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18</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6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19</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69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20</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21</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6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22</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2"/>
          <p:cNvPicPr preferRelativeResize="0"/>
          <p:nvPr/>
        </p:nvPicPr>
        <p:blipFill rotWithShape="1">
          <a:blip r:embed="rId3">
            <a:alphaModFix/>
          </a:blip>
          <a:srcRect b="0" l="0" r="0" t="0"/>
          <a:stretch/>
        </p:blipFill>
        <p:spPr>
          <a:xfrm>
            <a:off x="493775" y="356615"/>
            <a:ext cx="4703064" cy="566927"/>
          </a:xfrm>
          <a:prstGeom prst="rect">
            <a:avLst/>
          </a:prstGeom>
          <a:noFill/>
          <a:ln>
            <a:noFill/>
          </a:ln>
        </p:spPr>
      </p:pic>
      <p:sp>
        <p:nvSpPr>
          <p:cNvPr id="332" name="Google Shape;332;p42"/>
          <p:cNvSpPr txBox="1"/>
          <p:nvPr>
            <p:ph type="title"/>
          </p:nvPr>
        </p:nvSpPr>
        <p:spPr>
          <a:xfrm>
            <a:off x="687425" y="423163"/>
            <a:ext cx="428688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600">
                <a:solidFill>
                  <a:srgbClr val="000000"/>
                </a:solidFill>
              </a:rPr>
              <a:t>Test cases for invalid isosceles</a:t>
            </a:r>
            <a:endParaRPr sz="2600"/>
          </a:p>
        </p:txBody>
      </p:sp>
      <p:graphicFrame>
        <p:nvGraphicFramePr>
          <p:cNvPr id="333" name="Google Shape;333;p42"/>
          <p:cNvGraphicFramePr/>
          <p:nvPr/>
        </p:nvGraphicFramePr>
        <p:xfrm>
          <a:off x="976312" y="2043112"/>
          <a:ext cx="3000000" cy="3000000"/>
        </p:xfrm>
        <a:graphic>
          <a:graphicData uri="http://schemas.openxmlformats.org/drawingml/2006/table">
            <a:tbl>
              <a:tblPr bandRow="1" firstRow="1">
                <a:noFill/>
                <a:tableStyleId>{94582A66-84B9-41EE-824F-B12FE64E678E}</a:tableStyleId>
              </a:tblPr>
              <a:tblGrid>
                <a:gridCol w="974725"/>
                <a:gridCol w="1021075"/>
                <a:gridCol w="1219200"/>
                <a:gridCol w="1165225"/>
                <a:gridCol w="3106425"/>
              </a:tblGrid>
              <a:tr h="7114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14668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23</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24</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25</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34" name="Google Shape;334;p42"/>
          <p:cNvSpPr txBox="1"/>
          <p:nvPr/>
        </p:nvSpPr>
        <p:spPr>
          <a:xfrm>
            <a:off x="1145844" y="4505325"/>
            <a:ext cx="29464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E120D"/>
                </a:solidFill>
                <a:latin typeface="Times New Roman"/>
                <a:ea typeface="Times New Roman"/>
                <a:cs typeface="Times New Roman"/>
                <a:sym typeface="Times New Roman"/>
              </a:rPr>
              <a:t>Includes permutations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4"/>
          <p:cNvGrpSpPr/>
          <p:nvPr/>
        </p:nvGrpSpPr>
        <p:grpSpPr>
          <a:xfrm>
            <a:off x="708659" y="260604"/>
            <a:ext cx="3285744" cy="650748"/>
            <a:chOff x="708659" y="260604"/>
            <a:chExt cx="3285744" cy="650748"/>
          </a:xfrm>
        </p:grpSpPr>
        <p:pic>
          <p:nvPicPr>
            <p:cNvPr id="64" name="Google Shape;64;p4"/>
            <p:cNvPicPr preferRelativeResize="0"/>
            <p:nvPr/>
          </p:nvPicPr>
          <p:blipFill rotWithShape="1">
            <a:blip r:embed="rId3">
              <a:alphaModFix/>
            </a:blip>
            <a:srcRect b="0" l="0" r="0" t="0"/>
            <a:stretch/>
          </p:blipFill>
          <p:spPr>
            <a:xfrm>
              <a:off x="708659" y="489740"/>
              <a:ext cx="941831" cy="279546"/>
            </a:xfrm>
            <a:prstGeom prst="rect">
              <a:avLst/>
            </a:prstGeom>
            <a:noFill/>
            <a:ln>
              <a:noFill/>
            </a:ln>
          </p:spPr>
        </p:pic>
        <p:pic>
          <p:nvPicPr>
            <p:cNvPr id="65" name="Google Shape;65;p4"/>
            <p:cNvPicPr preferRelativeResize="0"/>
            <p:nvPr/>
          </p:nvPicPr>
          <p:blipFill rotWithShape="1">
            <a:blip r:embed="rId4">
              <a:alphaModFix/>
            </a:blip>
            <a:srcRect b="0" l="0" r="0" t="0"/>
            <a:stretch/>
          </p:blipFill>
          <p:spPr>
            <a:xfrm>
              <a:off x="1377695" y="260604"/>
              <a:ext cx="632460" cy="650748"/>
            </a:xfrm>
            <a:prstGeom prst="rect">
              <a:avLst/>
            </a:prstGeom>
            <a:noFill/>
            <a:ln>
              <a:noFill/>
            </a:ln>
          </p:spPr>
        </p:pic>
        <p:pic>
          <p:nvPicPr>
            <p:cNvPr id="66" name="Google Shape;66;p4"/>
            <p:cNvPicPr preferRelativeResize="0"/>
            <p:nvPr/>
          </p:nvPicPr>
          <p:blipFill rotWithShape="1">
            <a:blip r:embed="rId5">
              <a:alphaModFix/>
            </a:blip>
            <a:srcRect b="0" l="0" r="0" t="0"/>
            <a:stretch/>
          </p:blipFill>
          <p:spPr>
            <a:xfrm>
              <a:off x="1504187" y="260604"/>
              <a:ext cx="2490216" cy="650748"/>
            </a:xfrm>
            <a:prstGeom prst="rect">
              <a:avLst/>
            </a:prstGeom>
            <a:noFill/>
            <a:ln>
              <a:noFill/>
            </a:ln>
          </p:spPr>
        </p:pic>
      </p:grpSp>
      <p:sp>
        <p:nvSpPr>
          <p:cNvPr id="67" name="Google Shape;67;p4"/>
          <p:cNvSpPr txBox="1"/>
          <p:nvPr>
            <p:ph type="title"/>
          </p:nvPr>
        </p:nvSpPr>
        <p:spPr>
          <a:xfrm>
            <a:off x="681024" y="340614"/>
            <a:ext cx="306006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Black-Box Testing</a:t>
            </a:r>
            <a:endParaRPr sz="3000"/>
          </a:p>
        </p:txBody>
      </p:sp>
      <p:sp>
        <p:nvSpPr>
          <p:cNvPr id="68" name="Google Shape;68;p4"/>
          <p:cNvSpPr txBox="1"/>
          <p:nvPr/>
        </p:nvSpPr>
        <p:spPr>
          <a:xfrm>
            <a:off x="735279" y="1604009"/>
            <a:ext cx="7814309" cy="4648835"/>
          </a:xfrm>
          <a:prstGeom prst="rect">
            <a:avLst/>
          </a:prstGeom>
          <a:noFill/>
          <a:ln>
            <a:noFill/>
          </a:ln>
        </p:spPr>
        <p:txBody>
          <a:bodyPr anchorCtr="0" anchor="t" bIns="0" lIns="0" spcFirstLastPara="1" rIns="0" wrap="square" tIns="40625">
            <a:spAutoFit/>
          </a:bodyPr>
          <a:lstStyle/>
          <a:p>
            <a:pPr indent="-327660" lvl="0" marL="339725" marR="130810" rtl="0" algn="l">
              <a:lnSpc>
                <a:spcPct val="111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Proposing tests without detailed knowledge of the internal structure of the  system or component under test</a:t>
            </a:r>
            <a:endParaRPr b="0" i="0" sz="2000" u="none" cap="none" strike="noStrike">
              <a:solidFill>
                <a:schemeClr val="dk1"/>
              </a:solidFill>
              <a:latin typeface="Times New Roman"/>
              <a:ea typeface="Times New Roman"/>
              <a:cs typeface="Times New Roman"/>
              <a:sym typeface="Times New Roman"/>
            </a:endParaRPr>
          </a:p>
          <a:p>
            <a:pPr indent="-328295" lvl="1" marL="832485" marR="5080" rtl="0" algn="l">
              <a:lnSpc>
                <a:spcPct val="111500"/>
              </a:lnSpc>
              <a:spcBef>
                <a:spcPts val="960"/>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Your goal is to be completely unconcerned about the internal behavior  and structure of the program.</a:t>
            </a:r>
            <a:endParaRPr b="0" i="0" sz="2000" u="none" cap="none" strike="noStrike">
              <a:solidFill>
                <a:schemeClr val="dk1"/>
              </a:solidFill>
              <a:latin typeface="Times New Roman"/>
              <a:ea typeface="Times New Roman"/>
              <a:cs typeface="Times New Roman"/>
              <a:sym typeface="Times New Roman"/>
            </a:endParaRPr>
          </a:p>
          <a:p>
            <a:pPr indent="-241300" lvl="2" marL="1236345" marR="0" rtl="0" algn="l">
              <a:lnSpc>
                <a:spcPct val="115750"/>
              </a:lnSpc>
              <a:spcBef>
                <a:spcPts val="750"/>
              </a:spcBef>
              <a:spcAft>
                <a:spcPts val="0"/>
              </a:spcAft>
              <a:buClr>
                <a:schemeClr val="dk1"/>
              </a:buClr>
              <a:buSzPts val="1900"/>
              <a:buFont typeface="Noto Sans Symbols"/>
              <a:buChar char="☞"/>
            </a:pPr>
            <a:r>
              <a:rPr b="1" i="0" lang="en-US" sz="2000" u="none" cap="none" strike="noStrike">
                <a:solidFill>
                  <a:schemeClr val="dk1"/>
                </a:solidFill>
                <a:latin typeface="Times New Roman"/>
                <a:ea typeface="Times New Roman"/>
                <a:cs typeface="Times New Roman"/>
                <a:sym typeface="Times New Roman"/>
              </a:rPr>
              <a:t>concentrate on finding circumstances in which the program</a:t>
            </a:r>
            <a:endParaRPr b="0" i="0" sz="2000" u="none" cap="none" strike="noStrike">
              <a:solidFill>
                <a:schemeClr val="dk1"/>
              </a:solidFill>
              <a:latin typeface="Times New Roman"/>
              <a:ea typeface="Times New Roman"/>
              <a:cs typeface="Times New Roman"/>
              <a:sym typeface="Times New Roman"/>
            </a:endParaRPr>
          </a:p>
          <a:p>
            <a:pPr indent="0" lvl="0" marL="1158240" marR="0" rtl="0" algn="l">
              <a:lnSpc>
                <a:spcPct val="11575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does not behave according to its specifications</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327660" lvl="0" marL="340360" marR="0" rtl="0" algn="l">
              <a:lnSpc>
                <a:spcPct val="100000"/>
              </a:lnSpc>
              <a:spcBef>
                <a:spcPts val="79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Also known as</a:t>
            </a:r>
            <a:endParaRPr b="0" i="0" sz="2000" u="none" cap="none" strike="noStrike">
              <a:solidFill>
                <a:schemeClr val="dk1"/>
              </a:solidFill>
              <a:latin typeface="Times New Roman"/>
              <a:ea typeface="Times New Roman"/>
              <a:cs typeface="Times New Roman"/>
              <a:sym typeface="Times New Roman"/>
            </a:endParaRPr>
          </a:p>
          <a:p>
            <a:pPr indent="-328295" lvl="1" marL="832485" marR="0" rtl="0" algn="l">
              <a:lnSpc>
                <a:spcPct val="100000"/>
              </a:lnSpc>
              <a:spcBef>
                <a:spcPts val="790"/>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Specification-based testing</a:t>
            </a:r>
            <a:endParaRPr b="0" i="0" sz="2000" u="none" cap="none" strike="noStrike">
              <a:solidFill>
                <a:schemeClr val="dk1"/>
              </a:solidFill>
              <a:latin typeface="Times New Roman"/>
              <a:ea typeface="Times New Roman"/>
              <a:cs typeface="Times New Roman"/>
              <a:sym typeface="Times New Roman"/>
            </a:endParaRPr>
          </a:p>
          <a:p>
            <a:pPr indent="-328295" lvl="1" marL="832485" marR="0" rtl="0" algn="l">
              <a:lnSpc>
                <a:spcPct val="100000"/>
              </a:lnSpc>
              <a:spcBef>
                <a:spcPts val="795"/>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input/output testing</a:t>
            </a:r>
            <a:endParaRPr b="0" i="0" sz="2000" u="none" cap="none" strike="noStrike">
              <a:solidFill>
                <a:schemeClr val="dk1"/>
              </a:solidFill>
              <a:latin typeface="Times New Roman"/>
              <a:ea typeface="Times New Roman"/>
              <a:cs typeface="Times New Roman"/>
              <a:sym typeface="Times New Roman"/>
            </a:endParaRPr>
          </a:p>
          <a:p>
            <a:pPr indent="-328295" lvl="1" marL="832485" marR="0" rtl="0" algn="l">
              <a:lnSpc>
                <a:spcPct val="100000"/>
              </a:lnSpc>
              <a:spcBef>
                <a:spcPts val="790"/>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Functional testing</a:t>
            </a:r>
            <a:endParaRPr b="0" i="0" sz="2000" u="none" cap="none" strike="noStrike">
              <a:solidFill>
                <a:schemeClr val="dk1"/>
              </a:solidFill>
              <a:latin typeface="Times New Roman"/>
              <a:ea typeface="Times New Roman"/>
              <a:cs typeface="Times New Roman"/>
              <a:sym typeface="Times New Roman"/>
            </a:endParaRPr>
          </a:p>
          <a:p>
            <a:pPr indent="-328295" lvl="1" marL="832485" marR="0" rtl="0" algn="l">
              <a:lnSpc>
                <a:spcPct val="100000"/>
              </a:lnSpc>
              <a:spcBef>
                <a:spcPts val="795"/>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data-driven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25"/>
              </a:spcBef>
              <a:spcAft>
                <a:spcPts val="0"/>
              </a:spcAft>
              <a:buClr>
                <a:schemeClr val="dk1"/>
              </a:buClr>
              <a:buSzPts val="220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416559" lvl="0" marL="457834"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Only possible if you know what the system is supposed to do</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3"/>
          <p:cNvPicPr preferRelativeResize="0"/>
          <p:nvPr/>
        </p:nvPicPr>
        <p:blipFill rotWithShape="1">
          <a:blip r:embed="rId3">
            <a:alphaModFix/>
          </a:blip>
          <a:srcRect b="0" l="0" r="0" t="0"/>
          <a:stretch/>
        </p:blipFill>
        <p:spPr>
          <a:xfrm>
            <a:off x="701040" y="456191"/>
            <a:ext cx="5312664" cy="371201"/>
          </a:xfrm>
          <a:prstGeom prst="rect">
            <a:avLst/>
          </a:prstGeom>
          <a:noFill/>
          <a:ln>
            <a:noFill/>
          </a:ln>
        </p:spPr>
      </p:pic>
      <p:sp>
        <p:nvSpPr>
          <p:cNvPr id="340" name="Google Shape;340;p43"/>
          <p:cNvSpPr txBox="1"/>
          <p:nvPr>
            <p:ph type="title"/>
          </p:nvPr>
        </p:nvSpPr>
        <p:spPr>
          <a:xfrm>
            <a:off x="687425" y="314950"/>
            <a:ext cx="68775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Test cases for invalid	(zero side)</a:t>
            </a:r>
            <a:endParaRPr sz="3000"/>
          </a:p>
        </p:txBody>
      </p:sp>
      <p:graphicFrame>
        <p:nvGraphicFramePr>
          <p:cNvPr id="341" name="Google Shape;341;p43"/>
          <p:cNvGraphicFramePr/>
          <p:nvPr/>
        </p:nvGraphicFramePr>
        <p:xfrm>
          <a:off x="900112" y="1220787"/>
          <a:ext cx="3000000" cy="3000000"/>
        </p:xfrm>
        <a:graphic>
          <a:graphicData uri="http://schemas.openxmlformats.org/drawingml/2006/table">
            <a:tbl>
              <a:tblPr bandRow="1" firstRow="1">
                <a:noFill/>
                <a:tableStyleId>{94582A66-84B9-41EE-824F-B12FE64E678E}</a:tableStyleId>
              </a:tblPr>
              <a:tblGrid>
                <a:gridCol w="936625"/>
                <a:gridCol w="982975"/>
                <a:gridCol w="1171575"/>
                <a:gridCol w="1120775"/>
                <a:gridCol w="2987675"/>
              </a:tblGrid>
              <a:tr h="10303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8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14668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8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78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26</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832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27</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5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28</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6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29</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5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30</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60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31</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260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32</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0</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4"/>
          <p:cNvPicPr preferRelativeResize="0"/>
          <p:nvPr/>
        </p:nvPicPr>
        <p:blipFill rotWithShape="1">
          <a:blip r:embed="rId3">
            <a:alphaModFix/>
          </a:blip>
          <a:srcRect b="0" l="0" r="0" t="0"/>
          <a:stretch/>
        </p:blipFill>
        <p:spPr>
          <a:xfrm>
            <a:off x="624896" y="456191"/>
            <a:ext cx="5885569" cy="380366"/>
          </a:xfrm>
          <a:prstGeom prst="rect">
            <a:avLst/>
          </a:prstGeom>
          <a:noFill/>
          <a:ln>
            <a:noFill/>
          </a:ln>
        </p:spPr>
      </p:pic>
      <p:sp>
        <p:nvSpPr>
          <p:cNvPr id="347" name="Google Shape;347;p44"/>
          <p:cNvSpPr txBox="1"/>
          <p:nvPr>
            <p:ph type="title"/>
          </p:nvPr>
        </p:nvSpPr>
        <p:spPr>
          <a:xfrm>
            <a:off x="611225" y="314959"/>
            <a:ext cx="590105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Test cases for invalid (negative side)</a:t>
            </a:r>
            <a:endParaRPr sz="3000"/>
          </a:p>
        </p:txBody>
      </p:sp>
      <p:graphicFrame>
        <p:nvGraphicFramePr>
          <p:cNvPr id="348" name="Google Shape;348;p44"/>
          <p:cNvGraphicFramePr/>
          <p:nvPr/>
        </p:nvGraphicFramePr>
        <p:xfrm>
          <a:off x="1052512" y="1922462"/>
          <a:ext cx="3000000" cy="3000000"/>
        </p:xfrm>
        <a:graphic>
          <a:graphicData uri="http://schemas.openxmlformats.org/drawingml/2006/table">
            <a:tbl>
              <a:tblPr bandRow="1" firstRow="1">
                <a:noFill/>
                <a:tableStyleId>{94582A66-84B9-41EE-824F-B12FE64E678E}</a:tableStyleId>
              </a:tblPr>
              <a:tblGrid>
                <a:gridCol w="974725"/>
                <a:gridCol w="1021075"/>
                <a:gridCol w="1219200"/>
                <a:gridCol w="1165225"/>
                <a:gridCol w="3106425"/>
              </a:tblGrid>
              <a:tr h="711450">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14668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Side</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71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Expected results</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33</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34</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35</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36</a:t>
                      </a:r>
                      <a:endParaRPr sz="1800" u="none" cap="none" strike="noStrike">
                        <a:latin typeface="Times New Roman"/>
                        <a:ea typeface="Times New Roman"/>
                        <a:cs typeface="Times New Roman"/>
                        <a:sym typeface="Times New Roman"/>
                      </a:endParaRPr>
                    </a:p>
                  </a:txBody>
                  <a:tcPr marT="95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95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37</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575">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38</a:t>
                      </a:r>
                      <a:endParaRPr sz="1800" u="none" cap="none" strike="noStrike">
                        <a:latin typeface="Times New Roman"/>
                        <a:ea typeface="Times New Roman"/>
                        <a:cs typeface="Times New Roman"/>
                        <a:sym typeface="Times New Roman"/>
                      </a:endParaRPr>
                    </a:p>
                  </a:txBody>
                  <a:tcPr marT="101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Not a triangle</a:t>
                      </a:r>
                      <a:endParaRPr sz="18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49" name="Google Shape;349;p44"/>
          <p:cNvSpPr txBox="1"/>
          <p:nvPr/>
        </p:nvSpPr>
        <p:spPr>
          <a:xfrm>
            <a:off x="1222044" y="5281371"/>
            <a:ext cx="626237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*Same testing pattern follows for the alphanumeric  invalid set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g30aecf009a2_0_0"/>
          <p:cNvPicPr preferRelativeResize="0"/>
          <p:nvPr/>
        </p:nvPicPr>
        <p:blipFill rotWithShape="1">
          <a:blip r:embed="rId3">
            <a:alphaModFix/>
          </a:blip>
          <a:srcRect b="0" l="0" r="0" t="0"/>
          <a:stretch/>
        </p:blipFill>
        <p:spPr>
          <a:xfrm>
            <a:off x="940308" y="228600"/>
            <a:ext cx="6117336" cy="777239"/>
          </a:xfrm>
          <a:prstGeom prst="rect">
            <a:avLst/>
          </a:prstGeom>
          <a:noFill/>
          <a:ln>
            <a:noFill/>
          </a:ln>
        </p:spPr>
      </p:pic>
      <p:sp>
        <p:nvSpPr>
          <p:cNvPr id="355" name="Google Shape;355;g30aecf009a2_0_0"/>
          <p:cNvSpPr txBox="1"/>
          <p:nvPr>
            <p:ph type="title"/>
          </p:nvPr>
        </p:nvSpPr>
        <p:spPr>
          <a:xfrm>
            <a:off x="1211376" y="325882"/>
            <a:ext cx="5541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Unidimensional partitioning</a:t>
            </a:r>
            <a:endParaRPr sz="3600"/>
          </a:p>
        </p:txBody>
      </p:sp>
      <p:sp>
        <p:nvSpPr>
          <p:cNvPr id="356" name="Google Shape;356;g30aecf009a2_0_0"/>
          <p:cNvSpPr txBox="1"/>
          <p:nvPr/>
        </p:nvSpPr>
        <p:spPr>
          <a:xfrm>
            <a:off x="6836409" y="5609943"/>
            <a:ext cx="189300" cy="317400"/>
          </a:xfrm>
          <a:prstGeom prst="rect">
            <a:avLst/>
          </a:prstGeom>
          <a:noFill/>
          <a:ln>
            <a:noFill/>
          </a:ln>
        </p:spPr>
        <p:txBody>
          <a:bodyPr anchorCtr="0" anchor="t" bIns="0" lIns="0" spcFirstLastPara="1" rIns="0" wrap="square" tIns="70475">
            <a:spAutoFit/>
          </a:bodyPr>
          <a:lstStyle/>
          <a:p>
            <a:pPr indent="0" lvl="0" marL="38100" marR="0" rtl="0" algn="l">
              <a:lnSpc>
                <a:spcPct val="1000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357" name="Google Shape;357;g30aecf009a2_0_0"/>
          <p:cNvSpPr txBox="1"/>
          <p:nvPr/>
        </p:nvSpPr>
        <p:spPr>
          <a:xfrm>
            <a:off x="523443" y="1332357"/>
            <a:ext cx="8210700" cy="2614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One way to partition the input domain is to consider one input  variable at a time. Thus each input variable leads to a partition  of the input domain. We refer to this style of partitioning as  </a:t>
            </a:r>
            <a:r>
              <a:rPr b="1" i="0" lang="en-US" sz="2400" u="none" cap="none" strike="noStrike">
                <a:solidFill>
                  <a:srgbClr val="FB0028"/>
                </a:solidFill>
                <a:latin typeface="Times New Roman"/>
                <a:ea typeface="Times New Roman"/>
                <a:cs typeface="Times New Roman"/>
                <a:sym typeface="Times New Roman"/>
              </a:rPr>
              <a:t>unidimensional </a:t>
            </a:r>
            <a:r>
              <a:rPr b="1" i="0" lang="en-US" sz="2400" u="none" cap="none" strike="noStrike">
                <a:solidFill>
                  <a:schemeClr val="dk1"/>
                </a:solidFill>
                <a:latin typeface="Times New Roman"/>
                <a:ea typeface="Times New Roman"/>
                <a:cs typeface="Times New Roman"/>
                <a:sym typeface="Times New Roman"/>
              </a:rPr>
              <a:t>equivalence partitioning or simply  </a:t>
            </a:r>
            <a:r>
              <a:rPr b="1" i="0" lang="en-US" sz="2400" u="none" cap="none" strike="noStrike">
                <a:solidFill>
                  <a:srgbClr val="FB0028"/>
                </a:solidFill>
                <a:latin typeface="Times New Roman"/>
                <a:ea typeface="Times New Roman"/>
                <a:cs typeface="Times New Roman"/>
                <a:sym typeface="Times New Roman"/>
              </a:rPr>
              <a:t>unidimensional </a:t>
            </a:r>
            <a:r>
              <a:rPr b="1" i="0" lang="en-US" sz="2400" u="none" cap="none" strike="noStrike">
                <a:solidFill>
                  <a:schemeClr val="dk1"/>
                </a:solidFill>
                <a:latin typeface="Times New Roman"/>
                <a:ea typeface="Times New Roman"/>
                <a:cs typeface="Times New Roman"/>
                <a:sym typeface="Times New Roman"/>
              </a:rPr>
              <a:t>partitioning.</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1" lang="en-US" sz="2400" u="none" cap="none" strike="noStrike">
                <a:solidFill>
                  <a:schemeClr val="dk1"/>
                </a:solidFill>
                <a:latin typeface="Times New Roman"/>
                <a:ea typeface="Times New Roman"/>
                <a:cs typeface="Times New Roman"/>
                <a:sym typeface="Times New Roman"/>
              </a:rPr>
              <a:t>This type of partitioning is commonly used.</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g30aecf009a2_0_42"/>
          <p:cNvPicPr preferRelativeResize="0"/>
          <p:nvPr/>
        </p:nvPicPr>
        <p:blipFill rotWithShape="1">
          <a:blip r:embed="rId3">
            <a:alphaModFix/>
          </a:blip>
          <a:srcRect b="0" l="0" r="0" t="0"/>
          <a:stretch/>
        </p:blipFill>
        <p:spPr>
          <a:xfrm>
            <a:off x="940308" y="227075"/>
            <a:ext cx="6449568" cy="777239"/>
          </a:xfrm>
          <a:prstGeom prst="rect">
            <a:avLst/>
          </a:prstGeom>
          <a:noFill/>
          <a:ln>
            <a:noFill/>
          </a:ln>
        </p:spPr>
      </p:pic>
      <p:sp>
        <p:nvSpPr>
          <p:cNvPr id="363" name="Google Shape;363;g30aecf009a2_0_42"/>
          <p:cNvSpPr txBox="1"/>
          <p:nvPr>
            <p:ph type="title"/>
          </p:nvPr>
        </p:nvSpPr>
        <p:spPr>
          <a:xfrm>
            <a:off x="1211376" y="324053"/>
            <a:ext cx="58800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Multidimensional partitioning</a:t>
            </a:r>
            <a:endParaRPr sz="3600"/>
          </a:p>
        </p:txBody>
      </p:sp>
      <p:sp>
        <p:nvSpPr>
          <p:cNvPr id="364" name="Google Shape;364;g30aecf009a2_0_42"/>
          <p:cNvSpPr txBox="1"/>
          <p:nvPr/>
        </p:nvSpPr>
        <p:spPr>
          <a:xfrm>
            <a:off x="6861809" y="6068667"/>
            <a:ext cx="138300" cy="246300"/>
          </a:xfrm>
          <a:prstGeom prst="rect">
            <a:avLst/>
          </a:prstGeom>
          <a:noFill/>
          <a:ln>
            <a:noFill/>
          </a:ln>
        </p:spPr>
        <p:txBody>
          <a:bodyPr anchorCtr="0" anchor="t" bIns="0" lIns="0" spcFirstLastPara="1" rIns="0" wrap="square" tIns="0">
            <a:spAutoFit/>
          </a:bodyPr>
          <a:lstStyle/>
          <a:p>
            <a:pPr indent="0" lvl="0" marL="12700" marR="0" rtl="0" algn="l">
              <a:lnSpc>
                <a:spcPct val="116500"/>
              </a:lnSpc>
              <a:spcBef>
                <a:spcPts val="0"/>
              </a:spcBef>
              <a:spcAft>
                <a:spcPts val="0"/>
              </a:spcAft>
              <a:buNone/>
            </a:pPr>
            <a:r>
              <a:rPr b="1" i="0" lang="en-US" sz="1600" u="none" cap="none" strike="noStrike">
                <a:solidFill>
                  <a:schemeClr val="dk1"/>
                </a:solidFill>
                <a:latin typeface="Arial"/>
                <a:ea typeface="Arial"/>
                <a:cs typeface="Arial"/>
                <a:sym typeface="Arial"/>
              </a:rPr>
              <a:t>8</a:t>
            </a:r>
            <a:endParaRPr b="0" i="0" sz="1600" u="none" cap="none" strike="noStrike">
              <a:solidFill>
                <a:schemeClr val="dk1"/>
              </a:solidFill>
              <a:latin typeface="Arial"/>
              <a:ea typeface="Arial"/>
              <a:cs typeface="Arial"/>
              <a:sym typeface="Arial"/>
            </a:endParaRPr>
          </a:p>
        </p:txBody>
      </p:sp>
      <p:sp>
        <p:nvSpPr>
          <p:cNvPr id="365" name="Google Shape;365;g30aecf009a2_0_42"/>
          <p:cNvSpPr txBox="1"/>
          <p:nvPr/>
        </p:nvSpPr>
        <p:spPr>
          <a:xfrm>
            <a:off x="602691" y="1453134"/>
            <a:ext cx="7584300" cy="4173900"/>
          </a:xfrm>
          <a:prstGeom prst="rect">
            <a:avLst/>
          </a:prstGeom>
          <a:noFill/>
          <a:ln>
            <a:noFill/>
          </a:ln>
        </p:spPr>
        <p:txBody>
          <a:bodyPr anchorCtr="0" anchor="t" bIns="0" lIns="0" spcFirstLastPara="1" rIns="0" wrap="square" tIns="12700">
            <a:spAutoFit/>
          </a:bodyPr>
          <a:lstStyle/>
          <a:p>
            <a:pPr indent="0" lvl="0" marL="17145" marR="15494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Another way is to consider the input domain I as the set  product of the input variables and define a relation on I.  This procedure creates one partition consisting of several  equivalence classes. We refer to this method as  </a:t>
            </a:r>
            <a:r>
              <a:rPr b="1" i="0" lang="en-US" sz="2400" u="none" cap="none" strike="noStrike">
                <a:solidFill>
                  <a:srgbClr val="FB0028"/>
                </a:solidFill>
                <a:latin typeface="Times New Roman"/>
                <a:ea typeface="Times New Roman"/>
                <a:cs typeface="Times New Roman"/>
                <a:sym typeface="Times New Roman"/>
              </a:rPr>
              <a:t>multidimensional </a:t>
            </a:r>
            <a:r>
              <a:rPr b="1" i="0" lang="en-US" sz="2400" u="none" cap="none" strike="noStrike">
                <a:solidFill>
                  <a:schemeClr val="dk1"/>
                </a:solidFill>
                <a:latin typeface="Times New Roman"/>
                <a:ea typeface="Times New Roman"/>
                <a:cs typeface="Times New Roman"/>
                <a:sym typeface="Times New Roman"/>
              </a:rPr>
              <a:t>equivalence partitioning or simply  </a:t>
            </a:r>
            <a:r>
              <a:rPr b="1" i="0" lang="en-US" sz="2400" u="none" cap="none" strike="noStrike">
                <a:solidFill>
                  <a:srgbClr val="FB0028"/>
                </a:solidFill>
                <a:latin typeface="Times New Roman"/>
                <a:ea typeface="Times New Roman"/>
                <a:cs typeface="Times New Roman"/>
                <a:sym typeface="Times New Roman"/>
              </a:rPr>
              <a:t>multidimensional </a:t>
            </a:r>
            <a:r>
              <a:rPr b="1" i="0" lang="en-US" sz="2400" u="none" cap="none" strike="noStrike">
                <a:solidFill>
                  <a:schemeClr val="dk1"/>
                </a:solidFill>
                <a:latin typeface="Times New Roman"/>
                <a:ea typeface="Times New Roman"/>
                <a:cs typeface="Times New Roman"/>
                <a:sym typeface="Times New Roman"/>
              </a:rPr>
              <a:t>partitioning.</a:t>
            </a:r>
            <a:endParaRPr b="0" i="0" sz="240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760"/>
              </a:spcBef>
              <a:spcAft>
                <a:spcPts val="0"/>
              </a:spcAft>
              <a:buNone/>
            </a:pPr>
            <a:r>
              <a:rPr b="1" i="0" lang="en-US" sz="2400" u="none" cap="none" strike="noStrike">
                <a:solidFill>
                  <a:schemeClr val="dk1"/>
                </a:solidFill>
                <a:latin typeface="Times New Roman"/>
                <a:ea typeface="Times New Roman"/>
                <a:cs typeface="Times New Roman"/>
                <a:sym typeface="Times New Roman"/>
              </a:rPr>
              <a:t>Multidimensional partitioning leads to a large number of  equivalence classes that are difficult to manage manually.  </a:t>
            </a:r>
            <a:r>
              <a:rPr b="1" i="0" lang="en-US" sz="2400" u="sng" cap="none" strike="noStrike">
                <a:solidFill>
                  <a:srgbClr val="CE120D"/>
                </a:solidFill>
                <a:latin typeface="Times New Roman"/>
                <a:ea typeface="Times New Roman"/>
                <a:cs typeface="Times New Roman"/>
                <a:sym typeface="Times New Roman"/>
              </a:rPr>
              <a:t>Many classes so created might be infeasible.</a:t>
            </a:r>
            <a:r>
              <a:rPr b="1" i="0" lang="en-US" sz="2400" u="none" cap="none" strike="noStrike">
                <a:solidFill>
                  <a:srgbClr val="CE120D"/>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Nevertheless,  equivalence classes so created offer an increased variety of  tests as is illustrated in the next section.</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g30aecf009a2_0_84"/>
          <p:cNvPicPr preferRelativeResize="0"/>
          <p:nvPr/>
        </p:nvPicPr>
        <p:blipFill rotWithShape="1">
          <a:blip r:embed="rId3">
            <a:alphaModFix/>
          </a:blip>
          <a:srcRect b="0" l="0" r="0" t="0"/>
          <a:stretch/>
        </p:blipFill>
        <p:spPr>
          <a:xfrm>
            <a:off x="940308" y="303275"/>
            <a:ext cx="4780787" cy="777239"/>
          </a:xfrm>
          <a:prstGeom prst="rect">
            <a:avLst/>
          </a:prstGeom>
          <a:noFill/>
          <a:ln>
            <a:noFill/>
          </a:ln>
        </p:spPr>
      </p:pic>
      <p:sp>
        <p:nvSpPr>
          <p:cNvPr id="371" name="Google Shape;371;g30aecf009a2_0_84"/>
          <p:cNvSpPr txBox="1"/>
          <p:nvPr>
            <p:ph type="title"/>
          </p:nvPr>
        </p:nvSpPr>
        <p:spPr>
          <a:xfrm>
            <a:off x="1211374" y="400250"/>
            <a:ext cx="7054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Partitioning Example</a:t>
            </a:r>
            <a:endParaRPr sz="3600"/>
          </a:p>
        </p:txBody>
      </p:sp>
      <p:sp>
        <p:nvSpPr>
          <p:cNvPr id="372" name="Google Shape;372;g30aecf009a2_0_84"/>
          <p:cNvSpPr txBox="1"/>
          <p:nvPr/>
        </p:nvSpPr>
        <p:spPr>
          <a:xfrm>
            <a:off x="6836409" y="5686143"/>
            <a:ext cx="302400" cy="246300"/>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373" name="Google Shape;373;g30aecf009a2_0_84"/>
          <p:cNvSpPr txBox="1"/>
          <p:nvPr/>
        </p:nvSpPr>
        <p:spPr>
          <a:xfrm>
            <a:off x="624941" y="1529334"/>
            <a:ext cx="7787700" cy="3124200"/>
          </a:xfrm>
          <a:prstGeom prst="rect">
            <a:avLst/>
          </a:prstGeom>
          <a:noFill/>
          <a:ln>
            <a:noFill/>
          </a:ln>
        </p:spPr>
        <p:txBody>
          <a:bodyPr anchorCtr="0" anchor="t" bIns="0" lIns="0" spcFirstLastPara="1" rIns="0" wrap="square" tIns="12050">
            <a:spAutoFit/>
          </a:bodyPr>
          <a:lstStyle/>
          <a:p>
            <a:pPr indent="0" lvl="0" marL="12700" marR="5080" rtl="0" algn="l">
              <a:lnSpc>
                <a:spcPct val="1002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Consider an application that requires two integer inputs </a:t>
            </a:r>
            <a:r>
              <a:rPr b="1" i="0" lang="en-US" sz="2400" u="none" cap="none" strike="noStrike">
                <a:solidFill>
                  <a:srgbClr val="FB0028"/>
                </a:solidFill>
                <a:latin typeface="Times New Roman"/>
                <a:ea typeface="Times New Roman"/>
                <a:cs typeface="Times New Roman"/>
                <a:sym typeface="Times New Roman"/>
              </a:rPr>
              <a:t>x  </a:t>
            </a:r>
            <a:r>
              <a:rPr b="1" i="0" lang="en-US" sz="2400" u="none" cap="none" strike="noStrike">
                <a:solidFill>
                  <a:schemeClr val="dk1"/>
                </a:solidFill>
                <a:latin typeface="Times New Roman"/>
                <a:ea typeface="Times New Roman"/>
                <a:cs typeface="Times New Roman"/>
                <a:sym typeface="Times New Roman"/>
              </a:rPr>
              <a:t>and </a:t>
            </a:r>
            <a:r>
              <a:rPr b="1" i="0" lang="en-US" sz="2400" u="none" cap="none" strike="noStrike">
                <a:solidFill>
                  <a:srgbClr val="FB0028"/>
                </a:solidFill>
                <a:latin typeface="Times New Roman"/>
                <a:ea typeface="Times New Roman"/>
                <a:cs typeface="Times New Roman"/>
                <a:sym typeface="Times New Roman"/>
              </a:rPr>
              <a:t>y</a:t>
            </a:r>
            <a:r>
              <a:rPr b="1" i="0" lang="en-US" sz="2400" u="none" cap="none" strike="noStrike">
                <a:solidFill>
                  <a:schemeClr val="dk1"/>
                </a:solidFill>
                <a:latin typeface="Times New Roman"/>
                <a:ea typeface="Times New Roman"/>
                <a:cs typeface="Times New Roman"/>
                <a:sym typeface="Times New Roman"/>
              </a:rPr>
              <a:t>. Each of these inputs is expected to lie in the following  ranges: 3</a:t>
            </a:r>
            <a:r>
              <a:rPr b="0" i="0" lang="en-US" sz="2400" u="none" cap="none" strike="noStrike">
                <a:solidFill>
                  <a:schemeClr val="dk1"/>
                </a:solidFill>
                <a:latin typeface="Noto Sans Symbols"/>
                <a:ea typeface="Noto Sans Symbols"/>
                <a:cs typeface="Noto Sans Symbols"/>
                <a:sym typeface="Noto Sans Symbols"/>
              </a:rPr>
              <a:t>≤</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x</a:t>
            </a:r>
            <a:r>
              <a:rPr b="0" i="0" lang="en-US" sz="2400" u="none" cap="none" strike="noStrike">
                <a:solidFill>
                  <a:schemeClr val="dk1"/>
                </a:solidFill>
                <a:latin typeface="Noto Sans Symbols"/>
                <a:ea typeface="Noto Sans Symbols"/>
                <a:cs typeface="Noto Sans Symbols"/>
                <a:sym typeface="Noto Sans Symbols"/>
              </a:rPr>
              <a:t>≤</a:t>
            </a:r>
            <a:r>
              <a:rPr b="1" i="0" lang="en-US" sz="2400" u="none" cap="none" strike="noStrike">
                <a:solidFill>
                  <a:schemeClr val="dk1"/>
                </a:solidFill>
                <a:latin typeface="Times New Roman"/>
                <a:ea typeface="Times New Roman"/>
                <a:cs typeface="Times New Roman"/>
                <a:sym typeface="Times New Roman"/>
              </a:rPr>
              <a:t>7 and 5</a:t>
            </a:r>
            <a:r>
              <a:rPr b="0" i="0" lang="en-US" sz="2400" u="none" cap="none" strike="noStrike">
                <a:solidFill>
                  <a:schemeClr val="dk1"/>
                </a:solidFill>
                <a:latin typeface="Noto Sans Symbols"/>
                <a:ea typeface="Noto Sans Symbols"/>
                <a:cs typeface="Noto Sans Symbols"/>
                <a:sym typeface="Noto Sans Symbols"/>
              </a:rPr>
              <a:t>≤</a:t>
            </a:r>
            <a:r>
              <a:rPr b="1" i="0" lang="en-US" sz="2400" u="none" cap="none" strike="noStrike">
                <a:solidFill>
                  <a:schemeClr val="dk1"/>
                </a:solidFill>
                <a:latin typeface="Times New Roman"/>
                <a:ea typeface="Times New Roman"/>
                <a:cs typeface="Times New Roman"/>
                <a:sym typeface="Times New Roman"/>
              </a:rPr>
              <a:t>y</a:t>
            </a:r>
            <a:r>
              <a:rPr b="0" i="0" lang="en-US" sz="2400" u="none" cap="none" strike="noStrike">
                <a:solidFill>
                  <a:schemeClr val="dk1"/>
                </a:solidFill>
                <a:latin typeface="Noto Sans Symbols"/>
                <a:ea typeface="Noto Sans Symbols"/>
                <a:cs typeface="Noto Sans Symbols"/>
                <a:sym typeface="Noto Sans Symbols"/>
              </a:rPr>
              <a:t>≤</a:t>
            </a:r>
            <a:r>
              <a:rPr b="1" i="0" lang="en-US" sz="2400" u="none" cap="none" strike="noStrike">
                <a:solidFill>
                  <a:schemeClr val="dk1"/>
                </a:solidFill>
                <a:latin typeface="Times New Roman"/>
                <a:ea typeface="Times New Roman"/>
                <a:cs typeface="Times New Roman"/>
                <a:sym typeface="Times New Roman"/>
              </a:rPr>
              <a:t>9.</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16383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For unidimensional partitioning we apply	the partitioning  guidelines to x	and y individually. This leads to the  following six equivalence classes.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g30aecf009a2_0_126"/>
          <p:cNvPicPr preferRelativeResize="0"/>
          <p:nvPr/>
        </p:nvPicPr>
        <p:blipFill rotWithShape="1">
          <a:blip r:embed="rId3">
            <a:alphaModFix/>
          </a:blip>
          <a:srcRect b="0" l="0" r="0" t="0"/>
          <a:stretch/>
        </p:blipFill>
        <p:spPr>
          <a:xfrm>
            <a:off x="940308" y="227075"/>
            <a:ext cx="6437376" cy="777239"/>
          </a:xfrm>
          <a:prstGeom prst="rect">
            <a:avLst/>
          </a:prstGeom>
          <a:noFill/>
          <a:ln>
            <a:noFill/>
          </a:ln>
        </p:spPr>
      </p:pic>
      <p:sp>
        <p:nvSpPr>
          <p:cNvPr id="379" name="Google Shape;379;g30aecf009a2_0_126"/>
          <p:cNvSpPr txBox="1"/>
          <p:nvPr>
            <p:ph type="title"/>
          </p:nvPr>
        </p:nvSpPr>
        <p:spPr>
          <a:xfrm>
            <a:off x="1211376" y="324053"/>
            <a:ext cx="58599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Partitioning Example (contd.)</a:t>
            </a:r>
            <a:endParaRPr sz="3600"/>
          </a:p>
        </p:txBody>
      </p:sp>
      <p:graphicFrame>
        <p:nvGraphicFramePr>
          <p:cNvPr id="380" name="Google Shape;380;g30aecf009a2_0_126"/>
          <p:cNvGraphicFramePr/>
          <p:nvPr/>
        </p:nvGraphicFramePr>
        <p:xfrm>
          <a:off x="710742" y="1664094"/>
          <a:ext cx="3000000" cy="3000000"/>
        </p:xfrm>
        <a:graphic>
          <a:graphicData uri="http://schemas.openxmlformats.org/drawingml/2006/table">
            <a:tbl>
              <a:tblPr bandRow="1" firstRow="1">
                <a:noFill/>
                <a:tableStyleId>{94582A66-84B9-41EE-824F-B12FE64E678E}</a:tableStyleId>
              </a:tblPr>
              <a:tblGrid>
                <a:gridCol w="1515100"/>
                <a:gridCol w="2114550"/>
                <a:gridCol w="1356350"/>
              </a:tblGrid>
              <a:tr h="771025">
                <a:tc>
                  <a:txBody>
                    <a:bodyPr/>
                    <a:lstStyle/>
                    <a:p>
                      <a:pPr indent="0" lvl="0" marL="31750" marR="0" rtl="0" algn="l">
                        <a:lnSpc>
                          <a:spcPct val="100000"/>
                        </a:lnSpc>
                        <a:spcBef>
                          <a:spcPts val="0"/>
                        </a:spcBef>
                        <a:spcAft>
                          <a:spcPts val="0"/>
                        </a:spcAft>
                        <a:buNone/>
                      </a:pPr>
                      <a:r>
                        <a:rPr b="1" lang="en-US" sz="2400" u="none" cap="none" strike="noStrike">
                          <a:latin typeface="Times New Roman"/>
                          <a:ea typeface="Times New Roman"/>
                          <a:cs typeface="Times New Roman"/>
                          <a:sym typeface="Times New Roman"/>
                        </a:rPr>
                        <a:t>E1: x&lt;3</a:t>
                      </a:r>
                      <a:endParaRPr sz="2400" u="none" cap="none" strike="noStrike">
                        <a:latin typeface="Times New Roman"/>
                        <a:ea typeface="Times New Roman"/>
                        <a:cs typeface="Times New Roman"/>
                        <a:sym typeface="Times New Roman"/>
                      </a:endParaRPr>
                    </a:p>
                  </a:txBody>
                  <a:tcPr marT="0" marB="0" marR="0" marL="0"/>
                </a:tc>
                <a:tc>
                  <a:txBody>
                    <a:bodyPr/>
                    <a:lstStyle/>
                    <a:p>
                      <a:pPr indent="0" lvl="0" marL="0" marR="306070" rtl="0" algn="r">
                        <a:lnSpc>
                          <a:spcPct val="100000"/>
                        </a:lnSpc>
                        <a:spcBef>
                          <a:spcPts val="0"/>
                        </a:spcBef>
                        <a:spcAft>
                          <a:spcPts val="0"/>
                        </a:spcAft>
                        <a:buNone/>
                      </a:pPr>
                      <a:r>
                        <a:rPr b="1" lang="en-US" sz="2400" u="none" cap="none" strike="noStrike">
                          <a:latin typeface="Times New Roman"/>
                          <a:ea typeface="Times New Roman"/>
                          <a:cs typeface="Times New Roman"/>
                          <a:sym typeface="Times New Roman"/>
                        </a:rPr>
                        <a:t>E2: 3</a:t>
                      </a:r>
                      <a:r>
                        <a:rPr lang="en-US" sz="2400" u="none" cap="none" strike="noStrike">
                          <a:latin typeface="Noto Sans Symbols"/>
                          <a:ea typeface="Noto Sans Symbols"/>
                          <a:cs typeface="Noto Sans Symbols"/>
                          <a:sym typeface="Noto Sans Symbols"/>
                        </a:rPr>
                        <a:t>≤</a:t>
                      </a:r>
                      <a:r>
                        <a:rPr b="1" lang="en-US" sz="2400" u="none" cap="none" strike="noStrike">
                          <a:latin typeface="Times New Roman"/>
                          <a:ea typeface="Times New Roman"/>
                          <a:cs typeface="Times New Roman"/>
                          <a:sym typeface="Times New Roman"/>
                        </a:rPr>
                        <a:t>x</a:t>
                      </a:r>
                      <a:r>
                        <a:rPr lang="en-US" sz="2400" u="none" cap="none" strike="noStrike">
                          <a:latin typeface="Noto Sans Symbols"/>
                          <a:ea typeface="Noto Sans Symbols"/>
                          <a:cs typeface="Noto Sans Symbols"/>
                          <a:sym typeface="Noto Sans Symbols"/>
                        </a:rPr>
                        <a:t>≤</a:t>
                      </a:r>
                      <a:r>
                        <a:rPr b="1" lang="en-US" sz="2400" u="none" cap="none" strike="noStrike">
                          <a:latin typeface="Times New Roman"/>
                          <a:ea typeface="Times New Roman"/>
                          <a:cs typeface="Times New Roman"/>
                          <a:sym typeface="Times New Roman"/>
                        </a:rPr>
                        <a:t>7</a:t>
                      </a:r>
                      <a:endParaRPr sz="2400" u="none" cap="none" strike="noStrike">
                        <a:latin typeface="Times New Roman"/>
                        <a:ea typeface="Times New Roman"/>
                        <a:cs typeface="Times New Roman"/>
                        <a:sym typeface="Times New Roman"/>
                      </a:endParaRPr>
                    </a:p>
                  </a:txBody>
                  <a:tcPr marT="1275" marB="0" marR="0" marL="0"/>
                </a:tc>
                <a:tc>
                  <a:txBody>
                    <a:bodyPr/>
                    <a:lstStyle/>
                    <a:p>
                      <a:pPr indent="0" lvl="0" marL="0" marR="24130" rtl="0" algn="r">
                        <a:lnSpc>
                          <a:spcPct val="100000"/>
                        </a:lnSpc>
                        <a:spcBef>
                          <a:spcPts val="0"/>
                        </a:spcBef>
                        <a:spcAft>
                          <a:spcPts val="0"/>
                        </a:spcAft>
                        <a:buNone/>
                      </a:pPr>
                      <a:r>
                        <a:rPr b="1" lang="en-US" sz="2400" u="none" cap="none" strike="noStrike">
                          <a:latin typeface="Times New Roman"/>
                          <a:ea typeface="Times New Roman"/>
                          <a:cs typeface="Times New Roman"/>
                          <a:sym typeface="Times New Roman"/>
                        </a:rPr>
                        <a:t>E3: x&gt;7</a:t>
                      </a:r>
                      <a:endParaRPr sz="2400" u="none" cap="none" strike="noStrike">
                        <a:latin typeface="Times New Roman"/>
                        <a:ea typeface="Times New Roman"/>
                        <a:cs typeface="Times New Roman"/>
                        <a:sym typeface="Times New Roman"/>
                      </a:endParaRPr>
                    </a:p>
                  </a:txBody>
                  <a:tcPr marT="1275" marB="0" marR="0" marL="0"/>
                </a:tc>
              </a:tr>
              <a:tr h="771025">
                <a:tc>
                  <a:txBody>
                    <a:bodyPr/>
                    <a:lstStyle/>
                    <a:p>
                      <a:pPr indent="0" lvl="0" marL="0" marR="0" rtl="0" algn="l">
                        <a:lnSpc>
                          <a:spcPct val="100000"/>
                        </a:lnSpc>
                        <a:spcBef>
                          <a:spcPts val="0"/>
                        </a:spcBef>
                        <a:spcAft>
                          <a:spcPts val="0"/>
                        </a:spcAft>
                        <a:buNone/>
                      </a:pPr>
                      <a:r>
                        <a:t/>
                      </a:r>
                      <a:endParaRPr sz="2700" u="none" cap="none" strike="noStrike">
                        <a:latin typeface="Times New Roman"/>
                        <a:ea typeface="Times New Roman"/>
                        <a:cs typeface="Times New Roman"/>
                        <a:sym typeface="Times New Roman"/>
                      </a:endParaRPr>
                    </a:p>
                    <a:p>
                      <a:pPr indent="0" lvl="0" marL="31750" marR="0" rtl="0" algn="l">
                        <a:lnSpc>
                          <a:spcPct val="118333"/>
                        </a:lnSpc>
                        <a:spcBef>
                          <a:spcPts val="0"/>
                        </a:spcBef>
                        <a:spcAft>
                          <a:spcPts val="0"/>
                        </a:spcAft>
                        <a:buNone/>
                      </a:pPr>
                      <a:r>
                        <a:rPr b="1" lang="en-US" sz="2400" u="none" cap="none" strike="noStrike">
                          <a:latin typeface="Times New Roman"/>
                          <a:ea typeface="Times New Roman"/>
                          <a:cs typeface="Times New Roman"/>
                          <a:sym typeface="Times New Roman"/>
                        </a:rPr>
                        <a:t>E4: y&lt;5</a:t>
                      </a:r>
                      <a:endParaRPr sz="2400" u="none" cap="none" strike="noStrike">
                        <a:latin typeface="Times New Roman"/>
                        <a:ea typeface="Times New Roman"/>
                        <a:cs typeface="Times New Roman"/>
                        <a:sym typeface="Times New Roman"/>
                      </a:endParaRPr>
                    </a:p>
                  </a:txBody>
                  <a:tcPr marT="3175" marB="0" marR="0" marL="0"/>
                </a:tc>
                <a:tc>
                  <a:txBody>
                    <a:bodyPr/>
                    <a:lstStyle/>
                    <a:p>
                      <a:pPr indent="0" lvl="0" marL="0" marR="0" rtl="0" algn="l">
                        <a:lnSpc>
                          <a:spcPct val="100000"/>
                        </a:lnSpc>
                        <a:spcBef>
                          <a:spcPts val="0"/>
                        </a:spcBef>
                        <a:spcAft>
                          <a:spcPts val="0"/>
                        </a:spcAft>
                        <a:buNone/>
                      </a:pPr>
                      <a:r>
                        <a:t/>
                      </a:r>
                      <a:endParaRPr sz="2700" u="none" cap="none" strike="noStrike">
                        <a:latin typeface="Times New Roman"/>
                        <a:ea typeface="Times New Roman"/>
                        <a:cs typeface="Times New Roman"/>
                        <a:sym typeface="Times New Roman"/>
                      </a:endParaRPr>
                    </a:p>
                    <a:p>
                      <a:pPr indent="0" lvl="0" marL="0" marR="306070" rtl="0" algn="r">
                        <a:lnSpc>
                          <a:spcPct val="117708"/>
                        </a:lnSpc>
                        <a:spcBef>
                          <a:spcPts val="5"/>
                        </a:spcBef>
                        <a:spcAft>
                          <a:spcPts val="0"/>
                        </a:spcAft>
                        <a:buNone/>
                      </a:pPr>
                      <a:r>
                        <a:rPr b="1" lang="en-US" sz="2400" u="none" cap="none" strike="noStrike">
                          <a:latin typeface="Times New Roman"/>
                          <a:ea typeface="Times New Roman"/>
                          <a:cs typeface="Times New Roman"/>
                          <a:sym typeface="Times New Roman"/>
                        </a:rPr>
                        <a:t>E5: 5</a:t>
                      </a:r>
                      <a:r>
                        <a:rPr lang="en-US" sz="2400" u="none" cap="none" strike="noStrike">
                          <a:latin typeface="Noto Sans Symbols"/>
                          <a:ea typeface="Noto Sans Symbols"/>
                          <a:cs typeface="Noto Sans Symbols"/>
                          <a:sym typeface="Noto Sans Symbols"/>
                        </a:rPr>
                        <a:t>≤</a:t>
                      </a:r>
                      <a:r>
                        <a:rPr b="1" lang="en-US" sz="2400" u="none" cap="none" strike="noStrike">
                          <a:latin typeface="Times New Roman"/>
                          <a:ea typeface="Times New Roman"/>
                          <a:cs typeface="Times New Roman"/>
                          <a:sym typeface="Times New Roman"/>
                        </a:rPr>
                        <a:t>y</a:t>
                      </a:r>
                      <a:r>
                        <a:rPr lang="en-US" sz="2400" u="none" cap="none" strike="noStrike">
                          <a:latin typeface="Noto Sans Symbols"/>
                          <a:ea typeface="Noto Sans Symbols"/>
                          <a:cs typeface="Noto Sans Symbols"/>
                          <a:sym typeface="Noto Sans Symbols"/>
                        </a:rPr>
                        <a:t>≤</a:t>
                      </a:r>
                      <a:r>
                        <a:rPr b="1" lang="en-US" sz="2400" u="none" cap="none" strike="noStrike">
                          <a:latin typeface="Times New Roman"/>
                          <a:ea typeface="Times New Roman"/>
                          <a:cs typeface="Times New Roman"/>
                          <a:sym typeface="Times New Roman"/>
                        </a:rPr>
                        <a:t>9</a:t>
                      </a:r>
                      <a:endParaRPr sz="2400" u="none" cap="none" strike="noStrike">
                        <a:latin typeface="Times New Roman"/>
                        <a:ea typeface="Times New Roman"/>
                        <a:cs typeface="Times New Roman"/>
                        <a:sym typeface="Times New Roman"/>
                      </a:endParaRPr>
                    </a:p>
                  </a:txBody>
                  <a:tcPr marT="4450" marB="0" marR="0" marL="0"/>
                </a:tc>
                <a:tc>
                  <a:txBody>
                    <a:bodyPr/>
                    <a:lstStyle/>
                    <a:p>
                      <a:pPr indent="0" lvl="0" marL="0" marR="0" rtl="0" algn="l">
                        <a:lnSpc>
                          <a:spcPct val="100000"/>
                        </a:lnSpc>
                        <a:spcBef>
                          <a:spcPts val="0"/>
                        </a:spcBef>
                        <a:spcAft>
                          <a:spcPts val="0"/>
                        </a:spcAft>
                        <a:buNone/>
                      </a:pPr>
                      <a:r>
                        <a:t/>
                      </a:r>
                      <a:endParaRPr sz="2700" u="none" cap="none" strike="noStrike">
                        <a:latin typeface="Times New Roman"/>
                        <a:ea typeface="Times New Roman"/>
                        <a:cs typeface="Times New Roman"/>
                        <a:sym typeface="Times New Roman"/>
                      </a:endParaRPr>
                    </a:p>
                    <a:p>
                      <a:pPr indent="0" lvl="0" marL="0" marR="24130" rtl="0" algn="r">
                        <a:lnSpc>
                          <a:spcPct val="117708"/>
                        </a:lnSpc>
                        <a:spcBef>
                          <a:spcPts val="5"/>
                        </a:spcBef>
                        <a:spcAft>
                          <a:spcPts val="0"/>
                        </a:spcAft>
                        <a:buNone/>
                      </a:pPr>
                      <a:r>
                        <a:rPr b="1" lang="en-US" sz="2400" u="none" cap="none" strike="noStrike">
                          <a:latin typeface="Times New Roman"/>
                          <a:ea typeface="Times New Roman"/>
                          <a:cs typeface="Times New Roman"/>
                          <a:sym typeface="Times New Roman"/>
                        </a:rPr>
                        <a:t>E6: y&gt;9</a:t>
                      </a:r>
                      <a:endParaRPr sz="2400" u="none" cap="none" strike="noStrike">
                        <a:latin typeface="Times New Roman"/>
                        <a:ea typeface="Times New Roman"/>
                        <a:cs typeface="Times New Roman"/>
                        <a:sym typeface="Times New Roman"/>
                      </a:endParaRPr>
                    </a:p>
                  </a:txBody>
                  <a:tcPr marT="4450" marB="0" marR="0" marL="0"/>
                </a:tc>
              </a:tr>
            </a:tbl>
          </a:graphicData>
        </a:graphic>
      </p:graphicFrame>
      <p:sp>
        <p:nvSpPr>
          <p:cNvPr id="381" name="Google Shape;381;g30aecf009a2_0_126"/>
          <p:cNvSpPr txBox="1"/>
          <p:nvPr/>
        </p:nvSpPr>
        <p:spPr>
          <a:xfrm>
            <a:off x="6625208" y="1700529"/>
            <a:ext cx="991800" cy="258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600" u="none" cap="none" strike="noStrike">
                <a:solidFill>
                  <a:srgbClr val="FB0028"/>
                </a:solidFill>
                <a:latin typeface="Arial"/>
                <a:ea typeface="Arial"/>
                <a:cs typeface="Arial"/>
                <a:sym typeface="Arial"/>
              </a:rPr>
              <a:t>y ignored</a:t>
            </a:r>
            <a:r>
              <a:rPr b="1"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p:txBody>
      </p:sp>
      <p:sp>
        <p:nvSpPr>
          <p:cNvPr id="382" name="Google Shape;382;g30aecf009a2_0_126"/>
          <p:cNvSpPr/>
          <p:nvPr/>
        </p:nvSpPr>
        <p:spPr>
          <a:xfrm>
            <a:off x="6011798" y="1838325"/>
            <a:ext cx="565784" cy="50800"/>
          </a:xfrm>
          <a:custGeom>
            <a:rect b="b" l="l" r="r" t="t"/>
            <a:pathLst>
              <a:path extrusionOk="0" h="50800" w="565784">
                <a:moveTo>
                  <a:pt x="51688" y="0"/>
                </a:moveTo>
                <a:lnTo>
                  <a:pt x="0" y="23749"/>
                </a:lnTo>
                <a:lnTo>
                  <a:pt x="50037" y="50800"/>
                </a:lnTo>
                <a:lnTo>
                  <a:pt x="50656" y="31766"/>
                </a:lnTo>
                <a:lnTo>
                  <a:pt x="37973" y="31369"/>
                </a:lnTo>
                <a:lnTo>
                  <a:pt x="38353" y="18669"/>
                </a:lnTo>
                <a:lnTo>
                  <a:pt x="51082" y="18669"/>
                </a:lnTo>
                <a:lnTo>
                  <a:pt x="51688" y="0"/>
                </a:lnTo>
                <a:close/>
              </a:path>
              <a:path extrusionOk="0" h="50800" w="565784">
                <a:moveTo>
                  <a:pt x="51069" y="19067"/>
                </a:moveTo>
                <a:lnTo>
                  <a:pt x="50656" y="31766"/>
                </a:lnTo>
                <a:lnTo>
                  <a:pt x="565023" y="47878"/>
                </a:lnTo>
                <a:lnTo>
                  <a:pt x="565403" y="35178"/>
                </a:lnTo>
                <a:lnTo>
                  <a:pt x="51069" y="19067"/>
                </a:lnTo>
                <a:close/>
              </a:path>
              <a:path extrusionOk="0" h="50800" w="565784">
                <a:moveTo>
                  <a:pt x="38353" y="18669"/>
                </a:moveTo>
                <a:lnTo>
                  <a:pt x="37973" y="31369"/>
                </a:lnTo>
                <a:lnTo>
                  <a:pt x="50656" y="31766"/>
                </a:lnTo>
                <a:lnTo>
                  <a:pt x="51069" y="19067"/>
                </a:lnTo>
                <a:lnTo>
                  <a:pt x="38353" y="18669"/>
                </a:lnTo>
                <a:close/>
              </a:path>
              <a:path extrusionOk="0" h="50800" w="565784">
                <a:moveTo>
                  <a:pt x="51082" y="18669"/>
                </a:moveTo>
                <a:lnTo>
                  <a:pt x="38353" y="18669"/>
                </a:lnTo>
                <a:lnTo>
                  <a:pt x="51069" y="19067"/>
                </a:lnTo>
                <a:lnTo>
                  <a:pt x="51082" y="1866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g30aecf009a2_0_126"/>
          <p:cNvSpPr txBox="1"/>
          <p:nvPr/>
        </p:nvSpPr>
        <p:spPr>
          <a:xfrm>
            <a:off x="6709409" y="2802381"/>
            <a:ext cx="991800" cy="258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rgbClr val="FB0028"/>
                </a:solidFill>
                <a:latin typeface="Arial"/>
                <a:ea typeface="Arial"/>
                <a:cs typeface="Arial"/>
                <a:sym typeface="Arial"/>
              </a:rPr>
              <a:t>x ignored</a:t>
            </a:r>
            <a:r>
              <a:rPr b="1"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384" name="Google Shape;384;g30aecf009a2_0_126"/>
          <p:cNvSpPr/>
          <p:nvPr/>
        </p:nvSpPr>
        <p:spPr>
          <a:xfrm>
            <a:off x="6096000" y="2940050"/>
            <a:ext cx="565784" cy="50800"/>
          </a:xfrm>
          <a:custGeom>
            <a:rect b="b" l="l" r="r" t="t"/>
            <a:pathLst>
              <a:path extrusionOk="0" h="50800" w="565784">
                <a:moveTo>
                  <a:pt x="51562" y="0"/>
                </a:moveTo>
                <a:lnTo>
                  <a:pt x="0" y="23749"/>
                </a:lnTo>
                <a:lnTo>
                  <a:pt x="50037" y="50800"/>
                </a:lnTo>
                <a:lnTo>
                  <a:pt x="50608" y="31768"/>
                </a:lnTo>
                <a:lnTo>
                  <a:pt x="37846" y="31369"/>
                </a:lnTo>
                <a:lnTo>
                  <a:pt x="38226" y="18669"/>
                </a:lnTo>
                <a:lnTo>
                  <a:pt x="51001" y="18669"/>
                </a:lnTo>
                <a:lnTo>
                  <a:pt x="51562" y="0"/>
                </a:lnTo>
                <a:close/>
              </a:path>
              <a:path extrusionOk="0" h="50800" w="565784">
                <a:moveTo>
                  <a:pt x="50989" y="19068"/>
                </a:moveTo>
                <a:lnTo>
                  <a:pt x="50608" y="31768"/>
                </a:lnTo>
                <a:lnTo>
                  <a:pt x="564896" y="47878"/>
                </a:lnTo>
                <a:lnTo>
                  <a:pt x="565403" y="35178"/>
                </a:lnTo>
                <a:lnTo>
                  <a:pt x="50989" y="19068"/>
                </a:lnTo>
                <a:close/>
              </a:path>
              <a:path extrusionOk="0" h="50800" w="565784">
                <a:moveTo>
                  <a:pt x="38226" y="18669"/>
                </a:moveTo>
                <a:lnTo>
                  <a:pt x="37846" y="31369"/>
                </a:lnTo>
                <a:lnTo>
                  <a:pt x="50608" y="31768"/>
                </a:lnTo>
                <a:lnTo>
                  <a:pt x="50989" y="19068"/>
                </a:lnTo>
                <a:lnTo>
                  <a:pt x="38226" y="18669"/>
                </a:lnTo>
                <a:close/>
              </a:path>
              <a:path extrusionOk="0" h="50800" w="565784">
                <a:moveTo>
                  <a:pt x="51001" y="18669"/>
                </a:moveTo>
                <a:lnTo>
                  <a:pt x="38226" y="18669"/>
                </a:lnTo>
                <a:lnTo>
                  <a:pt x="50989" y="19068"/>
                </a:lnTo>
                <a:lnTo>
                  <a:pt x="51001" y="1866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g30aecf009a2_0_126"/>
          <p:cNvSpPr txBox="1"/>
          <p:nvPr/>
        </p:nvSpPr>
        <p:spPr>
          <a:xfrm>
            <a:off x="523443" y="4177665"/>
            <a:ext cx="73221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For multidimensional partitioning we consider the input  domain to be the set product X x Y. This leads to 9  equivalence classes.</a:t>
            </a:r>
            <a:endParaRPr sz="2400">
              <a:solidFill>
                <a:schemeClr val="dk1"/>
              </a:solidFill>
              <a:latin typeface="Times New Roman"/>
              <a:ea typeface="Times New Roman"/>
              <a:cs typeface="Times New Roman"/>
              <a:sym typeface="Times New Roman"/>
            </a:endParaRPr>
          </a:p>
        </p:txBody>
      </p:sp>
      <p:sp>
        <p:nvSpPr>
          <p:cNvPr id="386" name="Google Shape;386;g30aecf009a2_0_126"/>
          <p:cNvSpPr txBox="1"/>
          <p:nvPr/>
        </p:nvSpPr>
        <p:spPr>
          <a:xfrm>
            <a:off x="6836409" y="5686143"/>
            <a:ext cx="302400" cy="246300"/>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g30aecf009a2_0_173"/>
          <p:cNvPicPr preferRelativeResize="0"/>
          <p:nvPr/>
        </p:nvPicPr>
        <p:blipFill rotWithShape="1">
          <a:blip r:embed="rId3">
            <a:alphaModFix/>
          </a:blip>
          <a:srcRect b="0" l="0" r="0" t="0"/>
          <a:stretch/>
        </p:blipFill>
        <p:spPr>
          <a:xfrm>
            <a:off x="940308" y="227075"/>
            <a:ext cx="6437376" cy="777239"/>
          </a:xfrm>
          <a:prstGeom prst="rect">
            <a:avLst/>
          </a:prstGeom>
          <a:noFill/>
          <a:ln>
            <a:noFill/>
          </a:ln>
        </p:spPr>
      </p:pic>
      <p:sp>
        <p:nvSpPr>
          <p:cNvPr id="392" name="Google Shape;392;g30aecf009a2_0_173"/>
          <p:cNvSpPr txBox="1"/>
          <p:nvPr>
            <p:ph type="title"/>
          </p:nvPr>
        </p:nvSpPr>
        <p:spPr>
          <a:xfrm>
            <a:off x="1211376" y="324053"/>
            <a:ext cx="58599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Partitioning Example (contd.)</a:t>
            </a:r>
            <a:endParaRPr sz="3600"/>
          </a:p>
        </p:txBody>
      </p:sp>
      <p:sp>
        <p:nvSpPr>
          <p:cNvPr id="393" name="Google Shape;393;g30aecf009a2_0_173"/>
          <p:cNvSpPr txBox="1"/>
          <p:nvPr/>
        </p:nvSpPr>
        <p:spPr>
          <a:xfrm>
            <a:off x="6836409" y="5686143"/>
            <a:ext cx="302400" cy="246300"/>
          </a:xfrm>
          <a:prstGeom prst="rect">
            <a:avLst/>
          </a:prstGeom>
          <a:noFill/>
          <a:ln>
            <a:noFill/>
          </a:ln>
        </p:spPr>
        <p:txBody>
          <a:bodyPr anchorCtr="0" anchor="t" bIns="0" lIns="0" spcFirstLastPara="1" rIns="0" wrap="square" tIns="0">
            <a:spAutoFit/>
          </a:bodyPr>
          <a:lstStyle/>
          <a:p>
            <a:pPr indent="0" lvl="0" marL="38100" marR="0" rtl="0" algn="l">
              <a:lnSpc>
                <a:spcPct val="116500"/>
              </a:lnSpc>
              <a:spcBef>
                <a:spcPts val="0"/>
              </a:spcBef>
              <a:spcAft>
                <a:spcPts val="0"/>
              </a:spcAft>
              <a:buNone/>
            </a:pPr>
            <a:fld id="{00000000-1234-1234-1234-123412341234}" type="slidenum">
              <a:rPr b="1"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394" name="Google Shape;394;g30aecf009a2_0_173"/>
          <p:cNvSpPr txBox="1"/>
          <p:nvPr/>
        </p:nvSpPr>
        <p:spPr>
          <a:xfrm>
            <a:off x="729792" y="1651508"/>
            <a:ext cx="1666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E1: x&lt;3, y&lt;5</a:t>
            </a:r>
            <a:endParaRPr sz="2400">
              <a:solidFill>
                <a:schemeClr val="dk1"/>
              </a:solidFill>
              <a:latin typeface="Times New Roman"/>
              <a:ea typeface="Times New Roman"/>
              <a:cs typeface="Times New Roman"/>
              <a:sym typeface="Times New Roman"/>
            </a:endParaRPr>
          </a:p>
        </p:txBody>
      </p:sp>
      <p:sp>
        <p:nvSpPr>
          <p:cNvPr id="395" name="Google Shape;395;g30aecf009a2_0_173"/>
          <p:cNvSpPr txBox="1"/>
          <p:nvPr/>
        </p:nvSpPr>
        <p:spPr>
          <a:xfrm>
            <a:off x="3105150" y="1653032"/>
            <a:ext cx="19845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E2: x&lt;3, 5</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y</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9</a:t>
            </a:r>
            <a:endParaRPr sz="2400">
              <a:solidFill>
                <a:schemeClr val="dk1"/>
              </a:solidFill>
              <a:latin typeface="Times New Roman"/>
              <a:ea typeface="Times New Roman"/>
              <a:cs typeface="Times New Roman"/>
              <a:sym typeface="Times New Roman"/>
            </a:endParaRPr>
          </a:p>
        </p:txBody>
      </p:sp>
      <p:sp>
        <p:nvSpPr>
          <p:cNvPr id="396" name="Google Shape;396;g30aecf009a2_0_173"/>
          <p:cNvSpPr txBox="1"/>
          <p:nvPr/>
        </p:nvSpPr>
        <p:spPr>
          <a:xfrm>
            <a:off x="6402704" y="1618234"/>
            <a:ext cx="1666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E3: x&lt;3, y&gt;9</a:t>
            </a:r>
            <a:endParaRPr sz="2400">
              <a:solidFill>
                <a:schemeClr val="dk1"/>
              </a:solidFill>
              <a:latin typeface="Times New Roman"/>
              <a:ea typeface="Times New Roman"/>
              <a:cs typeface="Times New Roman"/>
              <a:sym typeface="Times New Roman"/>
            </a:endParaRPr>
          </a:p>
        </p:txBody>
      </p:sp>
      <p:sp>
        <p:nvSpPr>
          <p:cNvPr id="397" name="Google Shape;397;g30aecf009a2_0_173"/>
          <p:cNvSpPr txBox="1"/>
          <p:nvPr/>
        </p:nvSpPr>
        <p:spPr>
          <a:xfrm>
            <a:off x="729792" y="2821685"/>
            <a:ext cx="19800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E4: 3</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x</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7, y&lt;5</a:t>
            </a:r>
            <a:endParaRPr sz="2400">
              <a:solidFill>
                <a:schemeClr val="dk1"/>
              </a:solidFill>
              <a:latin typeface="Times New Roman"/>
              <a:ea typeface="Times New Roman"/>
              <a:cs typeface="Times New Roman"/>
              <a:sym typeface="Times New Roman"/>
            </a:endParaRPr>
          </a:p>
        </p:txBody>
      </p:sp>
      <p:sp>
        <p:nvSpPr>
          <p:cNvPr id="398" name="Google Shape;398;g30aecf009a2_0_173"/>
          <p:cNvSpPr txBox="1"/>
          <p:nvPr/>
        </p:nvSpPr>
        <p:spPr>
          <a:xfrm>
            <a:off x="3105150" y="2788411"/>
            <a:ext cx="23730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E5: 3</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x</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7,	5</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y</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9</a:t>
            </a:r>
            <a:endParaRPr sz="2400">
              <a:solidFill>
                <a:schemeClr val="dk1"/>
              </a:solidFill>
              <a:latin typeface="Times New Roman"/>
              <a:ea typeface="Times New Roman"/>
              <a:cs typeface="Times New Roman"/>
              <a:sym typeface="Times New Roman"/>
            </a:endParaRPr>
          </a:p>
        </p:txBody>
      </p:sp>
      <p:sp>
        <p:nvSpPr>
          <p:cNvPr id="399" name="Google Shape;399;g30aecf009a2_0_173"/>
          <p:cNvSpPr txBox="1"/>
          <p:nvPr/>
        </p:nvSpPr>
        <p:spPr>
          <a:xfrm>
            <a:off x="6402704" y="2705861"/>
            <a:ext cx="19800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E6: 3</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x</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7, y&gt;9</a:t>
            </a:r>
            <a:endParaRPr sz="2400">
              <a:solidFill>
                <a:schemeClr val="dk1"/>
              </a:solidFill>
              <a:latin typeface="Times New Roman"/>
              <a:ea typeface="Times New Roman"/>
              <a:cs typeface="Times New Roman"/>
              <a:sym typeface="Times New Roman"/>
            </a:endParaRPr>
          </a:p>
        </p:txBody>
      </p:sp>
      <p:sp>
        <p:nvSpPr>
          <p:cNvPr id="400" name="Google Shape;400;g30aecf009a2_0_173"/>
          <p:cNvSpPr txBox="1"/>
          <p:nvPr/>
        </p:nvSpPr>
        <p:spPr>
          <a:xfrm>
            <a:off x="729792" y="3677539"/>
            <a:ext cx="1514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E7: &gt;7, y&lt;5</a:t>
            </a:r>
            <a:endParaRPr sz="2400">
              <a:solidFill>
                <a:schemeClr val="dk1"/>
              </a:solidFill>
              <a:latin typeface="Times New Roman"/>
              <a:ea typeface="Times New Roman"/>
              <a:cs typeface="Times New Roman"/>
              <a:sym typeface="Times New Roman"/>
            </a:endParaRPr>
          </a:p>
        </p:txBody>
      </p:sp>
      <p:sp>
        <p:nvSpPr>
          <p:cNvPr id="401" name="Google Shape;401;g30aecf009a2_0_173"/>
          <p:cNvSpPr txBox="1"/>
          <p:nvPr/>
        </p:nvSpPr>
        <p:spPr>
          <a:xfrm>
            <a:off x="3105150" y="3679063"/>
            <a:ext cx="20607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E8: x&gt;7,	5</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y</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9</a:t>
            </a:r>
            <a:endParaRPr sz="2400">
              <a:solidFill>
                <a:schemeClr val="dk1"/>
              </a:solidFill>
              <a:latin typeface="Times New Roman"/>
              <a:ea typeface="Times New Roman"/>
              <a:cs typeface="Times New Roman"/>
              <a:sym typeface="Times New Roman"/>
            </a:endParaRPr>
          </a:p>
        </p:txBody>
      </p:sp>
      <p:sp>
        <p:nvSpPr>
          <p:cNvPr id="402" name="Google Shape;402;g30aecf009a2_0_173"/>
          <p:cNvSpPr txBox="1"/>
          <p:nvPr/>
        </p:nvSpPr>
        <p:spPr>
          <a:xfrm>
            <a:off x="6402704" y="3676015"/>
            <a:ext cx="1666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E9: x&gt;7, y&gt;9</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g30aecf009a2_0_223"/>
          <p:cNvPicPr preferRelativeResize="0"/>
          <p:nvPr/>
        </p:nvPicPr>
        <p:blipFill rotWithShape="1">
          <a:blip r:embed="rId3">
            <a:alphaModFix/>
          </a:blip>
          <a:srcRect b="0" l="0" r="0" t="0"/>
          <a:stretch/>
        </p:blipFill>
        <p:spPr>
          <a:xfrm>
            <a:off x="940308" y="227075"/>
            <a:ext cx="6437376" cy="777239"/>
          </a:xfrm>
          <a:prstGeom prst="rect">
            <a:avLst/>
          </a:prstGeom>
          <a:noFill/>
          <a:ln>
            <a:noFill/>
          </a:ln>
        </p:spPr>
      </p:pic>
      <p:sp>
        <p:nvSpPr>
          <p:cNvPr id="408" name="Google Shape;408;g30aecf009a2_0_223"/>
          <p:cNvSpPr txBox="1"/>
          <p:nvPr/>
        </p:nvSpPr>
        <p:spPr>
          <a:xfrm>
            <a:off x="4645278" y="5367020"/>
            <a:ext cx="2467500" cy="561300"/>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9 equivalence classes:</a:t>
            </a:r>
            <a:endParaRPr sz="1600">
              <a:solidFill>
                <a:schemeClr val="dk1"/>
              </a:solidFill>
              <a:latin typeface="Arial"/>
              <a:ea typeface="Arial"/>
              <a:cs typeface="Arial"/>
              <a:sym typeface="Arial"/>
            </a:endParaRPr>
          </a:p>
          <a:p>
            <a:pPr indent="0" lvl="0" marL="2228850" marR="0" rtl="0" algn="l">
              <a:lnSpc>
                <a:spcPct val="100000"/>
              </a:lnSpc>
              <a:spcBef>
                <a:spcPts val="215"/>
              </a:spcBef>
              <a:spcAft>
                <a:spcPts val="0"/>
              </a:spcAft>
              <a:buNone/>
            </a:pPr>
            <a:r>
              <a:rPr b="1" lang="en-US" sz="1600">
                <a:solidFill>
                  <a:schemeClr val="dk1"/>
                </a:solidFill>
                <a:latin typeface="Arial"/>
                <a:ea typeface="Arial"/>
                <a:cs typeface="Arial"/>
                <a:sym typeface="Arial"/>
              </a:rPr>
              <a:t>12</a:t>
            </a:r>
            <a:endParaRPr sz="1600">
              <a:solidFill>
                <a:schemeClr val="dk1"/>
              </a:solidFill>
              <a:latin typeface="Arial"/>
              <a:ea typeface="Arial"/>
              <a:cs typeface="Arial"/>
              <a:sym typeface="Arial"/>
            </a:endParaRPr>
          </a:p>
        </p:txBody>
      </p:sp>
      <p:sp>
        <p:nvSpPr>
          <p:cNvPr id="409" name="Google Shape;409;g30aecf009a2_0_223"/>
          <p:cNvSpPr txBox="1"/>
          <p:nvPr>
            <p:ph type="title"/>
          </p:nvPr>
        </p:nvSpPr>
        <p:spPr>
          <a:xfrm>
            <a:off x="1211376" y="324053"/>
            <a:ext cx="58599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Partitioning Example (contd.)</a:t>
            </a:r>
            <a:endParaRPr sz="3600"/>
          </a:p>
        </p:txBody>
      </p:sp>
      <p:sp>
        <p:nvSpPr>
          <p:cNvPr id="410" name="Google Shape;410;g30aecf009a2_0_223"/>
          <p:cNvSpPr txBox="1"/>
          <p:nvPr/>
        </p:nvSpPr>
        <p:spPr>
          <a:xfrm>
            <a:off x="1358646" y="1444879"/>
            <a:ext cx="2212200" cy="258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6 equivalence classes:</a:t>
            </a:r>
            <a:endParaRPr sz="1600">
              <a:solidFill>
                <a:schemeClr val="dk1"/>
              </a:solidFill>
              <a:latin typeface="Arial"/>
              <a:ea typeface="Arial"/>
              <a:cs typeface="Arial"/>
              <a:sym typeface="Arial"/>
            </a:endParaRPr>
          </a:p>
        </p:txBody>
      </p:sp>
      <p:pic>
        <p:nvPicPr>
          <p:cNvPr id="411" name="Google Shape;411;g30aecf009a2_0_223"/>
          <p:cNvPicPr preferRelativeResize="0"/>
          <p:nvPr/>
        </p:nvPicPr>
        <p:blipFill rotWithShape="1">
          <a:blip r:embed="rId4">
            <a:alphaModFix/>
          </a:blip>
          <a:srcRect b="0" l="0" r="0" t="0"/>
          <a:stretch/>
        </p:blipFill>
        <p:spPr>
          <a:xfrm>
            <a:off x="4219575" y="1600200"/>
            <a:ext cx="3441700" cy="3606800"/>
          </a:xfrm>
          <a:prstGeom prst="rect">
            <a:avLst/>
          </a:prstGeom>
          <a:noFill/>
          <a:ln>
            <a:noFill/>
          </a:ln>
        </p:spPr>
      </p:pic>
      <p:sp>
        <p:nvSpPr>
          <p:cNvPr id="412" name="Google Shape;412;g30aecf009a2_0_223"/>
          <p:cNvSpPr txBox="1"/>
          <p:nvPr/>
        </p:nvSpPr>
        <p:spPr>
          <a:xfrm>
            <a:off x="442379" y="2008225"/>
            <a:ext cx="3360000" cy="3755100"/>
          </a:xfrm>
          <a:prstGeom prst="rect">
            <a:avLst/>
          </a:prstGeom>
          <a:noFill/>
          <a:ln>
            <a:noFill/>
          </a:ln>
        </p:spPr>
        <p:txBody>
          <a:bodyPr anchorCtr="0" anchor="t" bIns="0" lIns="0" spcFirstLastPara="1" rIns="0" wrap="square" tIns="12050">
            <a:spAutoFit/>
          </a:bodyPr>
          <a:lstStyle/>
          <a:p>
            <a:pPr indent="0" lvl="0" marL="12700" marR="710565" rtl="0" algn="l">
              <a:lnSpc>
                <a:spcPct val="113799"/>
              </a:lnSpc>
              <a:spcBef>
                <a:spcPts val="0"/>
              </a:spcBef>
              <a:spcAft>
                <a:spcPts val="0"/>
              </a:spcAft>
              <a:buNone/>
            </a:pPr>
            <a:r>
              <a:rPr b="1" lang="en-US" sz="2400">
                <a:solidFill>
                  <a:schemeClr val="dk1"/>
                </a:solidFill>
                <a:latin typeface="Times New Roman"/>
                <a:ea typeface="Times New Roman"/>
                <a:cs typeface="Times New Roman"/>
                <a:sym typeface="Times New Roman"/>
              </a:rPr>
              <a:t>E1: x&lt;3, y&lt;5  </a:t>
            </a:r>
            <a:endParaRPr b="1" sz="2400">
              <a:solidFill>
                <a:schemeClr val="dk1"/>
              </a:solidFill>
              <a:latin typeface="Times New Roman"/>
              <a:ea typeface="Times New Roman"/>
              <a:cs typeface="Times New Roman"/>
              <a:sym typeface="Times New Roman"/>
            </a:endParaRPr>
          </a:p>
          <a:p>
            <a:pPr indent="0" lvl="0" marL="12700" marR="710565" rtl="0" algn="l">
              <a:lnSpc>
                <a:spcPct val="113799"/>
              </a:lnSpc>
              <a:spcBef>
                <a:spcPts val="0"/>
              </a:spcBef>
              <a:spcAft>
                <a:spcPts val="0"/>
              </a:spcAft>
              <a:buNone/>
            </a:pPr>
            <a:r>
              <a:rPr b="1" lang="en-US" sz="2400">
                <a:solidFill>
                  <a:schemeClr val="dk1"/>
                </a:solidFill>
                <a:latin typeface="Times New Roman"/>
                <a:ea typeface="Times New Roman"/>
                <a:cs typeface="Times New Roman"/>
                <a:sym typeface="Times New Roman"/>
              </a:rPr>
              <a:t>E2: x&lt;3, y&gt;9</a:t>
            </a:r>
            <a:endParaRPr sz="2400">
              <a:solidFill>
                <a:schemeClr val="dk1"/>
              </a:solidFill>
              <a:latin typeface="Times New Roman"/>
              <a:ea typeface="Times New Roman"/>
              <a:cs typeface="Times New Roman"/>
              <a:sym typeface="Times New Roman"/>
            </a:endParaRPr>
          </a:p>
          <a:p>
            <a:pPr indent="0" lvl="0" marL="12700" marR="5080" rtl="0" algn="l">
              <a:lnSpc>
                <a:spcPct val="113599"/>
              </a:lnSpc>
              <a:spcBef>
                <a:spcPts val="15"/>
              </a:spcBef>
              <a:spcAft>
                <a:spcPts val="0"/>
              </a:spcAft>
              <a:buNone/>
            </a:pPr>
            <a:r>
              <a:rPr b="1" lang="en-US" sz="2400">
                <a:solidFill>
                  <a:schemeClr val="dk1"/>
                </a:solidFill>
                <a:latin typeface="Times New Roman"/>
                <a:ea typeface="Times New Roman"/>
                <a:cs typeface="Times New Roman"/>
                <a:sym typeface="Times New Roman"/>
              </a:rPr>
              <a:t>E3: x&lt;3, 5</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y</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9  </a:t>
            </a:r>
            <a:endParaRPr b="1" sz="2400">
              <a:solidFill>
                <a:schemeClr val="dk1"/>
              </a:solidFill>
              <a:latin typeface="Times New Roman"/>
              <a:ea typeface="Times New Roman"/>
              <a:cs typeface="Times New Roman"/>
              <a:sym typeface="Times New Roman"/>
            </a:endParaRPr>
          </a:p>
          <a:p>
            <a:pPr indent="0" lvl="0" marL="12700" marR="5080" rtl="0" algn="l">
              <a:lnSpc>
                <a:spcPct val="113599"/>
              </a:lnSpc>
              <a:spcBef>
                <a:spcPts val="15"/>
              </a:spcBef>
              <a:spcAft>
                <a:spcPts val="0"/>
              </a:spcAft>
              <a:buNone/>
            </a:pPr>
            <a:r>
              <a:rPr b="1" lang="en-US" sz="2400">
                <a:solidFill>
                  <a:schemeClr val="dk1"/>
                </a:solidFill>
                <a:latin typeface="Times New Roman"/>
                <a:ea typeface="Times New Roman"/>
                <a:cs typeface="Times New Roman"/>
                <a:sym typeface="Times New Roman"/>
              </a:rPr>
              <a:t>E4: 3</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x</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7, y&lt;5  </a:t>
            </a:r>
            <a:endParaRPr b="1" sz="2400">
              <a:solidFill>
                <a:schemeClr val="dk1"/>
              </a:solidFill>
              <a:latin typeface="Times New Roman"/>
              <a:ea typeface="Times New Roman"/>
              <a:cs typeface="Times New Roman"/>
              <a:sym typeface="Times New Roman"/>
            </a:endParaRPr>
          </a:p>
          <a:p>
            <a:pPr indent="0" lvl="0" marL="12700" marR="5080" rtl="0" algn="l">
              <a:lnSpc>
                <a:spcPct val="113599"/>
              </a:lnSpc>
              <a:spcBef>
                <a:spcPts val="15"/>
              </a:spcBef>
              <a:spcAft>
                <a:spcPts val="0"/>
              </a:spcAft>
              <a:buNone/>
            </a:pPr>
            <a:r>
              <a:rPr b="1" lang="en-US" sz="2400">
                <a:solidFill>
                  <a:schemeClr val="dk1"/>
                </a:solidFill>
                <a:latin typeface="Times New Roman"/>
                <a:ea typeface="Times New Roman"/>
                <a:cs typeface="Times New Roman"/>
                <a:sym typeface="Times New Roman"/>
              </a:rPr>
              <a:t>E5: 3</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x</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7,	5</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y</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9  </a:t>
            </a:r>
            <a:endParaRPr b="1" sz="2400">
              <a:solidFill>
                <a:schemeClr val="dk1"/>
              </a:solidFill>
              <a:latin typeface="Times New Roman"/>
              <a:ea typeface="Times New Roman"/>
              <a:cs typeface="Times New Roman"/>
              <a:sym typeface="Times New Roman"/>
            </a:endParaRPr>
          </a:p>
          <a:p>
            <a:pPr indent="0" lvl="0" marL="12700" marR="5080" rtl="0" algn="l">
              <a:lnSpc>
                <a:spcPct val="113599"/>
              </a:lnSpc>
              <a:spcBef>
                <a:spcPts val="15"/>
              </a:spcBef>
              <a:spcAft>
                <a:spcPts val="0"/>
              </a:spcAft>
              <a:buNone/>
            </a:pPr>
            <a:r>
              <a:rPr b="1" lang="en-US" sz="2400">
                <a:solidFill>
                  <a:schemeClr val="dk1"/>
                </a:solidFill>
                <a:latin typeface="Times New Roman"/>
                <a:ea typeface="Times New Roman"/>
                <a:cs typeface="Times New Roman"/>
                <a:sym typeface="Times New Roman"/>
              </a:rPr>
              <a:t>E6: 3</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x</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7, y&gt;9  </a:t>
            </a:r>
            <a:endParaRPr b="1" sz="2400">
              <a:solidFill>
                <a:schemeClr val="dk1"/>
              </a:solidFill>
              <a:latin typeface="Times New Roman"/>
              <a:ea typeface="Times New Roman"/>
              <a:cs typeface="Times New Roman"/>
              <a:sym typeface="Times New Roman"/>
            </a:endParaRPr>
          </a:p>
          <a:p>
            <a:pPr indent="0" lvl="0" marL="12700" marR="5080" rtl="0" algn="l">
              <a:lnSpc>
                <a:spcPct val="113599"/>
              </a:lnSpc>
              <a:spcBef>
                <a:spcPts val="15"/>
              </a:spcBef>
              <a:spcAft>
                <a:spcPts val="0"/>
              </a:spcAft>
              <a:buNone/>
            </a:pPr>
            <a:r>
              <a:rPr b="1" lang="en-US" sz="2400">
                <a:solidFill>
                  <a:schemeClr val="dk1"/>
                </a:solidFill>
                <a:latin typeface="Times New Roman"/>
                <a:ea typeface="Times New Roman"/>
                <a:cs typeface="Times New Roman"/>
                <a:sym typeface="Times New Roman"/>
              </a:rPr>
              <a:t>E7: x&gt;7, y&lt;5</a:t>
            </a:r>
            <a:endParaRPr sz="2400">
              <a:solidFill>
                <a:schemeClr val="dk1"/>
              </a:solidFill>
              <a:latin typeface="Times New Roman"/>
              <a:ea typeface="Times New Roman"/>
              <a:cs typeface="Times New Roman"/>
              <a:sym typeface="Times New Roman"/>
            </a:endParaRPr>
          </a:p>
          <a:p>
            <a:pPr indent="0" lvl="0" marL="12700" marR="318135" rtl="0" algn="l">
              <a:lnSpc>
                <a:spcPct val="113300"/>
              </a:lnSpc>
              <a:spcBef>
                <a:spcPts val="25"/>
              </a:spcBef>
              <a:spcAft>
                <a:spcPts val="0"/>
              </a:spcAft>
              <a:buNone/>
            </a:pPr>
            <a:r>
              <a:rPr b="1" lang="en-US" sz="2400">
                <a:solidFill>
                  <a:schemeClr val="dk1"/>
                </a:solidFill>
                <a:latin typeface="Times New Roman"/>
                <a:ea typeface="Times New Roman"/>
                <a:cs typeface="Times New Roman"/>
                <a:sym typeface="Times New Roman"/>
              </a:rPr>
              <a:t>E8: x&gt;7,	5</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y</a:t>
            </a:r>
            <a:r>
              <a:rPr lang="en-US" sz="2400">
                <a:solidFill>
                  <a:schemeClr val="dk1"/>
                </a:solidFill>
                <a:latin typeface="Noto Sans Symbols"/>
                <a:ea typeface="Noto Sans Symbols"/>
                <a:cs typeface="Noto Sans Symbols"/>
                <a:sym typeface="Noto Sans Symbols"/>
              </a:rPr>
              <a:t>≤</a:t>
            </a:r>
            <a:r>
              <a:rPr b="1" lang="en-US" sz="2400">
                <a:solidFill>
                  <a:schemeClr val="dk1"/>
                </a:solidFill>
                <a:latin typeface="Times New Roman"/>
                <a:ea typeface="Times New Roman"/>
                <a:cs typeface="Times New Roman"/>
                <a:sym typeface="Times New Roman"/>
              </a:rPr>
              <a:t>9  </a:t>
            </a:r>
            <a:endParaRPr b="1" sz="2400">
              <a:solidFill>
                <a:schemeClr val="dk1"/>
              </a:solidFill>
              <a:latin typeface="Times New Roman"/>
              <a:ea typeface="Times New Roman"/>
              <a:cs typeface="Times New Roman"/>
              <a:sym typeface="Times New Roman"/>
            </a:endParaRPr>
          </a:p>
          <a:p>
            <a:pPr indent="0" lvl="0" marL="12700" marR="318135" rtl="0" algn="l">
              <a:lnSpc>
                <a:spcPct val="113300"/>
              </a:lnSpc>
              <a:spcBef>
                <a:spcPts val="25"/>
              </a:spcBef>
              <a:spcAft>
                <a:spcPts val="0"/>
              </a:spcAft>
              <a:buNone/>
            </a:pPr>
            <a:r>
              <a:rPr b="1" lang="en-US" sz="2400">
                <a:solidFill>
                  <a:schemeClr val="dk1"/>
                </a:solidFill>
                <a:latin typeface="Times New Roman"/>
                <a:ea typeface="Times New Roman"/>
                <a:cs typeface="Times New Roman"/>
                <a:sym typeface="Times New Roman"/>
              </a:rPr>
              <a:t>E9: x&gt;7, y&gt;9</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b="0" l="0" r="0" t="0"/>
          <a:stretch/>
        </p:blipFill>
        <p:spPr>
          <a:xfrm>
            <a:off x="847343" y="304800"/>
            <a:ext cx="7264908" cy="734567"/>
          </a:xfrm>
          <a:prstGeom prst="rect">
            <a:avLst/>
          </a:prstGeom>
          <a:noFill/>
          <a:ln>
            <a:noFill/>
          </a:ln>
        </p:spPr>
      </p:pic>
      <p:sp>
        <p:nvSpPr>
          <p:cNvPr id="74" name="Google Shape;74;p5"/>
          <p:cNvSpPr txBox="1"/>
          <p:nvPr>
            <p:ph type="title"/>
          </p:nvPr>
        </p:nvSpPr>
        <p:spPr>
          <a:xfrm>
            <a:off x="1101953" y="397205"/>
            <a:ext cx="671639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solidFill>
                  <a:srgbClr val="000000"/>
                </a:solidFill>
              </a:rPr>
              <a:t>Characteristics of Black Box Testing</a:t>
            </a:r>
            <a:endParaRPr sz="3400"/>
          </a:p>
        </p:txBody>
      </p:sp>
      <p:sp>
        <p:nvSpPr>
          <p:cNvPr id="75" name="Google Shape;75;p5"/>
          <p:cNvSpPr txBox="1"/>
          <p:nvPr/>
        </p:nvSpPr>
        <p:spPr>
          <a:xfrm>
            <a:off x="1116279" y="1431462"/>
            <a:ext cx="7087234" cy="3141345"/>
          </a:xfrm>
          <a:prstGeom prst="rect">
            <a:avLst/>
          </a:prstGeom>
          <a:noFill/>
          <a:ln>
            <a:noFill/>
          </a:ln>
        </p:spPr>
        <p:txBody>
          <a:bodyPr anchorCtr="0" anchor="t" bIns="0" lIns="0" spcFirstLastPara="1" rIns="0" wrap="square" tIns="134600">
            <a:spAutoFit/>
          </a:bodyPr>
          <a:lstStyle/>
          <a:p>
            <a:pPr indent="-328294" lvl="0" marL="34036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Done based on requirements</a:t>
            </a:r>
            <a:endParaRPr b="0" i="0" sz="2400" u="none" cap="none" strike="noStrike">
              <a:solidFill>
                <a:schemeClr val="dk1"/>
              </a:solidFill>
              <a:latin typeface="Times New Roman"/>
              <a:ea typeface="Times New Roman"/>
              <a:cs typeface="Times New Roman"/>
              <a:sym typeface="Times New Roman"/>
            </a:endParaRPr>
          </a:p>
          <a:p>
            <a:pPr indent="-328294" lvl="0" marL="340360" marR="0" rtl="0" algn="l">
              <a:lnSpc>
                <a:spcPct val="115833"/>
              </a:lnSpc>
              <a:spcBef>
                <a:spcPts val="96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Addresses (should address) stated as well as implied</a:t>
            </a:r>
            <a:endParaRPr b="0" i="0" sz="2400" u="none" cap="none" strike="noStrike">
              <a:solidFill>
                <a:schemeClr val="dk1"/>
              </a:solidFill>
              <a:latin typeface="Times New Roman"/>
              <a:ea typeface="Times New Roman"/>
              <a:cs typeface="Times New Roman"/>
              <a:sym typeface="Times New Roman"/>
            </a:endParaRPr>
          </a:p>
          <a:p>
            <a:pPr indent="0" lvl="0" marL="340360" marR="0" rtl="0" algn="l">
              <a:lnSpc>
                <a:spcPct val="115833"/>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requirements</a:t>
            </a:r>
            <a:endParaRPr b="0" i="0" sz="2400" u="none" cap="none" strike="noStrike">
              <a:solidFill>
                <a:schemeClr val="dk1"/>
              </a:solidFill>
              <a:latin typeface="Times New Roman"/>
              <a:ea typeface="Times New Roman"/>
              <a:cs typeface="Times New Roman"/>
              <a:sym typeface="Times New Roman"/>
            </a:endParaRPr>
          </a:p>
          <a:p>
            <a:pPr indent="-328294" lvl="0" marL="340360" marR="0" rtl="0" algn="l">
              <a:lnSpc>
                <a:spcPct val="100000"/>
              </a:lnSpc>
              <a:spcBef>
                <a:spcPts val="95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Encompasses the end-user perspective</a:t>
            </a:r>
            <a:endParaRPr b="0" i="0" sz="2400" u="none" cap="none" strike="noStrike">
              <a:solidFill>
                <a:schemeClr val="dk1"/>
              </a:solidFill>
              <a:latin typeface="Times New Roman"/>
              <a:ea typeface="Times New Roman"/>
              <a:cs typeface="Times New Roman"/>
              <a:sym typeface="Times New Roman"/>
            </a:endParaRPr>
          </a:p>
          <a:p>
            <a:pPr indent="-328294" lvl="0" marL="340360" marR="0" rtl="0" algn="l">
              <a:lnSpc>
                <a:spcPct val="100000"/>
              </a:lnSpc>
              <a:spcBef>
                <a:spcPts val="95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Checks for valid and invalid conditions / inputs</a:t>
            </a:r>
            <a:endParaRPr b="0" i="0" sz="2400" u="none" cap="none" strike="noStrike">
              <a:solidFill>
                <a:schemeClr val="dk1"/>
              </a:solidFill>
              <a:latin typeface="Times New Roman"/>
              <a:ea typeface="Times New Roman"/>
              <a:cs typeface="Times New Roman"/>
              <a:sym typeface="Times New Roman"/>
            </a:endParaRPr>
          </a:p>
          <a:p>
            <a:pPr indent="-328294" lvl="0" marL="340360" marR="113664" rtl="0" algn="l">
              <a:lnSpc>
                <a:spcPct val="112083"/>
              </a:lnSpc>
              <a:spcBef>
                <a:spcPts val="1195"/>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May or may not know the technology aspects of the  product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6"/>
          <p:cNvPicPr preferRelativeResize="0"/>
          <p:nvPr/>
        </p:nvPicPr>
        <p:blipFill rotWithShape="1">
          <a:blip r:embed="rId3">
            <a:alphaModFix/>
          </a:blip>
          <a:srcRect b="0" l="0" r="0" t="0"/>
          <a:stretch/>
        </p:blipFill>
        <p:spPr>
          <a:xfrm>
            <a:off x="856488" y="298704"/>
            <a:ext cx="6373368" cy="734568"/>
          </a:xfrm>
          <a:prstGeom prst="rect">
            <a:avLst/>
          </a:prstGeom>
          <a:noFill/>
          <a:ln>
            <a:noFill/>
          </a:ln>
        </p:spPr>
      </p:pic>
      <p:sp>
        <p:nvSpPr>
          <p:cNvPr id="81" name="Google Shape;81;p6"/>
          <p:cNvSpPr txBox="1"/>
          <p:nvPr>
            <p:ph type="title"/>
          </p:nvPr>
        </p:nvSpPr>
        <p:spPr>
          <a:xfrm>
            <a:off x="1111402" y="390271"/>
            <a:ext cx="582993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solidFill>
                  <a:srgbClr val="000000"/>
                </a:solidFill>
              </a:rPr>
              <a:t>Principles of Black Box Testing</a:t>
            </a:r>
            <a:endParaRPr sz="3400"/>
          </a:p>
        </p:txBody>
      </p:sp>
      <p:sp>
        <p:nvSpPr>
          <p:cNvPr id="82" name="Google Shape;82;p6"/>
          <p:cNvSpPr txBox="1"/>
          <p:nvPr/>
        </p:nvSpPr>
        <p:spPr>
          <a:xfrm>
            <a:off x="1116279" y="1431462"/>
            <a:ext cx="6325870" cy="2221230"/>
          </a:xfrm>
          <a:prstGeom prst="rect">
            <a:avLst/>
          </a:prstGeom>
          <a:noFill/>
          <a:ln>
            <a:noFill/>
          </a:ln>
        </p:spPr>
        <p:txBody>
          <a:bodyPr anchorCtr="0" anchor="t" bIns="0" lIns="0" spcFirstLastPara="1" rIns="0" wrap="square" tIns="134600">
            <a:spAutoFit/>
          </a:bodyPr>
          <a:lstStyle/>
          <a:p>
            <a:pPr indent="-328294" lvl="0" marL="34036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It is not possible to exhaustively test a product</a:t>
            </a:r>
            <a:endParaRPr b="0" i="0" sz="2400" u="none" cap="none" strike="noStrike">
              <a:solidFill>
                <a:schemeClr val="dk1"/>
              </a:solidFill>
              <a:latin typeface="Times New Roman"/>
              <a:ea typeface="Times New Roman"/>
              <a:cs typeface="Times New Roman"/>
              <a:sym typeface="Times New Roman"/>
            </a:endParaRPr>
          </a:p>
          <a:p>
            <a:pPr indent="-328294" lvl="0" marL="340360" marR="0" rtl="0" algn="l">
              <a:lnSpc>
                <a:spcPct val="100000"/>
              </a:lnSpc>
              <a:spcBef>
                <a:spcPts val="96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Choose tests so that we can</a:t>
            </a:r>
            <a:endParaRPr b="0" i="0" sz="2400" u="none" cap="none" strike="noStrike">
              <a:solidFill>
                <a:schemeClr val="dk1"/>
              </a:solidFill>
              <a:latin typeface="Times New Roman"/>
              <a:ea typeface="Times New Roman"/>
              <a:cs typeface="Times New Roman"/>
              <a:sym typeface="Times New Roman"/>
            </a:endParaRPr>
          </a:p>
          <a:p>
            <a:pPr indent="-328295" lvl="1" marL="832485" marR="0" rtl="0" algn="l">
              <a:lnSpc>
                <a:spcPct val="100000"/>
              </a:lnSpc>
              <a:spcBef>
                <a:spcPts val="819"/>
              </a:spcBef>
              <a:spcAft>
                <a:spcPts val="0"/>
              </a:spcAft>
              <a:buClr>
                <a:schemeClr val="dk1"/>
              </a:buClr>
              <a:buSzPts val="1600"/>
              <a:buFont typeface="Noto Sans Symbols"/>
              <a:buChar char="●"/>
            </a:pPr>
            <a:r>
              <a:rPr b="0" i="0" lang="en-US" sz="2000" u="none" cap="none" strike="noStrike">
                <a:solidFill>
                  <a:schemeClr val="dk1"/>
                </a:solidFill>
                <a:latin typeface="Georgia"/>
                <a:ea typeface="Georgia"/>
                <a:cs typeface="Georgia"/>
                <a:sym typeface="Georgia"/>
              </a:rPr>
              <a:t>Test “as much of the external functionality as possible”</a:t>
            </a:r>
            <a:endParaRPr b="0" i="0" sz="2000" u="none" cap="none" strike="noStrike">
              <a:solidFill>
                <a:schemeClr val="dk1"/>
              </a:solidFill>
              <a:latin typeface="Georgia"/>
              <a:ea typeface="Georgia"/>
              <a:cs typeface="Georgia"/>
              <a:sym typeface="Georgia"/>
            </a:endParaRPr>
          </a:p>
          <a:p>
            <a:pPr indent="-328295" lvl="1" marL="832485" marR="0" rtl="0" algn="l">
              <a:lnSpc>
                <a:spcPct val="100000"/>
              </a:lnSpc>
              <a:spcBef>
                <a:spcPts val="795"/>
              </a:spcBef>
              <a:spcAft>
                <a:spcPts val="0"/>
              </a:spcAft>
              <a:buClr>
                <a:schemeClr val="dk1"/>
              </a:buClr>
              <a:buSzPts val="1600"/>
              <a:buFont typeface="Noto Sans Symbols"/>
              <a:buChar char="●"/>
            </a:pPr>
            <a:r>
              <a:rPr b="0" i="0" lang="en-US" sz="2000" u="none" cap="none" strike="noStrike">
                <a:solidFill>
                  <a:schemeClr val="dk1"/>
                </a:solidFill>
                <a:latin typeface="Georgia"/>
                <a:ea typeface="Georgia"/>
                <a:cs typeface="Georgia"/>
                <a:sym typeface="Georgia"/>
              </a:rPr>
              <a:t>Uncover “as many defects as possible”</a:t>
            </a:r>
            <a:endParaRPr b="0" i="0" sz="2000" u="none" cap="none" strike="noStrike">
              <a:solidFill>
                <a:schemeClr val="dk1"/>
              </a:solidFill>
              <a:latin typeface="Georgia"/>
              <a:ea typeface="Georgia"/>
              <a:cs typeface="Georgia"/>
              <a:sym typeface="Georgia"/>
            </a:endParaRPr>
          </a:p>
          <a:p>
            <a:pPr indent="-328295" lvl="1" marL="832485" marR="0" rtl="0" algn="l">
              <a:lnSpc>
                <a:spcPct val="100000"/>
              </a:lnSpc>
              <a:spcBef>
                <a:spcPts val="790"/>
              </a:spcBef>
              <a:spcAft>
                <a:spcPts val="0"/>
              </a:spcAft>
              <a:buClr>
                <a:schemeClr val="dk1"/>
              </a:buClr>
              <a:buSzPts val="1600"/>
              <a:buFont typeface="Noto Sans Symbols"/>
              <a:buChar char="●"/>
            </a:pPr>
            <a:r>
              <a:rPr b="0" i="0" lang="en-US" sz="2000" u="none" cap="none" strike="noStrike">
                <a:solidFill>
                  <a:schemeClr val="dk1"/>
                </a:solidFill>
                <a:latin typeface="Georgia"/>
                <a:ea typeface="Georgia"/>
                <a:cs typeface="Georgia"/>
                <a:sym typeface="Georgia"/>
              </a:rPr>
              <a:t>Use “as short a time as possible”</a:t>
            </a:r>
            <a:endParaRPr b="0" i="0" sz="2000" u="none" cap="none" strike="noStrike">
              <a:solidFill>
                <a:schemeClr val="dk1"/>
              </a:solidFill>
              <a:latin typeface="Georgia"/>
              <a:ea typeface="Georgia"/>
              <a:cs typeface="Georgia"/>
              <a:sym typeface="Georgia"/>
            </a:endParaRPr>
          </a:p>
        </p:txBody>
      </p:sp>
      <p:sp>
        <p:nvSpPr>
          <p:cNvPr id="83" name="Google Shape;83;p6"/>
          <p:cNvSpPr txBox="1"/>
          <p:nvPr/>
        </p:nvSpPr>
        <p:spPr>
          <a:xfrm>
            <a:off x="1738375" y="4372475"/>
            <a:ext cx="6705600" cy="1283400"/>
          </a:xfrm>
          <a:prstGeom prst="rect">
            <a:avLst/>
          </a:prstGeom>
          <a:noFill/>
          <a:ln cap="flat" cmpd="sng" w="12700">
            <a:solidFill>
              <a:srgbClr val="000000"/>
            </a:solidFill>
            <a:prstDash val="solid"/>
            <a:round/>
            <a:headEnd len="sm" w="sm" type="none"/>
            <a:tailEnd len="sm" w="sm" type="none"/>
          </a:ln>
        </p:spPr>
        <p:txBody>
          <a:bodyPr anchorCtr="0" anchor="t" bIns="0" lIns="0" spcFirstLastPara="1" rIns="0" wrap="square" tIns="173350">
            <a:spAutoFit/>
          </a:bodyPr>
          <a:lstStyle/>
          <a:p>
            <a:pPr indent="-96519" lvl="0" marL="885189" marR="840105" rtl="0" algn="l">
              <a:lnSpc>
                <a:spcPct val="100000"/>
              </a:lnSpc>
              <a:spcBef>
                <a:spcPts val="0"/>
              </a:spcBef>
              <a:spcAft>
                <a:spcPts val="0"/>
              </a:spcAft>
              <a:buNone/>
            </a:pPr>
            <a:r>
              <a:rPr b="1" i="1" lang="en-US" sz="2400" u="none" cap="none" strike="noStrike">
                <a:solidFill>
                  <a:srgbClr val="FF3300"/>
                </a:solidFill>
                <a:latin typeface="Times New Roman"/>
                <a:ea typeface="Times New Roman"/>
                <a:cs typeface="Times New Roman"/>
                <a:sym typeface="Times New Roman"/>
              </a:rPr>
              <a:t>Have methodologies that choose tests that have  a higher likelihood of uncovering new defects.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7"/>
          <p:cNvGrpSpPr/>
          <p:nvPr/>
        </p:nvGrpSpPr>
        <p:grpSpPr>
          <a:xfrm>
            <a:off x="861060" y="307355"/>
            <a:ext cx="7269480" cy="1119107"/>
            <a:chOff x="861060" y="307355"/>
            <a:chExt cx="7269480" cy="1119107"/>
          </a:xfrm>
        </p:grpSpPr>
        <p:pic>
          <p:nvPicPr>
            <p:cNvPr id="89" name="Google Shape;89;p7"/>
            <p:cNvPicPr preferRelativeResize="0"/>
            <p:nvPr/>
          </p:nvPicPr>
          <p:blipFill rotWithShape="1">
            <a:blip r:embed="rId3">
              <a:alphaModFix/>
            </a:blip>
            <a:srcRect b="0" l="0" r="0" t="0"/>
            <a:stretch/>
          </p:blipFill>
          <p:spPr>
            <a:xfrm>
              <a:off x="1130808" y="307355"/>
              <a:ext cx="6999732" cy="442565"/>
            </a:xfrm>
            <a:prstGeom prst="rect">
              <a:avLst/>
            </a:prstGeom>
            <a:noFill/>
            <a:ln>
              <a:noFill/>
            </a:ln>
          </p:spPr>
        </p:pic>
        <p:pic>
          <p:nvPicPr>
            <p:cNvPr id="90" name="Google Shape;90;p7"/>
            <p:cNvPicPr preferRelativeResize="0"/>
            <p:nvPr/>
          </p:nvPicPr>
          <p:blipFill rotWithShape="1">
            <a:blip r:embed="rId4">
              <a:alphaModFix/>
            </a:blip>
            <a:srcRect b="0" l="0" r="0" t="0"/>
            <a:stretch/>
          </p:blipFill>
          <p:spPr>
            <a:xfrm>
              <a:off x="861060" y="691895"/>
              <a:ext cx="2816352" cy="734567"/>
            </a:xfrm>
            <a:prstGeom prst="rect">
              <a:avLst/>
            </a:prstGeom>
            <a:noFill/>
            <a:ln>
              <a:noFill/>
            </a:ln>
          </p:spPr>
        </p:pic>
      </p:grpSp>
      <p:sp>
        <p:nvSpPr>
          <p:cNvPr id="91" name="Google Shape;91;p7"/>
          <p:cNvSpPr txBox="1"/>
          <p:nvPr>
            <p:ph type="title"/>
          </p:nvPr>
        </p:nvSpPr>
        <p:spPr>
          <a:xfrm>
            <a:off x="304800" y="114920"/>
            <a:ext cx="8382000" cy="1270000"/>
          </a:xfrm>
          <a:prstGeom prst="rect">
            <a:avLst/>
          </a:prstGeom>
          <a:noFill/>
          <a:ln>
            <a:noFill/>
          </a:ln>
        </p:spPr>
        <p:txBody>
          <a:bodyPr anchorCtr="0" anchor="t" bIns="0" lIns="0" spcFirstLastPara="1" rIns="0" wrap="square" tIns="12700">
            <a:spAutoFit/>
          </a:bodyPr>
          <a:lstStyle/>
          <a:p>
            <a:pPr indent="0" lvl="0" marL="12700" marR="5080" rtl="0" algn="l">
              <a:lnSpc>
                <a:spcPct val="120000"/>
              </a:lnSpc>
              <a:spcBef>
                <a:spcPts val="0"/>
              </a:spcBef>
              <a:spcAft>
                <a:spcPts val="0"/>
              </a:spcAft>
              <a:buNone/>
            </a:pPr>
            <a:r>
              <a:rPr lang="en-US" sz="3400">
                <a:solidFill>
                  <a:srgbClr val="000000"/>
                </a:solidFill>
              </a:rPr>
              <a:t>Techniques / Methodologies of Black  Box Testing</a:t>
            </a:r>
            <a:endParaRPr sz="3400"/>
          </a:p>
        </p:txBody>
      </p:sp>
      <p:sp>
        <p:nvSpPr>
          <p:cNvPr id="92" name="Google Shape;92;p7"/>
          <p:cNvSpPr txBox="1"/>
          <p:nvPr/>
        </p:nvSpPr>
        <p:spPr>
          <a:xfrm>
            <a:off x="1068730" y="1540891"/>
            <a:ext cx="5540375" cy="4373633"/>
          </a:xfrm>
          <a:prstGeom prst="rect">
            <a:avLst/>
          </a:prstGeom>
          <a:noFill/>
          <a:ln>
            <a:noFill/>
          </a:ln>
        </p:spPr>
        <p:txBody>
          <a:bodyPr anchorCtr="0" anchor="t" bIns="0" lIns="0" spcFirstLastPara="1" rIns="0" wrap="square" tIns="122550">
            <a:spAutoFit/>
          </a:bodyPr>
          <a:lstStyle/>
          <a:p>
            <a:pPr indent="-327660" lvl="0" marL="339725"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Requirements-based testing</a:t>
            </a:r>
            <a:endParaRPr b="0" i="0" sz="2400" u="none" cap="none" strike="noStrike">
              <a:solidFill>
                <a:schemeClr val="dk1"/>
              </a:solidFill>
              <a:latin typeface="Times New Roman"/>
              <a:ea typeface="Times New Roman"/>
              <a:cs typeface="Times New Roman"/>
              <a:sym typeface="Times New Roman"/>
            </a:endParaRPr>
          </a:p>
          <a:p>
            <a:pPr indent="-327660" lvl="0" marL="339725" marR="0" rtl="0" algn="l">
              <a:lnSpc>
                <a:spcPct val="100000"/>
              </a:lnSpc>
              <a:spcBef>
                <a:spcPts val="86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Positive and negative testing</a:t>
            </a:r>
            <a:endParaRPr b="0" i="0" sz="2400" u="none" cap="none" strike="noStrike">
              <a:solidFill>
                <a:schemeClr val="dk1"/>
              </a:solidFill>
              <a:latin typeface="Times New Roman"/>
              <a:ea typeface="Times New Roman"/>
              <a:cs typeface="Times New Roman"/>
              <a:sym typeface="Times New Roman"/>
            </a:endParaRPr>
          </a:p>
          <a:p>
            <a:pPr indent="-327660" lvl="0" marL="339725" marR="0" rtl="0" algn="l">
              <a:lnSpc>
                <a:spcPct val="100000"/>
              </a:lnSpc>
              <a:spcBef>
                <a:spcPts val="865"/>
              </a:spcBef>
              <a:spcAft>
                <a:spcPts val="0"/>
              </a:spcAft>
              <a:buClr>
                <a:srgbClr val="FF0000"/>
              </a:buClr>
              <a:buSzPts val="2400"/>
              <a:buFont typeface="Noto Sans Symbols"/>
              <a:buChar char="❑"/>
            </a:pPr>
            <a:r>
              <a:rPr b="1" i="0" lang="en-US" sz="2400" u="none" cap="none" strike="noStrike">
                <a:solidFill>
                  <a:srgbClr val="FF0000"/>
                </a:solidFill>
                <a:latin typeface="Times New Roman"/>
                <a:ea typeface="Times New Roman"/>
                <a:cs typeface="Times New Roman"/>
                <a:sym typeface="Times New Roman"/>
              </a:rPr>
              <a:t>Equivalence partitioning</a:t>
            </a:r>
            <a:endParaRPr b="0" i="0" sz="2400" u="none" cap="none" strike="noStrike">
              <a:solidFill>
                <a:srgbClr val="FF0000"/>
              </a:solidFill>
              <a:latin typeface="Times New Roman"/>
              <a:ea typeface="Times New Roman"/>
              <a:cs typeface="Times New Roman"/>
              <a:sym typeface="Times New Roman"/>
            </a:endParaRPr>
          </a:p>
          <a:p>
            <a:pPr indent="-327660" lvl="0" marL="339725" marR="0" rtl="0" algn="l">
              <a:lnSpc>
                <a:spcPct val="100000"/>
              </a:lnSpc>
              <a:spcBef>
                <a:spcPts val="865"/>
              </a:spcBef>
              <a:spcAft>
                <a:spcPts val="0"/>
              </a:spcAft>
              <a:buClr>
                <a:srgbClr val="FF0000"/>
              </a:buClr>
              <a:buSzPts val="2400"/>
              <a:buFont typeface="Noto Sans Symbols"/>
              <a:buChar char="❑"/>
            </a:pPr>
            <a:r>
              <a:rPr b="1" i="0" lang="en-US" sz="2400" u="none" cap="none" strike="noStrike">
                <a:solidFill>
                  <a:srgbClr val="FF0000"/>
                </a:solidFill>
                <a:latin typeface="Times New Roman"/>
                <a:ea typeface="Times New Roman"/>
                <a:cs typeface="Times New Roman"/>
                <a:sym typeface="Times New Roman"/>
              </a:rPr>
              <a:t>Boundary value analysis</a:t>
            </a:r>
            <a:endParaRPr b="0" i="0" sz="2400" u="none" cap="none" strike="noStrike">
              <a:solidFill>
                <a:srgbClr val="FF0000"/>
              </a:solidFill>
              <a:latin typeface="Times New Roman"/>
              <a:ea typeface="Times New Roman"/>
              <a:cs typeface="Times New Roman"/>
              <a:sym typeface="Times New Roman"/>
            </a:endParaRPr>
          </a:p>
          <a:p>
            <a:pPr indent="-327660" lvl="0" marL="339725" marR="0" rtl="0" algn="l">
              <a:lnSpc>
                <a:spcPct val="100000"/>
              </a:lnSpc>
              <a:spcBef>
                <a:spcPts val="865"/>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Decision tables</a:t>
            </a:r>
            <a:endParaRPr b="0" i="0" sz="2400" u="none" cap="none" strike="noStrike">
              <a:solidFill>
                <a:schemeClr val="dk1"/>
              </a:solidFill>
              <a:latin typeface="Times New Roman"/>
              <a:ea typeface="Times New Roman"/>
              <a:cs typeface="Times New Roman"/>
              <a:sym typeface="Times New Roman"/>
            </a:endParaRPr>
          </a:p>
          <a:p>
            <a:pPr indent="-327660" lvl="0" marL="339725" marR="0" rtl="0" algn="l">
              <a:lnSpc>
                <a:spcPct val="100000"/>
              </a:lnSpc>
              <a:spcBef>
                <a:spcPts val="87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State-based testing</a:t>
            </a:r>
            <a:endParaRPr b="0" i="0" sz="2400" u="none" cap="none" strike="noStrike">
              <a:solidFill>
                <a:schemeClr val="dk1"/>
              </a:solidFill>
              <a:latin typeface="Times New Roman"/>
              <a:ea typeface="Times New Roman"/>
              <a:cs typeface="Times New Roman"/>
              <a:sym typeface="Times New Roman"/>
            </a:endParaRPr>
          </a:p>
          <a:p>
            <a:pPr indent="-327660" lvl="0" marL="339725" marR="0" rtl="0" algn="l">
              <a:lnSpc>
                <a:spcPct val="100000"/>
              </a:lnSpc>
              <a:spcBef>
                <a:spcPts val="86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Compatibility testing</a:t>
            </a:r>
            <a:endParaRPr b="0" i="0" sz="2400" u="none" cap="none" strike="noStrike">
              <a:solidFill>
                <a:schemeClr val="dk1"/>
              </a:solidFill>
              <a:latin typeface="Times New Roman"/>
              <a:ea typeface="Times New Roman"/>
              <a:cs typeface="Times New Roman"/>
              <a:sym typeface="Times New Roman"/>
            </a:endParaRPr>
          </a:p>
          <a:p>
            <a:pPr indent="-327660" lvl="0" marL="339725" marR="0" rtl="0" algn="l">
              <a:lnSpc>
                <a:spcPct val="100000"/>
              </a:lnSpc>
              <a:spcBef>
                <a:spcPts val="865"/>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User documentation testing</a:t>
            </a:r>
            <a:endParaRPr b="0" i="0" sz="2400" u="none" cap="none" strike="noStrike">
              <a:solidFill>
                <a:schemeClr val="dk1"/>
              </a:solidFill>
              <a:latin typeface="Times New Roman"/>
              <a:ea typeface="Times New Roman"/>
              <a:cs typeface="Times New Roman"/>
              <a:sym typeface="Times New Roman"/>
            </a:endParaRPr>
          </a:p>
          <a:p>
            <a:pPr indent="-327660" lvl="0" marL="339725" marR="0" rtl="0" algn="l">
              <a:lnSpc>
                <a:spcPct val="100000"/>
              </a:lnSpc>
              <a:spcBef>
                <a:spcPts val="765"/>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Domain testing (leads to </a:t>
            </a:r>
            <a:r>
              <a:rPr b="1" i="1" lang="en-US" sz="2500" u="none" cap="none" strike="noStrike">
                <a:solidFill>
                  <a:schemeClr val="dk1"/>
                </a:solidFill>
                <a:latin typeface="Times New Roman"/>
                <a:ea typeface="Times New Roman"/>
                <a:cs typeface="Times New Roman"/>
                <a:sym typeface="Times New Roman"/>
              </a:rPr>
              <a:t>ad hoc </a:t>
            </a:r>
            <a:r>
              <a:rPr b="1" i="0" lang="en-US" sz="2400" u="none" cap="none" strike="noStrike">
                <a:solidFill>
                  <a:schemeClr val="dk1"/>
                </a:solidFill>
                <a:latin typeface="Times New Roman"/>
                <a:ea typeface="Times New Roman"/>
                <a:cs typeface="Times New Roman"/>
                <a:sym typeface="Times New Roman"/>
              </a:rPr>
              <a:t>testing)</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8"/>
          <p:cNvPicPr preferRelativeResize="0"/>
          <p:nvPr/>
        </p:nvPicPr>
        <p:blipFill rotWithShape="1">
          <a:blip r:embed="rId3">
            <a:alphaModFix/>
          </a:blip>
          <a:srcRect b="0" l="0" r="0" t="0"/>
          <a:stretch/>
        </p:blipFill>
        <p:spPr>
          <a:xfrm>
            <a:off x="339852" y="303275"/>
            <a:ext cx="5407152" cy="777239"/>
          </a:xfrm>
          <a:prstGeom prst="rect">
            <a:avLst/>
          </a:prstGeom>
          <a:noFill/>
          <a:ln>
            <a:noFill/>
          </a:ln>
        </p:spPr>
      </p:pic>
      <p:sp>
        <p:nvSpPr>
          <p:cNvPr id="98" name="Google Shape;98;p8"/>
          <p:cNvSpPr txBox="1"/>
          <p:nvPr>
            <p:ph type="title"/>
          </p:nvPr>
        </p:nvSpPr>
        <p:spPr>
          <a:xfrm>
            <a:off x="535500" y="303275"/>
            <a:ext cx="7626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Equivalence partitioning</a:t>
            </a:r>
            <a:endParaRPr sz="3600"/>
          </a:p>
        </p:txBody>
      </p:sp>
      <p:sp>
        <p:nvSpPr>
          <p:cNvPr id="99" name="Google Shape;99;p8"/>
          <p:cNvSpPr txBox="1"/>
          <p:nvPr>
            <p:ph idx="12" type="sldNum"/>
          </p:nvPr>
        </p:nvSpPr>
        <p:spPr>
          <a:xfrm>
            <a:off x="6836409" y="6373467"/>
            <a:ext cx="302259" cy="252095"/>
          </a:xfrm>
          <a:prstGeom prst="rect">
            <a:avLst/>
          </a:prstGeom>
          <a:noFill/>
          <a:ln>
            <a:noFill/>
          </a:ln>
        </p:spPr>
        <p:txBody>
          <a:bodyPr anchorCtr="0" anchor="t" bIns="0" lIns="0" spcFirstLastPara="1" rIns="0" wrap="square" tIns="0">
            <a:spAutoFit/>
          </a:bodyPr>
          <a:lstStyle/>
          <a:p>
            <a:pPr indent="0" lvl="0" marL="38100" rtl="0" algn="l">
              <a:lnSpc>
                <a:spcPct val="116500"/>
              </a:lnSpc>
              <a:spcBef>
                <a:spcPts val="0"/>
              </a:spcBef>
              <a:spcAft>
                <a:spcPts val="0"/>
              </a:spcAft>
              <a:buNone/>
            </a:pPr>
            <a:fld id="{00000000-1234-1234-1234-123412341234}" type="slidenum">
              <a:rPr lang="en-US"/>
              <a:t>‹#›</a:t>
            </a:fld>
            <a:endParaRPr/>
          </a:p>
        </p:txBody>
      </p:sp>
      <p:sp>
        <p:nvSpPr>
          <p:cNvPr id="100" name="Google Shape;100;p8"/>
          <p:cNvSpPr txBox="1"/>
          <p:nvPr/>
        </p:nvSpPr>
        <p:spPr>
          <a:xfrm>
            <a:off x="459750" y="1080525"/>
            <a:ext cx="7778100" cy="2598900"/>
          </a:xfrm>
          <a:prstGeom prst="rect">
            <a:avLst/>
          </a:prstGeom>
          <a:noFill/>
          <a:ln>
            <a:noFill/>
          </a:ln>
        </p:spPr>
        <p:txBody>
          <a:bodyPr anchorCtr="0" anchor="t" bIns="0" lIns="0" spcFirstLastPara="1" rIns="0" wrap="square" tIns="12700">
            <a:spAutoFit/>
          </a:bodyPr>
          <a:lstStyle/>
          <a:p>
            <a:pPr indent="0" lvl="0" marL="12700" marR="206375"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Test selection using </a:t>
            </a:r>
            <a:r>
              <a:rPr b="0" i="0" lang="en-US" sz="2400" u="none" cap="none" strike="noStrike">
                <a:solidFill>
                  <a:srgbClr val="FB0028"/>
                </a:solidFill>
                <a:latin typeface="Times New Roman"/>
                <a:ea typeface="Times New Roman"/>
                <a:cs typeface="Times New Roman"/>
                <a:sym typeface="Times New Roman"/>
              </a:rPr>
              <a:t>equivalence partitioning </a:t>
            </a:r>
            <a:r>
              <a:rPr b="0" i="0" lang="en-US" sz="2400" u="none" cap="none" strike="noStrike">
                <a:solidFill>
                  <a:schemeClr val="dk1"/>
                </a:solidFill>
                <a:latin typeface="Times New Roman"/>
                <a:ea typeface="Times New Roman"/>
                <a:cs typeface="Times New Roman"/>
                <a:sym typeface="Times New Roman"/>
              </a:rPr>
              <a:t>allows a tester to  subdivide the input domain into a relatively small number of  sub-domains, say N&gt;1</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206375"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In strict mathematical terms, the sub-domains by definition are </a:t>
            </a:r>
            <a:r>
              <a:rPr b="0" i="0" lang="en-US" sz="2400" u="none" cap="none" strike="noStrike">
                <a:solidFill>
                  <a:srgbClr val="FF3300"/>
                </a:solidFill>
                <a:latin typeface="Times New Roman"/>
                <a:ea typeface="Times New Roman"/>
                <a:cs typeface="Times New Roman"/>
                <a:sym typeface="Times New Roman"/>
              </a:rPr>
              <a:t> disjoint.</a:t>
            </a:r>
            <a:r>
              <a:rPr b="0" i="0" lang="en-US" sz="2400" u="none" cap="none" strike="noStrike">
                <a:solidFill>
                  <a:schemeClr val="dk1"/>
                </a:solidFill>
                <a:latin typeface="Times New Roman"/>
                <a:ea typeface="Times New Roman"/>
                <a:cs typeface="Times New Roman"/>
                <a:sym typeface="Times New Roman"/>
              </a:rPr>
              <a:t>	The four subsets shown in (a) constitute a partition  of the input domain while the subsets	in (b) are not. Each  subset is known as an </a:t>
            </a:r>
            <a:r>
              <a:rPr b="0" i="0" lang="en-US" sz="2400" u="none" cap="none" strike="noStrike">
                <a:solidFill>
                  <a:srgbClr val="FB0028"/>
                </a:solidFill>
                <a:latin typeface="Times New Roman"/>
                <a:ea typeface="Times New Roman"/>
                <a:cs typeface="Times New Roman"/>
                <a:sym typeface="Times New Roman"/>
              </a:rPr>
              <a:t>equivalence class</a:t>
            </a: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pic>
        <p:nvPicPr>
          <p:cNvPr id="101" name="Google Shape;101;p8"/>
          <p:cNvPicPr preferRelativeResize="0"/>
          <p:nvPr/>
        </p:nvPicPr>
        <p:blipFill rotWithShape="1">
          <a:blip r:embed="rId4">
            <a:alphaModFix/>
          </a:blip>
          <a:srcRect b="0" l="0" r="0" t="0"/>
          <a:stretch/>
        </p:blipFill>
        <p:spPr>
          <a:xfrm>
            <a:off x="2022813" y="3983577"/>
            <a:ext cx="4378325" cy="238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0"/>
          <p:cNvPicPr preferRelativeResize="0"/>
          <p:nvPr/>
        </p:nvPicPr>
        <p:blipFill rotWithShape="1">
          <a:blip r:embed="rId3">
            <a:alphaModFix/>
          </a:blip>
          <a:srcRect b="0" l="0" r="0" t="0"/>
          <a:stretch/>
        </p:blipFill>
        <p:spPr>
          <a:xfrm>
            <a:off x="699516" y="480575"/>
            <a:ext cx="4878324" cy="384949"/>
          </a:xfrm>
          <a:prstGeom prst="rect">
            <a:avLst/>
          </a:prstGeom>
          <a:noFill/>
          <a:ln>
            <a:noFill/>
          </a:ln>
        </p:spPr>
      </p:pic>
      <p:sp>
        <p:nvSpPr>
          <p:cNvPr id="107" name="Google Shape;107;p10"/>
          <p:cNvSpPr txBox="1"/>
          <p:nvPr>
            <p:ph type="title"/>
          </p:nvPr>
        </p:nvSpPr>
        <p:spPr>
          <a:xfrm>
            <a:off x="681024" y="340614"/>
            <a:ext cx="488061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000000"/>
                </a:solidFill>
              </a:rPr>
              <a:t>Equivalence Partition Testing</a:t>
            </a:r>
            <a:endParaRPr sz="3000"/>
          </a:p>
        </p:txBody>
      </p:sp>
      <p:sp>
        <p:nvSpPr>
          <p:cNvPr id="108" name="Google Shape;108;p10"/>
          <p:cNvSpPr txBox="1"/>
          <p:nvPr/>
        </p:nvSpPr>
        <p:spPr>
          <a:xfrm>
            <a:off x="735279" y="1604009"/>
            <a:ext cx="7733665" cy="3653790"/>
          </a:xfrm>
          <a:prstGeom prst="rect">
            <a:avLst/>
          </a:prstGeom>
          <a:noFill/>
          <a:ln>
            <a:noFill/>
          </a:ln>
        </p:spPr>
        <p:txBody>
          <a:bodyPr anchorCtr="0" anchor="t" bIns="0" lIns="0" spcFirstLastPara="1" rIns="0" wrap="square" tIns="40625">
            <a:spAutoFit/>
          </a:bodyPr>
          <a:lstStyle/>
          <a:p>
            <a:pPr indent="-327660" lvl="0" marL="339725" marR="351155" rtl="0" algn="l">
              <a:lnSpc>
                <a:spcPct val="1115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Basic idea: Divide program input space into (quasi-) equivalence  classes</a:t>
            </a:r>
            <a:endParaRPr b="0" i="0" sz="2000" u="none" cap="none" strike="noStrike">
              <a:solidFill>
                <a:schemeClr val="dk1"/>
              </a:solidFill>
              <a:latin typeface="Times New Roman"/>
              <a:ea typeface="Times New Roman"/>
              <a:cs typeface="Times New Roman"/>
              <a:sym typeface="Times New Roman"/>
            </a:endParaRPr>
          </a:p>
          <a:p>
            <a:pPr indent="-328295" lvl="1" marL="832485" marR="0" rtl="0" algn="l">
              <a:lnSpc>
                <a:spcPct val="115750"/>
              </a:lnSpc>
              <a:spcBef>
                <a:spcPts val="745"/>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In EQUIVALENCE PARTITIONING,</a:t>
            </a:r>
            <a:endParaRPr b="0" i="0" sz="2000" u="none" cap="none" strike="noStrike">
              <a:solidFill>
                <a:schemeClr val="dk1"/>
              </a:solidFill>
              <a:latin typeface="Times New Roman"/>
              <a:ea typeface="Times New Roman"/>
              <a:cs typeface="Times New Roman"/>
              <a:sym typeface="Times New Roman"/>
            </a:endParaRPr>
          </a:p>
          <a:p>
            <a:pPr indent="0" lvl="0" marL="832485" marR="0" rtl="0" algn="l">
              <a:lnSpc>
                <a:spcPct val="111749"/>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the specifications are examined </a:t>
            </a:r>
            <a:r>
              <a:rPr b="1" i="0" lang="en-US" sz="2000" u="none" cap="none" strike="noStrike">
                <a:solidFill>
                  <a:schemeClr val="dk1"/>
                </a:solidFill>
                <a:latin typeface="Times New Roman"/>
                <a:ea typeface="Times New Roman"/>
                <a:cs typeface="Times New Roman"/>
                <a:sym typeface="Times New Roman"/>
              </a:rPr>
              <a:t>to find subsets </a:t>
            </a:r>
            <a:r>
              <a:rPr b="0" i="0" lang="en-US" sz="2000" u="none" cap="none" strike="noStrike">
                <a:solidFill>
                  <a:schemeClr val="dk1"/>
                </a:solidFill>
                <a:latin typeface="Times New Roman"/>
                <a:ea typeface="Times New Roman"/>
                <a:cs typeface="Times New Roman"/>
                <a:sym typeface="Times New Roman"/>
              </a:rPr>
              <a:t>of the program</a:t>
            </a:r>
            <a:endParaRPr b="0" i="0" sz="2000" u="none" cap="none" strike="noStrike">
              <a:solidFill>
                <a:schemeClr val="dk1"/>
              </a:solidFill>
              <a:latin typeface="Times New Roman"/>
              <a:ea typeface="Times New Roman"/>
              <a:cs typeface="Times New Roman"/>
              <a:sym typeface="Times New Roman"/>
            </a:endParaRPr>
          </a:p>
          <a:p>
            <a:pPr indent="0" lvl="0" marL="832485" marR="0" rtl="0" algn="l">
              <a:lnSpc>
                <a:spcPct val="11575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domain that seem to be treated </a:t>
            </a:r>
            <a:r>
              <a:rPr b="1" i="0" lang="en-US" sz="2000" u="none" cap="none" strike="noStrike">
                <a:solidFill>
                  <a:schemeClr val="dk1"/>
                </a:solidFill>
                <a:latin typeface="Times New Roman"/>
                <a:ea typeface="Times New Roman"/>
                <a:cs typeface="Times New Roman"/>
                <a:sym typeface="Times New Roman"/>
              </a:rPr>
              <a:t>similarly </a:t>
            </a:r>
            <a:r>
              <a:rPr b="0" i="0" lang="en-US" sz="2000" u="none" cap="none" strike="noStrike">
                <a:solidFill>
                  <a:schemeClr val="dk1"/>
                </a:solidFill>
                <a:latin typeface="Times New Roman"/>
                <a:ea typeface="Times New Roman"/>
                <a:cs typeface="Times New Roman"/>
                <a:sym typeface="Times New Roman"/>
              </a:rPr>
              <a:t>by the program.</a:t>
            </a:r>
            <a:endParaRPr b="0" i="0" sz="2000" u="none" cap="none" strike="noStrike">
              <a:solidFill>
                <a:schemeClr val="dk1"/>
              </a:solidFill>
              <a:latin typeface="Times New Roman"/>
              <a:ea typeface="Times New Roman"/>
              <a:cs typeface="Times New Roman"/>
              <a:sym typeface="Times New Roman"/>
            </a:endParaRPr>
          </a:p>
          <a:p>
            <a:pPr indent="-328295" lvl="1" marL="832485" marR="5080" rtl="0" algn="l">
              <a:lnSpc>
                <a:spcPct val="111500"/>
              </a:lnSpc>
              <a:spcBef>
                <a:spcPts val="1010"/>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Each such subset forms an equivalence class in the sense that a test of  any value in a given class is equivalent to a test of any other value.</a:t>
            </a:r>
            <a:endParaRPr b="0" i="0" sz="2000" u="none" cap="none" strike="noStrike">
              <a:solidFill>
                <a:schemeClr val="dk1"/>
              </a:solidFill>
              <a:latin typeface="Times New Roman"/>
              <a:ea typeface="Times New Roman"/>
              <a:cs typeface="Times New Roman"/>
              <a:sym typeface="Times New Roman"/>
            </a:endParaRPr>
          </a:p>
          <a:p>
            <a:pPr indent="-328295" lvl="1" marL="832485" marR="0" rtl="0" algn="l">
              <a:lnSpc>
                <a:spcPct val="115750"/>
              </a:lnSpc>
              <a:spcBef>
                <a:spcPts val="745"/>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If a test case in an equivalence class detects an error, then any other</a:t>
            </a:r>
            <a:endParaRPr b="0" i="0" sz="2000" u="none" cap="none" strike="noStrike">
              <a:solidFill>
                <a:schemeClr val="dk1"/>
              </a:solidFill>
              <a:latin typeface="Times New Roman"/>
              <a:ea typeface="Times New Roman"/>
              <a:cs typeface="Times New Roman"/>
              <a:sym typeface="Times New Roman"/>
            </a:endParaRPr>
          </a:p>
          <a:p>
            <a:pPr indent="0" lvl="0" marL="832485" marR="0" rtl="0" algn="l">
              <a:lnSpc>
                <a:spcPct val="11575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test case in that class should also detect the error.</a:t>
            </a:r>
            <a:endParaRPr b="0" i="0" sz="2000" u="none" cap="none" strike="noStrike">
              <a:solidFill>
                <a:schemeClr val="dk1"/>
              </a:solidFill>
              <a:latin typeface="Times New Roman"/>
              <a:ea typeface="Times New Roman"/>
              <a:cs typeface="Times New Roman"/>
              <a:sym typeface="Times New Roman"/>
            </a:endParaRPr>
          </a:p>
          <a:p>
            <a:pPr indent="-328295" lvl="1" marL="832485" marR="12700" rtl="0" algn="l">
              <a:lnSpc>
                <a:spcPct val="111500"/>
              </a:lnSpc>
              <a:spcBef>
                <a:spcPts val="1010"/>
              </a:spcBef>
              <a:spcAft>
                <a:spcPts val="0"/>
              </a:spcAft>
              <a:buClr>
                <a:schemeClr val="dk1"/>
              </a:buClr>
              <a:buSzPts val="1600"/>
              <a:buFont typeface="Noto Sans Symbols"/>
              <a:buChar char="●"/>
            </a:pPr>
            <a:r>
              <a:rPr b="0" i="0" lang="en-US" sz="2000" u="none" cap="none" strike="noStrike">
                <a:solidFill>
                  <a:schemeClr val="dk1"/>
                </a:solidFill>
                <a:latin typeface="Times New Roman"/>
                <a:ea typeface="Times New Roman"/>
                <a:cs typeface="Times New Roman"/>
                <a:sym typeface="Times New Roman"/>
              </a:rPr>
              <a:t>If a test case in an equivalence class does not detect an error, then any  other test case in that class should not detect an error.</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208B8649977D4586CCCFF7E70870B1" ma:contentTypeVersion="4" ma:contentTypeDescription="Create a new document." ma:contentTypeScope="" ma:versionID="0308c17b78e8e0bbb7e4eaaf0a5aefc6">
  <xsd:schema xmlns:xsd="http://www.w3.org/2001/XMLSchema" xmlns:xs="http://www.w3.org/2001/XMLSchema" xmlns:p="http://schemas.microsoft.com/office/2006/metadata/properties" xmlns:ns2="a1f8de1f-5a91-4c7f-a447-bed55de58153" targetNamespace="http://schemas.microsoft.com/office/2006/metadata/properties" ma:root="true" ma:fieldsID="2f0a323974701d08158879bb991551ac" ns2:_="">
    <xsd:import namespace="a1f8de1f-5a91-4c7f-a447-bed55de5815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8de1f-5a91-4c7f-a447-bed55de581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B283B6-CB6F-4BB2-87AE-79EF63B09C4B}"/>
</file>

<file path=customXml/itemProps2.xml><?xml version="1.0" encoding="utf-8"?>
<ds:datastoreItem xmlns:ds="http://schemas.openxmlformats.org/officeDocument/2006/customXml" ds:itemID="{167261D7-53EF-4C13-B8AF-563612B03B08}"/>
</file>

<file path=customXml/itemProps3.xml><?xml version="1.0" encoding="utf-8"?>
<ds:datastoreItem xmlns:ds="http://schemas.openxmlformats.org/officeDocument/2006/customXml" ds:itemID="{CC8C6A98-20B6-4C36-8A70-109D28C8F579}"/>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chetna.gupta</dc:creator>
  <dcterms:created xsi:type="dcterms:W3CDTF">2023-10-30T05:08:12Z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2011-08-01T00:00:00Z</vt:filetime>
  </property>
  <property fmtid="{D5CDD505-2E9C-101B-9397-08002B2CF9AE}" pid="3" name="Creator">
    <vt:lpwstr>Microsoft® Office PowerPoint® 2007</vt:lpwstr>
  </property>
  <property fmtid="{D5CDD505-2E9C-101B-9397-08002B2CF9AE}" pid="4" name="LastSaved">
    <vt:filetime>2023-10-30T00:00:00Z</vt:filetime>
  </property>
  <property fmtid="{D5CDD505-2E9C-101B-9397-08002B2CF9AE}" pid="5" name="ContentTypeId">
    <vt:lpwstr>0x010100DA208B8649977D4586CCCFF7E70870B1</vt:lpwstr>
  </property>
</Properties>
</file>