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 Condensed"/>
      <p:regular r:id="rId16"/>
      <p:bold r:id="rId17"/>
      <p:italic r:id="rId18"/>
      <p:boldItalic r:id="rId19"/>
    </p:embeddedFont>
    <p:embeddedFont>
      <p:font typeface="Roboto Condensed Light"/>
      <p:regular r:id="rId20"/>
      <p:bold r:id="rId21"/>
      <p:italic r:id="rId22"/>
      <p:boldItalic r:id="rId23"/>
    </p:embeddedFont>
    <p:embeddedFont>
      <p:font typeface="Noto Sans Symbol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jrL12QNJN+QXHNCpz7YScAyrqV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Light-regular.fntdata"/><Relationship Id="rId22" Type="http://schemas.openxmlformats.org/officeDocument/2006/relationships/font" Target="fonts/RobotoCondensedLight-italic.fntdata"/><Relationship Id="rId21" Type="http://schemas.openxmlformats.org/officeDocument/2006/relationships/font" Target="fonts/RobotoCondensedLight-bold.fntdata"/><Relationship Id="rId24" Type="http://schemas.openxmlformats.org/officeDocument/2006/relationships/font" Target="fonts/NotoSansSymbols-regular.fntdata"/><Relationship Id="rId23" Type="http://schemas.openxmlformats.org/officeDocument/2006/relationships/font" Target="fonts/RobotoCondensed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NotoSansSymbol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Condensed-bold.fntdata"/><Relationship Id="rId16" Type="http://schemas.openxmlformats.org/officeDocument/2006/relationships/font" Target="fonts/RobotoCondensed-regular.fntdata"/><Relationship Id="rId19" Type="http://schemas.openxmlformats.org/officeDocument/2006/relationships/font" Target="fonts/RobotoCondensed-boldItalic.fntdata"/><Relationship Id="rId18" Type="http://schemas.openxmlformats.org/officeDocument/2006/relationships/font" Target="fonts/RobotoCondense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ed">
  <p:cSld name="Title Slide - Red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2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" name="Google Shape;21;p12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 Illustration" id="22" name="Google Shape;2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8196" y="1623190"/>
            <a:ext cx="4010397" cy="3368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Blanck">
  <p:cSld name="Complete Blanc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lete Blanck">
  <p:cSld name="1_Complete Blanc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to Crop Circular Photo?</a:t>
            </a:r>
            <a:endParaRPr/>
          </a:p>
        </p:txBody>
      </p:sp>
      <p:sp>
        <p:nvSpPr>
          <p:cNvPr id="78" name="Google Shape;78;p22"/>
          <p:cNvSpPr/>
          <p:nvPr>
            <p:ph idx="2" type="pic"/>
          </p:nvPr>
        </p:nvSpPr>
        <p:spPr>
          <a:xfrm>
            <a:off x="4013200" y="1808163"/>
            <a:ext cx="3890962" cy="38909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R">
  <p:cSld name="Title and Content - Logo on B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" name="Google Shape;25;p13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" name="Google Shape;26;p13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9" name="Google Shape;29;p13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" name="Google Shape;30;p13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Red">
  <p:cSld name="1_Title Slide - Red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4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4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4" name="Google Shape;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4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4"/>
          <p:cNvSpPr/>
          <p:nvPr/>
        </p:nvSpPr>
        <p:spPr>
          <a:xfrm rot="5400000">
            <a:off x="4309292" y="1717040"/>
            <a:ext cx="3461658" cy="298418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 cap="flat" cmpd="sng" w="57150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" name="Google Shape;37;p14"/>
          <p:cNvSpPr txBox="1"/>
          <p:nvPr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  <p:sp>
        <p:nvSpPr>
          <p:cNvPr id="38" name="Google Shape;38;p14"/>
          <p:cNvSpPr/>
          <p:nvPr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" name="Google Shape;39;p14"/>
          <p:cNvSpPr/>
          <p:nvPr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" name="Google Shape;40;p14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TR">
  <p:cSld name="Title and Content - Logo on T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4" name="Google Shape;44;p15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131180" y="877299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7" name="Google Shape;47;p15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" name="Google Shape;48;p15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L">
  <p:cSld name="Title and Content - Logo on BL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" name="Google Shape;51;p16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2" name="Google Shape;52;p16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131180" y="849589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16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16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7"/>
          <p:cNvPicPr preferRelativeResize="0"/>
          <p:nvPr/>
        </p:nvPicPr>
        <p:blipFill rotWithShape="1">
          <a:blip r:embed="rId2">
            <a:alphaModFix/>
          </a:blip>
          <a:srcRect b="21179" l="0" r="11581" t="0"/>
          <a:stretch/>
        </p:blipFill>
        <p:spPr>
          <a:xfrm rot="-5400000">
            <a:off x="9807099" y="606901"/>
            <a:ext cx="2991808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7"/>
          <p:cNvPicPr preferRelativeResize="0"/>
          <p:nvPr/>
        </p:nvPicPr>
        <p:blipFill rotWithShape="1">
          <a:blip r:embed="rId3">
            <a:alphaModFix/>
          </a:blip>
          <a:srcRect b="17724" l="79646" r="2730" t="18062"/>
          <a:stretch/>
        </p:blipFill>
        <p:spPr>
          <a:xfrm>
            <a:off x="0" y="401568"/>
            <a:ext cx="543946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6000"/>
              <a:buFont typeface="Roboto Condensed"/>
              <a:buNone/>
              <a:defRPr b="1" sz="6000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62" name="Google Shape;62;p17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TR">
  <p:cSld name="Blanck - Logo on T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" name="Google Shape;65;p18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6" name="Google Shape;66;p18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R">
  <p:cSld name="Blanck - Logo on B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" name="Google Shape;69;p19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0" name="Google Shape;70;p19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L">
  <p:cSld name="Blanck - Logo on BL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" name="Google Shape;73;p20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4" name="Google Shape;74;p20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  <a:defRPr b="0"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/>
        </p:nvSpPr>
        <p:spPr>
          <a:xfrm>
            <a:off x="711890" y="1046156"/>
            <a:ext cx="786061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4800"/>
              <a:buFont typeface="Roboto Condensed Light"/>
              <a:buNone/>
            </a:pPr>
            <a:r>
              <a:rPr b="0" i="0" lang="en-US" sz="4800" u="none" cap="none" strike="noStrike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</a:t>
            </a:r>
            <a:r>
              <a:rPr lang="en-US" sz="48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</a:t>
            </a:r>
            <a:br>
              <a:rPr b="1" i="0" lang="en-US" sz="66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48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 Analysis and Specification</a:t>
            </a:r>
            <a:endParaRPr b="1" i="0" sz="44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711890" y="3337431"/>
            <a:ext cx="786061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Analysis Models Part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F232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⬥</a:t>
            </a:r>
            <a:r>
              <a:rPr lang="en-US" sz="2400">
                <a:solidFill>
                  <a:srgbClr val="BF232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2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Sequence Diagram</a:t>
            </a:r>
            <a:endParaRPr/>
          </a:p>
        </p:txBody>
      </p:sp>
      <p:cxnSp>
        <p:nvCxnSpPr>
          <p:cNvPr id="85" name="Google Shape;85;p1"/>
          <p:cNvCxnSpPr/>
          <p:nvPr/>
        </p:nvCxnSpPr>
        <p:spPr>
          <a:xfrm flipH="1" rot="10800000">
            <a:off x="4642195" y="3618440"/>
            <a:ext cx="3527115" cy="6496"/>
          </a:xfrm>
          <a:prstGeom prst="straightConnector1">
            <a:avLst/>
          </a:prstGeom>
          <a:noFill/>
          <a:ln cap="flat" cmpd="sng" w="19050">
            <a:solidFill>
              <a:srgbClr val="BF232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Sequence Diagram 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131180" y="2123965"/>
            <a:ext cx="11929641" cy="326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sequence diagram shows the </a:t>
            </a:r>
            <a:r>
              <a:rPr lang="en-US">
                <a:solidFill>
                  <a:srgbClr val="A32D19"/>
                </a:solidFill>
              </a:rPr>
              <a:t>interaction of a system with its actors</a:t>
            </a:r>
            <a:r>
              <a:rPr lang="en-US"/>
              <a:t> to </a:t>
            </a:r>
            <a:r>
              <a:rPr lang="en-US">
                <a:solidFill>
                  <a:srgbClr val="A32D19"/>
                </a:solidFill>
              </a:rPr>
              <a:t>perform</a:t>
            </a:r>
            <a:r>
              <a:rPr lang="en-US"/>
              <a:t> all or part of a </a:t>
            </a:r>
            <a:r>
              <a:rPr lang="en-US">
                <a:solidFill>
                  <a:srgbClr val="A32D19"/>
                </a:solidFill>
              </a:rPr>
              <a:t>use case</a:t>
            </a:r>
            <a:r>
              <a:rPr lang="en-US"/>
              <a:t>. </a:t>
            </a:r>
            <a:endParaRPr>
              <a:solidFill>
                <a:srgbClr val="A32D19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Sequence diagram represent the </a:t>
            </a:r>
            <a:r>
              <a:rPr lang="en-US">
                <a:solidFill>
                  <a:srgbClr val="A32D19"/>
                </a:solidFill>
              </a:rPr>
              <a:t>dynamic communication between object during execution </a:t>
            </a:r>
            <a:r>
              <a:rPr lang="en-US"/>
              <a:t>of task.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Each </a:t>
            </a:r>
            <a:r>
              <a:rPr lang="en-US">
                <a:solidFill>
                  <a:srgbClr val="A32D19"/>
                </a:solidFill>
              </a:rPr>
              <a:t>use case </a:t>
            </a:r>
            <a:r>
              <a:rPr lang="en-US"/>
              <a:t>requires </a:t>
            </a:r>
            <a:r>
              <a:rPr lang="en-US">
                <a:solidFill>
                  <a:srgbClr val="A32D19"/>
                </a:solidFill>
              </a:rPr>
              <a:t>one or more sequence </a:t>
            </a:r>
            <a:r>
              <a:rPr lang="en-US"/>
              <a:t>diagram to describe its behavior.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Each sequence diagram shows </a:t>
            </a:r>
            <a:r>
              <a:rPr lang="en-US">
                <a:solidFill>
                  <a:srgbClr val="A32D19"/>
                </a:solidFill>
              </a:rPr>
              <a:t>a particular behavior </a:t>
            </a:r>
            <a:r>
              <a:rPr lang="en-US"/>
              <a:t>sequence of the </a:t>
            </a:r>
            <a:r>
              <a:rPr lang="en-US">
                <a:solidFill>
                  <a:srgbClr val="A32D19"/>
                </a:solidFill>
              </a:rPr>
              <a:t>use case</a:t>
            </a:r>
            <a:r>
              <a:rPr lang="en-US"/>
              <a:t>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It is best to show a </a:t>
            </a:r>
            <a:r>
              <a:rPr lang="en-US">
                <a:solidFill>
                  <a:srgbClr val="A32D19"/>
                </a:solidFill>
              </a:rPr>
              <a:t>specific portion of a use case </a:t>
            </a:r>
            <a:r>
              <a:rPr lang="en-US"/>
              <a:t>and not attempt to be too general.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You can draw a </a:t>
            </a:r>
            <a:r>
              <a:rPr lang="en-US">
                <a:solidFill>
                  <a:srgbClr val="A32D19"/>
                </a:solidFill>
              </a:rPr>
              <a:t>separate sequence diagram for each task</a:t>
            </a:r>
            <a:r>
              <a:rPr lang="en-US"/>
              <a:t>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31180" y="947066"/>
            <a:ext cx="11929640" cy="941033"/>
          </a:xfrm>
          <a:prstGeom prst="wedgeRoundRectCallout">
            <a:avLst>
              <a:gd fmla="val -37121" name="adj1"/>
              <a:gd fmla="val -7860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Sequence diagram shows the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participants (Objects) in an interaction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the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sequence of message among them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b="1" sz="24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Components of Sequence Diagram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130379" y="1348057"/>
            <a:ext cx="12004261" cy="963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Class roles describe the way an </a:t>
            </a:r>
            <a:r>
              <a:rPr lang="en-US">
                <a:solidFill>
                  <a:srgbClr val="A32D19"/>
                </a:solidFill>
              </a:rPr>
              <a:t>object will behave in context</a:t>
            </a:r>
            <a:r>
              <a:rPr lang="en-US"/>
              <a:t>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Use the UML object symbol to illustrate class roles, but </a:t>
            </a:r>
            <a:r>
              <a:rPr lang="en-US">
                <a:solidFill>
                  <a:srgbClr val="A32D19"/>
                </a:solidFill>
              </a:rPr>
              <a:t>don't list object attributes</a:t>
            </a:r>
            <a:r>
              <a:rPr lang="en-US"/>
              <a:t>.</a:t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130379" y="821077"/>
            <a:ext cx="4437534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 - Class Roles or Participants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30378" y="2947557"/>
            <a:ext cx="10142325" cy="127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Activation boxes represent the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time an object needs to complete a task.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When an object is busy executing a process or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waiting for a reply message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use a thin gray rectangle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placed vertically on its lifeline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130379" y="2407513"/>
            <a:ext cx="4437534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Activation or Execution Occurrence</a:t>
            </a:r>
            <a:endParaRPr/>
          </a:p>
        </p:txBody>
      </p:sp>
      <p:cxnSp>
        <p:nvCxnSpPr>
          <p:cNvPr id="102" name="Google Shape;102;p3"/>
          <p:cNvCxnSpPr/>
          <p:nvPr/>
        </p:nvCxnSpPr>
        <p:spPr>
          <a:xfrm>
            <a:off x="2349146" y="1273864"/>
            <a:ext cx="9578355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3"/>
          <p:cNvCxnSpPr/>
          <p:nvPr/>
        </p:nvCxnSpPr>
        <p:spPr>
          <a:xfrm>
            <a:off x="2349146" y="2860300"/>
            <a:ext cx="9578355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3"/>
          <p:cNvSpPr/>
          <p:nvPr/>
        </p:nvSpPr>
        <p:spPr>
          <a:xfrm>
            <a:off x="10272703" y="824864"/>
            <a:ext cx="1624614" cy="35178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 : Class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11249540" y="2965986"/>
            <a:ext cx="173116" cy="104928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A32D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30378" y="4785077"/>
            <a:ext cx="10142325" cy="1210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lifeline represents an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 in an interaction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When that object's lifeline ends, you can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an X at the end of its lifeline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denote a destruction occurrence.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130376" y="4258097"/>
            <a:ext cx="4499679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Lifeline</a:t>
            </a:r>
            <a:endParaRPr/>
          </a:p>
        </p:txBody>
      </p:sp>
      <p:cxnSp>
        <p:nvCxnSpPr>
          <p:cNvPr id="108" name="Google Shape;108;p3"/>
          <p:cNvCxnSpPr/>
          <p:nvPr/>
        </p:nvCxnSpPr>
        <p:spPr>
          <a:xfrm>
            <a:off x="2380216" y="4719762"/>
            <a:ext cx="7892487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9" name="Google Shape;109;p3"/>
          <p:cNvGrpSpPr/>
          <p:nvPr/>
        </p:nvGrpSpPr>
        <p:grpSpPr>
          <a:xfrm>
            <a:off x="11085010" y="4797554"/>
            <a:ext cx="311304" cy="963474"/>
            <a:chOff x="11088151" y="1606498"/>
            <a:chExt cx="311304" cy="1113379"/>
          </a:xfrm>
        </p:grpSpPr>
        <p:cxnSp>
          <p:nvCxnSpPr>
            <p:cNvPr id="110" name="Google Shape;110;p3"/>
            <p:cNvCxnSpPr/>
            <p:nvPr/>
          </p:nvCxnSpPr>
          <p:spPr>
            <a:xfrm>
              <a:off x="11252681" y="1606498"/>
              <a:ext cx="0" cy="886336"/>
            </a:xfrm>
            <a:prstGeom prst="straightConnector1">
              <a:avLst/>
            </a:prstGeom>
            <a:solidFill>
              <a:schemeClr val="lt1"/>
            </a:solidFill>
            <a:ln cap="flat" cmpd="sng" w="28575">
              <a:solidFill>
                <a:srgbClr val="A32D19"/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sp>
          <p:nvSpPr>
            <p:cNvPr id="111" name="Google Shape;111;p3"/>
            <p:cNvSpPr/>
            <p:nvPr/>
          </p:nvSpPr>
          <p:spPr>
            <a:xfrm>
              <a:off x="11088151" y="2258212"/>
              <a:ext cx="3113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A32D1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X</a:t>
              </a:r>
              <a:endParaRPr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>
            <a:off x="10533701" y="4512879"/>
            <a:ext cx="1393800" cy="218314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Components of Sequence Diagram Cont.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40058" y="1390425"/>
            <a:ext cx="11912531" cy="1134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Messages are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arrows that represent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communication between objects.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the following arrows and message symbols to show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information is transmitted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between objects.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131179" y="863444"/>
            <a:ext cx="3854895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Messages</a:t>
            </a:r>
            <a:endParaRPr/>
          </a:p>
        </p:txBody>
      </p:sp>
      <p:cxnSp>
        <p:nvCxnSpPr>
          <p:cNvPr id="120" name="Google Shape;120;p4"/>
          <p:cNvCxnSpPr/>
          <p:nvPr/>
        </p:nvCxnSpPr>
        <p:spPr>
          <a:xfrm>
            <a:off x="2058627" y="1316231"/>
            <a:ext cx="998508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4"/>
          <p:cNvSpPr/>
          <p:nvPr/>
        </p:nvSpPr>
        <p:spPr>
          <a:xfrm>
            <a:off x="140058" y="2657808"/>
            <a:ext cx="3082539" cy="461665"/>
          </a:xfrm>
          <a:prstGeom prst="rect">
            <a:avLst/>
          </a:prstGeom>
          <a:noFill/>
          <a:ln cap="flat" cmpd="sng" w="12700">
            <a:solidFill>
              <a:srgbClr val="A32D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Synchronous message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140057" y="3197851"/>
            <a:ext cx="11903653" cy="3043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Represented by a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solid line with a solid arrowhead.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symbol is used when a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sender must wait for a response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a message before it continues.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diagram should show both the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call and the reply.</a:t>
            </a:r>
            <a:endParaRPr/>
          </a:p>
        </p:txBody>
      </p:sp>
      <p:cxnSp>
        <p:nvCxnSpPr>
          <p:cNvPr id="123" name="Google Shape;123;p4"/>
          <p:cNvCxnSpPr/>
          <p:nvPr/>
        </p:nvCxnSpPr>
        <p:spPr>
          <a:xfrm>
            <a:off x="3551068" y="2851792"/>
            <a:ext cx="1775534" cy="0"/>
          </a:xfrm>
          <a:prstGeom prst="straightConnector1">
            <a:avLst/>
          </a:prstGeom>
          <a:noFill/>
          <a:ln cap="flat" cmpd="sng" w="38100">
            <a:solidFill>
              <a:srgbClr val="A32D1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4"/>
          <p:cNvSpPr/>
          <p:nvPr/>
        </p:nvSpPr>
        <p:spPr>
          <a:xfrm>
            <a:off x="144368" y="4588606"/>
            <a:ext cx="3078229" cy="461665"/>
          </a:xfrm>
          <a:prstGeom prst="rect">
            <a:avLst/>
          </a:prstGeom>
          <a:noFill/>
          <a:ln cap="flat" cmpd="sng" w="12700">
            <a:solidFill>
              <a:srgbClr val="A32D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Asynchronous message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148290" y="5128649"/>
            <a:ext cx="11895420" cy="1365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Represented by a solid line with a lined arrowhead.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Asynchronous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messages don't require a response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before the sender continues.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Only the call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should be included in the diagram.</a:t>
            </a:r>
            <a:endParaRPr/>
          </a:p>
        </p:txBody>
      </p:sp>
      <p:cxnSp>
        <p:nvCxnSpPr>
          <p:cNvPr id="126" name="Google Shape;126;p4"/>
          <p:cNvCxnSpPr>
            <a:stCxn id="121" idx="2"/>
          </p:cNvCxnSpPr>
          <p:nvPr/>
        </p:nvCxnSpPr>
        <p:spPr>
          <a:xfrm>
            <a:off x="1681327" y="3119473"/>
            <a:ext cx="10362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4"/>
          <p:cNvCxnSpPr/>
          <p:nvPr/>
        </p:nvCxnSpPr>
        <p:spPr>
          <a:xfrm rot="10800000">
            <a:off x="3222598" y="5042924"/>
            <a:ext cx="8821112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4"/>
          <p:cNvCxnSpPr/>
          <p:nvPr/>
        </p:nvCxnSpPr>
        <p:spPr>
          <a:xfrm>
            <a:off x="3563232" y="4846059"/>
            <a:ext cx="2104008" cy="0"/>
          </a:xfrm>
          <a:prstGeom prst="straightConnector1">
            <a:avLst/>
          </a:prstGeom>
          <a:noFill/>
          <a:ln cap="flat" cmpd="sng" w="28575">
            <a:solidFill>
              <a:srgbClr val="A32D19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Components of Sequence Diagram Cont.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40058" y="853583"/>
            <a:ext cx="3082539" cy="461665"/>
          </a:xfrm>
          <a:prstGeom prst="rect">
            <a:avLst/>
          </a:prstGeom>
          <a:noFill/>
          <a:ln cap="flat" cmpd="sng" w="12700">
            <a:solidFill>
              <a:srgbClr val="A32D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Reply message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140058" y="1393626"/>
            <a:ext cx="11747142" cy="898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Represented by a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dashed line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with a lined arrowhead.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messages are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replies to calls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cxnSp>
        <p:nvCxnSpPr>
          <p:cNvPr id="136" name="Google Shape;136;p5"/>
          <p:cNvCxnSpPr/>
          <p:nvPr/>
        </p:nvCxnSpPr>
        <p:spPr>
          <a:xfrm>
            <a:off x="3551068" y="1047567"/>
            <a:ext cx="1775534" cy="0"/>
          </a:xfrm>
          <a:prstGeom prst="straightConnector1">
            <a:avLst/>
          </a:prstGeom>
          <a:noFill/>
          <a:ln cap="flat" cmpd="sng" w="38100">
            <a:solidFill>
              <a:srgbClr val="A32D19"/>
            </a:solidFill>
            <a:prstDash val="dash"/>
            <a:miter lim="800000"/>
            <a:headEnd len="med" w="med" type="stealth"/>
            <a:tailEnd len="sm" w="sm" type="none"/>
          </a:ln>
        </p:spPr>
      </p:cxnSp>
      <p:sp>
        <p:nvSpPr>
          <p:cNvPr id="137" name="Google Shape;137;p5"/>
          <p:cNvSpPr/>
          <p:nvPr/>
        </p:nvSpPr>
        <p:spPr>
          <a:xfrm>
            <a:off x="144369" y="2516952"/>
            <a:ext cx="3078229" cy="461665"/>
          </a:xfrm>
          <a:prstGeom prst="rect">
            <a:avLst/>
          </a:prstGeom>
          <a:noFill/>
          <a:ln cap="flat" cmpd="sng" w="12700">
            <a:solidFill>
              <a:srgbClr val="A32D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Delete message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148291" y="3056995"/>
            <a:ext cx="11738909" cy="1277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Represented by a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solid line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a solid arrowhead, followed by an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message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destroys an object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cxnSp>
        <p:nvCxnSpPr>
          <p:cNvPr id="139" name="Google Shape;139;p5"/>
          <p:cNvCxnSpPr>
            <a:stCxn id="134" idx="2"/>
          </p:cNvCxnSpPr>
          <p:nvPr/>
        </p:nvCxnSpPr>
        <p:spPr>
          <a:xfrm>
            <a:off x="1681327" y="1315248"/>
            <a:ext cx="10206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5"/>
          <p:cNvCxnSpPr>
            <a:stCxn id="138" idx="0"/>
          </p:cNvCxnSpPr>
          <p:nvPr/>
        </p:nvCxnSpPr>
        <p:spPr>
          <a:xfrm rot="10800000">
            <a:off x="5942446" y="3056995"/>
            <a:ext cx="75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5"/>
          <p:cNvCxnSpPr/>
          <p:nvPr/>
        </p:nvCxnSpPr>
        <p:spPr>
          <a:xfrm>
            <a:off x="3933" y="2516952"/>
            <a:ext cx="8233" cy="173869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2" name="Google Shape;142;p5"/>
          <p:cNvGrpSpPr/>
          <p:nvPr/>
        </p:nvGrpSpPr>
        <p:grpSpPr>
          <a:xfrm>
            <a:off x="3563233" y="2600406"/>
            <a:ext cx="1149953" cy="369332"/>
            <a:chOff x="9579005" y="937037"/>
            <a:chExt cx="1149953" cy="369332"/>
          </a:xfrm>
        </p:grpSpPr>
        <p:cxnSp>
          <p:nvCxnSpPr>
            <p:cNvPr id="143" name="Google Shape;143;p5"/>
            <p:cNvCxnSpPr/>
            <p:nvPr/>
          </p:nvCxnSpPr>
          <p:spPr>
            <a:xfrm>
              <a:off x="9579005" y="1111036"/>
              <a:ext cx="976545" cy="0"/>
            </a:xfrm>
            <a:prstGeom prst="straightConnector1">
              <a:avLst/>
            </a:prstGeom>
            <a:noFill/>
            <a:ln cap="flat" cmpd="sng" w="28575">
              <a:solidFill>
                <a:srgbClr val="A32D1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4" name="Google Shape;144;p5"/>
            <p:cNvSpPr/>
            <p:nvPr/>
          </p:nvSpPr>
          <p:spPr>
            <a:xfrm>
              <a:off x="10417654" y="93703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A32D1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X</a:t>
              </a:r>
              <a:endParaRPr sz="18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145" name="Google Shape;145;p5"/>
          <p:cNvCxnSpPr/>
          <p:nvPr/>
        </p:nvCxnSpPr>
        <p:spPr>
          <a:xfrm>
            <a:off x="2735065" y="2983225"/>
            <a:ext cx="9152135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Guideline for </a:t>
            </a:r>
            <a:r>
              <a:rPr lang="en-US"/>
              <a:t>Sequence</a:t>
            </a: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 Diagram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131177" y="1306598"/>
            <a:ext cx="5515021" cy="40378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steps in the scenario should be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logical commands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not individual button clicks.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can specify the exact syntax of input.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Start with the simplest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mainline interaction - no repetitions,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one main activity, and typical values for all parameters.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there are substantially different mainline interactions,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write a scenario for each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131178" y="786878"/>
            <a:ext cx="5515020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Prepare at least one scenario per use case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5983551" y="1407669"/>
            <a:ext cx="5938186" cy="1963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sequence diagrams clearly show the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contribution of each actor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important to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separate the contribution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each actor as a prelude to organizing behavior about objects.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5956917" y="810573"/>
            <a:ext cx="6081203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Abstract the scenarios into sequence diagrams.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5956917" y="3996784"/>
            <a:ext cx="5964820" cy="1162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large interactions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into their constituent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tasks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prepare a sequence diagram for each of them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5956917" y="3417374"/>
            <a:ext cx="6081203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Divide complex interactions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131177" y="6048630"/>
            <a:ext cx="9074967" cy="45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Show the system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response to the error condition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131177" y="5494736"/>
            <a:ext cx="6660240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Prepare a sequence diagram for each error condition. </a:t>
            </a:r>
            <a:endParaRPr/>
          </a:p>
        </p:txBody>
      </p:sp>
      <p:cxnSp>
        <p:nvCxnSpPr>
          <p:cNvPr id="159" name="Google Shape;159;p6"/>
          <p:cNvCxnSpPr/>
          <p:nvPr/>
        </p:nvCxnSpPr>
        <p:spPr>
          <a:xfrm>
            <a:off x="5814874" y="810573"/>
            <a:ext cx="0" cy="45338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Steps to Draw a </a:t>
            </a:r>
            <a:r>
              <a:rPr lang="en-US"/>
              <a:t>Sequence Diagram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65" name="Google Shape;165;p7"/>
          <p:cNvGrpSpPr/>
          <p:nvPr/>
        </p:nvGrpSpPr>
        <p:grpSpPr>
          <a:xfrm>
            <a:off x="261258" y="931811"/>
            <a:ext cx="11088913" cy="461665"/>
            <a:chOff x="261258" y="931811"/>
            <a:chExt cx="11088913" cy="461665"/>
          </a:xfrm>
        </p:grpSpPr>
        <p:sp>
          <p:nvSpPr>
            <p:cNvPr id="166" name="Google Shape;166;p7"/>
            <p:cNvSpPr/>
            <p:nvPr/>
          </p:nvSpPr>
          <p:spPr>
            <a:xfrm>
              <a:off x="1444111" y="931811"/>
              <a:ext cx="9906060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Select one scenario</a:t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261258" y="931812"/>
              <a:ext cx="1182853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Step-1</a:t>
              </a:r>
              <a:endParaRPr/>
            </a:p>
          </p:txBody>
        </p:sp>
      </p:grpSp>
      <p:grpSp>
        <p:nvGrpSpPr>
          <p:cNvPr id="168" name="Google Shape;168;p7"/>
          <p:cNvGrpSpPr/>
          <p:nvPr/>
        </p:nvGrpSpPr>
        <p:grpSpPr>
          <a:xfrm>
            <a:off x="261258" y="1641642"/>
            <a:ext cx="11088913" cy="461665"/>
            <a:chOff x="261258" y="1427557"/>
            <a:chExt cx="11088913" cy="461665"/>
          </a:xfrm>
        </p:grpSpPr>
        <p:sp>
          <p:nvSpPr>
            <p:cNvPr id="169" name="Google Shape;169;p7"/>
            <p:cNvSpPr/>
            <p:nvPr/>
          </p:nvSpPr>
          <p:spPr>
            <a:xfrm>
              <a:off x="1444111" y="1427557"/>
              <a:ext cx="9906060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Identify the necessary </a:t>
              </a:r>
              <a:r>
                <a:rPr lang="en-US" sz="2400">
                  <a:solidFill>
                    <a:srgbClr val="A32D1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set of the objects</a:t>
              </a: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. Who is taking part ?</a:t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261258" y="1427558"/>
              <a:ext cx="1182853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Step-2</a:t>
              </a:r>
              <a:endParaRPr/>
            </a:p>
          </p:txBody>
        </p:sp>
      </p:grpSp>
      <p:grpSp>
        <p:nvGrpSpPr>
          <p:cNvPr id="171" name="Google Shape;171;p7"/>
          <p:cNvGrpSpPr/>
          <p:nvPr/>
        </p:nvGrpSpPr>
        <p:grpSpPr>
          <a:xfrm>
            <a:off x="261258" y="2351473"/>
            <a:ext cx="11088913" cy="461665"/>
            <a:chOff x="261258" y="1923303"/>
            <a:chExt cx="11088913" cy="461665"/>
          </a:xfrm>
        </p:grpSpPr>
        <p:sp>
          <p:nvSpPr>
            <p:cNvPr id="172" name="Google Shape;172;p7"/>
            <p:cNvSpPr/>
            <p:nvPr/>
          </p:nvSpPr>
          <p:spPr>
            <a:xfrm>
              <a:off x="1444111" y="1923303"/>
              <a:ext cx="9906060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Identify the necessary </a:t>
              </a:r>
              <a:r>
                <a:rPr lang="en-US" sz="2400">
                  <a:solidFill>
                    <a:srgbClr val="A32D1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interactions/steps</a:t>
              </a: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.</a:t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61258" y="1923304"/>
              <a:ext cx="1182853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Step-3</a:t>
              </a:r>
              <a:endParaRPr/>
            </a:p>
          </p:txBody>
        </p:sp>
      </p:grpSp>
      <p:grpSp>
        <p:nvGrpSpPr>
          <p:cNvPr id="174" name="Google Shape;174;p7"/>
          <p:cNvGrpSpPr/>
          <p:nvPr/>
        </p:nvGrpSpPr>
        <p:grpSpPr>
          <a:xfrm>
            <a:off x="261258" y="3061304"/>
            <a:ext cx="11088913" cy="461665"/>
            <a:chOff x="261258" y="2419049"/>
            <a:chExt cx="11088913" cy="461665"/>
          </a:xfrm>
        </p:grpSpPr>
        <p:sp>
          <p:nvSpPr>
            <p:cNvPr id="175" name="Google Shape;175;p7"/>
            <p:cNvSpPr/>
            <p:nvPr/>
          </p:nvSpPr>
          <p:spPr>
            <a:xfrm>
              <a:off x="1444111" y="2419049"/>
              <a:ext cx="9906060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Describe </a:t>
              </a:r>
              <a:r>
                <a:rPr lang="en-US" sz="2400">
                  <a:solidFill>
                    <a:srgbClr val="A32D1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the message exchange between object</a:t>
              </a: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.</a:t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61258" y="2419049"/>
              <a:ext cx="1182853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Step-4</a:t>
              </a:r>
              <a:endParaRPr/>
            </a:p>
          </p:txBody>
        </p:sp>
      </p:grpSp>
      <p:grpSp>
        <p:nvGrpSpPr>
          <p:cNvPr id="177" name="Google Shape;177;p7"/>
          <p:cNvGrpSpPr/>
          <p:nvPr/>
        </p:nvGrpSpPr>
        <p:grpSpPr>
          <a:xfrm>
            <a:off x="261258" y="3771137"/>
            <a:ext cx="11088913" cy="461665"/>
            <a:chOff x="261258" y="2914795"/>
            <a:chExt cx="11088913" cy="461665"/>
          </a:xfrm>
        </p:grpSpPr>
        <p:sp>
          <p:nvSpPr>
            <p:cNvPr id="178" name="Google Shape;178;p7"/>
            <p:cNvSpPr/>
            <p:nvPr/>
          </p:nvSpPr>
          <p:spPr>
            <a:xfrm>
              <a:off x="1444111" y="2914795"/>
              <a:ext cx="9906060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Identify the </a:t>
              </a:r>
              <a:r>
                <a:rPr lang="en-US" sz="2400">
                  <a:solidFill>
                    <a:srgbClr val="A32D1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sequence of interactions </a:t>
              </a: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and who starts Interactions.</a:t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261258" y="2914796"/>
              <a:ext cx="1182853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Step-5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Example: Sequence Diagram for Book Issue</a:t>
            </a:r>
            <a:endParaRPr/>
          </a:p>
        </p:txBody>
      </p:sp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131180" y="843379"/>
            <a:ext cx="11929641" cy="1904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C00000"/>
                </a:solidFill>
              </a:rPr>
              <a:t>Book issue</a:t>
            </a:r>
            <a:r>
              <a:rPr lang="en-US">
                <a:solidFill>
                  <a:srgbClr val="A32D19"/>
                </a:solidFill>
              </a:rPr>
              <a:t> </a:t>
            </a:r>
            <a:r>
              <a:rPr lang="en-US"/>
              <a:t>is a one business process or a </a:t>
            </a:r>
            <a:r>
              <a:rPr lang="en-US">
                <a:solidFill>
                  <a:srgbClr val="A32D19"/>
                </a:solidFill>
              </a:rPr>
              <a:t>function </a:t>
            </a:r>
            <a:r>
              <a:rPr lang="en-US"/>
              <a:t>in Library Management System.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Necessary </a:t>
            </a:r>
            <a:r>
              <a:rPr b="1" lang="en-US"/>
              <a:t>objects for book issue process </a:t>
            </a:r>
            <a:r>
              <a:rPr lang="en-US"/>
              <a:t>are </a:t>
            </a:r>
            <a:r>
              <a:rPr b="1" lang="en-US">
                <a:solidFill>
                  <a:srgbClr val="C00000"/>
                </a:solidFill>
              </a:rPr>
              <a:t>Librarian</a:t>
            </a:r>
            <a:r>
              <a:rPr lang="en-US"/>
              <a:t>, </a:t>
            </a:r>
            <a:r>
              <a:rPr b="1" lang="en-US">
                <a:solidFill>
                  <a:srgbClr val="C00000"/>
                </a:solidFill>
              </a:rPr>
              <a:t>Book</a:t>
            </a:r>
            <a:r>
              <a:rPr lang="en-US"/>
              <a:t>, </a:t>
            </a:r>
            <a:r>
              <a:rPr b="1" lang="en-US">
                <a:solidFill>
                  <a:srgbClr val="C00000"/>
                </a:solidFill>
              </a:rPr>
              <a:t>Member</a:t>
            </a:r>
            <a:r>
              <a:rPr lang="en-US"/>
              <a:t> and </a:t>
            </a:r>
            <a:r>
              <a:rPr b="1" lang="en-US">
                <a:solidFill>
                  <a:srgbClr val="C00000"/>
                </a:solidFill>
              </a:rPr>
              <a:t>Transaction</a:t>
            </a:r>
            <a:r>
              <a:rPr lang="en-US"/>
              <a:t> .</a:t>
            </a:r>
            <a:endParaRPr b="1">
              <a:solidFill>
                <a:srgbClr val="C00000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Member class object starts the interaction.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Various </a:t>
            </a:r>
            <a:r>
              <a:rPr b="1" lang="en-US"/>
              <a:t>interactions</a:t>
            </a:r>
            <a:r>
              <a:rPr lang="en-US"/>
              <a:t> in book issue process are</a:t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186" name="Google Shape;186;p8"/>
          <p:cNvGrpSpPr/>
          <p:nvPr/>
        </p:nvGrpSpPr>
        <p:grpSpPr>
          <a:xfrm>
            <a:off x="1589253" y="2761081"/>
            <a:ext cx="7714400" cy="461665"/>
            <a:chOff x="1589253" y="2875381"/>
            <a:chExt cx="7714400" cy="461665"/>
          </a:xfrm>
        </p:grpSpPr>
        <p:sp>
          <p:nvSpPr>
            <p:cNvPr id="187" name="Google Shape;187;p8"/>
            <p:cNvSpPr/>
            <p:nvPr/>
          </p:nvSpPr>
          <p:spPr>
            <a:xfrm>
              <a:off x="2010167" y="2875381"/>
              <a:ext cx="7293486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Request for a book</a:t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589253" y="2875382"/>
              <a:ext cx="420914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/>
            </a:p>
          </p:txBody>
        </p:sp>
      </p:grpSp>
      <p:grpSp>
        <p:nvGrpSpPr>
          <p:cNvPr id="189" name="Google Shape;189;p8"/>
          <p:cNvGrpSpPr/>
          <p:nvPr/>
        </p:nvGrpSpPr>
        <p:grpSpPr>
          <a:xfrm>
            <a:off x="1589253" y="3293022"/>
            <a:ext cx="7714399" cy="461665"/>
            <a:chOff x="1589253" y="3371127"/>
            <a:chExt cx="7714399" cy="461665"/>
          </a:xfrm>
        </p:grpSpPr>
        <p:sp>
          <p:nvSpPr>
            <p:cNvPr id="190" name="Google Shape;190;p8"/>
            <p:cNvSpPr/>
            <p:nvPr/>
          </p:nvSpPr>
          <p:spPr>
            <a:xfrm>
              <a:off x="2010167" y="3371127"/>
              <a:ext cx="7293485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Check availability of book</a:t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1589253" y="3371128"/>
              <a:ext cx="420914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/>
            </a:p>
          </p:txBody>
        </p:sp>
      </p:grpSp>
      <p:grpSp>
        <p:nvGrpSpPr>
          <p:cNvPr id="192" name="Google Shape;192;p8"/>
          <p:cNvGrpSpPr/>
          <p:nvPr/>
        </p:nvGrpSpPr>
        <p:grpSpPr>
          <a:xfrm>
            <a:off x="1589253" y="3824963"/>
            <a:ext cx="7714399" cy="461665"/>
            <a:chOff x="1589253" y="3866873"/>
            <a:chExt cx="7714399" cy="461665"/>
          </a:xfrm>
        </p:grpSpPr>
        <p:sp>
          <p:nvSpPr>
            <p:cNvPr id="193" name="Google Shape;193;p8"/>
            <p:cNvSpPr/>
            <p:nvPr/>
          </p:nvSpPr>
          <p:spPr>
            <a:xfrm>
              <a:off x="2010167" y="3866873"/>
              <a:ext cx="7293485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Validate the member</a:t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1589253" y="3866874"/>
              <a:ext cx="420914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/>
            </a:p>
          </p:txBody>
        </p:sp>
      </p:grpSp>
      <p:grpSp>
        <p:nvGrpSpPr>
          <p:cNvPr id="195" name="Google Shape;195;p8"/>
          <p:cNvGrpSpPr/>
          <p:nvPr/>
        </p:nvGrpSpPr>
        <p:grpSpPr>
          <a:xfrm>
            <a:off x="1589253" y="4356904"/>
            <a:ext cx="7714399" cy="461665"/>
            <a:chOff x="1589253" y="4362619"/>
            <a:chExt cx="7714399" cy="461665"/>
          </a:xfrm>
        </p:grpSpPr>
        <p:sp>
          <p:nvSpPr>
            <p:cNvPr id="196" name="Google Shape;196;p8"/>
            <p:cNvSpPr/>
            <p:nvPr/>
          </p:nvSpPr>
          <p:spPr>
            <a:xfrm>
              <a:off x="2010167" y="4362619"/>
              <a:ext cx="7293485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Check No. of books issued by member</a:t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589253" y="4362619"/>
              <a:ext cx="420914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/>
            </a:p>
          </p:txBody>
        </p:sp>
      </p:grpSp>
      <p:grpSp>
        <p:nvGrpSpPr>
          <p:cNvPr id="198" name="Google Shape;198;p8"/>
          <p:cNvGrpSpPr/>
          <p:nvPr/>
        </p:nvGrpSpPr>
        <p:grpSpPr>
          <a:xfrm>
            <a:off x="1589253" y="4888845"/>
            <a:ext cx="7714399" cy="461665"/>
            <a:chOff x="1589253" y="4858365"/>
            <a:chExt cx="7714399" cy="461665"/>
          </a:xfrm>
        </p:grpSpPr>
        <p:sp>
          <p:nvSpPr>
            <p:cNvPr id="199" name="Google Shape;199;p8"/>
            <p:cNvSpPr/>
            <p:nvPr/>
          </p:nvSpPr>
          <p:spPr>
            <a:xfrm>
              <a:off x="2010167" y="4858365"/>
              <a:ext cx="7293485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Add book issue details to transaction</a:t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589253" y="4858366"/>
              <a:ext cx="420914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5</a:t>
              </a:r>
              <a:endParaRPr/>
            </a:p>
          </p:txBody>
        </p:sp>
      </p:grpSp>
      <p:grpSp>
        <p:nvGrpSpPr>
          <p:cNvPr id="201" name="Google Shape;201;p8"/>
          <p:cNvGrpSpPr/>
          <p:nvPr/>
        </p:nvGrpSpPr>
        <p:grpSpPr>
          <a:xfrm>
            <a:off x="1589253" y="5420786"/>
            <a:ext cx="7714399" cy="461665"/>
            <a:chOff x="1589253" y="5354111"/>
            <a:chExt cx="7714399" cy="461665"/>
          </a:xfrm>
        </p:grpSpPr>
        <p:sp>
          <p:nvSpPr>
            <p:cNvPr id="202" name="Google Shape;202;p8"/>
            <p:cNvSpPr/>
            <p:nvPr/>
          </p:nvSpPr>
          <p:spPr>
            <a:xfrm>
              <a:off x="2010167" y="5354111"/>
              <a:ext cx="7293485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Update no of book issued by member</a:t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1589253" y="5354111"/>
              <a:ext cx="420914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6</a:t>
              </a:r>
              <a:endParaRPr/>
            </a:p>
          </p:txBody>
        </p:sp>
      </p:grpSp>
      <p:grpSp>
        <p:nvGrpSpPr>
          <p:cNvPr id="204" name="Google Shape;204;p8"/>
          <p:cNvGrpSpPr/>
          <p:nvPr/>
        </p:nvGrpSpPr>
        <p:grpSpPr>
          <a:xfrm>
            <a:off x="1589253" y="5952728"/>
            <a:ext cx="7714399" cy="461665"/>
            <a:chOff x="1589253" y="5849858"/>
            <a:chExt cx="7714399" cy="461665"/>
          </a:xfrm>
        </p:grpSpPr>
        <p:sp>
          <p:nvSpPr>
            <p:cNvPr id="205" name="Google Shape;205;p8"/>
            <p:cNvSpPr/>
            <p:nvPr/>
          </p:nvSpPr>
          <p:spPr>
            <a:xfrm>
              <a:off x="2010167" y="5849858"/>
              <a:ext cx="7293485" cy="4616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Update book status</a:t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1589253" y="5849859"/>
              <a:ext cx="420914" cy="46166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9696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7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Sequence Diagram for Book Issue</a:t>
            </a:r>
            <a:endParaRPr/>
          </a:p>
        </p:txBody>
      </p:sp>
      <p:cxnSp>
        <p:nvCxnSpPr>
          <p:cNvPr id="212" name="Google Shape;212;p9"/>
          <p:cNvCxnSpPr>
            <a:stCxn id="213" idx="2"/>
          </p:cNvCxnSpPr>
          <p:nvPr/>
        </p:nvCxnSpPr>
        <p:spPr>
          <a:xfrm>
            <a:off x="9105900" y="1529178"/>
            <a:ext cx="0" cy="472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9"/>
          <p:cNvSpPr/>
          <p:nvPr/>
        </p:nvSpPr>
        <p:spPr>
          <a:xfrm>
            <a:off x="1206500" y="1071979"/>
            <a:ext cx="18669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L:Librarian</a:t>
            </a: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5016500" y="1081102"/>
            <a:ext cx="1295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B:Book</a:t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>
            <a:off x="7962900" y="1071978"/>
            <a:ext cx="22860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MR: Member</a:t>
            </a:r>
            <a:endParaRPr/>
          </a:p>
        </p:txBody>
      </p:sp>
      <p:cxnSp>
        <p:nvCxnSpPr>
          <p:cNvPr id="216" name="Google Shape;216;p9"/>
          <p:cNvCxnSpPr>
            <a:stCxn id="214" idx="2"/>
          </p:cNvCxnSpPr>
          <p:nvPr/>
        </p:nvCxnSpPr>
        <p:spPr>
          <a:xfrm flipH="1">
            <a:off x="2133650" y="1529179"/>
            <a:ext cx="6300" cy="464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9"/>
          <p:cNvSpPr/>
          <p:nvPr/>
        </p:nvSpPr>
        <p:spPr>
          <a:xfrm>
            <a:off x="2057400" y="1615736"/>
            <a:ext cx="152389" cy="42568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18" name="Google Shape;218;p9"/>
          <p:cNvCxnSpPr/>
          <p:nvPr/>
        </p:nvCxnSpPr>
        <p:spPr>
          <a:xfrm>
            <a:off x="2209789" y="2135831"/>
            <a:ext cx="3378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9" name="Google Shape;219;p9"/>
          <p:cNvCxnSpPr/>
          <p:nvPr/>
        </p:nvCxnSpPr>
        <p:spPr>
          <a:xfrm rot="10800000">
            <a:off x="2209789" y="2839387"/>
            <a:ext cx="3378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20" name="Google Shape;220;p9"/>
          <p:cNvSpPr/>
          <p:nvPr/>
        </p:nvSpPr>
        <p:spPr>
          <a:xfrm>
            <a:off x="9029700" y="3005841"/>
            <a:ext cx="152400" cy="38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9029700" y="3615441"/>
            <a:ext cx="152400" cy="83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9029700" y="5520441"/>
            <a:ext cx="152400" cy="38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23" name="Google Shape;223;p9"/>
          <p:cNvCxnSpPr>
            <a:stCxn id="215" idx="2"/>
          </p:cNvCxnSpPr>
          <p:nvPr/>
        </p:nvCxnSpPr>
        <p:spPr>
          <a:xfrm>
            <a:off x="5664200" y="1538302"/>
            <a:ext cx="0" cy="463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9"/>
          <p:cNvSpPr/>
          <p:nvPr/>
        </p:nvSpPr>
        <p:spPr>
          <a:xfrm>
            <a:off x="5588000" y="2091441"/>
            <a:ext cx="152400" cy="83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5588000" y="5063241"/>
            <a:ext cx="152400" cy="3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26" name="Google Shape;226;p9"/>
          <p:cNvCxnSpPr/>
          <p:nvPr/>
        </p:nvCxnSpPr>
        <p:spPr>
          <a:xfrm>
            <a:off x="2209789" y="3005841"/>
            <a:ext cx="6807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9"/>
          <p:cNvCxnSpPr/>
          <p:nvPr/>
        </p:nvCxnSpPr>
        <p:spPr>
          <a:xfrm>
            <a:off x="2209789" y="3691641"/>
            <a:ext cx="6807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9"/>
          <p:cNvCxnSpPr/>
          <p:nvPr/>
        </p:nvCxnSpPr>
        <p:spPr>
          <a:xfrm rot="10800000">
            <a:off x="2209789" y="4424051"/>
            <a:ext cx="6807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9"/>
          <p:cNvCxnSpPr/>
          <p:nvPr/>
        </p:nvCxnSpPr>
        <p:spPr>
          <a:xfrm>
            <a:off x="2209789" y="5063241"/>
            <a:ext cx="3378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30" name="Google Shape;230;p9"/>
          <p:cNvCxnSpPr/>
          <p:nvPr/>
        </p:nvCxnSpPr>
        <p:spPr>
          <a:xfrm>
            <a:off x="2209789" y="5520441"/>
            <a:ext cx="6807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31" name="Google Shape;231;p9"/>
          <p:cNvSpPr txBox="1"/>
          <p:nvPr/>
        </p:nvSpPr>
        <p:spPr>
          <a:xfrm>
            <a:off x="2775385" y="1862356"/>
            <a:ext cx="2736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 Check availability of book</a:t>
            </a:r>
            <a:endParaRPr/>
          </a:p>
        </p:txBody>
      </p:sp>
      <p:sp>
        <p:nvSpPr>
          <p:cNvPr id="232" name="Google Shape;232;p9"/>
          <p:cNvSpPr txBox="1"/>
          <p:nvPr/>
        </p:nvSpPr>
        <p:spPr>
          <a:xfrm>
            <a:off x="2775385" y="2559349"/>
            <a:ext cx="2736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 Book available rack no.</a:t>
            </a:r>
            <a:endParaRPr/>
          </a:p>
        </p:txBody>
      </p:sp>
      <p:sp>
        <p:nvSpPr>
          <p:cNvPr id="233" name="Google Shape;233;p9"/>
          <p:cNvSpPr txBox="1"/>
          <p:nvPr/>
        </p:nvSpPr>
        <p:spPr>
          <a:xfrm>
            <a:off x="5816600" y="2726441"/>
            <a:ext cx="2489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 Validate Member</a:t>
            </a:r>
            <a:endParaRPr/>
          </a:p>
        </p:txBody>
      </p:sp>
      <p:cxnSp>
        <p:nvCxnSpPr>
          <p:cNvPr id="234" name="Google Shape;234;p9"/>
          <p:cNvCxnSpPr/>
          <p:nvPr/>
        </p:nvCxnSpPr>
        <p:spPr>
          <a:xfrm rot="10800000">
            <a:off x="2209789" y="3381665"/>
            <a:ext cx="6807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35" name="Google Shape;235;p9"/>
          <p:cNvSpPr txBox="1"/>
          <p:nvPr/>
        </p:nvSpPr>
        <p:spPr>
          <a:xfrm>
            <a:off x="2775385" y="3102265"/>
            <a:ext cx="2736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 Response for validation  </a:t>
            </a:r>
            <a:endParaRPr/>
          </a:p>
        </p:txBody>
      </p:sp>
      <p:sp>
        <p:nvSpPr>
          <p:cNvPr id="236" name="Google Shape;236;p9"/>
          <p:cNvSpPr txBox="1"/>
          <p:nvPr/>
        </p:nvSpPr>
        <p:spPr>
          <a:xfrm>
            <a:off x="5816600" y="3412241"/>
            <a:ext cx="2489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6. Check no of book issued   </a:t>
            </a:r>
            <a:endParaRPr/>
          </a:p>
        </p:txBody>
      </p:sp>
      <p:sp>
        <p:nvSpPr>
          <p:cNvPr id="237" name="Google Shape;237;p9"/>
          <p:cNvSpPr txBox="1"/>
          <p:nvPr/>
        </p:nvSpPr>
        <p:spPr>
          <a:xfrm>
            <a:off x="5816600" y="4131951"/>
            <a:ext cx="2489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7. Book can be issued   </a:t>
            </a:r>
            <a:endParaRPr/>
          </a:p>
        </p:txBody>
      </p:sp>
      <p:sp>
        <p:nvSpPr>
          <p:cNvPr id="238" name="Google Shape;238;p9"/>
          <p:cNvSpPr txBox="1"/>
          <p:nvPr/>
        </p:nvSpPr>
        <p:spPr>
          <a:xfrm>
            <a:off x="2775385" y="4783842"/>
            <a:ext cx="29553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8. Update book status</a:t>
            </a:r>
            <a:endParaRPr/>
          </a:p>
        </p:txBody>
      </p:sp>
      <p:sp>
        <p:nvSpPr>
          <p:cNvPr id="239" name="Google Shape;239;p9"/>
          <p:cNvSpPr txBox="1"/>
          <p:nvPr/>
        </p:nvSpPr>
        <p:spPr>
          <a:xfrm>
            <a:off x="2775385" y="5253741"/>
            <a:ext cx="29553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9. Update member status</a:t>
            </a: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2057400" y="6099134"/>
            <a:ext cx="152400" cy="2286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1270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5582097" y="6098596"/>
            <a:ext cx="152400" cy="2286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9029700" y="6136158"/>
            <a:ext cx="152400" cy="2286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9029700" y="1766019"/>
            <a:ext cx="152400" cy="38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44" name="Google Shape;244;p9"/>
          <p:cNvCxnSpPr/>
          <p:nvPr/>
        </p:nvCxnSpPr>
        <p:spPr>
          <a:xfrm>
            <a:off x="2209789" y="1814371"/>
            <a:ext cx="6807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stealth"/>
            <a:tailEnd len="sm" w="sm" type="none"/>
          </a:ln>
        </p:spPr>
      </p:cxnSp>
      <p:sp>
        <p:nvSpPr>
          <p:cNvPr id="245" name="Google Shape;245;p9"/>
          <p:cNvSpPr txBox="1"/>
          <p:nvPr/>
        </p:nvSpPr>
        <p:spPr>
          <a:xfrm>
            <a:off x="2775385" y="1538481"/>
            <a:ext cx="27364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 Request for a book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ay">
      <a:dk1>
        <a:srgbClr val="212121"/>
      </a:dk1>
      <a:lt1>
        <a:srgbClr val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2020-05-01T05:09:15Z</dcterms:created>
  <dc:creator>ADMIN</dc:creator>
</cp:coreProperties>
</file>