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353" r:id="rId2"/>
    <p:sldId id="337" r:id="rId3"/>
    <p:sldId id="416" r:id="rId4"/>
    <p:sldId id="421" r:id="rId5"/>
    <p:sldId id="413" r:id="rId6"/>
    <p:sldId id="403" r:id="rId7"/>
    <p:sldId id="402" r:id="rId8"/>
    <p:sldId id="424" r:id="rId9"/>
    <p:sldId id="423" r:id="rId10"/>
    <p:sldId id="425" r:id="rId11"/>
    <p:sldId id="426" r:id="rId12"/>
    <p:sldId id="40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kumar gondaliya" initials="rg" lastIdx="1" clrIdx="0">
    <p:extLst>
      <p:ext uri="{19B8F6BF-5375-455C-9EA6-DF929625EA0E}">
        <p15:presenceInfo xmlns:p15="http://schemas.microsoft.com/office/powerpoint/2012/main" userId="73a50ecb4c2e23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D19"/>
    <a:srgbClr val="B84742"/>
    <a:srgbClr val="F94343"/>
    <a:srgbClr val="EEEEEE"/>
    <a:srgbClr val="BF2323"/>
    <a:srgbClr val="ED524F"/>
    <a:srgbClr val="5C2321"/>
    <a:srgbClr val="80DEEA"/>
    <a:srgbClr val="E1F5FE"/>
    <a:srgbClr val="301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1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9589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37" y="2048282"/>
            <a:ext cx="3410498" cy="239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2" r:id="rId5"/>
    <p:sldLayoutId id="2147483689" r:id="rId6"/>
    <p:sldLayoutId id="2147483690" r:id="rId7"/>
    <p:sldLayoutId id="2147483673" r:id="rId8"/>
    <p:sldLayoutId id="2147483691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4</a:t>
            </a:r>
            <a:r>
              <a:rPr lang="en-US" dirty="0"/>
              <a:t> </a:t>
            </a:r>
            <a:br>
              <a:rPr lang="en-US" dirty="0"/>
            </a:br>
            <a:r>
              <a:rPr lang="en-US" sz="4800" b="0" dirty="0"/>
              <a:t>Requirement Analysis and Specification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711890" y="3337431"/>
            <a:ext cx="786061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Part 5</a:t>
            </a:r>
          </a:p>
          <a:p>
            <a:pPr marL="342900" indent="-342900">
              <a:buFont typeface="Wingdings" panose="05000000000000000000" pitchFamily="2" charset="2"/>
              <a:buChar char="w"/>
            </a:pPr>
            <a:r>
              <a:rPr lang="pt-BR" sz="24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Segoe UI Black" panose="020B0A02040204020203" pitchFamily="34" charset="0"/>
              </a:rPr>
              <a:t>State diagram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22292" y="3618440"/>
            <a:ext cx="6347018" cy="0"/>
          </a:xfrm>
          <a:prstGeom prst="line">
            <a:avLst/>
          </a:prstGeom>
          <a:ln w="19050">
            <a:solidFill>
              <a:srgbClr val="BF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7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Online Order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just another example of how an online ordering system might look like.</a:t>
            </a:r>
          </a:p>
          <a:p>
            <a:pPr fontAlgn="base"/>
            <a:r>
              <a:rPr lang="en-US" dirty="0"/>
              <a:t>On the event of an order being received, we transit from initial state to </a:t>
            </a:r>
            <a:r>
              <a:rPr lang="en-US" dirty="0">
                <a:solidFill>
                  <a:srgbClr val="A32D19"/>
                </a:solidFill>
              </a:rPr>
              <a:t>Unprocessed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The unprocessed order is </a:t>
            </a:r>
            <a:r>
              <a:rPr lang="en-US" dirty="0">
                <a:solidFill>
                  <a:srgbClr val="A32D19"/>
                </a:solidFill>
              </a:rPr>
              <a:t>checked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If the order is rejected, we transit to the </a:t>
            </a:r>
            <a:r>
              <a:rPr lang="en-US" dirty="0">
                <a:solidFill>
                  <a:srgbClr val="A32D19"/>
                </a:solidFill>
              </a:rPr>
              <a:t>Rejected order </a:t>
            </a:r>
            <a:r>
              <a:rPr lang="en-US" dirty="0"/>
              <a:t>state.</a:t>
            </a:r>
          </a:p>
          <a:p>
            <a:pPr fontAlgn="base"/>
            <a:r>
              <a:rPr lang="en-US" dirty="0"/>
              <a:t>If the order is </a:t>
            </a:r>
            <a:r>
              <a:rPr lang="en-US" dirty="0">
                <a:solidFill>
                  <a:srgbClr val="A32D19"/>
                </a:solidFill>
              </a:rPr>
              <a:t>accepted</a:t>
            </a:r>
            <a:r>
              <a:rPr lang="en-US" dirty="0"/>
              <a:t> and we have the items available, we transit to the </a:t>
            </a:r>
            <a:r>
              <a:rPr lang="en-US" dirty="0">
                <a:solidFill>
                  <a:srgbClr val="A32D19"/>
                </a:solidFill>
              </a:rPr>
              <a:t>fulfilled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However if the items are </a:t>
            </a:r>
            <a:r>
              <a:rPr lang="en-US"/>
              <a:t>not available, </a:t>
            </a:r>
            <a:r>
              <a:rPr lang="en-US" dirty="0"/>
              <a:t>we transit to the </a:t>
            </a:r>
            <a:r>
              <a:rPr lang="en-US" dirty="0">
                <a:solidFill>
                  <a:srgbClr val="A32D19"/>
                </a:solidFill>
              </a:rPr>
              <a:t>Pending order</a:t>
            </a:r>
            <a:r>
              <a:rPr lang="en-US" dirty="0"/>
              <a:t> state.</a:t>
            </a:r>
          </a:p>
          <a:p>
            <a:pPr fontAlgn="base"/>
            <a:r>
              <a:rPr lang="en-US" dirty="0"/>
              <a:t>After the order is fulfilled, we transit to the </a:t>
            </a:r>
            <a:r>
              <a:rPr lang="en-US" dirty="0">
                <a:solidFill>
                  <a:srgbClr val="A32D19"/>
                </a:solidFill>
              </a:rPr>
              <a:t>final</a:t>
            </a:r>
            <a:r>
              <a:rPr lang="en-US" dirty="0"/>
              <a:t> state. In this example, we </a:t>
            </a:r>
            <a:r>
              <a:rPr lang="en-US" dirty="0">
                <a:solidFill>
                  <a:srgbClr val="A32D19"/>
                </a:solidFill>
              </a:rPr>
              <a:t>merge the two states </a:t>
            </a:r>
            <a:r>
              <a:rPr lang="en-US" dirty="0"/>
              <a:t>i.e. Fulfilled order and Rejected order into one final 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35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886679" y="952529"/>
            <a:ext cx="8579629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Online Order</a:t>
            </a:r>
            <a:endParaRPr lang="en-US" dirty="0">
              <a:latin typeface="+mn-lt"/>
            </a:endParaRP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3518827" y="1933971"/>
            <a:ext cx="1657667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Unprocessed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19451" y="1136932"/>
            <a:ext cx="7377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4233363" y="139196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1" idx="0"/>
          </p:cNvCxnSpPr>
          <p:nvPr/>
        </p:nvCxnSpPr>
        <p:spPr>
          <a:xfrm flipH="1">
            <a:off x="4347661" y="1620564"/>
            <a:ext cx="2" cy="31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86B36EF-ED75-4F8F-8520-4C4FBFEF2A10}"/>
              </a:ext>
            </a:extLst>
          </p:cNvPr>
          <p:cNvSpPr txBox="1"/>
          <p:nvPr/>
        </p:nvSpPr>
        <p:spPr>
          <a:xfrm>
            <a:off x="4461961" y="1620564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received</a:t>
            </a: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037E11B8-F1B1-4383-A211-2A63B8A0D2C7}"/>
              </a:ext>
            </a:extLst>
          </p:cNvPr>
          <p:cNvSpPr/>
          <p:nvPr/>
        </p:nvSpPr>
        <p:spPr>
          <a:xfrm>
            <a:off x="1035229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Rejected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42FF05-6ACB-4E8C-BBEC-81B435702824}"/>
              </a:ext>
            </a:extLst>
          </p:cNvPr>
          <p:cNvSpPr txBox="1"/>
          <p:nvPr/>
        </p:nvSpPr>
        <p:spPr>
          <a:xfrm rot="20007259">
            <a:off x="2114106" y="2330876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[reject] Checked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0425E6-C176-4310-A802-916B76B39018}"/>
              </a:ext>
            </a:extLst>
          </p:cNvPr>
          <p:cNvCxnSpPr>
            <a:cxnSpLocks/>
            <a:stCxn id="31" idx="1"/>
            <a:endCxn id="35" idx="0"/>
          </p:cNvCxnSpPr>
          <p:nvPr/>
        </p:nvCxnSpPr>
        <p:spPr>
          <a:xfrm flipH="1">
            <a:off x="1953223" y="2238771"/>
            <a:ext cx="1565604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D22A1252-0670-49A4-9542-A2D7162584D0}"/>
              </a:ext>
            </a:extLst>
          </p:cNvPr>
          <p:cNvSpPr/>
          <p:nvPr/>
        </p:nvSpPr>
        <p:spPr>
          <a:xfrm>
            <a:off x="5688781" y="3023616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Accepted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242393-1619-432A-91E9-3C6523D73AC1}"/>
              </a:ext>
            </a:extLst>
          </p:cNvPr>
          <p:cNvCxnSpPr>
            <a:cxnSpLocks/>
            <a:stCxn id="31" idx="3"/>
            <a:endCxn id="41" idx="0"/>
          </p:cNvCxnSpPr>
          <p:nvPr/>
        </p:nvCxnSpPr>
        <p:spPr>
          <a:xfrm>
            <a:off x="5176494" y="2238771"/>
            <a:ext cx="1430281" cy="78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1B9D6F0-6899-4470-B137-AA61BE7C88C1}"/>
              </a:ext>
            </a:extLst>
          </p:cNvPr>
          <p:cNvSpPr txBox="1"/>
          <p:nvPr/>
        </p:nvSpPr>
        <p:spPr>
          <a:xfrm rot="1774638">
            <a:off x="5282671" y="2330875"/>
            <a:ext cx="124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[accept] Checked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903EFFD5-F898-4CF3-B9B4-614CD80CFB35}"/>
              </a:ext>
            </a:extLst>
          </p:cNvPr>
          <p:cNvSpPr/>
          <p:nvPr/>
        </p:nvSpPr>
        <p:spPr>
          <a:xfrm>
            <a:off x="3540202" y="4411560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Pending</a:t>
            </a:r>
          </a:p>
        </p:txBody>
      </p:sp>
      <p:sp>
        <p:nvSpPr>
          <p:cNvPr id="56" name="Flowchart: Terminator 55">
            <a:extLst>
              <a:ext uri="{FF2B5EF4-FFF2-40B4-BE49-F238E27FC236}">
                <a16:creationId xmlns:a16="http://schemas.microsoft.com/office/drawing/2014/main" id="{8F63AD94-54B6-4B84-8ED9-FE81D6590B1C}"/>
              </a:ext>
            </a:extLst>
          </p:cNvPr>
          <p:cNvSpPr/>
          <p:nvPr/>
        </p:nvSpPr>
        <p:spPr>
          <a:xfrm>
            <a:off x="7524769" y="4380558"/>
            <a:ext cx="1835988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Fulfilled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3D82AE-7DF4-4EB0-B629-A7FD0D97A47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4458196" y="3241052"/>
            <a:ext cx="1266188" cy="117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BE1E8EB-A008-4BA4-8EFB-D1E5E9562626}"/>
              </a:ext>
            </a:extLst>
          </p:cNvPr>
          <p:cNvCxnSpPr>
            <a:cxnSpLocks/>
            <a:stCxn id="41" idx="3"/>
            <a:endCxn id="56" idx="0"/>
          </p:cNvCxnSpPr>
          <p:nvPr/>
        </p:nvCxnSpPr>
        <p:spPr>
          <a:xfrm>
            <a:off x="7524769" y="3328416"/>
            <a:ext cx="917994" cy="10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9ED86C-8529-4803-A64A-D840FA44C76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376190" y="4685358"/>
            <a:ext cx="2148579" cy="3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7DD75B-9E0E-4E8D-ADBA-C4397BE7750F}"/>
              </a:ext>
            </a:extLst>
          </p:cNvPr>
          <p:cNvGrpSpPr/>
          <p:nvPr/>
        </p:nvGrpSpPr>
        <p:grpSpPr>
          <a:xfrm>
            <a:off x="3973717" y="5847716"/>
            <a:ext cx="259646" cy="256588"/>
            <a:chOff x="9290534" y="1789176"/>
            <a:chExt cx="360000" cy="36000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945A61-D36D-40EB-B367-5674651DC539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FD31710-027F-411D-9A22-50CE7AF3C2B7}"/>
                </a:ext>
              </a:extLst>
            </p:cNvPr>
            <p:cNvSpPr/>
            <p:nvPr/>
          </p:nvSpPr>
          <p:spPr>
            <a:xfrm>
              <a:off x="9353924" y="1866460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6CA71F1-8D30-462B-A507-0D99FF15D7BA}"/>
              </a:ext>
            </a:extLst>
          </p:cNvPr>
          <p:cNvCxnSpPr>
            <a:stCxn id="35" idx="2"/>
            <a:endCxn id="66" idx="2"/>
          </p:cNvCxnSpPr>
          <p:nvPr/>
        </p:nvCxnSpPr>
        <p:spPr>
          <a:xfrm rot="16200000" flipH="1">
            <a:off x="1792073" y="3794366"/>
            <a:ext cx="2342794" cy="2020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28A1038-FCD2-4540-BF7B-990CE2510A58}"/>
              </a:ext>
            </a:extLst>
          </p:cNvPr>
          <p:cNvCxnSpPr>
            <a:stCxn id="56" idx="2"/>
            <a:endCxn id="66" idx="6"/>
          </p:cNvCxnSpPr>
          <p:nvPr/>
        </p:nvCxnSpPr>
        <p:spPr>
          <a:xfrm rot="5400000">
            <a:off x="5845137" y="3378384"/>
            <a:ext cx="985852" cy="42094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664C2AA-F8D3-4B59-B76C-F824A7E09963}"/>
              </a:ext>
            </a:extLst>
          </p:cNvPr>
          <p:cNvSpPr txBox="1"/>
          <p:nvPr/>
        </p:nvSpPr>
        <p:spPr>
          <a:xfrm rot="19036405">
            <a:off x="4052286" y="3584860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not available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0C4A86-454B-437A-A67E-06DA5573C5BA}"/>
              </a:ext>
            </a:extLst>
          </p:cNvPr>
          <p:cNvSpPr txBox="1"/>
          <p:nvPr/>
        </p:nvSpPr>
        <p:spPr>
          <a:xfrm rot="2962500">
            <a:off x="7115988" y="3649959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DD6E8B-4383-4B40-8DDD-528F95B6A972}"/>
              </a:ext>
            </a:extLst>
          </p:cNvPr>
          <p:cNvSpPr txBox="1"/>
          <p:nvPr/>
        </p:nvSpPr>
        <p:spPr>
          <a:xfrm>
            <a:off x="5451435" y="4446756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items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340209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34" grpId="0"/>
      <p:bldP spid="35" grpId="0" animBg="1"/>
      <p:bldP spid="37" grpId="0"/>
      <p:bldP spid="41" grpId="0" animBg="1"/>
      <p:bldP spid="54" grpId="0"/>
      <p:bldP spid="55" grpId="0" animBg="1"/>
      <p:bldP spid="56" grpId="0" animBg="1"/>
      <p:bldP spid="72" grpId="0"/>
      <p:bldP spid="73" grpId="0"/>
      <p:bldP spid="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992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State diagram 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2407776"/>
            <a:ext cx="11929641" cy="3633477"/>
          </a:xfrm>
        </p:spPr>
        <p:txBody>
          <a:bodyPr/>
          <a:lstStyle/>
          <a:p>
            <a:r>
              <a:rPr lang="en-US" dirty="0"/>
              <a:t>The state diagram is a standard computer science concept that </a:t>
            </a:r>
            <a:r>
              <a:rPr lang="en-US" dirty="0">
                <a:solidFill>
                  <a:srgbClr val="A32D19"/>
                </a:solidFill>
              </a:rPr>
              <a:t>relates events and state.</a:t>
            </a:r>
          </a:p>
          <a:p>
            <a:r>
              <a:rPr lang="en-US" dirty="0"/>
              <a:t>Events represent </a:t>
            </a:r>
            <a:r>
              <a:rPr lang="en-US" dirty="0">
                <a:solidFill>
                  <a:srgbClr val="A32D19"/>
                </a:solidFill>
              </a:rPr>
              <a:t>external stimuli.</a:t>
            </a:r>
          </a:p>
          <a:p>
            <a:r>
              <a:rPr lang="en-US" dirty="0"/>
              <a:t>States represent </a:t>
            </a:r>
            <a:r>
              <a:rPr lang="en-US" dirty="0">
                <a:solidFill>
                  <a:srgbClr val="A32D19"/>
                </a:solidFill>
              </a:rPr>
              <a:t>value of objects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A32D19"/>
                </a:solidFill>
              </a:rPr>
              <a:t>All objects </a:t>
            </a:r>
            <a:r>
              <a:rPr lang="en-US" dirty="0"/>
              <a:t>in a class </a:t>
            </a:r>
            <a:r>
              <a:rPr lang="en-US" dirty="0">
                <a:solidFill>
                  <a:srgbClr val="A32D19"/>
                </a:solidFill>
              </a:rPr>
              <a:t>execute the state diagram </a:t>
            </a:r>
            <a:r>
              <a:rPr lang="en-US" dirty="0"/>
              <a:t>for that class, which models their common behavior.</a:t>
            </a:r>
          </a:p>
          <a:p>
            <a:r>
              <a:rPr lang="en-US" dirty="0"/>
              <a:t>The UML notation for a state diagram is a </a:t>
            </a:r>
            <a:r>
              <a:rPr lang="en-US" dirty="0">
                <a:solidFill>
                  <a:srgbClr val="A32D19"/>
                </a:solidFill>
              </a:rPr>
              <a:t>rectangle with object name in a small pentagonal tag </a:t>
            </a:r>
            <a:r>
              <a:rPr lang="en-US" dirty="0"/>
              <a:t>in the upper left corner.</a:t>
            </a:r>
          </a:p>
          <a:p>
            <a:endParaRPr lang="en-US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ECEE23B-30E0-497F-A702-7C0B02AD1238}"/>
              </a:ext>
            </a:extLst>
          </p:cNvPr>
          <p:cNvSpPr/>
          <p:nvPr/>
        </p:nvSpPr>
        <p:spPr>
          <a:xfrm>
            <a:off x="131180" y="816746"/>
            <a:ext cx="11929640" cy="941033"/>
          </a:xfrm>
          <a:prstGeom prst="wedgeRoundRectCallout">
            <a:avLst>
              <a:gd name="adj1" fmla="val -37012"/>
              <a:gd name="adj2" fmla="val -7304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state diagram is a graph whose </a:t>
            </a:r>
            <a:r>
              <a:rPr lang="en-US" sz="2400" dirty="0">
                <a:solidFill>
                  <a:srgbClr val="A32D19"/>
                </a:solidFill>
              </a:rPr>
              <a:t>nodes are states </a:t>
            </a:r>
            <a:r>
              <a:rPr lang="en-US" sz="2400" dirty="0"/>
              <a:t>and whose </a:t>
            </a:r>
            <a:r>
              <a:rPr lang="en-US" sz="2400" dirty="0">
                <a:solidFill>
                  <a:srgbClr val="A32D19"/>
                </a:solidFill>
              </a:rPr>
              <a:t>directed arcs are transitions between states</a:t>
            </a:r>
            <a:r>
              <a:rPr lang="en-US" sz="2400" dirty="0"/>
              <a:t>.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02AC0-7415-45F5-8394-5E4E67C1B843}"/>
              </a:ext>
            </a:extLst>
          </p:cNvPr>
          <p:cNvSpPr/>
          <p:nvPr/>
        </p:nvSpPr>
        <p:spPr>
          <a:xfrm>
            <a:off x="131180" y="1851945"/>
            <a:ext cx="119296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A state diagram specifies the </a:t>
            </a:r>
            <a:r>
              <a:rPr lang="en-US" sz="2400" dirty="0">
                <a:solidFill>
                  <a:srgbClr val="A32D19"/>
                </a:solidFill>
              </a:rPr>
              <a:t>state sequences</a:t>
            </a:r>
            <a:r>
              <a:rPr lang="en-US" sz="2400" dirty="0"/>
              <a:t> caused by </a:t>
            </a:r>
            <a:r>
              <a:rPr lang="en-US" sz="2400" dirty="0">
                <a:solidFill>
                  <a:srgbClr val="A32D19"/>
                </a:solidFill>
              </a:rPr>
              <a:t>event sequences</a:t>
            </a:r>
            <a:r>
              <a:rPr lang="en-US" sz="2400" dirty="0"/>
              <a:t>.</a:t>
            </a:r>
            <a:endParaRPr lang="en-US" sz="2400" dirty="0">
              <a:solidFill>
                <a:srgbClr val="A32D19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FE9229-6311-4087-BF15-6A50198A6DCC}"/>
              </a:ext>
            </a:extLst>
          </p:cNvPr>
          <p:cNvGrpSpPr/>
          <p:nvPr/>
        </p:nvGrpSpPr>
        <p:grpSpPr>
          <a:xfrm>
            <a:off x="6791418" y="5406502"/>
            <a:ext cx="2219417" cy="906994"/>
            <a:chOff x="2057400" y="1048304"/>
            <a:chExt cx="8077200" cy="49885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17AB2F-DECF-4CD1-BAE6-8370E8383FC9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9286C9B-1456-4BDF-8199-9EAAAAFCC49C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5E62FD-402F-449A-9226-1229C6BF9C92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619F7F0-2277-48A5-B406-56BEBDF052F8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B0DC440-7A22-4A9C-B19F-5FACE1D32420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79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Components of state diagram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9ABAE1C-3B8E-4EB7-9BED-7038593D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49" y="1282742"/>
            <a:ext cx="11912535" cy="488296"/>
          </a:xfrm>
          <a:ln w="3175">
            <a:noFill/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A32D19"/>
                </a:solidFill>
              </a:rPr>
              <a:t>solid circle with an outgoing arrow </a:t>
            </a:r>
            <a:r>
              <a:rPr lang="en-US" dirty="0"/>
              <a:t>shows the initial state.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D7100-B690-4542-84E9-AE0BDE645FBC}"/>
              </a:ext>
            </a:extLst>
          </p:cNvPr>
          <p:cNvSpPr/>
          <p:nvPr/>
        </p:nvSpPr>
        <p:spPr>
          <a:xfrm>
            <a:off x="164050" y="82107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Initial State</a:t>
            </a:r>
          </a:p>
        </p:txBody>
      </p:sp>
      <p:sp>
        <p:nvSpPr>
          <p:cNvPr id="22" name="Content Placeholder 12">
            <a:extLst>
              <a:ext uri="{FF2B5EF4-FFF2-40B4-BE49-F238E27FC236}">
                <a16:creationId xmlns:a16="http://schemas.microsoft.com/office/drawing/2014/main" id="{F466249B-ECFE-487F-8ABC-7D863BC5B3D5}"/>
              </a:ext>
            </a:extLst>
          </p:cNvPr>
          <p:cNvSpPr txBox="1">
            <a:spLocks/>
          </p:cNvSpPr>
          <p:nvPr/>
        </p:nvSpPr>
        <p:spPr>
          <a:xfrm>
            <a:off x="164050" y="3466523"/>
            <a:ext cx="11820804" cy="16777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</a:t>
            </a:r>
            <a:r>
              <a:rPr lang="en-US" dirty="0">
                <a:solidFill>
                  <a:srgbClr val="A32D19"/>
                </a:solidFill>
              </a:rPr>
              <a:t>a rounded box containing the name of the state</a:t>
            </a:r>
            <a:r>
              <a:rPr lang="en-US" dirty="0"/>
              <a:t>.</a:t>
            </a:r>
          </a:p>
          <a:p>
            <a:r>
              <a:rPr lang="en-US" dirty="0"/>
              <a:t>State names </a:t>
            </a:r>
            <a:r>
              <a:rPr lang="en-US" dirty="0">
                <a:solidFill>
                  <a:srgbClr val="A32D19"/>
                </a:solidFill>
              </a:rPr>
              <a:t>must be unique within the scope </a:t>
            </a:r>
            <a:r>
              <a:rPr lang="en-US" dirty="0"/>
              <a:t>of the state diagram.</a:t>
            </a:r>
          </a:p>
          <a:p>
            <a:r>
              <a:rPr lang="en-US" dirty="0"/>
              <a:t>Our convention is to list state name in </a:t>
            </a:r>
            <a:r>
              <a:rPr lang="en-US" dirty="0">
                <a:solidFill>
                  <a:srgbClr val="A32D19"/>
                </a:solidFill>
              </a:rPr>
              <a:t>boldface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center</a:t>
            </a:r>
            <a:r>
              <a:rPr lang="en-US" dirty="0"/>
              <a:t> the name near the top of the box, and </a:t>
            </a:r>
            <a:r>
              <a:rPr lang="en-US" dirty="0">
                <a:solidFill>
                  <a:srgbClr val="A32D19"/>
                </a:solidFill>
              </a:rPr>
              <a:t>capitalize the first letter</a:t>
            </a:r>
            <a:r>
              <a:rPr lang="en-US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E0AB4-45DC-4AC6-A7E9-457653311BDC}"/>
              </a:ext>
            </a:extLst>
          </p:cNvPr>
          <p:cNvSpPr/>
          <p:nvPr/>
        </p:nvSpPr>
        <p:spPr>
          <a:xfrm>
            <a:off x="164049" y="3004857"/>
            <a:ext cx="434580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88C92C-8BD4-4327-8E00-7195A19B1E25}"/>
              </a:ext>
            </a:extLst>
          </p:cNvPr>
          <p:cNvCxnSpPr>
            <a:cxnSpLocks/>
          </p:cNvCxnSpPr>
          <p:nvPr/>
        </p:nvCxnSpPr>
        <p:spPr>
          <a:xfrm>
            <a:off x="2291090" y="1273864"/>
            <a:ext cx="96937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D9A67-9448-4F9D-ACA1-8F799D31027C}"/>
              </a:ext>
            </a:extLst>
          </p:cNvPr>
          <p:cNvCxnSpPr>
            <a:cxnSpLocks/>
          </p:cNvCxnSpPr>
          <p:nvPr/>
        </p:nvCxnSpPr>
        <p:spPr>
          <a:xfrm>
            <a:off x="2291090" y="3457644"/>
            <a:ext cx="969376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D042C69E-9F67-4CC0-8361-D46DD0E944B5}"/>
              </a:ext>
            </a:extLst>
          </p:cNvPr>
          <p:cNvSpPr txBox="1">
            <a:spLocks/>
          </p:cNvSpPr>
          <p:nvPr/>
        </p:nvSpPr>
        <p:spPr>
          <a:xfrm>
            <a:off x="164048" y="5641426"/>
            <a:ext cx="11912536" cy="834472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Drawn as a </a:t>
            </a:r>
            <a:r>
              <a:rPr lang="en-US" dirty="0">
                <a:solidFill>
                  <a:srgbClr val="A32D19"/>
                </a:solidFill>
              </a:rPr>
              <a:t>line</a:t>
            </a:r>
            <a:r>
              <a:rPr lang="en-US" dirty="0"/>
              <a:t> from the </a:t>
            </a:r>
            <a:r>
              <a:rPr lang="en-US" dirty="0">
                <a:solidFill>
                  <a:srgbClr val="A32D19"/>
                </a:solidFill>
              </a:rPr>
              <a:t>origin state to the target state</a:t>
            </a:r>
            <a:r>
              <a:rPr lang="en-US" dirty="0"/>
              <a:t>.</a:t>
            </a:r>
          </a:p>
          <a:p>
            <a:r>
              <a:rPr lang="en-US" dirty="0"/>
              <a:t>An arrowhead points to the target state.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0CBE7B-ED96-440A-BE30-93DC600FC1BE}"/>
              </a:ext>
            </a:extLst>
          </p:cNvPr>
          <p:cNvSpPr/>
          <p:nvPr/>
        </p:nvSpPr>
        <p:spPr>
          <a:xfrm>
            <a:off x="164050" y="5179761"/>
            <a:ext cx="4499679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Transition/Event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78DBC7-C406-4315-9B7B-55C381DF78DA}"/>
              </a:ext>
            </a:extLst>
          </p:cNvPr>
          <p:cNvCxnSpPr>
            <a:cxnSpLocks/>
          </p:cNvCxnSpPr>
          <p:nvPr/>
        </p:nvCxnSpPr>
        <p:spPr>
          <a:xfrm>
            <a:off x="2413890" y="5641426"/>
            <a:ext cx="9570964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099090-96E0-4473-8F84-6E3D2944E1C3}"/>
              </a:ext>
            </a:extLst>
          </p:cNvPr>
          <p:cNvGrpSpPr/>
          <p:nvPr/>
        </p:nvGrpSpPr>
        <p:grpSpPr>
          <a:xfrm>
            <a:off x="10595702" y="780712"/>
            <a:ext cx="1153686" cy="360000"/>
            <a:chOff x="3253722" y="2549356"/>
            <a:chExt cx="1153686" cy="36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28C98B-D4C2-43F0-990B-77DE08433CB3}"/>
                </a:ext>
              </a:extLst>
            </p:cNvPr>
            <p:cNvSpPr/>
            <p:nvPr/>
          </p:nvSpPr>
          <p:spPr>
            <a:xfrm>
              <a:off x="3253722" y="2549356"/>
              <a:ext cx="360000" cy="360000"/>
            </a:xfrm>
            <a:prstGeom prst="ellipse">
              <a:avLst/>
            </a:prstGeom>
            <a:ln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185EEA-D5AB-400F-89FE-E0BB40FDCFAE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3613722" y="2729356"/>
              <a:ext cx="7936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6114B-29B9-43C7-A3B7-36F4F2562DE9}"/>
              </a:ext>
            </a:extLst>
          </p:cNvPr>
          <p:cNvCxnSpPr>
            <a:cxnSpLocks/>
          </p:cNvCxnSpPr>
          <p:nvPr/>
        </p:nvCxnSpPr>
        <p:spPr>
          <a:xfrm>
            <a:off x="8948691" y="5436849"/>
            <a:ext cx="28395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Content Placeholder 12">
            <a:extLst>
              <a:ext uri="{FF2B5EF4-FFF2-40B4-BE49-F238E27FC236}">
                <a16:creationId xmlns:a16="http://schemas.microsoft.com/office/drawing/2014/main" id="{CCE0CA07-81A3-42BD-8A13-2B4F884D4390}"/>
              </a:ext>
            </a:extLst>
          </p:cNvPr>
          <p:cNvSpPr txBox="1">
            <a:spLocks/>
          </p:cNvSpPr>
          <p:nvPr/>
        </p:nvSpPr>
        <p:spPr>
          <a:xfrm>
            <a:off x="164049" y="2238173"/>
            <a:ext cx="11912536" cy="722298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bull’s eye – a </a:t>
            </a:r>
            <a:r>
              <a:rPr lang="en-US" dirty="0">
                <a:solidFill>
                  <a:srgbClr val="A32D19"/>
                </a:solidFill>
              </a:rPr>
              <a:t>solid circle surrounded by a hollow circle/encircled X </a:t>
            </a:r>
            <a:r>
              <a:rPr lang="en-US" dirty="0"/>
              <a:t>shows the termination point.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DEE519-E05D-429C-9058-0DDD0AA977FE}"/>
              </a:ext>
            </a:extLst>
          </p:cNvPr>
          <p:cNvSpPr/>
          <p:nvPr/>
        </p:nvSpPr>
        <p:spPr>
          <a:xfrm>
            <a:off x="164050" y="1776508"/>
            <a:ext cx="4345808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Final State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930CD0-A5A4-412E-97C0-E8D42CB2A835}"/>
              </a:ext>
            </a:extLst>
          </p:cNvPr>
          <p:cNvCxnSpPr>
            <a:cxnSpLocks/>
          </p:cNvCxnSpPr>
          <p:nvPr/>
        </p:nvCxnSpPr>
        <p:spPr>
          <a:xfrm>
            <a:off x="2291090" y="2229295"/>
            <a:ext cx="9693764" cy="8878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EF5199-FC60-441A-AA50-46F269964AC2}"/>
              </a:ext>
            </a:extLst>
          </p:cNvPr>
          <p:cNvGrpSpPr/>
          <p:nvPr/>
        </p:nvGrpSpPr>
        <p:grpSpPr>
          <a:xfrm>
            <a:off x="10692897" y="1816187"/>
            <a:ext cx="790425" cy="382306"/>
            <a:chOff x="10692897" y="2002625"/>
            <a:chExt cx="790425" cy="38230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B0F10D-684C-4343-AA7E-837720C600E9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>
              <a:off x="10692897" y="2193779"/>
              <a:ext cx="528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6AAC688-F922-4283-9221-48EED05A35D1}"/>
                </a:ext>
              </a:extLst>
            </p:cNvPr>
            <p:cNvSpPr/>
            <p:nvPr/>
          </p:nvSpPr>
          <p:spPr>
            <a:xfrm>
              <a:off x="11221375" y="2044720"/>
              <a:ext cx="261947" cy="298118"/>
            </a:xfrm>
            <a:prstGeom prst="ellipse">
              <a:avLst/>
            </a:prstGeom>
            <a:noFill/>
            <a:ln w="28575">
              <a:solidFill>
                <a:srgbClr val="A32D19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518E5A9C-8FA6-4947-AEC9-87FE14FF8BC4}"/>
                </a:ext>
              </a:extLst>
            </p:cNvPr>
            <p:cNvSpPr/>
            <p:nvPr/>
          </p:nvSpPr>
          <p:spPr>
            <a:xfrm>
              <a:off x="11221375" y="2002625"/>
              <a:ext cx="261947" cy="382306"/>
            </a:xfrm>
            <a:prstGeom prst="mathMultiply">
              <a:avLst>
                <a:gd name="adj1" fmla="val 5075"/>
              </a:avLst>
            </a:prstGeom>
            <a:solidFill>
              <a:schemeClr val="accent6"/>
            </a:solidFill>
            <a:ln w="3175">
              <a:solidFill>
                <a:srgbClr val="B847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1CB12BA-CAC7-44A3-A798-0BAB3E0F477D}"/>
              </a:ext>
            </a:extLst>
          </p:cNvPr>
          <p:cNvGrpSpPr/>
          <p:nvPr/>
        </p:nvGrpSpPr>
        <p:grpSpPr>
          <a:xfrm>
            <a:off x="8797766" y="1789176"/>
            <a:ext cx="852768" cy="360000"/>
            <a:chOff x="9525740" y="2573126"/>
            <a:chExt cx="852768" cy="36000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DE6ECB-2A98-42B6-8B0F-F2BAD6D1729E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9525740" y="2753126"/>
              <a:ext cx="4927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1FC610A-6EDD-4DE4-8C05-87FCE5693DF8}"/>
                </a:ext>
              </a:extLst>
            </p:cNvPr>
            <p:cNvGrpSpPr/>
            <p:nvPr/>
          </p:nvGrpSpPr>
          <p:grpSpPr>
            <a:xfrm>
              <a:off x="10018508" y="2573126"/>
              <a:ext cx="360000" cy="360000"/>
              <a:chOff x="9658905" y="2055376"/>
              <a:chExt cx="368252" cy="37689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F7423D-484B-4E8E-8E8A-D105D20BB326}"/>
                  </a:ext>
                </a:extLst>
              </p:cNvPr>
              <p:cNvSpPr/>
              <p:nvPr/>
            </p:nvSpPr>
            <p:spPr>
              <a:xfrm>
                <a:off x="9658905" y="2055376"/>
                <a:ext cx="368252" cy="376895"/>
              </a:xfrm>
              <a:prstGeom prst="ellipse">
                <a:avLst/>
              </a:prstGeom>
              <a:noFill/>
              <a:ln w="28575"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F9D3466-B3B9-437B-903D-D6024C792DBF}"/>
                  </a:ext>
                </a:extLst>
              </p:cNvPr>
              <p:cNvSpPr/>
              <p:nvPr/>
            </p:nvSpPr>
            <p:spPr>
              <a:xfrm>
                <a:off x="9714669" y="2114725"/>
                <a:ext cx="257776" cy="263827"/>
              </a:xfrm>
              <a:prstGeom prst="ellipse">
                <a:avLst/>
              </a:prstGeom>
              <a:ln>
                <a:solidFill>
                  <a:srgbClr val="A32D1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F9A50E5-05D3-432E-B215-16135F4FB485}"/>
              </a:ext>
            </a:extLst>
          </p:cNvPr>
          <p:cNvSpPr txBox="1"/>
          <p:nvPr/>
        </p:nvSpPr>
        <p:spPr>
          <a:xfrm>
            <a:off x="9991602" y="178917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B84742"/>
                </a:solidFill>
              </a:rPr>
              <a:t>OR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D9EA26F7-C23C-42A3-BD30-07B967A8636C}"/>
              </a:ext>
            </a:extLst>
          </p:cNvPr>
          <p:cNvSpPr/>
          <p:nvPr/>
        </p:nvSpPr>
        <p:spPr>
          <a:xfrm>
            <a:off x="10271464" y="2887575"/>
            <a:ext cx="1477924" cy="404108"/>
          </a:xfrm>
          <a:prstGeom prst="flowChartTerminator">
            <a:avLst/>
          </a:prstGeom>
          <a:ln w="19050">
            <a:solidFill>
              <a:srgbClr val="B8474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E614A3-D835-4BD8-B284-B7BA2CCEBFD2}"/>
              </a:ext>
            </a:extLst>
          </p:cNvPr>
          <p:cNvSpPr txBox="1"/>
          <p:nvPr/>
        </p:nvSpPr>
        <p:spPr>
          <a:xfrm>
            <a:off x="9163101" y="5078094"/>
            <a:ext cx="2698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32D19"/>
                </a:solidFill>
              </a:rPr>
              <a:t>event(</a:t>
            </a:r>
            <a:r>
              <a:rPr lang="en-IN" b="1" dirty="0" err="1">
                <a:solidFill>
                  <a:srgbClr val="A32D19"/>
                </a:solidFill>
              </a:rPr>
              <a:t>attribs</a:t>
            </a:r>
            <a:r>
              <a:rPr lang="en-IN" b="1" dirty="0">
                <a:solidFill>
                  <a:srgbClr val="A32D19"/>
                </a:solidFill>
              </a:rPr>
              <a:t>) </a:t>
            </a:r>
            <a:r>
              <a:rPr lang="en-IN" dirty="0"/>
              <a:t>[condition]</a:t>
            </a:r>
          </a:p>
        </p:txBody>
      </p:sp>
    </p:spTree>
    <p:extLst>
      <p:ext uri="{BB962C8B-B14F-4D97-AF65-F5344CB8AC3E}">
        <p14:creationId xmlns:p14="http://schemas.microsoft.com/office/powerpoint/2010/main" val="183780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22" grpId="0" build="p"/>
      <p:bldP spid="23" grpId="0" animBg="1"/>
      <p:bldP spid="17" grpId="0" build="p"/>
      <p:bldP spid="20" grpId="0" animBg="1"/>
      <p:bldP spid="34" grpId="0"/>
      <p:bldP spid="35" grpId="0" animBg="1"/>
      <p:bldP spid="15" grpId="0"/>
      <p:bldP spid="31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state diagram</a:t>
            </a:r>
            <a:endParaRPr lang="en-US" dirty="0">
              <a:latin typeface="+mn-lt"/>
            </a:endParaRP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7D25E212-F44F-4365-9821-7AF3CF475682}"/>
              </a:ext>
            </a:extLst>
          </p:cNvPr>
          <p:cNvSpPr txBox="1">
            <a:spLocks/>
          </p:cNvSpPr>
          <p:nvPr/>
        </p:nvSpPr>
        <p:spPr>
          <a:xfrm>
            <a:off x="106532" y="1402124"/>
            <a:ext cx="11897558" cy="1544833"/>
          </a:xfrm>
          <a:prstGeom prst="rect">
            <a:avLst/>
          </a:prstGeom>
          <a:ln w="317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guard condition is a </a:t>
            </a:r>
            <a:r>
              <a:rPr lang="en-US" dirty="0">
                <a:solidFill>
                  <a:srgbClr val="A32D19"/>
                </a:solidFill>
              </a:rPr>
              <a:t>Boolean expression</a:t>
            </a:r>
            <a:r>
              <a:rPr lang="en-US" dirty="0"/>
              <a:t> that must be true in </a:t>
            </a:r>
            <a:r>
              <a:rPr lang="en-US" dirty="0">
                <a:solidFill>
                  <a:srgbClr val="A32D19"/>
                </a:solidFill>
              </a:rPr>
              <a:t>order for a transition to occur</a:t>
            </a:r>
            <a:r>
              <a:rPr lang="en-US" dirty="0"/>
              <a:t>.</a:t>
            </a:r>
          </a:p>
          <a:p>
            <a:r>
              <a:rPr lang="en-US" dirty="0"/>
              <a:t>A guarded </a:t>
            </a:r>
            <a:r>
              <a:rPr lang="en-US" dirty="0">
                <a:solidFill>
                  <a:srgbClr val="A32D19"/>
                </a:solidFill>
              </a:rPr>
              <a:t>transition fires when its event occurs</a:t>
            </a:r>
            <a:r>
              <a:rPr lang="en-US" dirty="0"/>
              <a:t>.</a:t>
            </a:r>
          </a:p>
          <a:p>
            <a:r>
              <a:rPr lang="en-US" dirty="0"/>
              <a:t>Optionally listed </a:t>
            </a:r>
            <a:r>
              <a:rPr lang="en-US" dirty="0">
                <a:solidFill>
                  <a:srgbClr val="A32D19"/>
                </a:solidFill>
              </a:rPr>
              <a:t>in square brackets after an event</a:t>
            </a:r>
            <a:r>
              <a:rPr lang="en-US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6E0CF-5168-487B-94B3-552B6EB012E8}"/>
              </a:ext>
            </a:extLst>
          </p:cNvPr>
          <p:cNvSpPr/>
          <p:nvPr/>
        </p:nvSpPr>
        <p:spPr>
          <a:xfrm>
            <a:off x="106532" y="896303"/>
            <a:ext cx="4581057" cy="461665"/>
          </a:xfrm>
          <a:prstGeom prst="rect">
            <a:avLst/>
          </a:prstGeom>
          <a:solidFill>
            <a:srgbClr val="A32D1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Guard condition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19FE62-0156-4926-B202-D0F802B539AB}"/>
              </a:ext>
            </a:extLst>
          </p:cNvPr>
          <p:cNvCxnSpPr>
            <a:cxnSpLocks/>
          </p:cNvCxnSpPr>
          <p:nvPr/>
        </p:nvCxnSpPr>
        <p:spPr>
          <a:xfrm>
            <a:off x="2292570" y="1357863"/>
            <a:ext cx="9785495" cy="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610E97-7A91-4DDD-B75B-363B4E209AA9}"/>
              </a:ext>
            </a:extLst>
          </p:cNvPr>
          <p:cNvSpPr txBox="1"/>
          <p:nvPr/>
        </p:nvSpPr>
        <p:spPr>
          <a:xfrm>
            <a:off x="7354282" y="811258"/>
            <a:ext cx="374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event(</a:t>
            </a:r>
            <a:r>
              <a:rPr lang="en-IN" dirty="0" err="1"/>
              <a:t>attribs</a:t>
            </a:r>
            <a:r>
              <a:rPr lang="en-IN" dirty="0"/>
              <a:t>) </a:t>
            </a:r>
            <a:r>
              <a:rPr lang="en-IN" b="1" dirty="0">
                <a:solidFill>
                  <a:srgbClr val="A32D19"/>
                </a:solidFill>
              </a:rPr>
              <a:t>[condition]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5EB443-A25B-4E83-8A58-DEF4D32C59DD}"/>
              </a:ext>
            </a:extLst>
          </p:cNvPr>
          <p:cNvCxnSpPr>
            <a:cxnSpLocks/>
          </p:cNvCxnSpPr>
          <p:nvPr/>
        </p:nvCxnSpPr>
        <p:spPr>
          <a:xfrm>
            <a:off x="6253165" y="1217693"/>
            <a:ext cx="5473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6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draw a </a:t>
            </a:r>
            <a:r>
              <a:rPr lang="en-US" dirty="0"/>
              <a:t>state diagram</a:t>
            </a:r>
            <a:endParaRPr lang="en-US" dirty="0">
              <a:latin typeface="+mn-lt"/>
            </a:endParaRP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1FBC286-D163-4541-9A3A-31743E81A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43378"/>
            <a:ext cx="11929641" cy="5584055"/>
          </a:xfrm>
        </p:spPr>
        <p:txBody>
          <a:bodyPr/>
          <a:lstStyle/>
          <a:p>
            <a:r>
              <a:rPr lang="en-US" b="1" dirty="0">
                <a:solidFill>
                  <a:srgbClr val="A32D19"/>
                </a:solidFill>
              </a:rPr>
              <a:t>Step 1:</a:t>
            </a:r>
            <a:r>
              <a:rPr lang="en-US" dirty="0"/>
              <a:t> Identify the important </a:t>
            </a:r>
            <a:r>
              <a:rPr lang="en-US" dirty="0">
                <a:solidFill>
                  <a:srgbClr val="A32D19"/>
                </a:solidFill>
              </a:rPr>
              <a:t>objects</a:t>
            </a:r>
            <a:r>
              <a:rPr lang="en-US" dirty="0"/>
              <a:t>.</a:t>
            </a:r>
            <a:endParaRPr lang="en-US" b="1" dirty="0">
              <a:solidFill>
                <a:srgbClr val="A32D19"/>
              </a:solidFill>
            </a:endParaRPr>
          </a:p>
          <a:p>
            <a:r>
              <a:rPr lang="en-US" b="1" dirty="0">
                <a:solidFill>
                  <a:srgbClr val="A32D19"/>
                </a:solidFill>
              </a:rPr>
              <a:t>Step 2:</a:t>
            </a:r>
            <a:r>
              <a:rPr lang="en-US" dirty="0"/>
              <a:t> Identify the </a:t>
            </a:r>
            <a:r>
              <a:rPr lang="en-US" dirty="0">
                <a:solidFill>
                  <a:srgbClr val="A32D19"/>
                </a:solidFill>
              </a:rPr>
              <a:t>possible states </a:t>
            </a:r>
            <a:r>
              <a:rPr lang="en-US" dirty="0"/>
              <a:t>in which the </a:t>
            </a:r>
            <a:r>
              <a:rPr lang="en-US" dirty="0">
                <a:solidFill>
                  <a:srgbClr val="A32D19"/>
                </a:solidFill>
              </a:rPr>
              <a:t>object</a:t>
            </a:r>
            <a:r>
              <a:rPr lang="en-US" dirty="0"/>
              <a:t> can exist.  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3:</a:t>
            </a:r>
            <a:r>
              <a:rPr lang="en-US" dirty="0"/>
              <a:t> Identify the </a:t>
            </a:r>
            <a:r>
              <a:rPr lang="en-US" dirty="0">
                <a:solidFill>
                  <a:srgbClr val="A32D19"/>
                </a:solidFill>
              </a:rPr>
              <a:t>initial state and the final terminating states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A32D19"/>
                </a:solidFill>
              </a:rPr>
              <a:t>Step 4:</a:t>
            </a:r>
            <a:r>
              <a:rPr lang="en-US" dirty="0"/>
              <a:t> Label the </a:t>
            </a:r>
            <a:r>
              <a:rPr lang="en-US" dirty="0">
                <a:solidFill>
                  <a:srgbClr val="A32D19"/>
                </a:solidFill>
              </a:rPr>
              <a:t>events</a:t>
            </a:r>
            <a:r>
              <a:rPr lang="en-US" dirty="0"/>
              <a:t> which </a:t>
            </a:r>
            <a:r>
              <a:rPr lang="en-US" dirty="0">
                <a:solidFill>
                  <a:srgbClr val="A32D19"/>
                </a:solidFill>
              </a:rPr>
              <a:t>trigger</a:t>
            </a:r>
            <a:r>
              <a:rPr lang="en-US" dirty="0"/>
              <a:t> these </a:t>
            </a:r>
            <a:r>
              <a:rPr lang="en-US" dirty="0">
                <a:solidFill>
                  <a:srgbClr val="A32D19"/>
                </a:solidFill>
              </a:rPr>
              <a:t>transitions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60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 diagram for library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639E-79F1-428F-A9BC-C3587D02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3888"/>
          </a:xfrm>
        </p:spPr>
        <p:txBody>
          <a:bodyPr/>
          <a:lstStyle/>
          <a:p>
            <a:r>
              <a:rPr lang="en-IN" dirty="0"/>
              <a:t>Identify the important objects</a:t>
            </a:r>
          </a:p>
          <a:p>
            <a:pPr lvl="1"/>
            <a:r>
              <a:rPr lang="en-IN" dirty="0"/>
              <a:t>Book</a:t>
            </a:r>
          </a:p>
          <a:p>
            <a:pPr lvl="1"/>
            <a:r>
              <a:rPr lang="en-IN" dirty="0"/>
              <a:t>CD/DVD</a:t>
            </a:r>
          </a:p>
          <a:p>
            <a:pPr lvl="1"/>
            <a:r>
              <a:rPr lang="en-IN" dirty="0"/>
              <a:t>News Paper</a:t>
            </a:r>
          </a:p>
          <a:p>
            <a:pPr lvl="1"/>
            <a:r>
              <a:rPr lang="en-IN" dirty="0"/>
              <a:t>Librarian</a:t>
            </a:r>
          </a:p>
          <a:p>
            <a:pPr lvl="1"/>
            <a:r>
              <a:rPr lang="en-IN" dirty="0"/>
              <a:t>Member</a:t>
            </a:r>
          </a:p>
          <a:p>
            <a:r>
              <a:rPr lang="en-IN" dirty="0"/>
              <a:t>Identify the states of Book’s Object</a:t>
            </a:r>
          </a:p>
          <a:p>
            <a:pPr lvl="1"/>
            <a:r>
              <a:rPr lang="en-US" dirty="0"/>
              <a:t>Available</a:t>
            </a:r>
          </a:p>
          <a:p>
            <a:pPr lvl="1"/>
            <a:r>
              <a:rPr lang="en-US" dirty="0"/>
              <a:t>Issue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/>
              <a:t>Renew</a:t>
            </a:r>
          </a:p>
          <a:p>
            <a:r>
              <a:rPr lang="en-US" dirty="0"/>
              <a:t>Identify the events / transition</a:t>
            </a:r>
          </a:p>
          <a:p>
            <a:pPr lvl="1"/>
            <a:r>
              <a:rPr lang="en-US" dirty="0"/>
              <a:t>Book issued to user</a:t>
            </a:r>
          </a:p>
          <a:p>
            <a:pPr lvl="1"/>
            <a:r>
              <a:rPr lang="en-US" dirty="0"/>
              <a:t>Submit the book</a:t>
            </a:r>
          </a:p>
          <a:p>
            <a:pPr lvl="1"/>
            <a:r>
              <a:rPr lang="en-US" dirty="0"/>
              <a:t>Request to issue same book</a:t>
            </a:r>
          </a:p>
          <a:p>
            <a:pPr lvl="1"/>
            <a:r>
              <a:rPr lang="en-US" dirty="0"/>
              <a:t>Completion of exam / end of the Semester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4CD9540-3550-445B-A642-C32500C14DD7}"/>
              </a:ext>
            </a:extLst>
          </p:cNvPr>
          <p:cNvGrpSpPr/>
          <p:nvPr/>
        </p:nvGrpSpPr>
        <p:grpSpPr>
          <a:xfrm>
            <a:off x="1121369" y="978754"/>
            <a:ext cx="8077200" cy="5361374"/>
            <a:chOff x="2057400" y="1048304"/>
            <a:chExt cx="8077200" cy="49885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2057400" y="1048304"/>
              <a:ext cx="8077200" cy="498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2057400" y="1048304"/>
              <a:ext cx="1600200" cy="685800"/>
              <a:chOff x="533400" y="1447800"/>
              <a:chExt cx="1600200" cy="68580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/>
              <p:nvPr/>
            </p:nvCxnSpPr>
            <p:spPr>
              <a:xfrm>
                <a:off x="2133600" y="1447800"/>
                <a:ext cx="0" cy="4572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/>
              <p:nvPr/>
            </p:nvCxnSpPr>
            <p:spPr>
              <a:xfrm>
                <a:off x="533400" y="2133600"/>
                <a:ext cx="1371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/>
              <p:nvPr/>
            </p:nvCxnSpPr>
            <p:spPr>
              <a:xfrm flipH="1">
                <a:off x="1905000" y="1905000"/>
                <a:ext cx="228600" cy="228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book</a:t>
            </a:r>
            <a:endParaRPr lang="en-US" dirty="0">
              <a:latin typeface="+mn-lt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BA3091F-A526-468E-8945-4E9726EF4335}"/>
              </a:ext>
            </a:extLst>
          </p:cNvPr>
          <p:cNvSpPr/>
          <p:nvPr/>
        </p:nvSpPr>
        <p:spPr>
          <a:xfrm>
            <a:off x="20357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Available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0C03AA0-A53B-4B6F-B9B6-970ADE327C8F}"/>
              </a:ext>
            </a:extLst>
          </p:cNvPr>
          <p:cNvSpPr/>
          <p:nvPr/>
        </p:nvSpPr>
        <p:spPr>
          <a:xfrm>
            <a:off x="6760170" y="2513859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Issue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EC8FA6D4-4406-4B14-89B2-3BD834B5B6A1}"/>
              </a:ext>
            </a:extLst>
          </p:cNvPr>
          <p:cNvSpPr/>
          <p:nvPr/>
        </p:nvSpPr>
        <p:spPr>
          <a:xfrm>
            <a:off x="67601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Renew</a:t>
            </a:r>
          </a:p>
        </p:txBody>
      </p:sp>
      <p:sp>
        <p:nvSpPr>
          <p:cNvPr id="31" name="Flowchart: Terminator 30">
            <a:extLst>
              <a:ext uri="{FF2B5EF4-FFF2-40B4-BE49-F238E27FC236}">
                <a16:creationId xmlns:a16="http://schemas.microsoft.com/office/drawing/2014/main" id="{E8786641-0466-4674-AA88-CD4202127446}"/>
              </a:ext>
            </a:extLst>
          </p:cNvPr>
          <p:cNvSpPr/>
          <p:nvPr/>
        </p:nvSpPr>
        <p:spPr>
          <a:xfrm>
            <a:off x="2035770" y="5269646"/>
            <a:ext cx="1676400" cy="6096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Return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1465134" y="1136932"/>
            <a:ext cx="64633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2759670" y="1866159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stCxn id="47" idx="4"/>
          </p:cNvCxnSpPr>
          <p:nvPr/>
        </p:nvCxnSpPr>
        <p:spPr>
          <a:xfrm>
            <a:off x="2873970" y="2094759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6388CA-CF86-4D68-BD96-3DB5723D4B7F}"/>
              </a:ext>
            </a:extLst>
          </p:cNvPr>
          <p:cNvCxnSpPr/>
          <p:nvPr/>
        </p:nvCxnSpPr>
        <p:spPr>
          <a:xfrm>
            <a:off x="3712170" y="281865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5A93748-F7F0-47A8-AECF-C72EB89A07BC}"/>
              </a:ext>
            </a:extLst>
          </p:cNvPr>
          <p:cNvCxnSpPr/>
          <p:nvPr/>
        </p:nvCxnSpPr>
        <p:spPr>
          <a:xfrm>
            <a:off x="75983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100BA6-A417-4926-ABCB-276B34A0356E}"/>
              </a:ext>
            </a:extLst>
          </p:cNvPr>
          <p:cNvCxnSpPr>
            <a:cxnSpLocks/>
          </p:cNvCxnSpPr>
          <p:nvPr/>
        </p:nvCxnSpPr>
        <p:spPr>
          <a:xfrm flipV="1">
            <a:off x="8199092" y="3095658"/>
            <a:ext cx="0" cy="217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61D7B5-4AD2-4616-95DF-5AAE9494C380}"/>
              </a:ext>
            </a:extLst>
          </p:cNvPr>
          <p:cNvCxnSpPr/>
          <p:nvPr/>
        </p:nvCxnSpPr>
        <p:spPr>
          <a:xfrm flipV="1">
            <a:off x="2873970" y="3123459"/>
            <a:ext cx="0" cy="214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B16A25-2E8A-4148-81E0-B759D33C304E}"/>
              </a:ext>
            </a:extLst>
          </p:cNvPr>
          <p:cNvCxnSpPr>
            <a:cxnSpLocks/>
            <a:endCxn id="31" idx="3"/>
          </p:cNvCxnSpPr>
          <p:nvPr/>
        </p:nvCxnSpPr>
        <p:spPr>
          <a:xfrm flipH="1">
            <a:off x="3712170" y="3000652"/>
            <a:ext cx="3132513" cy="25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96174F6-DE2D-46E7-A3CB-88AE92191D0B}"/>
              </a:ext>
            </a:extLst>
          </p:cNvPr>
          <p:cNvSpPr txBox="1"/>
          <p:nvPr/>
        </p:nvSpPr>
        <p:spPr>
          <a:xfrm>
            <a:off x="4207469" y="2555561"/>
            <a:ext cx="1905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Book issued to user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112888-63A4-43E5-88BA-050EC45FB239}"/>
              </a:ext>
            </a:extLst>
          </p:cNvPr>
          <p:cNvSpPr txBox="1"/>
          <p:nvPr/>
        </p:nvSpPr>
        <p:spPr>
          <a:xfrm rot="19256900">
            <a:off x="3341424" y="3987546"/>
            <a:ext cx="3190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[After</a:t>
            </a:r>
            <a:r>
              <a:rPr lang="en-US" sz="1200" dirty="0"/>
              <a:t> completion of exam] OR Book No of Days Completed OR User want to Return the book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800690-C524-4601-8C73-1A1B0A705157}"/>
              </a:ext>
            </a:extLst>
          </p:cNvPr>
          <p:cNvSpPr txBox="1"/>
          <p:nvPr/>
        </p:nvSpPr>
        <p:spPr>
          <a:xfrm rot="16200000">
            <a:off x="2085311" y="4101666"/>
            <a:ext cx="1798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Submit the book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4DC812-BB0A-4B1A-8312-97F533DD4CA0}"/>
              </a:ext>
            </a:extLst>
          </p:cNvPr>
          <p:cNvSpPr txBox="1"/>
          <p:nvPr/>
        </p:nvSpPr>
        <p:spPr>
          <a:xfrm rot="16200000">
            <a:off x="6514087" y="4055159"/>
            <a:ext cx="1891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Request to issue same book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BE67A-07A4-4D3A-93F9-C4290777B231}"/>
              </a:ext>
            </a:extLst>
          </p:cNvPr>
          <p:cNvSpPr txBox="1"/>
          <p:nvPr/>
        </p:nvSpPr>
        <p:spPr>
          <a:xfrm rot="16200000">
            <a:off x="7352296" y="4174576"/>
            <a:ext cx="1435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Book re-issue</a:t>
            </a:r>
          </a:p>
        </p:txBody>
      </p:sp>
    </p:spTree>
    <p:extLst>
      <p:ext uri="{BB962C8B-B14F-4D97-AF65-F5344CB8AC3E}">
        <p14:creationId xmlns:p14="http://schemas.microsoft.com/office/powerpoint/2010/main" val="5694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46" grpId="0"/>
      <p:bldP spid="47" grpId="0" animBg="1"/>
      <p:bldP spid="59" grpId="0"/>
      <p:bldP spid="61" grpId="0"/>
      <p:bldP spid="63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CB5F-C148-4560-A512-543482C1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State diagram of </a:t>
            </a:r>
            <a:r>
              <a:rPr lang="de-DE" dirty="0"/>
              <a:t>Bank Automated Teller Machine (ATM)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41FB-FACE-4998-A5BF-7E747538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of UML behavioral state diagram showing Bank Automated Teller Machine (ATM) top level state machine.</a:t>
            </a:r>
          </a:p>
          <a:p>
            <a:r>
              <a:rPr lang="en-US" dirty="0"/>
              <a:t>ATM is initially </a:t>
            </a:r>
            <a:r>
              <a:rPr lang="en-US" dirty="0">
                <a:solidFill>
                  <a:srgbClr val="A32D19"/>
                </a:solidFill>
              </a:rPr>
              <a:t>turned off</a:t>
            </a:r>
            <a:r>
              <a:rPr lang="en-US" dirty="0"/>
              <a:t>. After the power is turned on, ATM performs startup action and enters </a:t>
            </a:r>
            <a:r>
              <a:rPr lang="en-US" dirty="0">
                <a:solidFill>
                  <a:srgbClr val="A32D19"/>
                </a:solidFill>
              </a:rPr>
              <a:t>Self Test state</a:t>
            </a:r>
            <a:r>
              <a:rPr lang="en-US" dirty="0"/>
              <a:t>.</a:t>
            </a:r>
          </a:p>
          <a:p>
            <a:r>
              <a:rPr lang="en-US" dirty="0"/>
              <a:t>If the </a:t>
            </a:r>
            <a:r>
              <a:rPr lang="en-US" dirty="0">
                <a:solidFill>
                  <a:srgbClr val="A32D19"/>
                </a:solidFill>
              </a:rPr>
              <a:t>test fails</a:t>
            </a:r>
            <a:r>
              <a:rPr lang="en-US" dirty="0"/>
              <a:t>, ATM goes into </a:t>
            </a:r>
            <a:r>
              <a:rPr lang="en-US" dirty="0">
                <a:solidFill>
                  <a:srgbClr val="A32D19"/>
                </a:solidFill>
              </a:rPr>
              <a:t>Out of Service </a:t>
            </a:r>
            <a:r>
              <a:rPr lang="en-US" dirty="0"/>
              <a:t>state, otherwise there is trigger less transition to the </a:t>
            </a:r>
            <a:r>
              <a:rPr lang="en-US" dirty="0">
                <a:solidFill>
                  <a:srgbClr val="A32D19"/>
                </a:solidFill>
              </a:rPr>
              <a:t>Idle state</a:t>
            </a:r>
            <a:r>
              <a:rPr lang="en-US" dirty="0"/>
              <a:t>. In this state ATM </a:t>
            </a:r>
            <a:r>
              <a:rPr lang="en-US" dirty="0">
                <a:solidFill>
                  <a:srgbClr val="A32D19"/>
                </a:solidFill>
              </a:rPr>
              <a:t>waits for customer interaction</a:t>
            </a:r>
            <a:r>
              <a:rPr lang="en-US" dirty="0"/>
              <a:t>.</a:t>
            </a:r>
          </a:p>
          <a:p>
            <a:r>
              <a:rPr lang="en-US" dirty="0"/>
              <a:t>The ATM state changes from </a:t>
            </a:r>
            <a:r>
              <a:rPr lang="en-US" dirty="0">
                <a:solidFill>
                  <a:srgbClr val="A32D19"/>
                </a:solidFill>
              </a:rPr>
              <a:t>Idle to Serving Customer </a:t>
            </a:r>
            <a:r>
              <a:rPr lang="en-US" dirty="0"/>
              <a:t>when the customer </a:t>
            </a:r>
            <a:r>
              <a:rPr lang="en-US" dirty="0">
                <a:solidFill>
                  <a:srgbClr val="A32D19"/>
                </a:solidFill>
              </a:rPr>
              <a:t>inserts</a:t>
            </a:r>
            <a:r>
              <a:rPr lang="en-US" dirty="0"/>
              <a:t> banking or credit </a:t>
            </a:r>
            <a:r>
              <a:rPr lang="en-US" dirty="0">
                <a:solidFill>
                  <a:srgbClr val="A32D19"/>
                </a:solidFill>
              </a:rPr>
              <a:t>card</a:t>
            </a:r>
            <a:r>
              <a:rPr lang="en-US" dirty="0"/>
              <a:t> in the ATM's card reader. </a:t>
            </a:r>
          </a:p>
          <a:p>
            <a:r>
              <a:rPr lang="en-US" dirty="0"/>
              <a:t>On entering the Serving Customer state, the entry action </a:t>
            </a:r>
            <a:r>
              <a:rPr lang="en-US" dirty="0" err="1">
                <a:solidFill>
                  <a:srgbClr val="A32D19"/>
                </a:solidFill>
              </a:rPr>
              <a:t>readCard</a:t>
            </a:r>
            <a:r>
              <a:rPr lang="en-US" dirty="0"/>
              <a:t> is performed. </a:t>
            </a:r>
          </a:p>
          <a:p>
            <a:r>
              <a:rPr lang="en-US" dirty="0"/>
              <a:t>Note, that transition from Serving Customer state back to the Idle state could be triggered by cancel event as the </a:t>
            </a:r>
            <a:r>
              <a:rPr lang="en-US" dirty="0">
                <a:solidFill>
                  <a:srgbClr val="A32D19"/>
                </a:solidFill>
              </a:rPr>
              <a:t>customer could cancel transaction at any time.</a:t>
            </a:r>
          </a:p>
          <a:p>
            <a:r>
              <a:rPr lang="en-US" dirty="0"/>
              <a:t>Serving Customer state is a </a:t>
            </a:r>
            <a:r>
              <a:rPr lang="en-US" dirty="0">
                <a:solidFill>
                  <a:srgbClr val="A32D19"/>
                </a:solidFill>
              </a:rPr>
              <a:t>composite state </a:t>
            </a:r>
            <a:r>
              <a:rPr lang="en-US" dirty="0"/>
              <a:t>with sequential substates </a:t>
            </a:r>
            <a:r>
              <a:rPr lang="en-US" dirty="0">
                <a:solidFill>
                  <a:srgbClr val="A32D19"/>
                </a:solidFill>
              </a:rPr>
              <a:t>Customer Authentication</a:t>
            </a:r>
            <a:r>
              <a:rPr lang="en-US" dirty="0"/>
              <a:t>, </a:t>
            </a:r>
            <a:r>
              <a:rPr lang="en-US" dirty="0">
                <a:solidFill>
                  <a:srgbClr val="A32D19"/>
                </a:solidFill>
              </a:rPr>
              <a:t>Selecting Transaction </a:t>
            </a:r>
            <a:r>
              <a:rPr lang="en-US" dirty="0"/>
              <a:t>and </a:t>
            </a:r>
            <a:r>
              <a:rPr lang="en-US" dirty="0">
                <a:solidFill>
                  <a:srgbClr val="A32D19"/>
                </a:solidFill>
              </a:rPr>
              <a:t>Transaction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94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594F6E0-D16D-4F9C-A42D-B489D5913FC4}"/>
              </a:ext>
            </a:extLst>
          </p:cNvPr>
          <p:cNvGrpSpPr/>
          <p:nvPr/>
        </p:nvGrpSpPr>
        <p:grpSpPr>
          <a:xfrm>
            <a:off x="466902" y="822202"/>
            <a:ext cx="8854651" cy="5605231"/>
            <a:chOff x="157901" y="1012129"/>
            <a:chExt cx="10836852" cy="47384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E533921-9B17-47C2-95FD-8F97B1DF9C1D}"/>
                </a:ext>
              </a:extLst>
            </p:cNvPr>
            <p:cNvSpPr/>
            <p:nvPr/>
          </p:nvSpPr>
          <p:spPr>
            <a:xfrm>
              <a:off x="157901" y="1012129"/>
              <a:ext cx="10836852" cy="47384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12B5C7-2EB0-4A66-AA61-6E996F6C6EFE}"/>
                </a:ext>
              </a:extLst>
            </p:cNvPr>
            <p:cNvGrpSpPr/>
            <p:nvPr/>
          </p:nvGrpSpPr>
          <p:grpSpPr>
            <a:xfrm>
              <a:off x="157901" y="1012129"/>
              <a:ext cx="1482420" cy="372788"/>
              <a:chOff x="540016" y="1447800"/>
              <a:chExt cx="1104915" cy="39246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DF14D6F-7710-4BAA-A93B-DA747AEF8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224" y="1447800"/>
                <a:ext cx="0" cy="22097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3DE222-70CF-4AC4-BB03-9B478BC699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0016" y="1825716"/>
                <a:ext cx="980212" cy="1454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8C9D3C6-38AA-4EDA-A2C9-D313CACCEA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15642" y="1662485"/>
                <a:ext cx="129289" cy="15694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 of </a:t>
            </a:r>
            <a:r>
              <a:rPr lang="de-DE" dirty="0"/>
              <a:t>Bank Automated Teller Machine (ATM)</a:t>
            </a:r>
            <a:endParaRPr lang="en-US" dirty="0">
              <a:latin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FE652A-4E41-4235-9C0E-DE48A017123F}"/>
              </a:ext>
            </a:extLst>
          </p:cNvPr>
          <p:cNvSpPr/>
          <p:nvPr/>
        </p:nvSpPr>
        <p:spPr>
          <a:xfrm>
            <a:off x="466902" y="873976"/>
            <a:ext cx="117544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Bank ATM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72C4BEE-4A14-4763-BD06-7DA42D6A6551}"/>
              </a:ext>
            </a:extLst>
          </p:cNvPr>
          <p:cNvSpPr/>
          <p:nvPr/>
        </p:nvSpPr>
        <p:spPr>
          <a:xfrm>
            <a:off x="5250440" y="928467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DC7F00-32D3-4D9F-805C-563DC8D8B416}"/>
              </a:ext>
            </a:extLst>
          </p:cNvPr>
          <p:cNvCxnSpPr>
            <a:cxnSpLocks/>
            <a:stCxn id="47" idx="4"/>
            <a:endCxn id="37" idx="0"/>
          </p:cNvCxnSpPr>
          <p:nvPr/>
        </p:nvCxnSpPr>
        <p:spPr>
          <a:xfrm>
            <a:off x="5364740" y="1157067"/>
            <a:ext cx="0" cy="355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F9BD868B-4BA0-472C-A6E5-92BE1837EC9F}"/>
              </a:ext>
            </a:extLst>
          </p:cNvPr>
          <p:cNvSpPr/>
          <p:nvPr/>
        </p:nvSpPr>
        <p:spPr>
          <a:xfrm>
            <a:off x="4946578" y="1512069"/>
            <a:ext cx="836324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off</a:t>
            </a:r>
          </a:p>
        </p:txBody>
      </p:sp>
      <p:sp>
        <p:nvSpPr>
          <p:cNvPr id="39" name="Flowchart: Terminator 38">
            <a:extLst>
              <a:ext uri="{FF2B5EF4-FFF2-40B4-BE49-F238E27FC236}">
                <a16:creationId xmlns:a16="http://schemas.microsoft.com/office/drawing/2014/main" id="{AE9CCAEB-5CA0-437A-8FA9-34E16A103D3D}"/>
              </a:ext>
            </a:extLst>
          </p:cNvPr>
          <p:cNvSpPr/>
          <p:nvPr/>
        </p:nvSpPr>
        <p:spPr>
          <a:xfrm>
            <a:off x="4805082" y="2672589"/>
            <a:ext cx="1090905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Self Test</a:t>
            </a:r>
          </a:p>
        </p:txBody>
      </p:sp>
      <p:sp>
        <p:nvSpPr>
          <p:cNvPr id="43" name="Flowchart: Terminator 42">
            <a:extLst>
              <a:ext uri="{FF2B5EF4-FFF2-40B4-BE49-F238E27FC236}">
                <a16:creationId xmlns:a16="http://schemas.microsoft.com/office/drawing/2014/main" id="{6A172EEF-10DC-44AB-B964-2793345F7B7E}"/>
              </a:ext>
            </a:extLst>
          </p:cNvPr>
          <p:cNvSpPr/>
          <p:nvPr/>
        </p:nvSpPr>
        <p:spPr>
          <a:xfrm>
            <a:off x="2223654" y="3795197"/>
            <a:ext cx="1090905" cy="38076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Idle</a:t>
            </a:r>
          </a:p>
        </p:txBody>
      </p:sp>
      <p:sp>
        <p:nvSpPr>
          <p:cNvPr id="54" name="Flowchart: Terminator 53">
            <a:extLst>
              <a:ext uri="{FF2B5EF4-FFF2-40B4-BE49-F238E27FC236}">
                <a16:creationId xmlns:a16="http://schemas.microsoft.com/office/drawing/2014/main" id="{E081CA53-5E93-4735-9841-4949004F3E58}"/>
              </a:ext>
            </a:extLst>
          </p:cNvPr>
          <p:cNvSpPr/>
          <p:nvPr/>
        </p:nvSpPr>
        <p:spPr>
          <a:xfrm>
            <a:off x="4596723" y="3759128"/>
            <a:ext cx="1499277" cy="48140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Maintenance</a:t>
            </a:r>
          </a:p>
        </p:txBody>
      </p:sp>
      <p:sp>
        <p:nvSpPr>
          <p:cNvPr id="55" name="Flowchart: Terminator 54">
            <a:extLst>
              <a:ext uri="{FF2B5EF4-FFF2-40B4-BE49-F238E27FC236}">
                <a16:creationId xmlns:a16="http://schemas.microsoft.com/office/drawing/2014/main" id="{B887FB86-1A20-48CF-BE93-40642F9F6C08}"/>
              </a:ext>
            </a:extLst>
          </p:cNvPr>
          <p:cNvSpPr/>
          <p:nvPr/>
        </p:nvSpPr>
        <p:spPr>
          <a:xfrm>
            <a:off x="7333595" y="3689039"/>
            <a:ext cx="1338002" cy="56144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Out of Service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6D507F-CAA3-476A-9200-273ECCE16A9E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350535" y="1892831"/>
            <a:ext cx="14205" cy="779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13E47B-9323-4986-AEAB-F35C776365ED}"/>
              </a:ext>
            </a:extLst>
          </p:cNvPr>
          <p:cNvSpPr txBox="1"/>
          <p:nvPr/>
        </p:nvSpPr>
        <p:spPr>
          <a:xfrm rot="16200000">
            <a:off x="4775587" y="2012974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</a:t>
            </a:r>
            <a:r>
              <a:rPr lang="en-IN" sz="1200" dirty="0" err="1"/>
              <a:t>startup</a:t>
            </a:r>
            <a:endParaRPr lang="en-IN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9AE45-7009-4E55-AF2E-B08C7A154B14}"/>
              </a:ext>
            </a:extLst>
          </p:cNvPr>
          <p:cNvCxnSpPr>
            <a:cxnSpLocks/>
          </p:cNvCxnSpPr>
          <p:nvPr/>
        </p:nvCxnSpPr>
        <p:spPr>
          <a:xfrm>
            <a:off x="6062861" y="3859205"/>
            <a:ext cx="1310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6D1506-C685-42DD-9FEA-2849EDC28239}"/>
              </a:ext>
            </a:extLst>
          </p:cNvPr>
          <p:cNvCxnSpPr>
            <a:cxnSpLocks/>
            <a:stCxn id="43" idx="3"/>
            <a:endCxn id="54" idx="1"/>
          </p:cNvCxnSpPr>
          <p:nvPr/>
        </p:nvCxnSpPr>
        <p:spPr>
          <a:xfrm>
            <a:off x="3314559" y="3985578"/>
            <a:ext cx="1282164" cy="14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EF9584D-F29E-4F31-A679-FE746DBEA023}"/>
              </a:ext>
            </a:extLst>
          </p:cNvPr>
          <p:cNvCxnSpPr>
            <a:cxnSpLocks/>
            <a:stCxn id="37" idx="1"/>
            <a:endCxn id="43" idx="1"/>
          </p:cNvCxnSpPr>
          <p:nvPr/>
        </p:nvCxnSpPr>
        <p:spPr>
          <a:xfrm rot="10800000" flipV="1">
            <a:off x="2223654" y="1702450"/>
            <a:ext cx="2722924" cy="2283128"/>
          </a:xfrm>
          <a:prstGeom prst="bentConnector3">
            <a:avLst>
              <a:gd name="adj1" fmla="val 10839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7EFEE18-91F0-439C-B6FA-27D7F595CE4E}"/>
              </a:ext>
            </a:extLst>
          </p:cNvPr>
          <p:cNvCxnSpPr>
            <a:cxnSpLocks/>
            <a:stCxn id="39" idx="1"/>
            <a:endCxn id="43" idx="0"/>
          </p:cNvCxnSpPr>
          <p:nvPr/>
        </p:nvCxnSpPr>
        <p:spPr>
          <a:xfrm rot="10800000" flipV="1">
            <a:off x="2769108" y="2913291"/>
            <a:ext cx="2035975" cy="881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5AD61B-D48B-4490-AD7D-F7BCF783F4B4}"/>
              </a:ext>
            </a:extLst>
          </p:cNvPr>
          <p:cNvCxnSpPr>
            <a:cxnSpLocks/>
            <a:stCxn id="37" idx="3"/>
            <a:endCxn id="55" idx="0"/>
          </p:cNvCxnSpPr>
          <p:nvPr/>
        </p:nvCxnSpPr>
        <p:spPr>
          <a:xfrm>
            <a:off x="5782902" y="1702450"/>
            <a:ext cx="2219694" cy="19865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A6E5FF-267D-44E8-A5AD-4B84430D9870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flipH="1">
            <a:off x="5346362" y="3153993"/>
            <a:ext cx="4173" cy="60513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4DE9E-13D9-469A-A2F2-66944F9589F7}"/>
              </a:ext>
            </a:extLst>
          </p:cNvPr>
          <p:cNvSpPr txBox="1"/>
          <p:nvPr/>
        </p:nvSpPr>
        <p:spPr>
          <a:xfrm>
            <a:off x="6338811" y="146876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E318581-805F-47F7-9141-9C0DADE1CB06}"/>
              </a:ext>
            </a:extLst>
          </p:cNvPr>
          <p:cNvGrpSpPr/>
          <p:nvPr/>
        </p:nvGrpSpPr>
        <p:grpSpPr>
          <a:xfrm>
            <a:off x="1783496" y="4676385"/>
            <a:ext cx="7112036" cy="1562828"/>
            <a:chOff x="230596" y="4785545"/>
            <a:chExt cx="7112036" cy="156282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34ED02-57D4-4EF2-B158-30A538B3D91B}"/>
                </a:ext>
              </a:extLst>
            </p:cNvPr>
            <p:cNvGrpSpPr/>
            <p:nvPr/>
          </p:nvGrpSpPr>
          <p:grpSpPr>
            <a:xfrm>
              <a:off x="230596" y="4794115"/>
              <a:ext cx="7112036" cy="1554258"/>
              <a:chOff x="230596" y="4794115"/>
              <a:chExt cx="7112036" cy="1554258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EEDA8A9-76EB-42C9-A2C1-38169BC526CE}"/>
                  </a:ext>
                </a:extLst>
              </p:cNvPr>
              <p:cNvSpPr/>
              <p:nvPr/>
            </p:nvSpPr>
            <p:spPr>
              <a:xfrm>
                <a:off x="250252" y="4794115"/>
                <a:ext cx="7092380" cy="1554258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E9AD2E-B387-4527-916D-3C53A5CF9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596" y="5128608"/>
                <a:ext cx="7112036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8BAF788-B192-4F6E-A745-B857DD51B134}"/>
                </a:ext>
              </a:extLst>
            </p:cNvPr>
            <p:cNvSpPr/>
            <p:nvPr/>
          </p:nvSpPr>
          <p:spPr>
            <a:xfrm>
              <a:off x="2732484" y="4785545"/>
              <a:ext cx="2026712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600" b="1" cap="none" spc="0" dirty="0">
                  <a:ln w="0"/>
                  <a:solidFill>
                    <a:schemeClr val="tx1"/>
                  </a:solidFill>
                </a:rPr>
                <a:t>serving customer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A80C632-3BFF-40D9-A103-8C96DFDE3C38}"/>
              </a:ext>
            </a:extLst>
          </p:cNvPr>
          <p:cNvCxnSpPr>
            <a:cxnSpLocks/>
          </p:cNvCxnSpPr>
          <p:nvPr/>
        </p:nvCxnSpPr>
        <p:spPr>
          <a:xfrm>
            <a:off x="6059813" y="4130477"/>
            <a:ext cx="131072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BBAC5707-CD3D-4D03-B266-A38A14582F3A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5895987" y="2913291"/>
            <a:ext cx="1641164" cy="775748"/>
          </a:xfrm>
          <a:prstGeom prst="bentConnector3">
            <a:avLst>
              <a:gd name="adj1" fmla="val 1007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C4F4058-3F96-4879-B510-AF8C6BC94996}"/>
              </a:ext>
            </a:extLst>
          </p:cNvPr>
          <p:cNvSpPr txBox="1"/>
          <p:nvPr/>
        </p:nvSpPr>
        <p:spPr>
          <a:xfrm>
            <a:off x="6664598" y="263130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DCB443-A3AE-4D70-8957-CC9821CFFF69}"/>
              </a:ext>
            </a:extLst>
          </p:cNvPr>
          <p:cNvSpPr txBox="1"/>
          <p:nvPr/>
        </p:nvSpPr>
        <p:spPr>
          <a:xfrm>
            <a:off x="2934898" y="144397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off / shut-down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411AC8-62C4-42FB-AACE-0DA6EA3E5ED1}"/>
              </a:ext>
            </a:extLst>
          </p:cNvPr>
          <p:cNvSpPr txBox="1"/>
          <p:nvPr/>
        </p:nvSpPr>
        <p:spPr>
          <a:xfrm>
            <a:off x="6497271" y="365274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33D9A28-BD35-4254-A4C4-500E2DF85E13}"/>
              </a:ext>
            </a:extLst>
          </p:cNvPr>
          <p:cNvSpPr txBox="1"/>
          <p:nvPr/>
        </p:nvSpPr>
        <p:spPr>
          <a:xfrm>
            <a:off x="6462082" y="415149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60C0AD4-83F5-445D-B7D0-95F32258792E}"/>
              </a:ext>
            </a:extLst>
          </p:cNvPr>
          <p:cNvSpPr txBox="1"/>
          <p:nvPr/>
        </p:nvSpPr>
        <p:spPr>
          <a:xfrm>
            <a:off x="3635667" y="3712631"/>
            <a:ext cx="617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service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8621DF3-AFE8-4337-B6AD-4650D7F22966}"/>
              </a:ext>
            </a:extLst>
          </p:cNvPr>
          <p:cNvSpPr txBox="1"/>
          <p:nvPr/>
        </p:nvSpPr>
        <p:spPr>
          <a:xfrm>
            <a:off x="3494221" y="264555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successfully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01C7B65-1952-40A3-B32F-C5B4CEC946CB}"/>
              </a:ext>
            </a:extLst>
          </p:cNvPr>
          <p:cNvCxnSpPr>
            <a:cxnSpLocks/>
          </p:cNvCxnSpPr>
          <p:nvPr/>
        </p:nvCxnSpPr>
        <p:spPr>
          <a:xfrm flipH="1">
            <a:off x="2430551" y="4175959"/>
            <a:ext cx="2" cy="5089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27890C0-9CA6-4368-B593-7A15C30A95DC}"/>
              </a:ext>
            </a:extLst>
          </p:cNvPr>
          <p:cNvCxnSpPr>
            <a:cxnSpLocks/>
          </p:cNvCxnSpPr>
          <p:nvPr/>
        </p:nvCxnSpPr>
        <p:spPr>
          <a:xfrm flipH="1">
            <a:off x="3057952" y="4165286"/>
            <a:ext cx="1" cy="51966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C440D5C-411D-4CDE-AED7-0BFD6D3ABEE1}"/>
              </a:ext>
            </a:extLst>
          </p:cNvPr>
          <p:cNvGrpSpPr/>
          <p:nvPr/>
        </p:nvGrpSpPr>
        <p:grpSpPr>
          <a:xfrm>
            <a:off x="2497973" y="4072852"/>
            <a:ext cx="276999" cy="664456"/>
            <a:chOff x="2497973" y="4072852"/>
            <a:chExt cx="276999" cy="664456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5295B71-157A-463B-800F-D41DA264D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6379" y="4162139"/>
              <a:ext cx="1" cy="536637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856398-394B-4142-B68C-9CC5663B2EF4}"/>
                </a:ext>
              </a:extLst>
            </p:cNvPr>
            <p:cNvSpPr txBox="1"/>
            <p:nvPr/>
          </p:nvSpPr>
          <p:spPr>
            <a:xfrm rot="16200000">
              <a:off x="2304245" y="4266580"/>
              <a:ext cx="6644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cancel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2375B32-FDD8-46DA-AA64-6F72F52BAFF5}"/>
              </a:ext>
            </a:extLst>
          </p:cNvPr>
          <p:cNvSpPr txBox="1"/>
          <p:nvPr/>
        </p:nvSpPr>
        <p:spPr>
          <a:xfrm>
            <a:off x="1486195" y="42630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card inserted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87A4A9-DA32-45CC-A94C-AC06A6337BB1}"/>
              </a:ext>
            </a:extLst>
          </p:cNvPr>
          <p:cNvSpPr txBox="1"/>
          <p:nvPr/>
        </p:nvSpPr>
        <p:spPr>
          <a:xfrm>
            <a:off x="3025967" y="432647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remove card</a:t>
            </a:r>
          </a:p>
        </p:txBody>
      </p:sp>
      <p:sp>
        <p:nvSpPr>
          <p:cNvPr id="129" name="Flowchart: Terminator 128">
            <a:extLst>
              <a:ext uri="{FF2B5EF4-FFF2-40B4-BE49-F238E27FC236}">
                <a16:creationId xmlns:a16="http://schemas.microsoft.com/office/drawing/2014/main" id="{ABEE45D0-5D50-4E30-85E9-D7E5C9F5CC41}"/>
              </a:ext>
            </a:extLst>
          </p:cNvPr>
          <p:cNvSpPr/>
          <p:nvPr/>
        </p:nvSpPr>
        <p:spPr>
          <a:xfrm>
            <a:off x="2497973" y="5303971"/>
            <a:ext cx="1503261" cy="59499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Customer Authentication</a:t>
            </a:r>
            <a:endParaRPr lang="en-US" sz="1200" b="1" dirty="0"/>
          </a:p>
        </p:txBody>
      </p:sp>
      <p:sp>
        <p:nvSpPr>
          <p:cNvPr id="130" name="Flowchart: Terminator 129">
            <a:extLst>
              <a:ext uri="{FF2B5EF4-FFF2-40B4-BE49-F238E27FC236}">
                <a16:creationId xmlns:a16="http://schemas.microsoft.com/office/drawing/2014/main" id="{390514EA-A867-43B7-BA0A-F6ADA94D788B}"/>
              </a:ext>
            </a:extLst>
          </p:cNvPr>
          <p:cNvSpPr/>
          <p:nvPr/>
        </p:nvSpPr>
        <p:spPr>
          <a:xfrm>
            <a:off x="4641622" y="5301589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Selecting Transaction</a:t>
            </a:r>
            <a:endParaRPr lang="en-US" sz="1200" b="1" dirty="0"/>
          </a:p>
        </p:txBody>
      </p:sp>
      <p:sp>
        <p:nvSpPr>
          <p:cNvPr id="133" name="Flowchart: Terminator 132">
            <a:extLst>
              <a:ext uri="{FF2B5EF4-FFF2-40B4-BE49-F238E27FC236}">
                <a16:creationId xmlns:a16="http://schemas.microsoft.com/office/drawing/2014/main" id="{9F79668F-6A0D-4968-BC27-DB91F0A0F5DA}"/>
              </a:ext>
            </a:extLst>
          </p:cNvPr>
          <p:cNvSpPr/>
          <p:nvPr/>
        </p:nvSpPr>
        <p:spPr>
          <a:xfrm>
            <a:off x="6497271" y="5299594"/>
            <a:ext cx="1314235" cy="57342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Transaction</a:t>
            </a:r>
            <a:endParaRPr lang="en-US" sz="12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CFDEFAA-4368-4979-B5D4-03E6853838ED}"/>
              </a:ext>
            </a:extLst>
          </p:cNvPr>
          <p:cNvSpPr/>
          <p:nvPr/>
        </p:nvSpPr>
        <p:spPr>
          <a:xfrm>
            <a:off x="1921963" y="5475974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FCBC024-A167-4AC6-A657-F13F97A16C73}"/>
              </a:ext>
            </a:extLst>
          </p:cNvPr>
          <p:cNvCxnSpPr>
            <a:cxnSpLocks/>
            <a:stCxn id="134" idx="6"/>
            <a:endCxn id="129" idx="1"/>
          </p:cNvCxnSpPr>
          <p:nvPr/>
        </p:nvCxnSpPr>
        <p:spPr>
          <a:xfrm>
            <a:off x="2150563" y="5590274"/>
            <a:ext cx="347410" cy="11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37A0D31-8D93-4A69-9C02-240C336432C6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001234" y="5588303"/>
            <a:ext cx="640388" cy="1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9A6813-41B3-49FF-97A9-CFB40E553296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5955857" y="5586308"/>
            <a:ext cx="541414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F744D14-23F0-4AA4-BEA8-2184CF358B1D}"/>
              </a:ext>
            </a:extLst>
          </p:cNvPr>
          <p:cNvGrpSpPr/>
          <p:nvPr/>
        </p:nvGrpSpPr>
        <p:grpSpPr>
          <a:xfrm>
            <a:off x="8322071" y="5475418"/>
            <a:ext cx="259646" cy="256588"/>
            <a:chOff x="9290534" y="1789176"/>
            <a:chExt cx="360000" cy="3600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C9E975C-3CD6-411F-B74B-8E7B6F0281BD}"/>
                </a:ext>
              </a:extLst>
            </p:cNvPr>
            <p:cNvSpPr/>
            <p:nvPr/>
          </p:nvSpPr>
          <p:spPr>
            <a:xfrm>
              <a:off x="9290534" y="1789176"/>
              <a:ext cx="360000" cy="36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8873BB1-824E-4E0E-8042-5AB586AAC805}"/>
                </a:ext>
              </a:extLst>
            </p:cNvPr>
            <p:cNvSpPr/>
            <p:nvPr/>
          </p:nvSpPr>
          <p:spPr>
            <a:xfrm>
              <a:off x="9366602" y="1853631"/>
              <a:ext cx="217253" cy="21077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89B1AA2-32C4-4DFD-9B01-1BF674E37452}"/>
              </a:ext>
            </a:extLst>
          </p:cNvPr>
          <p:cNvCxnSpPr>
            <a:cxnSpLocks/>
            <a:stCxn id="133" idx="3"/>
            <a:endCxn id="152" idx="2"/>
          </p:cNvCxnSpPr>
          <p:nvPr/>
        </p:nvCxnSpPr>
        <p:spPr>
          <a:xfrm>
            <a:off x="7811506" y="5586308"/>
            <a:ext cx="510565" cy="1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65EFD53-D2C0-4991-933B-27C850A64471}"/>
              </a:ext>
            </a:extLst>
          </p:cNvPr>
          <p:cNvCxnSpPr>
            <a:cxnSpLocks/>
          </p:cNvCxnSpPr>
          <p:nvPr/>
        </p:nvCxnSpPr>
        <p:spPr>
          <a:xfrm>
            <a:off x="8316242" y="4234200"/>
            <a:ext cx="912" cy="4507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86AAB467-096C-4271-A54B-C6DA2D63CB6A}"/>
              </a:ext>
            </a:extLst>
          </p:cNvPr>
          <p:cNvSpPr txBox="1"/>
          <p:nvPr/>
        </p:nvSpPr>
        <p:spPr>
          <a:xfrm>
            <a:off x="8264247" y="43478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failure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F4CA32-EA9E-4995-84B8-3384E79822C6}"/>
              </a:ext>
            </a:extLst>
          </p:cNvPr>
          <p:cNvSpPr txBox="1"/>
          <p:nvPr/>
        </p:nvSpPr>
        <p:spPr>
          <a:xfrm rot="16200000">
            <a:off x="4767292" y="3234358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turn on /</a:t>
            </a:r>
          </a:p>
          <a:p>
            <a:r>
              <a:rPr lang="en-IN" sz="1200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29118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7" grpId="0" animBg="1"/>
      <p:bldP spid="39" grpId="0" animBg="1"/>
      <p:bldP spid="43" grpId="0" animBg="1"/>
      <p:bldP spid="54" grpId="0" animBg="1"/>
      <p:bldP spid="55" grpId="0" animBg="1"/>
      <p:bldP spid="40" grpId="0"/>
      <p:bldP spid="137" grpId="0"/>
      <p:bldP spid="72" grpId="0"/>
      <p:bldP spid="73" grpId="0"/>
      <p:bldP spid="74" grpId="0"/>
      <p:bldP spid="77" grpId="0"/>
      <p:bldP spid="78" grpId="0"/>
      <p:bldP spid="79" grpId="0"/>
      <p:bldP spid="100" grpId="0"/>
      <p:bldP spid="106" grpId="0"/>
      <p:bldP spid="129" grpId="0" animBg="1"/>
      <p:bldP spid="130" grpId="0" animBg="1"/>
      <p:bldP spid="133" grpId="0" animBg="1"/>
      <p:bldP spid="134" grpId="0" animBg="1"/>
      <p:bldP spid="158" grpId="0"/>
      <p:bldP spid="59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5787</TotalTime>
  <Words>829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Arial</vt:lpstr>
      <vt:lpstr>Roboto Condensed Light</vt:lpstr>
      <vt:lpstr>Roboto Condensed</vt:lpstr>
      <vt:lpstr>Wingdings 3</vt:lpstr>
      <vt:lpstr>Calibri</vt:lpstr>
      <vt:lpstr>Office Theme</vt:lpstr>
      <vt:lpstr>PowerPoint Presentation</vt:lpstr>
      <vt:lpstr>State diagram </vt:lpstr>
      <vt:lpstr>Components of state diagram</vt:lpstr>
      <vt:lpstr>Components of state diagram</vt:lpstr>
      <vt:lpstr>How to draw a state diagram</vt:lpstr>
      <vt:lpstr>State diagram for library management system</vt:lpstr>
      <vt:lpstr>State diagram of book</vt:lpstr>
      <vt:lpstr>Example: State diagram of Bank Automated Teller Machine (ATM)</vt:lpstr>
      <vt:lpstr>State diagram of Bank Automated Teller Machine (ATM)</vt:lpstr>
      <vt:lpstr>Example: State diagram of Online Order</vt:lpstr>
      <vt:lpstr>State diagram of Online Order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Dr. Hitesh Chhinkaniwala</cp:lastModifiedBy>
  <cp:revision>2309</cp:revision>
  <dcterms:created xsi:type="dcterms:W3CDTF">2020-05-01T05:09:15Z</dcterms:created>
  <dcterms:modified xsi:type="dcterms:W3CDTF">2021-08-12T04:33:42Z</dcterms:modified>
</cp:coreProperties>
</file>