
<file path=[Content_Types].xml><?xml version="1.0" encoding="utf-8"?>
<Types xmlns="http://schemas.openxmlformats.org/package/2006/content-types">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21" Type="http://schemas.openxmlformats.org/officeDocument/2006/relationships/slide" Target="slides/slide16.xml"/><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slide" Target="slides/slide20.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customXml" Target="../customXml/item1.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14" Type="http://schemas.openxmlformats.org/officeDocument/2006/relationships/slide" Target="slides/slide9.xml"/><Relationship Id="rId35" Type="http://schemas.openxmlformats.org/officeDocument/2006/relationships/customXml" Target="../customXml/item3.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1f800ae1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1f800ae1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1f800ae1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11f800ae1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1f800ae1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1f800ae1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1f800ae1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1f800ae1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1f800ae1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1f800ae1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11f800ae18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11f800ae1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57b9bf1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57b9bf1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57b9bf159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57b9bf15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157b9bf15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157b9bf15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57b9bf15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57b9bf15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1f800ae1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1f800ae1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57b9bf15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57b9bf15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57b9bf159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157b9bf159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11f800ae1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11f800ae1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1f800ae1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11f800ae1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1f800ae1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1f800ae1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1f800ae1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1f800ae1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1f800ae18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1f800ae18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1f800ae1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1f800ae1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11f800ae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11f800ae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11f800ae1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11f800ae1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1f800ae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1f800ae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11f800ae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11f800ae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1f800ae1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1f800ae1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11f800ae1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11f800ae1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1f800ae1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1f800ae1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softwaretestinghelp.com/types-of-risks-in-software-projec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tu-paper-solution.com/Paper-Solution/SoftwareEngineering-2160701/Winter-2017/Question-5c#1" TargetMode="External"/><Relationship Id="rId4" Type="http://schemas.openxmlformats.org/officeDocument/2006/relationships/hyperlink" Target="https://gtu-paper-solution.com/Paper-Solution/SoftwareEngineering-2160701/Winter-2017/Question-5c#2" TargetMode="External"/><Relationship Id="rId5" Type="http://schemas.openxmlformats.org/officeDocument/2006/relationships/hyperlink" Target="https://gtu-paper-solution.com/Paper-Solution/SoftwareEngineering-2160701/Winter-2017/Question-5c#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SOFTWARE MAINTENANCE &amp; RISK MANAGEMENT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152400" rtl="0" algn="l">
              <a:lnSpc>
                <a:spcPct val="115000"/>
              </a:lnSpc>
              <a:spcBef>
                <a:spcPts val="0"/>
              </a:spcBef>
              <a:spcAft>
                <a:spcPts val="0"/>
              </a:spcAft>
              <a:buClr>
                <a:schemeClr val="dk1"/>
              </a:buClr>
              <a:buSzPct val="61111"/>
              <a:buFont typeface="Arial"/>
              <a:buNone/>
            </a:pPr>
            <a:r>
              <a:rPr b="1" lang="en" sz="1800">
                <a:highlight>
                  <a:srgbClr val="FFFFFF"/>
                </a:highlight>
              </a:rPr>
              <a:t>Difference Between Reactive and Proactive Risk Management</a:t>
            </a:r>
            <a:endParaRPr b="1" sz="1800">
              <a:highlight>
                <a:srgbClr val="FFFFFF"/>
              </a:highlight>
            </a:endParaRPr>
          </a:p>
          <a:p>
            <a:pPr indent="0" lvl="0" marL="0" rtl="0" algn="l">
              <a:spcBef>
                <a:spcPts val="0"/>
              </a:spcBef>
              <a:spcAft>
                <a:spcPts val="0"/>
              </a:spcAft>
              <a:buNone/>
            </a:pPr>
            <a:r>
              <a:t/>
            </a:r>
            <a:endParaRPr/>
          </a:p>
        </p:txBody>
      </p:sp>
      <p:sp>
        <p:nvSpPr>
          <p:cNvPr id="109" name="Google Shape;109;p22"/>
          <p:cNvSpPr txBox="1"/>
          <p:nvPr>
            <p:ph idx="1" type="body"/>
          </p:nvPr>
        </p:nvSpPr>
        <p:spPr>
          <a:xfrm>
            <a:off x="311700" y="1017725"/>
            <a:ext cx="85206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highlight>
                  <a:srgbClr val="FFFFFF"/>
                </a:highlight>
              </a:rPr>
              <a:t>Definition</a:t>
            </a:r>
            <a:endParaRPr b="1">
              <a:solidFill>
                <a:schemeClr val="dk1"/>
              </a:solidFill>
              <a:highlight>
                <a:srgbClr val="FFFFFF"/>
              </a:highlight>
            </a:endParaRPr>
          </a:p>
          <a:p>
            <a:pPr indent="-323850" lvl="0" marL="457200" rtl="0" algn="l">
              <a:spcBef>
                <a:spcPts val="0"/>
              </a:spcBef>
              <a:spcAft>
                <a:spcPts val="0"/>
              </a:spcAft>
              <a:buClr>
                <a:srgbClr val="0E101A"/>
              </a:buClr>
              <a:buSzPts val="1500"/>
              <a:buChar char="●"/>
            </a:pPr>
            <a:r>
              <a:rPr b="1" lang="en" sz="1500">
                <a:solidFill>
                  <a:srgbClr val="0E101A"/>
                </a:solidFill>
                <a:highlight>
                  <a:srgbClr val="FFFFFF"/>
                </a:highlight>
              </a:rPr>
              <a:t>Reactive risk management: </a:t>
            </a:r>
            <a:r>
              <a:rPr lang="en" sz="1500">
                <a:solidFill>
                  <a:srgbClr val="0E101A"/>
                </a:solidFill>
                <a:highlight>
                  <a:srgbClr val="FFFFFF"/>
                </a:highlight>
              </a:rPr>
              <a:t>A response-based risk management strategy based on accident analysis and audit-based discoveries.</a:t>
            </a:r>
            <a:endParaRPr sz="1500">
              <a:solidFill>
                <a:srgbClr val="0E101A"/>
              </a:solidFill>
              <a:highlight>
                <a:srgbClr val="FFFFFF"/>
              </a:highlight>
            </a:endParaRPr>
          </a:p>
          <a:p>
            <a:pPr indent="-323850" lvl="0" marL="457200" rtl="0" algn="l">
              <a:spcBef>
                <a:spcPts val="0"/>
              </a:spcBef>
              <a:spcAft>
                <a:spcPts val="0"/>
              </a:spcAft>
              <a:buClr>
                <a:srgbClr val="0E101A"/>
              </a:buClr>
              <a:buSzPts val="1500"/>
              <a:buChar char="●"/>
            </a:pPr>
            <a:r>
              <a:rPr b="1" lang="en" sz="1500">
                <a:solidFill>
                  <a:srgbClr val="0E101A"/>
                </a:solidFill>
                <a:highlight>
                  <a:srgbClr val="FFFFFF"/>
                </a:highlight>
              </a:rPr>
              <a:t>Proactive risk management: </a:t>
            </a:r>
            <a:r>
              <a:rPr lang="en" sz="1500">
                <a:solidFill>
                  <a:srgbClr val="0E101A"/>
                </a:solidFill>
                <a:highlight>
                  <a:srgbClr val="FFFFFF"/>
                </a:highlight>
              </a:rPr>
              <a:t>Adaptive, closed-loop feedback control technique based on measurement, observation of the current safety level, and predicted explicit target safety level with creative intellectuality.</a:t>
            </a:r>
            <a:endParaRPr sz="1500">
              <a:solidFill>
                <a:srgbClr val="0E101A"/>
              </a:solidFill>
              <a:highlight>
                <a:srgbClr val="FFFFFF"/>
              </a:highlight>
            </a:endParaRPr>
          </a:p>
          <a:p>
            <a:pPr indent="0" lvl="0" marL="0" rtl="0" algn="l">
              <a:spcBef>
                <a:spcPts val="0"/>
              </a:spcBef>
              <a:spcAft>
                <a:spcPts val="0"/>
              </a:spcAft>
              <a:buClr>
                <a:schemeClr val="dk1"/>
              </a:buClr>
              <a:buSzPts val="1100"/>
              <a:buFont typeface="Arial"/>
              <a:buNone/>
            </a:pPr>
            <a:r>
              <a:rPr b="1" lang="en">
                <a:solidFill>
                  <a:schemeClr val="dk1"/>
                </a:solidFill>
                <a:highlight>
                  <a:srgbClr val="FFFFFF"/>
                </a:highlight>
              </a:rPr>
              <a:t>Purpose</a:t>
            </a:r>
            <a:endParaRPr b="1">
              <a:solidFill>
                <a:schemeClr val="dk1"/>
              </a:solidFill>
              <a:highlight>
                <a:srgbClr val="FFFFFF"/>
              </a:highlight>
            </a:endParaRPr>
          </a:p>
          <a:p>
            <a:pPr indent="-323850" lvl="0" marL="457200" rtl="0" algn="l">
              <a:spcBef>
                <a:spcPts val="0"/>
              </a:spcBef>
              <a:spcAft>
                <a:spcPts val="0"/>
              </a:spcAft>
              <a:buClr>
                <a:srgbClr val="0E101A"/>
              </a:buClr>
              <a:buSzPts val="1500"/>
              <a:buChar char="●"/>
            </a:pPr>
            <a:r>
              <a:rPr b="1" lang="en" sz="1500">
                <a:solidFill>
                  <a:srgbClr val="0E101A"/>
                </a:solidFill>
                <a:highlight>
                  <a:srgbClr val="FFFFFF"/>
                </a:highlight>
              </a:rPr>
              <a:t>Reactive risk management: </a:t>
            </a:r>
            <a:r>
              <a:rPr lang="en" sz="1500">
                <a:solidFill>
                  <a:srgbClr val="0E101A"/>
                </a:solidFill>
                <a:highlight>
                  <a:srgbClr val="FFFFFF"/>
                </a:highlight>
              </a:rPr>
              <a:t>Reactive risk management intends to minimise the probability of similar or identical accidents occurring again in the future.</a:t>
            </a:r>
            <a:endParaRPr sz="1500">
              <a:solidFill>
                <a:srgbClr val="0E101A"/>
              </a:solidFill>
              <a:highlight>
                <a:srgbClr val="FFFFFF"/>
              </a:highlight>
            </a:endParaRPr>
          </a:p>
          <a:p>
            <a:pPr indent="-323850" lvl="0" marL="457200" rtl="0" algn="l">
              <a:spcBef>
                <a:spcPts val="0"/>
              </a:spcBef>
              <a:spcAft>
                <a:spcPts val="0"/>
              </a:spcAft>
              <a:buSzPts val="1500"/>
              <a:buChar char="●"/>
            </a:pPr>
            <a:r>
              <a:rPr b="1" lang="en" sz="1500">
                <a:solidFill>
                  <a:srgbClr val="0E101A"/>
                </a:solidFill>
                <a:highlight>
                  <a:srgbClr val="FFFFFF"/>
                </a:highlight>
              </a:rPr>
              <a:t>Proactive risk management: </a:t>
            </a:r>
            <a:r>
              <a:rPr lang="en" sz="1500">
                <a:solidFill>
                  <a:srgbClr val="0E101A"/>
                </a:solidFill>
                <a:highlight>
                  <a:srgbClr val="FFFFFF"/>
                </a:highlight>
              </a:rPr>
              <a:t>Proactive risk management aims to decrease the likelihood of </a:t>
            </a:r>
            <a:r>
              <a:rPr lang="en" sz="1500">
                <a:solidFill>
                  <a:schemeClr val="dk1"/>
                </a:solidFill>
                <a:highlight>
                  <a:srgbClr val="FFFFFF"/>
                </a:highlight>
              </a:rPr>
              <a:t>an accident occurring in the future by identifying activity boundaries where a breach can result in an accident.</a:t>
            </a:r>
            <a:endParaRPr sz="1500">
              <a:solidFill>
                <a:schemeClr val="dk1"/>
              </a:solidFill>
              <a:highlight>
                <a:srgbClr val="FFFFFF"/>
              </a:highlight>
            </a:endParaRPr>
          </a:p>
          <a:p>
            <a:pPr indent="0" lvl="0" marL="457200" rtl="0" algn="l">
              <a:spcBef>
                <a:spcPts val="1000"/>
              </a:spcBef>
              <a:spcAft>
                <a:spcPts val="1200"/>
              </a:spcAft>
              <a:buNone/>
            </a:pPr>
            <a:r>
              <a:t/>
            </a:r>
            <a:endParaRPr b="1" sz="1700">
              <a:solidFill>
                <a:srgbClr val="0E101A"/>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700">
                <a:solidFill>
                  <a:schemeClr val="dk1"/>
                </a:solidFill>
                <a:highlight>
                  <a:srgbClr val="FFFFFF"/>
                </a:highlight>
              </a:rPr>
              <a:t>Time Frame</a:t>
            </a:r>
            <a:endParaRPr b="1" sz="17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b="1" lang="en" sz="1400">
                <a:solidFill>
                  <a:schemeClr val="dk1"/>
                </a:solidFill>
                <a:highlight>
                  <a:srgbClr val="FFFFFF"/>
                </a:highlight>
              </a:rPr>
              <a:t>Reactive risk management: </a:t>
            </a:r>
            <a:r>
              <a:rPr lang="en" sz="1400">
                <a:solidFill>
                  <a:schemeClr val="dk1"/>
                </a:solidFill>
                <a:highlight>
                  <a:srgbClr val="FFFFFF"/>
                </a:highlight>
              </a:rPr>
              <a:t>Reactive risk management is exclusively based on the study and response to previous accidents.</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b="1" lang="en" sz="1400">
                <a:solidFill>
                  <a:schemeClr val="dk1"/>
                </a:solidFill>
                <a:highlight>
                  <a:srgbClr val="FFFFFF"/>
                </a:highlight>
              </a:rPr>
              <a:t>Proactive risk management: </a:t>
            </a:r>
            <a:r>
              <a:rPr lang="en" sz="1400">
                <a:solidFill>
                  <a:schemeClr val="dk1"/>
                </a:solidFill>
                <a:highlight>
                  <a:srgbClr val="FFFFFF"/>
                </a:highlight>
              </a:rPr>
              <a:t>Before identifying solutions to avoid risks, proactive risk management employs a hybrid strategy of past, present, and future prediction.</a:t>
            </a:r>
            <a:endParaRPr sz="1400">
              <a:solidFill>
                <a:schemeClr val="dk1"/>
              </a:solidFill>
              <a:highlight>
                <a:srgbClr val="FFFFFF"/>
              </a:highlight>
            </a:endParaRPr>
          </a:p>
          <a:p>
            <a:pPr indent="0" lvl="0" marL="457200" rtl="0" algn="l">
              <a:spcBef>
                <a:spcPts val="0"/>
              </a:spcBef>
              <a:spcAft>
                <a:spcPts val="0"/>
              </a:spcAft>
              <a:buNone/>
            </a:pPr>
            <a:r>
              <a:t/>
            </a:r>
            <a:endParaRPr sz="1400">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b="1" lang="en" sz="1700">
                <a:solidFill>
                  <a:schemeClr val="dk1"/>
                </a:solidFill>
                <a:highlight>
                  <a:srgbClr val="FFFFFF"/>
                </a:highlight>
              </a:rPr>
              <a:t>Flexibility</a:t>
            </a:r>
            <a:endParaRPr b="1" sz="1700">
              <a:solidFill>
                <a:schemeClr val="dk1"/>
              </a:solidFill>
              <a:highlight>
                <a:srgbClr val="FFFFFF"/>
              </a:highlight>
            </a:endParaRPr>
          </a:p>
          <a:p>
            <a:pPr indent="-317500" lvl="0" marL="457200" rtl="0" algn="l">
              <a:spcBef>
                <a:spcPts val="0"/>
              </a:spcBef>
              <a:spcAft>
                <a:spcPts val="0"/>
              </a:spcAft>
              <a:buSzPts val="1400"/>
              <a:buChar char="●"/>
            </a:pPr>
            <a:r>
              <a:rPr b="1" lang="en" sz="1400">
                <a:solidFill>
                  <a:schemeClr val="dk1"/>
                </a:solidFill>
                <a:highlight>
                  <a:srgbClr val="FFFFFF"/>
                </a:highlight>
              </a:rPr>
              <a:t>Reactive risk management: </a:t>
            </a:r>
            <a:r>
              <a:rPr lang="en" sz="1400">
                <a:solidFill>
                  <a:schemeClr val="dk1"/>
                </a:solidFill>
                <a:highlight>
                  <a:srgbClr val="FFFFFF"/>
                </a:highlight>
              </a:rPr>
              <a:t>Reactive risk management methodology does not account for humans' abilities to anticipate, develop, and resolve issues, making it less adaptable to changes and </a:t>
            </a:r>
            <a:r>
              <a:rPr lang="en" sz="1400">
                <a:solidFill>
                  <a:srgbClr val="0E101A"/>
                </a:solidFill>
                <a:highlight>
                  <a:srgbClr val="FFFFFF"/>
                </a:highlight>
              </a:rPr>
              <a:t>obstacles.</a:t>
            </a:r>
            <a:endParaRPr sz="1400">
              <a:solidFill>
                <a:srgbClr val="0E101A"/>
              </a:solidFill>
              <a:highlight>
                <a:srgbClr val="FFFFFF"/>
              </a:highlight>
            </a:endParaRPr>
          </a:p>
          <a:p>
            <a:pPr indent="-317500" lvl="0" marL="457200" rtl="0" algn="l">
              <a:spcBef>
                <a:spcPts val="0"/>
              </a:spcBef>
              <a:spcAft>
                <a:spcPts val="0"/>
              </a:spcAft>
              <a:buClr>
                <a:srgbClr val="0E101A"/>
              </a:buClr>
              <a:buSzPts val="1400"/>
              <a:buChar char="●"/>
            </a:pPr>
            <a:r>
              <a:rPr b="1" lang="en" sz="1400">
                <a:solidFill>
                  <a:srgbClr val="0E101A"/>
                </a:solidFill>
                <a:highlight>
                  <a:srgbClr val="FFFFFF"/>
                </a:highlight>
              </a:rPr>
              <a:t>Proactive risk management: </a:t>
            </a:r>
            <a:r>
              <a:rPr lang="en" sz="1400">
                <a:solidFill>
                  <a:srgbClr val="0E101A"/>
                </a:solidFill>
                <a:highlight>
                  <a:srgbClr val="FFFFFF"/>
                </a:highlight>
              </a:rPr>
              <a:t>Proactive risk management entails creative thinking and foresight. Furthermore, eliminating the accident is primarily dependent on the accident source, which is a human attribute. As a result, it is highly adaptable to changing environments.</a:t>
            </a:r>
            <a:endParaRPr sz="1400">
              <a:solidFill>
                <a:srgbClr val="0E101A"/>
              </a:solidFill>
              <a:highlight>
                <a:srgbClr val="FFFFFF"/>
              </a:highlight>
            </a:endParaRPr>
          </a:p>
          <a:p>
            <a:pPr indent="0" lvl="0" marL="0" rtl="0" algn="l">
              <a:spcBef>
                <a:spcPts val="1000"/>
              </a:spcBef>
              <a:spcAft>
                <a:spcPts val="1200"/>
              </a:spcAft>
              <a:buNone/>
            </a:pPr>
            <a:r>
              <a:t/>
            </a:r>
            <a:endParaRPr sz="2000"/>
          </a:p>
        </p:txBody>
      </p:sp>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152400" rtl="0" algn="l">
              <a:lnSpc>
                <a:spcPct val="115000"/>
              </a:lnSpc>
              <a:spcBef>
                <a:spcPts val="0"/>
              </a:spcBef>
              <a:spcAft>
                <a:spcPts val="0"/>
              </a:spcAft>
              <a:buNone/>
            </a:pPr>
            <a:r>
              <a:rPr b="1" lang="en" sz="1800">
                <a:highlight>
                  <a:srgbClr val="FFFFFF"/>
                </a:highlight>
              </a:rPr>
              <a:t>Difference Between Reactive and Proactive Risk Management</a:t>
            </a:r>
            <a:endParaRPr b="1" sz="1800">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nvSpPr>
        <p:spPr>
          <a:xfrm>
            <a:off x="311700" y="248175"/>
            <a:ext cx="9015600" cy="4425000"/>
          </a:xfrm>
          <a:prstGeom prst="rect">
            <a:avLst/>
          </a:prstGeom>
          <a:noFill/>
          <a:ln>
            <a:noFill/>
          </a:ln>
        </p:spPr>
        <p:txBody>
          <a:bodyPr anchorCtr="0" anchor="t" bIns="91425" lIns="91425" spcFirstLastPara="1" rIns="91425" wrap="square" tIns="91425">
            <a:spAutoFit/>
          </a:bodyPr>
          <a:lstStyle/>
          <a:p>
            <a:pPr indent="0" lvl="0" marL="0" rtl="0" algn="l">
              <a:lnSpc>
                <a:spcPct val="130000"/>
              </a:lnSpc>
              <a:spcBef>
                <a:spcPts val="0"/>
              </a:spcBef>
              <a:spcAft>
                <a:spcPts val="0"/>
              </a:spcAft>
              <a:buNone/>
            </a:pPr>
            <a:r>
              <a:rPr b="1" lang="en" sz="2400">
                <a:solidFill>
                  <a:srgbClr val="3A3A3A"/>
                </a:solidFill>
                <a:highlight>
                  <a:srgbClr val="FFFFFF"/>
                </a:highlight>
              </a:rPr>
              <a:t>Risk Scenarios</a:t>
            </a:r>
            <a:endParaRPr b="1" sz="2400">
              <a:solidFill>
                <a:srgbClr val="3A3A3A"/>
              </a:solidFill>
              <a:highlight>
                <a:srgbClr val="FFFFFF"/>
              </a:highlight>
            </a:endParaRPr>
          </a:p>
          <a:p>
            <a:pPr indent="0" lvl="0" marL="0" rtl="0" algn="l">
              <a:lnSpc>
                <a:spcPct val="115000"/>
              </a:lnSpc>
              <a:spcBef>
                <a:spcPts val="1500"/>
              </a:spcBef>
              <a:spcAft>
                <a:spcPts val="0"/>
              </a:spcAft>
              <a:buNone/>
            </a:pPr>
            <a:r>
              <a:rPr b="1" lang="en" sz="1350">
                <a:solidFill>
                  <a:srgbClr val="3A3A3A"/>
                </a:solidFill>
                <a:highlight>
                  <a:srgbClr val="FFFFFF"/>
                </a:highlight>
              </a:rPr>
              <a:t>Software project risks can occur from the following possible scenarios:</a:t>
            </a:r>
            <a:endParaRPr b="1" sz="1350">
              <a:solidFill>
                <a:srgbClr val="3A3A3A"/>
              </a:solidFill>
              <a:highlight>
                <a:srgbClr val="FFFFFF"/>
              </a:highlight>
            </a:endParaRPr>
          </a:p>
          <a:p>
            <a:pPr indent="-320675" lvl="0" marL="876300" rtl="0" algn="l">
              <a:lnSpc>
                <a:spcPct val="115000"/>
              </a:lnSpc>
              <a:spcBef>
                <a:spcPts val="2200"/>
              </a:spcBef>
              <a:spcAft>
                <a:spcPts val="0"/>
              </a:spcAft>
              <a:buClr>
                <a:srgbClr val="3A3A3A"/>
              </a:buClr>
              <a:buSzPts val="1450"/>
              <a:buChar char="●"/>
            </a:pPr>
            <a:r>
              <a:rPr b="1" lang="en" sz="1450">
                <a:solidFill>
                  <a:srgbClr val="3A3A3A"/>
                </a:solidFill>
                <a:highlight>
                  <a:srgbClr val="FFFFFF"/>
                </a:highlight>
              </a:rPr>
              <a:t>Unknown Unknowns:</a:t>
            </a:r>
            <a:r>
              <a:rPr lang="en" sz="1450">
                <a:solidFill>
                  <a:srgbClr val="3A3A3A"/>
                </a:solidFill>
                <a:highlight>
                  <a:srgbClr val="FFFFFF"/>
                </a:highlight>
              </a:rPr>
              <a:t> These are mainly technology-related risks of which the software organization is completely unaware. </a:t>
            </a:r>
            <a:r>
              <a:rPr b="1" lang="en" sz="1450">
                <a:solidFill>
                  <a:srgbClr val="3A3A3A"/>
                </a:solidFill>
                <a:highlight>
                  <a:srgbClr val="FFFFFF"/>
                </a:highlight>
              </a:rPr>
              <a:t>For example,</a:t>
            </a:r>
            <a:r>
              <a:rPr lang="en" sz="1450">
                <a:solidFill>
                  <a:srgbClr val="3A3A3A"/>
                </a:solidFill>
                <a:highlight>
                  <a:srgbClr val="FFFFFF"/>
                </a:highlight>
              </a:rPr>
              <a:t> working with unknown tools (no experience with these tools) or technology poses a risk.</a:t>
            </a:r>
            <a:endParaRPr sz="1450">
              <a:solidFill>
                <a:srgbClr val="3A3A3A"/>
              </a:solidFill>
              <a:highlight>
                <a:srgbClr val="FFFFFF"/>
              </a:highlight>
            </a:endParaRPr>
          </a:p>
          <a:p>
            <a:pPr indent="-320675" lvl="0" marL="876300" rtl="0" algn="l">
              <a:lnSpc>
                <a:spcPct val="115000"/>
              </a:lnSpc>
              <a:spcBef>
                <a:spcPts val="0"/>
              </a:spcBef>
              <a:spcAft>
                <a:spcPts val="0"/>
              </a:spcAft>
              <a:buClr>
                <a:srgbClr val="3A3A3A"/>
              </a:buClr>
              <a:buSzPts val="1450"/>
              <a:buChar char="●"/>
            </a:pPr>
            <a:r>
              <a:rPr b="1" lang="en" sz="1450">
                <a:solidFill>
                  <a:srgbClr val="3A3A3A"/>
                </a:solidFill>
                <a:highlight>
                  <a:srgbClr val="FFFFFF"/>
                </a:highlight>
              </a:rPr>
              <a:t>Known Unknowns:</a:t>
            </a:r>
            <a:r>
              <a:rPr lang="en" sz="1450">
                <a:solidFill>
                  <a:srgbClr val="3A3A3A"/>
                </a:solidFill>
                <a:highlight>
                  <a:srgbClr val="FFFFFF"/>
                </a:highlight>
              </a:rPr>
              <a:t> Although the organization is aware of these kinds of risks, they are unsure whether such risks exist in their software project. </a:t>
            </a:r>
            <a:r>
              <a:rPr b="1" lang="en" sz="1450">
                <a:solidFill>
                  <a:srgbClr val="3A3A3A"/>
                </a:solidFill>
                <a:highlight>
                  <a:srgbClr val="FFFFFF"/>
                </a:highlight>
              </a:rPr>
              <a:t>For example,</a:t>
            </a:r>
            <a:r>
              <a:rPr lang="en" sz="1450">
                <a:solidFill>
                  <a:srgbClr val="3A3A3A"/>
                </a:solidFill>
                <a:highlight>
                  <a:srgbClr val="FFFFFF"/>
                </a:highlight>
              </a:rPr>
              <a:t> miscommunication between the client/stakeholder (and product owner) and the development team can cause gathering incorrect requirements. Although this is a well-known fact, the team is unsure whether the client provided accurate information.</a:t>
            </a:r>
            <a:endParaRPr sz="1450">
              <a:solidFill>
                <a:srgbClr val="3A3A3A"/>
              </a:solidFill>
              <a:highlight>
                <a:srgbClr val="FFFFFF"/>
              </a:highlight>
            </a:endParaRPr>
          </a:p>
          <a:p>
            <a:pPr indent="-320675" lvl="0" marL="876300" rtl="0" algn="l">
              <a:lnSpc>
                <a:spcPct val="115000"/>
              </a:lnSpc>
              <a:spcBef>
                <a:spcPts val="0"/>
              </a:spcBef>
              <a:spcAft>
                <a:spcPts val="0"/>
              </a:spcAft>
              <a:buClr>
                <a:srgbClr val="3A3A3A"/>
              </a:buClr>
              <a:buSzPts val="1450"/>
              <a:buChar char="●"/>
            </a:pPr>
            <a:r>
              <a:rPr b="1" lang="en" sz="1450">
                <a:solidFill>
                  <a:srgbClr val="3A3A3A"/>
                </a:solidFill>
                <a:highlight>
                  <a:srgbClr val="FFFFFF"/>
                </a:highlight>
              </a:rPr>
              <a:t>Known Knowns:</a:t>
            </a:r>
            <a:r>
              <a:rPr lang="en" sz="1450">
                <a:solidFill>
                  <a:srgbClr val="3A3A3A"/>
                </a:solidFill>
                <a:highlight>
                  <a:srgbClr val="FFFFFF"/>
                </a:highlight>
              </a:rPr>
              <a:t> These kinds of risks are very well known to the project team and are based on facts or historical evidence. Identification of these risks is done early and comprehensively documented in the project plan. </a:t>
            </a:r>
            <a:r>
              <a:rPr b="1" lang="en" sz="1450">
                <a:solidFill>
                  <a:srgbClr val="3A3A3A"/>
                </a:solidFill>
                <a:highlight>
                  <a:srgbClr val="FFFFFF"/>
                </a:highlight>
              </a:rPr>
              <a:t>For example,</a:t>
            </a:r>
            <a:r>
              <a:rPr lang="en" sz="1450">
                <a:solidFill>
                  <a:srgbClr val="3A3A3A"/>
                </a:solidFill>
                <a:highlight>
                  <a:srgbClr val="FFFFFF"/>
                </a:highlight>
              </a:rPr>
              <a:t> an inadequate number of resources or lack of skill may cause a risk in delaying the development of the software application.</a:t>
            </a:r>
            <a:endParaRPr sz="1450">
              <a:solidFill>
                <a:srgbClr val="3A3A3A"/>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54475" y="2204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en" sz="1290"/>
              <a:t>Software risks can impact a project’s timeline, budget, operations, technology, and adaptability to external factors. Here’s a breakdown of five main software risks and strategies to mitigate them:</a:t>
            </a:r>
            <a:endParaRPr b="1" sz="1290"/>
          </a:p>
          <a:p>
            <a:pPr indent="0" lvl="0" marL="0" rtl="0" algn="l">
              <a:spcBef>
                <a:spcPts val="1200"/>
              </a:spcBef>
              <a:spcAft>
                <a:spcPts val="0"/>
              </a:spcAft>
              <a:buSzPts val="990"/>
              <a:buNone/>
            </a:pPr>
            <a:r>
              <a:t/>
            </a:r>
            <a:endParaRPr sz="989"/>
          </a:p>
        </p:txBody>
      </p:sp>
      <p:sp>
        <p:nvSpPr>
          <p:cNvPr id="126" name="Google Shape;126;p25"/>
          <p:cNvSpPr txBox="1"/>
          <p:nvPr>
            <p:ph idx="1" type="body"/>
          </p:nvPr>
        </p:nvSpPr>
        <p:spPr>
          <a:xfrm>
            <a:off x="311700" y="953925"/>
            <a:ext cx="8520600" cy="3615000"/>
          </a:xfrm>
          <a:prstGeom prst="rect">
            <a:avLst/>
          </a:prstGeom>
        </p:spPr>
        <p:txBody>
          <a:bodyPr anchorCtr="0" anchor="t" bIns="91425" lIns="91425" spcFirstLastPara="1" rIns="91425" wrap="square" tIns="91425">
            <a:noAutofit/>
          </a:bodyPr>
          <a:lstStyle/>
          <a:p>
            <a:pPr indent="-298450" lvl="0" marL="457200" rtl="0" algn="l">
              <a:spcBef>
                <a:spcPts val="1000"/>
              </a:spcBef>
              <a:spcAft>
                <a:spcPts val="0"/>
              </a:spcAft>
              <a:buClr>
                <a:schemeClr val="dk1"/>
              </a:buClr>
              <a:buSzPts val="1100"/>
              <a:buAutoNum type="arabicPeriod"/>
            </a:pPr>
            <a:r>
              <a:rPr b="1" lang="en" sz="1100">
                <a:solidFill>
                  <a:schemeClr val="dk1"/>
                </a:solidFill>
              </a:rPr>
              <a:t>Schedule Risk</a:t>
            </a:r>
            <a:r>
              <a:rPr lang="en" sz="1100">
                <a:solidFill>
                  <a:schemeClr val="dk1"/>
                </a:solidFill>
              </a:rPr>
              <a:t>: Occurs when project timelines are underestimated or disrupted, often due to inaccurate time estimates, poor resource allocation, unexpected changes, or insufficient QA processes. To reduce schedule risk, involve stakeholders in time estimation, anticipate staff changes, prioritize key features, and implement essential QA measures.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Budget Risk</a:t>
            </a:r>
            <a:r>
              <a:rPr lang="en" sz="1100">
                <a:solidFill>
                  <a:schemeClr val="dk1"/>
                </a:solidFill>
              </a:rPr>
              <a:t>: Arises from budget overruns, commonly due to poor initial budget estimation, scope changes, or cost mismanagement. Regular budget tracking, careful scope definition, and anticipating future costs can help manage this risk.</a:t>
            </a:r>
            <a:endParaRPr sz="1100">
              <a:solidFill>
                <a:schemeClr val="dk1"/>
              </a:solidFill>
            </a:endParaRPr>
          </a:p>
          <a:p>
            <a:pPr indent="-298450" lvl="0" marL="457200" rtl="0" algn="l">
              <a:spcBef>
                <a:spcPts val="1000"/>
              </a:spcBef>
              <a:spcAft>
                <a:spcPts val="0"/>
              </a:spcAft>
              <a:buClr>
                <a:schemeClr val="dk1"/>
              </a:buClr>
              <a:buSzPts val="1100"/>
              <a:buAutoNum type="arabicPeriod"/>
            </a:pPr>
            <a:r>
              <a:rPr b="1" lang="en" sz="1100">
                <a:solidFill>
                  <a:schemeClr val="dk1"/>
                </a:solidFill>
              </a:rPr>
              <a:t>Operational Risks</a:t>
            </a:r>
            <a:r>
              <a:rPr lang="en" sz="1100">
                <a:solidFill>
                  <a:schemeClr val="dk1"/>
                </a:solidFill>
              </a:rPr>
              <a:t>: These daily risks stem from poor project management, task mismanagement, team conflicts, or lack of skills. Using agile methodologies, defining roles, prioritizing tasks, and monitoring progress can mitigate operational risks.</a:t>
            </a:r>
            <a:endParaRPr sz="1100">
              <a:solidFill>
                <a:schemeClr val="dk1"/>
              </a:solidFill>
            </a:endParaRPr>
          </a:p>
          <a:p>
            <a:pPr indent="-298450" lvl="0" marL="457200" rtl="0" algn="l">
              <a:spcBef>
                <a:spcPts val="1000"/>
              </a:spcBef>
              <a:spcAft>
                <a:spcPts val="0"/>
              </a:spcAft>
              <a:buClr>
                <a:schemeClr val="dk1"/>
              </a:buClr>
              <a:buSzPts val="1100"/>
              <a:buAutoNum type="arabicPeriod"/>
            </a:pPr>
            <a:r>
              <a:rPr b="1" lang="en" sz="1100">
                <a:solidFill>
                  <a:schemeClr val="dk1"/>
                </a:solidFill>
              </a:rPr>
              <a:t>Technical Risks</a:t>
            </a:r>
            <a:r>
              <a:rPr lang="en" sz="1100">
                <a:solidFill>
                  <a:schemeClr val="dk1"/>
                </a:solidFill>
              </a:rPr>
              <a:t>: Linked to issues in functionality and performance, these risks often arise from changing requirements, complex implementations, or integration challenges. Hiring skilled resources, maintaining simplicity, prioritizing features, and focusing on an MVP approach can help manage technical risks.</a:t>
            </a:r>
            <a:endParaRPr sz="1100">
              <a:solidFill>
                <a:schemeClr val="dk1"/>
              </a:solidFill>
            </a:endParaRPr>
          </a:p>
          <a:p>
            <a:pPr indent="-298450" lvl="0" marL="457200" rtl="0" algn="l">
              <a:spcBef>
                <a:spcPts val="1000"/>
              </a:spcBef>
              <a:spcAft>
                <a:spcPts val="0"/>
              </a:spcAft>
              <a:buClr>
                <a:schemeClr val="dk1"/>
              </a:buClr>
              <a:buSzPts val="1100"/>
              <a:buAutoNum type="arabicPeriod"/>
            </a:pPr>
            <a:r>
              <a:rPr b="1" lang="en" sz="1100">
                <a:solidFill>
                  <a:schemeClr val="dk1"/>
                </a:solidFill>
              </a:rPr>
              <a:t>Programmatic Risks</a:t>
            </a:r>
            <a:r>
              <a:rPr lang="en" sz="1100">
                <a:solidFill>
                  <a:schemeClr val="dk1"/>
                </a:solidFill>
              </a:rPr>
              <a:t>: Uncontrollable external risks, such as budget cuts, regulatory changes, or market shifts, can impact a project’s viability. Experienced business analysts, thorough market research, flexible budgeting, and agile frameworks like Scrum can help teams adapt to these risks.</a:t>
            </a:r>
            <a:endParaRPr sz="1100">
              <a:solidFill>
                <a:schemeClr val="dk1"/>
              </a:solidFill>
            </a:endParaRPr>
          </a:p>
          <a:p>
            <a:pPr indent="0" lvl="0" marL="457200" rtl="0" algn="l">
              <a:spcBef>
                <a:spcPts val="1200"/>
              </a:spcBef>
              <a:spcAft>
                <a:spcPts val="0"/>
              </a:spcAft>
              <a:buNone/>
            </a:pPr>
            <a:r>
              <a:rPr lang="en" sz="1100">
                <a:solidFill>
                  <a:schemeClr val="dk1"/>
                </a:solidFill>
              </a:rPr>
              <a:t>REFERENCE: </a:t>
            </a:r>
            <a:r>
              <a:rPr lang="en" sz="1100" u="sng">
                <a:solidFill>
                  <a:schemeClr val="hlink"/>
                </a:solidFill>
                <a:hlinkClick r:id="rId3"/>
              </a:rPr>
              <a:t>https://www.softwaretestinghelp.com/types-of-risks-in-software-projects/</a:t>
            </a:r>
            <a:endParaRPr sz="1100">
              <a:solidFill>
                <a:schemeClr val="dk1"/>
              </a:solidFill>
            </a:endParaRPr>
          </a:p>
          <a:p>
            <a:pPr indent="0" lvl="0" marL="457200" rtl="0" algn="l">
              <a:spcBef>
                <a:spcPts val="1200"/>
              </a:spcBef>
              <a:spcAft>
                <a:spcPts val="1200"/>
              </a:spcAft>
              <a:buNone/>
            </a:pPr>
            <a:r>
              <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idx="1" type="body"/>
          </p:nvPr>
        </p:nvSpPr>
        <p:spPr>
          <a:xfrm>
            <a:off x="311700" y="226800"/>
            <a:ext cx="8520600" cy="424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500">
                <a:solidFill>
                  <a:srgbClr val="FF0000"/>
                </a:solidFill>
              </a:rPr>
              <a:t>Risk management </a:t>
            </a:r>
            <a:r>
              <a:rPr b="1" lang="en" sz="1500">
                <a:solidFill>
                  <a:srgbClr val="0E101A"/>
                </a:solidFill>
              </a:rPr>
              <a:t>prioritization consists of:</a:t>
            </a:r>
            <a:endParaRPr b="1" sz="1500">
              <a:solidFill>
                <a:srgbClr val="0E101A"/>
              </a:solidFill>
            </a:endParaRPr>
          </a:p>
          <a:p>
            <a:pPr indent="0" lvl="0" marL="0" rtl="0" algn="l">
              <a:spcBef>
                <a:spcPts val="1200"/>
              </a:spcBef>
              <a:spcAft>
                <a:spcPts val="0"/>
              </a:spcAft>
              <a:buClr>
                <a:schemeClr val="dk1"/>
              </a:buClr>
              <a:buSzPts val="1100"/>
              <a:buFont typeface="Arial"/>
              <a:buNone/>
            </a:pPr>
            <a:r>
              <a:rPr b="1" lang="en" sz="1500">
                <a:solidFill>
                  <a:srgbClr val="0E101A"/>
                </a:solidFill>
              </a:rPr>
              <a:t>→ </a:t>
            </a:r>
            <a:r>
              <a:rPr b="1" lang="en" sz="1500">
                <a:solidFill>
                  <a:srgbClr val="38761D"/>
                </a:solidFill>
              </a:rPr>
              <a:t>Risk identification</a:t>
            </a:r>
            <a:endParaRPr b="1" sz="1500">
              <a:solidFill>
                <a:srgbClr val="38761D"/>
              </a:solidFill>
            </a:endParaRPr>
          </a:p>
          <a:p>
            <a:pPr indent="0" lvl="0" marL="0" rtl="0" algn="l">
              <a:spcBef>
                <a:spcPts val="1200"/>
              </a:spcBef>
              <a:spcAft>
                <a:spcPts val="0"/>
              </a:spcAft>
              <a:buClr>
                <a:schemeClr val="dk1"/>
              </a:buClr>
              <a:buSzPts val="1100"/>
              <a:buFont typeface="Arial"/>
              <a:buNone/>
            </a:pPr>
            <a:r>
              <a:rPr b="1" lang="en" sz="1500">
                <a:solidFill>
                  <a:srgbClr val="0E101A"/>
                </a:solidFill>
              </a:rPr>
              <a:t>→ </a:t>
            </a:r>
            <a:r>
              <a:rPr b="1" lang="en" sz="1500">
                <a:solidFill>
                  <a:srgbClr val="0B5394"/>
                </a:solidFill>
              </a:rPr>
              <a:t>Risk assessment</a:t>
            </a:r>
            <a:endParaRPr b="1" sz="1500">
              <a:solidFill>
                <a:srgbClr val="0B5394"/>
              </a:solidFill>
            </a:endParaRPr>
          </a:p>
          <a:p>
            <a:pPr indent="0" lvl="0" marL="0" rtl="0" algn="l">
              <a:spcBef>
                <a:spcPts val="1200"/>
              </a:spcBef>
              <a:spcAft>
                <a:spcPts val="0"/>
              </a:spcAft>
              <a:buClr>
                <a:schemeClr val="dk1"/>
              </a:buClr>
              <a:buSzPts val="1100"/>
              <a:buFont typeface="Arial"/>
              <a:buNone/>
            </a:pPr>
            <a:r>
              <a:rPr b="1" lang="en" sz="1500">
                <a:solidFill>
                  <a:srgbClr val="0B5394"/>
                </a:solidFill>
              </a:rPr>
              <a:t>→ Risk treatment (acceptance, avoidance, mitigation, transference)</a:t>
            </a:r>
            <a:endParaRPr b="1" sz="1500">
              <a:solidFill>
                <a:srgbClr val="0B5394"/>
              </a:solidFill>
            </a:endParaRPr>
          </a:p>
          <a:p>
            <a:pPr indent="0" lvl="0" marL="0" rtl="0" algn="l">
              <a:spcBef>
                <a:spcPts val="1200"/>
              </a:spcBef>
              <a:spcAft>
                <a:spcPts val="0"/>
              </a:spcAft>
              <a:buClr>
                <a:schemeClr val="dk1"/>
              </a:buClr>
              <a:buSzPts val="1100"/>
              <a:buFont typeface="Arial"/>
              <a:buNone/>
            </a:pPr>
            <a:r>
              <a:rPr b="1" lang="en" sz="1500">
                <a:solidFill>
                  <a:srgbClr val="0B5394"/>
                </a:solidFill>
              </a:rPr>
              <a:t>→ Risk monitoring</a:t>
            </a:r>
            <a:endParaRPr b="1" sz="1500">
              <a:solidFill>
                <a:srgbClr val="0B5394"/>
              </a:solidFill>
            </a:endParaRPr>
          </a:p>
          <a:p>
            <a:pPr indent="0" lvl="0" marL="0" rtl="0" algn="l">
              <a:spcBef>
                <a:spcPts val="1200"/>
              </a:spcBef>
              <a:spcAft>
                <a:spcPts val="0"/>
              </a:spcAft>
              <a:buClr>
                <a:schemeClr val="dk1"/>
              </a:buClr>
              <a:buSzPts val="1100"/>
              <a:buFont typeface="Arial"/>
              <a:buNone/>
            </a:pPr>
            <a:r>
              <a:rPr b="1" lang="en" sz="1500">
                <a:solidFill>
                  <a:srgbClr val="0E101A"/>
                </a:solidFill>
              </a:rPr>
              <a:t>→ </a:t>
            </a:r>
            <a:r>
              <a:rPr b="1" lang="en" sz="1500">
                <a:solidFill>
                  <a:srgbClr val="741B47"/>
                </a:solidFill>
              </a:rPr>
              <a:t>Continuous improvement</a:t>
            </a:r>
            <a:endParaRPr b="1" sz="1900">
              <a:solidFill>
                <a:srgbClr val="741B47"/>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idx="1" type="body"/>
          </p:nvPr>
        </p:nvSpPr>
        <p:spPr>
          <a:xfrm>
            <a:off x="311700" y="387175"/>
            <a:ext cx="8520600" cy="41817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1100"/>
              <a:buFont typeface="Arial"/>
              <a:buNone/>
            </a:pPr>
            <a:r>
              <a:rPr b="1" lang="en" sz="1400">
                <a:solidFill>
                  <a:schemeClr val="dk1"/>
                </a:solidFill>
              </a:rPr>
              <a:t>Risk Identification</a:t>
            </a:r>
            <a:endParaRPr b="1" sz="1400">
              <a:solidFill>
                <a:schemeClr val="dk1"/>
              </a:solidFill>
            </a:endParaRPr>
          </a:p>
          <a:p>
            <a:pPr indent="-304800" lvl="0" marL="457200" rtl="0" algn="l">
              <a:lnSpc>
                <a:spcPct val="95000"/>
              </a:lnSpc>
              <a:spcBef>
                <a:spcPts val="1200"/>
              </a:spcBef>
              <a:spcAft>
                <a:spcPts val="0"/>
              </a:spcAft>
              <a:buClr>
                <a:schemeClr val="dk1"/>
              </a:buClr>
              <a:buSzPts val="1200"/>
              <a:buChar char="●"/>
            </a:pPr>
            <a:r>
              <a:rPr lang="en" sz="1200">
                <a:solidFill>
                  <a:schemeClr val="dk1"/>
                </a:solidFill>
              </a:rPr>
              <a:t>The process of recognizing potential risks that could impact the project. This includes identifying risks in various areas such as scheduling, budget, operations, technology, and external influences.</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 sz="1200">
                <a:solidFill>
                  <a:schemeClr val="dk1"/>
                </a:solidFill>
              </a:rPr>
              <a:t>Approach</a:t>
            </a:r>
            <a:r>
              <a:rPr lang="en" sz="1200">
                <a:solidFill>
                  <a:schemeClr val="dk1"/>
                </a:solidFill>
              </a:rPr>
              <a:t>: Use techniques like brainstorming sessions, expert judgment, historical data review, and checklists to uncover risks. Include input from all stakeholders to capture a complete risk profile.</a:t>
            </a:r>
            <a:endParaRPr sz="1200">
              <a:solidFill>
                <a:schemeClr val="dk1"/>
              </a:solidFill>
            </a:endParaRPr>
          </a:p>
          <a:p>
            <a:pPr indent="0" lvl="0" marL="0" rtl="0" algn="l">
              <a:lnSpc>
                <a:spcPct val="95000"/>
              </a:lnSpc>
              <a:spcBef>
                <a:spcPts val="1400"/>
              </a:spcBef>
              <a:spcAft>
                <a:spcPts val="0"/>
              </a:spcAft>
              <a:buClr>
                <a:schemeClr val="dk1"/>
              </a:buClr>
              <a:buSzPts val="1100"/>
              <a:buFont typeface="Arial"/>
              <a:buNone/>
            </a:pPr>
            <a:r>
              <a:rPr b="1" lang="en" sz="1400">
                <a:solidFill>
                  <a:schemeClr val="dk1"/>
                </a:solidFill>
              </a:rPr>
              <a:t>Risk Projection (Risk Estimation or Analysis)</a:t>
            </a:r>
            <a:endParaRPr b="1" sz="1400">
              <a:solidFill>
                <a:schemeClr val="dk1"/>
              </a:solidFill>
            </a:endParaRPr>
          </a:p>
          <a:p>
            <a:pPr indent="-304800" lvl="0" marL="457200" rtl="0" algn="l">
              <a:lnSpc>
                <a:spcPct val="95000"/>
              </a:lnSpc>
              <a:spcBef>
                <a:spcPts val="1200"/>
              </a:spcBef>
              <a:spcAft>
                <a:spcPts val="0"/>
              </a:spcAft>
              <a:buClr>
                <a:schemeClr val="dk1"/>
              </a:buClr>
              <a:buSzPts val="1200"/>
              <a:buChar char="●"/>
            </a:pPr>
            <a:r>
              <a:rPr lang="en" sz="1200">
                <a:solidFill>
                  <a:schemeClr val="dk1"/>
                </a:solidFill>
              </a:rPr>
              <a:t>Involves assessing the probability and impact of each identified risk to understand its potential effect on the project.</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 sz="1200">
                <a:solidFill>
                  <a:schemeClr val="dk1"/>
                </a:solidFill>
              </a:rPr>
              <a:t>Approach</a:t>
            </a:r>
            <a:r>
              <a:rPr lang="en" sz="1200">
                <a:solidFill>
                  <a:schemeClr val="dk1"/>
                </a:solidFill>
              </a:rPr>
              <a:t>: Use qualitative or quantitative methods to estimate the likelihood of each risk and its possible impact on cost, schedule, and quality. This can include risk scoring, scenario analysis, and modeling techniques. The goal is to prioritize risks based on their potential severity.</a:t>
            </a:r>
            <a:endParaRPr sz="1200">
              <a:solidFill>
                <a:schemeClr val="dk1"/>
              </a:solidFill>
            </a:endParaRPr>
          </a:p>
          <a:p>
            <a:pPr indent="0" lvl="0" marL="0" rtl="0" algn="l">
              <a:lnSpc>
                <a:spcPct val="95000"/>
              </a:lnSpc>
              <a:spcBef>
                <a:spcPts val="1400"/>
              </a:spcBef>
              <a:spcAft>
                <a:spcPts val="0"/>
              </a:spcAft>
              <a:buNone/>
            </a:pPr>
            <a:r>
              <a:rPr b="1" lang="en" sz="1400">
                <a:solidFill>
                  <a:schemeClr val="dk1"/>
                </a:solidFill>
              </a:rPr>
              <a:t> Risk Refinement</a:t>
            </a:r>
            <a:endParaRPr b="1" sz="1400">
              <a:solidFill>
                <a:schemeClr val="dk1"/>
              </a:solidFill>
            </a:endParaRPr>
          </a:p>
          <a:p>
            <a:pPr indent="-304800" lvl="0" marL="457200" rtl="0" algn="l">
              <a:lnSpc>
                <a:spcPct val="95000"/>
              </a:lnSpc>
              <a:spcBef>
                <a:spcPts val="1200"/>
              </a:spcBef>
              <a:spcAft>
                <a:spcPts val="0"/>
              </a:spcAft>
              <a:buClr>
                <a:schemeClr val="dk1"/>
              </a:buClr>
              <a:buSzPts val="1200"/>
              <a:buChar char="●"/>
            </a:pPr>
            <a:r>
              <a:rPr lang="en" sz="1200">
                <a:solidFill>
                  <a:schemeClr val="dk1"/>
                </a:solidFill>
              </a:rPr>
              <a:t>After initial identification and analysis, risks are further refined to clarify their nature and characteristics. This step involves examining the conditions that could trigger each risk and detailing its potential consequences.</a:t>
            </a:r>
            <a:endParaRPr sz="1200">
              <a:solidFill>
                <a:schemeClr val="dk1"/>
              </a:solidFill>
            </a:endParaRPr>
          </a:p>
          <a:p>
            <a:pPr indent="-304800" lvl="0" marL="457200" rtl="0" algn="l">
              <a:lnSpc>
                <a:spcPct val="95000"/>
              </a:lnSpc>
              <a:spcBef>
                <a:spcPts val="0"/>
              </a:spcBef>
              <a:spcAft>
                <a:spcPts val="0"/>
              </a:spcAft>
              <a:buClr>
                <a:schemeClr val="dk1"/>
              </a:buClr>
              <a:buSzPts val="1200"/>
              <a:buChar char="●"/>
            </a:pPr>
            <a:r>
              <a:rPr b="1" lang="en" sz="1200">
                <a:solidFill>
                  <a:schemeClr val="dk1"/>
                </a:solidFill>
              </a:rPr>
              <a:t>Approach</a:t>
            </a:r>
            <a:r>
              <a:rPr lang="en" sz="1200">
                <a:solidFill>
                  <a:schemeClr val="dk1"/>
                </a:solidFill>
              </a:rPr>
              <a:t>: For high-priority risks, analyze underlying causes, identify specific scenarios, and refine risk statements to ensure clarity. Techniques like root cause analysis or fault tree analysis can be used here. Refinement allows for more tailored responses and specific mitigation strategies.</a:t>
            </a:r>
            <a:endParaRPr sz="1200">
              <a:solidFill>
                <a:schemeClr val="dk1"/>
              </a:solidFill>
            </a:endParaRPr>
          </a:p>
          <a:p>
            <a:pPr indent="0" lvl="0" marL="0" rtl="0" algn="l">
              <a:lnSpc>
                <a:spcPct val="95000"/>
              </a:lnSpc>
              <a:spcBef>
                <a:spcPts val="1200"/>
              </a:spcBef>
              <a:spcAft>
                <a:spcPts val="1200"/>
              </a:spcAft>
              <a:buNone/>
            </a:pPr>
            <a:r>
              <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231175"/>
            <a:ext cx="8520600" cy="572700"/>
          </a:xfrm>
          <a:prstGeom prst="rect">
            <a:avLst/>
          </a:prstGeom>
        </p:spPr>
        <p:txBody>
          <a:bodyPr anchorCtr="0" anchor="t" bIns="91425" lIns="91425" spcFirstLastPara="1" rIns="91425" wrap="square" tIns="91425">
            <a:noAutofit/>
          </a:bodyPr>
          <a:lstStyle/>
          <a:p>
            <a:pPr indent="0" lvl="0" marL="457200" rtl="0" algn="ctr">
              <a:lnSpc>
                <a:spcPct val="115000"/>
              </a:lnSpc>
              <a:spcBef>
                <a:spcPts val="0"/>
              </a:spcBef>
              <a:spcAft>
                <a:spcPts val="0"/>
              </a:spcAft>
              <a:buSzPts val="990"/>
              <a:buNone/>
            </a:pPr>
            <a:r>
              <a:rPr b="1" lang="en" sz="1745">
                <a:highlight>
                  <a:srgbClr val="FFFFFF"/>
                </a:highlight>
              </a:rPr>
              <a:t>RMMM - Mitigation, Monitoring, and Management</a:t>
            </a:r>
            <a:endParaRPr b="1" sz="1745">
              <a:highlight>
                <a:srgbClr val="FFFFFF"/>
              </a:highlight>
            </a:endParaRPr>
          </a:p>
          <a:p>
            <a:pPr indent="0" lvl="0" marL="0" rtl="0" algn="l">
              <a:spcBef>
                <a:spcPts val="1200"/>
              </a:spcBef>
              <a:spcAft>
                <a:spcPts val="0"/>
              </a:spcAft>
              <a:buSzPts val="990"/>
              <a:buNone/>
            </a:pPr>
            <a:r>
              <a:t/>
            </a:r>
            <a:endParaRPr sz="3320"/>
          </a:p>
        </p:txBody>
      </p:sp>
      <p:sp>
        <p:nvSpPr>
          <p:cNvPr id="142" name="Google Shape;142;p28"/>
          <p:cNvSpPr txBox="1"/>
          <p:nvPr>
            <p:ph idx="1" type="body"/>
          </p:nvPr>
        </p:nvSpPr>
        <p:spPr>
          <a:xfrm>
            <a:off x="311700" y="729375"/>
            <a:ext cx="8520600" cy="3839400"/>
          </a:xfrm>
          <a:prstGeom prst="rect">
            <a:avLst/>
          </a:prstGeom>
        </p:spPr>
        <p:txBody>
          <a:bodyPr anchorCtr="0" anchor="t" bIns="91425" lIns="91425" spcFirstLastPara="1" rIns="91425" wrap="square" tIns="91425">
            <a:noAutofit/>
          </a:bodyPr>
          <a:lstStyle/>
          <a:p>
            <a:pPr indent="-327025" lvl="0" marL="457200" rtl="0" algn="l">
              <a:lnSpc>
                <a:spcPct val="100000"/>
              </a:lnSpc>
              <a:spcBef>
                <a:spcPts val="0"/>
              </a:spcBef>
              <a:spcAft>
                <a:spcPts val="0"/>
              </a:spcAft>
              <a:buClr>
                <a:schemeClr val="dk1"/>
              </a:buClr>
              <a:buSzPts val="1550"/>
              <a:buChar char="●"/>
            </a:pPr>
            <a:r>
              <a:rPr b="1" lang="en" sz="1550">
                <a:solidFill>
                  <a:schemeClr val="dk1"/>
                </a:solidFill>
                <a:highlight>
                  <a:srgbClr val="FFFFFF"/>
                </a:highlight>
              </a:rPr>
              <a:t>The RMMM PLAN</a:t>
            </a:r>
            <a:r>
              <a:rPr b="1" lang="en" sz="1550">
                <a:solidFill>
                  <a:srgbClr val="FF0000"/>
                </a:solidFill>
                <a:highlight>
                  <a:srgbClr val="FFFFFF"/>
                </a:highlight>
              </a:rPr>
              <a:t> documents all work performed as part of risk analysis</a:t>
            </a:r>
            <a:r>
              <a:rPr b="1" lang="en" sz="1550">
                <a:solidFill>
                  <a:schemeClr val="dk1"/>
                </a:solidFill>
                <a:highlight>
                  <a:srgbClr val="FFFFFF"/>
                </a:highlight>
              </a:rPr>
              <a:t> and used by the project manager as part of the overall project plan</a:t>
            </a:r>
            <a:endParaRPr b="1" sz="1550">
              <a:solidFill>
                <a:schemeClr val="dk1"/>
              </a:solidFill>
              <a:highlight>
                <a:srgbClr val="FFFFFF"/>
              </a:highlight>
            </a:endParaRPr>
          </a:p>
          <a:p>
            <a:pPr indent="-327025" lvl="0" marL="457200" rtl="0" algn="l">
              <a:lnSpc>
                <a:spcPct val="100000"/>
              </a:lnSpc>
              <a:spcBef>
                <a:spcPts val="1200"/>
              </a:spcBef>
              <a:spcAft>
                <a:spcPts val="0"/>
              </a:spcAft>
              <a:buClr>
                <a:schemeClr val="dk1"/>
              </a:buClr>
              <a:buSzPts val="1550"/>
              <a:buChar char="●"/>
            </a:pPr>
            <a:r>
              <a:rPr b="1" lang="en" sz="1550">
                <a:solidFill>
                  <a:schemeClr val="dk1"/>
                </a:solidFill>
                <a:highlight>
                  <a:srgbClr val="FFFFFF"/>
                </a:highlight>
              </a:rPr>
              <a:t>Some software teams do not develop a formal RMMM document, rather</a:t>
            </a:r>
            <a:r>
              <a:rPr b="1" lang="en" sz="1550">
                <a:solidFill>
                  <a:srgbClr val="FF0000"/>
                </a:solidFill>
                <a:highlight>
                  <a:srgbClr val="FFFFFF"/>
                </a:highlight>
              </a:rPr>
              <a:t> each risk is documented individually using a Risk information sheet (RIS)</a:t>
            </a:r>
            <a:endParaRPr b="1" sz="1550">
              <a:solidFill>
                <a:srgbClr val="FF0000"/>
              </a:solidFill>
              <a:highlight>
                <a:srgbClr val="FFFFFF"/>
              </a:highlight>
            </a:endParaRPr>
          </a:p>
          <a:p>
            <a:pPr indent="-327025" lvl="0" marL="457200" rtl="0" algn="l">
              <a:lnSpc>
                <a:spcPct val="100000"/>
              </a:lnSpc>
              <a:spcBef>
                <a:spcPts val="1000"/>
              </a:spcBef>
              <a:spcAft>
                <a:spcPts val="0"/>
              </a:spcAft>
              <a:buClr>
                <a:schemeClr val="dk1"/>
              </a:buClr>
              <a:buSzPts val="1550"/>
              <a:buChar char="●"/>
            </a:pPr>
            <a:r>
              <a:rPr b="1" lang="en" sz="1550">
                <a:solidFill>
                  <a:schemeClr val="dk1"/>
                </a:solidFill>
                <a:highlight>
                  <a:srgbClr val="FFFFFF"/>
                </a:highlight>
              </a:rPr>
              <a:t>In most cases, RIS is maintained using a database system.</a:t>
            </a:r>
            <a:endParaRPr b="1" sz="1550">
              <a:solidFill>
                <a:schemeClr val="dk1"/>
              </a:solidFill>
              <a:highlight>
                <a:srgbClr val="FFFFFF"/>
              </a:highlight>
            </a:endParaRPr>
          </a:p>
          <a:p>
            <a:pPr indent="-327025" lvl="0" marL="457200" rtl="0" algn="l">
              <a:lnSpc>
                <a:spcPct val="100000"/>
              </a:lnSpc>
              <a:spcBef>
                <a:spcPts val="1000"/>
              </a:spcBef>
              <a:spcAft>
                <a:spcPts val="0"/>
              </a:spcAft>
              <a:buClr>
                <a:schemeClr val="dk1"/>
              </a:buClr>
              <a:buSzPts val="1550"/>
              <a:buChar char="●"/>
            </a:pPr>
            <a:r>
              <a:rPr b="1" lang="en" sz="1550">
                <a:solidFill>
                  <a:schemeClr val="dk1"/>
                </a:solidFill>
                <a:highlight>
                  <a:srgbClr val="FFFFFF"/>
                </a:highlight>
              </a:rPr>
              <a:t>So </a:t>
            </a:r>
            <a:r>
              <a:rPr b="1" lang="en" sz="1550">
                <a:solidFill>
                  <a:srgbClr val="FF0000"/>
                </a:solidFill>
                <a:highlight>
                  <a:srgbClr val="FFFFFF"/>
                </a:highlight>
              </a:rPr>
              <a:t>Creation and information entry, priority ordering, searches and other analysis</a:t>
            </a:r>
            <a:r>
              <a:rPr b="1" lang="en" sz="1550">
                <a:solidFill>
                  <a:schemeClr val="dk1"/>
                </a:solidFill>
                <a:highlight>
                  <a:srgbClr val="FFFFFF"/>
                </a:highlight>
              </a:rPr>
              <a:t> may be accomplished easily.</a:t>
            </a:r>
            <a:endParaRPr b="1" sz="1550">
              <a:solidFill>
                <a:schemeClr val="dk1"/>
              </a:solidFill>
              <a:highlight>
                <a:srgbClr val="FFFFFF"/>
              </a:highlight>
            </a:endParaRPr>
          </a:p>
          <a:p>
            <a:pPr indent="-327025" lvl="0" marL="457200" rtl="0" algn="l">
              <a:spcBef>
                <a:spcPts val="1000"/>
              </a:spcBef>
              <a:spcAft>
                <a:spcPts val="0"/>
              </a:spcAft>
              <a:buClr>
                <a:srgbClr val="FF0000"/>
              </a:buClr>
              <a:buSzPts val="1550"/>
              <a:buChar char="●"/>
            </a:pPr>
            <a:r>
              <a:rPr b="1" lang="en" sz="1550">
                <a:solidFill>
                  <a:srgbClr val="FF0000"/>
                </a:solidFill>
                <a:highlight>
                  <a:srgbClr val="FFFFFF"/>
                </a:highlight>
              </a:rPr>
              <a:t>RMMM - Mitigation, Monitoring, and Management</a:t>
            </a:r>
            <a:endParaRPr b="1" sz="1550">
              <a:solidFill>
                <a:srgbClr val="FF0000"/>
              </a:solidFill>
              <a:highlight>
                <a:srgbClr val="FFFFFF"/>
              </a:highlight>
            </a:endParaRPr>
          </a:p>
          <a:p>
            <a:pPr indent="-327025" lvl="0" marL="457200" rtl="0" algn="l">
              <a:spcBef>
                <a:spcPts val="0"/>
              </a:spcBef>
              <a:spcAft>
                <a:spcPts val="0"/>
              </a:spcAft>
              <a:buClr>
                <a:schemeClr val="dk1"/>
              </a:buClr>
              <a:buSzPts val="1550"/>
              <a:buChar char="●"/>
            </a:pPr>
            <a:r>
              <a:rPr b="1" lang="en" sz="1550">
                <a:solidFill>
                  <a:schemeClr val="dk1"/>
                </a:solidFill>
                <a:highlight>
                  <a:srgbClr val="FFFFFF"/>
                </a:highlight>
              </a:rPr>
              <a:t>An effective strategy for dealing with risk must consider three issues</a:t>
            </a:r>
            <a:endParaRPr b="1" sz="1550">
              <a:solidFill>
                <a:schemeClr val="dk1"/>
              </a:solidFill>
              <a:highlight>
                <a:srgbClr val="FFFFFF"/>
              </a:highlight>
            </a:endParaRPr>
          </a:p>
          <a:p>
            <a:pPr indent="-327025" lvl="1" marL="914400" rtl="0" algn="l">
              <a:spcBef>
                <a:spcPts val="0"/>
              </a:spcBef>
              <a:spcAft>
                <a:spcPts val="0"/>
              </a:spcAft>
              <a:buClr>
                <a:schemeClr val="dk1"/>
              </a:buClr>
              <a:buSzPts val="1550"/>
              <a:buChar char="○"/>
            </a:pPr>
            <a:r>
              <a:rPr b="1" lang="en" sz="1550">
                <a:solidFill>
                  <a:srgbClr val="FF0000"/>
                </a:solidFill>
                <a:highlight>
                  <a:srgbClr val="FFFFFF"/>
                </a:highlight>
                <a:uFill>
                  <a:noFill/>
                </a:uFill>
                <a:hlinkClick r:id="rId3">
                  <a:extLst>
                    <a:ext uri="{A12FA001-AC4F-418D-AE19-62706E023703}">
                      <ahyp:hlinkClr val="tx"/>
                    </a:ext>
                  </a:extLst>
                </a:hlinkClick>
              </a:rPr>
              <a:t>Risk mitigation</a:t>
            </a:r>
            <a:r>
              <a:rPr b="1" lang="en" sz="1550">
                <a:solidFill>
                  <a:schemeClr val="dk1"/>
                </a:solidFill>
                <a:highlight>
                  <a:srgbClr val="FFFFFF"/>
                </a:highlight>
              </a:rPr>
              <a:t> is a problem avoidance activity</a:t>
            </a:r>
            <a:endParaRPr b="1" sz="1550">
              <a:solidFill>
                <a:schemeClr val="dk1"/>
              </a:solidFill>
              <a:highlight>
                <a:srgbClr val="FFFFFF"/>
              </a:highlight>
            </a:endParaRPr>
          </a:p>
          <a:p>
            <a:pPr indent="-327025" lvl="1" marL="914400" rtl="0" algn="l">
              <a:spcBef>
                <a:spcPts val="0"/>
              </a:spcBef>
              <a:spcAft>
                <a:spcPts val="0"/>
              </a:spcAft>
              <a:buClr>
                <a:schemeClr val="dk1"/>
              </a:buClr>
              <a:buSzPts val="1550"/>
              <a:buChar char="○"/>
            </a:pPr>
            <a:r>
              <a:rPr b="1" lang="en" sz="1550">
                <a:solidFill>
                  <a:srgbClr val="FF0000"/>
                </a:solidFill>
                <a:highlight>
                  <a:srgbClr val="FFFFFF"/>
                </a:highlight>
                <a:uFill>
                  <a:noFill/>
                </a:uFill>
                <a:hlinkClick r:id="rId4">
                  <a:extLst>
                    <a:ext uri="{A12FA001-AC4F-418D-AE19-62706E023703}">
                      <ahyp:hlinkClr val="tx"/>
                    </a:ext>
                  </a:extLst>
                </a:hlinkClick>
              </a:rPr>
              <a:t>Risk monitoring</a:t>
            </a:r>
            <a:r>
              <a:rPr b="1" lang="en" sz="1550">
                <a:solidFill>
                  <a:schemeClr val="dk1"/>
                </a:solidFill>
                <a:highlight>
                  <a:srgbClr val="FFFFFF"/>
                </a:highlight>
              </a:rPr>
              <a:t> is a project tracking activity</a:t>
            </a:r>
            <a:endParaRPr b="1" sz="1550">
              <a:solidFill>
                <a:schemeClr val="dk1"/>
              </a:solidFill>
              <a:highlight>
                <a:srgbClr val="FFFFFF"/>
              </a:highlight>
            </a:endParaRPr>
          </a:p>
          <a:p>
            <a:pPr indent="-327025" lvl="1" marL="914400" rtl="0" algn="l">
              <a:spcBef>
                <a:spcPts val="0"/>
              </a:spcBef>
              <a:spcAft>
                <a:spcPts val="0"/>
              </a:spcAft>
              <a:buClr>
                <a:schemeClr val="dk1"/>
              </a:buClr>
              <a:buSzPts val="1550"/>
              <a:buChar char="○"/>
            </a:pPr>
            <a:r>
              <a:rPr b="1" lang="en" sz="1550">
                <a:solidFill>
                  <a:srgbClr val="FF0000"/>
                </a:solidFill>
                <a:highlight>
                  <a:srgbClr val="FFFFFF"/>
                </a:highlight>
                <a:uFill>
                  <a:noFill/>
                </a:uFill>
                <a:hlinkClick r:id="rId5">
                  <a:extLst>
                    <a:ext uri="{A12FA001-AC4F-418D-AE19-62706E023703}">
                      <ahyp:hlinkClr val="tx"/>
                    </a:ext>
                  </a:extLst>
                </a:hlinkClick>
              </a:rPr>
              <a:t>Risk management</a:t>
            </a:r>
            <a:r>
              <a:rPr b="1" lang="en" sz="1550">
                <a:solidFill>
                  <a:schemeClr val="dk1"/>
                </a:solidFill>
                <a:highlight>
                  <a:srgbClr val="FFFFFF"/>
                </a:highlight>
              </a:rPr>
              <a:t> includes contingency plans that risk will occur</a:t>
            </a:r>
            <a:endParaRPr b="1" sz="155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b="1" lang="en" sz="1550">
                <a:solidFill>
                  <a:schemeClr val="dk1"/>
                </a:solidFill>
                <a:highlight>
                  <a:srgbClr val="FFFFFF"/>
                </a:highlight>
              </a:rPr>
              <a:t> </a:t>
            </a:r>
            <a:endParaRPr b="1" sz="1550">
              <a:solidFill>
                <a:schemeClr val="dk1"/>
              </a:solidFill>
              <a:highlight>
                <a:srgbClr val="FFFFFF"/>
              </a:highlight>
            </a:endParaRPr>
          </a:p>
          <a:p>
            <a:pPr indent="0" lvl="0" marL="0" rtl="0" algn="l">
              <a:spcBef>
                <a:spcPts val="1000"/>
              </a:spcBef>
              <a:spcAft>
                <a:spcPts val="1200"/>
              </a:spcAft>
              <a:buNone/>
            </a:pPr>
            <a:r>
              <a:t/>
            </a:r>
            <a:endParaRPr b="1" sz="23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65150" y="156300"/>
            <a:ext cx="8520600" cy="572700"/>
          </a:xfrm>
          <a:prstGeom prst="rect">
            <a:avLst/>
          </a:prstGeom>
        </p:spPr>
        <p:txBody>
          <a:bodyPr anchorCtr="0" anchor="t" bIns="91425" lIns="91425" spcFirstLastPara="1" rIns="91425" wrap="square" tIns="91425">
            <a:noAutofit/>
          </a:bodyPr>
          <a:lstStyle/>
          <a:p>
            <a:pPr indent="0" lvl="0" marL="0" rtl="0" algn="ctr">
              <a:lnSpc>
                <a:spcPct val="140000"/>
              </a:lnSpc>
              <a:spcBef>
                <a:spcPts val="0"/>
              </a:spcBef>
              <a:spcAft>
                <a:spcPts val="0"/>
              </a:spcAft>
              <a:buClr>
                <a:schemeClr val="dk1"/>
              </a:buClr>
              <a:buSzPts val="990"/>
              <a:buFont typeface="Arial"/>
              <a:buNone/>
            </a:pPr>
            <a:r>
              <a:rPr b="1" lang="en" sz="1970">
                <a:highlight>
                  <a:srgbClr val="FFFFFF"/>
                </a:highlight>
              </a:rPr>
              <a:t>Risk Mitigation</a:t>
            </a:r>
            <a:endParaRPr b="1" sz="1970">
              <a:highlight>
                <a:srgbClr val="FFFFFF"/>
              </a:highlight>
            </a:endParaRPr>
          </a:p>
          <a:p>
            <a:pPr indent="0" lvl="0" marL="0" rtl="0" algn="ctr">
              <a:spcBef>
                <a:spcPts val="400"/>
              </a:spcBef>
              <a:spcAft>
                <a:spcPts val="0"/>
              </a:spcAft>
              <a:buSzPts val="990"/>
              <a:buNone/>
            </a:pPr>
            <a:r>
              <a:t/>
            </a:r>
            <a:endParaRPr b="1" sz="1970">
              <a:highlight>
                <a:srgbClr val="FFFFFF"/>
              </a:highlight>
            </a:endParaRPr>
          </a:p>
        </p:txBody>
      </p:sp>
      <p:sp>
        <p:nvSpPr>
          <p:cNvPr id="148" name="Google Shape;148;p29"/>
          <p:cNvSpPr txBox="1"/>
          <p:nvPr>
            <p:ph idx="1" type="body"/>
          </p:nvPr>
        </p:nvSpPr>
        <p:spPr>
          <a:xfrm>
            <a:off x="450725" y="671250"/>
            <a:ext cx="8520600" cy="3416400"/>
          </a:xfrm>
          <a:prstGeom prst="rect">
            <a:avLst/>
          </a:prstGeom>
        </p:spPr>
        <p:txBody>
          <a:bodyPr anchorCtr="0" anchor="t" bIns="91425" lIns="91425" spcFirstLastPara="1" rIns="91425" wrap="square" tIns="91425">
            <a:noAutofit/>
          </a:bodyPr>
          <a:lstStyle/>
          <a:p>
            <a:pPr indent="-314325" lvl="0" marL="457200" rtl="0" algn="l">
              <a:lnSpc>
                <a:spcPct val="100000"/>
              </a:lnSpc>
              <a:spcBef>
                <a:spcPts val="1000"/>
              </a:spcBef>
              <a:spcAft>
                <a:spcPts val="0"/>
              </a:spcAft>
              <a:buClr>
                <a:schemeClr val="dk1"/>
              </a:buClr>
              <a:buSzPts val="1350"/>
              <a:buChar char="●"/>
            </a:pPr>
            <a:r>
              <a:rPr b="1" lang="en" sz="1350">
                <a:solidFill>
                  <a:schemeClr val="dk1"/>
                </a:solidFill>
                <a:highlight>
                  <a:srgbClr val="FFFFFF"/>
                </a:highlight>
              </a:rPr>
              <a:t>Risk mitigation (avoidance) is the </a:t>
            </a:r>
            <a:r>
              <a:rPr b="1" lang="en" sz="1350">
                <a:solidFill>
                  <a:srgbClr val="FF0000"/>
                </a:solidFill>
                <a:highlight>
                  <a:srgbClr val="FFFFFF"/>
                </a:highlight>
              </a:rPr>
              <a:t>primary strategy and is achieved through a plan</a:t>
            </a:r>
            <a:endParaRPr b="1" sz="1350">
              <a:solidFill>
                <a:srgbClr val="FF0000"/>
              </a:solidFill>
              <a:highlight>
                <a:srgbClr val="FFFFFF"/>
              </a:highlight>
            </a:endParaRPr>
          </a:p>
          <a:p>
            <a:pPr indent="-314325" lvl="0" marL="457200" rtl="0" algn="l">
              <a:lnSpc>
                <a:spcPct val="100000"/>
              </a:lnSpc>
              <a:spcBef>
                <a:spcPts val="1200"/>
              </a:spcBef>
              <a:spcAft>
                <a:spcPts val="0"/>
              </a:spcAft>
              <a:buClr>
                <a:schemeClr val="dk1"/>
              </a:buClr>
              <a:buSzPts val="1350"/>
              <a:buChar char="●"/>
            </a:pPr>
            <a:r>
              <a:rPr b="1" lang="en" sz="1350">
                <a:solidFill>
                  <a:schemeClr val="dk1"/>
                </a:solidFill>
                <a:highlight>
                  <a:srgbClr val="FFFFFF"/>
                </a:highlight>
              </a:rPr>
              <a:t>For Ex., </a:t>
            </a:r>
            <a:r>
              <a:rPr b="1" lang="en" sz="1350">
                <a:solidFill>
                  <a:srgbClr val="FF0000"/>
                </a:solidFill>
                <a:highlight>
                  <a:srgbClr val="FFFFFF"/>
                </a:highlight>
              </a:rPr>
              <a:t>Risk of high staff turnover</a:t>
            </a:r>
            <a:endParaRPr b="1" sz="1350">
              <a:solidFill>
                <a:srgbClr val="FF0000"/>
              </a:solidFill>
              <a:highlight>
                <a:srgbClr val="FFFFFF"/>
              </a:highlight>
            </a:endParaRPr>
          </a:p>
          <a:p>
            <a:pPr indent="-314325" lvl="0" marL="457200" rtl="0" algn="l">
              <a:lnSpc>
                <a:spcPct val="100000"/>
              </a:lnSpc>
              <a:spcBef>
                <a:spcPts val="1000"/>
              </a:spcBef>
              <a:spcAft>
                <a:spcPts val="0"/>
              </a:spcAft>
              <a:buClr>
                <a:schemeClr val="dk1"/>
              </a:buClr>
              <a:buSzPts val="1350"/>
              <a:buChar char="●"/>
            </a:pPr>
            <a:r>
              <a:rPr b="1" lang="en" sz="1350">
                <a:solidFill>
                  <a:schemeClr val="dk1"/>
                </a:solidFill>
                <a:highlight>
                  <a:srgbClr val="FFFFFF"/>
                </a:highlight>
              </a:rPr>
              <a:t>To mitigate this risk, you would </a:t>
            </a:r>
            <a:r>
              <a:rPr b="1" lang="en" sz="1350">
                <a:solidFill>
                  <a:srgbClr val="FF0000"/>
                </a:solidFill>
                <a:highlight>
                  <a:srgbClr val="FFFFFF"/>
                </a:highlight>
              </a:rPr>
              <a:t>develop a strategy for reducing turnover.</a:t>
            </a:r>
            <a:endParaRPr b="1" sz="1350">
              <a:solidFill>
                <a:srgbClr val="FF0000"/>
              </a:solidFill>
              <a:highlight>
                <a:srgbClr val="FFFFFF"/>
              </a:highlight>
            </a:endParaRPr>
          </a:p>
          <a:p>
            <a:pPr indent="-314325" lvl="0" marL="457200" rtl="0" algn="l">
              <a:lnSpc>
                <a:spcPct val="100000"/>
              </a:lnSpc>
              <a:spcBef>
                <a:spcPts val="1000"/>
              </a:spcBef>
              <a:spcAft>
                <a:spcPts val="0"/>
              </a:spcAft>
              <a:buClr>
                <a:schemeClr val="dk1"/>
              </a:buClr>
              <a:buSzPts val="1350"/>
              <a:buChar char="●"/>
            </a:pPr>
            <a:r>
              <a:rPr b="1" lang="en" sz="1350">
                <a:solidFill>
                  <a:schemeClr val="dk1"/>
                </a:solidFill>
                <a:highlight>
                  <a:srgbClr val="FFFFFF"/>
                </a:highlight>
              </a:rPr>
              <a:t>The possible steps to be taken are:</a:t>
            </a:r>
            <a:endParaRPr b="1" sz="1350">
              <a:solidFill>
                <a:schemeClr val="dk1"/>
              </a:solidFill>
              <a:highlight>
                <a:srgbClr val="FFFFFF"/>
              </a:highlight>
            </a:endParaRPr>
          </a:p>
          <a:p>
            <a:pPr indent="-314325" lvl="1" marL="914400" rtl="0" algn="l">
              <a:lnSpc>
                <a:spcPct val="100000"/>
              </a:lnSpc>
              <a:spcBef>
                <a:spcPts val="1000"/>
              </a:spcBef>
              <a:spcAft>
                <a:spcPts val="0"/>
              </a:spcAft>
              <a:buClr>
                <a:schemeClr val="dk1"/>
              </a:buClr>
              <a:buSzPts val="1350"/>
              <a:buChar char="○"/>
            </a:pPr>
            <a:r>
              <a:rPr b="1" lang="en" sz="1350">
                <a:solidFill>
                  <a:schemeClr val="dk1"/>
                </a:solidFill>
                <a:highlight>
                  <a:srgbClr val="FFFFFF"/>
                </a:highlight>
              </a:rPr>
              <a:t>Meet with current staff to </a:t>
            </a:r>
            <a:r>
              <a:rPr b="1" lang="en" sz="1350">
                <a:solidFill>
                  <a:srgbClr val="FF0000"/>
                </a:solidFill>
                <a:highlight>
                  <a:srgbClr val="FFFFFF"/>
                </a:highlight>
              </a:rPr>
              <a:t>determine causes for turnover</a:t>
            </a:r>
            <a:r>
              <a:rPr b="1" lang="en" sz="1350">
                <a:solidFill>
                  <a:schemeClr val="dk1"/>
                </a:solidFill>
                <a:highlight>
                  <a:srgbClr val="FFFFFF"/>
                </a:highlight>
              </a:rPr>
              <a:t> (e.g., poor working conditions, low pay, and competitive job market)</a:t>
            </a:r>
            <a:endParaRPr b="1" sz="1350">
              <a:solidFill>
                <a:schemeClr val="dk1"/>
              </a:solidFill>
              <a:highlight>
                <a:srgbClr val="FFFFFF"/>
              </a:highlight>
            </a:endParaRPr>
          </a:p>
          <a:p>
            <a:pPr indent="-314325" lvl="1" marL="914400" rtl="0" algn="l">
              <a:lnSpc>
                <a:spcPct val="100000"/>
              </a:lnSpc>
              <a:spcBef>
                <a:spcPts val="1000"/>
              </a:spcBef>
              <a:spcAft>
                <a:spcPts val="0"/>
              </a:spcAft>
              <a:buClr>
                <a:schemeClr val="dk1"/>
              </a:buClr>
              <a:buSzPts val="1350"/>
              <a:buChar char="○"/>
            </a:pPr>
            <a:r>
              <a:rPr b="1" lang="en" sz="1350">
                <a:solidFill>
                  <a:schemeClr val="dk1"/>
                </a:solidFill>
                <a:highlight>
                  <a:srgbClr val="FFFFFF"/>
                </a:highlight>
              </a:rPr>
              <a:t>Mitigate those causes that are</a:t>
            </a:r>
            <a:r>
              <a:rPr b="1" lang="en" sz="1350">
                <a:solidFill>
                  <a:srgbClr val="FF0000"/>
                </a:solidFill>
                <a:highlight>
                  <a:srgbClr val="FFFFFF"/>
                </a:highlight>
              </a:rPr>
              <a:t> under your control </a:t>
            </a:r>
            <a:r>
              <a:rPr b="1" lang="en" sz="1350">
                <a:solidFill>
                  <a:schemeClr val="dk1"/>
                </a:solidFill>
                <a:highlight>
                  <a:srgbClr val="FFFFFF"/>
                </a:highlight>
              </a:rPr>
              <a:t>before the project starts</a:t>
            </a:r>
            <a:endParaRPr b="1" sz="1350">
              <a:solidFill>
                <a:schemeClr val="dk1"/>
              </a:solidFill>
              <a:highlight>
                <a:srgbClr val="FFFFFF"/>
              </a:highlight>
            </a:endParaRPr>
          </a:p>
          <a:p>
            <a:pPr indent="-314325" lvl="1" marL="914400" rtl="0" algn="l">
              <a:lnSpc>
                <a:spcPct val="100000"/>
              </a:lnSpc>
              <a:spcBef>
                <a:spcPts val="1000"/>
              </a:spcBef>
              <a:spcAft>
                <a:spcPts val="0"/>
              </a:spcAft>
              <a:buClr>
                <a:schemeClr val="dk1"/>
              </a:buClr>
              <a:buSzPts val="1350"/>
              <a:buChar char="○"/>
            </a:pPr>
            <a:r>
              <a:rPr b="1" lang="en" sz="1350">
                <a:solidFill>
                  <a:schemeClr val="dk1"/>
                </a:solidFill>
                <a:highlight>
                  <a:srgbClr val="FFFFFF"/>
                </a:highlight>
              </a:rPr>
              <a:t>Once the project commences, </a:t>
            </a:r>
            <a:r>
              <a:rPr b="1" lang="en" sz="1350">
                <a:solidFill>
                  <a:srgbClr val="FF0000"/>
                </a:solidFill>
                <a:highlight>
                  <a:srgbClr val="FFFFFF"/>
                </a:highlight>
              </a:rPr>
              <a:t>assume turnover will occur and develop techniques to ensure continuity when people leave</a:t>
            </a:r>
            <a:endParaRPr b="1" sz="1350">
              <a:solidFill>
                <a:srgbClr val="FF0000"/>
              </a:solidFill>
              <a:highlight>
                <a:srgbClr val="FFFFFF"/>
              </a:highlight>
            </a:endParaRPr>
          </a:p>
          <a:p>
            <a:pPr indent="-314325" lvl="1" marL="914400" rtl="0" algn="l">
              <a:lnSpc>
                <a:spcPct val="100000"/>
              </a:lnSpc>
              <a:spcBef>
                <a:spcPts val="1000"/>
              </a:spcBef>
              <a:spcAft>
                <a:spcPts val="0"/>
              </a:spcAft>
              <a:buClr>
                <a:schemeClr val="dk1"/>
              </a:buClr>
              <a:buSzPts val="1350"/>
              <a:buChar char="○"/>
            </a:pPr>
            <a:r>
              <a:rPr b="1" lang="en" sz="1350">
                <a:solidFill>
                  <a:srgbClr val="FF0000"/>
                </a:solidFill>
                <a:highlight>
                  <a:srgbClr val="FFFFFF"/>
                </a:highlight>
              </a:rPr>
              <a:t>Organize project teams </a:t>
            </a:r>
            <a:r>
              <a:rPr b="1" lang="en" sz="1350">
                <a:solidFill>
                  <a:schemeClr val="dk1"/>
                </a:solidFill>
                <a:highlight>
                  <a:srgbClr val="FFFFFF"/>
                </a:highlight>
              </a:rPr>
              <a:t>so that information about each </a:t>
            </a:r>
            <a:r>
              <a:rPr b="1" lang="en" sz="1350">
                <a:solidFill>
                  <a:srgbClr val="FF0000"/>
                </a:solidFill>
                <a:highlight>
                  <a:srgbClr val="FFFFFF"/>
                </a:highlight>
              </a:rPr>
              <a:t>development activity is widely dispersed</a:t>
            </a:r>
            <a:endParaRPr b="1" sz="1350">
              <a:solidFill>
                <a:srgbClr val="FF0000"/>
              </a:solidFill>
              <a:highlight>
                <a:srgbClr val="FFFFFF"/>
              </a:highlight>
            </a:endParaRPr>
          </a:p>
          <a:p>
            <a:pPr indent="-314325" lvl="1" marL="914400" rtl="0" algn="l">
              <a:lnSpc>
                <a:spcPct val="100000"/>
              </a:lnSpc>
              <a:spcBef>
                <a:spcPts val="1000"/>
              </a:spcBef>
              <a:spcAft>
                <a:spcPts val="0"/>
              </a:spcAft>
              <a:buClr>
                <a:schemeClr val="dk1"/>
              </a:buClr>
              <a:buSzPts val="1350"/>
              <a:buChar char="○"/>
            </a:pPr>
            <a:r>
              <a:rPr b="1" lang="en" sz="1350">
                <a:solidFill>
                  <a:schemeClr val="dk1"/>
                </a:solidFill>
                <a:highlight>
                  <a:srgbClr val="FFFFFF"/>
                </a:highlight>
              </a:rPr>
              <a:t>Conduct </a:t>
            </a:r>
            <a:r>
              <a:rPr b="1" lang="en" sz="1350">
                <a:solidFill>
                  <a:srgbClr val="FF0000"/>
                </a:solidFill>
                <a:highlight>
                  <a:srgbClr val="FFFFFF"/>
                </a:highlight>
              </a:rPr>
              <a:t>peer reviews of all work </a:t>
            </a:r>
            <a:r>
              <a:rPr b="1" lang="en" sz="1350">
                <a:solidFill>
                  <a:schemeClr val="dk1"/>
                </a:solidFill>
                <a:highlight>
                  <a:srgbClr val="FFFFFF"/>
                </a:highlight>
              </a:rPr>
              <a:t>(so that more than one person is “up to speed”).</a:t>
            </a:r>
            <a:endParaRPr b="1" sz="1350">
              <a:solidFill>
                <a:schemeClr val="dk1"/>
              </a:solidFill>
              <a:highlight>
                <a:srgbClr val="FFFFFF"/>
              </a:highlight>
            </a:endParaRPr>
          </a:p>
          <a:p>
            <a:pPr indent="-314325" lvl="1" marL="914400" rtl="0" algn="l">
              <a:lnSpc>
                <a:spcPct val="100000"/>
              </a:lnSpc>
              <a:spcBef>
                <a:spcPts val="1000"/>
              </a:spcBef>
              <a:spcAft>
                <a:spcPts val="0"/>
              </a:spcAft>
              <a:buClr>
                <a:schemeClr val="dk1"/>
              </a:buClr>
              <a:buSzPts val="1350"/>
              <a:buChar char="○"/>
            </a:pPr>
            <a:r>
              <a:rPr b="1" lang="en" sz="1350">
                <a:solidFill>
                  <a:schemeClr val="dk1"/>
                </a:solidFill>
                <a:highlight>
                  <a:srgbClr val="FFFFFF"/>
                </a:highlight>
              </a:rPr>
              <a:t>Assign a </a:t>
            </a:r>
            <a:r>
              <a:rPr b="1" lang="en" sz="1350">
                <a:solidFill>
                  <a:srgbClr val="FF0000"/>
                </a:solidFill>
                <a:highlight>
                  <a:srgbClr val="FFFFFF"/>
                </a:highlight>
              </a:rPr>
              <a:t>backup staff member </a:t>
            </a:r>
            <a:r>
              <a:rPr b="1" lang="en" sz="1350">
                <a:solidFill>
                  <a:schemeClr val="dk1"/>
                </a:solidFill>
                <a:highlight>
                  <a:srgbClr val="FFFFFF"/>
                </a:highlight>
              </a:rPr>
              <a:t>for every critical technologist</a:t>
            </a:r>
            <a:endParaRPr b="1" sz="1350">
              <a:solidFill>
                <a:schemeClr val="dk1"/>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b="1" lang="en" sz="1350">
                <a:solidFill>
                  <a:schemeClr val="dk1"/>
                </a:solidFill>
                <a:highlight>
                  <a:srgbClr val="FFFFFF"/>
                </a:highlight>
              </a:rPr>
              <a:t> </a:t>
            </a:r>
            <a:endParaRPr b="1" sz="1350">
              <a:solidFill>
                <a:schemeClr val="dk1"/>
              </a:solidFill>
              <a:highlight>
                <a:srgbClr val="FFFFFF"/>
              </a:highlight>
            </a:endParaRPr>
          </a:p>
          <a:p>
            <a:pPr indent="0" lvl="0" marL="0" rtl="0" algn="l">
              <a:lnSpc>
                <a:spcPct val="100000"/>
              </a:lnSpc>
              <a:spcBef>
                <a:spcPts val="1000"/>
              </a:spcBef>
              <a:spcAft>
                <a:spcPts val="1200"/>
              </a:spcAft>
              <a:buNone/>
            </a:pPr>
            <a:r>
              <a:t/>
            </a:r>
            <a:endParaRPr b="1" sz="2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258225" y="209775"/>
            <a:ext cx="8520600" cy="572700"/>
          </a:xfrm>
          <a:prstGeom prst="rect">
            <a:avLst/>
          </a:prstGeom>
        </p:spPr>
        <p:txBody>
          <a:bodyPr anchorCtr="0" anchor="t" bIns="91425" lIns="91425" spcFirstLastPara="1" rIns="91425" wrap="square" tIns="91425">
            <a:noAutofit/>
          </a:bodyPr>
          <a:lstStyle/>
          <a:p>
            <a:pPr indent="0" lvl="0" marL="0" rtl="0" algn="ctr">
              <a:lnSpc>
                <a:spcPct val="140000"/>
              </a:lnSpc>
              <a:spcBef>
                <a:spcPts val="0"/>
              </a:spcBef>
              <a:spcAft>
                <a:spcPts val="0"/>
              </a:spcAft>
              <a:buClr>
                <a:schemeClr val="dk1"/>
              </a:buClr>
              <a:buSzPts val="990"/>
              <a:buFont typeface="Arial"/>
              <a:buNone/>
            </a:pPr>
            <a:r>
              <a:rPr b="1" lang="en" sz="2070">
                <a:highlight>
                  <a:srgbClr val="FFFFFF"/>
                </a:highlight>
              </a:rPr>
              <a:t>Risk Monitoring</a:t>
            </a:r>
            <a:endParaRPr b="1" sz="2070">
              <a:highlight>
                <a:srgbClr val="FFFFFF"/>
              </a:highlight>
            </a:endParaRPr>
          </a:p>
          <a:p>
            <a:pPr indent="0" lvl="0" marL="0" rtl="0" algn="ctr">
              <a:spcBef>
                <a:spcPts val="400"/>
              </a:spcBef>
              <a:spcAft>
                <a:spcPts val="0"/>
              </a:spcAft>
              <a:buSzPts val="990"/>
              <a:buNone/>
            </a:pPr>
            <a:r>
              <a:t/>
            </a:r>
            <a:endParaRPr b="1" sz="2070">
              <a:highlight>
                <a:srgbClr val="FFFFFF"/>
              </a:highlight>
            </a:endParaRPr>
          </a:p>
        </p:txBody>
      </p:sp>
      <p:sp>
        <p:nvSpPr>
          <p:cNvPr id="154" name="Google Shape;154;p30"/>
          <p:cNvSpPr txBox="1"/>
          <p:nvPr>
            <p:ph idx="1" type="body"/>
          </p:nvPr>
        </p:nvSpPr>
        <p:spPr>
          <a:xfrm>
            <a:off x="311700" y="847000"/>
            <a:ext cx="8520600" cy="3721800"/>
          </a:xfrm>
          <a:prstGeom prst="rect">
            <a:avLst/>
          </a:prstGeom>
        </p:spPr>
        <p:txBody>
          <a:bodyPr anchorCtr="0" anchor="t" bIns="91425" lIns="91425" spcFirstLastPara="1" rIns="91425" wrap="square" tIns="91425">
            <a:noAutofit/>
          </a:bodyPr>
          <a:lstStyle/>
          <a:p>
            <a:pPr indent="-320675" lvl="0" marL="457200" rtl="0" algn="l">
              <a:lnSpc>
                <a:spcPct val="100000"/>
              </a:lnSpc>
              <a:spcBef>
                <a:spcPts val="1000"/>
              </a:spcBef>
              <a:spcAft>
                <a:spcPts val="0"/>
              </a:spcAft>
              <a:buClr>
                <a:schemeClr val="dk1"/>
              </a:buClr>
              <a:buSzPts val="1450"/>
              <a:buChar char="●"/>
            </a:pPr>
            <a:r>
              <a:rPr b="1" lang="en" sz="1450">
                <a:solidFill>
                  <a:schemeClr val="dk1"/>
                </a:solidFill>
                <a:highlight>
                  <a:srgbClr val="FFFFFF"/>
                </a:highlight>
              </a:rPr>
              <a:t>The project manager </a:t>
            </a:r>
            <a:r>
              <a:rPr b="1" lang="en" sz="1450">
                <a:solidFill>
                  <a:srgbClr val="FF0000"/>
                </a:solidFill>
                <a:highlight>
                  <a:srgbClr val="FFFFFF"/>
                </a:highlight>
              </a:rPr>
              <a:t>monitors factors that may provide an indication of whether the risk is becoming more or less likely.</a:t>
            </a:r>
            <a:endParaRPr b="1" sz="1450">
              <a:solidFill>
                <a:srgbClr val="FF0000"/>
              </a:solidFill>
              <a:highlight>
                <a:srgbClr val="FFFFFF"/>
              </a:highlight>
            </a:endParaRPr>
          </a:p>
          <a:p>
            <a:pPr indent="-320675" lvl="0" marL="457200" rtl="0" algn="l">
              <a:lnSpc>
                <a:spcPct val="100000"/>
              </a:lnSpc>
              <a:spcBef>
                <a:spcPts val="1200"/>
              </a:spcBef>
              <a:spcAft>
                <a:spcPts val="0"/>
              </a:spcAft>
              <a:buClr>
                <a:schemeClr val="dk1"/>
              </a:buClr>
              <a:buSzPts val="1450"/>
              <a:buChar char="●"/>
            </a:pPr>
            <a:r>
              <a:rPr b="1" lang="en" sz="1450">
                <a:solidFill>
                  <a:schemeClr val="dk1"/>
                </a:solidFill>
                <a:highlight>
                  <a:srgbClr val="FFFFFF"/>
                </a:highlight>
              </a:rPr>
              <a:t>In the case of high staff turnover, t</a:t>
            </a:r>
            <a:r>
              <a:rPr b="1" lang="en" sz="1450">
                <a:solidFill>
                  <a:srgbClr val="FF0000"/>
                </a:solidFill>
                <a:highlight>
                  <a:srgbClr val="FFFFFF"/>
                </a:highlight>
              </a:rPr>
              <a:t>he general attitude of team members based on project pressures, the degree to which the team has gelled, interpersonal relationships among team members, potential problems with compensation and benefits, and the availability of jobs within the company and outside it are all monitored.</a:t>
            </a:r>
            <a:endParaRPr b="1" sz="1450">
              <a:solidFill>
                <a:srgbClr val="FF0000"/>
              </a:solidFill>
              <a:highlight>
                <a:srgbClr val="FFFFFF"/>
              </a:highlight>
            </a:endParaRPr>
          </a:p>
          <a:p>
            <a:pPr indent="-320675" lvl="0" marL="457200" rtl="0" algn="l">
              <a:lnSpc>
                <a:spcPct val="100000"/>
              </a:lnSpc>
              <a:spcBef>
                <a:spcPts val="1000"/>
              </a:spcBef>
              <a:spcAft>
                <a:spcPts val="0"/>
              </a:spcAft>
              <a:buClr>
                <a:schemeClr val="dk1"/>
              </a:buClr>
              <a:buSzPts val="1450"/>
              <a:buChar char="●"/>
            </a:pPr>
            <a:r>
              <a:rPr b="1" lang="en" sz="1450">
                <a:solidFill>
                  <a:schemeClr val="dk1"/>
                </a:solidFill>
                <a:highlight>
                  <a:srgbClr val="FFFFFF"/>
                </a:highlight>
              </a:rPr>
              <a:t>In addition to monitoring these factors, a project manager should </a:t>
            </a:r>
            <a:r>
              <a:rPr b="1" lang="en" sz="1450">
                <a:solidFill>
                  <a:srgbClr val="FF0000"/>
                </a:solidFill>
                <a:highlight>
                  <a:srgbClr val="FFFFFF"/>
                </a:highlight>
              </a:rPr>
              <a:t>monitor the effectiveness of risk mitigation steps.</a:t>
            </a:r>
            <a:endParaRPr b="1" sz="1450">
              <a:solidFill>
                <a:srgbClr val="FF0000"/>
              </a:solidFill>
              <a:highlight>
                <a:srgbClr val="FFFFFF"/>
              </a:highlight>
            </a:endParaRPr>
          </a:p>
          <a:p>
            <a:pPr indent="-320675" lvl="0" marL="457200" rtl="0" algn="l">
              <a:lnSpc>
                <a:spcPct val="100000"/>
              </a:lnSpc>
              <a:spcBef>
                <a:spcPts val="1000"/>
              </a:spcBef>
              <a:spcAft>
                <a:spcPts val="0"/>
              </a:spcAft>
              <a:buClr>
                <a:schemeClr val="dk1"/>
              </a:buClr>
              <a:buSzPts val="1450"/>
              <a:buChar char="●"/>
            </a:pPr>
            <a:r>
              <a:rPr b="1" lang="en" sz="1450">
                <a:solidFill>
                  <a:schemeClr val="dk1"/>
                </a:solidFill>
                <a:highlight>
                  <a:srgbClr val="FFFFFF"/>
                </a:highlight>
              </a:rPr>
              <a:t>The project manager should </a:t>
            </a:r>
            <a:r>
              <a:rPr b="1" lang="en" sz="1450">
                <a:solidFill>
                  <a:srgbClr val="FF0000"/>
                </a:solidFill>
                <a:highlight>
                  <a:srgbClr val="FFFFFF"/>
                </a:highlight>
              </a:rPr>
              <a:t>monitor work products carefully to ensure that each can stand on its own and that each imparts information that would be necessary if a newcomer were forced to join the software team somewhere in the middle of the project.</a:t>
            </a:r>
            <a:endParaRPr b="1" sz="1450">
              <a:solidFill>
                <a:srgbClr val="FF0000"/>
              </a:solidFill>
              <a:highlight>
                <a:srgbClr val="FFFFFF"/>
              </a:highlight>
            </a:endParaRPr>
          </a:p>
          <a:p>
            <a:pPr indent="0" lvl="0" marL="0" rtl="0" algn="l">
              <a:lnSpc>
                <a:spcPct val="100000"/>
              </a:lnSpc>
              <a:spcBef>
                <a:spcPts val="1200"/>
              </a:spcBef>
              <a:spcAft>
                <a:spcPts val="0"/>
              </a:spcAft>
              <a:buClr>
                <a:schemeClr val="dk1"/>
              </a:buClr>
              <a:buSzPts val="1100"/>
              <a:buFont typeface="Arial"/>
              <a:buNone/>
            </a:pPr>
            <a:r>
              <a:rPr b="1" lang="en" sz="1450">
                <a:solidFill>
                  <a:schemeClr val="dk1"/>
                </a:solidFill>
                <a:highlight>
                  <a:srgbClr val="FFFFFF"/>
                </a:highlight>
              </a:rPr>
              <a:t> </a:t>
            </a:r>
            <a:endParaRPr b="1" sz="1450">
              <a:solidFill>
                <a:schemeClr val="dk1"/>
              </a:solidFill>
              <a:highlight>
                <a:srgbClr val="FFFFFF"/>
              </a:highlight>
            </a:endParaRPr>
          </a:p>
          <a:p>
            <a:pPr indent="0" lvl="0" marL="0" rtl="0" algn="l">
              <a:lnSpc>
                <a:spcPct val="100000"/>
              </a:lnSpc>
              <a:spcBef>
                <a:spcPts val="1000"/>
              </a:spcBef>
              <a:spcAft>
                <a:spcPts val="1200"/>
              </a:spcAft>
              <a:buNone/>
            </a:pPr>
            <a:r>
              <a:t/>
            </a:r>
            <a:endParaRPr b="1" sz="22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252550"/>
            <a:ext cx="8520600" cy="572700"/>
          </a:xfrm>
          <a:prstGeom prst="rect">
            <a:avLst/>
          </a:prstGeom>
        </p:spPr>
        <p:txBody>
          <a:bodyPr anchorCtr="0" anchor="t" bIns="91425" lIns="91425" spcFirstLastPara="1" rIns="91425" wrap="square" tIns="91425">
            <a:normAutofit/>
          </a:bodyPr>
          <a:lstStyle/>
          <a:p>
            <a:pPr indent="0" lvl="0" marL="0" rtl="0" algn="l">
              <a:lnSpc>
                <a:spcPct val="140000"/>
              </a:lnSpc>
              <a:spcBef>
                <a:spcPts val="0"/>
              </a:spcBef>
              <a:spcAft>
                <a:spcPts val="400"/>
              </a:spcAft>
              <a:buNone/>
            </a:pPr>
            <a:r>
              <a:rPr b="1" lang="en" sz="1900">
                <a:solidFill>
                  <a:srgbClr val="000000"/>
                </a:solidFill>
                <a:highlight>
                  <a:srgbClr val="FFFFFF"/>
                </a:highlight>
              </a:rPr>
              <a:t>Risk Management</a:t>
            </a:r>
            <a:endParaRPr b="1" sz="1900">
              <a:solidFill>
                <a:srgbClr val="000000"/>
              </a:solidFill>
              <a:highlight>
                <a:srgbClr val="FFFFFF"/>
              </a:highlight>
            </a:endParaRPr>
          </a:p>
        </p:txBody>
      </p:sp>
      <p:sp>
        <p:nvSpPr>
          <p:cNvPr id="160" name="Google Shape;160;p31"/>
          <p:cNvSpPr txBox="1"/>
          <p:nvPr>
            <p:ph idx="1" type="body"/>
          </p:nvPr>
        </p:nvSpPr>
        <p:spPr>
          <a:xfrm>
            <a:off x="311700" y="943225"/>
            <a:ext cx="8520600" cy="3625800"/>
          </a:xfrm>
          <a:prstGeom prst="rect">
            <a:avLst/>
          </a:prstGeom>
        </p:spPr>
        <p:txBody>
          <a:bodyPr anchorCtr="0" anchor="t" bIns="91425" lIns="91425" spcFirstLastPara="1" rIns="91425" wrap="square" tIns="91425">
            <a:noAutofit/>
          </a:bodyPr>
          <a:lstStyle/>
          <a:p>
            <a:pPr indent="-333375" lvl="0" marL="457200" rtl="0" algn="l">
              <a:spcBef>
                <a:spcPts val="1000"/>
              </a:spcBef>
              <a:spcAft>
                <a:spcPts val="0"/>
              </a:spcAft>
              <a:buClr>
                <a:schemeClr val="dk1"/>
              </a:buClr>
              <a:buSzPts val="1650"/>
              <a:buChar char="●"/>
            </a:pPr>
            <a:r>
              <a:rPr b="1" lang="en" sz="1650">
                <a:solidFill>
                  <a:schemeClr val="dk1"/>
                </a:solidFill>
                <a:highlight>
                  <a:srgbClr val="FFFFFF"/>
                </a:highlight>
              </a:rPr>
              <a:t>Risk management and contingency planning assumes that </a:t>
            </a:r>
            <a:r>
              <a:rPr b="1" lang="en" sz="1650">
                <a:solidFill>
                  <a:srgbClr val="FF0000"/>
                </a:solidFill>
                <a:highlight>
                  <a:srgbClr val="FFFFFF"/>
                </a:highlight>
              </a:rPr>
              <a:t>mitigation efforts have failed and that the risk has become a reality.</a:t>
            </a:r>
            <a:endParaRPr b="1" sz="1650">
              <a:solidFill>
                <a:srgbClr val="FF0000"/>
              </a:solidFill>
              <a:highlight>
                <a:srgbClr val="FFFFFF"/>
              </a:highlight>
            </a:endParaRPr>
          </a:p>
          <a:p>
            <a:pPr indent="-333375" lvl="0" marL="457200" rtl="0" algn="l">
              <a:spcBef>
                <a:spcPts val="1200"/>
              </a:spcBef>
              <a:spcAft>
                <a:spcPts val="0"/>
              </a:spcAft>
              <a:buClr>
                <a:schemeClr val="dk1"/>
              </a:buClr>
              <a:buSzPts val="1650"/>
              <a:buChar char="●"/>
            </a:pPr>
            <a:r>
              <a:rPr b="1" lang="en" sz="1650">
                <a:solidFill>
                  <a:schemeClr val="dk1"/>
                </a:solidFill>
                <a:highlight>
                  <a:srgbClr val="FFFFFF"/>
                </a:highlight>
              </a:rPr>
              <a:t>If the mitigation strategy has been followed, </a:t>
            </a:r>
            <a:r>
              <a:rPr b="1" lang="en" sz="1650">
                <a:solidFill>
                  <a:srgbClr val="FF0000"/>
                </a:solidFill>
                <a:highlight>
                  <a:srgbClr val="FFFFFF"/>
                </a:highlight>
              </a:rPr>
              <a:t>backup is available, information is documented, and knowledge has been dispersed across the team.</a:t>
            </a:r>
            <a:endParaRPr b="1" sz="1650">
              <a:solidFill>
                <a:srgbClr val="FF0000"/>
              </a:solidFill>
              <a:highlight>
                <a:srgbClr val="FFFFFF"/>
              </a:highlight>
            </a:endParaRPr>
          </a:p>
          <a:p>
            <a:pPr indent="-333375" lvl="0" marL="457200" rtl="0" algn="l">
              <a:spcBef>
                <a:spcPts val="1000"/>
              </a:spcBef>
              <a:spcAft>
                <a:spcPts val="0"/>
              </a:spcAft>
              <a:buClr>
                <a:schemeClr val="dk1"/>
              </a:buClr>
              <a:buSzPts val="1650"/>
              <a:buChar char="●"/>
            </a:pPr>
            <a:r>
              <a:rPr b="1" lang="en" sz="1650">
                <a:solidFill>
                  <a:schemeClr val="dk1"/>
                </a:solidFill>
                <a:highlight>
                  <a:srgbClr val="FFFFFF"/>
                </a:highlight>
              </a:rPr>
              <a:t>In addition, you can </a:t>
            </a:r>
            <a:r>
              <a:rPr b="1" lang="en" sz="1650">
                <a:solidFill>
                  <a:srgbClr val="FF0000"/>
                </a:solidFill>
                <a:highlight>
                  <a:srgbClr val="FFFFFF"/>
                </a:highlight>
              </a:rPr>
              <a:t>temporarily refocus resources (and readjust the project schedule) to those functions that are fully staffed, enabling newcomers who must be added to the team to “get up to speed.”</a:t>
            </a:r>
            <a:r>
              <a:rPr b="1" lang="en" sz="1650">
                <a:solidFill>
                  <a:schemeClr val="dk1"/>
                </a:solidFill>
                <a:highlight>
                  <a:srgbClr val="FFFFFF"/>
                </a:highlight>
              </a:rPr>
              <a:t> Those individuals who are </a:t>
            </a:r>
            <a:r>
              <a:rPr b="1" lang="en" sz="1650">
                <a:solidFill>
                  <a:srgbClr val="FF0000"/>
                </a:solidFill>
                <a:highlight>
                  <a:srgbClr val="FFFFFF"/>
                </a:highlight>
              </a:rPr>
              <a:t>leaving </a:t>
            </a:r>
            <a:r>
              <a:rPr b="1" lang="en" sz="1650">
                <a:solidFill>
                  <a:schemeClr val="dk1"/>
                </a:solidFill>
                <a:highlight>
                  <a:srgbClr val="FFFFFF"/>
                </a:highlight>
              </a:rPr>
              <a:t>are asked to stop all work and spend their last weeks in</a:t>
            </a:r>
            <a:r>
              <a:rPr b="1" lang="en" sz="1650">
                <a:solidFill>
                  <a:srgbClr val="FF0000"/>
                </a:solidFill>
                <a:highlight>
                  <a:srgbClr val="FFFFFF"/>
                </a:highlight>
              </a:rPr>
              <a:t> “knowledge transfer mode.”</a:t>
            </a:r>
            <a:endParaRPr b="1" sz="1650">
              <a:solidFill>
                <a:srgbClr val="FF0000"/>
              </a:solidFill>
              <a:highlight>
                <a:srgbClr val="FFFFFF"/>
              </a:highlight>
            </a:endParaRPr>
          </a:p>
          <a:p>
            <a:pPr indent="0" lvl="0" marL="0" rtl="0" algn="l">
              <a:spcBef>
                <a:spcPts val="1200"/>
              </a:spcBef>
              <a:spcAft>
                <a:spcPts val="0"/>
              </a:spcAft>
              <a:buClr>
                <a:schemeClr val="dk1"/>
              </a:buClr>
              <a:buSzPts val="1100"/>
              <a:buFont typeface="Arial"/>
              <a:buNone/>
            </a:pPr>
            <a:r>
              <a:t/>
            </a:r>
            <a:endParaRPr b="1" sz="2400">
              <a:solidFill>
                <a:schemeClr val="dk1"/>
              </a:solidFill>
            </a:endParaRPr>
          </a:p>
          <a:p>
            <a:pPr indent="0" lvl="0" marL="0" rtl="0" algn="l">
              <a:spcBef>
                <a:spcPts val="1200"/>
              </a:spcBef>
              <a:spcAft>
                <a:spcPts val="0"/>
              </a:spcAft>
              <a:buClr>
                <a:schemeClr val="dk1"/>
              </a:buClr>
              <a:buSzPts val="1100"/>
              <a:buFont typeface="Arial"/>
              <a:buNone/>
            </a:pPr>
            <a:r>
              <a:t/>
            </a:r>
            <a:endParaRPr b="1" sz="2400">
              <a:solidFill>
                <a:schemeClr val="dk1"/>
              </a:solidFill>
            </a:endParaRPr>
          </a:p>
          <a:p>
            <a:pPr indent="0" lvl="0" marL="0" rtl="0" algn="l">
              <a:spcBef>
                <a:spcPts val="1200"/>
              </a:spcBef>
              <a:spcAft>
                <a:spcPts val="0"/>
              </a:spcAft>
              <a:buClr>
                <a:schemeClr val="dk1"/>
              </a:buClr>
              <a:buSzPts val="1100"/>
              <a:buFont typeface="Arial"/>
              <a:buNone/>
            </a:pPr>
            <a:r>
              <a:t/>
            </a:r>
            <a:endParaRPr b="1" sz="2400">
              <a:solidFill>
                <a:schemeClr val="dk1"/>
              </a:solidFill>
            </a:endParaRPr>
          </a:p>
          <a:p>
            <a:pPr indent="0" lvl="0" marL="0" rtl="0" algn="l">
              <a:spcBef>
                <a:spcPts val="1200"/>
              </a:spcBef>
              <a:spcAft>
                <a:spcPts val="1200"/>
              </a:spcAft>
              <a:buNone/>
            </a:pPr>
            <a:r>
              <a:t/>
            </a:r>
            <a:endParaRPr b="1"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RISK?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chemeClr val="dk1"/>
                </a:solidFill>
                <a:highlight>
                  <a:srgbClr val="FFFFFF"/>
                </a:highlight>
              </a:rPr>
              <a:t>A "risk" is a situation that could result in a loss or threaten the project's progress but still hasn't happened. The process of identifying risks and implementing solutions to limit their impact on the project is known as </a:t>
            </a:r>
            <a:r>
              <a:rPr b="1" lang="en" sz="1600">
                <a:solidFill>
                  <a:srgbClr val="FF0000"/>
                </a:solidFill>
                <a:highlight>
                  <a:srgbClr val="FFFFFF"/>
                </a:highlight>
              </a:rPr>
              <a:t>risk management. </a:t>
            </a:r>
            <a:r>
              <a:rPr b="1" lang="en" sz="1600">
                <a:solidFill>
                  <a:schemeClr val="dk1"/>
                </a:solidFill>
                <a:highlight>
                  <a:srgbClr val="FFFFFF"/>
                </a:highlight>
              </a:rPr>
              <a:t>Risk management's objective is to </a:t>
            </a:r>
            <a:r>
              <a:rPr b="1" lang="en" sz="1600">
                <a:solidFill>
                  <a:srgbClr val="FF0000"/>
                </a:solidFill>
                <a:highlight>
                  <a:srgbClr val="FFFFFF"/>
                </a:highlight>
              </a:rPr>
              <a:t>prevent accidents or substantial losses.</a:t>
            </a:r>
            <a:endParaRPr b="1" sz="1600">
              <a:solidFill>
                <a:srgbClr val="FF0000"/>
              </a:solidFill>
              <a:highlight>
                <a:srgbClr val="FFFFFF"/>
              </a:highlight>
            </a:endParaRPr>
          </a:p>
          <a:p>
            <a:pPr indent="0" lvl="0" marL="0" rtl="0" algn="l">
              <a:spcBef>
                <a:spcPts val="1200"/>
              </a:spcBef>
              <a:spcAft>
                <a:spcPts val="1200"/>
              </a:spcAft>
              <a:buNone/>
            </a:pPr>
            <a:r>
              <a:t/>
            </a:r>
            <a:endParaRPr b="1" sz="1900">
              <a:solidFill>
                <a:srgbClr val="FF0000"/>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258225" y="71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720"/>
              <a:t>Reverse Engineering</a:t>
            </a:r>
            <a:endParaRPr b="1" sz="2720"/>
          </a:p>
        </p:txBody>
      </p:sp>
      <p:sp>
        <p:nvSpPr>
          <p:cNvPr id="166" name="Google Shape;166;p32"/>
          <p:cNvSpPr txBox="1"/>
          <p:nvPr>
            <p:ph idx="1" type="body"/>
          </p:nvPr>
        </p:nvSpPr>
        <p:spPr>
          <a:xfrm>
            <a:off x="311700" y="643825"/>
            <a:ext cx="8520600" cy="41811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018"/>
              <a:buFont typeface="Arial"/>
              <a:buNone/>
            </a:pPr>
            <a:r>
              <a:rPr lang="en" sz="1117">
                <a:solidFill>
                  <a:schemeClr val="dk1"/>
                </a:solidFill>
              </a:rPr>
              <a:t>Reverse engineering in software engineering (SE) is the process of analyzing a software system to identify its components, understand its structure, and derive specifications from an existing product. Unlike traditional engineering, where products are built from specifications, reverse engineering begins with a final product and works backward to discover how it was designed and developed.</a:t>
            </a:r>
            <a:endParaRPr sz="1117">
              <a:solidFill>
                <a:schemeClr val="dk1"/>
              </a:solidFill>
            </a:endParaRPr>
          </a:p>
          <a:p>
            <a:pPr indent="0" lvl="0" marL="0" rtl="0" algn="l">
              <a:lnSpc>
                <a:spcPct val="105000"/>
              </a:lnSpc>
              <a:spcBef>
                <a:spcPts val="1400"/>
              </a:spcBef>
              <a:spcAft>
                <a:spcPts val="0"/>
              </a:spcAft>
              <a:buClr>
                <a:schemeClr val="dk1"/>
              </a:buClr>
              <a:buSzPts val="1018"/>
              <a:buFont typeface="Arial"/>
              <a:buNone/>
            </a:pPr>
            <a:r>
              <a:rPr b="1" lang="en" sz="1302">
                <a:solidFill>
                  <a:schemeClr val="dk1"/>
                </a:solidFill>
              </a:rPr>
              <a:t>Purposes of Reverse Engineering </a:t>
            </a:r>
            <a:endParaRPr b="1" sz="1302">
              <a:solidFill>
                <a:schemeClr val="dk1"/>
              </a:solidFill>
            </a:endParaRPr>
          </a:p>
          <a:p>
            <a:pPr indent="-299561" lvl="0" marL="457200" rtl="0" algn="l">
              <a:lnSpc>
                <a:spcPct val="105000"/>
              </a:lnSpc>
              <a:spcBef>
                <a:spcPts val="1200"/>
              </a:spcBef>
              <a:spcAft>
                <a:spcPts val="0"/>
              </a:spcAft>
              <a:buClr>
                <a:schemeClr val="dk1"/>
              </a:buClr>
              <a:buSzPts val="1118"/>
              <a:buAutoNum type="arabicPeriod"/>
            </a:pPr>
            <a:r>
              <a:rPr b="1" lang="en" sz="1117">
                <a:solidFill>
                  <a:schemeClr val="dk1"/>
                </a:solidFill>
              </a:rPr>
              <a:t>Understanding Legacy Systems</a:t>
            </a:r>
            <a:r>
              <a:rPr lang="en" sz="1117">
                <a:solidFill>
                  <a:schemeClr val="dk1"/>
                </a:solidFill>
              </a:rPr>
              <a:t>: Many organizations have older, complex systems that lack adequate documentation. Reverse engineering helps engineers understand the inner workings, structure, and functionality of legacy systems to support maintenance, upgrades, or integrations.</a:t>
            </a:r>
            <a:endParaRPr sz="1117">
              <a:solidFill>
                <a:schemeClr val="dk1"/>
              </a:solidFill>
            </a:endParaRPr>
          </a:p>
          <a:p>
            <a:pPr indent="-299561" lvl="0" marL="457200" rtl="0" algn="l">
              <a:lnSpc>
                <a:spcPct val="105000"/>
              </a:lnSpc>
              <a:spcBef>
                <a:spcPts val="0"/>
              </a:spcBef>
              <a:spcAft>
                <a:spcPts val="0"/>
              </a:spcAft>
              <a:buClr>
                <a:schemeClr val="dk1"/>
              </a:buClr>
              <a:buSzPts val="1118"/>
              <a:buAutoNum type="arabicPeriod"/>
            </a:pPr>
            <a:r>
              <a:rPr b="1" lang="en" sz="1117">
                <a:solidFill>
                  <a:schemeClr val="dk1"/>
                </a:solidFill>
              </a:rPr>
              <a:t>Bug Identification and Fixing</a:t>
            </a:r>
            <a:r>
              <a:rPr lang="en" sz="1117">
                <a:solidFill>
                  <a:schemeClr val="dk1"/>
                </a:solidFill>
              </a:rPr>
              <a:t>: By examining the software’s code and behavior, engineers can locate and understand bugs or vulnerabilities. Reverse engineering aids in fixing issues when the original source code or design documentation is unavailable.</a:t>
            </a:r>
            <a:endParaRPr sz="1117">
              <a:solidFill>
                <a:schemeClr val="dk1"/>
              </a:solidFill>
            </a:endParaRPr>
          </a:p>
          <a:p>
            <a:pPr indent="-299561" lvl="0" marL="457200" rtl="0" algn="l">
              <a:lnSpc>
                <a:spcPct val="105000"/>
              </a:lnSpc>
              <a:spcBef>
                <a:spcPts val="0"/>
              </a:spcBef>
              <a:spcAft>
                <a:spcPts val="0"/>
              </a:spcAft>
              <a:buClr>
                <a:schemeClr val="dk1"/>
              </a:buClr>
              <a:buSzPts val="1118"/>
              <a:buAutoNum type="arabicPeriod"/>
            </a:pPr>
            <a:r>
              <a:rPr b="1" lang="en" sz="1117">
                <a:solidFill>
                  <a:schemeClr val="dk1"/>
                </a:solidFill>
              </a:rPr>
              <a:t>Enhancement and Optimization</a:t>
            </a:r>
            <a:r>
              <a:rPr lang="en" sz="1117">
                <a:solidFill>
                  <a:schemeClr val="dk1"/>
                </a:solidFill>
              </a:rPr>
              <a:t>: Reverse engineering can provide insights into existing software, enabling engineers to add new features or optimize performance without disrupting the entire system.</a:t>
            </a:r>
            <a:endParaRPr sz="1117">
              <a:solidFill>
                <a:schemeClr val="dk1"/>
              </a:solidFill>
            </a:endParaRPr>
          </a:p>
          <a:p>
            <a:pPr indent="-299561" lvl="0" marL="457200" rtl="0" algn="l">
              <a:lnSpc>
                <a:spcPct val="105000"/>
              </a:lnSpc>
              <a:spcBef>
                <a:spcPts val="0"/>
              </a:spcBef>
              <a:spcAft>
                <a:spcPts val="0"/>
              </a:spcAft>
              <a:buClr>
                <a:schemeClr val="dk1"/>
              </a:buClr>
              <a:buSzPts val="1118"/>
              <a:buAutoNum type="arabicPeriod"/>
            </a:pPr>
            <a:r>
              <a:rPr b="1" lang="en" sz="1117">
                <a:solidFill>
                  <a:schemeClr val="dk1"/>
                </a:solidFill>
              </a:rPr>
              <a:t>Compatibility and Interoperability</a:t>
            </a:r>
            <a:r>
              <a:rPr lang="en" sz="1117">
                <a:solidFill>
                  <a:schemeClr val="dk1"/>
                </a:solidFill>
              </a:rPr>
              <a:t>: To ensure a new system can interact with an older one, engineers reverse engineer the existing </a:t>
            </a:r>
            <a:r>
              <a:rPr lang="en" sz="1117">
                <a:solidFill>
                  <a:schemeClr val="dk1"/>
                </a:solidFill>
              </a:rPr>
              <a:t>system</a:t>
            </a:r>
            <a:r>
              <a:rPr lang="en" sz="1117">
                <a:solidFill>
                  <a:schemeClr val="dk1"/>
                </a:solidFill>
              </a:rPr>
              <a:t> protocols or APIs. This is especially common in hardware and software integration projects where compatibility is crucial.</a:t>
            </a:r>
            <a:endParaRPr sz="1117">
              <a:solidFill>
                <a:schemeClr val="dk1"/>
              </a:solidFill>
            </a:endParaRPr>
          </a:p>
          <a:p>
            <a:pPr indent="-299561" lvl="0" marL="457200" rtl="0" algn="l">
              <a:lnSpc>
                <a:spcPct val="105000"/>
              </a:lnSpc>
              <a:spcBef>
                <a:spcPts val="0"/>
              </a:spcBef>
              <a:spcAft>
                <a:spcPts val="0"/>
              </a:spcAft>
              <a:buClr>
                <a:schemeClr val="dk1"/>
              </a:buClr>
              <a:buSzPts val="1118"/>
              <a:buAutoNum type="arabicPeriod"/>
            </a:pPr>
            <a:r>
              <a:rPr b="1" lang="en" sz="1117">
                <a:solidFill>
                  <a:schemeClr val="dk1"/>
                </a:solidFill>
              </a:rPr>
              <a:t>Migration and Platform Change</a:t>
            </a:r>
            <a:r>
              <a:rPr lang="en" sz="1117">
                <a:solidFill>
                  <a:schemeClr val="dk1"/>
                </a:solidFill>
              </a:rPr>
              <a:t>: When software needs to be migrated to a new platform, reverse engineering helps engineers understand the current system so they can rebuild it in the new environment without data loss or significant functionality changes.</a:t>
            </a:r>
            <a:endParaRPr sz="1117">
              <a:solidFill>
                <a:schemeClr val="dk1"/>
              </a:solidFill>
            </a:endParaRPr>
          </a:p>
          <a:p>
            <a:pPr indent="-299561" lvl="0" marL="457200" rtl="0" algn="l">
              <a:lnSpc>
                <a:spcPct val="105000"/>
              </a:lnSpc>
              <a:spcBef>
                <a:spcPts val="0"/>
              </a:spcBef>
              <a:spcAft>
                <a:spcPts val="0"/>
              </a:spcAft>
              <a:buClr>
                <a:schemeClr val="dk1"/>
              </a:buClr>
              <a:buSzPts val="1118"/>
              <a:buAutoNum type="arabicPeriod"/>
            </a:pPr>
            <a:r>
              <a:rPr b="1" lang="en" sz="1117">
                <a:solidFill>
                  <a:schemeClr val="dk1"/>
                </a:solidFill>
              </a:rPr>
              <a:t>Learning and Documentation</a:t>
            </a:r>
            <a:r>
              <a:rPr lang="en" sz="1117">
                <a:solidFill>
                  <a:schemeClr val="dk1"/>
                </a:solidFill>
              </a:rPr>
              <a:t>: Reverse engineering is often used to generate missing or outdated documentation for existing systems, which can then serve as reference material for future development.</a:t>
            </a:r>
            <a:endParaRPr sz="1117">
              <a:solidFill>
                <a:schemeClr val="dk1"/>
              </a:solidFill>
            </a:endParaRPr>
          </a:p>
          <a:p>
            <a:pPr indent="0" lvl="0" marL="0" rtl="0" algn="l">
              <a:lnSpc>
                <a:spcPct val="105000"/>
              </a:lnSpc>
              <a:spcBef>
                <a:spcPts val="1200"/>
              </a:spcBef>
              <a:spcAft>
                <a:spcPts val="1200"/>
              </a:spcAft>
              <a:buSzPts val="1018"/>
              <a:buNone/>
            </a:pPr>
            <a:r>
              <a:t/>
            </a:r>
            <a:endParaRPr sz="1765"/>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90000"/>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1400"/>
              </a:spcBef>
              <a:spcAft>
                <a:spcPts val="0"/>
              </a:spcAft>
              <a:buClr>
                <a:schemeClr val="dk1"/>
              </a:buClr>
              <a:buSzPts val="770"/>
              <a:buFont typeface="Arial"/>
              <a:buNone/>
            </a:pPr>
            <a:r>
              <a:rPr b="1" lang="en" sz="2010"/>
              <a:t>Reverse Engineering Process</a:t>
            </a:r>
            <a:endParaRPr b="1" sz="2010"/>
          </a:p>
          <a:p>
            <a:pPr indent="0" lvl="0" marL="0" rtl="0" algn="ctr">
              <a:spcBef>
                <a:spcPts val="400"/>
              </a:spcBef>
              <a:spcAft>
                <a:spcPts val="0"/>
              </a:spcAft>
              <a:buNone/>
            </a:pPr>
            <a:r>
              <a:t/>
            </a:r>
            <a:endParaRPr b="1" sz="2010"/>
          </a:p>
        </p:txBody>
      </p:sp>
      <p:sp>
        <p:nvSpPr>
          <p:cNvPr id="172" name="Google Shape;172;p33"/>
          <p:cNvSpPr txBox="1"/>
          <p:nvPr>
            <p:ph idx="1" type="body"/>
          </p:nvPr>
        </p:nvSpPr>
        <p:spPr>
          <a:xfrm>
            <a:off x="311700" y="558275"/>
            <a:ext cx="8520600" cy="3922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770"/>
              <a:buFont typeface="Arial"/>
              <a:buNone/>
            </a:pPr>
            <a:r>
              <a:rPr lang="en" sz="1170">
                <a:solidFill>
                  <a:schemeClr val="dk1"/>
                </a:solidFill>
              </a:rPr>
              <a:t>The reverse engineering process typically involves several stages:</a:t>
            </a:r>
            <a:endParaRPr sz="1170">
              <a:solidFill>
                <a:schemeClr val="dk1"/>
              </a:solidFill>
            </a:endParaRPr>
          </a:p>
          <a:p>
            <a:pPr indent="-302895" lvl="0" marL="457200" rtl="0" algn="l">
              <a:spcBef>
                <a:spcPts val="1200"/>
              </a:spcBef>
              <a:spcAft>
                <a:spcPts val="0"/>
              </a:spcAft>
              <a:buClr>
                <a:schemeClr val="dk1"/>
              </a:buClr>
              <a:buSzPts val="1170"/>
              <a:buAutoNum type="arabicPeriod"/>
            </a:pPr>
            <a:r>
              <a:rPr b="1" lang="en" sz="1170">
                <a:solidFill>
                  <a:schemeClr val="dk1"/>
                </a:solidFill>
              </a:rPr>
              <a:t>Information Collection</a:t>
            </a:r>
            <a:r>
              <a:rPr lang="en" sz="1170">
                <a:solidFill>
                  <a:schemeClr val="dk1"/>
                </a:solidFill>
              </a:rPr>
              <a:t>:</a:t>
            </a:r>
            <a:endParaRPr sz="1170">
              <a:solidFill>
                <a:schemeClr val="dk1"/>
              </a:solidFill>
            </a:endParaRPr>
          </a:p>
          <a:p>
            <a:pPr indent="-302894" lvl="1" marL="914400" rtl="0" algn="l">
              <a:spcBef>
                <a:spcPts val="0"/>
              </a:spcBef>
              <a:spcAft>
                <a:spcPts val="0"/>
              </a:spcAft>
              <a:buClr>
                <a:schemeClr val="dk1"/>
              </a:buClr>
              <a:buSzPts val="1170"/>
              <a:buChar char="○"/>
            </a:pPr>
            <a:r>
              <a:rPr lang="en" sz="1170">
                <a:solidFill>
                  <a:schemeClr val="dk1"/>
                </a:solidFill>
              </a:rPr>
              <a:t>Engineers gather available documentation, binary files, code, and any other artifacts related to the software.</a:t>
            </a:r>
            <a:endParaRPr sz="1170">
              <a:solidFill>
                <a:schemeClr val="dk1"/>
              </a:solidFill>
            </a:endParaRPr>
          </a:p>
          <a:p>
            <a:pPr indent="-302895" lvl="0" marL="457200" rtl="0" algn="l">
              <a:spcBef>
                <a:spcPts val="0"/>
              </a:spcBef>
              <a:spcAft>
                <a:spcPts val="0"/>
              </a:spcAft>
              <a:buClr>
                <a:schemeClr val="dk1"/>
              </a:buClr>
              <a:buSzPts val="1170"/>
              <a:buAutoNum type="arabicPeriod"/>
            </a:pPr>
            <a:r>
              <a:rPr b="1" lang="en" sz="1170">
                <a:solidFill>
                  <a:schemeClr val="dk1"/>
                </a:solidFill>
              </a:rPr>
              <a:t>Static Analysis</a:t>
            </a:r>
            <a:r>
              <a:rPr lang="en" sz="1170">
                <a:solidFill>
                  <a:schemeClr val="dk1"/>
                </a:solidFill>
              </a:rPr>
              <a:t>:</a:t>
            </a:r>
            <a:endParaRPr sz="1170">
              <a:solidFill>
                <a:schemeClr val="dk1"/>
              </a:solidFill>
            </a:endParaRPr>
          </a:p>
          <a:p>
            <a:pPr indent="-302894" lvl="1" marL="914400" rtl="0" algn="l">
              <a:spcBef>
                <a:spcPts val="0"/>
              </a:spcBef>
              <a:spcAft>
                <a:spcPts val="0"/>
              </a:spcAft>
              <a:buClr>
                <a:schemeClr val="dk1"/>
              </a:buClr>
              <a:buSzPts val="1170"/>
              <a:buChar char="○"/>
            </a:pPr>
            <a:r>
              <a:rPr lang="en" sz="1170">
                <a:solidFill>
                  <a:schemeClr val="dk1"/>
                </a:solidFill>
              </a:rPr>
              <a:t>Analyzing the system’s structure without executing the code. This includes examining the code, architecture, and dependencies.</a:t>
            </a:r>
            <a:endParaRPr sz="1170">
              <a:solidFill>
                <a:schemeClr val="dk1"/>
              </a:solidFill>
            </a:endParaRPr>
          </a:p>
          <a:p>
            <a:pPr indent="-302895" lvl="0" marL="457200" rtl="0" algn="l">
              <a:spcBef>
                <a:spcPts val="0"/>
              </a:spcBef>
              <a:spcAft>
                <a:spcPts val="0"/>
              </a:spcAft>
              <a:buClr>
                <a:schemeClr val="dk1"/>
              </a:buClr>
              <a:buSzPts val="1170"/>
              <a:buAutoNum type="arabicPeriod"/>
            </a:pPr>
            <a:r>
              <a:rPr b="1" lang="en" sz="1170">
                <a:solidFill>
                  <a:schemeClr val="dk1"/>
                </a:solidFill>
              </a:rPr>
              <a:t>Dynamic Analysis</a:t>
            </a:r>
            <a:r>
              <a:rPr lang="en" sz="1170">
                <a:solidFill>
                  <a:schemeClr val="dk1"/>
                </a:solidFill>
              </a:rPr>
              <a:t>:</a:t>
            </a:r>
            <a:endParaRPr sz="1170">
              <a:solidFill>
                <a:schemeClr val="dk1"/>
              </a:solidFill>
            </a:endParaRPr>
          </a:p>
          <a:p>
            <a:pPr indent="-302894" lvl="1" marL="914400" rtl="0" algn="l">
              <a:spcBef>
                <a:spcPts val="0"/>
              </a:spcBef>
              <a:spcAft>
                <a:spcPts val="0"/>
              </a:spcAft>
              <a:buClr>
                <a:schemeClr val="dk1"/>
              </a:buClr>
              <a:buSzPts val="1170"/>
              <a:buChar char="○"/>
            </a:pPr>
            <a:r>
              <a:rPr lang="en" sz="1170">
                <a:solidFill>
                  <a:schemeClr val="dk1"/>
                </a:solidFill>
              </a:rPr>
              <a:t>Running and observing the software in real-time to understand behavior, interactions, and runtime dependencies. Tools like debuggers or profilers help trace system execution and identify its components.</a:t>
            </a:r>
            <a:endParaRPr sz="1170">
              <a:solidFill>
                <a:schemeClr val="dk1"/>
              </a:solidFill>
            </a:endParaRPr>
          </a:p>
          <a:p>
            <a:pPr indent="-302895" lvl="0" marL="457200" rtl="0" algn="l">
              <a:spcBef>
                <a:spcPts val="0"/>
              </a:spcBef>
              <a:spcAft>
                <a:spcPts val="0"/>
              </a:spcAft>
              <a:buClr>
                <a:schemeClr val="dk1"/>
              </a:buClr>
              <a:buSzPts val="1170"/>
              <a:buAutoNum type="arabicPeriod"/>
            </a:pPr>
            <a:r>
              <a:rPr b="1" lang="en" sz="1170">
                <a:solidFill>
                  <a:schemeClr val="dk1"/>
                </a:solidFill>
              </a:rPr>
              <a:t>Decompilation</a:t>
            </a:r>
            <a:r>
              <a:rPr lang="en" sz="1170">
                <a:solidFill>
                  <a:schemeClr val="dk1"/>
                </a:solidFill>
              </a:rPr>
              <a:t>:</a:t>
            </a:r>
            <a:endParaRPr sz="1170">
              <a:solidFill>
                <a:schemeClr val="dk1"/>
              </a:solidFill>
            </a:endParaRPr>
          </a:p>
          <a:p>
            <a:pPr indent="-302894" lvl="1" marL="914400" rtl="0" algn="l">
              <a:spcBef>
                <a:spcPts val="0"/>
              </a:spcBef>
              <a:spcAft>
                <a:spcPts val="0"/>
              </a:spcAft>
              <a:buClr>
                <a:schemeClr val="dk1"/>
              </a:buClr>
              <a:buSzPts val="1170"/>
              <a:buChar char="○"/>
            </a:pPr>
            <a:r>
              <a:rPr lang="en" sz="1170">
                <a:solidFill>
                  <a:schemeClr val="dk1"/>
                </a:solidFill>
              </a:rPr>
              <a:t>Converting executable binary code back into source code or intermediate code to gain insights into the logic and structure. This process is often complex and may not yield perfectly readable code but helps in understanding system behavior.</a:t>
            </a:r>
            <a:endParaRPr sz="1170">
              <a:solidFill>
                <a:schemeClr val="dk1"/>
              </a:solidFill>
            </a:endParaRPr>
          </a:p>
          <a:p>
            <a:pPr indent="-302895" lvl="0" marL="457200" rtl="0" algn="l">
              <a:spcBef>
                <a:spcPts val="0"/>
              </a:spcBef>
              <a:spcAft>
                <a:spcPts val="0"/>
              </a:spcAft>
              <a:buClr>
                <a:schemeClr val="dk1"/>
              </a:buClr>
              <a:buSzPts val="1170"/>
              <a:buAutoNum type="arabicPeriod"/>
            </a:pPr>
            <a:r>
              <a:rPr b="1" lang="en" sz="1170">
                <a:solidFill>
                  <a:schemeClr val="dk1"/>
                </a:solidFill>
              </a:rPr>
              <a:t>Modeling and Documentation</a:t>
            </a:r>
            <a:r>
              <a:rPr lang="en" sz="1170">
                <a:solidFill>
                  <a:schemeClr val="dk1"/>
                </a:solidFill>
              </a:rPr>
              <a:t>:</a:t>
            </a:r>
            <a:endParaRPr sz="1170">
              <a:solidFill>
                <a:schemeClr val="dk1"/>
              </a:solidFill>
            </a:endParaRPr>
          </a:p>
          <a:p>
            <a:pPr indent="-302894" lvl="1" marL="914400" rtl="0" algn="l">
              <a:spcBef>
                <a:spcPts val="0"/>
              </a:spcBef>
              <a:spcAft>
                <a:spcPts val="0"/>
              </a:spcAft>
              <a:buClr>
                <a:schemeClr val="dk1"/>
              </a:buClr>
              <a:buSzPts val="1170"/>
              <a:buChar char="○"/>
            </a:pPr>
            <a:r>
              <a:rPr lang="en" sz="1170">
                <a:solidFill>
                  <a:schemeClr val="dk1"/>
                </a:solidFill>
              </a:rPr>
              <a:t>Documenting the reverse-engineered system, including flowcharts, data models, and architectural diagrams, to provide a clear understanding of the software’s design.</a:t>
            </a:r>
            <a:endParaRPr sz="1170">
              <a:solidFill>
                <a:schemeClr val="dk1"/>
              </a:solidFill>
            </a:endParaRPr>
          </a:p>
          <a:p>
            <a:pPr indent="-302895" lvl="0" marL="457200" rtl="0" algn="l">
              <a:spcBef>
                <a:spcPts val="0"/>
              </a:spcBef>
              <a:spcAft>
                <a:spcPts val="0"/>
              </a:spcAft>
              <a:buClr>
                <a:schemeClr val="dk1"/>
              </a:buClr>
              <a:buSzPts val="1170"/>
              <a:buAutoNum type="arabicPeriod"/>
            </a:pPr>
            <a:r>
              <a:rPr b="1" lang="en" sz="1170">
                <a:solidFill>
                  <a:schemeClr val="dk1"/>
                </a:solidFill>
              </a:rPr>
              <a:t>Re-Implementation or Modification</a:t>
            </a:r>
            <a:r>
              <a:rPr lang="en" sz="1170">
                <a:solidFill>
                  <a:schemeClr val="dk1"/>
                </a:solidFill>
              </a:rPr>
              <a:t>:</a:t>
            </a:r>
            <a:endParaRPr sz="1170">
              <a:solidFill>
                <a:schemeClr val="dk1"/>
              </a:solidFill>
            </a:endParaRPr>
          </a:p>
          <a:p>
            <a:pPr indent="-302894" lvl="1" marL="914400" rtl="0" algn="l">
              <a:spcBef>
                <a:spcPts val="0"/>
              </a:spcBef>
              <a:spcAft>
                <a:spcPts val="0"/>
              </a:spcAft>
              <a:buClr>
                <a:schemeClr val="dk1"/>
              </a:buClr>
              <a:buSzPts val="1170"/>
              <a:buChar char="○"/>
            </a:pPr>
            <a:r>
              <a:rPr lang="en" sz="1170">
                <a:solidFill>
                  <a:schemeClr val="dk1"/>
                </a:solidFill>
              </a:rPr>
              <a:t>Based on insights, engineers can make necessary changes, enhancements, or even recreate parts of the software with modern technologies or improved features.</a:t>
            </a:r>
            <a:endParaRPr sz="1170">
              <a:solidFill>
                <a:schemeClr val="dk1"/>
              </a:solidFill>
            </a:endParaRPr>
          </a:p>
          <a:p>
            <a:pPr indent="0" lvl="0" marL="0" rtl="0" algn="l">
              <a:spcBef>
                <a:spcPts val="1200"/>
              </a:spcBef>
              <a:spcAft>
                <a:spcPts val="0"/>
              </a:spcAft>
              <a:buClr>
                <a:schemeClr val="dk1"/>
              </a:buClr>
              <a:buSzPts val="770"/>
              <a:buFont typeface="Arial"/>
              <a:buNone/>
            </a:pPr>
            <a:r>
              <a:t/>
            </a:r>
            <a:endParaRPr sz="1660"/>
          </a:p>
          <a:p>
            <a:pPr indent="0" lvl="0" marL="0" rtl="0" algn="l">
              <a:spcBef>
                <a:spcPts val="1200"/>
              </a:spcBef>
              <a:spcAft>
                <a:spcPts val="1200"/>
              </a:spcAft>
              <a:buSzPts val="770"/>
              <a:buNone/>
            </a:pPr>
            <a:r>
              <a:t/>
            </a:r>
            <a:endParaRPr sz="166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1920"/>
              <a:t>What is Software Maintenance?</a:t>
            </a:r>
            <a:endParaRPr b="1" sz="1920"/>
          </a:p>
          <a:p>
            <a:pPr indent="0" lvl="0" marL="0" rtl="0" algn="l">
              <a:spcBef>
                <a:spcPts val="1200"/>
              </a:spcBef>
              <a:spcAft>
                <a:spcPts val="0"/>
              </a:spcAft>
              <a:buSzPts val="990"/>
              <a:buNone/>
            </a:pPr>
            <a:r>
              <a:t/>
            </a:r>
            <a:endParaRPr b="1" sz="1920"/>
          </a:p>
        </p:txBody>
      </p:sp>
      <p:sp>
        <p:nvSpPr>
          <p:cNvPr id="178" name="Google Shape;178;p34"/>
          <p:cNvSpPr txBox="1"/>
          <p:nvPr>
            <p:ph idx="1" type="body"/>
          </p:nvPr>
        </p:nvSpPr>
        <p:spPr>
          <a:xfrm>
            <a:off x="397250" y="953975"/>
            <a:ext cx="8520600" cy="3480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852"/>
              <a:buNone/>
            </a:pPr>
            <a:r>
              <a:t/>
            </a:r>
            <a:endParaRPr b="1" sz="1595">
              <a:solidFill>
                <a:schemeClr val="dk1"/>
              </a:solidFill>
            </a:endParaRPr>
          </a:p>
          <a:p>
            <a:pPr indent="-329882" lvl="0" marL="457200" rtl="0" algn="l">
              <a:lnSpc>
                <a:spcPct val="90000"/>
              </a:lnSpc>
              <a:spcBef>
                <a:spcPts val="0"/>
              </a:spcBef>
              <a:spcAft>
                <a:spcPts val="0"/>
              </a:spcAft>
              <a:buClr>
                <a:schemeClr val="dk1"/>
              </a:buClr>
              <a:buSzPts val="1595"/>
              <a:buChar char="●"/>
            </a:pPr>
            <a:r>
              <a:rPr b="1" lang="en" sz="1595">
                <a:solidFill>
                  <a:schemeClr val="dk1"/>
                </a:solidFill>
              </a:rPr>
              <a:t>Software maintenance is the </a:t>
            </a:r>
            <a:r>
              <a:rPr b="1" lang="en" sz="1595">
                <a:solidFill>
                  <a:srgbClr val="FF0000"/>
                </a:solidFill>
              </a:rPr>
              <a:t>process of changing, modifying, and updating software to keep up with customer needs.</a:t>
            </a:r>
            <a:endParaRPr b="1" sz="1595">
              <a:solidFill>
                <a:srgbClr val="FF0000"/>
              </a:solidFill>
            </a:endParaRPr>
          </a:p>
          <a:p>
            <a:pPr indent="-329882" lvl="0" marL="457200" rtl="0" algn="l">
              <a:lnSpc>
                <a:spcPct val="90000"/>
              </a:lnSpc>
              <a:spcBef>
                <a:spcPts val="1000"/>
              </a:spcBef>
              <a:spcAft>
                <a:spcPts val="0"/>
              </a:spcAft>
              <a:buClr>
                <a:schemeClr val="dk1"/>
              </a:buClr>
              <a:buSzPts val="1595"/>
              <a:buChar char="●"/>
            </a:pPr>
            <a:r>
              <a:rPr b="1" lang="en" sz="1595">
                <a:solidFill>
                  <a:schemeClr val="dk1"/>
                </a:solidFill>
              </a:rPr>
              <a:t> Software maintenance is done </a:t>
            </a:r>
            <a:r>
              <a:rPr b="1" lang="en" sz="1595">
                <a:solidFill>
                  <a:srgbClr val="FF0000"/>
                </a:solidFill>
              </a:rPr>
              <a:t>after the product has launched for several reasons including improving the software overall, correcting issues or bugs, to boost performance, and more.  </a:t>
            </a:r>
            <a:endParaRPr b="1" sz="1595">
              <a:solidFill>
                <a:schemeClr val="dk1"/>
              </a:solidFill>
            </a:endParaRPr>
          </a:p>
          <a:p>
            <a:pPr indent="-329882" lvl="0" marL="457200" rtl="0" algn="l">
              <a:lnSpc>
                <a:spcPct val="90000"/>
              </a:lnSpc>
              <a:spcBef>
                <a:spcPts val="1000"/>
              </a:spcBef>
              <a:spcAft>
                <a:spcPts val="0"/>
              </a:spcAft>
              <a:buClr>
                <a:schemeClr val="dk1"/>
              </a:buClr>
              <a:buSzPts val="1595"/>
              <a:buChar char="●"/>
            </a:pPr>
            <a:r>
              <a:rPr b="1" lang="en" sz="1595">
                <a:solidFill>
                  <a:schemeClr val="dk1"/>
                </a:solidFill>
              </a:rPr>
              <a:t>Software maintenance is a natural part of SDLC.</a:t>
            </a:r>
            <a:endParaRPr b="1" sz="1595">
              <a:solidFill>
                <a:schemeClr val="dk1"/>
              </a:solidFill>
            </a:endParaRPr>
          </a:p>
          <a:p>
            <a:pPr indent="-329882" lvl="0" marL="457200" rtl="0" algn="l">
              <a:lnSpc>
                <a:spcPct val="90000"/>
              </a:lnSpc>
              <a:spcBef>
                <a:spcPts val="1000"/>
              </a:spcBef>
              <a:spcAft>
                <a:spcPts val="0"/>
              </a:spcAft>
              <a:buClr>
                <a:schemeClr val="dk1"/>
              </a:buClr>
              <a:buSzPts val="1595"/>
              <a:buChar char="●"/>
            </a:pPr>
            <a:r>
              <a:rPr b="1" lang="en" sz="1595">
                <a:solidFill>
                  <a:schemeClr val="dk1"/>
                </a:solidFill>
              </a:rPr>
              <a:t>Software developers don’t have </a:t>
            </a:r>
            <a:r>
              <a:rPr b="1" lang="en" sz="1595">
                <a:solidFill>
                  <a:srgbClr val="FF0000"/>
                </a:solidFill>
              </a:rPr>
              <a:t>the luxury of launching a product and letting it run, they constantly need to be on the lookout to both correct and improve their software to remain competitive and relevant.</a:t>
            </a:r>
            <a:endParaRPr b="1" sz="1595">
              <a:solidFill>
                <a:schemeClr val="dk1"/>
              </a:solidFill>
            </a:endParaRPr>
          </a:p>
          <a:p>
            <a:pPr indent="-329882" lvl="0" marL="457200" rtl="0" algn="l">
              <a:lnSpc>
                <a:spcPct val="90000"/>
              </a:lnSpc>
              <a:spcBef>
                <a:spcPts val="1000"/>
              </a:spcBef>
              <a:spcAft>
                <a:spcPts val="0"/>
              </a:spcAft>
              <a:buClr>
                <a:schemeClr val="dk1"/>
              </a:buClr>
              <a:buSzPts val="1595"/>
              <a:buChar char="●"/>
            </a:pPr>
            <a:r>
              <a:rPr b="1" lang="en" sz="1595">
                <a:solidFill>
                  <a:schemeClr val="dk1"/>
                </a:solidFill>
              </a:rPr>
              <a:t>Using the right software maintenance techniques and strategies is a critical part of keeping any software running for a long period of time and keeping customers and users happy. </a:t>
            </a:r>
            <a:endParaRPr b="1" sz="1595">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391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software M</a:t>
            </a:r>
            <a:r>
              <a:rPr lang="en"/>
              <a:t>aintenance</a:t>
            </a:r>
            <a:r>
              <a:rPr lang="en"/>
              <a:t>.</a:t>
            </a:r>
            <a:endParaRPr/>
          </a:p>
        </p:txBody>
      </p:sp>
      <p:sp>
        <p:nvSpPr>
          <p:cNvPr id="184" name="Google Shape;184;p35"/>
          <p:cNvSpPr txBox="1"/>
          <p:nvPr>
            <p:ph idx="1" type="body"/>
          </p:nvPr>
        </p:nvSpPr>
        <p:spPr>
          <a:xfrm>
            <a:off x="258225" y="1242650"/>
            <a:ext cx="8520600" cy="3617700"/>
          </a:xfrm>
          <a:prstGeom prst="rect">
            <a:avLst/>
          </a:prstGeom>
        </p:spPr>
        <p:txBody>
          <a:bodyPr anchorCtr="0" anchor="t" bIns="91425" lIns="91425" spcFirstLastPara="1" rIns="91425" wrap="square" tIns="91425">
            <a:noAutofit/>
          </a:bodyPr>
          <a:lstStyle/>
          <a:p>
            <a:pPr indent="0" lvl="0" marL="0" rtl="0" algn="l">
              <a:lnSpc>
                <a:spcPct val="105000"/>
              </a:lnSpc>
              <a:spcBef>
                <a:spcPts val="1400"/>
              </a:spcBef>
              <a:spcAft>
                <a:spcPts val="0"/>
              </a:spcAft>
              <a:buClr>
                <a:schemeClr val="dk1"/>
              </a:buClr>
              <a:buSzPts val="935"/>
              <a:buFont typeface="Arial"/>
              <a:buNone/>
            </a:pPr>
            <a:r>
              <a:rPr b="1" lang="en" sz="1505">
                <a:solidFill>
                  <a:schemeClr val="dk1"/>
                </a:solidFill>
              </a:rPr>
              <a:t>1. Corrective Maintenance</a:t>
            </a:r>
            <a:endParaRPr b="1" sz="1505">
              <a:solidFill>
                <a:schemeClr val="dk1"/>
              </a:solidFill>
            </a:endParaRPr>
          </a:p>
          <a:p>
            <a:pPr indent="-313372" lvl="0" marL="457200" rtl="0" algn="l">
              <a:lnSpc>
                <a:spcPct val="105000"/>
              </a:lnSpc>
              <a:spcBef>
                <a:spcPts val="1200"/>
              </a:spcBef>
              <a:spcAft>
                <a:spcPts val="0"/>
              </a:spcAft>
              <a:buClr>
                <a:schemeClr val="dk1"/>
              </a:buClr>
              <a:buSzPts val="1335"/>
              <a:buChar char="●"/>
            </a:pPr>
            <a:r>
              <a:rPr lang="en" sz="1335">
                <a:solidFill>
                  <a:schemeClr val="dk1"/>
                </a:solidFill>
              </a:rPr>
              <a:t>Involves fixing bugs or errors discovered in the software after its release. This includes both minor and critical issues that may affect the performance or functionality of the software.</a:t>
            </a:r>
            <a:endParaRPr sz="1335">
              <a:solidFill>
                <a:schemeClr val="dk1"/>
              </a:solidFill>
            </a:endParaRPr>
          </a:p>
          <a:p>
            <a:pPr indent="-313372" lvl="0" marL="457200" rtl="0" algn="l">
              <a:lnSpc>
                <a:spcPct val="105000"/>
              </a:lnSpc>
              <a:spcBef>
                <a:spcPts val="0"/>
              </a:spcBef>
              <a:spcAft>
                <a:spcPts val="0"/>
              </a:spcAft>
              <a:buClr>
                <a:schemeClr val="dk1"/>
              </a:buClr>
              <a:buSzPts val="1335"/>
              <a:buChar char="●"/>
            </a:pPr>
            <a:r>
              <a:rPr b="1" lang="en" sz="1335">
                <a:solidFill>
                  <a:schemeClr val="dk1"/>
                </a:solidFill>
              </a:rPr>
              <a:t>Example</a:t>
            </a:r>
            <a:r>
              <a:rPr lang="en" sz="1335">
                <a:solidFill>
                  <a:schemeClr val="dk1"/>
                </a:solidFill>
              </a:rPr>
              <a:t>: Addressing a bug that causes a feature to crash or providing a patch to fix a security vulnerability.</a:t>
            </a:r>
            <a:endParaRPr sz="1335">
              <a:solidFill>
                <a:schemeClr val="dk1"/>
              </a:solidFill>
            </a:endParaRPr>
          </a:p>
          <a:p>
            <a:pPr indent="0" lvl="0" marL="0" rtl="0" algn="l">
              <a:lnSpc>
                <a:spcPct val="105000"/>
              </a:lnSpc>
              <a:spcBef>
                <a:spcPts val="1400"/>
              </a:spcBef>
              <a:spcAft>
                <a:spcPts val="0"/>
              </a:spcAft>
              <a:buClr>
                <a:schemeClr val="dk1"/>
              </a:buClr>
              <a:buSzPts val="935"/>
              <a:buFont typeface="Arial"/>
              <a:buNone/>
            </a:pPr>
            <a:r>
              <a:rPr b="1" lang="en" sz="1505">
                <a:solidFill>
                  <a:schemeClr val="dk1"/>
                </a:solidFill>
              </a:rPr>
              <a:t>2. Adaptive Maintenance</a:t>
            </a:r>
            <a:endParaRPr b="1" sz="1505">
              <a:solidFill>
                <a:schemeClr val="dk1"/>
              </a:solidFill>
            </a:endParaRPr>
          </a:p>
          <a:p>
            <a:pPr indent="-313372" lvl="0" marL="457200" rtl="0" algn="l">
              <a:lnSpc>
                <a:spcPct val="105000"/>
              </a:lnSpc>
              <a:spcBef>
                <a:spcPts val="1200"/>
              </a:spcBef>
              <a:spcAft>
                <a:spcPts val="0"/>
              </a:spcAft>
              <a:buClr>
                <a:schemeClr val="dk1"/>
              </a:buClr>
              <a:buSzPts val="1335"/>
              <a:buChar char="●"/>
            </a:pPr>
            <a:r>
              <a:rPr lang="en" sz="1335">
                <a:solidFill>
                  <a:schemeClr val="dk1"/>
                </a:solidFill>
              </a:rPr>
              <a:t>Modifies the software to remain compatible with evolving hardware, software environments, or regulatory requirements. This is especially important as technologies, operating systems, and standards change over time.</a:t>
            </a:r>
            <a:endParaRPr sz="1335">
              <a:solidFill>
                <a:schemeClr val="dk1"/>
              </a:solidFill>
            </a:endParaRPr>
          </a:p>
          <a:p>
            <a:pPr indent="-313372" lvl="0" marL="457200" rtl="0" algn="l">
              <a:lnSpc>
                <a:spcPct val="105000"/>
              </a:lnSpc>
              <a:spcBef>
                <a:spcPts val="0"/>
              </a:spcBef>
              <a:spcAft>
                <a:spcPts val="0"/>
              </a:spcAft>
              <a:buClr>
                <a:schemeClr val="dk1"/>
              </a:buClr>
              <a:buSzPts val="1335"/>
              <a:buChar char="●"/>
            </a:pPr>
            <a:r>
              <a:rPr b="1" lang="en" sz="1335">
                <a:solidFill>
                  <a:schemeClr val="dk1"/>
                </a:solidFill>
              </a:rPr>
              <a:t>Example</a:t>
            </a:r>
            <a:r>
              <a:rPr lang="en" sz="1335">
                <a:solidFill>
                  <a:schemeClr val="dk1"/>
                </a:solidFill>
              </a:rPr>
              <a:t>: Updating the software to ensure compatibility with a new version of an operating system or adapting it to meet new industry regulations.</a:t>
            </a:r>
            <a:endParaRPr sz="1335">
              <a:solidFill>
                <a:schemeClr val="dk1"/>
              </a:solidFill>
            </a:endParaRPr>
          </a:p>
          <a:p>
            <a:pPr indent="0" lvl="0" marL="457200" rtl="0" algn="l">
              <a:lnSpc>
                <a:spcPct val="105000"/>
              </a:lnSpc>
              <a:spcBef>
                <a:spcPts val="1200"/>
              </a:spcBef>
              <a:spcAft>
                <a:spcPts val="1200"/>
              </a:spcAft>
              <a:buNone/>
            </a:pPr>
            <a:r>
              <a:t/>
            </a:r>
            <a:endParaRPr sz="1929"/>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Types of software Maintenance.</a:t>
            </a:r>
            <a:endParaRPr/>
          </a:p>
          <a:p>
            <a:pPr indent="0" lvl="0" marL="0" rtl="0" algn="l">
              <a:spcBef>
                <a:spcPts val="0"/>
              </a:spcBef>
              <a:spcAft>
                <a:spcPts val="0"/>
              </a:spcAft>
              <a:buNone/>
            </a:pPr>
            <a:r>
              <a:t/>
            </a:r>
            <a:endParaRPr/>
          </a:p>
        </p:txBody>
      </p:sp>
      <p:sp>
        <p:nvSpPr>
          <p:cNvPr id="190" name="Google Shape;19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1400"/>
              </a:spcBef>
              <a:spcAft>
                <a:spcPts val="0"/>
              </a:spcAft>
              <a:buClr>
                <a:schemeClr val="dk1"/>
              </a:buClr>
              <a:buSzPts val="935"/>
              <a:buFont typeface="Arial"/>
              <a:buNone/>
            </a:pPr>
            <a:r>
              <a:rPr b="1" lang="en" sz="1505">
                <a:solidFill>
                  <a:schemeClr val="dk1"/>
                </a:solidFill>
              </a:rPr>
              <a:t>3. Perfective Maintenance</a:t>
            </a:r>
            <a:endParaRPr b="1" sz="1505">
              <a:solidFill>
                <a:schemeClr val="dk1"/>
              </a:solidFill>
            </a:endParaRPr>
          </a:p>
          <a:p>
            <a:pPr indent="-313372" lvl="0" marL="457200" rtl="0" algn="l">
              <a:lnSpc>
                <a:spcPct val="105000"/>
              </a:lnSpc>
              <a:spcBef>
                <a:spcPts val="1200"/>
              </a:spcBef>
              <a:spcAft>
                <a:spcPts val="0"/>
              </a:spcAft>
              <a:buClr>
                <a:schemeClr val="dk1"/>
              </a:buClr>
              <a:buSzPts val="1335"/>
              <a:buChar char="●"/>
            </a:pPr>
            <a:r>
              <a:rPr lang="en" sz="1335">
                <a:solidFill>
                  <a:schemeClr val="dk1"/>
                </a:solidFill>
              </a:rPr>
              <a:t>Focuses on enhancing existing features, improving performance, or adding new features based on user feedback or competitive needs. This aims to make the software more efficient or user-friendly.</a:t>
            </a:r>
            <a:endParaRPr sz="1335">
              <a:solidFill>
                <a:schemeClr val="dk1"/>
              </a:solidFill>
            </a:endParaRPr>
          </a:p>
          <a:p>
            <a:pPr indent="-313372" lvl="0" marL="457200" rtl="0" algn="l">
              <a:lnSpc>
                <a:spcPct val="105000"/>
              </a:lnSpc>
              <a:spcBef>
                <a:spcPts val="0"/>
              </a:spcBef>
              <a:spcAft>
                <a:spcPts val="0"/>
              </a:spcAft>
              <a:buClr>
                <a:schemeClr val="dk1"/>
              </a:buClr>
              <a:buSzPts val="1335"/>
              <a:buChar char="●"/>
            </a:pPr>
            <a:r>
              <a:rPr b="1" lang="en" sz="1335">
                <a:solidFill>
                  <a:schemeClr val="dk1"/>
                </a:solidFill>
              </a:rPr>
              <a:t>Example</a:t>
            </a:r>
            <a:r>
              <a:rPr lang="en" sz="1335">
                <a:solidFill>
                  <a:schemeClr val="dk1"/>
                </a:solidFill>
              </a:rPr>
              <a:t>: Adding a new reporting feature based on user demand or optimizing code to improve load times.</a:t>
            </a:r>
            <a:endParaRPr sz="1335">
              <a:solidFill>
                <a:schemeClr val="dk1"/>
              </a:solidFill>
            </a:endParaRPr>
          </a:p>
          <a:p>
            <a:pPr indent="0" lvl="0" marL="0" rtl="0" algn="l">
              <a:lnSpc>
                <a:spcPct val="105000"/>
              </a:lnSpc>
              <a:spcBef>
                <a:spcPts val="1400"/>
              </a:spcBef>
              <a:spcAft>
                <a:spcPts val="0"/>
              </a:spcAft>
              <a:buClr>
                <a:schemeClr val="dk1"/>
              </a:buClr>
              <a:buSzPts val="935"/>
              <a:buFont typeface="Arial"/>
              <a:buNone/>
            </a:pPr>
            <a:r>
              <a:rPr b="1" lang="en" sz="1505">
                <a:solidFill>
                  <a:schemeClr val="dk1"/>
                </a:solidFill>
              </a:rPr>
              <a:t>4. Preventive Maintenance</a:t>
            </a:r>
            <a:endParaRPr b="1" sz="1505">
              <a:solidFill>
                <a:schemeClr val="dk1"/>
              </a:solidFill>
            </a:endParaRPr>
          </a:p>
          <a:p>
            <a:pPr indent="-313372" lvl="0" marL="457200" rtl="0" algn="l">
              <a:lnSpc>
                <a:spcPct val="105000"/>
              </a:lnSpc>
              <a:spcBef>
                <a:spcPts val="1200"/>
              </a:spcBef>
              <a:spcAft>
                <a:spcPts val="0"/>
              </a:spcAft>
              <a:buClr>
                <a:schemeClr val="dk1"/>
              </a:buClr>
              <a:buSzPts val="1335"/>
              <a:buChar char="●"/>
            </a:pPr>
            <a:r>
              <a:rPr lang="en" sz="1335">
                <a:solidFill>
                  <a:schemeClr val="dk1"/>
                </a:solidFill>
              </a:rPr>
              <a:t>Aims to make the software more stable and maintainable in the future. This involves making code improvements, refactoring, and updating documentation to prevent issues before they occur.</a:t>
            </a:r>
            <a:endParaRPr sz="1335">
              <a:solidFill>
                <a:schemeClr val="dk1"/>
              </a:solidFill>
            </a:endParaRPr>
          </a:p>
          <a:p>
            <a:pPr indent="-313372" lvl="0" marL="457200" rtl="0" algn="l">
              <a:lnSpc>
                <a:spcPct val="105000"/>
              </a:lnSpc>
              <a:spcBef>
                <a:spcPts val="0"/>
              </a:spcBef>
              <a:spcAft>
                <a:spcPts val="0"/>
              </a:spcAft>
              <a:buClr>
                <a:schemeClr val="dk1"/>
              </a:buClr>
              <a:buSzPts val="1335"/>
              <a:buChar char="●"/>
            </a:pPr>
            <a:r>
              <a:rPr b="1" lang="en" sz="1335">
                <a:solidFill>
                  <a:schemeClr val="dk1"/>
                </a:solidFill>
              </a:rPr>
              <a:t>Example</a:t>
            </a:r>
            <a:r>
              <a:rPr lang="en" sz="1335">
                <a:solidFill>
                  <a:schemeClr val="dk1"/>
                </a:solidFill>
              </a:rPr>
              <a:t>: Refactoring legacy code to make it easier to understand and modify, or updating obsolete libraries to prevent security vulnerabilities.</a:t>
            </a:r>
            <a:endParaRPr sz="1929"/>
          </a:p>
          <a:p>
            <a:pPr indent="0" lvl="0" marL="0" rtl="0" algn="l">
              <a:spcBef>
                <a:spcPts val="1200"/>
              </a:spcBef>
              <a:spcAft>
                <a:spcPts val="1200"/>
              </a:spcAft>
              <a:buNone/>
            </a:pPr>
            <a:r>
              <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2632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1700"/>
              <a:t>Advantages of Software Maintenance</a:t>
            </a:r>
            <a:endParaRPr b="1" sz="1700"/>
          </a:p>
        </p:txBody>
      </p:sp>
      <p:sp>
        <p:nvSpPr>
          <p:cNvPr id="196" name="Google Shape;196;p37"/>
          <p:cNvSpPr txBox="1"/>
          <p:nvPr>
            <p:ph idx="1" type="body"/>
          </p:nvPr>
        </p:nvSpPr>
        <p:spPr>
          <a:xfrm>
            <a:off x="311700" y="740050"/>
            <a:ext cx="8520600" cy="3828900"/>
          </a:xfrm>
          <a:prstGeom prst="rect">
            <a:avLst/>
          </a:prstGeom>
        </p:spPr>
        <p:txBody>
          <a:bodyPr anchorCtr="0" anchor="t" bIns="91425" lIns="91425" spcFirstLastPara="1" rIns="91425" wrap="square" tIns="91425">
            <a:noAutofit/>
          </a:bodyPr>
          <a:lstStyle/>
          <a:p>
            <a:pPr indent="-304800" lvl="0" marL="457200" rtl="0" algn="l">
              <a:lnSpc>
                <a:spcPct val="105000"/>
              </a:lnSpc>
              <a:spcBef>
                <a:spcPts val="0"/>
              </a:spcBef>
              <a:spcAft>
                <a:spcPts val="0"/>
              </a:spcAft>
              <a:buClr>
                <a:schemeClr val="dk1"/>
              </a:buClr>
              <a:buSzPts val="1200"/>
              <a:buAutoNum type="arabicPeriod"/>
            </a:pPr>
            <a:r>
              <a:rPr b="1" lang="en" sz="1200">
                <a:solidFill>
                  <a:schemeClr val="dk1"/>
                </a:solidFill>
              </a:rPr>
              <a:t>Extended Software Lifespan</a:t>
            </a:r>
            <a:endParaRPr b="1" sz="1200">
              <a:solidFill>
                <a:schemeClr val="dk1"/>
              </a:solidFill>
            </a:endParaRPr>
          </a:p>
          <a:p>
            <a:pPr indent="-304800" lvl="1" marL="914400" rtl="0" algn="l">
              <a:lnSpc>
                <a:spcPct val="105000"/>
              </a:lnSpc>
              <a:spcBef>
                <a:spcPts val="1200"/>
              </a:spcBef>
              <a:spcAft>
                <a:spcPts val="0"/>
              </a:spcAft>
              <a:buClr>
                <a:schemeClr val="dk1"/>
              </a:buClr>
              <a:buSzPts val="1200"/>
              <a:buChar char="○"/>
            </a:pPr>
            <a:r>
              <a:rPr lang="en" sz="1200">
                <a:solidFill>
                  <a:schemeClr val="dk1"/>
                </a:solidFill>
              </a:rPr>
              <a:t>Regular maintenance extends the useful life of software, allowing organizations to maximize their investment and avoid the need for frequent replacements.</a:t>
            </a:r>
            <a:endParaRPr sz="1200">
              <a:solidFill>
                <a:schemeClr val="dk1"/>
              </a:solidFill>
            </a:endParaRPr>
          </a:p>
          <a:p>
            <a:pPr indent="-304800" lvl="0" marL="457200" rtl="0" algn="l">
              <a:lnSpc>
                <a:spcPct val="105000"/>
              </a:lnSpc>
              <a:spcBef>
                <a:spcPts val="0"/>
              </a:spcBef>
              <a:spcAft>
                <a:spcPts val="0"/>
              </a:spcAft>
              <a:buClr>
                <a:schemeClr val="dk1"/>
              </a:buClr>
              <a:buSzPts val="1200"/>
              <a:buAutoNum type="arabicPeriod"/>
            </a:pPr>
            <a:r>
              <a:rPr b="1" lang="en" sz="1200">
                <a:solidFill>
                  <a:schemeClr val="dk1"/>
                </a:solidFill>
              </a:rPr>
              <a:t>Improved Security</a:t>
            </a:r>
            <a:endParaRPr b="1" sz="1200">
              <a:solidFill>
                <a:schemeClr val="dk1"/>
              </a:solidFill>
            </a:endParaRPr>
          </a:p>
          <a:p>
            <a:pPr indent="-304800" lvl="1" marL="914400" rtl="0" algn="l">
              <a:lnSpc>
                <a:spcPct val="105000"/>
              </a:lnSpc>
              <a:spcBef>
                <a:spcPts val="0"/>
              </a:spcBef>
              <a:spcAft>
                <a:spcPts val="0"/>
              </a:spcAft>
              <a:buClr>
                <a:schemeClr val="dk1"/>
              </a:buClr>
              <a:buSzPts val="1200"/>
              <a:buChar char="○"/>
            </a:pPr>
            <a:r>
              <a:rPr lang="en" sz="1200">
                <a:solidFill>
                  <a:schemeClr val="dk1"/>
                </a:solidFill>
              </a:rPr>
              <a:t>Maintenance often includes updating security patches and addressing vulnerabilities, which protects the software from security breaches and data leaks.</a:t>
            </a:r>
            <a:endParaRPr sz="1200">
              <a:solidFill>
                <a:schemeClr val="dk1"/>
              </a:solidFill>
            </a:endParaRPr>
          </a:p>
          <a:p>
            <a:pPr indent="-304800" lvl="0" marL="457200" rtl="0" algn="l">
              <a:lnSpc>
                <a:spcPct val="105000"/>
              </a:lnSpc>
              <a:spcBef>
                <a:spcPts val="0"/>
              </a:spcBef>
              <a:spcAft>
                <a:spcPts val="0"/>
              </a:spcAft>
              <a:buClr>
                <a:schemeClr val="dk1"/>
              </a:buClr>
              <a:buSzPts val="1200"/>
              <a:buAutoNum type="arabicPeriod"/>
            </a:pPr>
            <a:r>
              <a:rPr b="1" lang="en" sz="1200">
                <a:solidFill>
                  <a:schemeClr val="dk1"/>
                </a:solidFill>
              </a:rPr>
              <a:t>Enhanced Performance and Efficiency</a:t>
            </a:r>
            <a:endParaRPr b="1" sz="1200">
              <a:solidFill>
                <a:schemeClr val="dk1"/>
              </a:solidFill>
            </a:endParaRPr>
          </a:p>
          <a:p>
            <a:pPr indent="-304800" lvl="1" marL="914400" rtl="0" algn="l">
              <a:lnSpc>
                <a:spcPct val="105000"/>
              </a:lnSpc>
              <a:spcBef>
                <a:spcPts val="0"/>
              </a:spcBef>
              <a:spcAft>
                <a:spcPts val="0"/>
              </a:spcAft>
              <a:buClr>
                <a:schemeClr val="dk1"/>
              </a:buClr>
              <a:buSzPts val="1200"/>
              <a:buChar char="○"/>
            </a:pPr>
            <a:r>
              <a:rPr lang="en" sz="1200">
                <a:solidFill>
                  <a:schemeClr val="dk1"/>
                </a:solidFill>
              </a:rPr>
              <a:t>Through perfective maintenance, software can be optimized for speed, scalability, and efficiency, improving user experience and operational productivity.</a:t>
            </a:r>
            <a:endParaRPr sz="1200">
              <a:solidFill>
                <a:schemeClr val="dk1"/>
              </a:solidFill>
            </a:endParaRPr>
          </a:p>
          <a:p>
            <a:pPr indent="-304800" lvl="0" marL="457200" rtl="0" algn="l">
              <a:lnSpc>
                <a:spcPct val="105000"/>
              </a:lnSpc>
              <a:spcBef>
                <a:spcPts val="0"/>
              </a:spcBef>
              <a:spcAft>
                <a:spcPts val="0"/>
              </a:spcAft>
              <a:buClr>
                <a:schemeClr val="dk1"/>
              </a:buClr>
              <a:buSzPts val="1200"/>
              <a:buAutoNum type="arabicPeriod"/>
            </a:pPr>
            <a:r>
              <a:rPr b="1" lang="en" sz="1200">
                <a:solidFill>
                  <a:schemeClr val="dk1"/>
                </a:solidFill>
              </a:rPr>
              <a:t>Adaptability to Changing Requirements</a:t>
            </a:r>
            <a:endParaRPr b="1" sz="1200">
              <a:solidFill>
                <a:schemeClr val="dk1"/>
              </a:solidFill>
            </a:endParaRPr>
          </a:p>
          <a:p>
            <a:pPr indent="-304800" lvl="1" marL="914400" rtl="0" algn="l">
              <a:lnSpc>
                <a:spcPct val="105000"/>
              </a:lnSpc>
              <a:spcBef>
                <a:spcPts val="0"/>
              </a:spcBef>
              <a:spcAft>
                <a:spcPts val="0"/>
              </a:spcAft>
              <a:buClr>
                <a:schemeClr val="dk1"/>
              </a:buClr>
              <a:buSzPts val="1200"/>
              <a:buChar char="○"/>
            </a:pPr>
            <a:r>
              <a:rPr lang="en" sz="1200">
                <a:solidFill>
                  <a:schemeClr val="dk1"/>
                </a:solidFill>
              </a:rPr>
              <a:t>Adaptive maintenance ensures that software remains compatible with new hardware, operating systems, and compliance standards, allowing it to stay relevant and functional in a changing environment.</a:t>
            </a:r>
            <a:endParaRPr sz="1200">
              <a:solidFill>
                <a:schemeClr val="dk1"/>
              </a:solidFill>
            </a:endParaRPr>
          </a:p>
          <a:p>
            <a:pPr indent="-304800" lvl="0" marL="457200" rtl="0" algn="l">
              <a:lnSpc>
                <a:spcPct val="105000"/>
              </a:lnSpc>
              <a:spcBef>
                <a:spcPts val="0"/>
              </a:spcBef>
              <a:spcAft>
                <a:spcPts val="0"/>
              </a:spcAft>
              <a:buClr>
                <a:schemeClr val="dk1"/>
              </a:buClr>
              <a:buSzPts val="1200"/>
              <a:buAutoNum type="arabicPeriod"/>
            </a:pPr>
            <a:r>
              <a:rPr b="1" lang="en" sz="1200">
                <a:solidFill>
                  <a:schemeClr val="dk1"/>
                </a:solidFill>
              </a:rPr>
              <a:t>Increased User Satisfaction</a:t>
            </a:r>
            <a:endParaRPr b="1" sz="1200">
              <a:solidFill>
                <a:schemeClr val="dk1"/>
              </a:solidFill>
            </a:endParaRPr>
          </a:p>
          <a:p>
            <a:pPr indent="-304800" lvl="1" marL="914400" rtl="0" algn="l">
              <a:lnSpc>
                <a:spcPct val="105000"/>
              </a:lnSpc>
              <a:spcBef>
                <a:spcPts val="0"/>
              </a:spcBef>
              <a:spcAft>
                <a:spcPts val="0"/>
              </a:spcAft>
              <a:buClr>
                <a:schemeClr val="dk1"/>
              </a:buClr>
              <a:buSzPts val="1200"/>
              <a:buChar char="○"/>
            </a:pPr>
            <a:r>
              <a:rPr lang="en" sz="1200">
                <a:solidFill>
                  <a:schemeClr val="dk1"/>
                </a:solidFill>
              </a:rPr>
              <a:t>By fixing bugs and adding user-requested features, maintenance helps improve user experience and satisfaction, building user trust and loyalty.</a:t>
            </a:r>
            <a:endParaRPr sz="1200">
              <a:solidFill>
                <a:schemeClr val="dk1"/>
              </a:solidFill>
            </a:endParaRPr>
          </a:p>
          <a:p>
            <a:pPr indent="-304800" lvl="0" marL="457200" rtl="0" algn="l">
              <a:lnSpc>
                <a:spcPct val="105000"/>
              </a:lnSpc>
              <a:spcBef>
                <a:spcPts val="0"/>
              </a:spcBef>
              <a:spcAft>
                <a:spcPts val="0"/>
              </a:spcAft>
              <a:buClr>
                <a:schemeClr val="dk1"/>
              </a:buClr>
              <a:buSzPts val="1200"/>
              <a:buAutoNum type="arabicPeriod"/>
            </a:pPr>
            <a:r>
              <a:rPr b="1" lang="en" sz="1200">
                <a:solidFill>
                  <a:schemeClr val="dk1"/>
                </a:solidFill>
              </a:rPr>
              <a:t>Cost Savings over Time</a:t>
            </a:r>
            <a:endParaRPr b="1" sz="1200">
              <a:solidFill>
                <a:schemeClr val="dk1"/>
              </a:solidFill>
            </a:endParaRPr>
          </a:p>
          <a:p>
            <a:pPr indent="-304800" lvl="1" marL="914400" rtl="0" algn="l">
              <a:lnSpc>
                <a:spcPct val="105000"/>
              </a:lnSpc>
              <a:spcBef>
                <a:spcPts val="0"/>
              </a:spcBef>
              <a:spcAft>
                <a:spcPts val="0"/>
              </a:spcAft>
              <a:buClr>
                <a:schemeClr val="dk1"/>
              </a:buClr>
              <a:buSzPts val="1200"/>
              <a:buChar char="○"/>
            </a:pPr>
            <a:r>
              <a:rPr lang="en" sz="1200">
                <a:solidFill>
                  <a:schemeClr val="dk1"/>
                </a:solidFill>
              </a:rPr>
              <a:t>Proactive maintenance is generally more cost-effective than complete overhauls or frequent system replacements. Addressing issues early prevents them from becoming major problems later on.</a:t>
            </a:r>
            <a:endParaRPr sz="1200">
              <a:solidFill>
                <a:schemeClr val="dk1"/>
              </a:solidFill>
            </a:endParaRPr>
          </a:p>
          <a:p>
            <a:pPr indent="0" lvl="0" marL="0" rtl="0" algn="l">
              <a:lnSpc>
                <a:spcPct val="105000"/>
              </a:lnSpc>
              <a:spcBef>
                <a:spcPts val="1200"/>
              </a:spcBef>
              <a:spcAft>
                <a:spcPts val="1200"/>
              </a:spcAft>
              <a:buNone/>
            </a:pPr>
            <a:r>
              <a:t/>
            </a:r>
            <a:endParaRPr b="1" sz="1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425550" y="3594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1900"/>
              <a:t>Challenges of Software Maintenance</a:t>
            </a:r>
            <a:endParaRPr sz="3400"/>
          </a:p>
        </p:txBody>
      </p:sp>
      <p:sp>
        <p:nvSpPr>
          <p:cNvPr id="202" name="Google Shape;202;p38"/>
          <p:cNvSpPr txBox="1"/>
          <p:nvPr/>
        </p:nvSpPr>
        <p:spPr>
          <a:xfrm>
            <a:off x="311700" y="1026575"/>
            <a:ext cx="8748300" cy="3817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chemeClr val="dk1"/>
                </a:solidFill>
              </a:rPr>
              <a:t>High Costs</a:t>
            </a:r>
            <a:endParaRPr b="1" sz="1200">
              <a:solidFill>
                <a:schemeClr val="dk1"/>
              </a:solidFill>
            </a:endParaRPr>
          </a:p>
          <a:p>
            <a:pPr indent="-304800" lvl="0" marL="457200" rtl="0" algn="l">
              <a:lnSpc>
                <a:spcPct val="100000"/>
              </a:lnSpc>
              <a:spcBef>
                <a:spcPts val="1200"/>
              </a:spcBef>
              <a:spcAft>
                <a:spcPts val="0"/>
              </a:spcAft>
              <a:buClr>
                <a:schemeClr val="dk1"/>
              </a:buClr>
              <a:buSzPts val="1200"/>
              <a:buChar char="●"/>
            </a:pPr>
            <a:r>
              <a:rPr lang="en" sz="1200">
                <a:solidFill>
                  <a:schemeClr val="dk1"/>
                </a:solidFill>
              </a:rPr>
              <a:t>Maintenance can consume a significant portion of the software budget over time, often exceeding the initial development cost due to continuous updates, testing, and fixes.</a:t>
            </a:r>
            <a:endParaRPr sz="1200">
              <a:solidFill>
                <a:schemeClr val="dk1"/>
              </a:solidFill>
            </a:endParaRPr>
          </a:p>
          <a:p>
            <a:pPr indent="0" lvl="0" marL="0" rtl="0" algn="l">
              <a:lnSpc>
                <a:spcPct val="100000"/>
              </a:lnSpc>
              <a:spcBef>
                <a:spcPts val="1200"/>
              </a:spcBef>
              <a:spcAft>
                <a:spcPts val="0"/>
              </a:spcAft>
              <a:buNone/>
            </a:pPr>
            <a:r>
              <a:rPr b="1" lang="en" sz="1200">
                <a:solidFill>
                  <a:schemeClr val="dk1"/>
                </a:solidFill>
              </a:rPr>
              <a:t>Complexity of Legacy Systems</a:t>
            </a:r>
            <a:endParaRPr b="1" sz="1200">
              <a:solidFill>
                <a:schemeClr val="dk1"/>
              </a:solidFill>
            </a:endParaRPr>
          </a:p>
          <a:p>
            <a:pPr indent="-304800" lvl="0" marL="457200" rtl="0" algn="l">
              <a:lnSpc>
                <a:spcPct val="100000"/>
              </a:lnSpc>
              <a:spcBef>
                <a:spcPts val="1200"/>
              </a:spcBef>
              <a:spcAft>
                <a:spcPts val="0"/>
              </a:spcAft>
              <a:buClr>
                <a:schemeClr val="dk1"/>
              </a:buClr>
              <a:buSzPts val="1200"/>
              <a:buChar char="●"/>
            </a:pPr>
            <a:r>
              <a:rPr lang="en" sz="1200">
                <a:solidFill>
                  <a:schemeClr val="dk1"/>
                </a:solidFill>
              </a:rPr>
              <a:t>Older systems are often challenging to maintain due to outdated technology, lack of documentation, and difficulty in finding engineers with expertise in legacy programming languages.</a:t>
            </a:r>
            <a:endParaRPr sz="1200">
              <a:solidFill>
                <a:schemeClr val="dk1"/>
              </a:solidFill>
            </a:endParaRPr>
          </a:p>
          <a:p>
            <a:pPr indent="0" lvl="0" marL="0" rtl="0" algn="l">
              <a:lnSpc>
                <a:spcPct val="100000"/>
              </a:lnSpc>
              <a:spcBef>
                <a:spcPts val="1200"/>
              </a:spcBef>
              <a:spcAft>
                <a:spcPts val="0"/>
              </a:spcAft>
              <a:buNone/>
            </a:pPr>
            <a:r>
              <a:rPr b="1" lang="en" sz="1200">
                <a:solidFill>
                  <a:schemeClr val="dk1"/>
                </a:solidFill>
              </a:rPr>
              <a:t>Regression Risks</a:t>
            </a:r>
            <a:endParaRPr b="1" sz="1200">
              <a:solidFill>
                <a:schemeClr val="dk1"/>
              </a:solidFill>
            </a:endParaRPr>
          </a:p>
          <a:p>
            <a:pPr indent="-304800" lvl="0" marL="457200" rtl="0" algn="l">
              <a:lnSpc>
                <a:spcPct val="100000"/>
              </a:lnSpc>
              <a:spcBef>
                <a:spcPts val="1200"/>
              </a:spcBef>
              <a:spcAft>
                <a:spcPts val="0"/>
              </a:spcAft>
              <a:buClr>
                <a:schemeClr val="dk1"/>
              </a:buClr>
              <a:buSzPts val="1200"/>
              <a:buChar char="●"/>
            </a:pPr>
            <a:r>
              <a:rPr lang="en" sz="1200">
                <a:solidFill>
                  <a:schemeClr val="dk1"/>
                </a:solidFill>
              </a:rPr>
              <a:t>Changes to one part of the software can unintentionally affect other areas, leading to unforeseen bugs. This requires rigorous testing and sometimes necessitates a rollback, slowing down the update process.</a:t>
            </a:r>
            <a:endParaRPr sz="1200">
              <a:solidFill>
                <a:schemeClr val="dk1"/>
              </a:solidFill>
            </a:endParaRPr>
          </a:p>
          <a:p>
            <a:pPr indent="0" lvl="0" marL="0" rtl="0" algn="l">
              <a:lnSpc>
                <a:spcPct val="100000"/>
              </a:lnSpc>
              <a:spcBef>
                <a:spcPts val="1200"/>
              </a:spcBef>
              <a:spcAft>
                <a:spcPts val="0"/>
              </a:spcAft>
              <a:buNone/>
            </a:pPr>
            <a:r>
              <a:rPr b="1" lang="en" sz="1200">
                <a:solidFill>
                  <a:schemeClr val="dk1"/>
                </a:solidFill>
              </a:rPr>
              <a:t>Resource Allocation and Skills Gap</a:t>
            </a:r>
            <a:endParaRPr b="1" sz="1200">
              <a:solidFill>
                <a:schemeClr val="dk1"/>
              </a:solidFill>
            </a:endParaRPr>
          </a:p>
          <a:p>
            <a:pPr indent="-304800" lvl="0" marL="457200" rtl="0" algn="l">
              <a:lnSpc>
                <a:spcPct val="100000"/>
              </a:lnSpc>
              <a:spcBef>
                <a:spcPts val="1200"/>
              </a:spcBef>
              <a:spcAft>
                <a:spcPts val="0"/>
              </a:spcAft>
              <a:buClr>
                <a:schemeClr val="dk1"/>
              </a:buClr>
              <a:buSzPts val="1200"/>
              <a:buChar char="●"/>
            </a:pPr>
            <a:r>
              <a:rPr lang="en" sz="1200">
                <a:solidFill>
                  <a:schemeClr val="dk1"/>
                </a:solidFill>
              </a:rPr>
              <a:t>Software maintenance requires skilled engineers who understand the system's codebase and architecture. Often, organizations face a shortage of maintenance specialists, especially for legacy systems.</a:t>
            </a:r>
            <a:endParaRPr sz="1200">
              <a:solidFill>
                <a:schemeClr val="dk1"/>
              </a:solidFill>
            </a:endParaRPr>
          </a:p>
          <a:p>
            <a:pPr indent="0" lvl="0" marL="457200" rtl="0" algn="l">
              <a:lnSpc>
                <a:spcPct val="100000"/>
              </a:lnSpc>
              <a:spcBef>
                <a:spcPts val="1200"/>
              </a:spcBef>
              <a:spcAft>
                <a:spcPts val="1200"/>
              </a:spcAft>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 sz="1900"/>
              <a:t>Challenges of Software Maintenance</a:t>
            </a:r>
            <a:endParaRPr sz="3400"/>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rPr>
              <a:t>User Downtime and Disruption</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Maintenance activities, particularly those involving updates or changes to core functionality, can disrupt user workflows, leading to temporary downtime or reduced productivity.</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Difficulty in Managing Evolving Requirements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As user needs evolve, it can be challenging to balance implementing new features with maintaining existing ones, especially if the codebase wasn’t designed with scalability in mind.</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Technical Debt Accumulation</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Over time, software can accumulate “technical debt,” or quick fixes that aren’t sustainable long-term. Addressing this debt requires time and resources but is essential to avoid performance degradation and ensure future scalability.</a:t>
            </a:r>
            <a:endParaRPr sz="1300">
              <a:solidFill>
                <a:schemeClr val="dk1"/>
              </a:solidFill>
            </a:endParaRPr>
          </a:p>
          <a:p>
            <a:pPr indent="0" lvl="0" marL="0" rtl="0" algn="l">
              <a:spcBef>
                <a:spcPts val="120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1500"/>
              </a:spcBef>
              <a:spcAft>
                <a:spcPts val="0"/>
              </a:spcAft>
              <a:buClr>
                <a:schemeClr val="dk1"/>
              </a:buClr>
              <a:buSzPts val="1100"/>
              <a:buFont typeface="Arial"/>
              <a:buNone/>
            </a:pPr>
            <a:r>
              <a:rPr b="1" lang="en" sz="2000">
                <a:solidFill>
                  <a:srgbClr val="FF0000"/>
                </a:solidFill>
                <a:highlight>
                  <a:srgbClr val="FFFFFF"/>
                </a:highlight>
                <a:latin typeface="Times New Roman"/>
                <a:ea typeface="Times New Roman"/>
                <a:cs typeface="Times New Roman"/>
                <a:sym typeface="Times New Roman"/>
              </a:rPr>
              <a:t>Risk management in software engineering aims to:</a:t>
            </a:r>
            <a:endParaRPr b="1" sz="2000">
              <a:solidFill>
                <a:srgbClr val="FF0000"/>
              </a:solidFill>
              <a:highlight>
                <a:srgbClr val="FFFFFF"/>
              </a:highlight>
              <a:latin typeface="Times New Roman"/>
              <a:ea typeface="Times New Roman"/>
              <a:cs typeface="Times New Roman"/>
              <a:sym typeface="Times New Roman"/>
            </a:endParaRPr>
          </a:p>
          <a:p>
            <a:pPr indent="0" lvl="0" marL="0" rtl="0" algn="l">
              <a:lnSpc>
                <a:spcPct val="100000"/>
              </a:lnSpc>
              <a:spcBef>
                <a:spcPts val="1500"/>
              </a:spcBef>
              <a:spcAft>
                <a:spcPts val="0"/>
              </a:spcAft>
              <a:buNone/>
            </a:pPr>
            <a:r>
              <a:t/>
            </a:r>
            <a:endParaRPr b="1" sz="2000">
              <a:solidFill>
                <a:srgbClr val="434343"/>
              </a:solidFill>
              <a:highlight>
                <a:srgbClr val="FFFFFF"/>
              </a:highlight>
              <a:latin typeface="Times New Roman"/>
              <a:ea typeface="Times New Roman"/>
              <a:cs typeface="Times New Roman"/>
              <a:sym typeface="Times New Roman"/>
            </a:endParaRPr>
          </a:p>
        </p:txBody>
      </p:sp>
      <p:sp>
        <p:nvSpPr>
          <p:cNvPr id="67" name="Google Shape;67;p15"/>
          <p:cNvSpPr txBox="1"/>
          <p:nvPr>
            <p:ph idx="1" type="body"/>
          </p:nvPr>
        </p:nvSpPr>
        <p:spPr>
          <a:xfrm>
            <a:off x="311700" y="953925"/>
            <a:ext cx="8520600" cy="3615000"/>
          </a:xfrm>
          <a:prstGeom prst="rect">
            <a:avLst/>
          </a:prstGeom>
        </p:spPr>
        <p:txBody>
          <a:bodyPr anchorCtr="0" anchor="t" bIns="91425" lIns="91425" spcFirstLastPara="1" rIns="91425" wrap="square" tIns="91425">
            <a:noAutofit/>
          </a:bodyPr>
          <a:lstStyle/>
          <a:p>
            <a:pPr indent="-355600" lvl="0" marL="457200" rtl="0" algn="l">
              <a:lnSpc>
                <a:spcPct val="100000"/>
              </a:lnSpc>
              <a:spcBef>
                <a:spcPts val="1000"/>
              </a:spcBef>
              <a:spcAft>
                <a:spcPts val="0"/>
              </a:spcAft>
              <a:buClr>
                <a:srgbClr val="33313D"/>
              </a:buClr>
              <a:buSzPts val="2000"/>
              <a:buFont typeface="Times New Roman"/>
              <a:buChar char="●"/>
            </a:pPr>
            <a:r>
              <a:rPr b="1" lang="en" sz="2000">
                <a:solidFill>
                  <a:srgbClr val="33313D"/>
                </a:solidFill>
                <a:highlight>
                  <a:srgbClr val="FFFFFF"/>
                </a:highlight>
                <a:latin typeface="Times New Roman"/>
                <a:ea typeface="Times New Roman"/>
                <a:cs typeface="Times New Roman"/>
                <a:sym typeface="Times New Roman"/>
              </a:rPr>
              <a:t>Identify the potential risks that could affect the software project, such as technical, project, or business risks.</a:t>
            </a:r>
            <a:endParaRPr b="1" sz="2000">
              <a:solidFill>
                <a:srgbClr val="33313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1000"/>
              </a:spcBef>
              <a:spcAft>
                <a:spcPts val="0"/>
              </a:spcAft>
              <a:buClr>
                <a:srgbClr val="33313D"/>
              </a:buClr>
              <a:buSzPts val="2000"/>
              <a:buFont typeface="Times New Roman"/>
              <a:buChar char="●"/>
            </a:pPr>
            <a:r>
              <a:rPr b="1" lang="en" sz="2000">
                <a:solidFill>
                  <a:srgbClr val="33313D"/>
                </a:solidFill>
                <a:highlight>
                  <a:srgbClr val="FFFFFF"/>
                </a:highlight>
                <a:latin typeface="Times New Roman"/>
                <a:ea typeface="Times New Roman"/>
                <a:cs typeface="Times New Roman"/>
                <a:sym typeface="Times New Roman"/>
              </a:rPr>
              <a:t>Assess the likelihood and impact of each risk on the project’s objectives, schedule, budget, quality, or safety.</a:t>
            </a:r>
            <a:endParaRPr b="1" sz="2000">
              <a:solidFill>
                <a:srgbClr val="33313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1000"/>
              </a:spcBef>
              <a:spcAft>
                <a:spcPts val="0"/>
              </a:spcAft>
              <a:buClr>
                <a:srgbClr val="33313D"/>
              </a:buClr>
              <a:buSzPts val="2000"/>
              <a:buFont typeface="Times New Roman"/>
              <a:buChar char="●"/>
            </a:pPr>
            <a:r>
              <a:rPr b="1" lang="en" sz="2000">
                <a:solidFill>
                  <a:srgbClr val="33313D"/>
                </a:solidFill>
                <a:highlight>
                  <a:srgbClr val="FFFFFF"/>
                </a:highlight>
                <a:latin typeface="Times New Roman"/>
                <a:ea typeface="Times New Roman"/>
                <a:cs typeface="Times New Roman"/>
                <a:sym typeface="Times New Roman"/>
              </a:rPr>
              <a:t>Prioritize the risks based on their severity and urgency.</a:t>
            </a:r>
            <a:endParaRPr b="1" sz="2000">
              <a:solidFill>
                <a:srgbClr val="33313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1000"/>
              </a:spcBef>
              <a:spcAft>
                <a:spcPts val="0"/>
              </a:spcAft>
              <a:buClr>
                <a:srgbClr val="33313D"/>
              </a:buClr>
              <a:buSzPts val="2000"/>
              <a:buFont typeface="Times New Roman"/>
              <a:buChar char="●"/>
            </a:pPr>
            <a:r>
              <a:rPr b="1" lang="en" sz="2000">
                <a:solidFill>
                  <a:srgbClr val="33313D"/>
                </a:solidFill>
                <a:highlight>
                  <a:srgbClr val="FFFFFF"/>
                </a:highlight>
                <a:latin typeface="Times New Roman"/>
                <a:ea typeface="Times New Roman"/>
                <a:cs typeface="Times New Roman"/>
                <a:sym typeface="Times New Roman"/>
              </a:rPr>
              <a:t>Develop and implement strategies and actions to mitigate or eliminate the risks or reduce their adverse effects.</a:t>
            </a:r>
            <a:endParaRPr b="1" sz="2000">
              <a:solidFill>
                <a:srgbClr val="33313D"/>
              </a:solidFill>
              <a:highlight>
                <a:srgbClr val="FFFFFF"/>
              </a:highlight>
              <a:latin typeface="Times New Roman"/>
              <a:ea typeface="Times New Roman"/>
              <a:cs typeface="Times New Roman"/>
              <a:sym typeface="Times New Roman"/>
            </a:endParaRPr>
          </a:p>
          <a:p>
            <a:pPr indent="-355600" lvl="0" marL="457200" rtl="0" algn="l">
              <a:lnSpc>
                <a:spcPct val="100000"/>
              </a:lnSpc>
              <a:spcBef>
                <a:spcPts val="1000"/>
              </a:spcBef>
              <a:spcAft>
                <a:spcPts val="0"/>
              </a:spcAft>
              <a:buClr>
                <a:srgbClr val="33313D"/>
              </a:buClr>
              <a:buSzPts val="2000"/>
              <a:buFont typeface="Times New Roman"/>
              <a:buChar char="●"/>
            </a:pPr>
            <a:r>
              <a:rPr b="1" lang="en" sz="2000">
                <a:solidFill>
                  <a:srgbClr val="33313D"/>
                </a:solidFill>
                <a:highlight>
                  <a:srgbClr val="FFFFFF"/>
                </a:highlight>
                <a:latin typeface="Times New Roman"/>
                <a:ea typeface="Times New Roman"/>
                <a:cs typeface="Times New Roman"/>
                <a:sym typeface="Times New Roman"/>
              </a:rPr>
              <a:t>Monitor and control the risks throughout the project lifecycle and update the risk management plan as needed.</a:t>
            </a:r>
            <a:endParaRPr b="1" sz="2000">
              <a:solidFill>
                <a:srgbClr val="33313D"/>
              </a:solidFill>
              <a:highlight>
                <a:srgbClr val="FFFFFF"/>
              </a:highlight>
              <a:latin typeface="Times New Roman"/>
              <a:ea typeface="Times New Roman"/>
              <a:cs typeface="Times New Roman"/>
              <a:sym typeface="Times New Roman"/>
            </a:endParaRPr>
          </a:p>
          <a:p>
            <a:pPr indent="0" lvl="0" marL="0" rtl="0" algn="l">
              <a:lnSpc>
                <a:spcPct val="100000"/>
              </a:lnSpc>
              <a:spcBef>
                <a:spcPts val="1000"/>
              </a:spcBef>
              <a:spcAft>
                <a:spcPts val="1000"/>
              </a:spcAft>
              <a:buNone/>
            </a:pPr>
            <a:r>
              <a:t/>
            </a:r>
            <a:endParaRPr b="1"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152400" rtl="0" algn="l">
              <a:lnSpc>
                <a:spcPct val="115000"/>
              </a:lnSpc>
              <a:spcBef>
                <a:spcPts val="0"/>
              </a:spcBef>
              <a:spcAft>
                <a:spcPts val="0"/>
              </a:spcAft>
              <a:buClr>
                <a:schemeClr val="dk1"/>
              </a:buClr>
              <a:buSzPts val="990"/>
              <a:buFont typeface="Arial"/>
              <a:buNone/>
            </a:pPr>
            <a:r>
              <a:rPr b="1" lang="en" sz="2020">
                <a:highlight>
                  <a:srgbClr val="FFFFFF"/>
                </a:highlight>
              </a:rPr>
              <a:t>Reactive Software Risk Management</a:t>
            </a:r>
            <a:endParaRPr b="1" sz="2020">
              <a:highlight>
                <a:srgbClr val="FFFFFF"/>
              </a:highlight>
            </a:endParaRPr>
          </a:p>
          <a:p>
            <a:pPr indent="0" lvl="0" marL="0" rtl="0" algn="l">
              <a:lnSpc>
                <a:spcPct val="115000"/>
              </a:lnSpc>
              <a:spcBef>
                <a:spcPts val="0"/>
              </a:spcBef>
              <a:spcAft>
                <a:spcPts val="0"/>
              </a:spcAft>
              <a:buClr>
                <a:schemeClr val="dk1"/>
              </a:buClr>
              <a:buSzPts val="990"/>
              <a:buFont typeface="Arial"/>
              <a:buNone/>
            </a:pPr>
            <a:r>
              <a:t/>
            </a:r>
            <a:endParaRPr sz="1390"/>
          </a:p>
          <a:p>
            <a:pPr indent="0" lvl="0" marL="0" rtl="0" algn="l">
              <a:spcBef>
                <a:spcPts val="0"/>
              </a:spcBef>
              <a:spcAft>
                <a:spcPts val="0"/>
              </a:spcAft>
              <a:buSzPts val="990"/>
              <a:buNone/>
            </a:pPr>
            <a:r>
              <a:t/>
            </a:r>
            <a:endParaRPr sz="29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chemeClr val="dk1"/>
              </a:buClr>
              <a:buSzPts val="1700"/>
              <a:buChar char="●"/>
            </a:pPr>
            <a:r>
              <a:rPr b="1" lang="en" sz="1700">
                <a:solidFill>
                  <a:schemeClr val="dk1"/>
                </a:solidFill>
                <a:highlight>
                  <a:srgbClr val="FFFFFF"/>
                </a:highlight>
              </a:rPr>
              <a:t>A firefighting scenario is frequently used to visualise reactive risk management. </a:t>
            </a:r>
            <a:endParaRPr b="1" sz="1700">
              <a:solidFill>
                <a:schemeClr val="dk1"/>
              </a:solidFill>
              <a:highlight>
                <a:srgbClr val="FFFFFF"/>
              </a:highlight>
            </a:endParaRPr>
          </a:p>
          <a:p>
            <a:pPr indent="-336550" lvl="0" marL="457200" rtl="0" algn="l">
              <a:spcBef>
                <a:spcPts val="0"/>
              </a:spcBef>
              <a:spcAft>
                <a:spcPts val="0"/>
              </a:spcAft>
              <a:buClr>
                <a:schemeClr val="dk1"/>
              </a:buClr>
              <a:buSzPts val="1700"/>
              <a:buChar char="●"/>
            </a:pPr>
            <a:r>
              <a:rPr b="1" lang="en" sz="1700">
                <a:solidFill>
                  <a:schemeClr val="dk1"/>
                </a:solidFill>
                <a:highlight>
                  <a:srgbClr val="FFFFFF"/>
                </a:highlight>
              </a:rPr>
              <a:t>Reactive risk management </a:t>
            </a:r>
            <a:r>
              <a:rPr b="1" lang="en" sz="1700">
                <a:solidFill>
                  <a:srgbClr val="FF0000"/>
                </a:solidFill>
                <a:highlight>
                  <a:srgbClr val="FFFFFF"/>
                </a:highlight>
              </a:rPr>
              <a:t>kicks in when an accident occurs or concerns are discovered following an audit. </a:t>
            </a:r>
            <a:endParaRPr b="1" sz="1700">
              <a:solidFill>
                <a:srgbClr val="FF0000"/>
              </a:solidFill>
              <a:highlight>
                <a:srgbClr val="FFFFFF"/>
              </a:highlight>
            </a:endParaRPr>
          </a:p>
          <a:p>
            <a:pPr indent="-336550" lvl="0" marL="457200" rtl="0" algn="l">
              <a:spcBef>
                <a:spcPts val="0"/>
              </a:spcBef>
              <a:spcAft>
                <a:spcPts val="0"/>
              </a:spcAft>
              <a:buClr>
                <a:schemeClr val="dk1"/>
              </a:buClr>
              <a:buSzPts val="1700"/>
              <a:buChar char="●"/>
            </a:pPr>
            <a:r>
              <a:rPr b="1" lang="en" sz="1700">
                <a:solidFill>
                  <a:schemeClr val="dk1"/>
                </a:solidFill>
                <a:highlight>
                  <a:srgbClr val="FFFFFF"/>
                </a:highlight>
              </a:rPr>
              <a:t>The incident is being investigated, and actions are being taken to </a:t>
            </a:r>
            <a:r>
              <a:rPr b="1" lang="en" sz="1700">
                <a:solidFill>
                  <a:srgbClr val="FF0000"/>
                </a:solidFill>
                <a:highlight>
                  <a:srgbClr val="FFFFFF"/>
                </a:highlight>
              </a:rPr>
              <a:t>avert future occurrences. </a:t>
            </a:r>
            <a:endParaRPr b="1" sz="1700">
              <a:solidFill>
                <a:srgbClr val="FF0000"/>
              </a:solidFill>
              <a:highlight>
                <a:srgbClr val="FFFFFF"/>
              </a:highlight>
            </a:endParaRPr>
          </a:p>
          <a:p>
            <a:pPr indent="-336550" lvl="0" marL="457200" rtl="0" algn="l">
              <a:spcBef>
                <a:spcPts val="0"/>
              </a:spcBef>
              <a:spcAft>
                <a:spcPts val="0"/>
              </a:spcAft>
              <a:buClr>
                <a:schemeClr val="dk1"/>
              </a:buClr>
              <a:buSzPts val="1700"/>
              <a:buChar char="●"/>
            </a:pPr>
            <a:r>
              <a:rPr b="1" lang="en" sz="1700">
                <a:solidFill>
                  <a:schemeClr val="dk1"/>
                </a:solidFill>
                <a:highlight>
                  <a:srgbClr val="FFFFFF"/>
                </a:highlight>
              </a:rPr>
              <a:t>In addition, steps will be taken to </a:t>
            </a:r>
            <a:r>
              <a:rPr b="1" lang="en" sz="1700">
                <a:solidFill>
                  <a:srgbClr val="FF0000"/>
                </a:solidFill>
                <a:highlight>
                  <a:srgbClr val="FFFFFF"/>
                </a:highlight>
              </a:rPr>
              <a:t>minimise the impact of the incident on the profitability and long-term viability of the company.</a:t>
            </a:r>
            <a:endParaRPr b="1" sz="17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152400" rtl="0" algn="l">
              <a:lnSpc>
                <a:spcPct val="115000"/>
              </a:lnSpc>
              <a:spcBef>
                <a:spcPts val="0"/>
              </a:spcBef>
              <a:spcAft>
                <a:spcPts val="0"/>
              </a:spcAft>
              <a:buClr>
                <a:schemeClr val="dk1"/>
              </a:buClr>
              <a:buSzPct val="49009"/>
              <a:buFont typeface="Arial"/>
              <a:buNone/>
            </a:pPr>
            <a:r>
              <a:rPr b="1" lang="en" sz="2020">
                <a:highlight>
                  <a:srgbClr val="FFFFFF"/>
                </a:highlight>
              </a:rPr>
              <a:t>Reactive Software Risk Management</a:t>
            </a:r>
            <a:endParaRPr b="1" sz="2020">
              <a:highlight>
                <a:srgbClr val="FFFFFF"/>
              </a:highlight>
            </a:endParaRPr>
          </a:p>
          <a:p>
            <a:pPr indent="0" lvl="0" marL="0" rtl="0" algn="l">
              <a:lnSpc>
                <a:spcPct val="115000"/>
              </a:lnSpc>
              <a:spcBef>
                <a:spcPts val="0"/>
              </a:spcBef>
              <a:spcAft>
                <a:spcPts val="0"/>
              </a:spcAft>
              <a:buClr>
                <a:schemeClr val="dk1"/>
              </a:buClr>
              <a:buSzPct val="71223"/>
              <a:buFont typeface="Arial"/>
              <a:buNone/>
            </a:pPr>
            <a:r>
              <a:t/>
            </a:r>
            <a:endParaRPr sz="1390"/>
          </a:p>
          <a:p>
            <a:pPr indent="0" lvl="0" marL="0" rtl="0" algn="l">
              <a:spcBef>
                <a:spcPts val="0"/>
              </a:spcBef>
              <a:spcAft>
                <a:spcPts val="0"/>
              </a:spcAft>
              <a:buClr>
                <a:schemeClr val="dk1"/>
              </a:buClr>
              <a:buSzPct val="33904"/>
              <a:buFont typeface="Arial"/>
              <a:buNone/>
            </a:pPr>
            <a:r>
              <a:t/>
            </a:r>
            <a:endParaRPr sz="2920"/>
          </a:p>
          <a:p>
            <a:pPr indent="0" lvl="0" marL="0" rtl="0" algn="l">
              <a:spcBef>
                <a:spcPts val="0"/>
              </a:spcBef>
              <a:spcAft>
                <a:spcPts val="0"/>
              </a:spcAft>
              <a:buNone/>
            </a:pPr>
            <a:r>
              <a:t/>
            </a:r>
            <a:endParaRPr/>
          </a:p>
        </p:txBody>
      </p:sp>
      <p:sp>
        <p:nvSpPr>
          <p:cNvPr id="79" name="Google Shape;79;p17"/>
          <p:cNvSpPr txBox="1"/>
          <p:nvPr>
            <p:ph idx="1" type="body"/>
          </p:nvPr>
        </p:nvSpPr>
        <p:spPr>
          <a:xfrm>
            <a:off x="311700" y="1088325"/>
            <a:ext cx="8520600" cy="3416400"/>
          </a:xfrm>
          <a:prstGeom prst="rect">
            <a:avLst/>
          </a:prstGeom>
        </p:spPr>
        <p:txBody>
          <a:bodyPr anchorCtr="0" anchor="t" bIns="91425" lIns="91425" spcFirstLastPara="1" rIns="91425" wrap="square" tIns="91425">
            <a:noAutofit/>
          </a:bodyPr>
          <a:lstStyle/>
          <a:p>
            <a:pPr indent="-330200" lvl="0" marL="457200" rtl="0" algn="l">
              <a:spcBef>
                <a:spcPts val="1000"/>
              </a:spcBef>
              <a:spcAft>
                <a:spcPts val="0"/>
              </a:spcAft>
              <a:buSzPts val="1600"/>
              <a:buChar char="●"/>
            </a:pPr>
            <a:r>
              <a:rPr b="1" lang="en" sz="1600">
                <a:solidFill>
                  <a:schemeClr val="dk1"/>
                </a:solidFill>
                <a:highlight>
                  <a:srgbClr val="FFFFFF"/>
                </a:highlight>
              </a:rPr>
              <a:t>Reactive risk management</a:t>
            </a:r>
            <a:r>
              <a:rPr b="1" lang="en" sz="1600">
                <a:solidFill>
                  <a:srgbClr val="7F7F7F"/>
                </a:solidFill>
                <a:highlight>
                  <a:srgbClr val="FFFFFF"/>
                </a:highlight>
              </a:rPr>
              <a:t> </a:t>
            </a:r>
            <a:r>
              <a:rPr b="1" lang="en" sz="1600">
                <a:solidFill>
                  <a:srgbClr val="FF0000"/>
                </a:solidFill>
                <a:highlight>
                  <a:srgbClr val="FFFFFF"/>
                </a:highlight>
              </a:rPr>
              <a:t>gathers and documents all past incidents to identify the errors that created the problem.</a:t>
            </a:r>
            <a:r>
              <a:rPr b="1" lang="en" sz="1600">
                <a:solidFill>
                  <a:srgbClr val="7F7F7F"/>
                </a:solidFill>
                <a:highlight>
                  <a:srgbClr val="FFFFFF"/>
                </a:highlight>
              </a:rPr>
              <a:t> </a:t>
            </a:r>
            <a:endParaRPr b="1" sz="1600">
              <a:solidFill>
                <a:srgbClr val="7F7F7F"/>
              </a:solidFill>
              <a:highlight>
                <a:srgbClr val="FFFFFF"/>
              </a:highlight>
            </a:endParaRPr>
          </a:p>
          <a:p>
            <a:pPr indent="-330200" lvl="0" marL="457200" rtl="0" algn="l">
              <a:spcBef>
                <a:spcPts val="1200"/>
              </a:spcBef>
              <a:spcAft>
                <a:spcPts val="0"/>
              </a:spcAft>
              <a:buSzPts val="1600"/>
              <a:buChar char="●"/>
            </a:pPr>
            <a:r>
              <a:rPr b="1" lang="en" sz="1600">
                <a:solidFill>
                  <a:schemeClr val="dk1"/>
                </a:solidFill>
                <a:highlight>
                  <a:srgbClr val="FFFFFF"/>
                </a:highlight>
              </a:rPr>
              <a:t>The reactive risk management strategy is used to </a:t>
            </a:r>
            <a:r>
              <a:rPr b="1" lang="en" sz="1600">
                <a:solidFill>
                  <a:srgbClr val="FF0000"/>
                </a:solidFill>
                <a:highlight>
                  <a:srgbClr val="FFFFFF"/>
                </a:highlight>
              </a:rPr>
              <a:t>advise and execute preventive measures. </a:t>
            </a:r>
            <a:endParaRPr b="1" sz="1600">
              <a:solidFill>
                <a:srgbClr val="FF0000"/>
              </a:solidFill>
              <a:highlight>
                <a:srgbClr val="FFFFFF"/>
              </a:highlight>
            </a:endParaRPr>
          </a:p>
          <a:p>
            <a:pPr indent="-330200" lvl="0" marL="457200" rtl="0" algn="l">
              <a:spcBef>
                <a:spcPts val="1000"/>
              </a:spcBef>
              <a:spcAft>
                <a:spcPts val="0"/>
              </a:spcAft>
              <a:buSzPts val="1600"/>
              <a:buChar char="●"/>
            </a:pPr>
            <a:r>
              <a:rPr b="1" lang="en" sz="1600">
                <a:solidFill>
                  <a:schemeClr val="dk1"/>
                </a:solidFill>
                <a:highlight>
                  <a:srgbClr val="FFFFFF"/>
                </a:highlight>
              </a:rPr>
              <a:t>This is the</a:t>
            </a:r>
            <a:r>
              <a:rPr b="1" lang="en" sz="1600">
                <a:solidFill>
                  <a:srgbClr val="FF0000"/>
                </a:solidFill>
                <a:highlight>
                  <a:srgbClr val="FFFFFF"/>
                </a:highlight>
              </a:rPr>
              <a:t> earlier model </a:t>
            </a:r>
            <a:r>
              <a:rPr b="1" lang="en" sz="1600">
                <a:solidFill>
                  <a:schemeClr val="dk1"/>
                </a:solidFill>
                <a:highlight>
                  <a:srgbClr val="FFFFFF"/>
                </a:highlight>
              </a:rPr>
              <a:t>of risk management. </a:t>
            </a:r>
            <a:endParaRPr b="1" sz="1600">
              <a:solidFill>
                <a:schemeClr val="dk1"/>
              </a:solidFill>
              <a:highlight>
                <a:srgbClr val="FFFFFF"/>
              </a:highlight>
            </a:endParaRPr>
          </a:p>
          <a:p>
            <a:pPr indent="-330200" lvl="0" marL="457200" rtl="0" algn="l">
              <a:spcBef>
                <a:spcPts val="1000"/>
              </a:spcBef>
              <a:spcAft>
                <a:spcPts val="0"/>
              </a:spcAft>
              <a:buSzPts val="1600"/>
              <a:buChar char="●"/>
            </a:pPr>
            <a:r>
              <a:rPr b="1" lang="en" sz="1600">
                <a:solidFill>
                  <a:schemeClr val="dk1"/>
                </a:solidFill>
                <a:highlight>
                  <a:srgbClr val="FFFFFF"/>
                </a:highlight>
              </a:rPr>
              <a:t>Due to the </a:t>
            </a:r>
            <a:r>
              <a:rPr b="1" lang="en" sz="1600">
                <a:solidFill>
                  <a:srgbClr val="FF0000"/>
                </a:solidFill>
                <a:highlight>
                  <a:srgbClr val="FFFFFF"/>
                </a:highlight>
              </a:rPr>
              <a:t>unpreparedness for new errors, reactive risk management can cause substantial delays in the workplace. </a:t>
            </a:r>
            <a:endParaRPr b="1" sz="1600">
              <a:solidFill>
                <a:srgbClr val="FF0000"/>
              </a:solidFill>
              <a:highlight>
                <a:srgbClr val="FFFFFF"/>
              </a:highlight>
            </a:endParaRPr>
          </a:p>
          <a:p>
            <a:pPr indent="-330200" lvl="0" marL="457200" rtl="0" algn="l">
              <a:spcBef>
                <a:spcPts val="1000"/>
              </a:spcBef>
              <a:spcAft>
                <a:spcPts val="1200"/>
              </a:spcAft>
              <a:buSzPts val="1600"/>
              <a:buChar char="●"/>
            </a:pPr>
            <a:r>
              <a:rPr b="1" lang="en" sz="1600">
                <a:solidFill>
                  <a:schemeClr val="dk1"/>
                </a:solidFill>
                <a:highlight>
                  <a:srgbClr val="FFFFFF"/>
                </a:highlight>
              </a:rPr>
              <a:t>The lack of preparation complicates the resolution process because the cause of the disaster necessitates inquiry, and the </a:t>
            </a:r>
            <a:r>
              <a:rPr b="1" lang="en" sz="1600">
                <a:solidFill>
                  <a:srgbClr val="FF0000"/>
                </a:solidFill>
                <a:highlight>
                  <a:srgbClr val="FFFFFF"/>
                </a:highlight>
              </a:rPr>
              <a:t>solution is expensive and requires dramatic transformation.</a:t>
            </a:r>
            <a:endParaRPr b="1" sz="16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highlight>
                  <a:srgbClr val="FFFFFF"/>
                </a:highlight>
              </a:rPr>
              <a:t>Below are the measures included in reactive risk management:</a:t>
            </a:r>
            <a:endParaRPr b="1" sz="20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762000" rtl="0" algn="l">
              <a:spcBef>
                <a:spcPts val="1000"/>
              </a:spcBef>
              <a:spcAft>
                <a:spcPts val="0"/>
              </a:spcAft>
              <a:buClr>
                <a:schemeClr val="dk1"/>
              </a:buClr>
              <a:buSzPts val="1800"/>
              <a:buChar char="●"/>
            </a:pPr>
            <a:r>
              <a:rPr b="1" lang="en">
                <a:solidFill>
                  <a:schemeClr val="dk1"/>
                </a:solidFill>
                <a:highlight>
                  <a:srgbClr val="FFFFFF"/>
                </a:highlight>
              </a:rPr>
              <a:t>Preventing similar possible incidents from occurring</a:t>
            </a:r>
            <a:endParaRPr b="1">
              <a:solidFill>
                <a:schemeClr val="dk1"/>
              </a:solidFill>
              <a:highlight>
                <a:srgbClr val="FFFFFF"/>
              </a:highlight>
            </a:endParaRPr>
          </a:p>
          <a:p>
            <a:pPr indent="-342900" lvl="0" marL="762000" rtl="0" algn="l">
              <a:spcBef>
                <a:spcPts val="1000"/>
              </a:spcBef>
              <a:spcAft>
                <a:spcPts val="0"/>
              </a:spcAft>
              <a:buClr>
                <a:schemeClr val="dk1"/>
              </a:buClr>
              <a:buSzPts val="1800"/>
              <a:buChar char="●"/>
            </a:pPr>
            <a:r>
              <a:rPr b="1" lang="en">
                <a:solidFill>
                  <a:schemeClr val="dk1"/>
                </a:solidFill>
                <a:highlight>
                  <a:srgbClr val="FFFFFF"/>
                </a:highlight>
              </a:rPr>
              <a:t>Mitigating the effects of incidents</a:t>
            </a:r>
            <a:endParaRPr b="1">
              <a:solidFill>
                <a:schemeClr val="dk1"/>
              </a:solidFill>
              <a:highlight>
                <a:srgbClr val="FFFFFF"/>
              </a:highlight>
            </a:endParaRPr>
          </a:p>
          <a:p>
            <a:pPr indent="-342900" lvl="0" marL="762000" rtl="0" algn="l">
              <a:spcBef>
                <a:spcPts val="1000"/>
              </a:spcBef>
              <a:spcAft>
                <a:spcPts val="0"/>
              </a:spcAft>
              <a:buClr>
                <a:schemeClr val="dk1"/>
              </a:buClr>
              <a:buSzPts val="1800"/>
              <a:buChar char="●"/>
            </a:pPr>
            <a:r>
              <a:rPr b="1" lang="en">
                <a:solidFill>
                  <a:schemeClr val="dk1"/>
                </a:solidFill>
                <a:highlight>
                  <a:srgbClr val="FFFFFF"/>
                </a:highlight>
              </a:rPr>
              <a:t>Preventing minor dangers from becoming more serious</a:t>
            </a:r>
            <a:endParaRPr b="1">
              <a:solidFill>
                <a:schemeClr val="dk1"/>
              </a:solidFill>
              <a:highlight>
                <a:srgbClr val="FFFFFF"/>
              </a:highlight>
            </a:endParaRPr>
          </a:p>
          <a:p>
            <a:pPr indent="-342900" lvl="0" marL="762000" rtl="0" algn="l">
              <a:spcBef>
                <a:spcPts val="1000"/>
              </a:spcBef>
              <a:spcAft>
                <a:spcPts val="0"/>
              </a:spcAft>
              <a:buClr>
                <a:schemeClr val="dk1"/>
              </a:buClr>
              <a:buSzPts val="1800"/>
              <a:buChar char="●"/>
            </a:pPr>
            <a:r>
              <a:rPr b="1" lang="en">
                <a:solidFill>
                  <a:schemeClr val="dk1"/>
                </a:solidFill>
                <a:highlight>
                  <a:srgbClr val="FFFFFF"/>
                </a:highlight>
              </a:rPr>
              <a:t>Keeping important business activities running in the face of incidents</a:t>
            </a:r>
            <a:endParaRPr b="1">
              <a:solidFill>
                <a:schemeClr val="dk1"/>
              </a:solidFill>
              <a:highlight>
                <a:srgbClr val="FFFFFF"/>
              </a:highlight>
            </a:endParaRPr>
          </a:p>
          <a:p>
            <a:pPr indent="-342900" lvl="0" marL="762000" rtl="0" algn="l">
              <a:spcBef>
                <a:spcPts val="1000"/>
              </a:spcBef>
              <a:spcAft>
                <a:spcPts val="0"/>
              </a:spcAft>
              <a:buClr>
                <a:schemeClr val="dk1"/>
              </a:buClr>
              <a:buSzPts val="1800"/>
              <a:buChar char="●"/>
            </a:pPr>
            <a:r>
              <a:rPr b="1" lang="en">
                <a:solidFill>
                  <a:schemeClr val="dk1"/>
                </a:solidFill>
                <a:highlight>
                  <a:srgbClr val="FFFFFF"/>
                </a:highlight>
              </a:rPr>
              <a:t>Identifying the fundamental cause of each incident and rectifying it</a:t>
            </a:r>
            <a:endParaRPr b="1">
              <a:solidFill>
                <a:schemeClr val="dk1"/>
              </a:solidFill>
              <a:highlight>
                <a:srgbClr val="FFFFFF"/>
              </a:highlight>
            </a:endParaRPr>
          </a:p>
          <a:p>
            <a:pPr indent="-342900" lvl="0" marL="762000" rtl="0" algn="l">
              <a:spcBef>
                <a:spcPts val="1000"/>
              </a:spcBef>
              <a:spcAft>
                <a:spcPts val="0"/>
              </a:spcAft>
              <a:buClr>
                <a:schemeClr val="dk1"/>
              </a:buClr>
              <a:buSzPts val="1800"/>
              <a:buChar char="●"/>
            </a:pPr>
            <a:r>
              <a:rPr b="1" lang="en">
                <a:solidFill>
                  <a:schemeClr val="dk1"/>
                </a:solidFill>
                <a:highlight>
                  <a:srgbClr val="FFFFFF"/>
                </a:highlight>
              </a:rPr>
              <a:t>Keeping an eye on the situation to make sure it doesn't happen again</a:t>
            </a:r>
            <a:endParaRPr b="1">
              <a:solidFill>
                <a:schemeClr val="dk1"/>
              </a:solidFill>
              <a:highlight>
                <a:srgbClr val="FFFFFF"/>
              </a:highlight>
            </a:endParaRPr>
          </a:p>
          <a:p>
            <a:pPr indent="0" lvl="0" marL="0" rtl="0" algn="l">
              <a:spcBef>
                <a:spcPts val="1000"/>
              </a:spcBef>
              <a:spcAft>
                <a:spcPts val="1200"/>
              </a:spcAft>
              <a:buNone/>
            </a:pPr>
            <a:r>
              <a:t/>
            </a:r>
            <a:endParaRPr b="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152400" rtl="0" algn="l">
              <a:lnSpc>
                <a:spcPct val="115000"/>
              </a:lnSpc>
              <a:spcBef>
                <a:spcPts val="0"/>
              </a:spcBef>
              <a:spcAft>
                <a:spcPts val="0"/>
              </a:spcAft>
              <a:buClr>
                <a:schemeClr val="dk1"/>
              </a:buClr>
              <a:buSzPts val="990"/>
              <a:buFont typeface="Arial"/>
              <a:buNone/>
            </a:pPr>
            <a:r>
              <a:rPr b="1" lang="en" sz="1920">
                <a:highlight>
                  <a:srgbClr val="FFFFFF"/>
                </a:highlight>
              </a:rPr>
              <a:t>Proactive Software Risk Management</a:t>
            </a:r>
            <a:endParaRPr b="1" sz="1920">
              <a:highlight>
                <a:srgbClr val="FFFFFF"/>
              </a:highlight>
            </a:endParaRPr>
          </a:p>
          <a:p>
            <a:pPr indent="0" lvl="0" marL="0" rtl="0" algn="l">
              <a:spcBef>
                <a:spcPts val="0"/>
              </a:spcBef>
              <a:spcAft>
                <a:spcPts val="0"/>
              </a:spcAft>
              <a:buSzPts val="990"/>
              <a:buNone/>
            </a:pPr>
            <a:r>
              <a:t/>
            </a:r>
            <a:endParaRPr sz="282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1000"/>
              </a:spcBef>
              <a:spcAft>
                <a:spcPts val="0"/>
              </a:spcAft>
              <a:buSzPts val="1800"/>
              <a:buChar char="●"/>
            </a:pPr>
            <a:r>
              <a:rPr b="1" lang="en">
                <a:solidFill>
                  <a:srgbClr val="000000"/>
                </a:solidFill>
                <a:highlight>
                  <a:srgbClr val="FFFFFF"/>
                </a:highlight>
              </a:rPr>
              <a:t>In contrast to reactive risk management, proactive risk management </a:t>
            </a:r>
            <a:r>
              <a:rPr b="1" lang="en">
                <a:solidFill>
                  <a:srgbClr val="FF0000"/>
                </a:solidFill>
                <a:highlight>
                  <a:srgbClr val="FFFFFF"/>
                </a:highlight>
              </a:rPr>
              <a:t>aims to identify all relevant risks before an incident happens. </a:t>
            </a:r>
            <a:endParaRPr b="1">
              <a:solidFill>
                <a:srgbClr val="FF0000"/>
              </a:solidFill>
              <a:highlight>
                <a:srgbClr val="FFFFFF"/>
              </a:highlight>
            </a:endParaRPr>
          </a:p>
          <a:p>
            <a:pPr indent="-342900" lvl="0" marL="457200" rtl="0" algn="l">
              <a:lnSpc>
                <a:spcPct val="100000"/>
              </a:lnSpc>
              <a:spcBef>
                <a:spcPts val="1200"/>
              </a:spcBef>
              <a:spcAft>
                <a:spcPts val="0"/>
              </a:spcAft>
              <a:buSzPts val="1800"/>
              <a:buChar char="●"/>
            </a:pPr>
            <a:r>
              <a:rPr b="1" lang="en">
                <a:solidFill>
                  <a:srgbClr val="000000"/>
                </a:solidFill>
                <a:highlight>
                  <a:srgbClr val="FFFFFF"/>
                </a:highlight>
              </a:rPr>
              <a:t>The current organisation must deal with </a:t>
            </a:r>
            <a:r>
              <a:rPr b="1" lang="en">
                <a:solidFill>
                  <a:srgbClr val="FF0000"/>
                </a:solidFill>
                <a:highlight>
                  <a:srgbClr val="FFFFFF"/>
                </a:highlight>
              </a:rPr>
              <a:t>an age of fast environmental change brought on by technological advancements, deregulation, intense competition, and raising public awareness. </a:t>
            </a:r>
            <a:endParaRPr b="1">
              <a:solidFill>
                <a:srgbClr val="FF0000"/>
              </a:solidFill>
              <a:highlight>
                <a:srgbClr val="FFFFFF"/>
              </a:highlight>
            </a:endParaRPr>
          </a:p>
          <a:p>
            <a:pPr indent="-342900" lvl="0" marL="457200" rtl="0" algn="l">
              <a:lnSpc>
                <a:spcPct val="100000"/>
              </a:lnSpc>
              <a:spcBef>
                <a:spcPts val="1000"/>
              </a:spcBef>
              <a:spcAft>
                <a:spcPts val="0"/>
              </a:spcAft>
              <a:buSzPts val="1800"/>
              <a:buChar char="●"/>
            </a:pPr>
            <a:r>
              <a:rPr b="1" lang="en">
                <a:solidFill>
                  <a:srgbClr val="000000"/>
                </a:solidFill>
                <a:highlight>
                  <a:srgbClr val="FFFFFF"/>
                </a:highlight>
              </a:rPr>
              <a:t>As a result, </a:t>
            </a:r>
            <a:r>
              <a:rPr b="1" lang="en">
                <a:solidFill>
                  <a:srgbClr val="FF0000"/>
                </a:solidFill>
                <a:highlight>
                  <a:srgbClr val="FFFFFF"/>
                </a:highlight>
              </a:rPr>
              <a:t>risk management based on previous accidents is not a suitable decision for any company. </a:t>
            </a:r>
            <a:endParaRPr b="1">
              <a:solidFill>
                <a:srgbClr val="FF0000"/>
              </a:solidFill>
              <a:highlight>
                <a:srgbClr val="FFFFFF"/>
              </a:highlight>
            </a:endParaRPr>
          </a:p>
          <a:p>
            <a:pPr indent="-342900" lvl="0" marL="457200" rtl="0" algn="l">
              <a:lnSpc>
                <a:spcPct val="100000"/>
              </a:lnSpc>
              <a:spcBef>
                <a:spcPts val="1000"/>
              </a:spcBef>
              <a:spcAft>
                <a:spcPts val="1200"/>
              </a:spcAft>
              <a:buSzPts val="1800"/>
              <a:buChar char="●"/>
            </a:pPr>
            <a:r>
              <a:rPr b="1" lang="en">
                <a:solidFill>
                  <a:srgbClr val="000000"/>
                </a:solidFill>
                <a:highlight>
                  <a:srgbClr val="FFFFFF"/>
                </a:highlight>
              </a:rPr>
              <a:t>As a result, new risk management thinking was required, paving the way for </a:t>
            </a:r>
            <a:r>
              <a:rPr b="1" lang="en">
                <a:solidFill>
                  <a:srgbClr val="FF0000"/>
                </a:solidFill>
                <a:highlight>
                  <a:srgbClr val="FFFFFF"/>
                </a:highlight>
              </a:rPr>
              <a:t>proactive risk management.</a:t>
            </a:r>
            <a:endParaRPr b="1" sz="240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marR="152400" rtl="0" algn="l">
              <a:lnSpc>
                <a:spcPct val="115000"/>
              </a:lnSpc>
              <a:spcBef>
                <a:spcPts val="0"/>
              </a:spcBef>
              <a:spcAft>
                <a:spcPts val="0"/>
              </a:spcAft>
              <a:buNone/>
            </a:pPr>
            <a:r>
              <a:rPr b="1" lang="en" sz="1920">
                <a:highlight>
                  <a:srgbClr val="FFFFFF"/>
                </a:highlight>
              </a:rPr>
              <a:t>Proactive Software Risk Management</a:t>
            </a:r>
            <a:endParaRPr/>
          </a:p>
        </p:txBody>
      </p:sp>
      <p:sp>
        <p:nvSpPr>
          <p:cNvPr id="97" name="Google Shape;97;p20"/>
          <p:cNvSpPr txBox="1"/>
          <p:nvPr>
            <p:ph idx="1" type="body"/>
          </p:nvPr>
        </p:nvSpPr>
        <p:spPr>
          <a:xfrm>
            <a:off x="311700" y="1017725"/>
            <a:ext cx="8520600" cy="3551100"/>
          </a:xfrm>
          <a:prstGeom prst="rect">
            <a:avLst/>
          </a:prstGeom>
        </p:spPr>
        <p:txBody>
          <a:bodyPr anchorCtr="0" anchor="t" bIns="91425" lIns="91425" spcFirstLastPara="1" rIns="91425" wrap="square" tIns="91425">
            <a:normAutofit lnSpcReduction="20000"/>
          </a:bodyPr>
          <a:lstStyle/>
          <a:p>
            <a:pPr indent="-323850" lvl="0" marL="457200" rtl="0" algn="l">
              <a:spcBef>
                <a:spcPts val="1000"/>
              </a:spcBef>
              <a:spcAft>
                <a:spcPts val="0"/>
              </a:spcAft>
              <a:buSzPts val="1500"/>
              <a:buChar char="●"/>
            </a:pPr>
            <a:r>
              <a:rPr b="1" lang="en" sz="1500">
                <a:solidFill>
                  <a:schemeClr val="dk1"/>
                </a:solidFill>
                <a:highlight>
                  <a:srgbClr val="FFFFFF"/>
                </a:highlight>
              </a:rPr>
              <a:t>The </a:t>
            </a:r>
            <a:r>
              <a:rPr b="1" lang="en" sz="1500">
                <a:solidFill>
                  <a:srgbClr val="FF0000"/>
                </a:solidFill>
                <a:highlight>
                  <a:srgbClr val="FFFFFF"/>
                </a:highlight>
              </a:rPr>
              <a:t>accidental analysis</a:t>
            </a:r>
            <a:r>
              <a:rPr b="1" lang="en" sz="1500">
                <a:solidFill>
                  <a:schemeClr val="dk1"/>
                </a:solidFill>
                <a:highlight>
                  <a:srgbClr val="FFFFFF"/>
                </a:highlight>
              </a:rPr>
              <a:t> is a component of proactive risk management, in which</a:t>
            </a:r>
            <a:r>
              <a:rPr b="1" lang="en" sz="1500">
                <a:solidFill>
                  <a:srgbClr val="FF0000"/>
                </a:solidFill>
                <a:highlight>
                  <a:srgbClr val="FFFFFF"/>
                </a:highlight>
              </a:rPr>
              <a:t> accident scenarios are created and essential personnel and stakeholders who could cause an accident are identified.</a:t>
            </a:r>
            <a:endParaRPr b="1" sz="1500">
              <a:solidFill>
                <a:srgbClr val="FF0000"/>
              </a:solidFill>
              <a:highlight>
                <a:srgbClr val="FFFFFF"/>
              </a:highlight>
            </a:endParaRPr>
          </a:p>
          <a:p>
            <a:pPr indent="-323850" lvl="0" marL="457200" rtl="0" algn="l">
              <a:spcBef>
                <a:spcPts val="1200"/>
              </a:spcBef>
              <a:spcAft>
                <a:spcPts val="0"/>
              </a:spcAft>
              <a:buSzPts val="1500"/>
              <a:buChar char="●"/>
            </a:pPr>
            <a:r>
              <a:rPr b="1" lang="en" sz="1500">
                <a:solidFill>
                  <a:srgbClr val="FF0000"/>
                </a:solidFill>
                <a:highlight>
                  <a:srgbClr val="FFFFFF"/>
                </a:highlight>
              </a:rPr>
              <a:t> </a:t>
            </a:r>
            <a:r>
              <a:rPr b="1" lang="en" sz="1500">
                <a:solidFill>
                  <a:schemeClr val="dk1"/>
                </a:solidFill>
                <a:highlight>
                  <a:srgbClr val="FFFFFF"/>
                </a:highlight>
              </a:rPr>
              <a:t>As a result, </a:t>
            </a:r>
            <a:r>
              <a:rPr b="1" lang="en" sz="1500">
                <a:solidFill>
                  <a:srgbClr val="FF0000"/>
                </a:solidFill>
                <a:highlight>
                  <a:srgbClr val="FFFFFF"/>
                </a:highlight>
              </a:rPr>
              <a:t>prior accidents are also significant in proactive risk management.</a:t>
            </a:r>
            <a:endParaRPr b="1" sz="1500">
              <a:solidFill>
                <a:srgbClr val="FF0000"/>
              </a:solidFill>
              <a:highlight>
                <a:srgbClr val="FFFFFF"/>
              </a:highlight>
            </a:endParaRPr>
          </a:p>
          <a:p>
            <a:pPr indent="-323850" lvl="0" marL="457200" rtl="0" algn="l">
              <a:spcBef>
                <a:spcPts val="1000"/>
              </a:spcBef>
              <a:spcAft>
                <a:spcPts val="0"/>
              </a:spcAft>
              <a:buSzPts val="1500"/>
              <a:buChar char="●"/>
            </a:pPr>
            <a:r>
              <a:rPr b="1" lang="en" sz="1500">
                <a:solidFill>
                  <a:schemeClr val="dk1"/>
                </a:solidFill>
                <a:highlight>
                  <a:srgbClr val="FFFFFF"/>
                </a:highlight>
              </a:rPr>
              <a:t>It entails thoroughly </a:t>
            </a:r>
            <a:r>
              <a:rPr b="1" lang="en" sz="1500">
                <a:solidFill>
                  <a:srgbClr val="FF0000"/>
                </a:solidFill>
                <a:highlight>
                  <a:srgbClr val="FFFFFF"/>
                </a:highlight>
              </a:rPr>
              <a:t>examining a situation or evaluating processes to identify potential risks, identifying risk drivers to understand the root cause, estimating probability and impact to prioritise risks, and formulating a contingency plan fittingly.</a:t>
            </a:r>
            <a:r>
              <a:rPr b="1" lang="en" sz="1500">
                <a:solidFill>
                  <a:schemeClr val="dk1"/>
                </a:solidFill>
                <a:highlight>
                  <a:srgbClr val="FFFFFF"/>
                </a:highlight>
              </a:rPr>
              <a:t> </a:t>
            </a:r>
            <a:endParaRPr b="1" sz="1500">
              <a:solidFill>
                <a:schemeClr val="dk1"/>
              </a:solidFill>
              <a:highlight>
                <a:srgbClr val="FFFFFF"/>
              </a:highlight>
            </a:endParaRPr>
          </a:p>
          <a:p>
            <a:pPr indent="-323850" lvl="0" marL="457200" rtl="0" algn="l">
              <a:spcBef>
                <a:spcPts val="1000"/>
              </a:spcBef>
              <a:spcAft>
                <a:spcPts val="0"/>
              </a:spcAft>
              <a:buSzPts val="1500"/>
              <a:buChar char="●"/>
            </a:pPr>
            <a:r>
              <a:rPr b="1" lang="en" sz="1500">
                <a:solidFill>
                  <a:schemeClr val="dk1"/>
                </a:solidFill>
                <a:highlight>
                  <a:srgbClr val="FFFFFF"/>
                </a:highlight>
              </a:rPr>
              <a:t>Risk managers must learn to</a:t>
            </a:r>
            <a:r>
              <a:rPr b="1" lang="en" sz="1500">
                <a:solidFill>
                  <a:srgbClr val="FF0000"/>
                </a:solidFill>
                <a:highlight>
                  <a:srgbClr val="FFFFFF"/>
                </a:highlight>
              </a:rPr>
              <a:t> analyse the strength of the organisation's innovation component and use that knowledge appropriately to combat existing and new risks in order to achieve this. </a:t>
            </a:r>
            <a:endParaRPr b="1" sz="1500">
              <a:solidFill>
                <a:srgbClr val="FF0000"/>
              </a:solidFill>
              <a:highlight>
                <a:srgbClr val="FFFFFF"/>
              </a:highlight>
            </a:endParaRPr>
          </a:p>
          <a:p>
            <a:pPr indent="-323850" lvl="0" marL="457200" rtl="0" algn="l">
              <a:spcBef>
                <a:spcPts val="1000"/>
              </a:spcBef>
              <a:spcAft>
                <a:spcPts val="1200"/>
              </a:spcAft>
              <a:buClr>
                <a:schemeClr val="dk1"/>
              </a:buClr>
              <a:buSzPts val="1500"/>
              <a:buChar char="●"/>
            </a:pPr>
            <a:r>
              <a:rPr b="1" lang="en" sz="1500">
                <a:solidFill>
                  <a:schemeClr val="dk1"/>
                </a:solidFill>
                <a:highlight>
                  <a:srgbClr val="FFFFFF"/>
                </a:highlight>
              </a:rPr>
              <a:t>Also, to engage in strategic risk usage, focus on utilising the expertise of experienced risk managers.</a:t>
            </a:r>
            <a:endParaRPr b="1" sz="1500">
              <a:solidFill>
                <a:schemeClr val="dk1"/>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1700">
                <a:solidFill>
                  <a:srgbClr val="0E101A"/>
                </a:solidFill>
                <a:highlight>
                  <a:srgbClr val="FFFFFF"/>
                </a:highlight>
              </a:rPr>
              <a:t>The following are included in the proactive risk management strategies:</a:t>
            </a:r>
            <a:endParaRPr b="1" sz="1700">
              <a:solidFill>
                <a:srgbClr val="0E101A"/>
              </a:solidFill>
              <a:highlight>
                <a:srgbClr val="FFFFFF"/>
              </a:highlight>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762000" rtl="0" algn="l">
              <a:spcBef>
                <a:spcPts val="1000"/>
              </a:spcBef>
              <a:spcAft>
                <a:spcPts val="0"/>
              </a:spcAft>
              <a:buClr>
                <a:srgbClr val="7F7F7F"/>
              </a:buClr>
              <a:buSzPts val="1800"/>
              <a:buChar char="●"/>
            </a:pPr>
            <a:r>
              <a:rPr b="1" lang="en">
                <a:solidFill>
                  <a:srgbClr val="0E101A"/>
                </a:solidFill>
                <a:highlight>
                  <a:srgbClr val="FFFFFF"/>
                </a:highlight>
              </a:rPr>
              <a:t>Identifying existing risks to the enterprise, business unit, or project</a:t>
            </a:r>
            <a:endParaRPr b="1">
              <a:solidFill>
                <a:srgbClr val="0E101A"/>
              </a:solidFill>
              <a:highlight>
                <a:srgbClr val="FFFFFF"/>
              </a:highlight>
            </a:endParaRPr>
          </a:p>
          <a:p>
            <a:pPr indent="-342900" lvl="0" marL="762000" rtl="0" algn="l">
              <a:spcBef>
                <a:spcPts val="1000"/>
              </a:spcBef>
              <a:spcAft>
                <a:spcPts val="0"/>
              </a:spcAft>
              <a:buClr>
                <a:srgbClr val="7F7F7F"/>
              </a:buClr>
              <a:buSzPts val="1800"/>
              <a:buChar char="●"/>
            </a:pPr>
            <a:r>
              <a:rPr b="1" lang="en">
                <a:solidFill>
                  <a:srgbClr val="0E101A"/>
                </a:solidFill>
                <a:highlight>
                  <a:srgbClr val="FFFFFF"/>
                </a:highlight>
              </a:rPr>
              <a:t>Crafting a risk-response strategy</a:t>
            </a:r>
            <a:endParaRPr b="1">
              <a:solidFill>
                <a:srgbClr val="0E101A"/>
              </a:solidFill>
              <a:highlight>
                <a:srgbClr val="FFFFFF"/>
              </a:highlight>
            </a:endParaRPr>
          </a:p>
          <a:p>
            <a:pPr indent="-342900" lvl="0" marL="762000" rtl="0" algn="l">
              <a:spcBef>
                <a:spcPts val="1000"/>
              </a:spcBef>
              <a:spcAft>
                <a:spcPts val="0"/>
              </a:spcAft>
              <a:buClr>
                <a:srgbClr val="7F7F7F"/>
              </a:buClr>
              <a:buSzPts val="1800"/>
              <a:buChar char="●"/>
            </a:pPr>
            <a:r>
              <a:rPr b="1" lang="en">
                <a:solidFill>
                  <a:srgbClr val="0E101A"/>
                </a:solidFill>
                <a:highlight>
                  <a:srgbClr val="FFFFFF"/>
                </a:highlight>
              </a:rPr>
              <a:t>Organising identified threats into categories based on the severity of the danger</a:t>
            </a:r>
            <a:endParaRPr b="1">
              <a:solidFill>
                <a:srgbClr val="0E101A"/>
              </a:solidFill>
              <a:highlight>
                <a:srgbClr val="FFFFFF"/>
              </a:highlight>
            </a:endParaRPr>
          </a:p>
          <a:p>
            <a:pPr indent="-342900" lvl="0" marL="762000" rtl="0" algn="l">
              <a:spcBef>
                <a:spcPts val="1000"/>
              </a:spcBef>
              <a:spcAft>
                <a:spcPts val="0"/>
              </a:spcAft>
              <a:buClr>
                <a:srgbClr val="7F7F7F"/>
              </a:buClr>
              <a:buSzPts val="1800"/>
              <a:buChar char="●"/>
            </a:pPr>
            <a:r>
              <a:rPr b="1" lang="en">
                <a:solidFill>
                  <a:srgbClr val="0E101A"/>
                </a:solidFill>
                <a:highlight>
                  <a:srgbClr val="FFFFFF"/>
                </a:highlight>
              </a:rPr>
              <a:t>Evaluating risks to decide the best course of action for each.</a:t>
            </a:r>
            <a:endParaRPr b="1">
              <a:solidFill>
                <a:srgbClr val="0E101A"/>
              </a:solidFill>
              <a:highlight>
                <a:srgbClr val="FFFFFF"/>
              </a:highlight>
            </a:endParaRPr>
          </a:p>
          <a:p>
            <a:pPr indent="-342900" lvl="0" marL="762000" rtl="0" algn="l">
              <a:spcBef>
                <a:spcPts val="1000"/>
              </a:spcBef>
              <a:spcAft>
                <a:spcPts val="0"/>
              </a:spcAft>
              <a:buClr>
                <a:srgbClr val="7F7F7F"/>
              </a:buClr>
              <a:buSzPts val="1800"/>
              <a:buChar char="●"/>
            </a:pPr>
            <a:r>
              <a:rPr b="1" lang="en">
                <a:solidFill>
                  <a:srgbClr val="0E101A"/>
                </a:solidFill>
                <a:highlight>
                  <a:srgbClr val="FFFFFF"/>
                </a:highlight>
              </a:rPr>
              <a:t>Putting in place the essential controls to keep risks from becoming threats or events</a:t>
            </a:r>
            <a:endParaRPr b="1">
              <a:solidFill>
                <a:srgbClr val="0E101A"/>
              </a:solidFill>
              <a:highlight>
                <a:srgbClr val="FFFFFF"/>
              </a:highlight>
            </a:endParaRPr>
          </a:p>
          <a:p>
            <a:pPr indent="-342900" lvl="0" marL="762000" rtl="0" algn="l">
              <a:spcBef>
                <a:spcPts val="1000"/>
              </a:spcBef>
              <a:spcAft>
                <a:spcPts val="0"/>
              </a:spcAft>
              <a:buClr>
                <a:srgbClr val="7F7F7F"/>
              </a:buClr>
              <a:buSzPts val="1800"/>
              <a:buChar char="●"/>
            </a:pPr>
            <a:r>
              <a:rPr b="1" lang="en">
                <a:solidFill>
                  <a:srgbClr val="0E101A"/>
                </a:solidFill>
                <a:highlight>
                  <a:srgbClr val="FFFFFF"/>
                </a:highlight>
              </a:rPr>
              <a:t>Continuously monitoring the threat environment.</a:t>
            </a:r>
            <a:endParaRPr b="1">
              <a:solidFill>
                <a:srgbClr val="0E101A"/>
              </a:solidFill>
              <a:highlight>
                <a:srgbClr val="FFFFFF"/>
              </a:highlight>
            </a:endParaRPr>
          </a:p>
          <a:p>
            <a:pPr indent="0" lvl="0" marL="0" rtl="0" algn="l">
              <a:spcBef>
                <a:spcPts val="1000"/>
              </a:spcBef>
              <a:spcAft>
                <a:spcPts val="1200"/>
              </a:spcAft>
              <a:buNone/>
            </a:pPr>
            <a:r>
              <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208B8649977D4586CCCFF7E70870B1" ma:contentTypeVersion="4" ma:contentTypeDescription="Create a new document." ma:contentTypeScope="" ma:versionID="0308c17b78e8e0bbb7e4eaaf0a5aefc6">
  <xsd:schema xmlns:xsd="http://www.w3.org/2001/XMLSchema" xmlns:xs="http://www.w3.org/2001/XMLSchema" xmlns:p="http://schemas.microsoft.com/office/2006/metadata/properties" xmlns:ns2="a1f8de1f-5a91-4c7f-a447-bed55de58153" targetNamespace="http://schemas.microsoft.com/office/2006/metadata/properties" ma:root="true" ma:fieldsID="2f0a323974701d08158879bb991551ac" ns2:_="">
    <xsd:import namespace="a1f8de1f-5a91-4c7f-a447-bed55de5815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f8de1f-5a91-4c7f-a447-bed55de581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B680F2-7186-4A60-BB6F-CEE16F600653}"/>
</file>

<file path=customXml/itemProps2.xml><?xml version="1.0" encoding="utf-8"?>
<ds:datastoreItem xmlns:ds="http://schemas.openxmlformats.org/officeDocument/2006/customXml" ds:itemID="{F3EECC2F-AC26-4987-9143-6CA9BF25B0CF}"/>
</file>

<file path=customXml/itemProps3.xml><?xml version="1.0" encoding="utf-8"?>
<ds:datastoreItem xmlns:ds="http://schemas.openxmlformats.org/officeDocument/2006/customXml" ds:itemID="{91A3C665-672E-420A-9F86-DCBE67205C2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0x010100DA208B8649977D4586CCCFF7E70870B1</vt:lpwstr>
  </property>
</Properties>
</file>