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0"/>
  </p:notesMasterIdLst>
  <p:sldIdLst>
    <p:sldId id="256" r:id="rId4"/>
    <p:sldId id="257" r:id="rId5"/>
    <p:sldId id="266" r:id="rId6"/>
    <p:sldId id="267" r:id="rId7"/>
    <p:sldId id="273" r:id="rId8"/>
    <p:sldId id="288" r:id="rId9"/>
    <p:sldId id="272" r:id="rId10"/>
    <p:sldId id="258" r:id="rId11"/>
    <p:sldId id="271" r:id="rId12"/>
    <p:sldId id="289" r:id="rId13"/>
    <p:sldId id="290" r:id="rId14"/>
    <p:sldId id="291" r:id="rId15"/>
    <p:sldId id="270" r:id="rId16"/>
    <p:sldId id="269" r:id="rId17"/>
    <p:sldId id="274" r:id="rId18"/>
    <p:sldId id="276" r:id="rId19"/>
    <p:sldId id="277" r:id="rId20"/>
    <p:sldId id="278" r:id="rId21"/>
    <p:sldId id="279" r:id="rId22"/>
    <p:sldId id="283" r:id="rId23"/>
    <p:sldId id="285" r:id="rId24"/>
    <p:sldId id="286" r:id="rId25"/>
    <p:sldId id="287" r:id="rId26"/>
    <p:sldId id="284" r:id="rId27"/>
    <p:sldId id="275" r:id="rId28"/>
    <p:sldId id="29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76B38-5926-2B07-43E7-FD5BCAA2EAAB}" v="1" dt="2024-09-07T11:41:10.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Mehta" userId="S::soumya.mce22@pdpu.ac.in::d9aaab21-bae9-4d77-849b-c273d537093f" providerId="AD" clId="Web-{14D76B38-5926-2B07-43E7-FD5BCAA2EAAB}"/>
    <pc:docChg chg="addSld">
      <pc:chgData name="SoumyaMehta" userId="S::soumya.mce22@pdpu.ac.in::d9aaab21-bae9-4d77-849b-c273d537093f" providerId="AD" clId="Web-{14D76B38-5926-2B07-43E7-FD5BCAA2EAAB}" dt="2024-09-07T11:41:10.368" v="0"/>
      <pc:docMkLst>
        <pc:docMk/>
      </pc:docMkLst>
      <pc:sldChg chg="new">
        <pc:chgData name="SoumyaMehta" userId="S::soumya.mce22@pdpu.ac.in::d9aaab21-bae9-4d77-849b-c273d537093f" providerId="AD" clId="Web-{14D76B38-5926-2B07-43E7-FD5BCAA2EAAB}" dt="2024-09-07T11:41:10.368" v="0"/>
        <pc:sldMkLst>
          <pc:docMk/>
          <pc:sldMk cId="1101465631"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4A9F01-517A-27EE-E82B-B735AE0FDD9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EAFF87D0-CDFB-57EE-2922-9AC93F81BE3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AFBCE47-3345-4332-B738-A78718F73089}" type="datetimeFigureOut">
              <a:rPr lang="en-US"/>
              <a:pPr>
                <a:defRPr/>
              </a:pPr>
              <a:t>9/7/2024</a:t>
            </a:fld>
            <a:endParaRPr lang="en-IN"/>
          </a:p>
        </p:txBody>
      </p:sp>
      <p:sp>
        <p:nvSpPr>
          <p:cNvPr id="4" name="Slide Image Placeholder 3">
            <a:extLst>
              <a:ext uri="{FF2B5EF4-FFF2-40B4-BE49-F238E27FC236}">
                <a16:creationId xmlns:a16="http://schemas.microsoft.com/office/drawing/2014/main" id="{78F0A65D-BB57-338F-7FBE-5E970FF4A7A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D4C6F270-81A4-D4A0-EE3B-C1139A29B73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CC2BD10-2C57-0048-4357-2954CF47776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54C8AF12-4D4D-A561-BD25-C0260351733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335E9AA-7E7D-476E-B12D-C614BFEC6386}"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6F74605E-126F-C967-A150-95E5E2345336}"/>
              </a:ext>
            </a:extLst>
          </p:cNvPr>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10.#</a:t>
            </a:r>
          </a:p>
        </p:txBody>
      </p:sp>
      <p:sp>
        <p:nvSpPr>
          <p:cNvPr id="28675" name="Rectangle 2">
            <a:extLst>
              <a:ext uri="{FF2B5EF4-FFF2-40B4-BE49-F238E27FC236}">
                <a16:creationId xmlns:a16="http://schemas.microsoft.com/office/drawing/2014/main" id="{1C9D6432-0453-FC21-59A8-BF1B33ECEF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F089F476-C318-FEE4-C84F-619C7EC7D5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BD0694F5-D4BF-CAE2-8C0E-6804B7689F21}"/>
              </a:ext>
            </a:extLst>
          </p:cNvPr>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10.#</a:t>
            </a:r>
          </a:p>
        </p:txBody>
      </p:sp>
      <p:sp>
        <p:nvSpPr>
          <p:cNvPr id="29699" name="Rectangle 2">
            <a:extLst>
              <a:ext uri="{FF2B5EF4-FFF2-40B4-BE49-F238E27FC236}">
                <a16:creationId xmlns:a16="http://schemas.microsoft.com/office/drawing/2014/main" id="{D66E1919-8541-C045-F5F8-AC6ED34D17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a:extLst>
              <a:ext uri="{FF2B5EF4-FFF2-40B4-BE49-F238E27FC236}">
                <a16:creationId xmlns:a16="http://schemas.microsoft.com/office/drawing/2014/main" id="{53739723-533D-BE51-1461-B6E9B1DDB6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FA94CD08-8CD0-1102-6B9C-3F6269A004EF}"/>
              </a:ext>
            </a:extLst>
          </p:cNvPr>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10.#</a:t>
            </a:r>
          </a:p>
        </p:txBody>
      </p:sp>
      <p:sp>
        <p:nvSpPr>
          <p:cNvPr id="30723" name="Rectangle 2">
            <a:extLst>
              <a:ext uri="{FF2B5EF4-FFF2-40B4-BE49-F238E27FC236}">
                <a16:creationId xmlns:a16="http://schemas.microsoft.com/office/drawing/2014/main" id="{B1164462-1D5D-EC5D-FF6F-9AF3448F6D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F902575E-0F27-47FE-C02C-F5B1B5AB4D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B88CDCA-07CF-F133-47CD-0EC35215BF4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E96E8E-FBB2-4A49-ABF5-0116DC1C2C88}"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
        <p:nvSpPr>
          <p:cNvPr id="31747" name="Rectangle 2">
            <a:extLst>
              <a:ext uri="{FF2B5EF4-FFF2-40B4-BE49-F238E27FC236}">
                <a16:creationId xmlns:a16="http://schemas.microsoft.com/office/drawing/2014/main" id="{D1550ECF-26E0-AB26-3B2F-930D097927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a:extLst>
              <a:ext uri="{FF2B5EF4-FFF2-40B4-BE49-F238E27FC236}">
                <a16:creationId xmlns:a16="http://schemas.microsoft.com/office/drawing/2014/main" id="{A3A1249D-49BA-4AE9-270D-7A707C5F7F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5A19B4D-9166-0EAE-A7E8-D834930ADCBF}"/>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8C368A-FBE9-4874-9C87-F92CC9A927CD}"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
        <p:nvSpPr>
          <p:cNvPr id="32771" name="Rectangle 2">
            <a:extLst>
              <a:ext uri="{FF2B5EF4-FFF2-40B4-BE49-F238E27FC236}">
                <a16:creationId xmlns:a16="http://schemas.microsoft.com/office/drawing/2014/main" id="{6645A1E6-7662-4DCC-B644-F47A6E391D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F4A485BB-44B6-A04D-B9B7-56105A5A49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D1B410D-9E89-0A17-575D-B8EE9124F2A3}"/>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0C3D6B-A3D7-473A-80EF-9B48431BE0DC}"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
        <p:nvSpPr>
          <p:cNvPr id="33795" name="Rectangle 2">
            <a:extLst>
              <a:ext uri="{FF2B5EF4-FFF2-40B4-BE49-F238E27FC236}">
                <a16:creationId xmlns:a16="http://schemas.microsoft.com/office/drawing/2014/main" id="{A9DDAF4B-4659-1298-F707-E185876A6A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A083F4D9-4E32-B81E-32A0-340A5BC30D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B998C5CE-699A-E2EE-3B62-6BF6BA2BC1BB}"/>
              </a:ext>
            </a:extLst>
          </p:cNvPr>
          <p:cNvSpPr>
            <a:spLocks noGrp="1" noChangeArrowheads="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t>10.#</a:t>
            </a:r>
          </a:p>
        </p:txBody>
      </p:sp>
      <p:sp>
        <p:nvSpPr>
          <p:cNvPr id="34819" name="Rectangle 2">
            <a:extLst>
              <a:ext uri="{FF2B5EF4-FFF2-40B4-BE49-F238E27FC236}">
                <a16:creationId xmlns:a16="http://schemas.microsoft.com/office/drawing/2014/main" id="{4819ABDA-3F37-FDEF-84DA-1692443B6E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a:extLst>
              <a:ext uri="{FF2B5EF4-FFF2-40B4-BE49-F238E27FC236}">
                <a16:creationId xmlns:a16="http://schemas.microsoft.com/office/drawing/2014/main" id="{CD491F87-6F87-B707-827E-F0210B1346F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331D34-ADA6-EDCD-5577-01988B6793A7}"/>
              </a:ext>
            </a:extLst>
          </p:cNvPr>
          <p:cNvSpPr>
            <a:spLocks noGrp="1"/>
          </p:cNvSpPr>
          <p:nvPr>
            <p:ph type="dt" sz="half" idx="10"/>
          </p:nvPr>
        </p:nvSpPr>
        <p:spPr/>
        <p:txBody>
          <a:bodyPr/>
          <a:lstStyle>
            <a:lvl1pPr>
              <a:defRPr/>
            </a:lvl1pPr>
          </a:lstStyle>
          <a:p>
            <a:pPr>
              <a:defRPr/>
            </a:pPr>
            <a:fld id="{A1EC4398-7E84-4284-A418-AF626BA60C29}" type="datetimeFigureOut">
              <a:rPr lang="en-US"/>
              <a:pPr>
                <a:defRPr/>
              </a:pPr>
              <a:t>9/7/2024</a:t>
            </a:fld>
            <a:endParaRPr lang="en-IN"/>
          </a:p>
        </p:txBody>
      </p:sp>
      <p:sp>
        <p:nvSpPr>
          <p:cNvPr id="5" name="Footer Placeholder 4">
            <a:extLst>
              <a:ext uri="{FF2B5EF4-FFF2-40B4-BE49-F238E27FC236}">
                <a16:creationId xmlns:a16="http://schemas.microsoft.com/office/drawing/2014/main" id="{68EBCB41-31A2-82DE-A6BE-5A137A1811D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EA73B676-6DF3-EDDD-318C-9B9E0B0098AC}"/>
              </a:ext>
            </a:extLst>
          </p:cNvPr>
          <p:cNvSpPr>
            <a:spLocks noGrp="1"/>
          </p:cNvSpPr>
          <p:nvPr>
            <p:ph type="sldNum" sz="quarter" idx="12"/>
          </p:nvPr>
        </p:nvSpPr>
        <p:spPr/>
        <p:txBody>
          <a:bodyPr/>
          <a:lstStyle>
            <a:lvl1pPr>
              <a:defRPr/>
            </a:lvl1pPr>
          </a:lstStyle>
          <a:p>
            <a:fld id="{E58C0C94-24C8-4251-8C5C-0B082D674985}" type="slidenum">
              <a:rPr lang="en-IN" altLang="en-US"/>
              <a:pPr/>
              <a:t>‹#›</a:t>
            </a:fld>
            <a:endParaRPr lang="en-IN" altLang="en-US"/>
          </a:p>
        </p:txBody>
      </p:sp>
    </p:spTree>
    <p:extLst>
      <p:ext uri="{BB962C8B-B14F-4D97-AF65-F5344CB8AC3E}">
        <p14:creationId xmlns:p14="http://schemas.microsoft.com/office/powerpoint/2010/main" val="134790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733BB-911C-F721-F594-362D9735F96F}"/>
              </a:ext>
            </a:extLst>
          </p:cNvPr>
          <p:cNvSpPr>
            <a:spLocks noGrp="1"/>
          </p:cNvSpPr>
          <p:nvPr>
            <p:ph type="dt" sz="half" idx="10"/>
          </p:nvPr>
        </p:nvSpPr>
        <p:spPr/>
        <p:txBody>
          <a:bodyPr/>
          <a:lstStyle>
            <a:lvl1pPr>
              <a:defRPr/>
            </a:lvl1pPr>
          </a:lstStyle>
          <a:p>
            <a:pPr>
              <a:defRPr/>
            </a:pPr>
            <a:fld id="{F784DE1C-B933-48AD-B18E-E5CAFD2FE2D2}" type="datetimeFigureOut">
              <a:rPr lang="en-US"/>
              <a:pPr>
                <a:defRPr/>
              </a:pPr>
              <a:t>9/7/2024</a:t>
            </a:fld>
            <a:endParaRPr lang="en-IN"/>
          </a:p>
        </p:txBody>
      </p:sp>
      <p:sp>
        <p:nvSpPr>
          <p:cNvPr id="5" name="Footer Placeholder 4">
            <a:extLst>
              <a:ext uri="{FF2B5EF4-FFF2-40B4-BE49-F238E27FC236}">
                <a16:creationId xmlns:a16="http://schemas.microsoft.com/office/drawing/2014/main" id="{4175B350-8DF9-C91A-2408-3A206C33E12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09EBF9F-B2EF-D697-25F4-4FC6B22BE0F0}"/>
              </a:ext>
            </a:extLst>
          </p:cNvPr>
          <p:cNvSpPr>
            <a:spLocks noGrp="1"/>
          </p:cNvSpPr>
          <p:nvPr>
            <p:ph type="sldNum" sz="quarter" idx="12"/>
          </p:nvPr>
        </p:nvSpPr>
        <p:spPr/>
        <p:txBody>
          <a:bodyPr/>
          <a:lstStyle>
            <a:lvl1pPr>
              <a:defRPr/>
            </a:lvl1pPr>
          </a:lstStyle>
          <a:p>
            <a:fld id="{67E2B415-0A2B-4742-A89C-B85D76CC7E13}" type="slidenum">
              <a:rPr lang="en-IN" altLang="en-US"/>
              <a:pPr/>
              <a:t>‹#›</a:t>
            </a:fld>
            <a:endParaRPr lang="en-IN" altLang="en-US"/>
          </a:p>
        </p:txBody>
      </p:sp>
    </p:spTree>
    <p:extLst>
      <p:ext uri="{BB962C8B-B14F-4D97-AF65-F5344CB8AC3E}">
        <p14:creationId xmlns:p14="http://schemas.microsoft.com/office/powerpoint/2010/main" val="16847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22A99-C6B0-B651-DAA0-9AA2B072FEC2}"/>
              </a:ext>
            </a:extLst>
          </p:cNvPr>
          <p:cNvSpPr>
            <a:spLocks noGrp="1"/>
          </p:cNvSpPr>
          <p:nvPr>
            <p:ph type="dt" sz="half" idx="10"/>
          </p:nvPr>
        </p:nvSpPr>
        <p:spPr/>
        <p:txBody>
          <a:bodyPr/>
          <a:lstStyle>
            <a:lvl1pPr>
              <a:defRPr/>
            </a:lvl1pPr>
          </a:lstStyle>
          <a:p>
            <a:pPr>
              <a:defRPr/>
            </a:pPr>
            <a:fld id="{621B3A03-E792-4072-974F-C52C81FD830F}" type="datetimeFigureOut">
              <a:rPr lang="en-US"/>
              <a:pPr>
                <a:defRPr/>
              </a:pPr>
              <a:t>9/7/2024</a:t>
            </a:fld>
            <a:endParaRPr lang="en-IN"/>
          </a:p>
        </p:txBody>
      </p:sp>
      <p:sp>
        <p:nvSpPr>
          <p:cNvPr id="5" name="Footer Placeholder 4">
            <a:extLst>
              <a:ext uri="{FF2B5EF4-FFF2-40B4-BE49-F238E27FC236}">
                <a16:creationId xmlns:a16="http://schemas.microsoft.com/office/drawing/2014/main" id="{DBA4380B-DEE0-ED8D-5BA9-94EF782995B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71556E9-31E1-B8C8-8739-91D218DDDD7F}"/>
              </a:ext>
            </a:extLst>
          </p:cNvPr>
          <p:cNvSpPr>
            <a:spLocks noGrp="1"/>
          </p:cNvSpPr>
          <p:nvPr>
            <p:ph type="sldNum" sz="quarter" idx="12"/>
          </p:nvPr>
        </p:nvSpPr>
        <p:spPr/>
        <p:txBody>
          <a:bodyPr/>
          <a:lstStyle>
            <a:lvl1pPr>
              <a:defRPr/>
            </a:lvl1pPr>
          </a:lstStyle>
          <a:p>
            <a:fld id="{6A1F3AE3-59E1-4E0A-A4BE-4BF5DEFD0821}" type="slidenum">
              <a:rPr lang="en-IN" altLang="en-US"/>
              <a:pPr/>
              <a:t>‹#›</a:t>
            </a:fld>
            <a:endParaRPr lang="en-IN" altLang="en-US"/>
          </a:p>
        </p:txBody>
      </p:sp>
    </p:spTree>
    <p:extLst>
      <p:ext uri="{BB962C8B-B14F-4D97-AF65-F5344CB8AC3E}">
        <p14:creationId xmlns:p14="http://schemas.microsoft.com/office/powerpoint/2010/main" val="197120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D673D5-6D2B-2E7E-D2DE-93194D7645CD}"/>
              </a:ext>
            </a:extLst>
          </p:cNvPr>
          <p:cNvSpPr>
            <a:spLocks noGrp="1"/>
          </p:cNvSpPr>
          <p:nvPr>
            <p:ph type="dt" sz="half" idx="10"/>
          </p:nvPr>
        </p:nvSpPr>
        <p:spPr/>
        <p:txBody>
          <a:bodyPr/>
          <a:lstStyle>
            <a:lvl1pPr>
              <a:defRPr/>
            </a:lvl1pPr>
          </a:lstStyle>
          <a:p>
            <a:pPr>
              <a:defRPr/>
            </a:pPr>
            <a:fld id="{EDFC93ED-8695-4812-85B8-E7DF1018ECA5}" type="datetimeFigureOut">
              <a:rPr lang="en-US"/>
              <a:pPr>
                <a:defRPr/>
              </a:pPr>
              <a:t>9/7/2024</a:t>
            </a:fld>
            <a:endParaRPr lang="en-IN"/>
          </a:p>
        </p:txBody>
      </p:sp>
      <p:sp>
        <p:nvSpPr>
          <p:cNvPr id="5" name="Footer Placeholder 4">
            <a:extLst>
              <a:ext uri="{FF2B5EF4-FFF2-40B4-BE49-F238E27FC236}">
                <a16:creationId xmlns:a16="http://schemas.microsoft.com/office/drawing/2014/main" id="{011F4E33-A1DC-27CC-27BD-A70AFABB39E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F946B36-FB12-43BD-0AFC-4EEB7C6BABAD}"/>
              </a:ext>
            </a:extLst>
          </p:cNvPr>
          <p:cNvSpPr>
            <a:spLocks noGrp="1"/>
          </p:cNvSpPr>
          <p:nvPr>
            <p:ph type="sldNum" sz="quarter" idx="12"/>
          </p:nvPr>
        </p:nvSpPr>
        <p:spPr/>
        <p:txBody>
          <a:bodyPr/>
          <a:lstStyle>
            <a:lvl1pPr>
              <a:defRPr/>
            </a:lvl1pPr>
          </a:lstStyle>
          <a:p>
            <a:fld id="{732CE691-C184-46AD-A77B-2A2060BC0EDF}" type="slidenum">
              <a:rPr lang="en-IN" altLang="en-US"/>
              <a:pPr/>
              <a:t>‹#›</a:t>
            </a:fld>
            <a:endParaRPr lang="en-IN" altLang="en-US"/>
          </a:p>
        </p:txBody>
      </p:sp>
    </p:spTree>
    <p:extLst>
      <p:ext uri="{BB962C8B-B14F-4D97-AF65-F5344CB8AC3E}">
        <p14:creationId xmlns:p14="http://schemas.microsoft.com/office/powerpoint/2010/main" val="2467416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82FA1-3BE7-E311-89C8-62F0F3FA5B85}"/>
              </a:ext>
            </a:extLst>
          </p:cNvPr>
          <p:cNvSpPr>
            <a:spLocks noGrp="1"/>
          </p:cNvSpPr>
          <p:nvPr>
            <p:ph type="dt" sz="half" idx="10"/>
          </p:nvPr>
        </p:nvSpPr>
        <p:spPr/>
        <p:txBody>
          <a:bodyPr/>
          <a:lstStyle>
            <a:lvl1pPr>
              <a:defRPr/>
            </a:lvl1pPr>
          </a:lstStyle>
          <a:p>
            <a:pPr>
              <a:defRPr/>
            </a:pPr>
            <a:fld id="{0363D43D-2895-4610-A56E-FA89C6C9F8CA}" type="datetimeFigureOut">
              <a:rPr lang="en-US"/>
              <a:pPr>
                <a:defRPr/>
              </a:pPr>
              <a:t>9/7/2024</a:t>
            </a:fld>
            <a:endParaRPr lang="en-IN"/>
          </a:p>
        </p:txBody>
      </p:sp>
      <p:sp>
        <p:nvSpPr>
          <p:cNvPr id="5" name="Footer Placeholder 4">
            <a:extLst>
              <a:ext uri="{FF2B5EF4-FFF2-40B4-BE49-F238E27FC236}">
                <a16:creationId xmlns:a16="http://schemas.microsoft.com/office/drawing/2014/main" id="{D1EB3CF1-FE42-2B46-973A-54EC9A79B03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C90C1DA-536E-366C-DE71-65E6C6381585}"/>
              </a:ext>
            </a:extLst>
          </p:cNvPr>
          <p:cNvSpPr>
            <a:spLocks noGrp="1"/>
          </p:cNvSpPr>
          <p:nvPr>
            <p:ph type="sldNum" sz="quarter" idx="12"/>
          </p:nvPr>
        </p:nvSpPr>
        <p:spPr/>
        <p:txBody>
          <a:bodyPr/>
          <a:lstStyle>
            <a:lvl1pPr>
              <a:defRPr/>
            </a:lvl1pPr>
          </a:lstStyle>
          <a:p>
            <a:fld id="{D0C09B12-377D-4814-BA19-8FE44703A5E5}" type="slidenum">
              <a:rPr lang="en-IN" altLang="en-US"/>
              <a:pPr/>
              <a:t>‹#›</a:t>
            </a:fld>
            <a:endParaRPr lang="en-IN" altLang="en-US"/>
          </a:p>
        </p:txBody>
      </p:sp>
    </p:spTree>
    <p:extLst>
      <p:ext uri="{BB962C8B-B14F-4D97-AF65-F5344CB8AC3E}">
        <p14:creationId xmlns:p14="http://schemas.microsoft.com/office/powerpoint/2010/main" val="225389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7B44B35F-BD01-BF41-CF13-41AD788017D7}"/>
              </a:ext>
            </a:extLst>
          </p:cNvPr>
          <p:cNvSpPr>
            <a:spLocks noGrp="1"/>
          </p:cNvSpPr>
          <p:nvPr>
            <p:ph type="dt" sz="half" idx="10"/>
          </p:nvPr>
        </p:nvSpPr>
        <p:spPr/>
        <p:txBody>
          <a:bodyPr/>
          <a:lstStyle>
            <a:lvl1pPr>
              <a:defRPr/>
            </a:lvl1pPr>
          </a:lstStyle>
          <a:p>
            <a:pPr>
              <a:defRPr/>
            </a:pPr>
            <a:fld id="{CA515C42-9067-43E4-937F-7CBC5DA4384D}" type="datetimeFigureOut">
              <a:rPr lang="en-US"/>
              <a:pPr>
                <a:defRPr/>
              </a:pPr>
              <a:t>9/7/2024</a:t>
            </a:fld>
            <a:endParaRPr lang="en-IN"/>
          </a:p>
        </p:txBody>
      </p:sp>
      <p:sp>
        <p:nvSpPr>
          <p:cNvPr id="6" name="Footer Placeholder 4">
            <a:extLst>
              <a:ext uri="{FF2B5EF4-FFF2-40B4-BE49-F238E27FC236}">
                <a16:creationId xmlns:a16="http://schemas.microsoft.com/office/drawing/2014/main" id="{CCC8F089-AD64-6B6A-9288-FE7093412AA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B75134B0-5D7A-981C-3220-92B6D15DC209}"/>
              </a:ext>
            </a:extLst>
          </p:cNvPr>
          <p:cNvSpPr>
            <a:spLocks noGrp="1"/>
          </p:cNvSpPr>
          <p:nvPr>
            <p:ph type="sldNum" sz="quarter" idx="12"/>
          </p:nvPr>
        </p:nvSpPr>
        <p:spPr/>
        <p:txBody>
          <a:bodyPr/>
          <a:lstStyle>
            <a:lvl1pPr>
              <a:defRPr/>
            </a:lvl1pPr>
          </a:lstStyle>
          <a:p>
            <a:fld id="{E14573AF-6A59-4E39-A137-4A3C90FC81B1}" type="slidenum">
              <a:rPr lang="en-IN" altLang="en-US"/>
              <a:pPr/>
              <a:t>‹#›</a:t>
            </a:fld>
            <a:endParaRPr lang="en-IN" altLang="en-US"/>
          </a:p>
        </p:txBody>
      </p:sp>
    </p:spTree>
    <p:extLst>
      <p:ext uri="{BB962C8B-B14F-4D97-AF65-F5344CB8AC3E}">
        <p14:creationId xmlns:p14="http://schemas.microsoft.com/office/powerpoint/2010/main" val="211482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5747192-D03D-2BB4-90DE-FAEFF34AE118}"/>
              </a:ext>
            </a:extLst>
          </p:cNvPr>
          <p:cNvSpPr>
            <a:spLocks noGrp="1"/>
          </p:cNvSpPr>
          <p:nvPr>
            <p:ph type="dt" sz="half" idx="10"/>
          </p:nvPr>
        </p:nvSpPr>
        <p:spPr/>
        <p:txBody>
          <a:bodyPr/>
          <a:lstStyle>
            <a:lvl1pPr>
              <a:defRPr/>
            </a:lvl1pPr>
          </a:lstStyle>
          <a:p>
            <a:pPr>
              <a:defRPr/>
            </a:pPr>
            <a:fld id="{A17D9FE8-00D2-4F5B-BAC4-28601F353A79}" type="datetimeFigureOut">
              <a:rPr lang="en-US"/>
              <a:pPr>
                <a:defRPr/>
              </a:pPr>
              <a:t>9/7/2024</a:t>
            </a:fld>
            <a:endParaRPr lang="en-IN"/>
          </a:p>
        </p:txBody>
      </p:sp>
      <p:sp>
        <p:nvSpPr>
          <p:cNvPr id="8" name="Footer Placeholder 4">
            <a:extLst>
              <a:ext uri="{FF2B5EF4-FFF2-40B4-BE49-F238E27FC236}">
                <a16:creationId xmlns:a16="http://schemas.microsoft.com/office/drawing/2014/main" id="{27044D04-33D9-FB12-B5A5-F352A453512A}"/>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810A5E59-9724-7E11-8EA0-80CF3D54CF9E}"/>
              </a:ext>
            </a:extLst>
          </p:cNvPr>
          <p:cNvSpPr>
            <a:spLocks noGrp="1"/>
          </p:cNvSpPr>
          <p:nvPr>
            <p:ph type="sldNum" sz="quarter" idx="12"/>
          </p:nvPr>
        </p:nvSpPr>
        <p:spPr/>
        <p:txBody>
          <a:bodyPr/>
          <a:lstStyle>
            <a:lvl1pPr>
              <a:defRPr/>
            </a:lvl1pPr>
          </a:lstStyle>
          <a:p>
            <a:fld id="{B3D07AA8-1ED2-4189-B06D-30DB0CF6E8DB}" type="slidenum">
              <a:rPr lang="en-IN" altLang="en-US"/>
              <a:pPr/>
              <a:t>‹#›</a:t>
            </a:fld>
            <a:endParaRPr lang="en-IN" altLang="en-US"/>
          </a:p>
        </p:txBody>
      </p:sp>
    </p:spTree>
    <p:extLst>
      <p:ext uri="{BB962C8B-B14F-4D97-AF65-F5344CB8AC3E}">
        <p14:creationId xmlns:p14="http://schemas.microsoft.com/office/powerpoint/2010/main" val="270467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DC836139-FB1C-765F-3C50-C40710F201BC}"/>
              </a:ext>
            </a:extLst>
          </p:cNvPr>
          <p:cNvSpPr>
            <a:spLocks noGrp="1"/>
          </p:cNvSpPr>
          <p:nvPr>
            <p:ph type="dt" sz="half" idx="10"/>
          </p:nvPr>
        </p:nvSpPr>
        <p:spPr/>
        <p:txBody>
          <a:bodyPr/>
          <a:lstStyle>
            <a:lvl1pPr>
              <a:defRPr/>
            </a:lvl1pPr>
          </a:lstStyle>
          <a:p>
            <a:pPr>
              <a:defRPr/>
            </a:pPr>
            <a:fld id="{BEDF5334-2ADA-4D37-9824-2E62936931E1}" type="datetimeFigureOut">
              <a:rPr lang="en-US"/>
              <a:pPr>
                <a:defRPr/>
              </a:pPr>
              <a:t>9/7/2024</a:t>
            </a:fld>
            <a:endParaRPr lang="en-IN"/>
          </a:p>
        </p:txBody>
      </p:sp>
      <p:sp>
        <p:nvSpPr>
          <p:cNvPr id="4" name="Footer Placeholder 4">
            <a:extLst>
              <a:ext uri="{FF2B5EF4-FFF2-40B4-BE49-F238E27FC236}">
                <a16:creationId xmlns:a16="http://schemas.microsoft.com/office/drawing/2014/main" id="{A94C70B9-2E64-E0F5-4093-3816D62E3B78}"/>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C5D19442-DA30-0823-1C43-851E3CD22062}"/>
              </a:ext>
            </a:extLst>
          </p:cNvPr>
          <p:cNvSpPr>
            <a:spLocks noGrp="1"/>
          </p:cNvSpPr>
          <p:nvPr>
            <p:ph type="sldNum" sz="quarter" idx="12"/>
          </p:nvPr>
        </p:nvSpPr>
        <p:spPr/>
        <p:txBody>
          <a:bodyPr/>
          <a:lstStyle>
            <a:lvl1pPr>
              <a:defRPr/>
            </a:lvl1pPr>
          </a:lstStyle>
          <a:p>
            <a:fld id="{484ECD2C-4F84-4C5A-9282-4DADEDFB7988}" type="slidenum">
              <a:rPr lang="en-IN" altLang="en-US"/>
              <a:pPr/>
              <a:t>‹#›</a:t>
            </a:fld>
            <a:endParaRPr lang="en-IN" altLang="en-US"/>
          </a:p>
        </p:txBody>
      </p:sp>
    </p:spTree>
    <p:extLst>
      <p:ext uri="{BB962C8B-B14F-4D97-AF65-F5344CB8AC3E}">
        <p14:creationId xmlns:p14="http://schemas.microsoft.com/office/powerpoint/2010/main" val="22934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0D9A826-48F0-C270-2AE9-1368B6087EA3}"/>
              </a:ext>
            </a:extLst>
          </p:cNvPr>
          <p:cNvSpPr>
            <a:spLocks noGrp="1"/>
          </p:cNvSpPr>
          <p:nvPr>
            <p:ph type="dt" sz="half" idx="10"/>
          </p:nvPr>
        </p:nvSpPr>
        <p:spPr/>
        <p:txBody>
          <a:bodyPr/>
          <a:lstStyle>
            <a:lvl1pPr>
              <a:defRPr/>
            </a:lvl1pPr>
          </a:lstStyle>
          <a:p>
            <a:pPr>
              <a:defRPr/>
            </a:pPr>
            <a:fld id="{5E904B02-FC48-49DD-BBC3-84AB50FFB749}" type="datetimeFigureOut">
              <a:rPr lang="en-US"/>
              <a:pPr>
                <a:defRPr/>
              </a:pPr>
              <a:t>9/7/2024</a:t>
            </a:fld>
            <a:endParaRPr lang="en-IN"/>
          </a:p>
        </p:txBody>
      </p:sp>
      <p:sp>
        <p:nvSpPr>
          <p:cNvPr id="3" name="Footer Placeholder 4">
            <a:extLst>
              <a:ext uri="{FF2B5EF4-FFF2-40B4-BE49-F238E27FC236}">
                <a16:creationId xmlns:a16="http://schemas.microsoft.com/office/drawing/2014/main" id="{0905FD64-2ABC-4752-F65E-4AC333FFAE5F}"/>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4EB7B63F-9604-7F26-621B-7C9E2D376C0D}"/>
              </a:ext>
            </a:extLst>
          </p:cNvPr>
          <p:cNvSpPr>
            <a:spLocks noGrp="1"/>
          </p:cNvSpPr>
          <p:nvPr>
            <p:ph type="sldNum" sz="quarter" idx="12"/>
          </p:nvPr>
        </p:nvSpPr>
        <p:spPr/>
        <p:txBody>
          <a:bodyPr/>
          <a:lstStyle>
            <a:lvl1pPr>
              <a:defRPr/>
            </a:lvl1pPr>
          </a:lstStyle>
          <a:p>
            <a:fld id="{027C0DD7-C8A8-4B98-A7ED-4D1A1C3A82B1}" type="slidenum">
              <a:rPr lang="en-IN" altLang="en-US"/>
              <a:pPr/>
              <a:t>‹#›</a:t>
            </a:fld>
            <a:endParaRPr lang="en-IN" altLang="en-US"/>
          </a:p>
        </p:txBody>
      </p:sp>
    </p:spTree>
    <p:extLst>
      <p:ext uri="{BB962C8B-B14F-4D97-AF65-F5344CB8AC3E}">
        <p14:creationId xmlns:p14="http://schemas.microsoft.com/office/powerpoint/2010/main" val="219569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39F18AA-E0ED-3CE5-1A68-1600B513C70B}"/>
              </a:ext>
            </a:extLst>
          </p:cNvPr>
          <p:cNvSpPr>
            <a:spLocks noGrp="1"/>
          </p:cNvSpPr>
          <p:nvPr>
            <p:ph type="dt" sz="half" idx="10"/>
          </p:nvPr>
        </p:nvSpPr>
        <p:spPr/>
        <p:txBody>
          <a:bodyPr/>
          <a:lstStyle>
            <a:lvl1pPr>
              <a:defRPr/>
            </a:lvl1pPr>
          </a:lstStyle>
          <a:p>
            <a:pPr>
              <a:defRPr/>
            </a:pPr>
            <a:fld id="{CF15503F-72CF-44CD-BE4F-A4267CB585DB}" type="datetimeFigureOut">
              <a:rPr lang="en-US"/>
              <a:pPr>
                <a:defRPr/>
              </a:pPr>
              <a:t>9/7/2024</a:t>
            </a:fld>
            <a:endParaRPr lang="en-IN"/>
          </a:p>
        </p:txBody>
      </p:sp>
      <p:sp>
        <p:nvSpPr>
          <p:cNvPr id="6" name="Footer Placeholder 4">
            <a:extLst>
              <a:ext uri="{FF2B5EF4-FFF2-40B4-BE49-F238E27FC236}">
                <a16:creationId xmlns:a16="http://schemas.microsoft.com/office/drawing/2014/main" id="{53EB423D-0DAE-7798-1925-F9863A1B9776}"/>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E9356021-5C4E-1CAF-2DC0-ED7809C4355D}"/>
              </a:ext>
            </a:extLst>
          </p:cNvPr>
          <p:cNvSpPr>
            <a:spLocks noGrp="1"/>
          </p:cNvSpPr>
          <p:nvPr>
            <p:ph type="sldNum" sz="quarter" idx="12"/>
          </p:nvPr>
        </p:nvSpPr>
        <p:spPr/>
        <p:txBody>
          <a:bodyPr/>
          <a:lstStyle>
            <a:lvl1pPr>
              <a:defRPr/>
            </a:lvl1pPr>
          </a:lstStyle>
          <a:p>
            <a:fld id="{EBA0DAE8-A6A8-48EB-A855-154B9DE7D476}" type="slidenum">
              <a:rPr lang="en-IN" altLang="en-US"/>
              <a:pPr/>
              <a:t>‹#›</a:t>
            </a:fld>
            <a:endParaRPr lang="en-IN" altLang="en-US"/>
          </a:p>
        </p:txBody>
      </p:sp>
    </p:spTree>
    <p:extLst>
      <p:ext uri="{BB962C8B-B14F-4D97-AF65-F5344CB8AC3E}">
        <p14:creationId xmlns:p14="http://schemas.microsoft.com/office/powerpoint/2010/main" val="354068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0A467E-8A31-146D-D8D9-0702A16779FD}"/>
              </a:ext>
            </a:extLst>
          </p:cNvPr>
          <p:cNvSpPr>
            <a:spLocks noGrp="1"/>
          </p:cNvSpPr>
          <p:nvPr>
            <p:ph type="dt" sz="half" idx="10"/>
          </p:nvPr>
        </p:nvSpPr>
        <p:spPr/>
        <p:txBody>
          <a:bodyPr/>
          <a:lstStyle>
            <a:lvl1pPr>
              <a:defRPr/>
            </a:lvl1pPr>
          </a:lstStyle>
          <a:p>
            <a:pPr>
              <a:defRPr/>
            </a:pPr>
            <a:fld id="{ED24E21D-7631-4234-A878-1A570D8F0992}" type="datetimeFigureOut">
              <a:rPr lang="en-US"/>
              <a:pPr>
                <a:defRPr/>
              </a:pPr>
              <a:t>9/7/2024</a:t>
            </a:fld>
            <a:endParaRPr lang="en-IN"/>
          </a:p>
        </p:txBody>
      </p:sp>
      <p:sp>
        <p:nvSpPr>
          <p:cNvPr id="6" name="Footer Placeholder 4">
            <a:extLst>
              <a:ext uri="{FF2B5EF4-FFF2-40B4-BE49-F238E27FC236}">
                <a16:creationId xmlns:a16="http://schemas.microsoft.com/office/drawing/2014/main" id="{B3E594FA-81F3-F850-2DA5-E75F706379D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487DB57-C04B-F1E5-0EDD-4421259FCCB0}"/>
              </a:ext>
            </a:extLst>
          </p:cNvPr>
          <p:cNvSpPr>
            <a:spLocks noGrp="1"/>
          </p:cNvSpPr>
          <p:nvPr>
            <p:ph type="sldNum" sz="quarter" idx="12"/>
          </p:nvPr>
        </p:nvSpPr>
        <p:spPr/>
        <p:txBody>
          <a:bodyPr/>
          <a:lstStyle>
            <a:lvl1pPr>
              <a:defRPr/>
            </a:lvl1pPr>
          </a:lstStyle>
          <a:p>
            <a:fld id="{9A71157F-E190-410F-B95C-342EFA472EA4}" type="slidenum">
              <a:rPr lang="en-IN" altLang="en-US"/>
              <a:pPr/>
              <a:t>‹#›</a:t>
            </a:fld>
            <a:endParaRPr lang="en-IN" altLang="en-US"/>
          </a:p>
        </p:txBody>
      </p:sp>
    </p:spTree>
    <p:extLst>
      <p:ext uri="{BB962C8B-B14F-4D97-AF65-F5344CB8AC3E}">
        <p14:creationId xmlns:p14="http://schemas.microsoft.com/office/powerpoint/2010/main" val="357906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8289D7-C498-850B-AA39-FD230EB6FE5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AC0FA8D1-E1AE-32E6-3F42-817C5C1CC53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F1AB1262-80AF-5D59-E7EF-BCEA8C7E188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0165ED7-DB93-46D7-858B-B401AF54BC35}" type="datetimeFigureOut">
              <a:rPr lang="en-US"/>
              <a:pPr>
                <a:defRPr/>
              </a:pPr>
              <a:t>9/7/2024</a:t>
            </a:fld>
            <a:endParaRPr lang="en-IN"/>
          </a:p>
        </p:txBody>
      </p:sp>
      <p:sp>
        <p:nvSpPr>
          <p:cNvPr id="5" name="Footer Placeholder 4">
            <a:extLst>
              <a:ext uri="{FF2B5EF4-FFF2-40B4-BE49-F238E27FC236}">
                <a16:creationId xmlns:a16="http://schemas.microsoft.com/office/drawing/2014/main" id="{8CA5ED3D-7678-F7E3-098C-00056150EBBB}"/>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CE25E81C-1986-CAAD-6FFD-C9651A23B6C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12FEB207-4264-4AAC-AEC6-CF1E5AB547F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919DB375-5792-8088-F746-1F5BCABA2E32}"/>
              </a:ext>
            </a:extLst>
          </p:cNvPr>
          <p:cNvSpPr>
            <a:spLocks noGrp="1"/>
          </p:cNvSpPr>
          <p:nvPr>
            <p:ph type="ctrTitle"/>
          </p:nvPr>
        </p:nvSpPr>
        <p:spPr/>
        <p:txBody>
          <a:bodyPr/>
          <a:lstStyle/>
          <a:p>
            <a:pPr eaLnBrk="1" hangingPunct="1"/>
            <a:r>
              <a:rPr lang="en-IN" altLang="en-US"/>
              <a:t>Lecture 5</a:t>
            </a:r>
            <a:br>
              <a:rPr lang="en-IN" altLang="en-US"/>
            </a:br>
            <a:r>
              <a:rPr lang="en-IN" altLang="en-US"/>
              <a:t>Checksum</a:t>
            </a:r>
          </a:p>
        </p:txBody>
      </p:sp>
      <p:sp>
        <p:nvSpPr>
          <p:cNvPr id="3" name="Subtitle 2">
            <a:extLst>
              <a:ext uri="{FF2B5EF4-FFF2-40B4-BE49-F238E27FC236}">
                <a16:creationId xmlns:a16="http://schemas.microsoft.com/office/drawing/2014/main" id="{7C796CEA-7157-FABE-A118-433FDF330A67}"/>
              </a:ext>
            </a:extLst>
          </p:cNvPr>
          <p:cNvSpPr>
            <a:spLocks noGrp="1"/>
          </p:cNvSpPr>
          <p:nvPr>
            <p:ph type="subTitle" idx="1"/>
          </p:nvPr>
        </p:nvSpPr>
        <p:spPr/>
        <p:txBody>
          <a:bodyPr rtlCol="0">
            <a:normAutofit/>
          </a:bodyPr>
          <a:lstStyle/>
          <a:p>
            <a:pPr eaLnBrk="1" fontAlgn="auto" hangingPunct="1">
              <a:spcAft>
                <a:spcPts val="0"/>
              </a:spcAft>
              <a:defRPr/>
            </a:pP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44775-2E21-24C3-BFB8-9AB5AF8112B3}"/>
              </a:ext>
            </a:extLst>
          </p:cNvPr>
          <p:cNvSpPr>
            <a:spLocks noGrp="1"/>
          </p:cNvSpPr>
          <p:nvPr>
            <p:ph idx="1"/>
          </p:nvPr>
        </p:nvSpPr>
        <p:spPr>
          <a:xfrm>
            <a:off x="457200" y="1143000"/>
            <a:ext cx="8229600" cy="5286375"/>
          </a:xfrm>
        </p:spPr>
        <p:txBody>
          <a:bodyPr>
            <a:normAutofit fontScale="92500" lnSpcReduction="20000"/>
          </a:bodyPr>
          <a:lstStyle/>
          <a:p>
            <a:pPr>
              <a:defRPr/>
            </a:pPr>
            <a:r>
              <a:rPr lang="en-US" dirty="0"/>
              <a:t>Definition : In one’s complement, we can represent unsigned number between 0 and 2</a:t>
            </a:r>
            <a:r>
              <a:rPr lang="en-US" baseline="30000" dirty="0"/>
              <a:t>n</a:t>
            </a:r>
            <a:r>
              <a:rPr lang="en-US" dirty="0"/>
              <a:t> -1 using only </a:t>
            </a:r>
            <a:r>
              <a:rPr lang="en-US" i="1" dirty="0"/>
              <a:t>n</a:t>
            </a:r>
            <a:r>
              <a:rPr lang="en-US" dirty="0"/>
              <a:t> bits. If the number has more than </a:t>
            </a:r>
            <a:r>
              <a:rPr lang="en-US" i="1" dirty="0"/>
              <a:t>n</a:t>
            </a:r>
            <a:r>
              <a:rPr lang="en-US" dirty="0"/>
              <a:t> bits, the extra leftmost bits need to be added to the </a:t>
            </a:r>
            <a:r>
              <a:rPr lang="en-US" i="1" dirty="0"/>
              <a:t>n</a:t>
            </a:r>
            <a:r>
              <a:rPr lang="en-US" dirty="0"/>
              <a:t> rightmost bits.</a:t>
            </a:r>
            <a:endParaRPr lang="en-US" baseline="-25000" dirty="0"/>
          </a:p>
          <a:p>
            <a:pPr>
              <a:defRPr/>
            </a:pPr>
            <a:r>
              <a:rPr lang="en-US" b="1" dirty="0">
                <a:solidFill>
                  <a:srgbClr val="FF0000"/>
                </a:solidFill>
              </a:rPr>
              <a:t>Example</a:t>
            </a:r>
            <a:r>
              <a:rPr lang="en-US" b="1" dirty="0"/>
              <a:t> :</a:t>
            </a:r>
            <a:r>
              <a:rPr lang="en-US" dirty="0"/>
              <a:t> How we can represent the number 21 in one’s complement arithmetic using only four bits?</a:t>
            </a:r>
          </a:p>
          <a:p>
            <a:pPr>
              <a:defRPr/>
            </a:pPr>
            <a:r>
              <a:rPr lang="en-US" b="1" dirty="0">
                <a:solidFill>
                  <a:srgbClr val="FF0000"/>
                </a:solidFill>
              </a:rPr>
              <a:t>Solution</a:t>
            </a:r>
          </a:p>
          <a:p>
            <a:pPr>
              <a:buFont typeface="Arial" panose="020B0604020202020204" pitchFamily="34" charset="0"/>
              <a:buNone/>
              <a:defRPr/>
            </a:pPr>
            <a:r>
              <a:rPr lang="en-US" dirty="0"/>
              <a:t>	The number 21 in binary is 10101 (it needs five bits). We can wrap the leftmost bit and add it to the four rightmost bits. We have (0101+1) = 0110 or 6.</a:t>
            </a:r>
          </a:p>
        </p:txBody>
      </p:sp>
      <p:sp>
        <p:nvSpPr>
          <p:cNvPr id="11267" name="Title 1">
            <a:extLst>
              <a:ext uri="{FF2B5EF4-FFF2-40B4-BE49-F238E27FC236}">
                <a16:creationId xmlns:a16="http://schemas.microsoft.com/office/drawing/2014/main" id="{867D9F93-7EE5-F409-6913-AB8ECAD57501}"/>
              </a:ext>
            </a:extLst>
          </p:cNvPr>
          <p:cNvSpPr>
            <a:spLocks noGrp="1"/>
          </p:cNvSpPr>
          <p:nvPr>
            <p:ph type="title"/>
          </p:nvPr>
        </p:nvSpPr>
        <p:spPr>
          <a:xfrm>
            <a:off x="457200" y="274638"/>
            <a:ext cx="8229600" cy="582612"/>
          </a:xfrm>
          <a:solidFill>
            <a:srgbClr val="FF0066"/>
          </a:solidFill>
        </p:spPr>
        <p:txBody>
          <a:bodyPr/>
          <a:lstStyle/>
          <a:p>
            <a:pPr eaLnBrk="1" hangingPunct="1"/>
            <a:r>
              <a:rPr lang="en-IN" altLang="en-US">
                <a:solidFill>
                  <a:schemeClr val="bg1"/>
                </a:solidFill>
              </a:rPr>
              <a:t>Understanding 1s complement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89EB4-4D80-E7A9-F848-F931BFC63353}"/>
              </a:ext>
            </a:extLst>
          </p:cNvPr>
          <p:cNvSpPr>
            <a:spLocks noGrp="1"/>
          </p:cNvSpPr>
          <p:nvPr>
            <p:ph idx="1"/>
          </p:nvPr>
        </p:nvSpPr>
        <p:spPr>
          <a:xfrm>
            <a:off x="457200" y="609600"/>
            <a:ext cx="8229600" cy="5516563"/>
          </a:xfrm>
        </p:spPr>
        <p:txBody>
          <a:bodyPr>
            <a:normAutofit fontScale="92500" lnSpcReduction="10000"/>
          </a:bodyPr>
          <a:lstStyle/>
          <a:p>
            <a:pPr>
              <a:defRPr/>
            </a:pPr>
            <a:r>
              <a:rPr lang="en-US" b="1" dirty="0"/>
              <a:t>Example :</a:t>
            </a:r>
            <a:r>
              <a:rPr lang="en-US" dirty="0"/>
              <a:t> How can we represent the number </a:t>
            </a:r>
            <a:r>
              <a:rPr lang="en-US" dirty="0">
                <a:solidFill>
                  <a:srgbClr val="FF0000"/>
                </a:solidFill>
              </a:rPr>
              <a:t>-6</a:t>
            </a:r>
            <a:r>
              <a:rPr lang="en-US" dirty="0"/>
              <a:t> in one’s complement arithmetic using only four bits?</a:t>
            </a:r>
          </a:p>
          <a:p>
            <a:pPr>
              <a:defRPr/>
            </a:pPr>
            <a:r>
              <a:rPr lang="en-US" b="1" dirty="0"/>
              <a:t>Solution</a:t>
            </a:r>
            <a:r>
              <a:rPr lang="en-US" dirty="0"/>
              <a:t> </a:t>
            </a:r>
          </a:p>
          <a:p>
            <a:pPr>
              <a:buFont typeface="Arial" panose="020B0604020202020204" pitchFamily="34" charset="0"/>
              <a:buNone/>
              <a:defRPr/>
            </a:pPr>
            <a:r>
              <a:rPr lang="en-US" dirty="0"/>
              <a:t>	In one’s complement arithmetic, the negative or complement of a number is found by inverting all bits. Positive 6 is 1001. if we consider only unsigned numbers, this is 9. in other words the complement of 6 is 9. another way to find the complement of a number in one’s complement arithmetic is to subtract the number from  2</a:t>
            </a:r>
            <a:r>
              <a:rPr lang="en-US" baseline="30000" dirty="0"/>
              <a:t>n</a:t>
            </a:r>
            <a:r>
              <a:rPr lang="en-US" dirty="0"/>
              <a:t> -1 (16 -1 in this case)</a:t>
            </a:r>
          </a:p>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594D3-0103-F1DE-4F95-91F1390A17B4}"/>
              </a:ext>
            </a:extLst>
          </p:cNvPr>
          <p:cNvSpPr>
            <a:spLocks noGrp="1"/>
          </p:cNvSpPr>
          <p:nvPr>
            <p:ph idx="1"/>
          </p:nvPr>
        </p:nvSpPr>
        <p:spPr>
          <a:xfrm>
            <a:off x="457200" y="533400"/>
            <a:ext cx="8229600" cy="5592763"/>
          </a:xfrm>
        </p:spPr>
        <p:txBody>
          <a:bodyPr/>
          <a:lstStyle/>
          <a:p>
            <a:pPr marL="1708150" indent="-1708150">
              <a:buFont typeface="Arial" panose="020B0604020202020204" pitchFamily="34" charset="0"/>
              <a:buNone/>
              <a:defRPr/>
            </a:pPr>
            <a:r>
              <a:rPr lang="en-US" b="1" dirty="0">
                <a:solidFill>
                  <a:srgbClr val="FF0000"/>
                </a:solidFill>
              </a:rPr>
              <a:t>Example</a:t>
            </a:r>
            <a:r>
              <a:rPr lang="en-US" b="1" dirty="0"/>
              <a:t> :</a:t>
            </a:r>
            <a:r>
              <a:rPr lang="en-US" dirty="0"/>
              <a:t> change -77 to its one’s complement form.</a:t>
            </a:r>
          </a:p>
          <a:p>
            <a:pPr>
              <a:buFont typeface="Arial" panose="020B0604020202020204" pitchFamily="34" charset="0"/>
              <a:buNone/>
              <a:defRPr/>
            </a:pPr>
            <a:r>
              <a:rPr lang="en-US" b="1" dirty="0">
                <a:solidFill>
                  <a:srgbClr val="FF0000"/>
                </a:solidFill>
              </a:rPr>
              <a:t>Solution</a:t>
            </a:r>
          </a:p>
          <a:p>
            <a:pPr lvl="1">
              <a:defRPr/>
            </a:pPr>
            <a:r>
              <a:rPr lang="en-US" dirty="0"/>
              <a:t>a. The absolute value is 77.</a:t>
            </a:r>
          </a:p>
          <a:p>
            <a:pPr lvl="1">
              <a:defRPr/>
            </a:pPr>
            <a:r>
              <a:rPr lang="en-US" dirty="0"/>
              <a:t>B. 77 in binary is 1001101</a:t>
            </a:r>
          </a:p>
          <a:p>
            <a:pPr lvl="1">
              <a:defRPr/>
            </a:pPr>
            <a:r>
              <a:rPr lang="en-US" dirty="0"/>
              <a:t>C. adding 0s to make the number 16 bits long gives us </a:t>
            </a:r>
            <a:r>
              <a:rPr lang="en-US" dirty="0">
                <a:solidFill>
                  <a:srgbClr val="0070C0"/>
                </a:solidFill>
              </a:rPr>
              <a:t>00000000</a:t>
            </a:r>
            <a:r>
              <a:rPr lang="en-US" dirty="0">
                <a:solidFill>
                  <a:srgbClr val="FF0000"/>
                </a:solidFill>
              </a:rPr>
              <a:t>01001101</a:t>
            </a:r>
            <a:r>
              <a:rPr lang="en-US" dirty="0"/>
              <a:t>.</a:t>
            </a:r>
          </a:p>
          <a:p>
            <a:pPr lvl="1">
              <a:defRPr/>
            </a:pPr>
            <a:r>
              <a:rPr lang="en-US" dirty="0"/>
              <a:t>D. The sign was negative, so we complement the number obtained in step c by inverting its digits, giving us </a:t>
            </a:r>
            <a:r>
              <a:rPr lang="en-US" dirty="0">
                <a:solidFill>
                  <a:srgbClr val="0070C0"/>
                </a:solidFill>
              </a:rPr>
              <a:t>11111111</a:t>
            </a:r>
            <a:r>
              <a:rPr lang="en-US" dirty="0">
                <a:solidFill>
                  <a:srgbClr val="FF0000"/>
                </a:solidFill>
              </a:rPr>
              <a:t>10110010</a:t>
            </a:r>
            <a:r>
              <a:rPr lang="en-US" dirty="0"/>
              <a:t>.</a:t>
            </a:r>
          </a:p>
          <a:p>
            <a:pPr>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AA210-5318-A139-8F30-4EAAFBDFAD85}"/>
              </a:ext>
            </a:extLst>
          </p:cNvPr>
          <p:cNvSpPr>
            <a:spLocks noGrp="1"/>
          </p:cNvSpPr>
          <p:nvPr>
            <p:ph idx="1"/>
          </p:nvPr>
        </p:nvSpPr>
        <p:spPr>
          <a:xfrm>
            <a:off x="457200" y="357188"/>
            <a:ext cx="8229600" cy="5768975"/>
          </a:xfrm>
        </p:spPr>
        <p:txBody>
          <a:bodyPr rtlCol="0">
            <a:normAutofit fontScale="62500" lnSpcReduction="20000"/>
          </a:bodyPr>
          <a:lstStyle/>
          <a:p>
            <a:pPr eaLnBrk="1" fontAlgn="auto" hangingPunct="1">
              <a:spcAft>
                <a:spcPts val="0"/>
              </a:spcAft>
              <a:buFont typeface="Arial" panose="020B0604020202020204" pitchFamily="34" charset="0"/>
              <a:buNone/>
              <a:defRPr/>
            </a:pPr>
            <a:r>
              <a:rPr lang="en-US" b="1" i="1" dirty="0"/>
              <a:t>Example 1</a:t>
            </a:r>
            <a:endParaRPr lang="en-IN" i="1"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Suppose the following block of 16 bits is to be sent using a checksum of 8 bits.</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10101001  00111001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The numbers are added using one’s complement arithmetic </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10101001</a:t>
            </a:r>
            <a:endParaRPr lang="en-IN" dirty="0"/>
          </a:p>
          <a:p>
            <a:pPr eaLnBrk="1" fontAlgn="auto" hangingPunct="1">
              <a:spcAft>
                <a:spcPts val="0"/>
              </a:spcAft>
              <a:buFont typeface="Arial" panose="020B0604020202020204" pitchFamily="34" charset="0"/>
              <a:buNone/>
              <a:defRPr/>
            </a:pPr>
            <a:r>
              <a:rPr lang="en-US" dirty="0"/>
              <a:t>							00111001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Sum 		11100010</a:t>
            </a:r>
            <a:endParaRPr lang="en-IN" dirty="0"/>
          </a:p>
          <a:p>
            <a:pPr eaLnBrk="1" fontAlgn="auto" hangingPunct="1">
              <a:spcAft>
                <a:spcPts val="0"/>
              </a:spcAft>
              <a:buFont typeface="Arial" panose="020B0604020202020204" pitchFamily="34" charset="0"/>
              <a:buNone/>
              <a:defRPr/>
            </a:pPr>
            <a:r>
              <a:rPr lang="en-US" dirty="0"/>
              <a:t>					Checksum	00011101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The pattern sent is :</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10101001  00111001  00011101</a:t>
            </a:r>
            <a:endParaRPr lang="en-IN" dirty="0"/>
          </a:p>
          <a:p>
            <a:pPr eaLnBrk="1" fontAlgn="auto" hangingPunct="1">
              <a:spcAft>
                <a:spcPts val="0"/>
              </a:spcAft>
              <a:buFont typeface="Arial" panose="020B0604020202020204" pitchFamily="34" charset="0"/>
              <a:buNone/>
              <a:defRPr/>
            </a:pPr>
            <a:r>
              <a:rPr lang="en-US" dirty="0"/>
              <a:t>							        Checksum</a:t>
            </a:r>
            <a:endParaRPr lang="en-IN" dirty="0"/>
          </a:p>
          <a:p>
            <a:pPr eaLnBrk="1" fontAlgn="auto" hangingPunct="1">
              <a:spcAft>
                <a:spcPts val="0"/>
              </a:spcAft>
              <a:buFont typeface="Arial" panose="020B0604020202020204" pitchFamily="34" charset="0"/>
              <a:buNone/>
              <a:defRPr/>
            </a:pPr>
            <a:endParaRPr lang="en-IN" dirty="0"/>
          </a:p>
        </p:txBody>
      </p:sp>
      <p:cxnSp>
        <p:nvCxnSpPr>
          <p:cNvPr id="5" name="Straight Arrow Connector 4">
            <a:extLst>
              <a:ext uri="{FF2B5EF4-FFF2-40B4-BE49-F238E27FC236}">
                <a16:creationId xmlns:a16="http://schemas.microsoft.com/office/drawing/2014/main" id="{537655CB-F537-91D7-94E3-3E6C4662160F}"/>
              </a:ext>
            </a:extLst>
          </p:cNvPr>
          <p:cNvCxnSpPr/>
          <p:nvPr/>
        </p:nvCxnSpPr>
        <p:spPr>
          <a:xfrm rot="10800000">
            <a:off x="2643188" y="1714500"/>
            <a:ext cx="642937"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D912973-4372-DBD2-9EA2-0ED346F9CB84}"/>
              </a:ext>
            </a:extLst>
          </p:cNvPr>
          <p:cNvCxnSpPr/>
          <p:nvPr/>
        </p:nvCxnSpPr>
        <p:spPr>
          <a:xfrm rot="10800000">
            <a:off x="3429000" y="5357813"/>
            <a:ext cx="642938"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AABBB-04DF-54C5-4C9D-38A28B515E27}"/>
              </a:ext>
            </a:extLst>
          </p:cNvPr>
          <p:cNvSpPr>
            <a:spLocks noGrp="1"/>
          </p:cNvSpPr>
          <p:nvPr>
            <p:ph idx="1"/>
          </p:nvPr>
        </p:nvSpPr>
        <p:spPr>
          <a:xfrm>
            <a:off x="457200" y="285750"/>
            <a:ext cx="8229600" cy="5840413"/>
          </a:xfrm>
        </p:spPr>
        <p:txBody>
          <a:bodyPr rtlCol="0">
            <a:normAutofit fontScale="70000" lnSpcReduction="20000"/>
          </a:bodyPr>
          <a:lstStyle/>
          <a:p>
            <a:pPr eaLnBrk="1" fontAlgn="auto" hangingPunct="1">
              <a:spcAft>
                <a:spcPts val="0"/>
              </a:spcAft>
              <a:buFont typeface="Arial" panose="020B0604020202020204" pitchFamily="34" charset="0"/>
              <a:buNone/>
              <a:defRPr/>
            </a:pPr>
            <a:r>
              <a:rPr lang="en-US" b="1" dirty="0"/>
              <a:t>Example 2</a:t>
            </a:r>
            <a:endParaRPr lang="en-IN" dirty="0"/>
          </a:p>
          <a:p>
            <a:pPr eaLnBrk="1" fontAlgn="auto" hangingPunct="1">
              <a:spcAft>
                <a:spcPts val="0"/>
              </a:spcAft>
              <a:buFont typeface="Arial" panose="020B0604020202020204" pitchFamily="34" charset="0"/>
              <a:buNone/>
              <a:defRPr/>
            </a:pPr>
            <a:r>
              <a:rPr lang="en-US" dirty="0"/>
              <a:t> </a:t>
            </a:r>
            <a:endParaRPr lang="en-IN" dirty="0"/>
          </a:p>
          <a:p>
            <a:pPr marL="0" indent="0" eaLnBrk="1" fontAlgn="auto" hangingPunct="1">
              <a:spcAft>
                <a:spcPts val="0"/>
              </a:spcAft>
              <a:buFont typeface="Arial" panose="020B0604020202020204" pitchFamily="34" charset="0"/>
              <a:buNone/>
              <a:defRPr/>
            </a:pPr>
            <a:r>
              <a:rPr lang="en-US" dirty="0"/>
              <a:t>Now suppose the receiver receives the pattern sent in Example 1 and there is no error.</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10101001  00111001  00011101</a:t>
            </a:r>
            <a:endParaRPr lang="en-IN" dirty="0"/>
          </a:p>
          <a:p>
            <a:pPr eaLnBrk="1" fontAlgn="auto" hangingPunct="1">
              <a:spcAft>
                <a:spcPts val="0"/>
              </a:spcAft>
              <a:buFont typeface="Arial" panose="020B0604020202020204" pitchFamily="34" charset="0"/>
              <a:buNone/>
              <a:defRPr/>
            </a:pPr>
            <a:r>
              <a:rPr lang="en-US" dirty="0"/>
              <a:t> </a:t>
            </a:r>
            <a:endParaRPr lang="en-IN" dirty="0"/>
          </a:p>
          <a:p>
            <a:pPr marL="0" indent="0" eaLnBrk="1" fontAlgn="auto" hangingPunct="1">
              <a:spcAft>
                <a:spcPts val="0"/>
              </a:spcAft>
              <a:buFont typeface="Arial" panose="020B0604020202020204" pitchFamily="34" charset="0"/>
              <a:buNone/>
              <a:defRPr/>
            </a:pPr>
            <a:r>
              <a:rPr lang="en-US" dirty="0"/>
              <a:t>When the receiver adds the three sections together, it will get all 1s, which , after complementing, is all 0s and shows that there is no error.</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10101001</a:t>
            </a:r>
            <a:endParaRPr lang="en-IN" dirty="0"/>
          </a:p>
          <a:p>
            <a:pPr eaLnBrk="1" fontAlgn="auto" hangingPunct="1">
              <a:spcAft>
                <a:spcPts val="0"/>
              </a:spcAft>
              <a:buFont typeface="Arial" panose="020B0604020202020204" pitchFamily="34" charset="0"/>
              <a:buNone/>
              <a:defRPr/>
            </a:pPr>
            <a:r>
              <a:rPr lang="en-US" dirty="0"/>
              <a:t>					00111001</a:t>
            </a:r>
            <a:endParaRPr lang="en-IN" dirty="0"/>
          </a:p>
          <a:p>
            <a:pPr eaLnBrk="1" fontAlgn="auto" hangingPunct="1">
              <a:spcAft>
                <a:spcPts val="0"/>
              </a:spcAft>
              <a:buFont typeface="Arial" panose="020B0604020202020204" pitchFamily="34" charset="0"/>
              <a:buNone/>
              <a:defRPr/>
            </a:pPr>
            <a:r>
              <a:rPr lang="en-US" dirty="0"/>
              <a:t>					00011101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Sum 		11111111</a:t>
            </a:r>
            <a:endParaRPr lang="en-IN" dirty="0"/>
          </a:p>
          <a:p>
            <a:pPr eaLnBrk="1" fontAlgn="auto" hangingPunct="1">
              <a:spcAft>
                <a:spcPts val="0"/>
              </a:spcAft>
              <a:buFont typeface="Arial" panose="020B0604020202020204" pitchFamily="34" charset="0"/>
              <a:buNone/>
              <a:defRPr/>
            </a:pPr>
            <a:r>
              <a:rPr lang="en-US" dirty="0"/>
              <a:t>			Complement	00000000 </a:t>
            </a:r>
            <a:r>
              <a:rPr lang="en-US" sz="2900" dirty="0"/>
              <a:t>means that the pattern is OK.</a:t>
            </a:r>
            <a:endParaRPr lang="en-IN" dirty="0"/>
          </a:p>
          <a:p>
            <a:pPr eaLnBrk="1" fontAlgn="auto" hangingPunct="1">
              <a:spcAft>
                <a:spcPts val="0"/>
              </a:spcAft>
              <a:buFont typeface="Arial" panose="020B0604020202020204" pitchFamily="34" charset="0"/>
              <a:buNone/>
              <a:defRPr/>
            </a:pPr>
            <a:endParaRPr lang="en-IN" dirty="0"/>
          </a:p>
        </p:txBody>
      </p:sp>
      <p:cxnSp>
        <p:nvCxnSpPr>
          <p:cNvPr id="5" name="Straight Arrow Connector 4">
            <a:extLst>
              <a:ext uri="{FF2B5EF4-FFF2-40B4-BE49-F238E27FC236}">
                <a16:creationId xmlns:a16="http://schemas.microsoft.com/office/drawing/2014/main" id="{8D00F49C-1B96-A8E7-BA3B-6FDB7D0CE4A5}"/>
              </a:ext>
            </a:extLst>
          </p:cNvPr>
          <p:cNvCxnSpPr/>
          <p:nvPr/>
        </p:nvCxnSpPr>
        <p:spPr>
          <a:xfrm rot="10800000">
            <a:off x="2643188" y="2071688"/>
            <a:ext cx="5715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1C2B1-FA88-3E6A-E338-50F4566296C6}"/>
              </a:ext>
            </a:extLst>
          </p:cNvPr>
          <p:cNvSpPr>
            <a:spLocks noGrp="1"/>
          </p:cNvSpPr>
          <p:nvPr>
            <p:ph idx="1"/>
          </p:nvPr>
        </p:nvSpPr>
        <p:spPr>
          <a:xfrm>
            <a:off x="214313" y="214313"/>
            <a:ext cx="8929687" cy="5911850"/>
          </a:xfrm>
        </p:spPr>
        <p:txBody>
          <a:bodyPr rtlCol="0">
            <a:normAutofit fontScale="62500" lnSpcReduction="20000"/>
          </a:bodyPr>
          <a:lstStyle/>
          <a:p>
            <a:pPr eaLnBrk="1" fontAlgn="auto" hangingPunct="1">
              <a:spcAft>
                <a:spcPts val="0"/>
              </a:spcAft>
              <a:buFont typeface="Arial" panose="020B0604020202020204" pitchFamily="34" charset="0"/>
              <a:buNone/>
              <a:defRPr/>
            </a:pPr>
            <a:r>
              <a:rPr lang="en-US" b="1" dirty="0"/>
              <a:t>Example 3</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Now suppose there is a burst error of length five that affects four bits.</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a:t>
            </a:r>
            <a:r>
              <a:rPr lang="en-US" i="1" u="sng" dirty="0"/>
              <a:t>111</a:t>
            </a:r>
            <a:r>
              <a:rPr lang="en-US" dirty="0"/>
              <a:t>  </a:t>
            </a:r>
            <a:r>
              <a:rPr lang="en-US" i="1" u="sng" dirty="0"/>
              <a:t>11</a:t>
            </a:r>
            <a:r>
              <a:rPr lang="en-US" dirty="0"/>
              <a:t>111001   00011101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When the receiver adds the three sections together, it gets</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10101111</a:t>
            </a:r>
            <a:endParaRPr lang="en-IN" dirty="0"/>
          </a:p>
          <a:p>
            <a:pPr eaLnBrk="1" fontAlgn="auto" hangingPunct="1">
              <a:spcAft>
                <a:spcPts val="0"/>
              </a:spcAft>
              <a:buFont typeface="Arial" panose="020B0604020202020204" pitchFamily="34" charset="0"/>
              <a:buNone/>
              <a:defRPr/>
            </a:pPr>
            <a:r>
              <a:rPr lang="en-US" dirty="0"/>
              <a:t>					11111001</a:t>
            </a:r>
            <a:endParaRPr lang="en-IN" dirty="0"/>
          </a:p>
          <a:p>
            <a:pPr eaLnBrk="1" fontAlgn="auto" hangingPunct="1">
              <a:spcAft>
                <a:spcPts val="0"/>
              </a:spcAft>
              <a:buFont typeface="Arial" panose="020B0604020202020204" pitchFamily="34" charset="0"/>
              <a:buNone/>
              <a:defRPr/>
            </a:pPr>
            <a:r>
              <a:rPr lang="en-US" dirty="0"/>
              <a:t>					00011101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Result           1	11000101</a:t>
            </a:r>
            <a:endParaRPr lang="en-IN" dirty="0"/>
          </a:p>
          <a:p>
            <a:pPr eaLnBrk="1" fontAlgn="auto" hangingPunct="1">
              <a:spcAft>
                <a:spcPts val="0"/>
              </a:spcAft>
              <a:buFont typeface="Arial" panose="020B0604020202020204" pitchFamily="34" charset="0"/>
              <a:buNone/>
              <a:defRPr/>
            </a:pPr>
            <a:r>
              <a:rPr lang="en-US" dirty="0"/>
              <a:t>			Carry			 1</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r>
              <a:rPr lang="en-US" dirty="0"/>
              <a:t>		Sum			11000110</a:t>
            </a:r>
            <a:endParaRPr lang="en-IN" dirty="0"/>
          </a:p>
          <a:p>
            <a:pPr eaLnBrk="1" fontAlgn="auto" hangingPunct="1">
              <a:spcAft>
                <a:spcPts val="0"/>
              </a:spcAft>
              <a:buFont typeface="Arial" panose="020B0604020202020204" pitchFamily="34" charset="0"/>
              <a:buNone/>
              <a:defRPr/>
            </a:pPr>
            <a:r>
              <a:rPr lang="en-US" dirty="0"/>
              <a:t>		Complement		00111001  means that the pattern is corrupted.</a:t>
            </a:r>
            <a:endParaRPr lang="en-IN" dirty="0"/>
          </a:p>
          <a:p>
            <a:pPr eaLnBrk="1" fontAlgn="auto" hangingPunct="1">
              <a:spcAft>
                <a:spcPts val="0"/>
              </a:spcAft>
              <a:buFont typeface="Arial" panose="020B0604020202020204" pitchFamily="34" charset="0"/>
              <a:buNone/>
              <a:defRPr/>
            </a:pPr>
            <a:r>
              <a:rPr lang="en-US" dirty="0"/>
              <a:t> </a:t>
            </a:r>
            <a:endParaRPr lang="en-IN" dirty="0"/>
          </a:p>
          <a:p>
            <a:pPr eaLnBrk="1" fontAlgn="auto" hangingPunct="1">
              <a:spcAft>
                <a:spcPts val="0"/>
              </a:spcAft>
              <a:buFont typeface="Arial" panose="020B0604020202020204" pitchFamily="34" charset="0"/>
              <a:buNone/>
              <a:defRPr/>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0">
            <a:extLst>
              <a:ext uri="{FF2B5EF4-FFF2-40B4-BE49-F238E27FC236}">
                <a16:creationId xmlns:a16="http://schemas.microsoft.com/office/drawing/2014/main" id="{278097B8-C836-C2AB-1655-47342AFF35E9}"/>
              </a:ext>
            </a:extLst>
          </p:cNvPr>
          <p:cNvSpPr txBox="1">
            <a:spLocks noChangeArrowheads="1"/>
          </p:cNvSpPr>
          <p:nvPr/>
        </p:nvSpPr>
        <p:spPr bwMode="auto">
          <a:xfrm>
            <a:off x="76200" y="819150"/>
            <a:ext cx="88392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800">
                <a:latin typeface="Times New Roman" panose="02020603050405020304" pitchFamily="18" charset="0"/>
                <a:cs typeface="Times New Roman" panose="02020603050405020304" pitchFamily="18" charset="0"/>
              </a:rPr>
              <a:t>Suppose the message is a list of five 4-bit numbers that we want to send to a destination. In addition to sending these numbers, we send the sum of the numbers. For example, if the set of numbers is (7, 11, 12, 0, 6)</a:t>
            </a:r>
          </a:p>
          <a:p>
            <a:pPr algn="just"/>
            <a:r>
              <a:rPr lang="en-US" altLang="en-US" sz="2800" u="sng">
                <a:latin typeface="Times New Roman" panose="02020603050405020304" pitchFamily="18" charset="0"/>
                <a:cs typeface="Times New Roman" panose="02020603050405020304" pitchFamily="18" charset="0"/>
              </a:rPr>
              <a:t>we send (7, 11, 12, 0, 6, </a:t>
            </a:r>
            <a:r>
              <a:rPr lang="en-US" altLang="en-US" sz="2800" u="sng">
                <a:solidFill>
                  <a:srgbClr val="FF0000"/>
                </a:solidFill>
                <a:latin typeface="Times New Roman" panose="02020603050405020304" pitchFamily="18" charset="0"/>
                <a:cs typeface="Times New Roman" panose="02020603050405020304" pitchFamily="18" charset="0"/>
              </a:rPr>
              <a:t>-36</a:t>
            </a:r>
            <a:r>
              <a:rPr lang="en-US" altLang="en-US" sz="2800" u="sng">
                <a:latin typeface="Times New Roman" panose="02020603050405020304" pitchFamily="18" charset="0"/>
                <a:cs typeface="Times New Roman" panose="02020603050405020304" pitchFamily="18" charset="0"/>
              </a:rPr>
              <a:t>), where </a:t>
            </a:r>
            <a:r>
              <a:rPr lang="en-US" altLang="en-US" sz="2800" u="sng">
                <a:solidFill>
                  <a:srgbClr val="FF0000"/>
                </a:solidFill>
                <a:latin typeface="Times New Roman" panose="02020603050405020304" pitchFamily="18" charset="0"/>
                <a:cs typeface="Times New Roman" panose="02020603050405020304" pitchFamily="18" charset="0"/>
              </a:rPr>
              <a:t>-36</a:t>
            </a:r>
            <a:r>
              <a:rPr lang="en-US" altLang="en-US" sz="2800" u="sng">
                <a:latin typeface="Times New Roman" panose="02020603050405020304" pitchFamily="18" charset="0"/>
                <a:cs typeface="Times New Roman" panose="02020603050405020304" pitchFamily="18" charset="0"/>
              </a:rPr>
              <a:t> is checksum which is the complement of sum of the original numbers</a:t>
            </a:r>
            <a:r>
              <a:rPr lang="en-US" altLang="en-US" sz="2800">
                <a:latin typeface="Times New Roman" panose="02020603050405020304" pitchFamily="18" charset="0"/>
                <a:cs typeface="Times New Roman" panose="02020603050405020304" pitchFamily="18" charset="0"/>
              </a:rPr>
              <a:t>. The receiver adds the five numbers and compares the result with the sum. If the two are the same, the receiver assumes no error, accepts the five numbers, and discards the sum. Otherwise, there is an error somewhere and the message not accepted.</a:t>
            </a:r>
          </a:p>
        </p:txBody>
      </p:sp>
      <p:grpSp>
        <p:nvGrpSpPr>
          <p:cNvPr id="17411" name="Group 23">
            <a:extLst>
              <a:ext uri="{FF2B5EF4-FFF2-40B4-BE49-F238E27FC236}">
                <a16:creationId xmlns:a16="http://schemas.microsoft.com/office/drawing/2014/main" id="{68DFC036-99FF-DC51-7B50-B1CB3FBDB81C}"/>
              </a:ext>
            </a:extLst>
          </p:cNvPr>
          <p:cNvGrpSpPr>
            <a:grpSpLocks/>
          </p:cNvGrpSpPr>
          <p:nvPr/>
        </p:nvGrpSpPr>
        <p:grpSpPr bwMode="auto">
          <a:xfrm>
            <a:off x="0" y="0"/>
            <a:ext cx="9144000" cy="609600"/>
            <a:chOff x="0" y="2448"/>
            <a:chExt cx="5760" cy="384"/>
          </a:xfrm>
        </p:grpSpPr>
        <p:sp>
          <p:nvSpPr>
            <p:cNvPr id="115717" name="Rectangle 22">
              <a:extLst>
                <a:ext uri="{FF2B5EF4-FFF2-40B4-BE49-F238E27FC236}">
                  <a16:creationId xmlns:a16="http://schemas.microsoft.com/office/drawing/2014/main" id="{C0B2E03D-8383-6F99-42DC-8155B44B697A}"/>
                </a:ext>
              </a:extLst>
            </p:cNvPr>
            <p:cNvSpPr>
              <a:spLocks noChangeArrowheads="1"/>
            </p:cNvSpPr>
            <p:nvPr/>
          </p:nvSpPr>
          <p:spPr bwMode="auto">
            <a:xfrm>
              <a:off x="0" y="2448"/>
              <a:ext cx="5760" cy="384"/>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eaLnBrk="0" fontAlgn="auto" hangingPunct="0">
                <a:spcBef>
                  <a:spcPts val="0"/>
                </a:spcBef>
                <a:spcAft>
                  <a:spcPts val="0"/>
                </a:spcAft>
                <a:defRPr/>
              </a:pPr>
              <a:endParaRPr lang="en-US" sz="2800"/>
            </a:p>
          </p:txBody>
        </p:sp>
        <p:sp>
          <p:nvSpPr>
            <p:cNvPr id="630799" name="Text Box 15">
              <a:extLst>
                <a:ext uri="{FF2B5EF4-FFF2-40B4-BE49-F238E27FC236}">
                  <a16:creationId xmlns:a16="http://schemas.microsoft.com/office/drawing/2014/main" id="{CF8B34BC-8BE5-8AFD-7822-8C2ABCF0BE06}"/>
                </a:ext>
              </a:extLst>
            </p:cNvPr>
            <p:cNvSpPr txBox="1">
              <a:spLocks noChangeArrowheads="1"/>
            </p:cNvSpPr>
            <p:nvPr/>
          </p:nvSpPr>
          <p:spPr bwMode="auto">
            <a:xfrm>
              <a:off x="0" y="2448"/>
              <a:ext cx="943" cy="330"/>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spAutoFit/>
            </a:bodyPr>
            <a:lstStyle/>
            <a:p>
              <a:pPr eaLnBrk="0" fontAlgn="auto" hangingPunct="0">
                <a:spcBef>
                  <a:spcPts val="0"/>
                </a:spcBef>
                <a:spcAft>
                  <a:spcPts val="0"/>
                </a:spcAft>
                <a:defRPr/>
              </a:pPr>
              <a:r>
                <a:rPr lang="en-US" sz="2800" dirty="0">
                  <a:solidFill>
                    <a:schemeClr val="bg1"/>
                  </a:solidFill>
                  <a:latin typeface="+mj-lt"/>
                  <a:ea typeface="Adobe Gothic Std B" pitchFamily="34" charset="-128"/>
                </a:rPr>
                <a:t>Example </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0">
            <a:extLst>
              <a:ext uri="{FF2B5EF4-FFF2-40B4-BE49-F238E27FC236}">
                <a16:creationId xmlns:a16="http://schemas.microsoft.com/office/drawing/2014/main" id="{B0B593B0-8711-5342-1E86-58E48E57B21B}"/>
              </a:ext>
            </a:extLst>
          </p:cNvPr>
          <p:cNvSpPr txBox="1">
            <a:spLocks noChangeArrowheads="1"/>
          </p:cNvSpPr>
          <p:nvPr/>
        </p:nvSpPr>
        <p:spPr bwMode="auto">
          <a:xfrm>
            <a:off x="76200" y="696913"/>
            <a:ext cx="8839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800">
                <a:latin typeface="Times New Roman" panose="02020603050405020304" pitchFamily="18" charset="0"/>
                <a:cs typeface="Times New Roman" panose="02020603050405020304" pitchFamily="18" charset="0"/>
              </a:rPr>
              <a:t>In the previous example, the decimal number 36 in binary is (100100)2. To change it to a 4-bit number we add the extra leftmost bit to the right four bits as shown below.</a:t>
            </a:r>
          </a:p>
        </p:txBody>
      </p:sp>
      <p:grpSp>
        <p:nvGrpSpPr>
          <p:cNvPr id="18435" name="Group 23">
            <a:extLst>
              <a:ext uri="{FF2B5EF4-FFF2-40B4-BE49-F238E27FC236}">
                <a16:creationId xmlns:a16="http://schemas.microsoft.com/office/drawing/2014/main" id="{242735AC-9199-EB87-E5EF-E3E3ED049002}"/>
              </a:ext>
            </a:extLst>
          </p:cNvPr>
          <p:cNvGrpSpPr>
            <a:grpSpLocks/>
          </p:cNvGrpSpPr>
          <p:nvPr/>
        </p:nvGrpSpPr>
        <p:grpSpPr bwMode="auto">
          <a:xfrm>
            <a:off x="0" y="0"/>
            <a:ext cx="9144000" cy="609600"/>
            <a:chOff x="0" y="2448"/>
            <a:chExt cx="5760" cy="384"/>
          </a:xfrm>
        </p:grpSpPr>
        <p:sp>
          <p:nvSpPr>
            <p:cNvPr id="117769" name="Rectangle 22">
              <a:extLst>
                <a:ext uri="{FF2B5EF4-FFF2-40B4-BE49-F238E27FC236}">
                  <a16:creationId xmlns:a16="http://schemas.microsoft.com/office/drawing/2014/main" id="{32A2D77A-1759-CF46-3983-155D11F06E5C}"/>
                </a:ext>
              </a:extLst>
            </p:cNvPr>
            <p:cNvSpPr>
              <a:spLocks noChangeArrowheads="1"/>
            </p:cNvSpPr>
            <p:nvPr/>
          </p:nvSpPr>
          <p:spPr bwMode="auto">
            <a:xfrm>
              <a:off x="0" y="2448"/>
              <a:ext cx="5760" cy="384"/>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eaLnBrk="0" fontAlgn="auto" hangingPunct="0">
                <a:spcBef>
                  <a:spcPts val="0"/>
                </a:spcBef>
                <a:spcAft>
                  <a:spcPts val="0"/>
                </a:spcAft>
                <a:defRPr/>
              </a:pPr>
              <a:endParaRPr lang="en-US"/>
            </a:p>
          </p:txBody>
        </p:sp>
        <p:sp>
          <p:nvSpPr>
            <p:cNvPr id="630799" name="Text Box 15">
              <a:extLst>
                <a:ext uri="{FF2B5EF4-FFF2-40B4-BE49-F238E27FC236}">
                  <a16:creationId xmlns:a16="http://schemas.microsoft.com/office/drawing/2014/main" id="{D1D21C58-8781-9712-48AA-3937870EBBEC}"/>
                </a:ext>
              </a:extLst>
            </p:cNvPr>
            <p:cNvSpPr txBox="1">
              <a:spLocks noChangeArrowheads="1"/>
            </p:cNvSpPr>
            <p:nvPr/>
          </p:nvSpPr>
          <p:spPr bwMode="auto">
            <a:xfrm>
              <a:off x="0" y="2448"/>
              <a:ext cx="1005" cy="368"/>
            </a:xfrm>
            <a:prstGeom prst="rect">
              <a:avLst/>
            </a:prstGeom>
            <a:solidFill>
              <a:srgbClr val="FF0066"/>
            </a:solidFill>
            <a:ln>
              <a:headEnd/>
              <a:tailEnd/>
            </a:ln>
          </p:spPr>
          <p:style>
            <a:lnRef idx="1">
              <a:schemeClr val="accent1"/>
            </a:lnRef>
            <a:fillRef idx="3">
              <a:schemeClr val="accent1"/>
            </a:fillRef>
            <a:effectRef idx="2">
              <a:schemeClr val="accent1"/>
            </a:effectRef>
            <a:fontRef idx="minor">
              <a:schemeClr val="lt1"/>
            </a:fontRef>
          </p:style>
          <p:txBody>
            <a:bodyPr wrap="none">
              <a:spAutoFit/>
            </a:bodyPr>
            <a:lstStyle/>
            <a:p>
              <a:pPr eaLnBrk="0" fontAlgn="auto" hangingPunct="0">
                <a:spcBef>
                  <a:spcPts val="0"/>
                </a:spcBef>
                <a:spcAft>
                  <a:spcPts val="0"/>
                </a:spcAft>
                <a:defRPr/>
              </a:pPr>
              <a:r>
                <a:rPr lang="en-US" sz="3200" dirty="0">
                  <a:solidFill>
                    <a:schemeClr val="bg1"/>
                  </a:solidFill>
                  <a:latin typeface="+mj-lt"/>
                  <a:ea typeface="Adobe Gothic Std B" pitchFamily="34" charset="-128"/>
                </a:rPr>
                <a:t>Example</a:t>
              </a:r>
            </a:p>
          </p:txBody>
        </p:sp>
      </p:grpSp>
      <p:sp>
        <p:nvSpPr>
          <p:cNvPr id="8" name="Text Box 20">
            <a:extLst>
              <a:ext uri="{FF2B5EF4-FFF2-40B4-BE49-F238E27FC236}">
                <a16:creationId xmlns:a16="http://schemas.microsoft.com/office/drawing/2014/main" id="{104B7FE8-169D-37C6-FF93-1D76A755CA85}"/>
              </a:ext>
            </a:extLst>
          </p:cNvPr>
          <p:cNvSpPr txBox="1">
            <a:spLocks noChangeArrowheads="1"/>
          </p:cNvSpPr>
          <p:nvPr/>
        </p:nvSpPr>
        <p:spPr bwMode="auto">
          <a:xfrm>
            <a:off x="76200" y="3733800"/>
            <a:ext cx="8839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800">
                <a:latin typeface="Times New Roman" panose="02020603050405020304" pitchFamily="18" charset="0"/>
                <a:cs typeface="Times New Roman" panose="02020603050405020304" pitchFamily="18" charset="0"/>
              </a:rPr>
              <a:t>Instead of sending 36 as the sum, we can send complement of 6 i.e. -6 as the check sum (7, 11, 12, 0, 6, </a:t>
            </a:r>
            <a:r>
              <a:rPr lang="en-US" altLang="en-US" sz="2800">
                <a:solidFill>
                  <a:srgbClr val="FF0000"/>
                </a:solidFill>
                <a:latin typeface="Times New Roman" panose="02020603050405020304" pitchFamily="18" charset="0"/>
                <a:cs typeface="Times New Roman" panose="02020603050405020304" pitchFamily="18" charset="0"/>
              </a:rPr>
              <a:t>-6</a:t>
            </a:r>
            <a:r>
              <a:rPr lang="en-US" altLang="en-US" sz="2800">
                <a:latin typeface="Times New Roman" panose="02020603050405020304" pitchFamily="18" charset="0"/>
                <a:cs typeface="Times New Roman" panose="02020603050405020304" pitchFamily="18" charset="0"/>
              </a:rPr>
              <a:t>). The receiver can add the first five numbers in one’s complement arithmetic. If the result is 6, the numbers are accepted; otherwise, they are rejected.</a:t>
            </a:r>
          </a:p>
        </p:txBody>
      </p:sp>
      <p:grpSp>
        <p:nvGrpSpPr>
          <p:cNvPr id="3" name="Group 3">
            <a:extLst>
              <a:ext uri="{FF2B5EF4-FFF2-40B4-BE49-F238E27FC236}">
                <a16:creationId xmlns:a16="http://schemas.microsoft.com/office/drawing/2014/main" id="{46595C94-D0E9-61C4-B8D8-5DF2FAC861CA}"/>
              </a:ext>
            </a:extLst>
          </p:cNvPr>
          <p:cNvGrpSpPr>
            <a:grpSpLocks/>
          </p:cNvGrpSpPr>
          <p:nvPr/>
        </p:nvGrpSpPr>
        <p:grpSpPr bwMode="auto">
          <a:xfrm>
            <a:off x="1360488" y="2609850"/>
            <a:ext cx="6216650" cy="857250"/>
            <a:chOff x="1359694" y="2609850"/>
            <a:chExt cx="6217920" cy="856543"/>
          </a:xfrm>
        </p:grpSpPr>
        <p:pic>
          <p:nvPicPr>
            <p:cNvPr id="18438" name="Picture 2">
              <a:extLst>
                <a:ext uri="{FF2B5EF4-FFF2-40B4-BE49-F238E27FC236}">
                  <a16:creationId xmlns:a16="http://schemas.microsoft.com/office/drawing/2014/main" id="{7089819E-E49D-0E7C-2CFC-C081E95C1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694" y="2609850"/>
              <a:ext cx="6171429" cy="85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2">
              <a:extLst>
                <a:ext uri="{FF2B5EF4-FFF2-40B4-BE49-F238E27FC236}">
                  <a16:creationId xmlns:a16="http://schemas.microsoft.com/office/drawing/2014/main" id="{4513E215-4183-B7E3-37E2-5E8D216EEF73}"/>
                </a:ext>
              </a:extLst>
            </p:cNvPr>
            <p:cNvSpPr>
              <a:spLocks noChangeArrowheads="1"/>
            </p:cNvSpPr>
            <p:nvPr/>
          </p:nvSpPr>
          <p:spPr bwMode="auto">
            <a:xfrm>
              <a:off x="1359694" y="2801057"/>
              <a:ext cx="6217920" cy="548640"/>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latin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0">
            <a:extLst>
              <a:ext uri="{FF2B5EF4-FFF2-40B4-BE49-F238E27FC236}">
                <a16:creationId xmlns:a16="http://schemas.microsoft.com/office/drawing/2014/main" id="{259C67C5-4D65-0BDC-49F8-60BC151BE7E0}"/>
              </a:ext>
            </a:extLst>
          </p:cNvPr>
          <p:cNvSpPr txBox="1">
            <a:spLocks noChangeArrowheads="1"/>
          </p:cNvSpPr>
          <p:nvPr/>
        </p:nvSpPr>
        <p:spPr bwMode="auto">
          <a:xfrm>
            <a:off x="76200" y="696913"/>
            <a:ext cx="88392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800">
                <a:latin typeface="Times New Roman" panose="02020603050405020304" pitchFamily="18" charset="0"/>
                <a:cs typeface="Times New Roman" panose="02020603050405020304" pitchFamily="18" charset="0"/>
              </a:rPr>
              <a:t>Let us use the idea of the checksum in previous Example. The sender adds all five numbers in one’s complement to get the sum = 6. The sender then complements the result to get the checksum = </a:t>
            </a:r>
            <a:r>
              <a:rPr lang="en-US" altLang="en-US" sz="2800">
                <a:solidFill>
                  <a:srgbClr val="FF0000"/>
                </a:solidFill>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which is 15 − 6. Note that 6 = (0110)2 and </a:t>
            </a:r>
            <a:r>
              <a:rPr lang="en-US" altLang="en-US" sz="2800">
                <a:solidFill>
                  <a:srgbClr val="FF0000"/>
                </a:solidFill>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 (1001)2; they are complements of each other. The sender sends the five data numbers and the checksum (7, 11, 12, 0, 6, </a:t>
            </a:r>
            <a:r>
              <a:rPr lang="en-US" altLang="en-US" sz="2800">
                <a:solidFill>
                  <a:srgbClr val="FF0000"/>
                </a:solidFill>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If there is no corruption in transmission, the receiver receives (7, 11, 12, 0, 6, </a:t>
            </a:r>
            <a:r>
              <a:rPr lang="en-US" altLang="en-US" sz="2800">
                <a:solidFill>
                  <a:srgbClr val="FF0000"/>
                </a:solidFill>
                <a:latin typeface="Times New Roman" panose="02020603050405020304" pitchFamily="18" charset="0"/>
                <a:cs typeface="Times New Roman" panose="02020603050405020304" pitchFamily="18" charset="0"/>
              </a:rPr>
              <a:t>9</a:t>
            </a:r>
            <a:r>
              <a:rPr lang="en-US" altLang="en-US" sz="2800">
                <a:latin typeface="Times New Roman" panose="02020603050405020304" pitchFamily="18" charset="0"/>
                <a:cs typeface="Times New Roman" panose="02020603050405020304" pitchFamily="18" charset="0"/>
              </a:rPr>
              <a:t>) and adds them in one’s complement to get 15. </a:t>
            </a:r>
          </a:p>
        </p:txBody>
      </p:sp>
      <p:grpSp>
        <p:nvGrpSpPr>
          <p:cNvPr id="19459" name="Group 23">
            <a:extLst>
              <a:ext uri="{FF2B5EF4-FFF2-40B4-BE49-F238E27FC236}">
                <a16:creationId xmlns:a16="http://schemas.microsoft.com/office/drawing/2014/main" id="{719F3902-0E2C-6214-A9BB-E1444489127B}"/>
              </a:ext>
            </a:extLst>
          </p:cNvPr>
          <p:cNvGrpSpPr>
            <a:grpSpLocks/>
          </p:cNvGrpSpPr>
          <p:nvPr/>
        </p:nvGrpSpPr>
        <p:grpSpPr bwMode="auto">
          <a:xfrm>
            <a:off x="0" y="0"/>
            <a:ext cx="9144000" cy="609600"/>
            <a:chOff x="0" y="2448"/>
            <a:chExt cx="5760" cy="384"/>
          </a:xfrm>
        </p:grpSpPr>
        <p:sp>
          <p:nvSpPr>
            <p:cNvPr id="19460" name="Rectangle 22">
              <a:extLst>
                <a:ext uri="{FF2B5EF4-FFF2-40B4-BE49-F238E27FC236}">
                  <a16:creationId xmlns:a16="http://schemas.microsoft.com/office/drawing/2014/main" id="{02920210-C5D5-6803-5472-C793B18A46DB}"/>
                </a:ext>
              </a:extLst>
            </p:cNvPr>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latin typeface="Calibri" panose="020F0502020204030204" pitchFamily="34" charset="0"/>
              </a:endParaRPr>
            </a:p>
          </p:txBody>
        </p:sp>
        <p:sp>
          <p:nvSpPr>
            <p:cNvPr id="630799" name="Text Box 15">
              <a:extLst>
                <a:ext uri="{FF2B5EF4-FFF2-40B4-BE49-F238E27FC236}">
                  <a16:creationId xmlns:a16="http://schemas.microsoft.com/office/drawing/2014/main" id="{C5246BE5-D712-F6B1-D4AF-EAD235E66572}"/>
                </a:ext>
              </a:extLst>
            </p:cNvPr>
            <p:cNvSpPr txBox="1">
              <a:spLocks noChangeArrowheads="1"/>
            </p:cNvSpPr>
            <p:nvPr/>
          </p:nvSpPr>
          <p:spPr bwMode="auto">
            <a:xfrm>
              <a:off x="0" y="2448"/>
              <a:ext cx="1005" cy="368"/>
            </a:xfrm>
            <a:prstGeom prst="rect">
              <a:avLst/>
            </a:prstGeom>
            <a:solidFill>
              <a:srgbClr val="FF0066"/>
            </a:solidFill>
            <a:ln w="9525">
              <a:solidFill>
                <a:srgbClr val="00CC00"/>
              </a:solidFill>
              <a:miter lim="800000"/>
              <a:headEnd/>
              <a:tailEnd/>
            </a:ln>
            <a:effectLst/>
          </p:spPr>
          <p:txBody>
            <a:bodyPr wrap="none">
              <a:spAutoFit/>
            </a:bodyPr>
            <a:lstStyle/>
            <a:p>
              <a:pPr eaLnBrk="0" fontAlgn="auto" hangingPunct="0">
                <a:spcBef>
                  <a:spcPts val="0"/>
                </a:spcBef>
                <a:spcAft>
                  <a:spcPts val="0"/>
                </a:spcAft>
                <a:defRPr/>
              </a:pPr>
              <a:r>
                <a:rPr lang="en-US" sz="3200" dirty="0">
                  <a:solidFill>
                    <a:schemeClr val="bg1"/>
                  </a:solidFill>
                  <a:latin typeface="+mj-lt"/>
                  <a:ea typeface="Adobe Gothic Std B" pitchFamily="34" charset="-128"/>
                  <a:cs typeface="+mn-cs"/>
                </a:rPr>
                <a:t>Example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a:extLst>
              <a:ext uri="{FF2B5EF4-FFF2-40B4-BE49-F238E27FC236}">
                <a16:creationId xmlns:a16="http://schemas.microsoft.com/office/drawing/2014/main" id="{698DB339-985A-BC47-4315-88671113D398}"/>
              </a:ext>
            </a:extLst>
          </p:cNvPr>
          <p:cNvSpPr>
            <a:spLocks noChangeArrowheads="1"/>
          </p:cNvSpPr>
          <p:nvPr/>
        </p:nvSpPr>
        <p:spPr bwMode="auto">
          <a:xfrm>
            <a:off x="152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solidFill>
                  <a:srgbClr val="FF0000"/>
                </a:solidFill>
                <a:latin typeface="Times-BoldItalic"/>
              </a:rPr>
              <a:t>Figure 10.16:  </a:t>
            </a:r>
            <a:r>
              <a:rPr lang="en-US" altLang="en-US" sz="2000">
                <a:latin typeface="Times-BoldItalic"/>
              </a:rPr>
              <a:t>Example 10.13</a:t>
            </a:r>
          </a:p>
        </p:txBody>
      </p:sp>
      <p:pic>
        <p:nvPicPr>
          <p:cNvPr id="28676" name="Picture 4">
            <a:extLst>
              <a:ext uri="{FF2B5EF4-FFF2-40B4-BE49-F238E27FC236}">
                <a16:creationId xmlns:a16="http://schemas.microsoft.com/office/drawing/2014/main" id="{A0FD8955-696A-800B-CC7B-CC1DCFB50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86000"/>
            <a:ext cx="31305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a:extLst>
              <a:ext uri="{FF2B5EF4-FFF2-40B4-BE49-F238E27FC236}">
                <a16:creationId xmlns:a16="http://schemas.microsoft.com/office/drawing/2014/main" id="{A748CE23-5A3B-100B-23D3-6FA65814B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2275" y="2286000"/>
            <a:ext cx="310832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a:extLst>
              <a:ext uri="{FF2B5EF4-FFF2-40B4-BE49-F238E27FC236}">
                <a16:creationId xmlns:a16="http://schemas.microsoft.com/office/drawing/2014/main" id="{594F81EC-3D67-21B1-EC57-2F3CB86CD5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450" y="4495800"/>
            <a:ext cx="20224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up)">
                                      <p:cBhvr>
                                        <p:cTn id="7" dur="500"/>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wipe(left)">
                                      <p:cBhvr>
                                        <p:cTn id="12" dur="500"/>
                                        <p:tgtEl>
                                          <p:spTgt spid="28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up)">
                                      <p:cBhvr>
                                        <p:cTn id="1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EE73CF6E-EEF3-7C82-2596-856D6A34AFC4}"/>
              </a:ext>
            </a:extLst>
          </p:cNvPr>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a:solidFill>
                  <a:srgbClr val="898989"/>
                </a:solidFill>
                <a:latin typeface="Calibri" panose="020F0502020204030204" pitchFamily="34" charset="0"/>
              </a:rPr>
              <a:t>10.</a:t>
            </a:r>
            <a:fld id="{B1990830-5637-4072-B819-085DD482711B}" type="slidenum">
              <a:rPr lang="en-US" altLang="en-US">
                <a:solidFill>
                  <a:srgbClr val="898989"/>
                </a:solidFill>
                <a:latin typeface="Calibri" panose="020F0502020204030204" pitchFamily="34" charset="0"/>
              </a:rPr>
              <a:pPr algn="l" eaLnBrk="1" hangingPunct="1"/>
              <a:t>2</a:t>
            </a:fld>
            <a:endParaRPr lang="en-US" altLang="en-US">
              <a:solidFill>
                <a:srgbClr val="898989"/>
              </a:solidFill>
              <a:latin typeface="Calibri" panose="020F0502020204030204" pitchFamily="34" charset="0"/>
            </a:endParaRPr>
          </a:p>
        </p:txBody>
      </p:sp>
      <p:sp>
        <p:nvSpPr>
          <p:cNvPr id="911362" name="Rectangle 2">
            <a:extLst>
              <a:ext uri="{FF2B5EF4-FFF2-40B4-BE49-F238E27FC236}">
                <a16:creationId xmlns:a16="http://schemas.microsoft.com/office/drawing/2014/main" id="{5946B8D2-E7E7-9EDA-EE74-704A5FB10584}"/>
              </a:ext>
            </a:extLst>
          </p:cNvPr>
          <p:cNvSpPr>
            <a:spLocks noChangeArrowheads="1"/>
          </p:cNvSpPr>
          <p:nvPr/>
        </p:nvSpPr>
        <p:spPr bwMode="auto">
          <a:xfrm>
            <a:off x="0" y="0"/>
            <a:ext cx="9144000" cy="714375"/>
          </a:xfrm>
          <a:prstGeom prst="rect">
            <a:avLst/>
          </a:prstGeom>
          <a:solidFill>
            <a:srgbClr val="33CCFF"/>
          </a:solidFill>
          <a:ln w="9525">
            <a:solidFill>
              <a:schemeClr val="tx1"/>
            </a:solidFill>
            <a:miter lim="800000"/>
            <a:headEnd/>
            <a:tailEnd/>
          </a:ln>
          <a:effectLst/>
        </p:spPr>
        <p:txBody>
          <a:bodyPr wrap="none" anchor="ctr"/>
          <a:lstStyle/>
          <a:p>
            <a:pPr algn="ctr" eaLnBrk="0" fontAlgn="auto" hangingPunct="0">
              <a:spcBef>
                <a:spcPts val="0"/>
              </a:spcBef>
              <a:spcAft>
                <a:spcPts val="0"/>
              </a:spcAft>
              <a:defRPr/>
            </a:pPr>
            <a:endParaRPr lang="en-US" dirty="0">
              <a:effectLst>
                <a:outerShdw blurRad="38100" dist="38100" dir="2700000" algn="tl">
                  <a:srgbClr val="FFFFFF"/>
                </a:outerShdw>
              </a:effectLst>
              <a:latin typeface="Times New Roman" pitchFamily="18" charset="0"/>
              <a:cs typeface="+mn-cs"/>
            </a:endParaRPr>
          </a:p>
        </p:txBody>
      </p:sp>
      <p:sp>
        <p:nvSpPr>
          <p:cNvPr id="911363" name="Text Box 3">
            <a:extLst>
              <a:ext uri="{FF2B5EF4-FFF2-40B4-BE49-F238E27FC236}">
                <a16:creationId xmlns:a16="http://schemas.microsoft.com/office/drawing/2014/main" id="{53258D79-171C-D918-7E5B-C88C1141C8DA}"/>
              </a:ext>
            </a:extLst>
          </p:cNvPr>
          <p:cNvSpPr txBox="1">
            <a:spLocks noChangeArrowheads="1"/>
          </p:cNvSpPr>
          <p:nvPr/>
        </p:nvSpPr>
        <p:spPr bwMode="auto">
          <a:xfrm>
            <a:off x="0" y="0"/>
            <a:ext cx="9144000" cy="1323975"/>
          </a:xfrm>
          <a:prstGeom prst="rect">
            <a:avLst/>
          </a:prstGeom>
          <a:noFill/>
          <a:ln w="9525">
            <a:noFill/>
            <a:miter lim="800000"/>
            <a:headEnd/>
            <a:tailEnd/>
          </a:ln>
          <a:effectLst/>
        </p:spPr>
        <p:txBody>
          <a:bodyPr>
            <a:spAutoFit/>
          </a:bodyPr>
          <a:lstStyle/>
          <a:p>
            <a:pPr marL="0" lvl="2" eaLnBrk="0" fontAlgn="auto" hangingPunct="0">
              <a:spcBef>
                <a:spcPts val="0"/>
              </a:spcBef>
              <a:spcAft>
                <a:spcPts val="0"/>
              </a:spcAft>
              <a:defRPr/>
            </a:pPr>
            <a:r>
              <a:rPr lang="en-US" sz="4000" b="1" dirty="0">
                <a:effectLst>
                  <a:outerShdw blurRad="38100" dist="38100" dir="2700000" algn="tl">
                    <a:srgbClr val="C0C0C0"/>
                  </a:outerShdw>
                </a:effectLst>
                <a:latin typeface="Times" pitchFamily="18" charset="0"/>
                <a:cs typeface="+mn-cs"/>
              </a:rPr>
              <a:t>CHECKSUM</a:t>
            </a:r>
          </a:p>
          <a:p>
            <a:pPr marL="0" lvl="2" eaLnBrk="0" fontAlgn="auto" hangingPunct="0">
              <a:spcBef>
                <a:spcPts val="0"/>
              </a:spcBef>
              <a:spcAft>
                <a:spcPts val="0"/>
              </a:spcAft>
              <a:defRPr/>
            </a:pPr>
            <a:endParaRPr lang="en-US" sz="4000" b="1" dirty="0">
              <a:effectLst>
                <a:outerShdw blurRad="38100" dist="38100" dir="2700000" algn="tl">
                  <a:srgbClr val="C0C0C0"/>
                </a:outerShdw>
              </a:effectLst>
              <a:latin typeface="Times" pitchFamily="18" charset="0"/>
              <a:cs typeface="+mn-cs"/>
            </a:endParaRPr>
          </a:p>
        </p:txBody>
      </p:sp>
      <p:sp>
        <p:nvSpPr>
          <p:cNvPr id="3077" name="Text Box 4">
            <a:extLst>
              <a:ext uri="{FF2B5EF4-FFF2-40B4-BE49-F238E27FC236}">
                <a16:creationId xmlns:a16="http://schemas.microsoft.com/office/drawing/2014/main" id="{EC0FDB8F-CDC0-39CB-C105-786D35E8C50A}"/>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latin typeface="Times New Roman" panose="02020603050405020304" pitchFamily="18" charset="0"/>
            </a:endParaRPr>
          </a:p>
        </p:txBody>
      </p:sp>
      <p:sp>
        <p:nvSpPr>
          <p:cNvPr id="3078" name="Rectangle 8">
            <a:extLst>
              <a:ext uri="{FF2B5EF4-FFF2-40B4-BE49-F238E27FC236}">
                <a16:creationId xmlns:a16="http://schemas.microsoft.com/office/drawing/2014/main" id="{FE64B6A0-7B2E-4EE8-6A8B-FF8238B4CB96}"/>
              </a:ext>
            </a:extLst>
          </p:cNvPr>
          <p:cNvSpPr>
            <a:spLocks noChangeArrowheads="1"/>
          </p:cNvSpPr>
          <p:nvPr/>
        </p:nvSpPr>
        <p:spPr bwMode="auto">
          <a:xfrm>
            <a:off x="285750" y="928688"/>
            <a:ext cx="845820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3500">
                <a:latin typeface="Times New Roman" panose="02020603050405020304" pitchFamily="18" charset="0"/>
                <a:cs typeface="Times New Roman" panose="02020603050405020304" pitchFamily="18" charset="0"/>
              </a:rPr>
              <a:t>Checksum is an error-detecting technique that can be applied to a message of any length. In the Internet, the checksum technique is mostly used at the network and transport layer rather than the data-link layer. </a:t>
            </a:r>
          </a:p>
          <a:p>
            <a:pPr algn="just"/>
            <a:r>
              <a:rPr lang="en-US" altLang="en-US" sz="3500">
                <a:latin typeface="Times New Roman" panose="02020603050405020304" pitchFamily="18" charset="0"/>
                <a:cs typeface="Times New Roman" panose="02020603050405020304" pitchFamily="18" charset="0"/>
              </a:rPr>
              <a:t>Like VRC, LRC &amp; CRC,  this method is also based on the concept of redundancy.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7F4D7015-CD8D-20E7-1227-46B4CF58F26A}"/>
              </a:ext>
            </a:extLst>
          </p:cNvPr>
          <p:cNvSpPr>
            <a:spLocks noGrp="1"/>
          </p:cNvSpPr>
          <p:nvPr>
            <p:ph idx="1"/>
          </p:nvPr>
        </p:nvSpPr>
        <p:spPr>
          <a:xfrm>
            <a:off x="457200" y="214313"/>
            <a:ext cx="8229600" cy="5911850"/>
          </a:xfrm>
        </p:spPr>
        <p:txBody>
          <a:bodyPr/>
          <a:lstStyle/>
          <a:p>
            <a:pPr eaLnBrk="1" hangingPunct="1"/>
            <a:r>
              <a:rPr lang="en-US" altLang="en-US" b="1"/>
              <a:t>Internet Checksum</a:t>
            </a:r>
            <a:endParaRPr lang="en-IN" altLang="en-US"/>
          </a:p>
          <a:p>
            <a:pPr eaLnBrk="1" hangingPunct="1"/>
            <a:r>
              <a:rPr lang="en-US" altLang="en-US"/>
              <a:t>Traditionally, the Internet has been using a 16-bit checksum. The sender calculates the checksum by following these steps.</a:t>
            </a:r>
            <a:endParaRPr lang="en-IN" altLang="en-US"/>
          </a:p>
          <a:p>
            <a:pPr eaLnBrk="1" hangingPunct="1">
              <a:buFont typeface="Arial" panose="020B0604020202020204" pitchFamily="34" charset="0"/>
              <a:buNone/>
            </a:pPr>
            <a:r>
              <a:rPr lang="en-US" altLang="en-US" i="1" u="sng"/>
              <a:t>Sender site</a:t>
            </a:r>
            <a:r>
              <a:rPr lang="en-US" altLang="en-US" i="1"/>
              <a:t>:</a:t>
            </a:r>
          </a:p>
          <a:p>
            <a:pPr eaLnBrk="1" hangingPunct="1"/>
            <a:r>
              <a:rPr lang="en-US" altLang="en-US" sz="3000"/>
              <a:t>The message is divided into 16-bit words.</a:t>
            </a:r>
            <a:endParaRPr lang="en-IN" altLang="en-US" sz="3000"/>
          </a:p>
          <a:p>
            <a:pPr eaLnBrk="1" hangingPunct="1"/>
            <a:r>
              <a:rPr lang="en-US" altLang="en-US" sz="3000"/>
              <a:t>The value of the checksum word is set to 0.</a:t>
            </a:r>
            <a:endParaRPr lang="en-IN" altLang="en-US" sz="3000"/>
          </a:p>
          <a:p>
            <a:pPr eaLnBrk="1" hangingPunct="1"/>
            <a:r>
              <a:rPr lang="en-US" altLang="en-US" sz="3000"/>
              <a:t>All words including the checksum are added using one’s complement addition.</a:t>
            </a:r>
            <a:endParaRPr lang="en-IN" altLang="en-US" sz="3000"/>
          </a:p>
          <a:p>
            <a:pPr eaLnBrk="1" hangingPunct="1"/>
            <a:r>
              <a:rPr lang="en-US" altLang="en-US" sz="3000"/>
              <a:t>The sum is complemented and becomes the checksum.</a:t>
            </a:r>
            <a:endParaRPr lang="en-IN" altLang="en-US" sz="3000"/>
          </a:p>
          <a:p>
            <a:pPr eaLnBrk="1" hangingPunct="1"/>
            <a:r>
              <a:rPr lang="en-US" altLang="en-US" sz="3000"/>
              <a:t>The checksum is sent with the data.</a:t>
            </a:r>
            <a:endParaRPr lang="en-IN" altLang="en-US" sz="3000"/>
          </a:p>
          <a:p>
            <a:pPr eaLnBrk="1" hangingPunct="1">
              <a:buFont typeface="Arial" panose="020B0604020202020204" pitchFamily="34" charset="0"/>
              <a:buNone/>
            </a:pP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18289E1A-7B0A-47AB-0B55-F8E865452FB0}"/>
              </a:ext>
            </a:extLst>
          </p:cNvPr>
          <p:cNvSpPr>
            <a:spLocks noGrp="1"/>
          </p:cNvSpPr>
          <p:nvPr>
            <p:ph idx="1"/>
          </p:nvPr>
        </p:nvSpPr>
        <p:spPr>
          <a:xfrm>
            <a:off x="457200" y="285750"/>
            <a:ext cx="8229600" cy="5840413"/>
          </a:xfrm>
        </p:spPr>
        <p:txBody>
          <a:bodyPr/>
          <a:lstStyle/>
          <a:p>
            <a:pPr eaLnBrk="1" hangingPunct="1"/>
            <a:r>
              <a:rPr lang="en-US" altLang="en-US"/>
              <a:t>The receiver uses the following steps for error detection.</a:t>
            </a:r>
            <a:endParaRPr lang="en-IN" altLang="en-US"/>
          </a:p>
          <a:p>
            <a:pPr eaLnBrk="1" hangingPunct="1">
              <a:buFont typeface="Arial" panose="020B0604020202020204" pitchFamily="34" charset="0"/>
              <a:buNone/>
            </a:pPr>
            <a:r>
              <a:rPr lang="en-US" altLang="en-US" i="1" u="sng"/>
              <a:t>Receiver site:</a:t>
            </a:r>
            <a:endParaRPr lang="en-IN" altLang="en-US" i="1" u="sng"/>
          </a:p>
          <a:p>
            <a:pPr eaLnBrk="1" hangingPunct="1"/>
            <a:r>
              <a:rPr lang="en-US" altLang="en-US"/>
              <a:t>The message (including checksum) is divided into 16-bit words.</a:t>
            </a:r>
            <a:endParaRPr lang="en-IN" altLang="en-US"/>
          </a:p>
          <a:p>
            <a:pPr eaLnBrk="1" hangingPunct="1"/>
            <a:r>
              <a:rPr lang="en-US" altLang="en-US"/>
              <a:t>All words are added using one’s complement addition.</a:t>
            </a:r>
            <a:endParaRPr lang="en-IN" altLang="en-US"/>
          </a:p>
          <a:p>
            <a:pPr eaLnBrk="1" hangingPunct="1"/>
            <a:r>
              <a:rPr lang="en-US" altLang="en-US"/>
              <a:t>The sum is complemented and becomes the new checksum.</a:t>
            </a:r>
            <a:endParaRPr lang="en-IN" altLang="en-US"/>
          </a:p>
          <a:p>
            <a:pPr eaLnBrk="1" hangingPunct="1"/>
            <a:r>
              <a:rPr lang="en-US" altLang="en-US"/>
              <a:t>If the value of checksum is 0, the message is accepted; otherwise, it is rejected.</a:t>
            </a:r>
            <a:endParaRPr lang="en-IN" altLang="en-US"/>
          </a:p>
          <a:p>
            <a:pPr eaLnBrk="1" hangingPunct="1">
              <a:buFont typeface="Arial" panose="020B0604020202020204" pitchFamily="34" charset="0"/>
              <a:buNone/>
            </a:pPr>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6D7D82-D199-2081-3731-F812476BBF14}"/>
              </a:ext>
            </a:extLst>
          </p:cNvPr>
          <p:cNvSpPr>
            <a:spLocks noGrp="1"/>
          </p:cNvSpPr>
          <p:nvPr>
            <p:ph idx="1"/>
          </p:nvPr>
        </p:nvSpPr>
        <p:spPr>
          <a:xfrm>
            <a:off x="457200" y="214313"/>
            <a:ext cx="8229600" cy="5911850"/>
          </a:xfrm>
        </p:spPr>
        <p:txBody>
          <a:bodyPr/>
          <a:lstStyle/>
          <a:p>
            <a:pPr marL="0" indent="0" eaLnBrk="1" hangingPunct="1">
              <a:buFont typeface="Arial" panose="020B0604020202020204" pitchFamily="34" charset="0"/>
              <a:buNone/>
              <a:defRPr/>
            </a:pPr>
            <a:r>
              <a:rPr lang="en-US" dirty="0"/>
              <a:t>The nature of the checksum (treating words as numbers and adding and complementing them) is well-suited for software implementation. Short programs can be written to calculate the checksum at the receiver site or to check the validity of the message at the receiver site.</a:t>
            </a:r>
            <a:endParaRPr lang="en-IN" dirty="0"/>
          </a:p>
          <a:p>
            <a:pPr eaLnBrk="1" hangingPunct="1">
              <a:buFont typeface="Arial" panose="020B0604020202020204" pitchFamily="34" charset="0"/>
              <a:buNone/>
              <a:defRPr/>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851D69F6-A472-097F-1F59-B8A708B28DD0}"/>
              </a:ext>
            </a:extLst>
          </p:cNvPr>
          <p:cNvSpPr>
            <a:spLocks noGrp="1"/>
          </p:cNvSpPr>
          <p:nvPr>
            <p:ph idx="1"/>
          </p:nvPr>
        </p:nvSpPr>
        <p:spPr>
          <a:xfrm>
            <a:off x="457200" y="285750"/>
            <a:ext cx="8229600" cy="5840413"/>
          </a:xfrm>
        </p:spPr>
        <p:txBody>
          <a:bodyPr/>
          <a:lstStyle/>
          <a:p>
            <a:pPr eaLnBrk="1" hangingPunct="1">
              <a:buFont typeface="Arial" panose="020B0604020202020204" pitchFamily="34" charset="0"/>
              <a:buNone/>
            </a:pPr>
            <a:r>
              <a:rPr lang="en-US" altLang="en-US" b="1">
                <a:solidFill>
                  <a:srgbClr val="FF0000"/>
                </a:solidFill>
              </a:rPr>
              <a:t>Example</a:t>
            </a:r>
            <a:endParaRPr lang="en-IN" altLang="en-US">
              <a:solidFill>
                <a:srgbClr val="FF0000"/>
              </a:solidFill>
            </a:endParaRPr>
          </a:p>
          <a:p>
            <a:pPr eaLnBrk="1" hangingPunct="1"/>
            <a:r>
              <a:rPr lang="en-US" altLang="en-US"/>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a:t>
            </a:r>
            <a:endParaRPr lang="en-IN" altLang="en-US"/>
          </a:p>
          <a:p>
            <a:pPr eaLnBrk="1" hangingPunct="1">
              <a:buFont typeface="Arial" panose="020B0604020202020204" pitchFamily="34" charset="0"/>
              <a:buNone/>
            </a:pP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descr="internet checksum.jpg">
            <a:extLst>
              <a:ext uri="{FF2B5EF4-FFF2-40B4-BE49-F238E27FC236}">
                <a16:creationId xmlns:a16="http://schemas.microsoft.com/office/drawing/2014/main" id="{5676CB2B-1DB0-762E-5761-2F6C77C747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85875"/>
            <a:ext cx="80264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6E88-226D-525F-DED9-9D104ECA565F}"/>
              </a:ext>
            </a:extLst>
          </p:cNvPr>
          <p:cNvSpPr>
            <a:spLocks noGrp="1"/>
          </p:cNvSpPr>
          <p:nvPr>
            <p:ph type="title"/>
          </p:nvPr>
        </p:nvSpPr>
        <p:spPr>
          <a:xfrm>
            <a:off x="57150" y="131763"/>
            <a:ext cx="8229600" cy="582612"/>
          </a:xfrm>
          <a:solidFill>
            <a:srgbClr val="FF0066"/>
          </a:solidFill>
        </p:spPr>
        <p:txBody>
          <a:bodyPr rtlCol="0">
            <a:normAutofit fontScale="90000"/>
          </a:bodyPr>
          <a:lstStyle/>
          <a:p>
            <a:pPr algn="l" eaLnBrk="1" fontAlgn="auto" hangingPunct="1">
              <a:spcAft>
                <a:spcPts val="0"/>
              </a:spcAft>
              <a:defRPr/>
            </a:pPr>
            <a:r>
              <a:rPr lang="en-IN" dirty="0"/>
              <a:t>Performance of checksum</a:t>
            </a:r>
          </a:p>
        </p:txBody>
      </p:sp>
      <p:sp>
        <p:nvSpPr>
          <p:cNvPr id="3" name="Content Placeholder 2">
            <a:extLst>
              <a:ext uri="{FF2B5EF4-FFF2-40B4-BE49-F238E27FC236}">
                <a16:creationId xmlns:a16="http://schemas.microsoft.com/office/drawing/2014/main" id="{9FD55501-1540-9068-7366-0CD0EB8C9C88}"/>
              </a:ext>
            </a:extLst>
          </p:cNvPr>
          <p:cNvSpPr>
            <a:spLocks noGrp="1"/>
          </p:cNvSpPr>
          <p:nvPr>
            <p:ph idx="1"/>
          </p:nvPr>
        </p:nvSpPr>
        <p:spPr>
          <a:xfrm>
            <a:off x="0" y="928688"/>
            <a:ext cx="9144000" cy="5643562"/>
          </a:xfrm>
        </p:spPr>
        <p:txBody>
          <a:bodyPr rtlCol="0">
            <a:normAutofit fontScale="40000" lnSpcReduction="20000"/>
          </a:bodyPr>
          <a:lstStyle/>
          <a:p>
            <a:pPr eaLnBrk="1" fontAlgn="auto" hangingPunct="1">
              <a:spcAft>
                <a:spcPts val="1200"/>
              </a:spcAft>
              <a:defRPr/>
            </a:pPr>
            <a:r>
              <a:rPr lang="en-US" sz="6700" dirty="0"/>
              <a:t>The checksum detects all errors involving an odd number of bits, as well as most errors involving an even number of bits. </a:t>
            </a:r>
          </a:p>
          <a:p>
            <a:pPr eaLnBrk="1" fontAlgn="auto" hangingPunct="1">
              <a:spcAft>
                <a:spcPts val="1200"/>
              </a:spcAft>
              <a:defRPr/>
            </a:pPr>
            <a:r>
              <a:rPr lang="en-US" sz="7000" dirty="0"/>
              <a:t>However, if one or more bits of a segment are damaged and the corresponding bit or bits of opposite value in a second segment are also damaged, the sums of those columns will not change and the receiver will not detect a problem.</a:t>
            </a:r>
            <a:endParaRPr lang="en-IN" sz="7000" dirty="0"/>
          </a:p>
          <a:p>
            <a:pPr eaLnBrk="1" fontAlgn="auto" hangingPunct="1">
              <a:spcAft>
                <a:spcPts val="1200"/>
              </a:spcAft>
              <a:defRPr/>
            </a:pPr>
            <a:r>
              <a:rPr lang="en-US" sz="4200" dirty="0"/>
              <a:t>If the last digit of one segment is a 0 and it gets changed to a 1 in transit, then the last 1 in another segment must be changed to a 0 if the error is to go undetected.</a:t>
            </a:r>
            <a:endParaRPr lang="en-IN" sz="4200" dirty="0"/>
          </a:p>
          <a:p>
            <a:pPr eaLnBrk="1" fontAlgn="auto" hangingPunct="1">
              <a:spcAft>
                <a:spcPts val="1200"/>
              </a:spcAft>
              <a:defRPr/>
            </a:pPr>
            <a:r>
              <a:rPr lang="en-US" sz="4200" dirty="0"/>
              <a:t>In LRC, two 0s could both change to 1s without altering the parity because carries were discarded.</a:t>
            </a:r>
            <a:endParaRPr lang="en-IN" sz="4200" dirty="0"/>
          </a:p>
          <a:p>
            <a:pPr eaLnBrk="1" fontAlgn="auto" hangingPunct="1">
              <a:spcAft>
                <a:spcPts val="1200"/>
              </a:spcAft>
              <a:defRPr/>
            </a:pPr>
            <a:r>
              <a:rPr lang="en-US" sz="4200" dirty="0"/>
              <a:t>Checksum retains all carries; so although two 0s becoming 1s would not alter the value of their own column, they would change the value of the next higher column.</a:t>
            </a:r>
            <a:endParaRPr lang="en-IN" sz="4200" dirty="0"/>
          </a:p>
          <a:p>
            <a:pPr eaLnBrk="1" fontAlgn="auto" hangingPunct="1">
              <a:spcAft>
                <a:spcPts val="1200"/>
              </a:spcAft>
              <a:defRPr/>
            </a:pPr>
            <a:r>
              <a:rPr lang="en-US" sz="4200" dirty="0"/>
              <a:t>But anytime a bit inversion is balanced by an opposite bit inversion in the corresponding digit of another data segment, the error is invisible.</a:t>
            </a:r>
            <a:endParaRPr lang="en-IN" sz="4200" dirty="0"/>
          </a:p>
          <a:p>
            <a:pPr eaLnBrk="1" fontAlgn="auto" hangingPunct="1">
              <a:spcAft>
                <a:spcPts val="0"/>
              </a:spcAft>
              <a:defRPr/>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A2A5-1C72-E50F-CD3B-9D0198513F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5A08F-2DC3-A8C7-B0FA-4B0C388BF7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146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F5DA0193-653C-0045-2DFF-18C43DDBDA13}"/>
              </a:ext>
            </a:extLst>
          </p:cNvPr>
          <p:cNvSpPr>
            <a:spLocks noGrp="1"/>
          </p:cNvSpPr>
          <p:nvPr>
            <p:ph idx="1"/>
          </p:nvPr>
        </p:nvSpPr>
        <p:spPr>
          <a:xfrm>
            <a:off x="357188" y="285750"/>
            <a:ext cx="8229600" cy="4525963"/>
          </a:xfrm>
        </p:spPr>
        <p:txBody>
          <a:bodyPr/>
          <a:lstStyle/>
          <a:p>
            <a:pPr eaLnBrk="1" hangingPunct="1"/>
            <a:r>
              <a:rPr lang="en-US" altLang="en-US">
                <a:latin typeface="Times New Roman" panose="02020603050405020304" pitchFamily="18" charset="0"/>
                <a:cs typeface="Times New Roman" panose="02020603050405020304" pitchFamily="18" charset="0"/>
              </a:rPr>
              <a:t>Several protocols still use checksum for error detection although the tendency to replace it with CRC. As CRC is also used in other layers as well.</a:t>
            </a:r>
          </a:p>
          <a:p>
            <a:pPr eaLnBrk="1" hangingPunct="1"/>
            <a:r>
              <a:rPr lang="en-IN" altLang="en-US"/>
              <a:t>Checksum is an error detection technique which can be applied to a message of any length.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18466A5-9B74-3511-9B84-3367B4DE1079}"/>
              </a:ext>
            </a:extLst>
          </p:cNvPr>
          <p:cNvSpPr>
            <a:spLocks noGrp="1"/>
          </p:cNvSpPr>
          <p:nvPr>
            <p:ph type="title"/>
          </p:nvPr>
        </p:nvSpPr>
        <p:spPr>
          <a:xfrm>
            <a:off x="457200" y="274638"/>
            <a:ext cx="8229600" cy="582612"/>
          </a:xfrm>
          <a:solidFill>
            <a:srgbClr val="FF0066"/>
          </a:solidFill>
        </p:spPr>
        <p:txBody>
          <a:bodyPr/>
          <a:lstStyle/>
          <a:p>
            <a:pPr eaLnBrk="1" hangingPunct="1"/>
            <a:r>
              <a:rPr lang="en-IN" altLang="en-US">
                <a:solidFill>
                  <a:schemeClr val="bg1"/>
                </a:solidFill>
              </a:rPr>
              <a:t>Checksum Generator/sender</a:t>
            </a:r>
          </a:p>
        </p:txBody>
      </p:sp>
      <p:sp>
        <p:nvSpPr>
          <p:cNvPr id="5123" name="Content Placeholder 2">
            <a:extLst>
              <a:ext uri="{FF2B5EF4-FFF2-40B4-BE49-F238E27FC236}">
                <a16:creationId xmlns:a16="http://schemas.microsoft.com/office/drawing/2014/main" id="{39BBC5CC-BBE6-EE15-F61B-0A6812D61882}"/>
              </a:ext>
            </a:extLst>
          </p:cNvPr>
          <p:cNvSpPr>
            <a:spLocks noGrp="1"/>
          </p:cNvSpPr>
          <p:nvPr>
            <p:ph idx="1"/>
          </p:nvPr>
        </p:nvSpPr>
        <p:spPr>
          <a:xfrm>
            <a:off x="500063" y="1285875"/>
            <a:ext cx="8229600" cy="4525963"/>
          </a:xfrm>
        </p:spPr>
        <p:txBody>
          <a:bodyPr/>
          <a:lstStyle/>
          <a:p>
            <a:pPr marL="0" indent="0" eaLnBrk="1" hangingPunct="1">
              <a:buFont typeface="Arial" panose="020B0604020202020204" pitchFamily="34" charset="0"/>
              <a:buNone/>
            </a:pPr>
            <a:r>
              <a:rPr lang="en-IN" altLang="en-US"/>
              <a:t>Checksum Generator/sender follows following steps:</a:t>
            </a:r>
          </a:p>
          <a:p>
            <a:pPr marL="900113" lvl="1" indent="-442913" eaLnBrk="1" hangingPunct="1">
              <a:buFont typeface="Wingdings" panose="05000000000000000000" pitchFamily="2" charset="2"/>
              <a:buChar char="§"/>
            </a:pPr>
            <a:r>
              <a:rPr lang="en-IN" altLang="en-US"/>
              <a:t>The unit is divided into k sections, each of n bits ( normally 16)</a:t>
            </a:r>
          </a:p>
          <a:p>
            <a:pPr marL="900113" lvl="1" indent="-442913" eaLnBrk="1" hangingPunct="1">
              <a:buFont typeface="Wingdings" panose="05000000000000000000" pitchFamily="2" charset="2"/>
              <a:buChar char="§"/>
            </a:pPr>
            <a:r>
              <a:rPr lang="en-IN" altLang="en-US"/>
              <a:t>All the sections are added together using 1’s complement to get the sum</a:t>
            </a:r>
          </a:p>
          <a:p>
            <a:pPr marL="900113" lvl="1" indent="-442913" eaLnBrk="1" hangingPunct="1">
              <a:buFont typeface="Wingdings" panose="05000000000000000000" pitchFamily="2" charset="2"/>
              <a:buChar char="§"/>
            </a:pPr>
            <a:r>
              <a:rPr lang="en-IN" altLang="en-US"/>
              <a:t>The sum is complemented &amp; becomes the checksum</a:t>
            </a:r>
          </a:p>
          <a:p>
            <a:pPr marL="900113" lvl="1" indent="-442913" eaLnBrk="1" hangingPunct="1">
              <a:buFont typeface="Wingdings" panose="05000000000000000000" pitchFamily="2" charset="2"/>
              <a:buChar char="§"/>
            </a:pPr>
            <a:r>
              <a:rPr lang="en-IN" altLang="en-US"/>
              <a:t>The checksum is sent along with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B8DDD2F-1C07-A890-1E49-57E3DAA853D6}"/>
              </a:ext>
            </a:extLst>
          </p:cNvPr>
          <p:cNvSpPr>
            <a:spLocks noGrp="1"/>
          </p:cNvSpPr>
          <p:nvPr>
            <p:ph type="title"/>
          </p:nvPr>
        </p:nvSpPr>
        <p:spPr>
          <a:xfrm>
            <a:off x="457200" y="274638"/>
            <a:ext cx="8229600" cy="725487"/>
          </a:xfrm>
          <a:solidFill>
            <a:srgbClr val="FF0066"/>
          </a:solidFill>
        </p:spPr>
        <p:txBody>
          <a:bodyPr/>
          <a:lstStyle/>
          <a:p>
            <a:pPr algn="l" eaLnBrk="1" hangingPunct="1"/>
            <a:r>
              <a:rPr lang="en-IN" altLang="en-US">
                <a:solidFill>
                  <a:schemeClr val="bg1"/>
                </a:solidFill>
              </a:rPr>
              <a:t>Checksum Checker/receiver </a:t>
            </a:r>
          </a:p>
        </p:txBody>
      </p:sp>
      <p:sp>
        <p:nvSpPr>
          <p:cNvPr id="6147" name="Content Placeholder 2">
            <a:extLst>
              <a:ext uri="{FF2B5EF4-FFF2-40B4-BE49-F238E27FC236}">
                <a16:creationId xmlns:a16="http://schemas.microsoft.com/office/drawing/2014/main" id="{C7C573B6-D05D-C072-5C24-D559C8C6D4B3}"/>
              </a:ext>
            </a:extLst>
          </p:cNvPr>
          <p:cNvSpPr>
            <a:spLocks noGrp="1"/>
          </p:cNvSpPr>
          <p:nvPr>
            <p:ph idx="1"/>
          </p:nvPr>
        </p:nvSpPr>
        <p:spPr>
          <a:xfrm>
            <a:off x="457200" y="1428750"/>
            <a:ext cx="8229600" cy="4697413"/>
          </a:xfrm>
        </p:spPr>
        <p:txBody>
          <a:bodyPr/>
          <a:lstStyle/>
          <a:p>
            <a:pPr eaLnBrk="1" hangingPunct="1"/>
            <a:r>
              <a:rPr lang="en-IN" altLang="en-US"/>
              <a:t>Checksum checker/receiver  follows following steps</a:t>
            </a:r>
          </a:p>
          <a:p>
            <a:pPr marL="900113" lvl="1" indent="-442913" eaLnBrk="1" hangingPunct="1">
              <a:buFont typeface="Wingdings" panose="05000000000000000000" pitchFamily="2" charset="2"/>
              <a:buChar char="§"/>
            </a:pPr>
            <a:r>
              <a:rPr lang="en-IN" altLang="en-US"/>
              <a:t>Unit is divided into k section, each of n bits</a:t>
            </a:r>
          </a:p>
          <a:p>
            <a:pPr marL="900113" lvl="1" indent="-442913" eaLnBrk="1" hangingPunct="1">
              <a:buFont typeface="Wingdings" panose="05000000000000000000" pitchFamily="2" charset="2"/>
              <a:buChar char="§"/>
            </a:pPr>
            <a:r>
              <a:rPr lang="en-IN" altLang="en-US"/>
              <a:t>All sections are added together using 1’s complement to get the sum</a:t>
            </a:r>
          </a:p>
          <a:p>
            <a:pPr marL="900113" lvl="1" indent="-442913" eaLnBrk="1" hangingPunct="1">
              <a:buFont typeface="Wingdings" panose="05000000000000000000" pitchFamily="2" charset="2"/>
              <a:buChar char="§"/>
            </a:pPr>
            <a:r>
              <a:rPr lang="en-IN" altLang="en-US"/>
              <a:t>The sum is complemented</a:t>
            </a:r>
          </a:p>
          <a:p>
            <a:pPr marL="900113" lvl="1" indent="-442913" eaLnBrk="1" hangingPunct="1">
              <a:buFont typeface="Wingdings" panose="05000000000000000000" pitchFamily="2" charset="2"/>
              <a:buChar char="§"/>
            </a:pPr>
            <a:r>
              <a:rPr lang="en-IN" altLang="en-US"/>
              <a:t>If the result is zero, the data is accepted, else it is discarded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FE97346F-30B1-8242-EB8E-34A9B0F0FA11}"/>
              </a:ext>
            </a:extLst>
          </p:cNvPr>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a:solidFill>
                  <a:srgbClr val="898989"/>
                </a:solidFill>
                <a:latin typeface="Calibri" panose="020F0502020204030204" pitchFamily="34" charset="0"/>
              </a:rPr>
              <a:t>10.</a:t>
            </a:r>
            <a:fld id="{1F55AD36-F56C-4EA4-826B-0B05EF710330}" type="slidenum">
              <a:rPr lang="en-US" altLang="en-US">
                <a:solidFill>
                  <a:srgbClr val="898989"/>
                </a:solidFill>
                <a:latin typeface="Calibri" panose="020F0502020204030204" pitchFamily="34" charset="0"/>
              </a:rPr>
              <a:pPr algn="l" eaLnBrk="1" hangingPunct="1"/>
              <a:t>6</a:t>
            </a:fld>
            <a:endParaRPr lang="en-US" altLang="en-US">
              <a:solidFill>
                <a:srgbClr val="898989"/>
              </a:solidFill>
              <a:latin typeface="Calibri" panose="020F0502020204030204" pitchFamily="34" charset="0"/>
            </a:endParaRPr>
          </a:p>
        </p:txBody>
      </p:sp>
      <p:sp>
        <p:nvSpPr>
          <p:cNvPr id="7171" name="Rectangle 14">
            <a:extLst>
              <a:ext uri="{FF2B5EF4-FFF2-40B4-BE49-F238E27FC236}">
                <a16:creationId xmlns:a16="http://schemas.microsoft.com/office/drawing/2014/main" id="{912A4CE2-FF2B-1A26-6FC5-1ED5366DF35B}"/>
              </a:ext>
            </a:extLst>
          </p:cNvPr>
          <p:cNvSpPr>
            <a:spLocks noChangeArrowheads="1"/>
          </p:cNvSpPr>
          <p:nvPr/>
        </p:nvSpPr>
        <p:spPr bwMode="auto">
          <a:xfrm>
            <a:off x="152400" y="15240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solidFill>
                  <a:srgbClr val="FF0000"/>
                </a:solidFill>
                <a:latin typeface="Times-BoldItalic"/>
              </a:rPr>
              <a:t>Figure:  </a:t>
            </a:r>
            <a:r>
              <a:rPr lang="en-US" altLang="en-US" sz="2000">
                <a:latin typeface="Times-BoldItalic"/>
              </a:rPr>
              <a:t>Algorithm to calculate a traditional checksum</a:t>
            </a:r>
          </a:p>
        </p:txBody>
      </p:sp>
      <p:pic>
        <p:nvPicPr>
          <p:cNvPr id="29700" name="Picture 4">
            <a:extLst>
              <a:ext uri="{FF2B5EF4-FFF2-40B4-BE49-F238E27FC236}">
                <a16:creationId xmlns:a16="http://schemas.microsoft.com/office/drawing/2014/main" id="{C791B38B-4FEB-01BD-792E-88D8E343F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50" y="603250"/>
            <a:ext cx="550545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a:extLst>
              <a:ext uri="{FF2B5EF4-FFF2-40B4-BE49-F238E27FC236}">
                <a16:creationId xmlns:a16="http://schemas.microsoft.com/office/drawing/2014/main" id="{5BC882B2-E5FA-6F18-E0D7-4C209D7C81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38350"/>
            <a:ext cx="277177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9701"/>
                                        </p:tgtEl>
                                        <p:attrNameLst>
                                          <p:attrName>style.visibility</p:attrName>
                                        </p:attrNameLst>
                                      </p:cBhvr>
                                      <p:to>
                                        <p:strVal val="visible"/>
                                      </p:to>
                                    </p:set>
                                    <p:anim calcmode="lin" valueType="num">
                                      <p:cBhvr additive="base">
                                        <p:cTn id="12" dur="500" fill="hold"/>
                                        <p:tgtEl>
                                          <p:spTgt spid="29701"/>
                                        </p:tgtEl>
                                        <p:attrNameLst>
                                          <p:attrName>ppt_x</p:attrName>
                                        </p:attrNameLst>
                                      </p:cBhvr>
                                      <p:tavLst>
                                        <p:tav tm="0">
                                          <p:val>
                                            <p:strVal val="0-#ppt_w/2"/>
                                          </p:val>
                                        </p:tav>
                                        <p:tav tm="100000">
                                          <p:val>
                                            <p:strVal val="#ppt_x"/>
                                          </p:val>
                                        </p:tav>
                                      </p:tavLst>
                                    </p:anim>
                                    <p:anim calcmode="lin" valueType="num">
                                      <p:cBhvr additive="base">
                                        <p:cTn id="1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843D2091-BDB5-3FDF-AE8F-E475773FB3E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892175"/>
            <a:ext cx="852170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95" name="Rectangle 3">
            <a:extLst>
              <a:ext uri="{FF2B5EF4-FFF2-40B4-BE49-F238E27FC236}">
                <a16:creationId xmlns:a16="http://schemas.microsoft.com/office/drawing/2014/main" id="{E814B34F-AEB9-53BE-6C02-C7AA73531FF5}"/>
              </a:ext>
            </a:extLst>
          </p:cNvPr>
          <p:cNvSpPr>
            <a:spLocks noChangeArrowheads="1"/>
          </p:cNvSpPr>
          <p:nvPr/>
        </p:nvSpPr>
        <p:spPr bwMode="auto">
          <a:xfrm>
            <a:off x="3636963" y="117475"/>
            <a:ext cx="2022475"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00279F"/>
                </a:solidFill>
                <a:latin typeface="Calibri" panose="020F0502020204030204" pitchFamily="34" charset="0"/>
              </a:rPr>
              <a:t>Checksum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B31B2900-39F4-BFAD-9AEA-9E29150FCB7F}"/>
              </a:ext>
            </a:extLst>
          </p:cNvPr>
          <p:cNvSpPr>
            <a:spLocks noGrp="1"/>
          </p:cNvSpPr>
          <p:nvPr>
            <p:ph type="sldNum" sz="quarter" idx="12"/>
          </p:nvPr>
        </p:nvSpPr>
        <p:spPr>
          <a:xfrm>
            <a:off x="457200" y="6356350"/>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a:solidFill>
                  <a:srgbClr val="898989"/>
                </a:solidFill>
                <a:latin typeface="Calibri" panose="020F0502020204030204" pitchFamily="34" charset="0"/>
              </a:rPr>
              <a:t>10.</a:t>
            </a:r>
            <a:fld id="{D7243047-A55D-4EED-83DB-9E398CD5BC86}" type="slidenum">
              <a:rPr lang="en-US" altLang="en-US">
                <a:solidFill>
                  <a:srgbClr val="898989"/>
                </a:solidFill>
                <a:latin typeface="Calibri" panose="020F0502020204030204" pitchFamily="34" charset="0"/>
              </a:rPr>
              <a:pPr algn="l" eaLnBrk="1" hangingPunct="1"/>
              <a:t>8</a:t>
            </a:fld>
            <a:endParaRPr lang="en-US" altLang="en-US">
              <a:solidFill>
                <a:srgbClr val="898989"/>
              </a:solidFill>
              <a:latin typeface="Calibri" panose="020F0502020204030204" pitchFamily="34" charset="0"/>
            </a:endParaRPr>
          </a:p>
        </p:txBody>
      </p:sp>
      <p:sp>
        <p:nvSpPr>
          <p:cNvPr id="9219" name="Rectangle 14">
            <a:extLst>
              <a:ext uri="{FF2B5EF4-FFF2-40B4-BE49-F238E27FC236}">
                <a16:creationId xmlns:a16="http://schemas.microsoft.com/office/drawing/2014/main" id="{1F8A2813-6BFC-C1E1-EF4E-C45D535BC638}"/>
              </a:ext>
            </a:extLst>
          </p:cNvPr>
          <p:cNvSpPr>
            <a:spLocks noChangeArrowheads="1"/>
          </p:cNvSpPr>
          <p:nvPr/>
        </p:nvSpPr>
        <p:spPr bwMode="auto">
          <a:xfrm>
            <a:off x="152400" y="133350"/>
            <a:ext cx="8153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solidFill>
                  <a:srgbClr val="FF0000"/>
                </a:solidFill>
                <a:latin typeface="Times-BoldItalic"/>
              </a:rPr>
              <a:t>Figure:  </a:t>
            </a:r>
            <a:r>
              <a:rPr lang="en-US" altLang="en-US" sz="2000">
                <a:latin typeface="Times-BoldItalic"/>
              </a:rPr>
              <a:t>Checksum</a:t>
            </a:r>
          </a:p>
        </p:txBody>
      </p:sp>
      <p:pic>
        <p:nvPicPr>
          <p:cNvPr id="27652" name="Picture 4">
            <a:extLst>
              <a:ext uri="{FF2B5EF4-FFF2-40B4-BE49-F238E27FC236}">
                <a16:creationId xmlns:a16="http://schemas.microsoft.com/office/drawing/2014/main" id="{88F2FF88-0EB1-5071-0119-8FFFB1EFB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1260475"/>
            <a:ext cx="3673475"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a:extLst>
              <a:ext uri="{FF2B5EF4-FFF2-40B4-BE49-F238E27FC236}">
                <a16:creationId xmlns:a16="http://schemas.microsoft.com/office/drawing/2014/main" id="{DE763BC1-3F87-0A18-B3E6-69A47EECB9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125" y="1260475"/>
            <a:ext cx="3673475"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B573775F-262B-F990-D4AE-2DD5FD9031B0}"/>
              </a:ext>
            </a:extLst>
          </p:cNvPr>
          <p:cNvCxnSpPr/>
          <p:nvPr/>
        </p:nvCxnSpPr>
        <p:spPr bwMode="auto">
          <a:xfrm>
            <a:off x="3811588" y="4641850"/>
            <a:ext cx="1217612" cy="6350"/>
          </a:xfrm>
          <a:prstGeom prst="straightConnector1">
            <a:avLst/>
          </a:prstGeom>
          <a:ln w="57150">
            <a:solidFill>
              <a:srgbClr val="FF0000"/>
            </a:solidFill>
            <a:headEnd type="none" w="med" len="med"/>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up)">
                                      <p:cBhvr>
                                        <p:cTn id="7" dur="5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animEffect transition="in" filter="wipe(down)">
                                      <p:cBhvr>
                                        <p:cTn id="1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077F9A3-440F-F9F2-D600-C523F41B85C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500313"/>
            <a:ext cx="788670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43" name="Rectangle 6">
            <a:extLst>
              <a:ext uri="{FF2B5EF4-FFF2-40B4-BE49-F238E27FC236}">
                <a16:creationId xmlns:a16="http://schemas.microsoft.com/office/drawing/2014/main" id="{44003C6E-B42C-CBB7-6CBB-B1BF9CEFC9DF}"/>
              </a:ext>
            </a:extLst>
          </p:cNvPr>
          <p:cNvSpPr>
            <a:spLocks noChangeArrowheads="1"/>
          </p:cNvSpPr>
          <p:nvPr/>
        </p:nvSpPr>
        <p:spPr bwMode="auto">
          <a:xfrm>
            <a:off x="2341563" y="346075"/>
            <a:ext cx="458311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00279F"/>
                </a:solidFill>
                <a:latin typeface="Calibri" panose="020F0502020204030204" pitchFamily="34" charset="0"/>
              </a:rPr>
              <a:t>Data Unit and Checksum</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096AE668DA124B8607CDB9F76802A9" ma:contentTypeVersion="11" ma:contentTypeDescription="Create a new document." ma:contentTypeScope="" ma:versionID="75d6e2be124e85da19ef891721c28864">
  <xsd:schema xmlns:xsd="http://www.w3.org/2001/XMLSchema" xmlns:xs="http://www.w3.org/2001/XMLSchema" xmlns:p="http://schemas.microsoft.com/office/2006/metadata/properties" xmlns:ns2="dbcbedfa-8ccc-485c-88d9-02c246393ad8" xmlns:ns3="2ee0f1f5-cb7e-40d0-8a3d-8dbe2d05992e" targetNamespace="http://schemas.microsoft.com/office/2006/metadata/properties" ma:root="true" ma:fieldsID="8613bc9b1e9d200bbbd70044e3a3ee62" ns2:_="" ns3:_="">
    <xsd:import namespace="dbcbedfa-8ccc-485c-88d9-02c246393ad8"/>
    <xsd:import namespace="2ee0f1f5-cb7e-40d0-8a3d-8dbe2d05992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cbedfa-8ccc-485c-88d9-02c246393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e0f1f5-cb7e-40d0-8a3d-8dbe2d05992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0b5626c-b064-4275-9fe5-6011316792bf}" ma:internalName="TaxCatchAll" ma:showField="CatchAllData" ma:web="2ee0f1f5-cb7e-40d0-8a3d-8dbe2d0599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F42EBD-DC5B-453D-BD9F-B03E949B48D2}">
  <ds:schemaRefs>
    <ds:schemaRef ds:uri="http://schemas.microsoft.com/sharepoint/v3/contenttype/forms"/>
  </ds:schemaRefs>
</ds:datastoreItem>
</file>

<file path=customXml/itemProps2.xml><?xml version="1.0" encoding="utf-8"?>
<ds:datastoreItem xmlns:ds="http://schemas.openxmlformats.org/officeDocument/2006/customXml" ds:itemID="{D839625A-0632-40BD-86D7-34FE76E612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cbedfa-8ccc-485c-88d9-02c246393ad8"/>
    <ds:schemaRef ds:uri="2ee0f1f5-cb7e-40d0-8a3d-8dbe2d0599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385</TotalTime>
  <Words>1224</Words>
  <Application>Microsoft Office PowerPoint</Application>
  <PresentationFormat>On-screen Show (4:3)</PresentationFormat>
  <Paragraphs>129</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Lecture 5 Checksum</vt:lpstr>
      <vt:lpstr>PowerPoint Presentation</vt:lpstr>
      <vt:lpstr>PowerPoint Presentation</vt:lpstr>
      <vt:lpstr>Checksum Generator/sender</vt:lpstr>
      <vt:lpstr>Checksum Checker/receiver </vt:lpstr>
      <vt:lpstr>PowerPoint Presentation</vt:lpstr>
      <vt:lpstr>PowerPoint Presentation</vt:lpstr>
      <vt:lpstr>PowerPoint Presentation</vt:lpstr>
      <vt:lpstr>PowerPoint Presentation</vt:lpstr>
      <vt:lpstr>Understanding 1s complement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of checksum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Checksum</dc:title>
  <dc:creator>windows8</dc:creator>
  <cp:lastModifiedBy>windows8</cp:lastModifiedBy>
  <cp:revision>45</cp:revision>
  <dcterms:created xsi:type="dcterms:W3CDTF">2015-06-03T07:59:35Z</dcterms:created>
  <dcterms:modified xsi:type="dcterms:W3CDTF">2024-09-07T11:41:10Z</dcterms:modified>
</cp:coreProperties>
</file>