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1.xml" ContentType="application/vnd.openxmlformats-officedocument.presentationml.slide+xml"/>
  <Override PartName="/ppt/slides/slide43.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42.xml" ContentType="application/vnd.openxmlformats-officedocument.presentationml.slide+xml"/>
  <Override PartName="/ppt/slides/slide61.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1.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0.xml" ContentType="application/vnd.openxmlformats-officedocument.presentationml.slide+xml"/>
  <Override PartName="/ppt/slides/slide62.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50.xml" ContentType="application/vnd.openxmlformats-officedocument.presentationml.slide+xml"/>
  <Override PartName="/ppt/slides/slide48.xml" ContentType="application/vnd.openxmlformats-officedocument.presentationml.slide+xml"/>
  <Override PartName="/ppt/slides/slide52.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1.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3.xml" ContentType="application/vnd.openxmlformats-officedocument.presentationml.slide+xml"/>
  <Override PartName="/ppt/notesSlides/notesSlide71.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slideMasters/slideMaster1.xml" ContentType="application/vnd.openxmlformats-officedocument.presentationml.slideMaster+xml"/>
  <Override PartName="/ppt/notesSlides/notesSlide70.xml" ContentType="application/vnd.openxmlformats-officedocument.presentationml.notesSlide+xml"/>
  <Override PartName="/ppt/notesSlides/notesSlide66.xml" ContentType="application/vnd.openxmlformats-officedocument.presentationml.notesSlide+xml"/>
  <Override PartName="/ppt/notesSlides/notesSlide69.xml" ContentType="application/vnd.openxmlformats-officedocument.presentationml.notesSlide+xml"/>
  <Override PartName="/ppt/notesSlides/notesSlide64.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notesSlides/notesSlide33.xml" ContentType="application/vnd.openxmlformats-officedocument.presentationml.notesSlide+xml"/>
  <Override PartName="/ppt/notesSlides/notesSlide65.xml" ContentType="application/vnd.openxmlformats-officedocument.presentationml.notesSlide+xml"/>
  <Override PartName="/ppt/notesSlides/notesSlide43.xml" ContentType="application/vnd.openxmlformats-officedocument.presentationml.notesSlide+xml"/>
  <Override PartName="/ppt/notesSlides/notesSlide55.xml" ContentType="application/vnd.openxmlformats-officedocument.presentationml.notesSlide+xml"/>
  <Override PartName="/ppt/notesSlides/notesSlide54.xml" ContentType="application/vnd.openxmlformats-officedocument.presentationml.notesSlide+xml"/>
  <Override PartName="/ppt/notesSlides/notesSlide44.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6.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59.xml" ContentType="application/vnd.openxmlformats-officedocument.presentationml.notesSlide+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60.xml" ContentType="application/vnd.openxmlformats-officedocument.presentationml.notesSlide+xml"/>
  <Override PartName="/ppt/notesSlides/notesSlide42.xml" ContentType="application/vnd.openxmlformats-officedocument.presentationml.notesSlide+xml"/>
  <Override PartName="/ppt/notesSlides/notesSlide40.xml" ContentType="application/vnd.openxmlformats-officedocument.presentationml.notesSlide+xml"/>
  <Override PartName="/ppt/notesSlides/notesSlide53.xml" ContentType="application/vnd.openxmlformats-officedocument.presentationml.notesSlide+xml"/>
  <Override PartName="/ppt/notesSlides/notesSlide34.xml" ContentType="application/vnd.openxmlformats-officedocument.presentationml.notesSlide+xml"/>
  <Override PartName="/ppt/notesSlides/notesSlide52.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35.xml" ContentType="application/vnd.openxmlformats-officedocument.presentationml.notesSlide+xml"/>
  <Override PartName="/ppt/notesSlides/notesSlide61.xml" ContentType="application/vnd.openxmlformats-officedocument.presentationml.notesSlide+xml"/>
  <Override PartName="/ppt/notesSlides/notesSlide36.xml" ContentType="application/vnd.openxmlformats-officedocument.presentationml.notesSlide+xml"/>
  <Override PartName="/ppt/notesSlides/notesSlide39.xml" ContentType="application/vnd.openxmlformats-officedocument.presentationml.notesSlide+xml"/>
  <Override PartName="/ppt/notesSlides/notesSlide41.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49.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7" r:id="rId67"/>
    <p:sldId id="328" r:id="rId68"/>
    <p:sldId id="321" r:id="rId69"/>
    <p:sldId id="322" r:id="rId70"/>
    <p:sldId id="323" r:id="rId71"/>
    <p:sldId id="324" r:id="rId72"/>
    <p:sldId id="325" r:id="rId73"/>
    <p:sldId id="326" r:id="rId74"/>
  </p:sldIdLst>
  <p:sldSz cx="12192000" cy="6858000"/>
  <p:notesSz cx="7559675" cy="10691813"/>
  <p:embeddedFontLst>
    <p:embeddedFont>
      <p:font typeface="Roboto Condensed Light" panose="020B0604020202020204" charset="0"/>
      <p:regular r:id="rId76"/>
      <p:bold r:id="rId77"/>
      <p:italic r:id="rId78"/>
      <p:boldItalic r:id="rId79"/>
    </p:embeddedFont>
    <p:embeddedFont>
      <p:font typeface="Roboto Condensed ExtraBold" panose="020B0604020202020204" charset="0"/>
      <p:bold r:id="rId80"/>
      <p:boldItalic r:id="rId81"/>
    </p:embeddedFont>
    <p:embeddedFont>
      <p:font typeface="Lexend Black" panose="020B0604020202020204" charset="0"/>
      <p:bold r:id="rId82"/>
    </p:embeddedFont>
    <p:embeddedFont>
      <p:font typeface="Roboto Condensed" panose="020B0604020202020204" charset="0"/>
      <p:regular r:id="rId83"/>
      <p:bold r:id="rId84"/>
      <p:italic r:id="rId85"/>
      <p:boldItalic r:id="rId86"/>
    </p:embeddedFont>
    <p:embeddedFont>
      <p:font typeface="Lexend" panose="020B0604020202020204" charset="0"/>
      <p:regular r:id="rId87"/>
      <p:bold r:id="rId88"/>
    </p:embeddedFont>
    <p:embeddedFont>
      <p:font typeface="Wingdings 3" panose="05040102010807070707" pitchFamily="18" charset="2"/>
      <p:regular r:id="rId89"/>
    </p:embeddedFont>
    <p:embeddedFont>
      <p:font typeface="Montserrat" panose="020B0604020202020204" charset="0"/>
      <p:regular r:id="rId90"/>
      <p:bold r:id="rId91"/>
      <p:italic r:id="rId92"/>
      <p:boldItalic r:id="rId93"/>
    </p:embeddedFont>
    <p:embeddedFont>
      <p:font typeface="Nunito" panose="020B0604020202020204" charset="0"/>
      <p:regular r:id="rId94"/>
      <p:bold r:id="rId95"/>
      <p:italic r:id="rId96"/>
      <p:boldItalic r:id="rId97"/>
    </p:embeddedFont>
    <p:embeddedFont>
      <p:font typeface="Noto Sans Symbols" panose="020B0604020202020204" charset="0"/>
      <p:regular r:id="rId98"/>
      <p:bold r:id="rId9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0" roundtripDataSignature="AMtx7mgf9T4D/qZ2Bxz2bv1U3kabmJ+X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9.fntdata"/><Relationship Id="rId89" Type="http://schemas.openxmlformats.org/officeDocument/2006/relationships/font" Target="fonts/font14.fntdata"/><Relationship Id="rId16" Type="http://schemas.openxmlformats.org/officeDocument/2006/relationships/slide" Target="slides/slide15.xml"/><Relationship Id="rId107" Type="http://schemas.openxmlformats.org/officeDocument/2006/relationships/customXml" Target="../customXml/item3.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4.fntdata"/><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font" Target="fonts/font15.fntdata"/><Relationship Id="rId95" Type="http://schemas.openxmlformats.org/officeDocument/2006/relationships/font" Target="fonts/font20.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font" Target="fonts/font5.fntdata"/><Relationship Id="rId85" Type="http://schemas.openxmlformats.org/officeDocument/2006/relationships/font" Target="fonts/font10.fntdata"/><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83" Type="http://schemas.openxmlformats.org/officeDocument/2006/relationships/font" Target="fonts/font8.fntdata"/><Relationship Id="rId88" Type="http://schemas.openxmlformats.org/officeDocument/2006/relationships/font" Target="fonts/font13.fntdata"/><Relationship Id="rId91" Type="http://schemas.openxmlformats.org/officeDocument/2006/relationships/font" Target="fonts/font16.fntdata"/><Relationship Id="rId96"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font" Target="fonts/font11.fntdata"/><Relationship Id="rId94" Type="http://schemas.openxmlformats.org/officeDocument/2006/relationships/font" Target="fonts/font19.fntdata"/><Relationship Id="rId99" Type="http://schemas.openxmlformats.org/officeDocument/2006/relationships/font" Target="fonts/font24.fntdata"/><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fntdata"/><Relationship Id="rId97" Type="http://schemas.openxmlformats.org/officeDocument/2006/relationships/font" Target="fonts/font22.fntdata"/><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7.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2.fntdata"/><Relationship Id="rId61" Type="http://schemas.openxmlformats.org/officeDocument/2006/relationships/slide" Target="slides/slide60.xml"/><Relationship Id="rId82"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2.fntdata"/><Relationship Id="rId100" Type="http://customschemas.google.com/relationships/presentationmetadata" Target="metadata"/><Relationship Id="rId105"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8.fntdata"/><Relationship Id="rId98" Type="http://schemas.openxmlformats.org/officeDocument/2006/relationships/font" Target="fonts/font23.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772934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9410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ebb636fcf1_0_819:notes"/>
          <p:cNvSpPr>
            <a:spLocks noGrp="1" noRot="1" noChangeAspect="1"/>
          </p:cNvSpPr>
          <p:nvPr>
            <p:ph type="sldImg" idx="2"/>
          </p:nvPr>
        </p:nvSpPr>
        <p:spPr>
          <a:xfrm>
            <a:off x="420313" y="801885"/>
            <a:ext cx="67197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ebb636fcf1_0_819:notes"/>
          <p:cNvSpPr txBox="1">
            <a:spLocks noGrp="1"/>
          </p:cNvSpPr>
          <p:nvPr>
            <p:ph type="body" idx="1"/>
          </p:nvPr>
        </p:nvSpPr>
        <p:spPr>
          <a:xfrm>
            <a:off x="755968" y="5078605"/>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184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ebb636fcf1_0_873:notes"/>
          <p:cNvSpPr>
            <a:spLocks noGrp="1" noRot="1" noChangeAspect="1"/>
          </p:cNvSpPr>
          <p:nvPr>
            <p:ph type="sldImg" idx="2"/>
          </p:nvPr>
        </p:nvSpPr>
        <p:spPr>
          <a:xfrm>
            <a:off x="420313" y="801885"/>
            <a:ext cx="67197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ebb636fcf1_0_873:notes"/>
          <p:cNvSpPr txBox="1">
            <a:spLocks noGrp="1"/>
          </p:cNvSpPr>
          <p:nvPr>
            <p:ph type="body" idx="1"/>
          </p:nvPr>
        </p:nvSpPr>
        <p:spPr>
          <a:xfrm>
            <a:off x="755968" y="5078605"/>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7315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ebb636fcf1_0_926:notes"/>
          <p:cNvSpPr>
            <a:spLocks noGrp="1" noRot="1" noChangeAspect="1"/>
          </p:cNvSpPr>
          <p:nvPr>
            <p:ph type="sldImg" idx="2"/>
          </p:nvPr>
        </p:nvSpPr>
        <p:spPr>
          <a:xfrm>
            <a:off x="420313" y="801885"/>
            <a:ext cx="67197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ebb636fcf1_0_926:notes"/>
          <p:cNvSpPr txBox="1">
            <a:spLocks noGrp="1"/>
          </p:cNvSpPr>
          <p:nvPr>
            <p:ph type="body" idx="1"/>
          </p:nvPr>
        </p:nvSpPr>
        <p:spPr>
          <a:xfrm>
            <a:off x="755968" y="5078605"/>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2456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ebb636fcf1_0_80: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ebb636fcf1_0_8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030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ebb636fcf1_0_69: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ebb636fcf1_0_69: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6223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3: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8304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4: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3188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ebb636fcf1_0_174:notes"/>
          <p:cNvSpPr>
            <a:spLocks noGrp="1" noRot="1" noChangeAspect="1"/>
          </p:cNvSpPr>
          <p:nvPr>
            <p:ph type="sldImg" idx="2"/>
          </p:nvPr>
        </p:nvSpPr>
        <p:spPr>
          <a:xfrm>
            <a:off x="420313" y="801885"/>
            <a:ext cx="67197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2ebb636fcf1_0_174:notes"/>
          <p:cNvSpPr txBox="1">
            <a:spLocks noGrp="1"/>
          </p:cNvSpPr>
          <p:nvPr>
            <p:ph type="body" idx="1"/>
          </p:nvPr>
        </p:nvSpPr>
        <p:spPr>
          <a:xfrm>
            <a:off x="755968" y="5078605"/>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073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p5: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1315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ebb636fcf1_0_979:notes"/>
          <p:cNvSpPr>
            <a:spLocks noGrp="1" noRot="1" noChangeAspect="1"/>
          </p:cNvSpPr>
          <p:nvPr>
            <p:ph type="sldImg" idx="2"/>
          </p:nvPr>
        </p:nvSpPr>
        <p:spPr>
          <a:xfrm>
            <a:off x="420313" y="801885"/>
            <a:ext cx="67197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ebb636fcf1_0_979:notes"/>
          <p:cNvSpPr txBox="1">
            <a:spLocks noGrp="1"/>
          </p:cNvSpPr>
          <p:nvPr>
            <p:ph type="body" idx="1"/>
          </p:nvPr>
        </p:nvSpPr>
        <p:spPr>
          <a:xfrm>
            <a:off x="755968" y="5078605"/>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250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6079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ebb636fcf1_0_984:notes"/>
          <p:cNvSpPr>
            <a:spLocks noGrp="1" noRot="1" noChangeAspect="1"/>
          </p:cNvSpPr>
          <p:nvPr>
            <p:ph type="sldImg" idx="2"/>
          </p:nvPr>
        </p:nvSpPr>
        <p:spPr>
          <a:xfrm>
            <a:off x="420313" y="801885"/>
            <a:ext cx="67197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ebb636fcf1_0_984:notes"/>
          <p:cNvSpPr txBox="1">
            <a:spLocks noGrp="1"/>
          </p:cNvSpPr>
          <p:nvPr>
            <p:ph type="body" idx="1"/>
          </p:nvPr>
        </p:nvSpPr>
        <p:spPr>
          <a:xfrm>
            <a:off x="755968" y="5078605"/>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0349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ebb636fcf1_0_988:notes"/>
          <p:cNvSpPr>
            <a:spLocks noGrp="1" noRot="1" noChangeAspect="1"/>
          </p:cNvSpPr>
          <p:nvPr>
            <p:ph type="sldImg" idx="2"/>
          </p:nvPr>
        </p:nvSpPr>
        <p:spPr>
          <a:xfrm>
            <a:off x="420313" y="801885"/>
            <a:ext cx="67197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2ebb636fcf1_0_988:notes"/>
          <p:cNvSpPr txBox="1">
            <a:spLocks noGrp="1"/>
          </p:cNvSpPr>
          <p:nvPr>
            <p:ph type="body" idx="1"/>
          </p:nvPr>
        </p:nvSpPr>
        <p:spPr>
          <a:xfrm>
            <a:off x="755968" y="5078605"/>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840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ebb636fcf1_0_546:notes"/>
          <p:cNvSpPr>
            <a:spLocks noGrp="1" noRot="1" noChangeAspect="1"/>
          </p:cNvSpPr>
          <p:nvPr>
            <p:ph type="sldImg" idx="2"/>
          </p:nvPr>
        </p:nvSpPr>
        <p:spPr>
          <a:xfrm>
            <a:off x="420313" y="801885"/>
            <a:ext cx="67197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ebb636fcf1_0_546:notes"/>
          <p:cNvSpPr txBox="1">
            <a:spLocks noGrp="1"/>
          </p:cNvSpPr>
          <p:nvPr>
            <p:ph type="body" idx="1"/>
          </p:nvPr>
        </p:nvSpPr>
        <p:spPr>
          <a:xfrm>
            <a:off x="755968" y="5078605"/>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7904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ebb636fcf1_0_600:notes"/>
          <p:cNvSpPr>
            <a:spLocks noGrp="1" noRot="1" noChangeAspect="1"/>
          </p:cNvSpPr>
          <p:nvPr>
            <p:ph type="sldImg" idx="2"/>
          </p:nvPr>
        </p:nvSpPr>
        <p:spPr>
          <a:xfrm>
            <a:off x="420313" y="801885"/>
            <a:ext cx="67197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ebb636fcf1_0_600:notes"/>
          <p:cNvSpPr txBox="1">
            <a:spLocks noGrp="1"/>
          </p:cNvSpPr>
          <p:nvPr>
            <p:ph type="body" idx="1"/>
          </p:nvPr>
        </p:nvSpPr>
        <p:spPr>
          <a:xfrm>
            <a:off x="755968" y="5078605"/>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2804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ebb636fcf1_0_653:notes"/>
          <p:cNvSpPr>
            <a:spLocks noGrp="1" noRot="1" noChangeAspect="1"/>
          </p:cNvSpPr>
          <p:nvPr>
            <p:ph type="sldImg" idx="2"/>
          </p:nvPr>
        </p:nvSpPr>
        <p:spPr>
          <a:xfrm>
            <a:off x="420313" y="801885"/>
            <a:ext cx="67197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ebb636fcf1_0_653:notes"/>
          <p:cNvSpPr txBox="1">
            <a:spLocks noGrp="1"/>
          </p:cNvSpPr>
          <p:nvPr>
            <p:ph type="body" idx="1"/>
          </p:nvPr>
        </p:nvSpPr>
        <p:spPr>
          <a:xfrm>
            <a:off x="755968" y="5078605"/>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84624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ebb636fcf1_0_707:notes"/>
          <p:cNvSpPr>
            <a:spLocks noGrp="1" noRot="1" noChangeAspect="1"/>
          </p:cNvSpPr>
          <p:nvPr>
            <p:ph type="sldImg" idx="2"/>
          </p:nvPr>
        </p:nvSpPr>
        <p:spPr>
          <a:xfrm>
            <a:off x="420313" y="801885"/>
            <a:ext cx="67197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ebb636fcf1_0_707:notes"/>
          <p:cNvSpPr txBox="1">
            <a:spLocks noGrp="1"/>
          </p:cNvSpPr>
          <p:nvPr>
            <p:ph type="body" idx="1"/>
          </p:nvPr>
        </p:nvSpPr>
        <p:spPr>
          <a:xfrm>
            <a:off x="755968" y="5078605"/>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6251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ebb636fcf1_1_50:notes"/>
          <p:cNvSpPr>
            <a:spLocks noGrp="1" noRot="1" noChangeAspect="1"/>
          </p:cNvSpPr>
          <p:nvPr>
            <p:ph type="sldImg" idx="2"/>
          </p:nvPr>
        </p:nvSpPr>
        <p:spPr>
          <a:xfrm>
            <a:off x="420313" y="801885"/>
            <a:ext cx="67197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ebb636fcf1_1_50:notes"/>
          <p:cNvSpPr txBox="1">
            <a:spLocks noGrp="1"/>
          </p:cNvSpPr>
          <p:nvPr>
            <p:ph type="body" idx="1"/>
          </p:nvPr>
        </p:nvSpPr>
        <p:spPr>
          <a:xfrm>
            <a:off x="755968" y="5078605"/>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5932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2ebb636fcf1_1_10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2ebb636fcf1_1_104:notes"/>
          <p:cNvSpPr txBox="1">
            <a:spLocks noGrp="1"/>
          </p:cNvSpPr>
          <p:nvPr>
            <p:ph type="body" idx="1"/>
          </p:nvPr>
        </p:nvSpPr>
        <p:spPr>
          <a:xfrm>
            <a:off x="755968" y="5078605"/>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351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2ebb636fcf1_1_158:notes"/>
          <p:cNvSpPr>
            <a:spLocks noGrp="1" noRot="1" noChangeAspect="1"/>
          </p:cNvSpPr>
          <p:nvPr>
            <p:ph type="sldImg" idx="2"/>
          </p:nvPr>
        </p:nvSpPr>
        <p:spPr>
          <a:xfrm>
            <a:off x="420313" y="801885"/>
            <a:ext cx="67197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2ebb636fcf1_1_158:notes"/>
          <p:cNvSpPr txBox="1">
            <a:spLocks noGrp="1"/>
          </p:cNvSpPr>
          <p:nvPr>
            <p:ph type="body" idx="1"/>
          </p:nvPr>
        </p:nvSpPr>
        <p:spPr>
          <a:xfrm>
            <a:off x="755968" y="5078605"/>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98241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ebb636fcf1_1_212:notes"/>
          <p:cNvSpPr>
            <a:spLocks noGrp="1" noRot="1" noChangeAspect="1"/>
          </p:cNvSpPr>
          <p:nvPr>
            <p:ph type="sldImg" idx="2"/>
          </p:nvPr>
        </p:nvSpPr>
        <p:spPr>
          <a:xfrm>
            <a:off x="420313" y="801885"/>
            <a:ext cx="67197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ebb636fcf1_1_212:notes"/>
          <p:cNvSpPr txBox="1">
            <a:spLocks noGrp="1"/>
          </p:cNvSpPr>
          <p:nvPr>
            <p:ph type="body" idx="1"/>
          </p:nvPr>
        </p:nvSpPr>
        <p:spPr>
          <a:xfrm>
            <a:off x="755968" y="5078605"/>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082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ebb636fcf1_0_6: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g2ebb636fcf1_0_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1305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ebb636fcf1_1_265:notes"/>
          <p:cNvSpPr>
            <a:spLocks noGrp="1" noRot="1" noChangeAspect="1"/>
          </p:cNvSpPr>
          <p:nvPr>
            <p:ph type="sldImg" idx="2"/>
          </p:nvPr>
        </p:nvSpPr>
        <p:spPr>
          <a:xfrm>
            <a:off x="420313" y="801885"/>
            <a:ext cx="67197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ebb636fcf1_1_265:notes"/>
          <p:cNvSpPr txBox="1">
            <a:spLocks noGrp="1"/>
          </p:cNvSpPr>
          <p:nvPr>
            <p:ph type="body" idx="1"/>
          </p:nvPr>
        </p:nvSpPr>
        <p:spPr>
          <a:xfrm>
            <a:off x="755968" y="5078605"/>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76149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p13: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79166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1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5" name="Google Shape;435;p14: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61928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1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0" name="Google Shape;450;p15: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887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1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5" name="Google Shape;465;p16: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58968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1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0" name="Google Shape;480;p17: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86700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1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5" name="Google Shape;495;p18: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75710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1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0" name="Google Shape;510;p19: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05357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2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0" name="Google Shape;520;p20: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85548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2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2" name="Google Shape;532;p21: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2480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ebb636fcf1_0_487:notes"/>
          <p:cNvSpPr>
            <a:spLocks noGrp="1" noRot="1" noChangeAspect="1"/>
          </p:cNvSpPr>
          <p:nvPr>
            <p:ph type="sldImg" idx="2"/>
          </p:nvPr>
        </p:nvSpPr>
        <p:spPr>
          <a:xfrm>
            <a:off x="420313" y="801885"/>
            <a:ext cx="67197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ebb636fcf1_0_487:notes"/>
          <p:cNvSpPr txBox="1">
            <a:spLocks noGrp="1"/>
          </p:cNvSpPr>
          <p:nvPr>
            <p:ph type="body" idx="1"/>
          </p:nvPr>
        </p:nvSpPr>
        <p:spPr>
          <a:xfrm>
            <a:off x="755968" y="5078605"/>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2604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2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3" name="Google Shape;543;p22: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1867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2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9" name="Google Shape;549;p23: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19841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2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5" name="Google Shape;575;p24: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06355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ebb636fcf1_1_371:notes"/>
          <p:cNvSpPr>
            <a:spLocks noGrp="1" noRot="1" noChangeAspect="1"/>
          </p:cNvSpPr>
          <p:nvPr>
            <p:ph type="sldImg" idx="2"/>
          </p:nvPr>
        </p:nvSpPr>
        <p:spPr>
          <a:xfrm>
            <a:off x="420313" y="801885"/>
            <a:ext cx="67197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ebb636fcf1_1_371:notes"/>
          <p:cNvSpPr txBox="1">
            <a:spLocks noGrp="1"/>
          </p:cNvSpPr>
          <p:nvPr>
            <p:ph type="body" idx="1"/>
          </p:nvPr>
        </p:nvSpPr>
        <p:spPr>
          <a:xfrm>
            <a:off x="755968" y="5078605"/>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31659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p2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9" name="Google Shape;609;p25: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00537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2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7" name="Google Shape;627;p2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25759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2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3" name="Google Shape;633;p27: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64557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2ebb636fcf1_1_0:notes"/>
          <p:cNvSpPr>
            <a:spLocks noGrp="1" noRot="1" noChangeAspect="1"/>
          </p:cNvSpPr>
          <p:nvPr>
            <p:ph type="sldImg" idx="2"/>
          </p:nvPr>
        </p:nvSpPr>
        <p:spPr>
          <a:xfrm>
            <a:off x="420313" y="801885"/>
            <a:ext cx="67197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2ebb636fcf1_1_0:notes"/>
          <p:cNvSpPr txBox="1">
            <a:spLocks noGrp="1"/>
          </p:cNvSpPr>
          <p:nvPr>
            <p:ph type="body" idx="1"/>
          </p:nvPr>
        </p:nvSpPr>
        <p:spPr>
          <a:xfrm>
            <a:off x="755968" y="5078605"/>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55966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2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5" name="Google Shape;645;p28: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44589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2ebb636fcf1_1_319:notes"/>
          <p:cNvSpPr>
            <a:spLocks noGrp="1" noRot="1" noChangeAspect="1"/>
          </p:cNvSpPr>
          <p:nvPr>
            <p:ph type="sldImg" idx="2"/>
          </p:nvPr>
        </p:nvSpPr>
        <p:spPr>
          <a:xfrm>
            <a:off x="420313" y="801885"/>
            <a:ext cx="67197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2ebb636fcf1_1_319:notes"/>
          <p:cNvSpPr txBox="1">
            <a:spLocks noGrp="1"/>
          </p:cNvSpPr>
          <p:nvPr>
            <p:ph type="body" idx="1"/>
          </p:nvPr>
        </p:nvSpPr>
        <p:spPr>
          <a:xfrm>
            <a:off x="755968" y="5078605"/>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582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bb636fcf1_0_814:notes"/>
          <p:cNvSpPr>
            <a:spLocks noGrp="1" noRot="1" noChangeAspect="1"/>
          </p:cNvSpPr>
          <p:nvPr>
            <p:ph type="sldImg" idx="2"/>
          </p:nvPr>
        </p:nvSpPr>
        <p:spPr>
          <a:xfrm>
            <a:off x="420313" y="801885"/>
            <a:ext cx="67197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ebb636fcf1_0_814:notes"/>
          <p:cNvSpPr txBox="1">
            <a:spLocks noGrp="1"/>
          </p:cNvSpPr>
          <p:nvPr>
            <p:ph type="body" idx="1"/>
          </p:nvPr>
        </p:nvSpPr>
        <p:spPr>
          <a:xfrm>
            <a:off x="755968" y="5078605"/>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51343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2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6" name="Google Shape;676;p29: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45711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3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7" name="Google Shape;687;p30: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28471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3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2" name="Google Shape;702;p31: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9357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2ebb636fcf1_1_615:notes"/>
          <p:cNvSpPr>
            <a:spLocks noGrp="1" noRot="1" noChangeAspect="1"/>
          </p:cNvSpPr>
          <p:nvPr>
            <p:ph type="sldImg" idx="2"/>
          </p:nvPr>
        </p:nvSpPr>
        <p:spPr>
          <a:xfrm>
            <a:off x="420313" y="801885"/>
            <a:ext cx="67197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2ebb636fcf1_1_615:notes"/>
          <p:cNvSpPr txBox="1">
            <a:spLocks noGrp="1"/>
          </p:cNvSpPr>
          <p:nvPr>
            <p:ph type="body" idx="1"/>
          </p:nvPr>
        </p:nvSpPr>
        <p:spPr>
          <a:xfrm>
            <a:off x="755968" y="5078605"/>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40758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2ebb636fcf1_1_558:notes"/>
          <p:cNvSpPr>
            <a:spLocks noGrp="1" noRot="1" noChangeAspect="1"/>
          </p:cNvSpPr>
          <p:nvPr>
            <p:ph type="sldImg" idx="2"/>
          </p:nvPr>
        </p:nvSpPr>
        <p:spPr>
          <a:xfrm>
            <a:off x="420313" y="801885"/>
            <a:ext cx="67197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2ebb636fcf1_1_558:notes"/>
          <p:cNvSpPr txBox="1">
            <a:spLocks noGrp="1"/>
          </p:cNvSpPr>
          <p:nvPr>
            <p:ph type="body" idx="1"/>
          </p:nvPr>
        </p:nvSpPr>
        <p:spPr>
          <a:xfrm>
            <a:off x="755968" y="5078605"/>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11977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3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6" name="Google Shape;746;p32: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87985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3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2" name="Google Shape;752;p33: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16554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p3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6" name="Google Shape;766;p34: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78542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3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0" name="Google Shape;780;p36: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27618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3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0" name="Google Shape;790;p37: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8050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ebb636fcf1_0_87: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2ebb636fcf1_0_87: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108423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p3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4" name="Google Shape;814;p3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303804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3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5" name="Google Shape;825;p39: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73260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p4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3" name="Google Shape;833;p4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37677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p4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8" name="Google Shape;848;p41: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0388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p4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3" name="Google Shape;883;p42: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172890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4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2" name="Google Shape;902;p43: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5853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p4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7" name="Google Shape;917;p4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409136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p4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5" name="Google Shape;925;p47: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35312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p4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4" name="Google Shape;934;p48: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39157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p4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3" name="Google Shape;943;p49: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2731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ebb636fcf1_0_97: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2ebb636fcf1_0_97: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119438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p5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5" name="Google Shape;955;p50: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93036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p5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1" name="Google Shape;961;p51: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2067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ebb636fcf1_0_224:notes"/>
          <p:cNvSpPr>
            <a:spLocks noGrp="1" noRot="1" noChangeAspect="1"/>
          </p:cNvSpPr>
          <p:nvPr>
            <p:ph type="sldImg" idx="2"/>
          </p:nvPr>
        </p:nvSpPr>
        <p:spPr>
          <a:xfrm>
            <a:off x="420313" y="801885"/>
            <a:ext cx="6719700" cy="4009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ebb636fcf1_0_224:notes"/>
          <p:cNvSpPr txBox="1">
            <a:spLocks noGrp="1"/>
          </p:cNvSpPr>
          <p:nvPr>
            <p:ph type="body" idx="1"/>
          </p:nvPr>
        </p:nvSpPr>
        <p:spPr>
          <a:xfrm>
            <a:off x="755968" y="5078605"/>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436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ebb636fcf1_0_135: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2ebb636fcf1_0_135: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980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2ebe751994e_0_566"/>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1" name="Google Shape;11;g2ebe751994e_0_566"/>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2" name="Google Shape;12;g2ebe751994e_0_56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g2ebe751994e_0_60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g2ebe751994e_0_60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47" name="Google Shape;47;g2ebe751994e_0_60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2ebe751994e_0_60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AND_BODY_4">
  <p:cSld name="TITLE_AND_BODY_4">
    <p:spTree>
      <p:nvGrpSpPr>
        <p:cNvPr id="1" name="Shape 50"/>
        <p:cNvGrpSpPr/>
        <p:nvPr/>
      </p:nvGrpSpPr>
      <p:grpSpPr>
        <a:xfrm>
          <a:off x="0" y="0"/>
          <a:ext cx="0" cy="0"/>
          <a:chOff x="0" y="0"/>
          <a:chExt cx="0" cy="0"/>
        </a:xfrm>
      </p:grpSpPr>
      <p:sp>
        <p:nvSpPr>
          <p:cNvPr id="51" name="Google Shape;51;g2ebe751994e_0_607"/>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2" name="Google Shape;52;g2ebe751994e_0_607"/>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53" name="Google Shape;53;g2ebe751994e_0_60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lnSpcReduction="10000"/>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_5">
  <p:cSld name="TITLE_AND_BODY_5">
    <p:spTree>
      <p:nvGrpSpPr>
        <p:cNvPr id="1" name="Shape 54"/>
        <p:cNvGrpSpPr/>
        <p:nvPr/>
      </p:nvGrpSpPr>
      <p:grpSpPr>
        <a:xfrm>
          <a:off x="0" y="0"/>
          <a:ext cx="0" cy="0"/>
          <a:chOff x="0" y="0"/>
          <a:chExt cx="0" cy="0"/>
        </a:xfrm>
      </p:grpSpPr>
      <p:sp>
        <p:nvSpPr>
          <p:cNvPr id="55" name="Google Shape;55;g2ebe751994e_0_6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6" name="Google Shape;56;g2ebe751994e_0_6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57" name="Google Shape;57;g2ebe751994e_0_6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lnSpcReduction="10000"/>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58"/>
        <p:cNvGrpSpPr/>
        <p:nvPr/>
      </p:nvGrpSpPr>
      <p:grpSpPr>
        <a:xfrm>
          <a:off x="0" y="0"/>
          <a:ext cx="0" cy="0"/>
          <a:chOff x="0" y="0"/>
          <a:chExt cx="0" cy="0"/>
        </a:xfrm>
      </p:grpSpPr>
      <p:sp>
        <p:nvSpPr>
          <p:cNvPr id="59" name="Google Shape;59;g2ebe751994e_0_61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0" name="Google Shape;60;g2ebe751994e_0_615"/>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61" name="Google Shape;61;g2ebe751994e_0_61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lnSpcReduction="10000"/>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AND_BODY_2">
  <p:cSld name="TITLE_AND_BODY_2">
    <p:spTree>
      <p:nvGrpSpPr>
        <p:cNvPr id="1" name="Shape 62"/>
        <p:cNvGrpSpPr/>
        <p:nvPr/>
      </p:nvGrpSpPr>
      <p:grpSpPr>
        <a:xfrm>
          <a:off x="0" y="0"/>
          <a:ext cx="0" cy="0"/>
          <a:chOff x="0" y="0"/>
          <a:chExt cx="0" cy="0"/>
        </a:xfrm>
      </p:grpSpPr>
      <p:sp>
        <p:nvSpPr>
          <p:cNvPr id="63" name="Google Shape;63;g2ebe751994e_0_619"/>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4" name="Google Shape;64;g2ebe751994e_0_619"/>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65" name="Google Shape;65;g2ebe751994e_0_61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lnSpcReduction="10000"/>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AND_BODY_3">
  <p:cSld name="TITLE_AND_BODY_3">
    <p:spTree>
      <p:nvGrpSpPr>
        <p:cNvPr id="1" name="Shape 66"/>
        <p:cNvGrpSpPr/>
        <p:nvPr/>
      </p:nvGrpSpPr>
      <p:grpSpPr>
        <a:xfrm>
          <a:off x="0" y="0"/>
          <a:ext cx="0" cy="0"/>
          <a:chOff x="0" y="0"/>
          <a:chExt cx="0" cy="0"/>
        </a:xfrm>
      </p:grpSpPr>
      <p:sp>
        <p:nvSpPr>
          <p:cNvPr id="67" name="Google Shape;67;g2ebe751994e_0_623"/>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8" name="Google Shape;68;g2ebe751994e_0_623"/>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69" name="Google Shape;69;g2ebe751994e_0_62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lnSpcReduction="10000"/>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_AND_BODY_6">
  <p:cSld name="TITLE_AND_BODY_6">
    <p:spTree>
      <p:nvGrpSpPr>
        <p:cNvPr id="1" name="Shape 70"/>
        <p:cNvGrpSpPr/>
        <p:nvPr/>
      </p:nvGrpSpPr>
      <p:grpSpPr>
        <a:xfrm>
          <a:off x="0" y="0"/>
          <a:ext cx="0" cy="0"/>
          <a:chOff x="0" y="0"/>
          <a:chExt cx="0" cy="0"/>
        </a:xfrm>
      </p:grpSpPr>
      <p:sp>
        <p:nvSpPr>
          <p:cNvPr id="71" name="Google Shape;71;g2ebe751994e_0_627"/>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2" name="Google Shape;72;g2ebe751994e_0_627"/>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73" name="Google Shape;73;g2ebe751994e_0_62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lnSpcReduction="10000"/>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_AND_BODY_7">
  <p:cSld name="TITLE_AND_BODY_7">
    <p:spTree>
      <p:nvGrpSpPr>
        <p:cNvPr id="1" name="Shape 74"/>
        <p:cNvGrpSpPr/>
        <p:nvPr/>
      </p:nvGrpSpPr>
      <p:grpSpPr>
        <a:xfrm>
          <a:off x="0" y="0"/>
          <a:ext cx="0" cy="0"/>
          <a:chOff x="0" y="0"/>
          <a:chExt cx="0" cy="0"/>
        </a:xfrm>
      </p:grpSpPr>
      <p:sp>
        <p:nvSpPr>
          <p:cNvPr id="75" name="Google Shape;75;g2ebe751994e_0_63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6" name="Google Shape;76;g2ebe751994e_0_63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77" name="Google Shape;77;g2ebe751994e_0_63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lnSpcReduction="10000"/>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_AND_BODY_8">
  <p:cSld name="TITLE_AND_BODY_8">
    <p:spTree>
      <p:nvGrpSpPr>
        <p:cNvPr id="1" name="Shape 78"/>
        <p:cNvGrpSpPr/>
        <p:nvPr/>
      </p:nvGrpSpPr>
      <p:grpSpPr>
        <a:xfrm>
          <a:off x="0" y="0"/>
          <a:ext cx="0" cy="0"/>
          <a:chOff x="0" y="0"/>
          <a:chExt cx="0" cy="0"/>
        </a:xfrm>
      </p:grpSpPr>
      <p:sp>
        <p:nvSpPr>
          <p:cNvPr id="79" name="Google Shape;79;g2ebe751994e_0_63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0" name="Google Shape;80;g2ebe751994e_0_635"/>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81" name="Google Shape;81;g2ebe751994e_0_63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lnSpcReduction="10000"/>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g2ebe751994e_0_570"/>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g2ebe751994e_0_57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_AND_BODY_9">
  <p:cSld name="TITLE_AND_BODY_9">
    <p:spTree>
      <p:nvGrpSpPr>
        <p:cNvPr id="1" name="Shape 82"/>
        <p:cNvGrpSpPr/>
        <p:nvPr/>
      </p:nvGrpSpPr>
      <p:grpSpPr>
        <a:xfrm>
          <a:off x="0" y="0"/>
          <a:ext cx="0" cy="0"/>
          <a:chOff x="0" y="0"/>
          <a:chExt cx="0" cy="0"/>
        </a:xfrm>
      </p:grpSpPr>
      <p:sp>
        <p:nvSpPr>
          <p:cNvPr id="83" name="Google Shape;83;g2ebe751994e_0_639"/>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4" name="Google Shape;84;g2ebe751994e_0_639"/>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85" name="Google Shape;85;g2ebe751994e_0_6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lnSpcReduction="10000"/>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_AND_BODY_10">
  <p:cSld name="TITLE_AND_BODY_10">
    <p:spTree>
      <p:nvGrpSpPr>
        <p:cNvPr id="1" name="Shape 86"/>
        <p:cNvGrpSpPr/>
        <p:nvPr/>
      </p:nvGrpSpPr>
      <p:grpSpPr>
        <a:xfrm>
          <a:off x="0" y="0"/>
          <a:ext cx="0" cy="0"/>
          <a:chOff x="0" y="0"/>
          <a:chExt cx="0" cy="0"/>
        </a:xfrm>
      </p:grpSpPr>
      <p:sp>
        <p:nvSpPr>
          <p:cNvPr id="87" name="Google Shape;87;g2ebe751994e_0_643"/>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8" name="Google Shape;88;g2ebe751994e_0_643"/>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89" name="Google Shape;89;g2ebe751994e_0_64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lnSpcReduction="10000"/>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78" y="761687"/>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333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g2ebe751994e_0_573"/>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8" name="Google Shape;18;g2ebe751994e_0_573"/>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19" name="Google Shape;19;g2ebe751994e_0_57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g2ebe751994e_0_577"/>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2ebe751994e_0_577"/>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3" name="Google Shape;23;g2ebe751994e_0_577"/>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4" name="Google Shape;24;g2ebe751994e_0_57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g2ebe751994e_0_582"/>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2ebe751994e_0_58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g2ebe751994e_0_58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0" name="Google Shape;30;g2ebe751994e_0_58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g2ebe751994e_0_58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g2ebe751994e_0_589"/>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4" name="Google Shape;34;g2ebe751994e_0_58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g2ebe751994e_0_592"/>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g2ebe751994e_0_592"/>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38" name="Google Shape;38;g2ebe751994e_0_592"/>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9" name="Google Shape;39;g2ebe751994e_0_592"/>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40" name="Google Shape;40;g2ebe751994e_0_59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g2ebe751994e_0_598"/>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3" name="Google Shape;43;g2ebe751994e_0_59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2ebe751994e_0_562"/>
          <p:cNvSpPr txBox="1">
            <a:spLocks noGrp="1"/>
          </p:cNvSpPr>
          <p:nvPr>
            <p:ph type="title"/>
          </p:nvPr>
        </p:nvSpPr>
        <p:spPr>
          <a:xfrm>
            <a:off x="415600" y="593367"/>
            <a:ext cx="11360700" cy="763500"/>
          </a:xfrm>
          <a:prstGeom prst="rect">
            <a:avLst/>
          </a:prstGeom>
          <a:solidFill>
            <a:schemeClr val="lt2"/>
          </a:solid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Font typeface="Roboto Condensed"/>
              <a:buNone/>
              <a:defRPr sz="3700" b="1">
                <a:solidFill>
                  <a:schemeClr val="dk1"/>
                </a:solidFill>
                <a:latin typeface="Roboto Condensed"/>
                <a:ea typeface="Roboto Condensed"/>
                <a:cs typeface="Roboto Condensed"/>
                <a:sym typeface="Roboto Condensed"/>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g2ebe751994e_0_562"/>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Font typeface="Roboto Condensed"/>
              <a:buChar char="●"/>
              <a:defRPr sz="2400">
                <a:solidFill>
                  <a:schemeClr val="dk2"/>
                </a:solidFill>
                <a:latin typeface="Roboto Condensed"/>
                <a:ea typeface="Roboto Condensed"/>
                <a:cs typeface="Roboto Condensed"/>
                <a:sym typeface="Roboto Condensed"/>
              </a:defRPr>
            </a:lvl1pPr>
            <a:lvl2pPr marL="914400" lvl="1" indent="-349250">
              <a:lnSpc>
                <a:spcPct val="115000"/>
              </a:lnSpc>
              <a:spcBef>
                <a:spcPts val="0"/>
              </a:spcBef>
              <a:spcAft>
                <a:spcPts val="0"/>
              </a:spcAft>
              <a:buClr>
                <a:schemeClr val="dk2"/>
              </a:buClr>
              <a:buSzPts val="1900"/>
              <a:buFont typeface="Roboto Condensed"/>
              <a:buChar char="○"/>
              <a:defRPr sz="1900">
                <a:solidFill>
                  <a:schemeClr val="dk2"/>
                </a:solidFill>
                <a:latin typeface="Roboto Condensed"/>
                <a:ea typeface="Roboto Condensed"/>
                <a:cs typeface="Roboto Condensed"/>
                <a:sym typeface="Roboto Condensed"/>
              </a:defRPr>
            </a:lvl2pPr>
            <a:lvl3pPr marL="1371600" lvl="2" indent="-349250">
              <a:lnSpc>
                <a:spcPct val="115000"/>
              </a:lnSpc>
              <a:spcBef>
                <a:spcPts val="0"/>
              </a:spcBef>
              <a:spcAft>
                <a:spcPts val="0"/>
              </a:spcAft>
              <a:buClr>
                <a:schemeClr val="dk2"/>
              </a:buClr>
              <a:buSzPts val="1900"/>
              <a:buFont typeface="Roboto Condensed"/>
              <a:buChar char="■"/>
              <a:defRPr sz="1900">
                <a:solidFill>
                  <a:schemeClr val="dk2"/>
                </a:solidFill>
                <a:latin typeface="Roboto Condensed"/>
                <a:ea typeface="Roboto Condensed"/>
                <a:cs typeface="Roboto Condensed"/>
                <a:sym typeface="Roboto Condensed"/>
              </a:defRPr>
            </a:lvl3pPr>
            <a:lvl4pPr marL="1828800" lvl="3" indent="-349250">
              <a:lnSpc>
                <a:spcPct val="115000"/>
              </a:lnSpc>
              <a:spcBef>
                <a:spcPts val="0"/>
              </a:spcBef>
              <a:spcAft>
                <a:spcPts val="0"/>
              </a:spcAft>
              <a:buClr>
                <a:schemeClr val="dk2"/>
              </a:buClr>
              <a:buSzPts val="1900"/>
              <a:buFont typeface="Roboto Condensed"/>
              <a:buChar char="●"/>
              <a:defRPr sz="1900">
                <a:solidFill>
                  <a:schemeClr val="dk2"/>
                </a:solidFill>
                <a:latin typeface="Roboto Condensed"/>
                <a:ea typeface="Roboto Condensed"/>
                <a:cs typeface="Roboto Condensed"/>
                <a:sym typeface="Roboto Condensed"/>
              </a:defRPr>
            </a:lvl4pPr>
            <a:lvl5pPr marL="2286000" lvl="4" indent="-349250">
              <a:lnSpc>
                <a:spcPct val="115000"/>
              </a:lnSpc>
              <a:spcBef>
                <a:spcPts val="0"/>
              </a:spcBef>
              <a:spcAft>
                <a:spcPts val="0"/>
              </a:spcAft>
              <a:buClr>
                <a:schemeClr val="dk2"/>
              </a:buClr>
              <a:buSzPts val="1900"/>
              <a:buFont typeface="Roboto Condensed"/>
              <a:buChar char="○"/>
              <a:defRPr sz="1900">
                <a:solidFill>
                  <a:schemeClr val="dk2"/>
                </a:solidFill>
                <a:latin typeface="Roboto Condensed"/>
                <a:ea typeface="Roboto Condensed"/>
                <a:cs typeface="Roboto Condensed"/>
                <a:sym typeface="Roboto Condensed"/>
              </a:defRPr>
            </a:lvl5pPr>
            <a:lvl6pPr marL="2743200" lvl="5" indent="-349250">
              <a:lnSpc>
                <a:spcPct val="115000"/>
              </a:lnSpc>
              <a:spcBef>
                <a:spcPts val="0"/>
              </a:spcBef>
              <a:spcAft>
                <a:spcPts val="0"/>
              </a:spcAft>
              <a:buClr>
                <a:schemeClr val="dk2"/>
              </a:buClr>
              <a:buSzPts val="1900"/>
              <a:buFont typeface="Roboto Condensed"/>
              <a:buChar char="■"/>
              <a:defRPr sz="1900">
                <a:solidFill>
                  <a:schemeClr val="dk2"/>
                </a:solidFill>
                <a:latin typeface="Roboto Condensed"/>
                <a:ea typeface="Roboto Condensed"/>
                <a:cs typeface="Roboto Condensed"/>
                <a:sym typeface="Roboto Condensed"/>
              </a:defRPr>
            </a:lvl6pPr>
            <a:lvl7pPr marL="3200400" lvl="6" indent="-349250">
              <a:lnSpc>
                <a:spcPct val="115000"/>
              </a:lnSpc>
              <a:spcBef>
                <a:spcPts val="0"/>
              </a:spcBef>
              <a:spcAft>
                <a:spcPts val="0"/>
              </a:spcAft>
              <a:buClr>
                <a:schemeClr val="dk2"/>
              </a:buClr>
              <a:buSzPts val="1900"/>
              <a:buFont typeface="Roboto Condensed"/>
              <a:buChar char="●"/>
              <a:defRPr sz="1900">
                <a:solidFill>
                  <a:schemeClr val="dk2"/>
                </a:solidFill>
                <a:latin typeface="Roboto Condensed"/>
                <a:ea typeface="Roboto Condensed"/>
                <a:cs typeface="Roboto Condensed"/>
                <a:sym typeface="Roboto Condensed"/>
              </a:defRPr>
            </a:lvl7pPr>
            <a:lvl8pPr marL="3657600" lvl="7" indent="-349250">
              <a:lnSpc>
                <a:spcPct val="115000"/>
              </a:lnSpc>
              <a:spcBef>
                <a:spcPts val="0"/>
              </a:spcBef>
              <a:spcAft>
                <a:spcPts val="0"/>
              </a:spcAft>
              <a:buClr>
                <a:schemeClr val="dk2"/>
              </a:buClr>
              <a:buSzPts val="1900"/>
              <a:buFont typeface="Roboto Condensed"/>
              <a:buChar char="○"/>
              <a:defRPr sz="1900">
                <a:solidFill>
                  <a:schemeClr val="dk2"/>
                </a:solidFill>
                <a:latin typeface="Roboto Condensed"/>
                <a:ea typeface="Roboto Condensed"/>
                <a:cs typeface="Roboto Condensed"/>
                <a:sym typeface="Roboto Condensed"/>
              </a:defRPr>
            </a:lvl8pPr>
            <a:lvl9pPr marL="4114800" lvl="8" indent="-349250">
              <a:lnSpc>
                <a:spcPct val="115000"/>
              </a:lnSpc>
              <a:spcBef>
                <a:spcPts val="0"/>
              </a:spcBef>
              <a:spcAft>
                <a:spcPts val="0"/>
              </a:spcAft>
              <a:buClr>
                <a:schemeClr val="dk2"/>
              </a:buClr>
              <a:buSzPts val="1900"/>
              <a:buFont typeface="Roboto Condensed"/>
              <a:buChar char="■"/>
              <a:defRPr sz="1900">
                <a:solidFill>
                  <a:schemeClr val="dk2"/>
                </a:solidFill>
                <a:latin typeface="Roboto Condensed"/>
                <a:ea typeface="Roboto Condensed"/>
                <a:cs typeface="Roboto Condensed"/>
                <a:sym typeface="Roboto Condensed"/>
              </a:defRPr>
            </a:lvl9pPr>
          </a:lstStyle>
          <a:p>
            <a:endParaRPr/>
          </a:p>
        </p:txBody>
      </p:sp>
      <p:sp>
        <p:nvSpPr>
          <p:cNvPr id="8" name="Google Shape;8;g2ebe751994e_0_56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7" Type="http://schemas.openxmlformats.org/officeDocument/2006/relationships/image" Target="../media/image26.jpg"/><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16.xml.rels><?xml version="1.0" encoding="UTF-8" standalone="yes"?>
<Relationships xmlns="http://schemas.openxmlformats.org/package/2006/relationships"><Relationship Id="rId3" Type="http://schemas.openxmlformats.org/officeDocument/2006/relationships/image" Target="../media/image27.jpg"/><Relationship Id="rId7" Type="http://schemas.openxmlformats.org/officeDocument/2006/relationships/image" Target="../media/image31.jp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28.jp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hyperlink" Target="https://www.indeed.com/career-advice/career-development/employee-training-and-development" TargetMode="External"/><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jp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42.xml"/><Relationship Id="rId1" Type="http://schemas.openxmlformats.org/officeDocument/2006/relationships/slideLayout" Target="../slideLayouts/slideLayout1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49.png"/></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6.xml"/><Relationship Id="rId1" Type="http://schemas.openxmlformats.org/officeDocument/2006/relationships/slideLayout" Target="../slideLayouts/slideLayout11.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7.gif"/><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jpg"/><Relationship Id="rId3" Type="http://schemas.openxmlformats.org/officeDocument/2006/relationships/image" Target="../media/image8.png"/><Relationship Id="rId7" Type="http://schemas.openxmlformats.org/officeDocument/2006/relationships/image" Target="../media/image12.jpg"/><Relationship Id="rId12"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1.png"/><Relationship Id="rId11" Type="http://schemas.openxmlformats.org/officeDocument/2006/relationships/image" Target="../media/image16.jp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p:nvPr/>
        </p:nvSpPr>
        <p:spPr>
          <a:xfrm>
            <a:off x="508225" y="150725"/>
            <a:ext cx="12766800" cy="2996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4800" b="0" i="0" u="none" strike="noStrike" cap="none" dirty="0">
                <a:solidFill>
                  <a:srgbClr val="373737"/>
                </a:solidFill>
                <a:latin typeface="Roboto Condensed Light"/>
                <a:ea typeface="Roboto Condensed Light"/>
                <a:cs typeface="Roboto Condensed Light"/>
                <a:sym typeface="Roboto Condensed Light"/>
              </a:rPr>
              <a:t>Unit-1</a:t>
            </a:r>
            <a:r>
              <a:rPr lang="en-US" sz="1800" b="0" i="0" u="none" strike="noStrike" cap="none" dirty="0">
                <a:latin typeface="Arial"/>
                <a:ea typeface="Arial"/>
                <a:cs typeface="Arial"/>
              </a:rPr>
              <a:t/>
            </a:r>
            <a:br>
              <a:rPr lang="en-US" sz="1800" b="0" i="0" u="none" strike="noStrike" cap="none" dirty="0">
                <a:latin typeface="Arial"/>
                <a:ea typeface="Arial"/>
                <a:cs typeface="Arial"/>
              </a:rPr>
            </a:br>
            <a:r>
              <a:rPr lang="en-US" sz="4400" b="1" i="0" u="none" strike="noStrike" cap="none" dirty="0">
                <a:solidFill>
                  <a:srgbClr val="C00000"/>
                </a:solidFill>
                <a:latin typeface="Roboto Condensed"/>
                <a:ea typeface="Roboto Condensed"/>
                <a:cs typeface="Roboto Condensed"/>
                <a:sym typeface="Roboto Condensed"/>
              </a:rPr>
              <a:t>Introduction</a:t>
            </a:r>
            <a:r>
              <a:rPr lang="en-US" sz="4400" b="0" i="0" u="none" strike="noStrike" cap="none" dirty="0">
                <a:solidFill>
                  <a:srgbClr val="373737"/>
                </a:solidFill>
                <a:latin typeface="Roboto Condensed"/>
                <a:ea typeface="Roboto Condensed"/>
                <a:cs typeface="Roboto Condensed"/>
                <a:sym typeface="Roboto Condensed"/>
              </a:rPr>
              <a:t> to</a:t>
            </a:r>
            <a:endParaRPr sz="4400" b="0" i="0" u="none" strike="noStrike" cap="none" dirty="0">
              <a:solidFill>
                <a:schemeClr val="dk1"/>
              </a:solidFill>
              <a:latin typeface="Arial"/>
              <a:ea typeface="Arial"/>
              <a:cs typeface="Arial"/>
              <a:sym typeface="Arial"/>
            </a:endParaRPr>
          </a:p>
          <a:p>
            <a:pPr>
              <a:lnSpc>
                <a:spcPct val="90000"/>
              </a:lnSpc>
            </a:pPr>
            <a:r>
              <a:rPr lang="en-US" sz="5000" b="1" i="0" u="none" strike="noStrike" cap="none" dirty="0">
                <a:solidFill>
                  <a:srgbClr val="373737"/>
                </a:solidFill>
                <a:latin typeface="Roboto Condensed"/>
                <a:ea typeface="Roboto Condensed"/>
                <a:cs typeface="Roboto Condensed"/>
                <a:sym typeface="Roboto Condensed"/>
              </a:rPr>
              <a:t>Software &amp; Software </a:t>
            </a:r>
            <a:r>
              <a:rPr lang="en-US" sz="5000" b="1" dirty="0">
                <a:solidFill>
                  <a:srgbClr val="373737"/>
                </a:solidFill>
                <a:latin typeface="Roboto Condensed"/>
                <a:ea typeface="Roboto Condensed"/>
                <a:cs typeface="Roboto Condensed"/>
                <a:sym typeface="Roboto Condensed"/>
              </a:rPr>
              <a:t>Engineering</a:t>
            </a:r>
            <a:endParaRPr lang="en-US" sz="2500" b="1" dirty="0">
              <a:solidFill>
                <a:srgbClr val="373737"/>
              </a:solidFill>
              <a:latin typeface="Roboto Condensed"/>
              <a:ea typeface="Roboto Condensed"/>
              <a:cs typeface="Roboto Condensed"/>
            </a:endParaRPr>
          </a:p>
          <a:p>
            <a:pPr>
              <a:lnSpc>
                <a:spcPct val="90000"/>
              </a:lnSpc>
            </a:pPr>
            <a:endParaRPr lang="en-US" sz="2500" b="1" dirty="0">
              <a:solidFill>
                <a:srgbClr val="373737"/>
              </a:solidFill>
              <a:latin typeface="Roboto Condensed"/>
              <a:ea typeface="Roboto Condensed"/>
              <a:cs typeface="Roboto Condensed"/>
            </a:endParaRPr>
          </a:p>
          <a:p>
            <a:pPr marL="0" lvl="0" indent="0" algn="l" rtl="0">
              <a:lnSpc>
                <a:spcPct val="90000"/>
              </a:lnSpc>
              <a:spcBef>
                <a:spcPts val="0"/>
              </a:spcBef>
              <a:spcAft>
                <a:spcPts val="0"/>
              </a:spcAft>
              <a:buSzPts val="1100"/>
              <a:buNone/>
            </a:pPr>
            <a:endParaRPr sz="3200" b="1" dirty="0">
              <a:solidFill>
                <a:srgbClr val="373737"/>
              </a:solidFill>
              <a:latin typeface="Roboto Condensed"/>
              <a:ea typeface="Roboto Condensed"/>
              <a:cs typeface="Roboto Condensed"/>
              <a:sym typeface="Roboto Condensed"/>
            </a:endParaRPr>
          </a:p>
          <a:p>
            <a:pPr marL="0" lvl="0" indent="0" algn="l" rtl="0">
              <a:lnSpc>
                <a:spcPct val="90000"/>
              </a:lnSpc>
              <a:spcBef>
                <a:spcPts val="0"/>
              </a:spcBef>
              <a:spcAft>
                <a:spcPts val="0"/>
              </a:spcAft>
              <a:buClr>
                <a:schemeClr val="dk1"/>
              </a:buClr>
              <a:buSzPts val="1100"/>
              <a:buFont typeface="Arial"/>
              <a:buNone/>
            </a:pPr>
            <a:endParaRPr sz="3400" b="1" dirty="0">
              <a:solidFill>
                <a:srgbClr val="373737"/>
              </a:solidFill>
              <a:latin typeface="Roboto Condensed"/>
              <a:ea typeface="Roboto Condensed"/>
              <a:cs typeface="Roboto Condensed"/>
              <a:sym typeface="Roboto Condensed"/>
            </a:endParaRPr>
          </a:p>
          <a:p>
            <a:pPr marL="0" marR="0" lvl="0" indent="0" algn="l" rtl="0">
              <a:lnSpc>
                <a:spcPct val="90000"/>
              </a:lnSpc>
              <a:spcBef>
                <a:spcPts val="0"/>
              </a:spcBef>
              <a:spcAft>
                <a:spcPts val="0"/>
              </a:spcAft>
              <a:buNone/>
            </a:pPr>
            <a:endParaRPr sz="5400" b="1" dirty="0">
              <a:solidFill>
                <a:srgbClr val="373737"/>
              </a:solidFill>
              <a:latin typeface="Roboto Condensed"/>
              <a:ea typeface="Roboto Condensed"/>
              <a:cs typeface="Roboto Condensed"/>
              <a:sym typeface="Roboto Condensed"/>
            </a:endParaRPr>
          </a:p>
        </p:txBody>
      </p:sp>
      <p:sp>
        <p:nvSpPr>
          <p:cNvPr id="95" name="Google Shape;95;p1"/>
          <p:cNvSpPr txBox="1"/>
          <p:nvPr/>
        </p:nvSpPr>
        <p:spPr>
          <a:xfrm>
            <a:off x="425100" y="3625500"/>
            <a:ext cx="11341800" cy="3093900"/>
          </a:xfrm>
          <a:prstGeom prst="rect">
            <a:avLst/>
          </a:prstGeom>
          <a:noFill/>
          <a:ln>
            <a:noFill/>
          </a:ln>
        </p:spPr>
        <p:txBody>
          <a:bodyPr spcFirstLastPara="1" wrap="square" lIns="91425" tIns="91425" rIns="91425" bIns="91425" anchor="t" anchorCtr="0">
            <a:spAutoFit/>
          </a:bodyPr>
          <a:lstStyle/>
          <a:p>
            <a:pPr marL="0" lvl="0" indent="0" algn="r" rtl="0">
              <a:lnSpc>
                <a:spcPct val="90000"/>
              </a:lnSpc>
              <a:spcBef>
                <a:spcPts val="0"/>
              </a:spcBef>
              <a:spcAft>
                <a:spcPts val="0"/>
              </a:spcAft>
              <a:buNone/>
            </a:pPr>
            <a:r>
              <a:rPr lang="en-US" sz="3000" b="1">
                <a:solidFill>
                  <a:srgbClr val="373737"/>
                </a:solidFill>
                <a:latin typeface="Roboto Condensed"/>
                <a:ea typeface="Roboto Condensed"/>
                <a:cs typeface="Roboto Condensed"/>
                <a:sym typeface="Roboto Condensed"/>
              </a:rPr>
              <a:t>Reference Book:</a:t>
            </a:r>
            <a:endParaRPr sz="3000" b="1">
              <a:solidFill>
                <a:srgbClr val="373737"/>
              </a:solidFill>
              <a:latin typeface="Roboto Condensed"/>
              <a:ea typeface="Roboto Condensed"/>
              <a:cs typeface="Roboto Condensed"/>
              <a:sym typeface="Roboto Condensed"/>
            </a:endParaRPr>
          </a:p>
          <a:p>
            <a:pPr marL="0" lvl="0" indent="0" algn="r" rtl="0">
              <a:lnSpc>
                <a:spcPct val="90000"/>
              </a:lnSpc>
              <a:spcBef>
                <a:spcPts val="0"/>
              </a:spcBef>
              <a:spcAft>
                <a:spcPts val="0"/>
              </a:spcAft>
              <a:buNone/>
            </a:pPr>
            <a:r>
              <a:rPr lang="en-US" sz="3000" b="1">
                <a:solidFill>
                  <a:srgbClr val="0570A6"/>
                </a:solidFill>
                <a:latin typeface="Roboto Condensed"/>
                <a:ea typeface="Roboto Condensed"/>
                <a:cs typeface="Roboto Condensed"/>
                <a:sym typeface="Roboto Condensed"/>
              </a:rPr>
              <a:t>Software Engineering -A Practitioner’s Approach (Seventh Edition) - Roger S. Pressman.</a:t>
            </a:r>
            <a:endParaRPr sz="3000" b="1">
              <a:solidFill>
                <a:srgbClr val="0570A6"/>
              </a:solidFill>
              <a:latin typeface="Roboto Condensed"/>
              <a:ea typeface="Roboto Condensed"/>
              <a:cs typeface="Roboto Condensed"/>
              <a:sym typeface="Roboto Condensed"/>
            </a:endParaRPr>
          </a:p>
          <a:p>
            <a:pPr marL="0" lvl="0" indent="0" algn="r" rtl="0">
              <a:lnSpc>
                <a:spcPct val="90000"/>
              </a:lnSpc>
              <a:spcBef>
                <a:spcPts val="0"/>
              </a:spcBef>
              <a:spcAft>
                <a:spcPts val="0"/>
              </a:spcAft>
              <a:buNone/>
            </a:pPr>
            <a:endParaRPr sz="3000" b="1">
              <a:solidFill>
                <a:srgbClr val="373737"/>
              </a:solidFill>
              <a:latin typeface="Roboto Condensed"/>
              <a:ea typeface="Roboto Condensed"/>
              <a:cs typeface="Roboto Condensed"/>
              <a:sym typeface="Roboto Condensed"/>
            </a:endParaRPr>
          </a:p>
          <a:p>
            <a:pPr marL="0" lvl="0" indent="0" algn="r" rtl="0">
              <a:lnSpc>
                <a:spcPct val="90000"/>
              </a:lnSpc>
              <a:spcBef>
                <a:spcPts val="0"/>
              </a:spcBef>
              <a:spcAft>
                <a:spcPts val="0"/>
              </a:spcAft>
              <a:buNone/>
            </a:pPr>
            <a:r>
              <a:rPr lang="en-US" sz="3000" b="1">
                <a:solidFill>
                  <a:srgbClr val="373737"/>
                </a:solidFill>
                <a:latin typeface="Roboto Condensed"/>
                <a:ea typeface="Roboto Condensed"/>
                <a:cs typeface="Roboto Condensed"/>
                <a:sym typeface="Roboto Condensed"/>
              </a:rPr>
              <a:t>Chapter 1: Software &amp; Software Engineering</a:t>
            </a:r>
            <a:endParaRPr sz="3000" b="1">
              <a:solidFill>
                <a:srgbClr val="373737"/>
              </a:solidFill>
              <a:latin typeface="Roboto Condensed"/>
              <a:ea typeface="Roboto Condensed"/>
              <a:cs typeface="Roboto Condensed"/>
              <a:sym typeface="Roboto Condensed"/>
            </a:endParaRPr>
          </a:p>
          <a:p>
            <a:pPr marL="0" lvl="0" indent="0" algn="r" rtl="0">
              <a:lnSpc>
                <a:spcPct val="90000"/>
              </a:lnSpc>
              <a:spcBef>
                <a:spcPts val="0"/>
              </a:spcBef>
              <a:spcAft>
                <a:spcPts val="0"/>
              </a:spcAft>
              <a:buNone/>
            </a:pPr>
            <a:r>
              <a:rPr lang="en-US" sz="3000" b="1">
                <a:solidFill>
                  <a:srgbClr val="373737"/>
                </a:solidFill>
                <a:latin typeface="Roboto Condensed"/>
                <a:ea typeface="Roboto Condensed"/>
                <a:cs typeface="Roboto Condensed"/>
                <a:sym typeface="Roboto Condensed"/>
              </a:rPr>
              <a:t>Chapter 2: Process Models(till 2.3)</a:t>
            </a:r>
            <a:endParaRPr sz="3000" b="1">
              <a:solidFill>
                <a:srgbClr val="373737"/>
              </a:solidFill>
              <a:latin typeface="Roboto Condensed"/>
              <a:ea typeface="Roboto Condensed"/>
              <a:cs typeface="Roboto Condensed"/>
              <a:sym typeface="Roboto Condensed"/>
            </a:endParaRPr>
          </a:p>
          <a:p>
            <a:pPr marL="0" lvl="0" indent="0" algn="r" rtl="0">
              <a:lnSpc>
                <a:spcPct val="90000"/>
              </a:lnSpc>
              <a:spcBef>
                <a:spcPts val="0"/>
              </a:spcBef>
              <a:spcAft>
                <a:spcPts val="0"/>
              </a:spcAft>
              <a:buNone/>
            </a:pPr>
            <a:endParaRPr sz="3000" b="1">
              <a:solidFill>
                <a:srgbClr val="373737"/>
              </a:solidFill>
              <a:latin typeface="Roboto Condensed"/>
              <a:ea typeface="Roboto Condensed"/>
              <a:cs typeface="Roboto Condensed"/>
              <a:sym typeface="Roboto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4"/>
        <p:cNvGrpSpPr/>
        <p:nvPr/>
      </p:nvGrpSpPr>
      <p:grpSpPr>
        <a:xfrm>
          <a:off x="0" y="0"/>
          <a:ext cx="0" cy="0"/>
          <a:chOff x="0" y="0"/>
          <a:chExt cx="0" cy="0"/>
        </a:xfrm>
      </p:grpSpPr>
      <p:sp>
        <p:nvSpPr>
          <p:cNvPr id="235" name="Google Shape;235;g2ebb636fcf1_0_819"/>
          <p:cNvSpPr txBox="1">
            <a:spLocks noGrp="1"/>
          </p:cNvSpPr>
          <p:nvPr>
            <p:ph type="title"/>
          </p:nvPr>
        </p:nvSpPr>
        <p:spPr>
          <a:xfrm>
            <a:off x="415600" y="315326"/>
            <a:ext cx="11360700" cy="797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SzPts val="1300"/>
              <a:buNone/>
            </a:pPr>
            <a:r>
              <a:rPr lang="en-US" sz="3900" b="1"/>
              <a:t>Software Application Domains</a:t>
            </a:r>
            <a:endParaRPr sz="3900" b="1"/>
          </a:p>
        </p:txBody>
      </p:sp>
      <p:sp>
        <p:nvSpPr>
          <p:cNvPr id="236" name="Google Shape;236;g2ebb636fcf1_0_819"/>
          <p:cNvSpPr txBox="1">
            <a:spLocks noGrp="1"/>
          </p:cNvSpPr>
          <p:nvPr>
            <p:ph type="body" idx="1"/>
          </p:nvPr>
        </p:nvSpPr>
        <p:spPr>
          <a:xfrm>
            <a:off x="415600" y="1370033"/>
            <a:ext cx="11360700" cy="5058900"/>
          </a:xfrm>
          <a:prstGeom prst="rect">
            <a:avLst/>
          </a:prstGeom>
        </p:spPr>
        <p:txBody>
          <a:bodyPr spcFirstLastPara="1" wrap="square" lIns="121900" tIns="121900" rIns="121900" bIns="121900" anchor="t" anchorCtr="0">
            <a:noAutofit/>
          </a:bodyPr>
          <a:lstStyle/>
          <a:p>
            <a:pPr marL="0" indent="0">
              <a:buNone/>
            </a:pPr>
            <a:r>
              <a:rPr lang="en-US" sz="2900" b="1" dirty="0">
                <a:solidFill>
                  <a:srgbClr val="0077B3"/>
                </a:solidFill>
              </a:rPr>
              <a:t>System software</a:t>
            </a:r>
            <a:r>
              <a:rPr lang="en-US" sz="2900" dirty="0"/>
              <a:t>—a collection of programs written to service other programs. The systems software area is characterized by heavy interaction with computer hardware; heavy usage by multiple users; concurrent operation that requires scheduling, resource sharing, and sophisticated process management; complex data structures; and multiple external interfaces.(it is a program used to manage the other program. Ex: operating system, compiler , different device drivers)</a:t>
            </a:r>
            <a:endParaRPr sz="2900" dirty="0"/>
          </a:p>
          <a:p>
            <a:pPr marL="0" lvl="0" indent="0" algn="l" rtl="0">
              <a:spcBef>
                <a:spcPts val="1600"/>
              </a:spcBef>
              <a:spcAft>
                <a:spcPts val="1600"/>
              </a:spcAft>
              <a:buNone/>
            </a:pPr>
            <a:r>
              <a:rPr lang="en-US" sz="2900" b="1" dirty="0">
                <a:solidFill>
                  <a:srgbClr val="0077B3"/>
                </a:solidFill>
              </a:rPr>
              <a:t>Application software</a:t>
            </a:r>
            <a:r>
              <a:rPr lang="en-US" sz="2900" dirty="0"/>
              <a:t>—stand-alone programs that solve a specific business need. Applications in this area process business or technical data in a way that facilitates business operations or management/technical decision making.</a:t>
            </a:r>
            <a:endParaRPr sz="2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0"/>
        <p:cNvGrpSpPr/>
        <p:nvPr/>
      </p:nvGrpSpPr>
      <p:grpSpPr>
        <a:xfrm>
          <a:off x="0" y="0"/>
          <a:ext cx="0" cy="0"/>
          <a:chOff x="0" y="0"/>
          <a:chExt cx="0" cy="0"/>
        </a:xfrm>
      </p:grpSpPr>
      <p:sp>
        <p:nvSpPr>
          <p:cNvPr id="241" name="Google Shape;241;g2ebb636fcf1_0_873"/>
          <p:cNvSpPr txBox="1">
            <a:spLocks noGrp="1"/>
          </p:cNvSpPr>
          <p:nvPr>
            <p:ph type="body" idx="1"/>
          </p:nvPr>
        </p:nvSpPr>
        <p:spPr>
          <a:xfrm>
            <a:off x="415600" y="293467"/>
            <a:ext cx="11360700" cy="6232500"/>
          </a:xfrm>
          <a:prstGeom prst="rect">
            <a:avLst/>
          </a:prstGeom>
        </p:spPr>
        <p:txBody>
          <a:bodyPr spcFirstLastPara="1" wrap="square" lIns="121900" tIns="121900" rIns="121900" bIns="121900" anchor="t" anchorCtr="0">
            <a:normAutofit/>
          </a:bodyPr>
          <a:lstStyle/>
          <a:p>
            <a:pPr marL="0" indent="0">
              <a:buNone/>
            </a:pPr>
            <a:r>
              <a:rPr lang="en-US" b="1" dirty="0">
                <a:solidFill>
                  <a:srgbClr val="0077B3"/>
                </a:solidFill>
              </a:rPr>
              <a:t>Engineering/scientific software</a:t>
            </a:r>
            <a:r>
              <a:rPr lang="en-US" dirty="0"/>
              <a:t>—has been characterized by “number crunching” algorithms. Applications range from astronomy to volcanology, from automotive stress analysis to space shuttle orbital dynamics, and from molecular biology to automated manufacturing. </a:t>
            </a:r>
            <a:endParaRPr dirty="0"/>
          </a:p>
          <a:p>
            <a:pPr marL="0" lvl="0" indent="0" algn="l" rtl="0">
              <a:spcBef>
                <a:spcPts val="1600"/>
              </a:spcBef>
              <a:spcAft>
                <a:spcPts val="0"/>
              </a:spcAft>
              <a:buNone/>
            </a:pPr>
            <a:r>
              <a:rPr lang="en-US" b="1" dirty="0">
                <a:solidFill>
                  <a:srgbClr val="0077B3"/>
                </a:solidFill>
              </a:rPr>
              <a:t>Embedded software</a:t>
            </a:r>
            <a:r>
              <a:rPr lang="en-US" dirty="0"/>
              <a:t>—resides within a product or system and is used to implement and control features and functions for the end user and for the system itself. Embedded software can perform limited and esoteric functions (e.g., keypad control for a microwave oven) or provide significant function and control capability (e.g., digital functions in an automobile such as fuel control).</a:t>
            </a:r>
            <a:endParaRPr dirty="0"/>
          </a:p>
          <a:p>
            <a:pPr marL="0" lvl="0" indent="0" algn="l" rtl="0">
              <a:spcBef>
                <a:spcPts val="1600"/>
              </a:spcBef>
              <a:spcAft>
                <a:spcPts val="1600"/>
              </a:spcAft>
              <a:buNone/>
            </a:pPr>
            <a:r>
              <a:rPr lang="en-US" b="1" dirty="0">
                <a:solidFill>
                  <a:srgbClr val="0077B3"/>
                </a:solidFill>
              </a:rPr>
              <a:t>Product-line software</a:t>
            </a:r>
            <a:r>
              <a:rPr lang="en-US" dirty="0"/>
              <a:t>—designed to provide a specific capability for use by many different customers. Product-line software can focus on a limited and esoteric marketplace (e.g., inventory control products) or address mass consumer markets (e.g., word processing, spreadsheets, computer graphics).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5"/>
        <p:cNvGrpSpPr/>
        <p:nvPr/>
      </p:nvGrpSpPr>
      <p:grpSpPr>
        <a:xfrm>
          <a:off x="0" y="0"/>
          <a:ext cx="0" cy="0"/>
          <a:chOff x="0" y="0"/>
          <a:chExt cx="0" cy="0"/>
        </a:xfrm>
      </p:grpSpPr>
      <p:sp>
        <p:nvSpPr>
          <p:cNvPr id="246" name="Google Shape;246;g2ebb636fcf1_0_926"/>
          <p:cNvSpPr txBox="1">
            <a:spLocks noGrp="1"/>
          </p:cNvSpPr>
          <p:nvPr>
            <p:ph type="body" idx="1"/>
          </p:nvPr>
        </p:nvSpPr>
        <p:spPr>
          <a:xfrm>
            <a:off x="415600" y="687333"/>
            <a:ext cx="11360700" cy="5474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2900" b="1">
                <a:solidFill>
                  <a:srgbClr val="0077B3"/>
                </a:solidFill>
              </a:rPr>
              <a:t>Artificial intelligence software</a:t>
            </a:r>
            <a:r>
              <a:rPr lang="en-US" sz="2900"/>
              <a:t>—makes use of non-numerical algorithms to solve complex problems that are not amenable to computation or straightforward analysis. Applications within this area include robotics, expert systems, pattern recognition (image and voice), artificial neural networks.</a:t>
            </a:r>
            <a:endParaRPr sz="2900"/>
          </a:p>
          <a:p>
            <a:pPr marL="0" lvl="0" indent="0" algn="l" rtl="0">
              <a:spcBef>
                <a:spcPts val="1600"/>
              </a:spcBef>
              <a:spcAft>
                <a:spcPts val="1600"/>
              </a:spcAft>
              <a:buNone/>
            </a:pPr>
            <a:r>
              <a:rPr lang="en-US" sz="2900" b="1">
                <a:solidFill>
                  <a:srgbClr val="0077B3"/>
                </a:solidFill>
              </a:rPr>
              <a:t>Web applications</a:t>
            </a:r>
            <a:r>
              <a:rPr lang="en-US" sz="2900"/>
              <a:t>—called “WebApps,” s can be little more than a set of linked hypertext files that present information using text and limited graphics. WebApps are evolving into sophisticated computing environments that not only provide stand-alone features, and content to the end user, but also are integrated with corporate databases and business applications.</a:t>
            </a:r>
            <a:endParaRPr sz="29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g2ebb636fcf1_0_80"/>
          <p:cNvPicPr preferRelativeResize="0"/>
          <p:nvPr/>
        </p:nvPicPr>
        <p:blipFill>
          <a:blip r:embed="rId3">
            <a:alphaModFix/>
          </a:blip>
          <a:stretch>
            <a:fillRect/>
          </a:stretch>
        </p:blipFill>
        <p:spPr>
          <a:xfrm>
            <a:off x="0" y="0"/>
            <a:ext cx="12192000" cy="6858000"/>
          </a:xfrm>
          <a:prstGeom prst="rect">
            <a:avLst/>
          </a:prstGeom>
          <a:noFill/>
          <a:ln>
            <a:noFill/>
          </a:ln>
        </p:spPr>
      </p:pic>
      <p:sp>
        <p:nvSpPr>
          <p:cNvPr id="252" name="Google Shape;252;g2ebb636fcf1_0_80"/>
          <p:cNvSpPr txBox="1"/>
          <p:nvPr/>
        </p:nvSpPr>
        <p:spPr>
          <a:xfrm>
            <a:off x="337410" y="338667"/>
            <a:ext cx="3642000" cy="366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a:latin typeface="Times New Roman"/>
                <a:ea typeface="Times New Roman"/>
                <a:cs typeface="Times New Roman"/>
                <a:sym typeface="Times New Roman"/>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2ebb636fcf1_0_69"/>
          <p:cNvSpPr txBox="1"/>
          <p:nvPr/>
        </p:nvSpPr>
        <p:spPr>
          <a:xfrm>
            <a:off x="964300" y="2686200"/>
            <a:ext cx="10548300" cy="3093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700" b="1">
                <a:solidFill>
                  <a:srgbClr val="0077B3"/>
                </a:solidFill>
                <a:highlight>
                  <a:schemeClr val="lt1"/>
                </a:highlight>
                <a:latin typeface="Nunito"/>
                <a:ea typeface="Nunito"/>
                <a:cs typeface="Nunito"/>
                <a:sym typeface="Nunito"/>
              </a:rPr>
              <a:t>Engineering</a:t>
            </a:r>
            <a:r>
              <a:rPr lang="en-US" sz="2700" b="1">
                <a:solidFill>
                  <a:srgbClr val="595959"/>
                </a:solidFill>
                <a:highlight>
                  <a:schemeClr val="lt1"/>
                </a:highlight>
                <a:latin typeface="Nunito"/>
                <a:ea typeface="Nunito"/>
                <a:cs typeface="Nunito"/>
                <a:sym typeface="Nunito"/>
              </a:rPr>
              <a:t> is the process of </a:t>
            </a:r>
            <a:r>
              <a:rPr lang="en-US" sz="2700" b="1">
                <a:solidFill>
                  <a:srgbClr val="0077B3"/>
                </a:solidFill>
                <a:highlight>
                  <a:schemeClr val="lt1"/>
                </a:highlight>
                <a:latin typeface="Nunito"/>
                <a:ea typeface="Nunito"/>
                <a:cs typeface="Nunito"/>
                <a:sym typeface="Nunito"/>
              </a:rPr>
              <a:t>designing and building </a:t>
            </a:r>
            <a:r>
              <a:rPr lang="en-US" sz="2700" b="1">
                <a:solidFill>
                  <a:srgbClr val="595959"/>
                </a:solidFill>
                <a:highlight>
                  <a:schemeClr val="lt1"/>
                </a:highlight>
                <a:latin typeface="Nunito"/>
                <a:ea typeface="Nunito"/>
                <a:cs typeface="Nunito"/>
                <a:sym typeface="Nunito"/>
              </a:rPr>
              <a:t>something that serves a </a:t>
            </a:r>
            <a:r>
              <a:rPr lang="en-US" sz="2700" b="1">
                <a:solidFill>
                  <a:srgbClr val="0077B3"/>
                </a:solidFill>
                <a:highlight>
                  <a:schemeClr val="lt1"/>
                </a:highlight>
                <a:latin typeface="Nunito"/>
                <a:ea typeface="Nunito"/>
                <a:cs typeface="Nunito"/>
                <a:sym typeface="Nunito"/>
              </a:rPr>
              <a:t>particular purpose</a:t>
            </a:r>
            <a:r>
              <a:rPr lang="en-US" sz="2700" b="1">
                <a:solidFill>
                  <a:srgbClr val="595959"/>
                </a:solidFill>
                <a:highlight>
                  <a:schemeClr val="lt1"/>
                </a:highlight>
                <a:latin typeface="Nunito"/>
                <a:ea typeface="Nunito"/>
                <a:cs typeface="Nunito"/>
                <a:sym typeface="Nunito"/>
              </a:rPr>
              <a:t> and finds a</a:t>
            </a:r>
            <a:r>
              <a:rPr lang="en-US" sz="2700" b="1">
                <a:solidFill>
                  <a:srgbClr val="0077B3"/>
                </a:solidFill>
                <a:highlight>
                  <a:schemeClr val="lt1"/>
                </a:highlight>
                <a:latin typeface="Nunito"/>
                <a:ea typeface="Nunito"/>
                <a:cs typeface="Nunito"/>
                <a:sym typeface="Nunito"/>
              </a:rPr>
              <a:t> cost-effective solution</a:t>
            </a:r>
            <a:r>
              <a:rPr lang="en-US" sz="2700" b="1">
                <a:solidFill>
                  <a:srgbClr val="595959"/>
                </a:solidFill>
                <a:highlight>
                  <a:schemeClr val="lt1"/>
                </a:highlight>
                <a:latin typeface="Nunito"/>
                <a:ea typeface="Nunito"/>
                <a:cs typeface="Nunito"/>
                <a:sym typeface="Nunito"/>
              </a:rPr>
              <a:t> to problems. </a:t>
            </a:r>
            <a:endParaRPr sz="2700" b="1">
              <a:solidFill>
                <a:srgbClr val="595959"/>
              </a:solidFill>
            </a:endParaRPr>
          </a:p>
          <a:p>
            <a:pPr marL="0" lvl="0" indent="0" algn="ctr" rtl="0">
              <a:spcBef>
                <a:spcPts val="0"/>
              </a:spcBef>
              <a:spcAft>
                <a:spcPts val="0"/>
              </a:spcAft>
              <a:buNone/>
            </a:pPr>
            <a:endParaRPr sz="2700" b="1">
              <a:solidFill>
                <a:srgbClr val="595959"/>
              </a:solidFill>
            </a:endParaRPr>
          </a:p>
          <a:p>
            <a:pPr marL="0" lvl="0" indent="0" algn="ctr" rtl="0">
              <a:spcBef>
                <a:spcPts val="0"/>
              </a:spcBef>
              <a:spcAft>
                <a:spcPts val="0"/>
              </a:spcAft>
              <a:buNone/>
            </a:pPr>
            <a:r>
              <a:rPr lang="en-US" sz="2700" b="1" i="1">
                <a:solidFill>
                  <a:srgbClr val="595959"/>
                </a:solidFill>
                <a:highlight>
                  <a:srgbClr val="F9F9F9"/>
                </a:highlight>
                <a:latin typeface="Nunito"/>
                <a:ea typeface="Nunito"/>
                <a:cs typeface="Nunito"/>
                <a:sym typeface="Nunito"/>
              </a:rPr>
              <a:t>Software Engineering is a </a:t>
            </a:r>
            <a:r>
              <a:rPr lang="en-US" sz="2700" b="1" i="1">
                <a:solidFill>
                  <a:srgbClr val="0077B3"/>
                </a:solidFill>
                <a:highlight>
                  <a:srgbClr val="F9F9F9"/>
                </a:highlight>
                <a:latin typeface="Nunito"/>
                <a:ea typeface="Nunito"/>
                <a:cs typeface="Nunito"/>
                <a:sym typeface="Nunito"/>
              </a:rPr>
              <a:t>systematic, disciplined, quantifiable study and approach to the design, development, operation, and maintenanc</a:t>
            </a:r>
            <a:r>
              <a:rPr lang="en-US" sz="2700" b="1" i="1">
                <a:solidFill>
                  <a:srgbClr val="595959"/>
                </a:solidFill>
                <a:highlight>
                  <a:srgbClr val="F9F9F9"/>
                </a:highlight>
                <a:latin typeface="Nunito"/>
                <a:ea typeface="Nunito"/>
                <a:cs typeface="Nunito"/>
                <a:sym typeface="Nunito"/>
              </a:rPr>
              <a:t>e of a software system.</a:t>
            </a:r>
            <a:endParaRPr sz="2700" b="1">
              <a:solidFill>
                <a:srgbClr val="595959"/>
              </a:solidFill>
            </a:endParaRPr>
          </a:p>
        </p:txBody>
      </p:sp>
      <p:sp>
        <p:nvSpPr>
          <p:cNvPr id="258" name="Google Shape;258;g2ebb636fcf1_0_69"/>
          <p:cNvSpPr txBox="1"/>
          <p:nvPr/>
        </p:nvSpPr>
        <p:spPr>
          <a:xfrm>
            <a:off x="557400" y="956450"/>
            <a:ext cx="110772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b="1">
                <a:solidFill>
                  <a:schemeClr val="dk1"/>
                </a:solidFill>
              </a:rPr>
              <a:t>The IEEE has developed a more comprehensive definition when it states: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i="0" u="none" strike="noStrike" cap="none">
                <a:solidFill>
                  <a:srgbClr val="373737"/>
                </a:solidFill>
                <a:latin typeface="Roboto Condensed"/>
                <a:ea typeface="Roboto Condensed"/>
                <a:cs typeface="Roboto Condensed"/>
                <a:sym typeface="Roboto Condensed"/>
              </a:rPr>
              <a:t>Why to Study Software Engineering?</a:t>
            </a:r>
            <a:endParaRPr sz="3400" b="0" i="0" u="none" strike="noStrike" cap="none">
              <a:solidFill>
                <a:srgbClr val="212121"/>
              </a:solidFill>
              <a:latin typeface="Roboto Condensed"/>
              <a:ea typeface="Roboto Condensed"/>
              <a:cs typeface="Roboto Condensed"/>
              <a:sym typeface="Roboto Condensed"/>
            </a:endParaRPr>
          </a:p>
        </p:txBody>
      </p:sp>
      <p:pic>
        <p:nvPicPr>
          <p:cNvPr id="264" name="Google Shape;264;p3"/>
          <p:cNvPicPr preferRelativeResize="0"/>
          <p:nvPr/>
        </p:nvPicPr>
        <p:blipFill rotWithShape="1">
          <a:blip r:embed="rId3">
            <a:alphaModFix/>
          </a:blip>
          <a:srcRect b="13947"/>
          <a:stretch/>
        </p:blipFill>
        <p:spPr>
          <a:xfrm>
            <a:off x="546120" y="1828800"/>
            <a:ext cx="1663200" cy="2742840"/>
          </a:xfrm>
          <a:prstGeom prst="rect">
            <a:avLst/>
          </a:prstGeom>
          <a:noFill/>
          <a:ln>
            <a:noFill/>
          </a:ln>
        </p:spPr>
      </p:pic>
      <p:sp>
        <p:nvSpPr>
          <p:cNvPr id="265" name="Google Shape;265;p3"/>
          <p:cNvSpPr/>
          <p:nvPr/>
        </p:nvSpPr>
        <p:spPr>
          <a:xfrm>
            <a:off x="533520" y="5001120"/>
            <a:ext cx="1625400" cy="131004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212121"/>
                </a:solidFill>
                <a:latin typeface="Roboto Condensed"/>
                <a:ea typeface="Roboto Condensed"/>
                <a:cs typeface="Roboto Condensed"/>
                <a:sym typeface="Roboto Condensed"/>
              </a:rPr>
              <a:t>How the Customer</a:t>
            </a:r>
            <a:endParaRPr sz="20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000" b="1" i="0" u="none" strike="noStrike" cap="none">
                <a:solidFill>
                  <a:srgbClr val="212121"/>
                </a:solidFill>
                <a:latin typeface="Roboto Condensed"/>
                <a:ea typeface="Roboto Condensed"/>
                <a:cs typeface="Roboto Condensed"/>
                <a:sym typeface="Roboto Condensed"/>
              </a:rPr>
              <a:t>Explains Requirement</a:t>
            </a:r>
            <a:endParaRPr sz="2000" b="0" i="0" u="none" strike="noStrike" cap="none">
              <a:solidFill>
                <a:schemeClr val="dk1"/>
              </a:solidFill>
              <a:latin typeface="Arial"/>
              <a:ea typeface="Arial"/>
              <a:cs typeface="Arial"/>
              <a:sym typeface="Arial"/>
            </a:endParaRPr>
          </a:p>
        </p:txBody>
      </p:sp>
      <p:sp>
        <p:nvSpPr>
          <p:cNvPr id="266" name="Google Shape;266;p3"/>
          <p:cNvSpPr/>
          <p:nvPr/>
        </p:nvSpPr>
        <p:spPr>
          <a:xfrm>
            <a:off x="159480" y="955440"/>
            <a:ext cx="9155520" cy="51696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212121"/>
                </a:solidFill>
                <a:latin typeface="Roboto Condensed"/>
                <a:ea typeface="Roboto Condensed"/>
                <a:cs typeface="Roboto Condensed"/>
                <a:sym typeface="Roboto Condensed"/>
              </a:rPr>
              <a:t>Software Development Life Cycle </a:t>
            </a:r>
            <a:r>
              <a:rPr lang="en-US" sz="2800" b="1" i="0" u="none" strike="noStrike" cap="none">
                <a:solidFill>
                  <a:srgbClr val="C00000"/>
                </a:solidFill>
                <a:latin typeface="Roboto Condensed"/>
                <a:ea typeface="Roboto Condensed"/>
                <a:cs typeface="Roboto Condensed"/>
                <a:sym typeface="Roboto Condensed"/>
              </a:rPr>
              <a:t>without</a:t>
            </a:r>
            <a:r>
              <a:rPr lang="en-US" sz="2800" b="1" i="0" u="none" strike="noStrike" cap="none">
                <a:solidFill>
                  <a:srgbClr val="212121"/>
                </a:solidFill>
                <a:latin typeface="Roboto Condensed"/>
                <a:ea typeface="Roboto Condensed"/>
                <a:cs typeface="Roboto Condensed"/>
                <a:sym typeface="Roboto Condensed"/>
              </a:rPr>
              <a:t> Software Engineering</a:t>
            </a:r>
            <a:endParaRPr sz="2800" b="0" i="0" u="none" strike="noStrike" cap="none">
              <a:solidFill>
                <a:schemeClr val="dk1"/>
              </a:solidFill>
              <a:latin typeface="Arial"/>
              <a:ea typeface="Arial"/>
              <a:cs typeface="Arial"/>
              <a:sym typeface="Arial"/>
            </a:endParaRPr>
          </a:p>
        </p:txBody>
      </p:sp>
      <p:cxnSp>
        <p:nvCxnSpPr>
          <p:cNvPr id="267" name="Google Shape;267;p3"/>
          <p:cNvCxnSpPr/>
          <p:nvPr/>
        </p:nvCxnSpPr>
        <p:spPr>
          <a:xfrm>
            <a:off x="219240" y="1523880"/>
            <a:ext cx="9113400" cy="0"/>
          </a:xfrm>
          <a:prstGeom prst="straightConnector1">
            <a:avLst/>
          </a:prstGeom>
          <a:noFill/>
          <a:ln w="9525" cap="flat" cmpd="sng">
            <a:solidFill>
              <a:schemeClr val="dk1"/>
            </a:solidFill>
            <a:prstDash val="solid"/>
            <a:miter lim="8000"/>
            <a:headEnd type="none" w="sm" len="sm"/>
            <a:tailEnd type="none" w="sm" len="sm"/>
          </a:ln>
        </p:spPr>
      </p:cxnSp>
      <p:sp>
        <p:nvSpPr>
          <p:cNvPr id="268" name="Google Shape;268;p3"/>
          <p:cNvSpPr/>
          <p:nvPr/>
        </p:nvSpPr>
        <p:spPr>
          <a:xfrm>
            <a:off x="2957400" y="4924800"/>
            <a:ext cx="1599840" cy="131004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212121"/>
                </a:solidFill>
                <a:latin typeface="Roboto Condensed"/>
                <a:ea typeface="Roboto Condensed"/>
                <a:cs typeface="Roboto Condensed"/>
                <a:sym typeface="Roboto Condensed"/>
              </a:rPr>
              <a:t>How the Project Leader</a:t>
            </a:r>
            <a:endParaRPr sz="20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000" b="1" i="0" u="none" strike="noStrike" cap="none">
                <a:solidFill>
                  <a:srgbClr val="212121"/>
                </a:solidFill>
                <a:latin typeface="Roboto Condensed"/>
                <a:ea typeface="Roboto Condensed"/>
                <a:cs typeface="Roboto Condensed"/>
                <a:sym typeface="Roboto Condensed"/>
              </a:rPr>
              <a:t>understand it</a:t>
            </a:r>
            <a:endParaRPr sz="2000" b="0" i="0" u="none" strike="noStrike" cap="none">
              <a:solidFill>
                <a:schemeClr val="dk1"/>
              </a:solidFill>
              <a:latin typeface="Arial"/>
              <a:ea typeface="Arial"/>
              <a:cs typeface="Arial"/>
              <a:sym typeface="Arial"/>
            </a:endParaRPr>
          </a:p>
        </p:txBody>
      </p:sp>
      <p:pic>
        <p:nvPicPr>
          <p:cNvPr id="269" name="Google Shape;269;p3"/>
          <p:cNvPicPr preferRelativeResize="0"/>
          <p:nvPr/>
        </p:nvPicPr>
        <p:blipFill rotWithShape="1">
          <a:blip r:embed="rId4">
            <a:alphaModFix/>
          </a:blip>
          <a:srcRect b="14138"/>
          <a:stretch/>
        </p:blipFill>
        <p:spPr>
          <a:xfrm>
            <a:off x="2881080" y="1835280"/>
            <a:ext cx="1676160" cy="2736360"/>
          </a:xfrm>
          <a:prstGeom prst="rect">
            <a:avLst/>
          </a:prstGeom>
          <a:noFill/>
          <a:ln>
            <a:noFill/>
          </a:ln>
        </p:spPr>
      </p:pic>
      <p:pic>
        <p:nvPicPr>
          <p:cNvPr id="270" name="Google Shape;270;p3"/>
          <p:cNvPicPr preferRelativeResize="0"/>
          <p:nvPr/>
        </p:nvPicPr>
        <p:blipFill rotWithShape="1">
          <a:blip r:embed="rId5">
            <a:alphaModFix/>
          </a:blip>
          <a:srcRect b="14286"/>
          <a:stretch/>
        </p:blipFill>
        <p:spPr>
          <a:xfrm>
            <a:off x="5199840" y="1828800"/>
            <a:ext cx="1676160" cy="2742840"/>
          </a:xfrm>
          <a:prstGeom prst="rect">
            <a:avLst/>
          </a:prstGeom>
          <a:noFill/>
          <a:ln>
            <a:noFill/>
          </a:ln>
        </p:spPr>
      </p:pic>
      <p:sp>
        <p:nvSpPr>
          <p:cNvPr id="271" name="Google Shape;271;p3"/>
          <p:cNvSpPr/>
          <p:nvPr/>
        </p:nvSpPr>
        <p:spPr>
          <a:xfrm>
            <a:off x="5275800" y="4924800"/>
            <a:ext cx="1523520" cy="13705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100" b="1" i="0" u="none" strike="noStrike" cap="none">
                <a:solidFill>
                  <a:srgbClr val="212121"/>
                </a:solidFill>
                <a:latin typeface="Roboto Condensed"/>
                <a:ea typeface="Roboto Condensed"/>
                <a:cs typeface="Roboto Condensed"/>
                <a:sym typeface="Roboto Condensed"/>
              </a:rPr>
              <a:t>How the System Analyst</a:t>
            </a:r>
            <a:endParaRPr sz="21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100" b="1" i="0" u="none" strike="noStrike" cap="none">
                <a:solidFill>
                  <a:srgbClr val="212121"/>
                </a:solidFill>
                <a:latin typeface="Roboto Condensed"/>
                <a:ea typeface="Roboto Condensed"/>
                <a:cs typeface="Roboto Condensed"/>
                <a:sym typeface="Roboto Condensed"/>
              </a:rPr>
              <a:t>design it</a:t>
            </a:r>
            <a:endParaRPr sz="2100" b="0" i="0" u="none" strike="noStrike" cap="none">
              <a:solidFill>
                <a:schemeClr val="dk1"/>
              </a:solidFill>
              <a:latin typeface="Arial"/>
              <a:ea typeface="Arial"/>
              <a:cs typeface="Arial"/>
              <a:sym typeface="Arial"/>
            </a:endParaRPr>
          </a:p>
        </p:txBody>
      </p:sp>
      <p:pic>
        <p:nvPicPr>
          <p:cNvPr id="272" name="Google Shape;272;p3"/>
          <p:cNvPicPr preferRelativeResize="0"/>
          <p:nvPr/>
        </p:nvPicPr>
        <p:blipFill rotWithShape="1">
          <a:blip r:embed="rId6">
            <a:alphaModFix/>
          </a:blip>
          <a:srcRect b="14286"/>
          <a:stretch/>
        </p:blipFill>
        <p:spPr>
          <a:xfrm>
            <a:off x="7565400" y="1828800"/>
            <a:ext cx="1676160" cy="2742840"/>
          </a:xfrm>
          <a:prstGeom prst="rect">
            <a:avLst/>
          </a:prstGeom>
          <a:noFill/>
          <a:ln>
            <a:noFill/>
          </a:ln>
        </p:spPr>
      </p:pic>
      <p:sp>
        <p:nvSpPr>
          <p:cNvPr id="273" name="Google Shape;273;p3"/>
          <p:cNvSpPr/>
          <p:nvPr/>
        </p:nvSpPr>
        <p:spPr>
          <a:xfrm>
            <a:off x="7667280" y="4924800"/>
            <a:ext cx="1574280" cy="13705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100" b="1" i="0" u="none" strike="noStrike" cap="none">
                <a:solidFill>
                  <a:srgbClr val="212121"/>
                </a:solidFill>
                <a:latin typeface="Roboto Condensed"/>
                <a:ea typeface="Roboto Condensed"/>
                <a:cs typeface="Roboto Condensed"/>
                <a:sym typeface="Roboto Condensed"/>
              </a:rPr>
              <a:t>How the Programmer Works</a:t>
            </a:r>
            <a:endParaRPr sz="21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100" b="1" i="0" u="none" strike="noStrike" cap="none">
                <a:solidFill>
                  <a:srgbClr val="212121"/>
                </a:solidFill>
                <a:latin typeface="Roboto Condensed"/>
                <a:ea typeface="Roboto Condensed"/>
                <a:cs typeface="Roboto Condensed"/>
                <a:sym typeface="Roboto Condensed"/>
              </a:rPr>
              <a:t>on it</a:t>
            </a:r>
            <a:endParaRPr sz="2100" b="0" i="0" u="none" strike="noStrike" cap="none">
              <a:solidFill>
                <a:schemeClr val="dk1"/>
              </a:solidFill>
              <a:latin typeface="Arial"/>
              <a:ea typeface="Arial"/>
              <a:cs typeface="Arial"/>
              <a:sym typeface="Arial"/>
            </a:endParaRPr>
          </a:p>
        </p:txBody>
      </p:sp>
      <p:cxnSp>
        <p:nvCxnSpPr>
          <p:cNvPr id="274" name="Google Shape;274;p3"/>
          <p:cNvCxnSpPr/>
          <p:nvPr/>
        </p:nvCxnSpPr>
        <p:spPr>
          <a:xfrm>
            <a:off x="2529000" y="1600200"/>
            <a:ext cx="0" cy="4647960"/>
          </a:xfrm>
          <a:prstGeom prst="straightConnector1">
            <a:avLst/>
          </a:prstGeom>
          <a:noFill/>
          <a:ln w="9525" cap="flat" cmpd="sng">
            <a:solidFill>
              <a:srgbClr val="8C8C8C"/>
            </a:solidFill>
            <a:prstDash val="solid"/>
            <a:miter lim="8000"/>
            <a:headEnd type="none" w="sm" len="sm"/>
            <a:tailEnd type="none" w="sm" len="sm"/>
          </a:ln>
        </p:spPr>
      </p:cxnSp>
      <p:cxnSp>
        <p:nvCxnSpPr>
          <p:cNvPr id="275" name="Google Shape;275;p3"/>
          <p:cNvCxnSpPr/>
          <p:nvPr/>
        </p:nvCxnSpPr>
        <p:spPr>
          <a:xfrm>
            <a:off x="4874760" y="1600200"/>
            <a:ext cx="0" cy="4647960"/>
          </a:xfrm>
          <a:prstGeom prst="straightConnector1">
            <a:avLst/>
          </a:prstGeom>
          <a:noFill/>
          <a:ln w="9525" cap="flat" cmpd="sng">
            <a:solidFill>
              <a:srgbClr val="8C8C8C"/>
            </a:solidFill>
            <a:prstDash val="solid"/>
            <a:miter lim="8000"/>
            <a:headEnd type="none" w="sm" len="sm"/>
            <a:tailEnd type="none" w="sm" len="sm"/>
          </a:ln>
        </p:spPr>
      </p:cxnSp>
      <p:cxnSp>
        <p:nvCxnSpPr>
          <p:cNvPr id="276" name="Google Shape;276;p3"/>
          <p:cNvCxnSpPr/>
          <p:nvPr/>
        </p:nvCxnSpPr>
        <p:spPr>
          <a:xfrm>
            <a:off x="7220520" y="1600200"/>
            <a:ext cx="0" cy="4647960"/>
          </a:xfrm>
          <a:prstGeom prst="straightConnector1">
            <a:avLst/>
          </a:prstGeom>
          <a:noFill/>
          <a:ln w="9525" cap="flat" cmpd="sng">
            <a:solidFill>
              <a:srgbClr val="8C8C8C"/>
            </a:solidFill>
            <a:prstDash val="solid"/>
            <a:miter lim="8000"/>
            <a:headEnd type="none" w="sm" len="sm"/>
            <a:tailEnd type="none" w="sm" len="sm"/>
          </a:ln>
        </p:spPr>
      </p:cxnSp>
      <p:grpSp>
        <p:nvGrpSpPr>
          <p:cNvPr id="277" name="Google Shape;277;p3"/>
          <p:cNvGrpSpPr/>
          <p:nvPr/>
        </p:nvGrpSpPr>
        <p:grpSpPr>
          <a:xfrm>
            <a:off x="1066680" y="4365360"/>
            <a:ext cx="587520" cy="587520"/>
            <a:chOff x="1066680" y="4365360"/>
            <a:chExt cx="587520" cy="587520"/>
          </a:xfrm>
        </p:grpSpPr>
        <p:sp>
          <p:nvSpPr>
            <p:cNvPr id="278" name="Google Shape;278;p3"/>
            <p:cNvSpPr/>
            <p:nvPr/>
          </p:nvSpPr>
          <p:spPr>
            <a:xfrm>
              <a:off x="1066680" y="4365360"/>
              <a:ext cx="587520" cy="587520"/>
            </a:xfrm>
            <a:prstGeom prst="ellipse">
              <a:avLst/>
            </a:prstGeom>
            <a:solidFill>
              <a:schemeClr val="lt1"/>
            </a:solidFill>
            <a:ln w="254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1183320" y="4419720"/>
              <a:ext cx="335160" cy="4561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400" b="1" i="0" u="none" strike="noStrike" cap="none">
                  <a:solidFill>
                    <a:srgbClr val="212121"/>
                  </a:solidFill>
                  <a:latin typeface="Roboto Condensed"/>
                  <a:ea typeface="Roboto Condensed"/>
                  <a:cs typeface="Roboto Condensed"/>
                  <a:sym typeface="Roboto Condensed"/>
                </a:rPr>
                <a:t>1</a:t>
              </a:r>
              <a:endParaRPr sz="2400" b="0" i="0" u="none" strike="noStrike" cap="none">
                <a:solidFill>
                  <a:schemeClr val="dk1"/>
                </a:solidFill>
                <a:latin typeface="Arial"/>
                <a:ea typeface="Arial"/>
                <a:cs typeface="Arial"/>
                <a:sym typeface="Arial"/>
              </a:endParaRPr>
            </a:p>
          </p:txBody>
        </p:sp>
      </p:grpSp>
      <p:grpSp>
        <p:nvGrpSpPr>
          <p:cNvPr id="280" name="Google Shape;280;p3"/>
          <p:cNvGrpSpPr/>
          <p:nvPr/>
        </p:nvGrpSpPr>
        <p:grpSpPr>
          <a:xfrm>
            <a:off x="3490560" y="4343400"/>
            <a:ext cx="587520" cy="587520"/>
            <a:chOff x="3490560" y="4343400"/>
            <a:chExt cx="587520" cy="587520"/>
          </a:xfrm>
        </p:grpSpPr>
        <p:sp>
          <p:nvSpPr>
            <p:cNvPr id="281" name="Google Shape;281;p3"/>
            <p:cNvSpPr/>
            <p:nvPr/>
          </p:nvSpPr>
          <p:spPr>
            <a:xfrm>
              <a:off x="3490560" y="4343400"/>
              <a:ext cx="587520" cy="587520"/>
            </a:xfrm>
            <a:prstGeom prst="ellipse">
              <a:avLst/>
            </a:prstGeom>
            <a:solidFill>
              <a:schemeClr val="lt1"/>
            </a:solidFill>
            <a:ln w="254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3612960" y="4397760"/>
              <a:ext cx="3351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212121"/>
                  </a:solidFill>
                  <a:latin typeface="Roboto Condensed"/>
                  <a:ea typeface="Roboto Condensed"/>
                  <a:cs typeface="Roboto Condensed"/>
                  <a:sym typeface="Roboto Condensed"/>
                </a:rPr>
                <a:t>2</a:t>
              </a:r>
              <a:endParaRPr sz="2400" b="0" i="0" u="none" strike="noStrike" cap="none">
                <a:solidFill>
                  <a:schemeClr val="dk1"/>
                </a:solidFill>
                <a:latin typeface="Arial"/>
                <a:ea typeface="Arial"/>
                <a:cs typeface="Arial"/>
                <a:sym typeface="Arial"/>
              </a:endParaRPr>
            </a:p>
          </p:txBody>
        </p:sp>
      </p:grpSp>
      <p:grpSp>
        <p:nvGrpSpPr>
          <p:cNvPr id="283" name="Google Shape;283;p3"/>
          <p:cNvGrpSpPr/>
          <p:nvPr/>
        </p:nvGrpSpPr>
        <p:grpSpPr>
          <a:xfrm>
            <a:off x="5754960" y="4343400"/>
            <a:ext cx="587520" cy="587520"/>
            <a:chOff x="5754960" y="4343400"/>
            <a:chExt cx="587520" cy="587520"/>
          </a:xfrm>
        </p:grpSpPr>
        <p:sp>
          <p:nvSpPr>
            <p:cNvPr id="284" name="Google Shape;284;p3"/>
            <p:cNvSpPr/>
            <p:nvPr/>
          </p:nvSpPr>
          <p:spPr>
            <a:xfrm>
              <a:off x="5754960" y="4343400"/>
              <a:ext cx="587520" cy="587520"/>
            </a:xfrm>
            <a:prstGeom prst="ellipse">
              <a:avLst/>
            </a:prstGeom>
            <a:solidFill>
              <a:schemeClr val="lt1"/>
            </a:solidFill>
            <a:ln w="254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5877360" y="4397760"/>
              <a:ext cx="3351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212121"/>
                  </a:solidFill>
                  <a:latin typeface="Roboto Condensed"/>
                  <a:ea typeface="Roboto Condensed"/>
                  <a:cs typeface="Roboto Condensed"/>
                  <a:sym typeface="Roboto Condensed"/>
                </a:rPr>
                <a:t>3</a:t>
              </a:r>
              <a:endParaRPr sz="2400" b="0" i="0" u="none" strike="noStrike" cap="none">
                <a:solidFill>
                  <a:schemeClr val="dk1"/>
                </a:solidFill>
                <a:latin typeface="Arial"/>
                <a:ea typeface="Arial"/>
                <a:cs typeface="Arial"/>
                <a:sym typeface="Arial"/>
              </a:endParaRPr>
            </a:p>
          </p:txBody>
        </p:sp>
      </p:grpSp>
      <p:grpSp>
        <p:nvGrpSpPr>
          <p:cNvPr id="286" name="Google Shape;286;p3"/>
          <p:cNvGrpSpPr/>
          <p:nvPr/>
        </p:nvGrpSpPr>
        <p:grpSpPr>
          <a:xfrm>
            <a:off x="8124480" y="4365360"/>
            <a:ext cx="587520" cy="587520"/>
            <a:chOff x="8124480" y="4365360"/>
            <a:chExt cx="587520" cy="587520"/>
          </a:xfrm>
        </p:grpSpPr>
        <p:sp>
          <p:nvSpPr>
            <p:cNvPr id="287" name="Google Shape;287;p3"/>
            <p:cNvSpPr/>
            <p:nvPr/>
          </p:nvSpPr>
          <p:spPr>
            <a:xfrm>
              <a:off x="8124480" y="4365360"/>
              <a:ext cx="587520" cy="587520"/>
            </a:xfrm>
            <a:prstGeom prst="ellipse">
              <a:avLst/>
            </a:prstGeom>
            <a:solidFill>
              <a:schemeClr val="lt1"/>
            </a:solidFill>
            <a:ln w="254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8246520" y="4419720"/>
              <a:ext cx="3351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212121"/>
                  </a:solidFill>
                  <a:latin typeface="Roboto Condensed"/>
                  <a:ea typeface="Roboto Condensed"/>
                  <a:cs typeface="Roboto Condensed"/>
                  <a:sym typeface="Roboto Condensed"/>
                </a:rPr>
                <a:t>4</a:t>
              </a:r>
              <a:endParaRPr sz="2400" b="0" i="0" u="none" strike="noStrike" cap="none">
                <a:solidFill>
                  <a:schemeClr val="dk1"/>
                </a:solidFill>
                <a:latin typeface="Arial"/>
                <a:ea typeface="Arial"/>
                <a:cs typeface="Arial"/>
                <a:sym typeface="Arial"/>
              </a:endParaRPr>
            </a:p>
          </p:txBody>
        </p:sp>
      </p:grpSp>
      <p:sp>
        <p:nvSpPr>
          <p:cNvPr id="289" name="Google Shape;289;p3"/>
          <p:cNvSpPr/>
          <p:nvPr/>
        </p:nvSpPr>
        <p:spPr>
          <a:xfrm>
            <a:off x="10015200" y="4986360"/>
            <a:ext cx="1625400" cy="131004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212121"/>
                </a:solidFill>
                <a:latin typeface="Roboto Condensed"/>
                <a:ea typeface="Roboto Condensed"/>
                <a:cs typeface="Roboto Condensed"/>
                <a:sym typeface="Roboto Condensed"/>
              </a:rPr>
              <a:t>How the Business</a:t>
            </a:r>
            <a:endParaRPr sz="20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000" b="1" i="0" u="none" strike="noStrike" cap="none">
                <a:solidFill>
                  <a:srgbClr val="212121"/>
                </a:solidFill>
                <a:latin typeface="Roboto Condensed"/>
                <a:ea typeface="Roboto Condensed"/>
                <a:cs typeface="Roboto Condensed"/>
                <a:sym typeface="Roboto Condensed"/>
              </a:rPr>
              <a:t>Consultant describe it</a:t>
            </a:r>
            <a:endParaRPr sz="2000" b="0" i="0" u="none" strike="noStrike" cap="none">
              <a:solidFill>
                <a:schemeClr val="dk1"/>
              </a:solidFill>
              <a:latin typeface="Arial"/>
              <a:ea typeface="Arial"/>
              <a:cs typeface="Arial"/>
              <a:sym typeface="Arial"/>
            </a:endParaRPr>
          </a:p>
        </p:txBody>
      </p:sp>
      <p:pic>
        <p:nvPicPr>
          <p:cNvPr id="290" name="Google Shape;290;p3"/>
          <p:cNvPicPr preferRelativeResize="0"/>
          <p:nvPr/>
        </p:nvPicPr>
        <p:blipFill rotWithShape="1">
          <a:blip r:embed="rId7">
            <a:alphaModFix/>
          </a:blip>
          <a:srcRect b="14138"/>
          <a:stretch/>
        </p:blipFill>
        <p:spPr>
          <a:xfrm>
            <a:off x="9964440" y="1769760"/>
            <a:ext cx="1676160" cy="2736360"/>
          </a:xfrm>
          <a:prstGeom prst="rect">
            <a:avLst/>
          </a:prstGeom>
          <a:noFill/>
          <a:ln>
            <a:noFill/>
          </a:ln>
        </p:spPr>
      </p:pic>
      <p:grpSp>
        <p:nvGrpSpPr>
          <p:cNvPr id="291" name="Google Shape;291;p3"/>
          <p:cNvGrpSpPr/>
          <p:nvPr/>
        </p:nvGrpSpPr>
        <p:grpSpPr>
          <a:xfrm>
            <a:off x="10508760" y="4376160"/>
            <a:ext cx="587520" cy="587520"/>
            <a:chOff x="10508760" y="4376160"/>
            <a:chExt cx="587520" cy="587520"/>
          </a:xfrm>
        </p:grpSpPr>
        <p:sp>
          <p:nvSpPr>
            <p:cNvPr id="292" name="Google Shape;292;p3"/>
            <p:cNvSpPr/>
            <p:nvPr/>
          </p:nvSpPr>
          <p:spPr>
            <a:xfrm>
              <a:off x="10508760" y="4376160"/>
              <a:ext cx="587520" cy="587520"/>
            </a:xfrm>
            <a:prstGeom prst="ellipse">
              <a:avLst/>
            </a:prstGeom>
            <a:solidFill>
              <a:schemeClr val="lt1"/>
            </a:solidFill>
            <a:ln w="254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10630800" y="4430520"/>
              <a:ext cx="3351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212121"/>
                  </a:solidFill>
                  <a:latin typeface="Roboto Condensed"/>
                  <a:ea typeface="Roboto Condensed"/>
                  <a:cs typeface="Roboto Condensed"/>
                  <a:sym typeface="Roboto Condensed"/>
                </a:rPr>
                <a:t>5</a:t>
              </a:r>
              <a:endParaRPr sz="2400" b="0" i="0" u="none" strike="noStrike" cap="none">
                <a:solidFill>
                  <a:schemeClr val="dk1"/>
                </a:solidFill>
                <a:latin typeface="Arial"/>
                <a:ea typeface="Arial"/>
                <a:cs typeface="Arial"/>
                <a:sym typeface="Arial"/>
              </a:endParaRPr>
            </a:p>
          </p:txBody>
        </p:sp>
      </p:grpSp>
      <p:cxnSp>
        <p:nvCxnSpPr>
          <p:cNvPr id="294" name="Google Shape;294;p3"/>
          <p:cNvCxnSpPr/>
          <p:nvPr/>
        </p:nvCxnSpPr>
        <p:spPr>
          <a:xfrm>
            <a:off x="9591480" y="1661400"/>
            <a:ext cx="0" cy="4648320"/>
          </a:xfrm>
          <a:prstGeom prst="straightConnector1">
            <a:avLst/>
          </a:prstGeom>
          <a:noFill/>
          <a:ln w="9525" cap="flat" cmpd="sng">
            <a:solidFill>
              <a:srgbClr val="8C8C8C"/>
            </a:solidFill>
            <a:prstDash val="solid"/>
            <a:miter lim="8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267"/>
                                        </p:tgtEl>
                                        <p:attrNameLst>
                                          <p:attrName>style.visibility</p:attrName>
                                        </p:attrNameLst>
                                      </p:cBhvr>
                                      <p:to>
                                        <p:strVal val="visible"/>
                                      </p:to>
                                    </p:set>
                                    <p:animEffect transition="in" filter="fade">
                                      <p:cBhvr>
                                        <p:cTn id="9" dur="500"/>
                                        <p:tgtEl>
                                          <p:spTgt spid="26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64"/>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7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6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7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69"/>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8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6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7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7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8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7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7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272"/>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28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27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29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290"/>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29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i="0" u="none" strike="noStrike" cap="none">
                <a:solidFill>
                  <a:srgbClr val="373737"/>
                </a:solidFill>
                <a:latin typeface="Roboto Condensed"/>
                <a:ea typeface="Roboto Condensed"/>
                <a:cs typeface="Roboto Condensed"/>
                <a:sym typeface="Roboto Condensed"/>
              </a:rPr>
              <a:t>Why to Study Software Engineering?</a:t>
            </a:r>
            <a:endParaRPr sz="3400" b="0" i="0" u="none" strike="noStrike" cap="none">
              <a:solidFill>
                <a:srgbClr val="212121"/>
              </a:solidFill>
              <a:latin typeface="Roboto Condensed"/>
              <a:ea typeface="Roboto Condensed"/>
              <a:cs typeface="Roboto Condensed"/>
              <a:sym typeface="Roboto Condensed"/>
            </a:endParaRPr>
          </a:p>
        </p:txBody>
      </p:sp>
      <p:sp>
        <p:nvSpPr>
          <p:cNvPr id="300" name="Google Shape;300;p4"/>
          <p:cNvSpPr/>
          <p:nvPr/>
        </p:nvSpPr>
        <p:spPr>
          <a:xfrm>
            <a:off x="159480" y="955440"/>
            <a:ext cx="9155520" cy="51696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212121"/>
                </a:solidFill>
                <a:latin typeface="Roboto Condensed"/>
                <a:ea typeface="Roboto Condensed"/>
                <a:cs typeface="Roboto Condensed"/>
                <a:sym typeface="Roboto Condensed"/>
              </a:rPr>
              <a:t>Software Development Life Cycle </a:t>
            </a:r>
            <a:r>
              <a:rPr lang="en-US" sz="2800" b="1" i="0" u="none" strike="noStrike" cap="none">
                <a:solidFill>
                  <a:srgbClr val="C00000"/>
                </a:solidFill>
                <a:latin typeface="Roboto Condensed"/>
                <a:ea typeface="Roboto Condensed"/>
                <a:cs typeface="Roboto Condensed"/>
                <a:sym typeface="Roboto Condensed"/>
              </a:rPr>
              <a:t>without</a:t>
            </a:r>
            <a:r>
              <a:rPr lang="en-US" sz="2800" b="1" i="0" u="none" strike="noStrike" cap="none">
                <a:solidFill>
                  <a:srgbClr val="212121"/>
                </a:solidFill>
                <a:latin typeface="Roboto Condensed"/>
                <a:ea typeface="Roboto Condensed"/>
                <a:cs typeface="Roboto Condensed"/>
                <a:sym typeface="Roboto Condensed"/>
              </a:rPr>
              <a:t> Software Engineering</a:t>
            </a:r>
            <a:endParaRPr sz="2800" b="0" i="0" u="none" strike="noStrike" cap="none">
              <a:solidFill>
                <a:schemeClr val="dk1"/>
              </a:solidFill>
              <a:latin typeface="Arial"/>
              <a:ea typeface="Arial"/>
              <a:cs typeface="Arial"/>
              <a:sym typeface="Arial"/>
            </a:endParaRPr>
          </a:p>
        </p:txBody>
      </p:sp>
      <p:cxnSp>
        <p:nvCxnSpPr>
          <p:cNvPr id="301" name="Google Shape;301;p4"/>
          <p:cNvCxnSpPr/>
          <p:nvPr/>
        </p:nvCxnSpPr>
        <p:spPr>
          <a:xfrm>
            <a:off x="219240" y="1523880"/>
            <a:ext cx="9185760" cy="0"/>
          </a:xfrm>
          <a:prstGeom prst="straightConnector1">
            <a:avLst/>
          </a:prstGeom>
          <a:noFill/>
          <a:ln w="9525" cap="flat" cmpd="sng">
            <a:solidFill>
              <a:schemeClr val="dk1"/>
            </a:solidFill>
            <a:prstDash val="solid"/>
            <a:miter lim="8000"/>
            <a:headEnd type="none" w="sm" len="sm"/>
            <a:tailEnd type="none" w="sm" len="sm"/>
          </a:ln>
        </p:spPr>
      </p:cxnSp>
      <p:sp>
        <p:nvSpPr>
          <p:cNvPr id="302" name="Google Shape;302;p4"/>
          <p:cNvSpPr/>
          <p:nvPr/>
        </p:nvSpPr>
        <p:spPr>
          <a:xfrm>
            <a:off x="533520" y="5105520"/>
            <a:ext cx="1599840" cy="10051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212121"/>
                </a:solidFill>
                <a:latin typeface="Roboto Condensed"/>
                <a:ea typeface="Roboto Condensed"/>
                <a:cs typeface="Roboto Condensed"/>
                <a:sym typeface="Roboto Condensed"/>
              </a:rPr>
              <a:t>How the Project </a:t>
            </a:r>
            <a:endParaRPr sz="20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000" b="1" i="0" u="none" strike="noStrike" cap="none">
                <a:solidFill>
                  <a:srgbClr val="212121"/>
                </a:solidFill>
                <a:latin typeface="Roboto Condensed"/>
                <a:ea typeface="Roboto Condensed"/>
                <a:cs typeface="Roboto Condensed"/>
                <a:sym typeface="Roboto Condensed"/>
              </a:rPr>
              <a:t>documented</a:t>
            </a:r>
            <a:endParaRPr sz="2000" b="0" i="0" u="none" strike="noStrike" cap="none">
              <a:solidFill>
                <a:schemeClr val="dk1"/>
              </a:solidFill>
              <a:latin typeface="Arial"/>
              <a:ea typeface="Arial"/>
              <a:cs typeface="Arial"/>
              <a:sym typeface="Arial"/>
            </a:endParaRPr>
          </a:p>
        </p:txBody>
      </p:sp>
      <p:sp>
        <p:nvSpPr>
          <p:cNvPr id="303" name="Google Shape;303;p4"/>
          <p:cNvSpPr/>
          <p:nvPr/>
        </p:nvSpPr>
        <p:spPr>
          <a:xfrm>
            <a:off x="2957400" y="5105520"/>
            <a:ext cx="1523520" cy="10504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100" b="1" i="0" u="none" strike="noStrike" cap="none">
                <a:solidFill>
                  <a:srgbClr val="212121"/>
                </a:solidFill>
                <a:latin typeface="Roboto Condensed"/>
                <a:ea typeface="Roboto Condensed"/>
                <a:cs typeface="Roboto Condensed"/>
                <a:sym typeface="Roboto Condensed"/>
              </a:rPr>
              <a:t>What</a:t>
            </a:r>
            <a:endParaRPr sz="21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100" b="1" i="0" u="none" strike="noStrike" cap="none">
                <a:solidFill>
                  <a:srgbClr val="212121"/>
                </a:solidFill>
                <a:latin typeface="Roboto Condensed"/>
                <a:ea typeface="Roboto Condensed"/>
                <a:cs typeface="Roboto Condensed"/>
                <a:sym typeface="Roboto Condensed"/>
              </a:rPr>
              <a:t>Operations Installed</a:t>
            </a:r>
            <a:endParaRPr sz="2100" b="0" i="0" u="none" strike="noStrike" cap="none">
              <a:solidFill>
                <a:schemeClr val="dk1"/>
              </a:solidFill>
              <a:latin typeface="Arial"/>
              <a:ea typeface="Arial"/>
              <a:cs typeface="Arial"/>
              <a:sym typeface="Arial"/>
            </a:endParaRPr>
          </a:p>
        </p:txBody>
      </p:sp>
      <p:sp>
        <p:nvSpPr>
          <p:cNvPr id="304" name="Google Shape;304;p4"/>
          <p:cNvSpPr/>
          <p:nvPr/>
        </p:nvSpPr>
        <p:spPr>
          <a:xfrm>
            <a:off x="5341320" y="5105520"/>
            <a:ext cx="1574280" cy="10504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100" b="1" i="0" u="none" strike="noStrike" cap="none">
                <a:solidFill>
                  <a:srgbClr val="212121"/>
                </a:solidFill>
                <a:latin typeface="Roboto Condensed"/>
                <a:ea typeface="Roboto Condensed"/>
                <a:cs typeface="Roboto Condensed"/>
                <a:sym typeface="Roboto Condensed"/>
              </a:rPr>
              <a:t>How the Customer </a:t>
            </a:r>
            <a:r>
              <a:rPr lang="en-US" sz="2100" b="1">
                <a:solidFill>
                  <a:srgbClr val="212121"/>
                </a:solidFill>
                <a:latin typeface="Roboto Condensed"/>
                <a:ea typeface="Roboto Condensed"/>
                <a:cs typeface="Roboto Condensed"/>
                <a:sym typeface="Roboto Condensed"/>
              </a:rPr>
              <a:t>is</a:t>
            </a:r>
            <a:endParaRPr sz="21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100" b="1" i="0" u="none" strike="noStrike" cap="none">
                <a:solidFill>
                  <a:srgbClr val="212121"/>
                </a:solidFill>
                <a:latin typeface="Roboto Condensed"/>
                <a:ea typeface="Roboto Condensed"/>
                <a:cs typeface="Roboto Condensed"/>
                <a:sym typeface="Roboto Condensed"/>
              </a:rPr>
              <a:t>billed</a:t>
            </a:r>
            <a:endParaRPr sz="2100" b="0" i="0" u="none" strike="noStrike" cap="none">
              <a:solidFill>
                <a:schemeClr val="dk1"/>
              </a:solidFill>
              <a:latin typeface="Arial"/>
              <a:ea typeface="Arial"/>
              <a:cs typeface="Arial"/>
              <a:sym typeface="Arial"/>
            </a:endParaRPr>
          </a:p>
        </p:txBody>
      </p:sp>
      <p:cxnSp>
        <p:nvCxnSpPr>
          <p:cNvPr id="305" name="Google Shape;305;p4"/>
          <p:cNvCxnSpPr/>
          <p:nvPr/>
        </p:nvCxnSpPr>
        <p:spPr>
          <a:xfrm>
            <a:off x="2494440" y="1600200"/>
            <a:ext cx="0" cy="4647960"/>
          </a:xfrm>
          <a:prstGeom prst="straightConnector1">
            <a:avLst/>
          </a:prstGeom>
          <a:noFill/>
          <a:ln w="9525" cap="flat" cmpd="sng">
            <a:solidFill>
              <a:srgbClr val="8C8C8C"/>
            </a:solidFill>
            <a:prstDash val="solid"/>
            <a:miter lim="8000"/>
            <a:headEnd type="none" w="sm" len="sm"/>
            <a:tailEnd type="none" w="sm" len="sm"/>
          </a:ln>
        </p:spPr>
      </p:cxnSp>
      <p:cxnSp>
        <p:nvCxnSpPr>
          <p:cNvPr id="306" name="Google Shape;306;p4"/>
          <p:cNvCxnSpPr/>
          <p:nvPr/>
        </p:nvCxnSpPr>
        <p:spPr>
          <a:xfrm>
            <a:off x="4903560" y="1600200"/>
            <a:ext cx="0" cy="4647960"/>
          </a:xfrm>
          <a:prstGeom prst="straightConnector1">
            <a:avLst/>
          </a:prstGeom>
          <a:noFill/>
          <a:ln w="9525" cap="flat" cmpd="sng">
            <a:solidFill>
              <a:srgbClr val="8C8C8C"/>
            </a:solidFill>
            <a:prstDash val="solid"/>
            <a:miter lim="8000"/>
            <a:headEnd type="none" w="sm" len="sm"/>
            <a:tailEnd type="none" w="sm" len="sm"/>
          </a:ln>
        </p:spPr>
      </p:cxnSp>
      <p:pic>
        <p:nvPicPr>
          <p:cNvPr id="307" name="Google Shape;307;p4"/>
          <p:cNvPicPr preferRelativeResize="0"/>
          <p:nvPr/>
        </p:nvPicPr>
        <p:blipFill rotWithShape="1">
          <a:blip r:embed="rId3">
            <a:alphaModFix/>
          </a:blip>
          <a:srcRect b="13947"/>
          <a:stretch/>
        </p:blipFill>
        <p:spPr>
          <a:xfrm>
            <a:off x="507960" y="1828800"/>
            <a:ext cx="1676160" cy="2742840"/>
          </a:xfrm>
          <a:prstGeom prst="rect">
            <a:avLst/>
          </a:prstGeom>
          <a:noFill/>
          <a:ln>
            <a:noFill/>
          </a:ln>
        </p:spPr>
      </p:pic>
      <p:pic>
        <p:nvPicPr>
          <p:cNvPr id="308" name="Google Shape;308;p4"/>
          <p:cNvPicPr preferRelativeResize="0"/>
          <p:nvPr/>
        </p:nvPicPr>
        <p:blipFill rotWithShape="1">
          <a:blip r:embed="rId4">
            <a:alphaModFix/>
          </a:blip>
          <a:srcRect b="14138"/>
          <a:stretch/>
        </p:blipFill>
        <p:spPr>
          <a:xfrm>
            <a:off x="2893680" y="1835280"/>
            <a:ext cx="1663200" cy="2736360"/>
          </a:xfrm>
          <a:prstGeom prst="rect">
            <a:avLst/>
          </a:prstGeom>
          <a:noFill/>
          <a:ln>
            <a:noFill/>
          </a:ln>
        </p:spPr>
      </p:pic>
      <p:pic>
        <p:nvPicPr>
          <p:cNvPr id="309" name="Google Shape;309;p4"/>
          <p:cNvPicPr preferRelativeResize="0"/>
          <p:nvPr/>
        </p:nvPicPr>
        <p:blipFill rotWithShape="1">
          <a:blip r:embed="rId5">
            <a:alphaModFix/>
          </a:blip>
          <a:srcRect b="13455"/>
          <a:stretch/>
        </p:blipFill>
        <p:spPr>
          <a:xfrm>
            <a:off x="5283360" y="1835280"/>
            <a:ext cx="1650600" cy="2736360"/>
          </a:xfrm>
          <a:prstGeom prst="rect">
            <a:avLst/>
          </a:prstGeom>
          <a:noFill/>
          <a:ln>
            <a:noFill/>
          </a:ln>
        </p:spPr>
      </p:pic>
      <p:grpSp>
        <p:nvGrpSpPr>
          <p:cNvPr id="310" name="Google Shape;310;p4"/>
          <p:cNvGrpSpPr/>
          <p:nvPr/>
        </p:nvGrpSpPr>
        <p:grpSpPr>
          <a:xfrm>
            <a:off x="1001520" y="4385520"/>
            <a:ext cx="587520" cy="587520"/>
            <a:chOff x="1001520" y="4385520"/>
            <a:chExt cx="587520" cy="587520"/>
          </a:xfrm>
        </p:grpSpPr>
        <p:sp>
          <p:nvSpPr>
            <p:cNvPr id="311" name="Google Shape;311;p4"/>
            <p:cNvSpPr/>
            <p:nvPr/>
          </p:nvSpPr>
          <p:spPr>
            <a:xfrm>
              <a:off x="1001520" y="4385520"/>
              <a:ext cx="587520" cy="587520"/>
            </a:xfrm>
            <a:prstGeom prst="ellipse">
              <a:avLst/>
            </a:prstGeom>
            <a:solidFill>
              <a:schemeClr val="lt1"/>
            </a:solidFill>
            <a:ln w="254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1123920" y="4439880"/>
              <a:ext cx="3351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212121"/>
                  </a:solidFill>
                  <a:latin typeface="Roboto Condensed"/>
                  <a:ea typeface="Roboto Condensed"/>
                  <a:cs typeface="Roboto Condensed"/>
                  <a:sym typeface="Roboto Condensed"/>
                </a:rPr>
                <a:t>6</a:t>
              </a:r>
              <a:endParaRPr sz="2400" b="0" i="0" u="none" strike="noStrike" cap="none">
                <a:solidFill>
                  <a:schemeClr val="dk1"/>
                </a:solidFill>
                <a:latin typeface="Arial"/>
                <a:ea typeface="Arial"/>
                <a:cs typeface="Arial"/>
                <a:sym typeface="Arial"/>
              </a:endParaRPr>
            </a:p>
          </p:txBody>
        </p:sp>
      </p:grpSp>
      <p:grpSp>
        <p:nvGrpSpPr>
          <p:cNvPr id="313" name="Google Shape;313;p4"/>
          <p:cNvGrpSpPr/>
          <p:nvPr/>
        </p:nvGrpSpPr>
        <p:grpSpPr>
          <a:xfrm>
            <a:off x="3463200" y="4354200"/>
            <a:ext cx="587520" cy="587520"/>
            <a:chOff x="3463200" y="4354200"/>
            <a:chExt cx="587520" cy="587520"/>
          </a:xfrm>
        </p:grpSpPr>
        <p:sp>
          <p:nvSpPr>
            <p:cNvPr id="314" name="Google Shape;314;p4"/>
            <p:cNvSpPr/>
            <p:nvPr/>
          </p:nvSpPr>
          <p:spPr>
            <a:xfrm>
              <a:off x="3463200" y="4354200"/>
              <a:ext cx="587520" cy="587520"/>
            </a:xfrm>
            <a:prstGeom prst="ellipse">
              <a:avLst/>
            </a:prstGeom>
            <a:solidFill>
              <a:schemeClr val="lt1"/>
            </a:solidFill>
            <a:ln w="254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3585240" y="4408560"/>
              <a:ext cx="3351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212121"/>
                  </a:solidFill>
                  <a:latin typeface="Roboto Condensed"/>
                  <a:ea typeface="Roboto Condensed"/>
                  <a:cs typeface="Roboto Condensed"/>
                  <a:sym typeface="Roboto Condensed"/>
                </a:rPr>
                <a:t>7</a:t>
              </a:r>
              <a:endParaRPr sz="2400" b="0" i="0" u="none" strike="noStrike" cap="none">
                <a:solidFill>
                  <a:schemeClr val="dk1"/>
                </a:solidFill>
                <a:latin typeface="Arial"/>
                <a:ea typeface="Arial"/>
                <a:cs typeface="Arial"/>
                <a:sym typeface="Arial"/>
              </a:endParaRPr>
            </a:p>
          </p:txBody>
        </p:sp>
      </p:grpSp>
      <p:grpSp>
        <p:nvGrpSpPr>
          <p:cNvPr id="316" name="Google Shape;316;p4"/>
          <p:cNvGrpSpPr/>
          <p:nvPr/>
        </p:nvGrpSpPr>
        <p:grpSpPr>
          <a:xfrm>
            <a:off x="5816520" y="4365360"/>
            <a:ext cx="587520" cy="587520"/>
            <a:chOff x="5816520" y="4365360"/>
            <a:chExt cx="587520" cy="587520"/>
          </a:xfrm>
        </p:grpSpPr>
        <p:sp>
          <p:nvSpPr>
            <p:cNvPr id="317" name="Google Shape;317;p4"/>
            <p:cNvSpPr/>
            <p:nvPr/>
          </p:nvSpPr>
          <p:spPr>
            <a:xfrm>
              <a:off x="5816520" y="4365360"/>
              <a:ext cx="587520" cy="587520"/>
            </a:xfrm>
            <a:prstGeom prst="ellipse">
              <a:avLst/>
            </a:prstGeom>
            <a:solidFill>
              <a:schemeClr val="lt1"/>
            </a:solidFill>
            <a:ln w="254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5938920" y="4419720"/>
              <a:ext cx="3351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212121"/>
                  </a:solidFill>
                  <a:latin typeface="Roboto Condensed"/>
                  <a:ea typeface="Roboto Condensed"/>
                  <a:cs typeface="Roboto Condensed"/>
                  <a:sym typeface="Roboto Condensed"/>
                </a:rPr>
                <a:t>8</a:t>
              </a:r>
              <a:endParaRPr sz="2400" b="0" i="0" u="none" strike="noStrike" cap="none">
                <a:solidFill>
                  <a:schemeClr val="dk1"/>
                </a:solidFill>
                <a:latin typeface="Arial"/>
                <a:ea typeface="Arial"/>
                <a:cs typeface="Arial"/>
                <a:sym typeface="Arial"/>
              </a:endParaRPr>
            </a:p>
          </p:txBody>
        </p:sp>
      </p:grpSp>
      <p:pic>
        <p:nvPicPr>
          <p:cNvPr id="319" name="Google Shape;319;p4"/>
          <p:cNvPicPr preferRelativeResize="0"/>
          <p:nvPr/>
        </p:nvPicPr>
        <p:blipFill rotWithShape="1">
          <a:blip r:embed="rId6">
            <a:alphaModFix/>
          </a:blip>
          <a:srcRect b="13855"/>
          <a:stretch/>
        </p:blipFill>
        <p:spPr>
          <a:xfrm>
            <a:off x="10058040" y="1835280"/>
            <a:ext cx="1663200" cy="2723760"/>
          </a:xfrm>
          <a:prstGeom prst="rect">
            <a:avLst/>
          </a:prstGeom>
          <a:noFill/>
          <a:ln>
            <a:noFill/>
          </a:ln>
        </p:spPr>
      </p:pic>
      <p:pic>
        <p:nvPicPr>
          <p:cNvPr id="320" name="Google Shape;320;p4"/>
          <p:cNvPicPr preferRelativeResize="0"/>
          <p:nvPr/>
        </p:nvPicPr>
        <p:blipFill rotWithShape="1">
          <a:blip r:embed="rId7">
            <a:alphaModFix/>
          </a:blip>
          <a:srcRect b="14286"/>
          <a:stretch/>
        </p:blipFill>
        <p:spPr>
          <a:xfrm>
            <a:off x="7670160" y="1816200"/>
            <a:ext cx="1676160" cy="2742840"/>
          </a:xfrm>
          <a:prstGeom prst="rect">
            <a:avLst/>
          </a:prstGeom>
          <a:noFill/>
          <a:ln>
            <a:noFill/>
          </a:ln>
        </p:spPr>
      </p:pic>
      <p:sp>
        <p:nvSpPr>
          <p:cNvPr id="321" name="Google Shape;321;p4"/>
          <p:cNvSpPr/>
          <p:nvPr/>
        </p:nvSpPr>
        <p:spPr>
          <a:xfrm>
            <a:off x="7690320" y="5105520"/>
            <a:ext cx="1625400" cy="10051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212121"/>
                </a:solidFill>
                <a:latin typeface="Roboto Condensed"/>
                <a:ea typeface="Roboto Condensed"/>
                <a:cs typeface="Roboto Condensed"/>
                <a:sym typeface="Roboto Condensed"/>
              </a:rPr>
              <a:t>How it</a:t>
            </a:r>
            <a:endParaRPr sz="20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000" b="1" i="0" u="none" strike="noStrike" cap="none">
                <a:solidFill>
                  <a:srgbClr val="212121"/>
                </a:solidFill>
                <a:latin typeface="Roboto Condensed"/>
                <a:ea typeface="Roboto Condensed"/>
                <a:cs typeface="Roboto Condensed"/>
                <a:sym typeface="Roboto Condensed"/>
              </a:rPr>
              <a:t>was supported</a:t>
            </a:r>
            <a:endParaRPr sz="2000" b="0" i="0" u="none" strike="noStrike" cap="none">
              <a:solidFill>
                <a:schemeClr val="dk1"/>
              </a:solidFill>
              <a:latin typeface="Arial"/>
              <a:ea typeface="Arial"/>
              <a:cs typeface="Arial"/>
              <a:sym typeface="Arial"/>
            </a:endParaRPr>
          </a:p>
        </p:txBody>
      </p:sp>
      <p:sp>
        <p:nvSpPr>
          <p:cNvPr id="322" name="Google Shape;322;p4"/>
          <p:cNvSpPr/>
          <p:nvPr/>
        </p:nvSpPr>
        <p:spPr>
          <a:xfrm>
            <a:off x="10045440" y="5105520"/>
            <a:ext cx="1815840" cy="10051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000" b="1" i="0" u="none" strike="noStrike" cap="none">
                <a:solidFill>
                  <a:srgbClr val="212121"/>
                </a:solidFill>
                <a:latin typeface="Roboto Condensed"/>
                <a:ea typeface="Roboto Condensed"/>
                <a:cs typeface="Roboto Condensed"/>
                <a:sym typeface="Roboto Condensed"/>
              </a:rPr>
              <a:t>What the</a:t>
            </a:r>
            <a:endParaRPr sz="20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000" b="1" i="0" u="none" strike="noStrike" cap="none">
                <a:solidFill>
                  <a:srgbClr val="212121"/>
                </a:solidFill>
                <a:latin typeface="Roboto Condensed"/>
                <a:ea typeface="Roboto Condensed"/>
                <a:cs typeface="Roboto Condensed"/>
                <a:sym typeface="Roboto Condensed"/>
              </a:rPr>
              <a:t>customer</a:t>
            </a:r>
            <a:endParaRPr sz="20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000" b="1" i="0" u="none" strike="noStrike" cap="none">
                <a:solidFill>
                  <a:srgbClr val="212121"/>
                </a:solidFill>
                <a:latin typeface="Roboto Condensed"/>
                <a:ea typeface="Roboto Condensed"/>
                <a:cs typeface="Roboto Condensed"/>
                <a:sym typeface="Roboto Condensed"/>
              </a:rPr>
              <a:t>really needed</a:t>
            </a:r>
            <a:endParaRPr sz="2000" b="0" i="0" u="none" strike="noStrike" cap="none">
              <a:solidFill>
                <a:schemeClr val="dk1"/>
              </a:solidFill>
              <a:latin typeface="Arial"/>
              <a:ea typeface="Arial"/>
              <a:cs typeface="Arial"/>
              <a:sym typeface="Arial"/>
            </a:endParaRPr>
          </a:p>
        </p:txBody>
      </p:sp>
      <p:grpSp>
        <p:nvGrpSpPr>
          <p:cNvPr id="323" name="Google Shape;323;p4"/>
          <p:cNvGrpSpPr/>
          <p:nvPr/>
        </p:nvGrpSpPr>
        <p:grpSpPr>
          <a:xfrm>
            <a:off x="8194680" y="4416120"/>
            <a:ext cx="587520" cy="587520"/>
            <a:chOff x="8194680" y="4416120"/>
            <a:chExt cx="587520" cy="587520"/>
          </a:xfrm>
        </p:grpSpPr>
        <p:sp>
          <p:nvSpPr>
            <p:cNvPr id="324" name="Google Shape;324;p4"/>
            <p:cNvSpPr/>
            <p:nvPr/>
          </p:nvSpPr>
          <p:spPr>
            <a:xfrm>
              <a:off x="8194680" y="4416120"/>
              <a:ext cx="587520" cy="587520"/>
            </a:xfrm>
            <a:prstGeom prst="ellipse">
              <a:avLst/>
            </a:prstGeom>
            <a:solidFill>
              <a:schemeClr val="lt1"/>
            </a:solidFill>
            <a:ln w="254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a:off x="8317080" y="4470480"/>
              <a:ext cx="3351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212121"/>
                  </a:solidFill>
                  <a:latin typeface="Roboto Condensed"/>
                  <a:ea typeface="Roboto Condensed"/>
                  <a:cs typeface="Roboto Condensed"/>
                  <a:sym typeface="Roboto Condensed"/>
                </a:rPr>
                <a:t>9</a:t>
              </a:r>
              <a:endParaRPr sz="2400" b="0" i="0" u="none" strike="noStrike" cap="none">
                <a:solidFill>
                  <a:schemeClr val="dk1"/>
                </a:solidFill>
                <a:latin typeface="Arial"/>
                <a:ea typeface="Arial"/>
                <a:cs typeface="Arial"/>
                <a:sym typeface="Arial"/>
              </a:endParaRPr>
            </a:p>
          </p:txBody>
        </p:sp>
      </p:grpSp>
      <p:grpSp>
        <p:nvGrpSpPr>
          <p:cNvPr id="326" name="Google Shape;326;p4"/>
          <p:cNvGrpSpPr/>
          <p:nvPr/>
        </p:nvGrpSpPr>
        <p:grpSpPr>
          <a:xfrm>
            <a:off x="10589760" y="4359960"/>
            <a:ext cx="587520" cy="587520"/>
            <a:chOff x="10589760" y="4359960"/>
            <a:chExt cx="587520" cy="587520"/>
          </a:xfrm>
        </p:grpSpPr>
        <p:sp>
          <p:nvSpPr>
            <p:cNvPr id="327" name="Google Shape;327;p4"/>
            <p:cNvSpPr/>
            <p:nvPr/>
          </p:nvSpPr>
          <p:spPr>
            <a:xfrm>
              <a:off x="10589760" y="4359960"/>
              <a:ext cx="587520" cy="587520"/>
            </a:xfrm>
            <a:prstGeom prst="ellipse">
              <a:avLst/>
            </a:prstGeom>
            <a:solidFill>
              <a:schemeClr val="lt1"/>
            </a:solidFill>
            <a:ln w="254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a:off x="10632240" y="4414320"/>
              <a:ext cx="48888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212121"/>
                  </a:solidFill>
                  <a:latin typeface="Roboto Condensed"/>
                  <a:ea typeface="Roboto Condensed"/>
                  <a:cs typeface="Roboto Condensed"/>
                  <a:sym typeface="Roboto Condensed"/>
                </a:rPr>
                <a:t>10</a:t>
              </a:r>
              <a:endParaRPr sz="2400" b="0" i="0" u="none" strike="noStrike" cap="none">
                <a:solidFill>
                  <a:schemeClr val="dk1"/>
                </a:solidFill>
                <a:latin typeface="Arial"/>
                <a:ea typeface="Arial"/>
                <a:cs typeface="Arial"/>
                <a:sym typeface="Arial"/>
              </a:endParaRPr>
            </a:p>
          </p:txBody>
        </p:sp>
      </p:grpSp>
      <p:cxnSp>
        <p:nvCxnSpPr>
          <p:cNvPr id="329" name="Google Shape;329;p4"/>
          <p:cNvCxnSpPr/>
          <p:nvPr/>
        </p:nvCxnSpPr>
        <p:spPr>
          <a:xfrm>
            <a:off x="9686160" y="1600200"/>
            <a:ext cx="0" cy="4647960"/>
          </a:xfrm>
          <a:prstGeom prst="straightConnector1">
            <a:avLst/>
          </a:prstGeom>
          <a:noFill/>
          <a:ln w="9525" cap="flat" cmpd="sng">
            <a:solidFill>
              <a:srgbClr val="8C8C8C"/>
            </a:solidFill>
            <a:prstDash val="solid"/>
            <a:miter lim="8000"/>
            <a:headEnd type="none" w="sm" len="sm"/>
            <a:tailEnd type="none" w="sm" len="sm"/>
          </a:ln>
        </p:spPr>
      </p:cxnSp>
      <p:cxnSp>
        <p:nvCxnSpPr>
          <p:cNvPr id="330" name="Google Shape;330;p4"/>
          <p:cNvCxnSpPr/>
          <p:nvPr/>
        </p:nvCxnSpPr>
        <p:spPr>
          <a:xfrm>
            <a:off x="7283880" y="1600200"/>
            <a:ext cx="0" cy="4647960"/>
          </a:xfrm>
          <a:prstGeom prst="straightConnector1">
            <a:avLst/>
          </a:prstGeom>
          <a:noFill/>
          <a:ln w="9525" cap="flat" cmpd="sng">
            <a:solidFill>
              <a:srgbClr val="8C8C8C"/>
            </a:solidFill>
            <a:prstDash val="solid"/>
            <a:miter lim="8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01"/>
                                        </p:tgtEl>
                                        <p:attrNameLst>
                                          <p:attrName>style.visibility</p:attrName>
                                        </p:attrNameLst>
                                      </p:cBhvr>
                                      <p:to>
                                        <p:strVal val="visible"/>
                                      </p:to>
                                    </p:set>
                                    <p:animEffect transition="in" filter="fade">
                                      <p:cBhvr>
                                        <p:cTn id="11" dur="500"/>
                                        <p:tgtEl>
                                          <p:spTgt spid="30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07"/>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0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0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0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1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0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0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09"/>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31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0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3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20"/>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323"/>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2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29"/>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319"/>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326"/>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g2ebb636fcf1_0_174"/>
          <p:cNvPicPr preferRelativeResize="0"/>
          <p:nvPr/>
        </p:nvPicPr>
        <p:blipFill>
          <a:blip r:embed="rId3">
            <a:alphaModFix/>
          </a:blip>
          <a:stretch>
            <a:fillRect/>
          </a:stretch>
        </p:blipFill>
        <p:spPr>
          <a:xfrm>
            <a:off x="1105700" y="1343475"/>
            <a:ext cx="10256475" cy="5039700"/>
          </a:xfrm>
          <a:prstGeom prst="rect">
            <a:avLst/>
          </a:prstGeom>
          <a:noFill/>
          <a:ln>
            <a:noFill/>
          </a:ln>
        </p:spPr>
      </p:pic>
      <p:sp>
        <p:nvSpPr>
          <p:cNvPr id="336" name="Google Shape;336;g2ebb636fcf1_0_174"/>
          <p:cNvSpPr txBox="1"/>
          <p:nvPr/>
        </p:nvSpPr>
        <p:spPr>
          <a:xfrm>
            <a:off x="0" y="0"/>
            <a:ext cx="12094800" cy="746100"/>
          </a:xfrm>
          <a:prstGeom prst="rect">
            <a:avLst/>
          </a:prstGeom>
          <a:solidFill>
            <a:schemeClr val="lt2"/>
          </a:solid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Clr>
                <a:schemeClr val="dk1"/>
              </a:buClr>
              <a:buFont typeface="Arial"/>
              <a:buNone/>
            </a:pPr>
            <a:r>
              <a:rPr lang="en-US" sz="3400" b="1">
                <a:solidFill>
                  <a:srgbClr val="373737"/>
                </a:solidFill>
                <a:latin typeface="Roboto Condensed"/>
                <a:ea typeface="Roboto Condensed"/>
                <a:cs typeface="Roboto Condensed"/>
                <a:sym typeface="Roboto Condensed"/>
              </a:rPr>
              <a:t>Why to Study Software Engineering?</a:t>
            </a:r>
            <a:endParaRPr sz="3400">
              <a:solidFill>
                <a:schemeClr val="dk2"/>
              </a:solidFill>
              <a:latin typeface="Roboto Condensed"/>
              <a:ea typeface="Roboto Condensed"/>
              <a:cs typeface="Roboto Condensed"/>
              <a:sym typeface="Roboto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marR="0" lvl="0" indent="0" algn="l" rtl="0">
              <a:lnSpc>
                <a:spcPct val="90000"/>
              </a:lnSpc>
              <a:spcBef>
                <a:spcPts val="0"/>
              </a:spcBef>
              <a:spcAft>
                <a:spcPts val="0"/>
              </a:spcAft>
              <a:buNone/>
            </a:pPr>
            <a:r>
              <a:rPr lang="en-US" sz="3400" b="1" i="0" u="none" strike="noStrike" cap="none">
                <a:solidFill>
                  <a:srgbClr val="373737"/>
                </a:solidFill>
                <a:latin typeface="Roboto Condensed"/>
                <a:ea typeface="Roboto Condensed"/>
                <a:cs typeface="Roboto Condensed"/>
                <a:sym typeface="Roboto Condensed"/>
              </a:rPr>
              <a:t>SDLC </a:t>
            </a:r>
            <a:r>
              <a:rPr lang="en-US" sz="3400" b="1" i="0" u="none" strike="noStrike" cap="none">
                <a:solidFill>
                  <a:srgbClr val="C00000"/>
                </a:solidFill>
                <a:latin typeface="Roboto Condensed"/>
                <a:ea typeface="Roboto Condensed"/>
                <a:cs typeface="Roboto Condensed"/>
                <a:sym typeface="Roboto Condensed"/>
              </a:rPr>
              <a:t>without</a:t>
            </a:r>
            <a:r>
              <a:rPr lang="en-US" sz="3400" b="1" i="0" u="none" strike="noStrike" cap="none">
                <a:solidFill>
                  <a:srgbClr val="373737"/>
                </a:solidFill>
                <a:latin typeface="Roboto Condensed"/>
                <a:ea typeface="Roboto Condensed"/>
                <a:cs typeface="Roboto Condensed"/>
                <a:sym typeface="Roboto Condensed"/>
              </a:rPr>
              <a:t> Software Engineering</a:t>
            </a:r>
            <a:endParaRPr sz="3400" b="0" i="0" u="none" strike="noStrike" cap="none">
              <a:solidFill>
                <a:srgbClr val="212121"/>
              </a:solidFill>
              <a:latin typeface="Roboto Condensed"/>
              <a:ea typeface="Roboto Condensed"/>
              <a:cs typeface="Roboto Condensed"/>
              <a:sym typeface="Roboto Condensed"/>
            </a:endParaRPr>
          </a:p>
        </p:txBody>
      </p:sp>
      <p:sp>
        <p:nvSpPr>
          <p:cNvPr id="342" name="Google Shape;342;p5"/>
          <p:cNvSpPr/>
          <p:nvPr/>
        </p:nvSpPr>
        <p:spPr>
          <a:xfrm>
            <a:off x="8320320" y="1058760"/>
            <a:ext cx="3604680" cy="478296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800" b="0" i="0" u="none" strike="noStrike" cap="none">
                <a:solidFill>
                  <a:srgbClr val="212121"/>
                </a:solidFill>
                <a:latin typeface="Roboto Condensed"/>
                <a:ea typeface="Roboto Condensed"/>
                <a:cs typeface="Roboto Condensed"/>
                <a:sym typeface="Roboto Condensed"/>
              </a:rPr>
              <a:t>The software development </a:t>
            </a:r>
            <a:endParaRPr sz="2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800" b="1" i="0" u="none" strike="noStrike" cap="none">
                <a:solidFill>
                  <a:srgbClr val="C00000"/>
                </a:solidFill>
                <a:latin typeface="Roboto Condensed"/>
                <a:ea typeface="Roboto Condensed"/>
                <a:cs typeface="Roboto Condensed"/>
                <a:sym typeface="Roboto Condensed"/>
              </a:rPr>
              <a:t>process</a:t>
            </a:r>
            <a:r>
              <a:rPr lang="en-US" sz="2800" b="0" i="0" u="none" strike="noStrike" cap="none">
                <a:solidFill>
                  <a:srgbClr val="C00000"/>
                </a:solidFill>
                <a:latin typeface="Roboto Condensed"/>
                <a:ea typeface="Roboto Condensed"/>
                <a:cs typeface="Roboto Condensed"/>
                <a:sym typeface="Roboto Condensed"/>
              </a:rPr>
              <a:t> </a:t>
            </a:r>
            <a:r>
              <a:rPr lang="en-US" sz="2800" b="0" i="0" u="none" strike="noStrike" cap="none">
                <a:solidFill>
                  <a:srgbClr val="212121"/>
                </a:solidFill>
                <a:latin typeface="Roboto Condensed"/>
                <a:ea typeface="Roboto Condensed"/>
                <a:cs typeface="Roboto Condensed"/>
                <a:sym typeface="Roboto Condensed"/>
              </a:rPr>
              <a:t>needs to be </a:t>
            </a:r>
            <a:endParaRPr sz="2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800" b="1" i="0" u="none" strike="noStrike" cap="none">
                <a:solidFill>
                  <a:srgbClr val="C00000"/>
                </a:solidFill>
                <a:latin typeface="Roboto Condensed"/>
                <a:ea typeface="Roboto Condensed"/>
                <a:cs typeface="Roboto Condensed"/>
                <a:sym typeface="Roboto Condensed"/>
              </a:rPr>
              <a:t>engineered</a:t>
            </a:r>
            <a:r>
              <a:rPr lang="en-US" sz="2800" b="0" i="0" u="none" strike="noStrike" cap="none">
                <a:solidFill>
                  <a:srgbClr val="C00000"/>
                </a:solidFill>
                <a:latin typeface="Roboto Condensed"/>
                <a:ea typeface="Roboto Condensed"/>
                <a:cs typeface="Roboto Condensed"/>
                <a:sym typeface="Roboto Condensed"/>
              </a:rPr>
              <a:t> </a:t>
            </a:r>
            <a:endParaRPr sz="2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800" b="0" i="0" u="none" strike="noStrike" cap="none">
                <a:solidFill>
                  <a:srgbClr val="212121"/>
                </a:solidFill>
                <a:latin typeface="Roboto Condensed"/>
                <a:ea typeface="Roboto Condensed"/>
                <a:cs typeface="Roboto Condensed"/>
                <a:sym typeface="Roboto Condensed"/>
              </a:rPr>
              <a:t>to avoid the </a:t>
            </a:r>
            <a:endParaRPr sz="2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800" b="1" i="0" u="none" strike="noStrike" cap="none">
                <a:solidFill>
                  <a:srgbClr val="C00000"/>
                </a:solidFill>
                <a:latin typeface="Roboto Condensed"/>
                <a:ea typeface="Roboto Condensed"/>
                <a:cs typeface="Roboto Condensed"/>
                <a:sym typeface="Roboto Condensed"/>
              </a:rPr>
              <a:t>communication gap</a:t>
            </a:r>
            <a:endParaRPr sz="2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800" b="0" i="0" u="none" strike="noStrike" cap="none">
                <a:solidFill>
                  <a:srgbClr val="212121"/>
                </a:solidFill>
                <a:latin typeface="Roboto Condensed"/>
                <a:ea typeface="Roboto Condensed"/>
                <a:cs typeface="Roboto Condensed"/>
                <a:sym typeface="Roboto Condensed"/>
              </a:rPr>
              <a:t> &amp; to </a:t>
            </a:r>
            <a:r>
              <a:rPr lang="en-US" sz="2800" b="1" i="0" u="none" strike="noStrike" cap="none">
                <a:solidFill>
                  <a:srgbClr val="C00000"/>
                </a:solidFill>
                <a:latin typeface="Roboto Condensed"/>
                <a:ea typeface="Roboto Condensed"/>
                <a:cs typeface="Roboto Condensed"/>
                <a:sym typeface="Roboto Condensed"/>
              </a:rPr>
              <a:t>meet  the actual</a:t>
            </a:r>
            <a:r>
              <a:rPr lang="en-US" sz="2800" b="1" i="0" u="none" strike="noStrike" cap="none">
                <a:solidFill>
                  <a:srgbClr val="212121"/>
                </a:solidFill>
                <a:latin typeface="Roboto Condensed"/>
                <a:ea typeface="Roboto Condensed"/>
                <a:cs typeface="Roboto Condensed"/>
                <a:sym typeface="Roboto Condensed"/>
              </a:rPr>
              <a:t> </a:t>
            </a:r>
            <a:endParaRPr sz="2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800" b="1" i="0" u="none" strike="noStrike" cap="none">
                <a:solidFill>
                  <a:srgbClr val="C00000"/>
                </a:solidFill>
                <a:latin typeface="Roboto Condensed"/>
                <a:ea typeface="Roboto Condensed"/>
                <a:cs typeface="Roboto Condensed"/>
                <a:sym typeface="Roboto Condensed"/>
              </a:rPr>
              <a:t>requirements</a:t>
            </a:r>
            <a:r>
              <a:rPr lang="en-US" sz="2800" b="0" i="0" u="none" strike="noStrike" cap="none">
                <a:solidFill>
                  <a:srgbClr val="C00000"/>
                </a:solidFill>
                <a:latin typeface="Roboto Condensed"/>
                <a:ea typeface="Roboto Condensed"/>
                <a:cs typeface="Roboto Condensed"/>
                <a:sym typeface="Roboto Condensed"/>
              </a:rPr>
              <a:t> </a:t>
            </a:r>
            <a:r>
              <a:rPr lang="en-US" sz="2800" b="0" i="0" u="none" strike="noStrike" cap="none">
                <a:solidFill>
                  <a:srgbClr val="212121"/>
                </a:solidFill>
                <a:latin typeface="Roboto Condensed"/>
                <a:ea typeface="Roboto Condensed"/>
                <a:cs typeface="Roboto Condensed"/>
                <a:sym typeface="Roboto Condensed"/>
              </a:rPr>
              <a:t>of customer </a:t>
            </a:r>
            <a:endParaRPr sz="2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800" b="0" i="0" u="none" strike="noStrike" cap="none">
                <a:solidFill>
                  <a:srgbClr val="212121"/>
                </a:solidFill>
                <a:latin typeface="Roboto Condensed"/>
                <a:ea typeface="Roboto Condensed"/>
                <a:cs typeface="Roboto Condensed"/>
                <a:sym typeface="Roboto Condensed"/>
              </a:rPr>
              <a:t>within </a:t>
            </a:r>
            <a:r>
              <a:rPr lang="en-US" sz="2800" b="1" i="0" u="none" strike="noStrike" cap="none">
                <a:solidFill>
                  <a:srgbClr val="C00000"/>
                </a:solidFill>
                <a:latin typeface="Roboto Condensed"/>
                <a:ea typeface="Roboto Condensed"/>
                <a:cs typeface="Roboto Condensed"/>
                <a:sym typeface="Roboto Condensed"/>
              </a:rPr>
              <a:t>stipulated budget </a:t>
            </a:r>
            <a:endParaRPr sz="2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800" b="0" i="0" u="none" strike="noStrike" cap="none">
                <a:solidFill>
                  <a:srgbClr val="212121"/>
                </a:solidFill>
                <a:latin typeface="Roboto Condensed"/>
                <a:ea typeface="Roboto Condensed"/>
                <a:cs typeface="Roboto Condensed"/>
                <a:sym typeface="Roboto Condensed"/>
              </a:rPr>
              <a:t>&amp; </a:t>
            </a:r>
            <a:r>
              <a:rPr lang="en-US" sz="2800" b="1" i="0" u="none" strike="noStrike" cap="none">
                <a:solidFill>
                  <a:srgbClr val="C00000"/>
                </a:solidFill>
                <a:latin typeface="Roboto Condensed"/>
                <a:ea typeface="Roboto Condensed"/>
                <a:cs typeface="Roboto Condensed"/>
                <a:sym typeface="Roboto Condensed"/>
              </a:rPr>
              <a:t>time</a:t>
            </a:r>
            <a:endParaRPr sz="2800" b="0" i="0" u="none" strike="noStrike" cap="none">
              <a:solidFill>
                <a:schemeClr val="dk1"/>
              </a:solidFill>
              <a:latin typeface="Arial"/>
              <a:ea typeface="Arial"/>
              <a:cs typeface="Arial"/>
              <a:sym typeface="Arial"/>
            </a:endParaRPr>
          </a:p>
        </p:txBody>
      </p:sp>
      <p:sp>
        <p:nvSpPr>
          <p:cNvPr id="343" name="Google Shape;343;p5"/>
          <p:cNvSpPr/>
          <p:nvPr/>
        </p:nvSpPr>
        <p:spPr>
          <a:xfrm>
            <a:off x="141480" y="1058760"/>
            <a:ext cx="3385080" cy="609120"/>
          </a:xfrm>
          <a:prstGeom prst="rect">
            <a:avLst/>
          </a:prstGeom>
          <a:solidFill>
            <a:schemeClr val="accent1"/>
          </a:solidFill>
          <a:ln w="25400" cap="flat" cmpd="sng">
            <a:solidFill>
              <a:srgbClr val="696969"/>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1" i="0" u="none" strike="noStrike" cap="none">
                <a:solidFill>
                  <a:srgbClr val="FFFFFF"/>
                </a:solidFill>
                <a:latin typeface="Roboto Condensed"/>
                <a:ea typeface="Roboto Condensed"/>
                <a:cs typeface="Roboto Condensed"/>
                <a:sym typeface="Roboto Condensed"/>
              </a:rPr>
              <a:t>Customer Requirement</a:t>
            </a:r>
            <a:endParaRPr sz="2400" b="0" i="0" u="none" strike="noStrike" cap="none">
              <a:solidFill>
                <a:schemeClr val="dk1"/>
              </a:solidFill>
              <a:latin typeface="Arial"/>
              <a:ea typeface="Arial"/>
              <a:cs typeface="Arial"/>
              <a:sym typeface="Arial"/>
            </a:endParaRPr>
          </a:p>
        </p:txBody>
      </p:sp>
      <p:sp>
        <p:nvSpPr>
          <p:cNvPr id="344" name="Google Shape;344;p5"/>
          <p:cNvSpPr/>
          <p:nvPr/>
        </p:nvSpPr>
        <p:spPr>
          <a:xfrm>
            <a:off x="141480" y="1668240"/>
            <a:ext cx="3385080" cy="2101320"/>
          </a:xfrm>
          <a:prstGeom prst="rect">
            <a:avLst/>
          </a:prstGeom>
          <a:solidFill>
            <a:schemeClr val="lt1"/>
          </a:solidFill>
          <a:ln w="25400" cap="flat" cmpd="sng">
            <a:solidFill>
              <a:schemeClr val="accent1"/>
            </a:solidFill>
            <a:prstDash val="solid"/>
            <a:miter lim="8000"/>
            <a:headEnd type="none" w="sm" len="sm"/>
            <a:tailEnd type="none" w="sm" len="sm"/>
          </a:ln>
        </p:spPr>
        <p:txBody>
          <a:bodyPr spcFirstLastPara="1" wrap="square" lIns="90000" tIns="45000" rIns="90000" bIns="45000" anchor="t" anchorCtr="0">
            <a:spAutoFit/>
          </a:bodyPr>
          <a:lstStyle/>
          <a:p>
            <a:pPr marL="343080" marR="0" lvl="0" indent="-342720" algn="l" rtl="0">
              <a:lnSpc>
                <a:spcPct val="100000"/>
              </a:lnSpc>
              <a:spcBef>
                <a:spcPts val="0"/>
              </a:spcBef>
              <a:spcAft>
                <a:spcPts val="0"/>
              </a:spcAft>
              <a:buClr>
                <a:srgbClr val="212121"/>
              </a:buClr>
              <a:buSzPts val="2200"/>
              <a:buFont typeface="Arial"/>
              <a:buChar char="•"/>
            </a:pPr>
            <a:r>
              <a:rPr lang="en-US" sz="2200" b="0" i="0" u="none" strike="noStrike" cap="none">
                <a:solidFill>
                  <a:srgbClr val="212121"/>
                </a:solidFill>
                <a:latin typeface="Roboto Condensed"/>
                <a:ea typeface="Roboto Condensed"/>
                <a:cs typeface="Roboto Condensed"/>
                <a:sym typeface="Roboto Condensed"/>
              </a:rPr>
              <a:t>Have one trunk</a:t>
            </a:r>
            <a:endParaRPr sz="2200" b="0" i="0" u="none" strike="noStrike" cap="none">
              <a:solidFill>
                <a:schemeClr val="dk1"/>
              </a:solidFill>
              <a:latin typeface="Arial"/>
              <a:ea typeface="Arial"/>
              <a:cs typeface="Arial"/>
              <a:sym typeface="Arial"/>
            </a:endParaRPr>
          </a:p>
          <a:p>
            <a:pPr marL="343080" marR="0" lvl="0" indent="-342720" algn="l" rtl="0">
              <a:lnSpc>
                <a:spcPct val="100000"/>
              </a:lnSpc>
              <a:spcBef>
                <a:spcPts val="0"/>
              </a:spcBef>
              <a:spcAft>
                <a:spcPts val="0"/>
              </a:spcAft>
              <a:buClr>
                <a:srgbClr val="212121"/>
              </a:buClr>
              <a:buSzPts val="2200"/>
              <a:buFont typeface="Arial"/>
              <a:buChar char="•"/>
            </a:pPr>
            <a:r>
              <a:rPr lang="en-US" sz="2200" b="0" i="0" u="none" strike="noStrike" cap="none">
                <a:solidFill>
                  <a:srgbClr val="212121"/>
                </a:solidFill>
                <a:latin typeface="Roboto Condensed"/>
                <a:ea typeface="Roboto Condensed"/>
                <a:cs typeface="Roboto Condensed"/>
                <a:sym typeface="Roboto Condensed"/>
              </a:rPr>
              <a:t>Have four legs</a:t>
            </a:r>
            <a:endParaRPr sz="2200" b="0" i="0" u="none" strike="noStrike" cap="none">
              <a:solidFill>
                <a:schemeClr val="dk1"/>
              </a:solidFill>
              <a:latin typeface="Arial"/>
              <a:ea typeface="Arial"/>
              <a:cs typeface="Arial"/>
              <a:sym typeface="Arial"/>
            </a:endParaRPr>
          </a:p>
          <a:p>
            <a:pPr marL="343080" marR="0" lvl="0" indent="-342720" algn="l" rtl="0">
              <a:lnSpc>
                <a:spcPct val="100000"/>
              </a:lnSpc>
              <a:spcBef>
                <a:spcPts val="0"/>
              </a:spcBef>
              <a:spcAft>
                <a:spcPts val="0"/>
              </a:spcAft>
              <a:buClr>
                <a:srgbClr val="212121"/>
              </a:buClr>
              <a:buSzPts val="2200"/>
              <a:buFont typeface="Arial"/>
              <a:buChar char="•"/>
            </a:pPr>
            <a:r>
              <a:rPr lang="en-US" sz="2200" b="0" i="0" u="none" strike="noStrike" cap="none">
                <a:solidFill>
                  <a:srgbClr val="212121"/>
                </a:solidFill>
                <a:latin typeface="Roboto Condensed"/>
                <a:ea typeface="Roboto Condensed"/>
                <a:cs typeface="Roboto Condensed"/>
                <a:sym typeface="Roboto Condensed"/>
              </a:rPr>
              <a:t>Should carry load both passenger &amp; cargo</a:t>
            </a:r>
            <a:endParaRPr sz="2200" b="0" i="0" u="none" strike="noStrike" cap="none">
              <a:solidFill>
                <a:schemeClr val="dk1"/>
              </a:solidFill>
              <a:latin typeface="Arial"/>
              <a:ea typeface="Arial"/>
              <a:cs typeface="Arial"/>
              <a:sym typeface="Arial"/>
            </a:endParaRPr>
          </a:p>
          <a:p>
            <a:pPr marL="343080" marR="0" lvl="0" indent="-342720" algn="l" rtl="0">
              <a:lnSpc>
                <a:spcPct val="100000"/>
              </a:lnSpc>
              <a:spcBef>
                <a:spcPts val="0"/>
              </a:spcBef>
              <a:spcAft>
                <a:spcPts val="0"/>
              </a:spcAft>
              <a:buClr>
                <a:srgbClr val="212121"/>
              </a:buClr>
              <a:buSzPts val="2200"/>
              <a:buFont typeface="Arial"/>
              <a:buChar char="•"/>
            </a:pPr>
            <a:r>
              <a:rPr lang="en-US" sz="2200" b="0" i="0" u="none" strike="noStrike" cap="none">
                <a:solidFill>
                  <a:srgbClr val="212121"/>
                </a:solidFill>
                <a:latin typeface="Roboto Condensed"/>
                <a:ea typeface="Roboto Condensed"/>
                <a:cs typeface="Roboto Condensed"/>
                <a:sym typeface="Roboto Condensed"/>
              </a:rPr>
              <a:t>Black in color</a:t>
            </a:r>
            <a:endParaRPr sz="2200" b="0" i="0" u="none" strike="noStrike" cap="none">
              <a:solidFill>
                <a:schemeClr val="dk1"/>
              </a:solidFill>
              <a:latin typeface="Arial"/>
              <a:ea typeface="Arial"/>
              <a:cs typeface="Arial"/>
              <a:sym typeface="Arial"/>
            </a:endParaRPr>
          </a:p>
          <a:p>
            <a:pPr marL="343080" marR="0" lvl="0" indent="-342720" algn="l" rtl="0">
              <a:lnSpc>
                <a:spcPct val="100000"/>
              </a:lnSpc>
              <a:spcBef>
                <a:spcPts val="0"/>
              </a:spcBef>
              <a:spcAft>
                <a:spcPts val="0"/>
              </a:spcAft>
              <a:buClr>
                <a:srgbClr val="212121"/>
              </a:buClr>
              <a:buSzPts val="2200"/>
              <a:buFont typeface="Arial"/>
              <a:buChar char="•"/>
            </a:pPr>
            <a:r>
              <a:rPr lang="en-US" sz="2200" b="0" i="0" u="none" strike="noStrike" cap="none">
                <a:solidFill>
                  <a:srgbClr val="212121"/>
                </a:solidFill>
                <a:latin typeface="Roboto Condensed"/>
                <a:ea typeface="Roboto Condensed"/>
                <a:cs typeface="Roboto Condensed"/>
                <a:sym typeface="Roboto Condensed"/>
              </a:rPr>
              <a:t>Should be herbivorous</a:t>
            </a:r>
            <a:endParaRPr sz="2200" b="0" i="0" u="none" strike="noStrike" cap="none">
              <a:solidFill>
                <a:schemeClr val="dk1"/>
              </a:solidFill>
              <a:latin typeface="Arial"/>
              <a:ea typeface="Arial"/>
              <a:cs typeface="Arial"/>
              <a:sym typeface="Arial"/>
            </a:endParaRPr>
          </a:p>
        </p:txBody>
      </p:sp>
      <p:sp>
        <p:nvSpPr>
          <p:cNvPr id="345" name="Google Shape;345;p5"/>
          <p:cNvSpPr/>
          <p:nvPr/>
        </p:nvSpPr>
        <p:spPr>
          <a:xfrm>
            <a:off x="141480" y="3798360"/>
            <a:ext cx="3385080" cy="2594880"/>
          </a:xfrm>
          <a:prstGeom prst="rect">
            <a:avLst/>
          </a:prstGeom>
          <a:solidFill>
            <a:schemeClr val="lt1"/>
          </a:solidFill>
          <a:ln w="254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6" name="Google Shape;346;p5"/>
          <p:cNvPicPr preferRelativeResize="0"/>
          <p:nvPr/>
        </p:nvPicPr>
        <p:blipFill rotWithShape="1">
          <a:blip r:embed="rId3">
            <a:alphaModFix/>
          </a:blip>
          <a:srcRect/>
          <a:stretch/>
        </p:blipFill>
        <p:spPr>
          <a:xfrm>
            <a:off x="481320" y="3898440"/>
            <a:ext cx="2486160" cy="2400120"/>
          </a:xfrm>
          <a:prstGeom prst="rect">
            <a:avLst/>
          </a:prstGeom>
          <a:noFill/>
          <a:ln>
            <a:noFill/>
          </a:ln>
        </p:spPr>
      </p:pic>
      <p:sp>
        <p:nvSpPr>
          <p:cNvPr id="347" name="Google Shape;347;p5"/>
          <p:cNvSpPr/>
          <p:nvPr/>
        </p:nvSpPr>
        <p:spPr>
          <a:xfrm>
            <a:off x="3739680" y="1058760"/>
            <a:ext cx="4114440" cy="609120"/>
          </a:xfrm>
          <a:prstGeom prst="rect">
            <a:avLst/>
          </a:prstGeom>
          <a:solidFill>
            <a:schemeClr val="accent1"/>
          </a:solidFill>
          <a:ln w="25400" cap="flat" cmpd="sng">
            <a:solidFill>
              <a:srgbClr val="696969"/>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1" i="0" u="none" strike="noStrike" cap="none">
                <a:solidFill>
                  <a:srgbClr val="FFFFFF"/>
                </a:solidFill>
                <a:latin typeface="Roboto Condensed"/>
                <a:ea typeface="Roboto Condensed"/>
                <a:cs typeface="Roboto Condensed"/>
                <a:sym typeface="Roboto Condensed"/>
              </a:rPr>
              <a:t>Solution</a:t>
            </a:r>
            <a:endParaRPr sz="2400" b="0" i="0" u="none" strike="noStrike" cap="none">
              <a:solidFill>
                <a:schemeClr val="dk1"/>
              </a:solidFill>
              <a:latin typeface="Arial"/>
              <a:ea typeface="Arial"/>
              <a:cs typeface="Arial"/>
              <a:sym typeface="Arial"/>
            </a:endParaRPr>
          </a:p>
        </p:txBody>
      </p:sp>
      <p:sp>
        <p:nvSpPr>
          <p:cNvPr id="348" name="Google Shape;348;p5"/>
          <p:cNvSpPr/>
          <p:nvPr/>
        </p:nvSpPr>
        <p:spPr>
          <a:xfrm>
            <a:off x="3739680" y="1668240"/>
            <a:ext cx="4114440" cy="2101320"/>
          </a:xfrm>
          <a:prstGeom prst="rect">
            <a:avLst/>
          </a:prstGeom>
          <a:solidFill>
            <a:schemeClr val="lt1"/>
          </a:solidFill>
          <a:ln w="25400" cap="flat" cmpd="sng">
            <a:solidFill>
              <a:schemeClr val="accent1"/>
            </a:solidFill>
            <a:prstDash val="solid"/>
            <a:miter lim="8000"/>
            <a:headEnd type="none" w="sm" len="sm"/>
            <a:tailEnd type="none" w="sm" len="sm"/>
          </a:ln>
        </p:spPr>
        <p:txBody>
          <a:bodyPr spcFirstLastPara="1" wrap="square" lIns="90000" tIns="45000" rIns="90000" bIns="45000" anchor="t" anchorCtr="0">
            <a:spAutoFit/>
          </a:bodyPr>
          <a:lstStyle/>
          <a:p>
            <a:pPr marL="343080" marR="0" lvl="0" indent="-342720" algn="l" rtl="0">
              <a:lnSpc>
                <a:spcPct val="100000"/>
              </a:lnSpc>
              <a:spcBef>
                <a:spcPts val="0"/>
              </a:spcBef>
              <a:spcAft>
                <a:spcPts val="0"/>
              </a:spcAft>
              <a:buClr>
                <a:srgbClr val="212121"/>
              </a:buClr>
              <a:buSzPts val="2200"/>
              <a:buFont typeface="Arial"/>
              <a:buChar char="•"/>
            </a:pPr>
            <a:r>
              <a:rPr lang="en-US" sz="2200" b="0" i="0" u="none" strike="noStrike" cap="none">
                <a:solidFill>
                  <a:srgbClr val="212121"/>
                </a:solidFill>
                <a:latin typeface="Roboto Condensed"/>
                <a:ea typeface="Roboto Condensed"/>
                <a:cs typeface="Roboto Condensed"/>
                <a:sym typeface="Roboto Condensed"/>
              </a:rPr>
              <a:t>Have one trunk</a:t>
            </a:r>
            <a:endParaRPr sz="2200" b="0" i="0" u="none" strike="noStrike" cap="none">
              <a:solidFill>
                <a:schemeClr val="dk1"/>
              </a:solidFill>
              <a:latin typeface="Arial"/>
              <a:ea typeface="Arial"/>
              <a:cs typeface="Arial"/>
              <a:sym typeface="Arial"/>
            </a:endParaRPr>
          </a:p>
          <a:p>
            <a:pPr marL="343080" marR="0" lvl="0" indent="-342720" algn="l" rtl="0">
              <a:lnSpc>
                <a:spcPct val="100000"/>
              </a:lnSpc>
              <a:spcBef>
                <a:spcPts val="0"/>
              </a:spcBef>
              <a:spcAft>
                <a:spcPts val="0"/>
              </a:spcAft>
              <a:buClr>
                <a:srgbClr val="212121"/>
              </a:buClr>
              <a:buSzPts val="2200"/>
              <a:buFont typeface="Arial"/>
              <a:buChar char="•"/>
            </a:pPr>
            <a:r>
              <a:rPr lang="en-US" sz="2200" b="0" i="0" u="none" strike="noStrike" cap="none">
                <a:solidFill>
                  <a:srgbClr val="212121"/>
                </a:solidFill>
                <a:latin typeface="Roboto Condensed"/>
                <a:ea typeface="Roboto Condensed"/>
                <a:cs typeface="Roboto Condensed"/>
                <a:sym typeface="Roboto Condensed"/>
              </a:rPr>
              <a:t>Have four legs</a:t>
            </a:r>
            <a:endParaRPr sz="2200" b="0" i="0" u="none" strike="noStrike" cap="none">
              <a:solidFill>
                <a:schemeClr val="dk1"/>
              </a:solidFill>
              <a:latin typeface="Arial"/>
              <a:ea typeface="Arial"/>
              <a:cs typeface="Arial"/>
              <a:sym typeface="Arial"/>
            </a:endParaRPr>
          </a:p>
          <a:p>
            <a:pPr marL="343080" marR="0" lvl="0" indent="-342720" algn="l" rtl="0">
              <a:lnSpc>
                <a:spcPct val="100000"/>
              </a:lnSpc>
              <a:spcBef>
                <a:spcPts val="0"/>
              </a:spcBef>
              <a:spcAft>
                <a:spcPts val="0"/>
              </a:spcAft>
              <a:buClr>
                <a:srgbClr val="212121"/>
              </a:buClr>
              <a:buSzPts val="2200"/>
              <a:buFont typeface="Arial"/>
              <a:buChar char="•"/>
            </a:pPr>
            <a:r>
              <a:rPr lang="en-US" sz="2200" b="0" i="0" u="none" strike="noStrike" cap="none">
                <a:solidFill>
                  <a:srgbClr val="212121"/>
                </a:solidFill>
                <a:latin typeface="Roboto Condensed"/>
                <a:ea typeface="Roboto Condensed"/>
                <a:cs typeface="Roboto Condensed"/>
                <a:sym typeface="Roboto Condensed"/>
              </a:rPr>
              <a:t>Should carry load both passenger &amp; cargo</a:t>
            </a:r>
            <a:endParaRPr sz="2200" b="0" i="0" u="none" strike="noStrike" cap="none">
              <a:solidFill>
                <a:schemeClr val="dk1"/>
              </a:solidFill>
              <a:latin typeface="Arial"/>
              <a:ea typeface="Arial"/>
              <a:cs typeface="Arial"/>
              <a:sym typeface="Arial"/>
            </a:endParaRPr>
          </a:p>
          <a:p>
            <a:pPr marL="343080" marR="0" lvl="0" indent="-342720" algn="l" rtl="0">
              <a:lnSpc>
                <a:spcPct val="100000"/>
              </a:lnSpc>
              <a:spcBef>
                <a:spcPts val="0"/>
              </a:spcBef>
              <a:spcAft>
                <a:spcPts val="0"/>
              </a:spcAft>
              <a:buClr>
                <a:srgbClr val="212121"/>
              </a:buClr>
              <a:buSzPts val="2200"/>
              <a:buFont typeface="Arial"/>
              <a:buChar char="•"/>
            </a:pPr>
            <a:r>
              <a:rPr lang="en-US" sz="2200" b="0" i="0" u="none" strike="noStrike" cap="none">
                <a:solidFill>
                  <a:srgbClr val="212121"/>
                </a:solidFill>
                <a:latin typeface="Roboto Condensed"/>
                <a:ea typeface="Roboto Condensed"/>
                <a:cs typeface="Roboto Condensed"/>
                <a:sym typeface="Roboto Condensed"/>
              </a:rPr>
              <a:t>Black in color</a:t>
            </a:r>
            <a:endParaRPr sz="2200" b="0" i="0" u="none" strike="noStrike" cap="none">
              <a:solidFill>
                <a:schemeClr val="dk1"/>
              </a:solidFill>
              <a:latin typeface="Arial"/>
              <a:ea typeface="Arial"/>
              <a:cs typeface="Arial"/>
              <a:sym typeface="Arial"/>
            </a:endParaRPr>
          </a:p>
          <a:p>
            <a:pPr marL="343080" marR="0" lvl="0" indent="-342720" algn="l" rtl="0">
              <a:lnSpc>
                <a:spcPct val="100000"/>
              </a:lnSpc>
              <a:spcBef>
                <a:spcPts val="0"/>
              </a:spcBef>
              <a:spcAft>
                <a:spcPts val="0"/>
              </a:spcAft>
              <a:buClr>
                <a:srgbClr val="212121"/>
              </a:buClr>
              <a:buSzPts val="2200"/>
              <a:buFont typeface="Arial"/>
              <a:buChar char="•"/>
            </a:pPr>
            <a:r>
              <a:rPr lang="en-US" sz="2200" b="0" i="0" u="none" strike="noStrike" cap="none">
                <a:solidFill>
                  <a:srgbClr val="212121"/>
                </a:solidFill>
                <a:latin typeface="Roboto Condensed"/>
                <a:ea typeface="Roboto Condensed"/>
                <a:cs typeface="Roboto Condensed"/>
                <a:sym typeface="Roboto Condensed"/>
              </a:rPr>
              <a:t>Should be herbivorous</a:t>
            </a:r>
            <a:endParaRPr sz="2200" b="0" i="0" u="none" strike="noStrike" cap="none">
              <a:solidFill>
                <a:schemeClr val="dk1"/>
              </a:solidFill>
              <a:latin typeface="Arial"/>
              <a:ea typeface="Arial"/>
              <a:cs typeface="Arial"/>
              <a:sym typeface="Arial"/>
            </a:endParaRPr>
          </a:p>
        </p:txBody>
      </p:sp>
      <p:sp>
        <p:nvSpPr>
          <p:cNvPr id="349" name="Google Shape;349;p5"/>
          <p:cNvSpPr/>
          <p:nvPr/>
        </p:nvSpPr>
        <p:spPr>
          <a:xfrm>
            <a:off x="3739680" y="3798360"/>
            <a:ext cx="4114440" cy="2594880"/>
          </a:xfrm>
          <a:prstGeom prst="rect">
            <a:avLst/>
          </a:prstGeom>
          <a:solidFill>
            <a:schemeClr val="lt1"/>
          </a:solidFill>
          <a:ln w="254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0" name="Google Shape;350;p5"/>
          <p:cNvPicPr preferRelativeResize="0"/>
          <p:nvPr/>
        </p:nvPicPr>
        <p:blipFill rotWithShape="1">
          <a:blip r:embed="rId4">
            <a:alphaModFix/>
          </a:blip>
          <a:srcRect/>
          <a:stretch/>
        </p:blipFill>
        <p:spPr>
          <a:xfrm>
            <a:off x="3922200" y="4112280"/>
            <a:ext cx="1970280" cy="1971720"/>
          </a:xfrm>
          <a:prstGeom prst="rect">
            <a:avLst/>
          </a:prstGeom>
          <a:noFill/>
          <a:ln>
            <a:noFill/>
          </a:ln>
        </p:spPr>
      </p:pic>
      <p:sp>
        <p:nvSpPr>
          <p:cNvPr id="351" name="Google Shape;351;p5"/>
          <p:cNvSpPr/>
          <p:nvPr/>
        </p:nvSpPr>
        <p:spPr>
          <a:xfrm>
            <a:off x="5847840" y="4140720"/>
            <a:ext cx="1980720" cy="20401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3200" b="0" i="0" u="none" strike="noStrike" cap="none">
                <a:solidFill>
                  <a:srgbClr val="212121"/>
                </a:solidFill>
                <a:latin typeface="Roboto Condensed"/>
                <a:ea typeface="Roboto Condensed"/>
                <a:cs typeface="Roboto Condensed"/>
                <a:sym typeface="Roboto Condensed"/>
              </a:rPr>
              <a:t>Our value added,</a:t>
            </a:r>
            <a:endParaRPr sz="32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3200" b="0" i="0" u="none" strike="noStrike" cap="none">
                <a:solidFill>
                  <a:srgbClr val="212121"/>
                </a:solidFill>
                <a:latin typeface="Roboto Condensed"/>
                <a:ea typeface="Roboto Condensed"/>
                <a:cs typeface="Roboto Condensed"/>
                <a:sym typeface="Roboto Condensed"/>
              </a:rPr>
              <a:t>also gives milk</a:t>
            </a:r>
            <a:endParaRPr sz="32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4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4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5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48">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48">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48">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48">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48">
                                            <p:txEl>
                                              <p:pRg st="4" end="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51">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51">
                                            <p:txEl>
                                              <p:pRg st="1" end="1"/>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
        <p:nvSpPr>
          <p:cNvPr id="356" name="Google Shape;356;g2ebb636fcf1_0_979"/>
          <p:cNvSpPr txBox="1">
            <a:spLocks noGrp="1"/>
          </p:cNvSpPr>
          <p:nvPr>
            <p:ph type="title"/>
          </p:nvPr>
        </p:nvSpPr>
        <p:spPr>
          <a:xfrm>
            <a:off x="0" y="0"/>
            <a:ext cx="12192000" cy="8073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121900" tIns="121900" rIns="121900" bIns="121900" anchor="t" anchorCtr="0">
            <a:noAutofit/>
          </a:bodyPr>
          <a:lstStyle/>
          <a:p>
            <a:pPr marL="0" lvl="0" indent="0" algn="l" rtl="0">
              <a:spcBef>
                <a:spcPts val="0"/>
              </a:spcBef>
              <a:spcAft>
                <a:spcPts val="0"/>
              </a:spcAft>
              <a:buNone/>
            </a:pPr>
            <a:r>
              <a:rPr lang="en-US" sz="3600">
                <a:highlight>
                  <a:schemeClr val="lt2"/>
                </a:highlight>
              </a:rPr>
              <a:t>Objectives of Software Engineering:</a:t>
            </a:r>
            <a:r>
              <a:rPr lang="en-US" sz="3600" b="1">
                <a:solidFill>
                  <a:srgbClr val="0077B3"/>
                </a:solidFill>
                <a:highlight>
                  <a:srgbClr val="FFFFFF"/>
                </a:highlight>
                <a:latin typeface="Lexend"/>
                <a:ea typeface="Lexend"/>
                <a:cs typeface="Lexend"/>
                <a:sym typeface="Lexend"/>
              </a:rPr>
              <a:t> </a:t>
            </a:r>
            <a:endParaRPr sz="3600" b="1">
              <a:solidFill>
                <a:srgbClr val="0077B3"/>
              </a:solidFill>
              <a:latin typeface="Lexend"/>
              <a:ea typeface="Lexend"/>
              <a:cs typeface="Lexend"/>
              <a:sym typeface="Lexend"/>
            </a:endParaRPr>
          </a:p>
        </p:txBody>
      </p:sp>
      <p:sp>
        <p:nvSpPr>
          <p:cNvPr id="357" name="Google Shape;357;g2ebb636fcf1_0_979"/>
          <p:cNvSpPr txBox="1">
            <a:spLocks noGrp="1"/>
          </p:cNvSpPr>
          <p:nvPr>
            <p:ph type="body" idx="1"/>
          </p:nvPr>
        </p:nvSpPr>
        <p:spPr>
          <a:xfrm>
            <a:off x="332375" y="949675"/>
            <a:ext cx="11443800" cy="5142300"/>
          </a:xfrm>
          <a:prstGeom prst="rect">
            <a:avLst/>
          </a:prstGeom>
        </p:spPr>
        <p:txBody>
          <a:bodyPr spcFirstLastPara="1" wrap="square" lIns="121900" tIns="121900" rIns="121900" bIns="121900" anchor="t" anchorCtr="0">
            <a:noAutofit/>
          </a:bodyPr>
          <a:lstStyle/>
          <a:p>
            <a:pPr marL="0" lvl="0" indent="0" algn="l" rtl="0">
              <a:lnSpc>
                <a:spcPct val="105000"/>
              </a:lnSpc>
              <a:spcBef>
                <a:spcPts val="0"/>
              </a:spcBef>
              <a:spcAft>
                <a:spcPts val="0"/>
              </a:spcAft>
              <a:buClr>
                <a:schemeClr val="dk1"/>
              </a:buClr>
              <a:buSzPts val="1500"/>
              <a:buFont typeface="Arial"/>
              <a:buNone/>
            </a:pPr>
            <a:r>
              <a:rPr lang="en-US" sz="2600" b="1">
                <a:solidFill>
                  <a:srgbClr val="0077B3"/>
                </a:solidFill>
              </a:rPr>
              <a:t>Functionality: </a:t>
            </a:r>
            <a:endParaRPr sz="2600" b="1">
              <a:solidFill>
                <a:srgbClr val="0077B3"/>
              </a:solidFill>
            </a:endParaRPr>
          </a:p>
          <a:p>
            <a:pPr marL="0" lvl="0" indent="0" algn="l" rtl="0">
              <a:lnSpc>
                <a:spcPct val="105000"/>
              </a:lnSpc>
              <a:spcBef>
                <a:spcPts val="1600"/>
              </a:spcBef>
              <a:spcAft>
                <a:spcPts val="0"/>
              </a:spcAft>
              <a:buClr>
                <a:schemeClr val="dk1"/>
              </a:buClr>
              <a:buSzPts val="1500"/>
              <a:buFont typeface="Arial"/>
              <a:buNone/>
            </a:pPr>
            <a:r>
              <a:rPr lang="en-US" sz="2600" b="1"/>
              <a:t>It refers to the degree of performance of the software against its intended purpose. </a:t>
            </a:r>
            <a:endParaRPr sz="2600" b="1"/>
          </a:p>
          <a:p>
            <a:pPr marL="0" lvl="0" indent="0" algn="l" rtl="0">
              <a:lnSpc>
                <a:spcPct val="105000"/>
              </a:lnSpc>
              <a:spcBef>
                <a:spcPts val="1600"/>
              </a:spcBef>
              <a:spcAft>
                <a:spcPts val="0"/>
              </a:spcAft>
              <a:buClr>
                <a:schemeClr val="dk1"/>
              </a:buClr>
              <a:buSzPts val="1500"/>
              <a:buFont typeface="Arial"/>
              <a:buNone/>
            </a:pPr>
            <a:r>
              <a:rPr lang="en-US" sz="2600" b="1">
                <a:solidFill>
                  <a:srgbClr val="0077B3"/>
                </a:solidFill>
              </a:rPr>
              <a:t>Reliability: </a:t>
            </a:r>
            <a:endParaRPr sz="2600" b="1">
              <a:solidFill>
                <a:srgbClr val="0077B3"/>
              </a:solidFill>
            </a:endParaRPr>
          </a:p>
          <a:p>
            <a:pPr marL="0" lvl="0" indent="0" algn="l" rtl="0">
              <a:lnSpc>
                <a:spcPct val="105000"/>
              </a:lnSpc>
              <a:spcBef>
                <a:spcPts val="1600"/>
              </a:spcBef>
              <a:spcAft>
                <a:spcPts val="0"/>
              </a:spcAft>
              <a:buNone/>
            </a:pPr>
            <a:r>
              <a:rPr lang="en-US" sz="2600" b="1"/>
              <a:t>A set of attributes that bears on the capability of software to maintain its level of performance under the given condition for a stated period of time. </a:t>
            </a:r>
            <a:endParaRPr sz="2600" b="1"/>
          </a:p>
          <a:p>
            <a:pPr marL="0" lvl="0" indent="0" algn="l" rtl="0">
              <a:lnSpc>
                <a:spcPct val="105000"/>
              </a:lnSpc>
              <a:spcBef>
                <a:spcPts val="1600"/>
              </a:spcBef>
              <a:spcAft>
                <a:spcPts val="0"/>
              </a:spcAft>
              <a:buNone/>
            </a:pPr>
            <a:r>
              <a:rPr lang="en-US" sz="2600" b="1">
                <a:solidFill>
                  <a:srgbClr val="0077B3"/>
                </a:solidFill>
              </a:rPr>
              <a:t>Efficiency: </a:t>
            </a:r>
            <a:endParaRPr sz="2600" b="1">
              <a:solidFill>
                <a:srgbClr val="0077B3"/>
              </a:solidFill>
            </a:endParaRPr>
          </a:p>
          <a:p>
            <a:pPr marL="0" lvl="0" indent="0" algn="l" rtl="0">
              <a:lnSpc>
                <a:spcPct val="105000"/>
              </a:lnSpc>
              <a:spcBef>
                <a:spcPts val="1600"/>
              </a:spcBef>
              <a:spcAft>
                <a:spcPts val="1600"/>
              </a:spcAft>
              <a:buNone/>
            </a:pPr>
            <a:r>
              <a:rPr lang="en-US" sz="2600" b="1"/>
              <a:t>It refers to the ability of the software to use system resources in the most effective and efficient manner. The software should make effective use of storage space and executive command as per desired timing requirements. </a:t>
            </a:r>
            <a:endParaRPr sz="26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cxnSp>
        <p:nvCxnSpPr>
          <p:cNvPr id="100" name="Google Shape;100;p2"/>
          <p:cNvCxnSpPr/>
          <p:nvPr/>
        </p:nvCxnSpPr>
        <p:spPr>
          <a:xfrm>
            <a:off x="1191240" y="0"/>
            <a:ext cx="0" cy="682560"/>
          </a:xfrm>
          <a:prstGeom prst="straightConnector1">
            <a:avLst/>
          </a:prstGeom>
          <a:noFill/>
          <a:ln w="9525" cap="flat" cmpd="sng">
            <a:solidFill>
              <a:srgbClr val="A5A5A5"/>
            </a:solidFill>
            <a:prstDash val="solid"/>
            <a:miter lim="8000"/>
            <a:headEnd type="none" w="sm" len="sm"/>
            <a:tailEnd type="none" w="sm" len="sm"/>
          </a:ln>
        </p:spPr>
      </p:cxnSp>
      <p:cxnSp>
        <p:nvCxnSpPr>
          <p:cNvPr id="101" name="Google Shape;101;p2"/>
          <p:cNvCxnSpPr/>
          <p:nvPr/>
        </p:nvCxnSpPr>
        <p:spPr>
          <a:xfrm>
            <a:off x="1191240" y="6092280"/>
            <a:ext cx="0" cy="1794240"/>
          </a:xfrm>
          <a:prstGeom prst="straightConnector1">
            <a:avLst/>
          </a:prstGeom>
          <a:noFill/>
          <a:ln w="9525" cap="flat" cmpd="sng">
            <a:solidFill>
              <a:srgbClr val="A5A5A5"/>
            </a:solidFill>
            <a:prstDash val="solid"/>
            <a:miter lim="8000"/>
            <a:headEnd type="none" w="sm" len="sm"/>
            <a:tailEnd type="none" w="sm" len="sm"/>
          </a:ln>
        </p:spPr>
      </p:cxnSp>
      <p:sp>
        <p:nvSpPr>
          <p:cNvPr id="102" name="Google Shape;102;p2"/>
          <p:cNvSpPr/>
          <p:nvPr/>
        </p:nvSpPr>
        <p:spPr>
          <a:xfrm>
            <a:off x="954000" y="682920"/>
            <a:ext cx="474120" cy="474120"/>
          </a:xfrm>
          <a:prstGeom prst="ellipse">
            <a:avLst/>
          </a:prstGeom>
          <a:solidFill>
            <a:schemeClr val="accent3"/>
          </a:solidFill>
          <a:ln w="25400" cap="flat" cmpd="sng">
            <a:solidFill>
              <a:srgbClr val="A5A5A5"/>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800" b="0" i="0" u="none" strike="noStrike" cap="none">
                <a:solidFill>
                  <a:srgbClr val="FFFFFF"/>
                </a:solidFill>
                <a:latin typeface="Noto Sans Symbols"/>
                <a:ea typeface="Noto Sans Symbols"/>
                <a:cs typeface="Noto Sans Symbols"/>
                <a:sym typeface="Noto Sans Symbols"/>
              </a:rPr>
              <a:t>✓</a:t>
            </a:r>
            <a:endParaRPr sz="2800" b="0" i="0" u="none" strike="noStrike" cap="none">
              <a:solidFill>
                <a:schemeClr val="dk1"/>
              </a:solidFill>
              <a:latin typeface="Arial"/>
              <a:ea typeface="Arial"/>
              <a:cs typeface="Arial"/>
              <a:sym typeface="Arial"/>
            </a:endParaRPr>
          </a:p>
        </p:txBody>
      </p:sp>
      <p:sp>
        <p:nvSpPr>
          <p:cNvPr id="103" name="Google Shape;103;p2"/>
          <p:cNvSpPr/>
          <p:nvPr/>
        </p:nvSpPr>
        <p:spPr>
          <a:xfrm>
            <a:off x="1615680" y="720000"/>
            <a:ext cx="999360" cy="3952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FFFFFF"/>
                </a:solidFill>
                <a:latin typeface="Roboto Condensed"/>
                <a:ea typeface="Roboto Condensed"/>
                <a:cs typeface="Roboto Condensed"/>
                <a:sym typeface="Roboto Condensed"/>
              </a:rPr>
              <a:t>Looping</a:t>
            </a:r>
            <a:endParaRPr sz="2000" b="0" i="0" u="none" strike="noStrike" cap="none">
              <a:solidFill>
                <a:schemeClr val="dk1"/>
              </a:solidFill>
              <a:latin typeface="Arial"/>
              <a:ea typeface="Arial"/>
              <a:cs typeface="Arial"/>
              <a:sym typeface="Arial"/>
            </a:endParaRPr>
          </a:p>
        </p:txBody>
      </p:sp>
      <p:cxnSp>
        <p:nvCxnSpPr>
          <p:cNvPr id="104" name="Google Shape;104;p2"/>
          <p:cNvCxnSpPr/>
          <p:nvPr/>
        </p:nvCxnSpPr>
        <p:spPr>
          <a:xfrm>
            <a:off x="1191240" y="1157400"/>
            <a:ext cx="0" cy="2465280"/>
          </a:xfrm>
          <a:prstGeom prst="straightConnector1">
            <a:avLst/>
          </a:prstGeom>
          <a:noFill/>
          <a:ln w="9525" cap="flat" cmpd="sng">
            <a:solidFill>
              <a:srgbClr val="A5A5A5"/>
            </a:solidFill>
            <a:prstDash val="solid"/>
            <a:miter lim="8000"/>
            <a:headEnd type="none" w="sm" len="sm"/>
            <a:tailEnd type="none" w="sm" len="sm"/>
          </a:ln>
        </p:spPr>
      </p:cxnSp>
      <p:sp>
        <p:nvSpPr>
          <p:cNvPr id="105" name="Google Shape;105;p2"/>
          <p:cNvSpPr/>
          <p:nvPr/>
        </p:nvSpPr>
        <p:spPr>
          <a:xfrm>
            <a:off x="1428840" y="428040"/>
            <a:ext cx="9718200" cy="5942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212121"/>
                </a:solidFill>
                <a:latin typeface="Roboto Condensed"/>
                <a:ea typeface="Roboto Condensed"/>
                <a:cs typeface="Roboto Condensed"/>
                <a:sym typeface="Roboto Condensed"/>
              </a:rPr>
              <a:t>Outline</a:t>
            </a:r>
            <a:endParaRPr sz="2400" b="0" i="0" u="none" strike="noStrike" cap="none">
              <a:solidFill>
                <a:schemeClr val="dk1"/>
              </a:solidFill>
              <a:latin typeface="Arial"/>
              <a:ea typeface="Arial"/>
              <a:cs typeface="Arial"/>
              <a:sym typeface="Arial"/>
            </a:endParaRPr>
          </a:p>
          <a:p>
            <a:pPr marL="800280" marR="0" lvl="1" indent="-342719" algn="l" rtl="0">
              <a:lnSpc>
                <a:spcPct val="100000"/>
              </a:lnSpc>
              <a:spcBef>
                <a:spcPts val="0"/>
              </a:spcBef>
              <a:spcAft>
                <a:spcPts val="0"/>
              </a:spcAft>
              <a:buClr>
                <a:srgbClr val="808080"/>
              </a:buClr>
              <a:buSzPts val="2400"/>
              <a:buFont typeface="Noto Sans Symbols"/>
              <a:buChar char="▪"/>
            </a:pPr>
            <a:r>
              <a:rPr lang="en-US" sz="2400" b="0" i="0" u="none" strike="noStrike" cap="none">
                <a:solidFill>
                  <a:srgbClr val="808080"/>
                </a:solidFill>
                <a:latin typeface="Roboto Condensed"/>
                <a:ea typeface="Roboto Condensed"/>
                <a:cs typeface="Roboto Condensed"/>
                <a:sym typeface="Roboto Condensed"/>
              </a:rPr>
              <a:t>Software, Characteristics of Software, Software Application Domains</a:t>
            </a:r>
            <a:endParaRPr sz="2400" b="0" i="0" u="none" strike="noStrike" cap="none">
              <a:solidFill>
                <a:schemeClr val="dk1"/>
              </a:solidFill>
              <a:latin typeface="Arial"/>
              <a:ea typeface="Arial"/>
              <a:cs typeface="Arial"/>
              <a:sym typeface="Arial"/>
            </a:endParaRPr>
          </a:p>
          <a:p>
            <a:pPr marL="800280" marR="0" lvl="1" indent="-342719" algn="l" rtl="0">
              <a:lnSpc>
                <a:spcPct val="100000"/>
              </a:lnSpc>
              <a:spcBef>
                <a:spcPts val="0"/>
              </a:spcBef>
              <a:spcAft>
                <a:spcPts val="0"/>
              </a:spcAft>
              <a:buClr>
                <a:srgbClr val="808080"/>
              </a:buClr>
              <a:buSzPts val="2400"/>
              <a:buFont typeface="Noto Sans Symbols"/>
              <a:buChar char="▪"/>
            </a:pPr>
            <a:r>
              <a:rPr lang="en-US" sz="2400" b="0" i="0" u="none" strike="noStrike" cap="none">
                <a:solidFill>
                  <a:srgbClr val="808080"/>
                </a:solidFill>
                <a:latin typeface="Roboto Condensed"/>
                <a:ea typeface="Roboto Condensed"/>
                <a:cs typeface="Roboto Condensed"/>
                <a:sym typeface="Roboto Condensed"/>
              </a:rPr>
              <a:t>Software Engineering</a:t>
            </a:r>
            <a:endParaRPr sz="2400" b="0" i="0" u="none" strike="noStrike" cap="none">
              <a:solidFill>
                <a:schemeClr val="dk1"/>
              </a:solidFill>
              <a:latin typeface="Arial"/>
              <a:ea typeface="Arial"/>
              <a:cs typeface="Arial"/>
              <a:sym typeface="Arial"/>
            </a:endParaRPr>
          </a:p>
          <a:p>
            <a:pPr marL="800280" marR="0" lvl="1" indent="-342719" algn="l" rtl="0">
              <a:lnSpc>
                <a:spcPct val="100000"/>
              </a:lnSpc>
              <a:spcBef>
                <a:spcPts val="0"/>
              </a:spcBef>
              <a:spcAft>
                <a:spcPts val="0"/>
              </a:spcAft>
              <a:buClr>
                <a:srgbClr val="808080"/>
              </a:buClr>
              <a:buSzPts val="2400"/>
              <a:buFont typeface="Noto Sans Symbols"/>
              <a:buChar char="▪"/>
            </a:pPr>
            <a:r>
              <a:rPr lang="en-US" sz="2400" b="0" i="0" u="none" strike="noStrike" cap="none">
                <a:solidFill>
                  <a:srgbClr val="808080"/>
                </a:solidFill>
                <a:latin typeface="Roboto Condensed"/>
                <a:ea typeface="Roboto Condensed"/>
                <a:cs typeface="Roboto Condensed"/>
                <a:sym typeface="Roboto Condensed"/>
              </a:rPr>
              <a:t>Software Myths </a:t>
            </a:r>
            <a:endParaRPr sz="2400" b="0" i="0" u="none" strike="noStrike" cap="none">
              <a:solidFill>
                <a:schemeClr val="dk1"/>
              </a:solidFill>
              <a:latin typeface="Arial"/>
              <a:ea typeface="Arial"/>
              <a:cs typeface="Arial"/>
              <a:sym typeface="Arial"/>
            </a:endParaRPr>
          </a:p>
          <a:p>
            <a:pPr marL="1257480" marR="0" lvl="2" indent="-342720" algn="l" rtl="0">
              <a:lnSpc>
                <a:spcPct val="100000"/>
              </a:lnSpc>
              <a:spcBef>
                <a:spcPts val="0"/>
              </a:spcBef>
              <a:spcAft>
                <a:spcPts val="0"/>
              </a:spcAft>
              <a:buClr>
                <a:srgbClr val="808080"/>
              </a:buClr>
              <a:buSzPts val="2400"/>
              <a:buFont typeface="Arial"/>
              <a:buChar char="•"/>
            </a:pPr>
            <a:r>
              <a:rPr lang="en-US" sz="2400" b="0" i="0" u="none" strike="noStrike" cap="none">
                <a:solidFill>
                  <a:srgbClr val="808080"/>
                </a:solidFill>
                <a:latin typeface="Roboto Condensed"/>
                <a:ea typeface="Roboto Condensed"/>
                <a:cs typeface="Roboto Condensed"/>
                <a:sym typeface="Roboto Condensed"/>
              </a:rPr>
              <a:t>Management Myth</a:t>
            </a:r>
            <a:endParaRPr sz="2400" b="0" i="0" u="none" strike="noStrike" cap="none">
              <a:solidFill>
                <a:schemeClr val="dk1"/>
              </a:solidFill>
              <a:latin typeface="Arial"/>
              <a:ea typeface="Arial"/>
              <a:cs typeface="Arial"/>
              <a:sym typeface="Arial"/>
            </a:endParaRPr>
          </a:p>
          <a:p>
            <a:pPr marL="1257480" marR="0" lvl="2" indent="-342720" algn="l" rtl="0">
              <a:lnSpc>
                <a:spcPct val="100000"/>
              </a:lnSpc>
              <a:spcBef>
                <a:spcPts val="0"/>
              </a:spcBef>
              <a:spcAft>
                <a:spcPts val="0"/>
              </a:spcAft>
              <a:buClr>
                <a:srgbClr val="808080"/>
              </a:buClr>
              <a:buSzPts val="2400"/>
              <a:buFont typeface="Arial"/>
              <a:buChar char="•"/>
            </a:pPr>
            <a:r>
              <a:rPr lang="en-US" sz="2400" b="0" i="0" u="none" strike="noStrike" cap="none">
                <a:solidFill>
                  <a:srgbClr val="808080"/>
                </a:solidFill>
                <a:latin typeface="Roboto Condensed"/>
                <a:ea typeface="Roboto Condensed"/>
                <a:cs typeface="Roboto Condensed"/>
                <a:sym typeface="Roboto Condensed"/>
              </a:rPr>
              <a:t>Customer Myth</a:t>
            </a:r>
            <a:endParaRPr sz="2400" b="0" i="0" u="none" strike="noStrike" cap="none">
              <a:solidFill>
                <a:schemeClr val="dk1"/>
              </a:solidFill>
              <a:latin typeface="Arial"/>
              <a:ea typeface="Arial"/>
              <a:cs typeface="Arial"/>
              <a:sym typeface="Arial"/>
            </a:endParaRPr>
          </a:p>
          <a:p>
            <a:pPr marL="1257480" marR="0" lvl="2" indent="-342720" algn="l" rtl="0">
              <a:lnSpc>
                <a:spcPct val="100000"/>
              </a:lnSpc>
              <a:spcBef>
                <a:spcPts val="0"/>
              </a:spcBef>
              <a:spcAft>
                <a:spcPts val="0"/>
              </a:spcAft>
              <a:buClr>
                <a:srgbClr val="808080"/>
              </a:buClr>
              <a:buSzPts val="2400"/>
              <a:buFont typeface="Arial"/>
              <a:buChar char="•"/>
            </a:pPr>
            <a:r>
              <a:rPr lang="en-US" sz="2400" b="0" i="0" u="none" strike="noStrike" cap="none">
                <a:solidFill>
                  <a:srgbClr val="808080"/>
                </a:solidFill>
                <a:latin typeface="Roboto Condensed"/>
                <a:ea typeface="Roboto Condensed"/>
                <a:cs typeface="Roboto Condensed"/>
                <a:sym typeface="Roboto Condensed"/>
              </a:rPr>
              <a:t>Practitioner's/Developer Myth)</a:t>
            </a:r>
            <a:endParaRPr sz="2400" b="0" i="0" u="none" strike="noStrike" cap="none">
              <a:solidFill>
                <a:schemeClr val="dk1"/>
              </a:solidFill>
              <a:latin typeface="Arial"/>
              <a:ea typeface="Arial"/>
              <a:cs typeface="Arial"/>
              <a:sym typeface="Arial"/>
            </a:endParaRPr>
          </a:p>
          <a:p>
            <a:pPr marL="800280" marR="0" lvl="1" indent="-342719" algn="l" rtl="0">
              <a:lnSpc>
                <a:spcPct val="100000"/>
              </a:lnSpc>
              <a:spcBef>
                <a:spcPts val="0"/>
              </a:spcBef>
              <a:spcAft>
                <a:spcPts val="0"/>
              </a:spcAft>
              <a:buClr>
                <a:srgbClr val="808080"/>
              </a:buClr>
              <a:buSzPts val="2400"/>
              <a:buFont typeface="Noto Sans Symbols"/>
              <a:buChar char="▪"/>
            </a:pPr>
            <a:r>
              <a:rPr lang="en-US" sz="2400" b="0" i="0" u="none" strike="noStrike" cap="none">
                <a:solidFill>
                  <a:srgbClr val="808080"/>
                </a:solidFill>
                <a:latin typeface="Roboto Condensed"/>
                <a:ea typeface="Roboto Condensed"/>
                <a:cs typeface="Roboto Condensed"/>
                <a:sym typeface="Roboto Condensed"/>
              </a:rPr>
              <a:t>Software Engineering Layered Approach</a:t>
            </a:r>
            <a:endParaRPr sz="2400" b="0" i="0" u="none" strike="noStrike" cap="none">
              <a:solidFill>
                <a:schemeClr val="dk1"/>
              </a:solidFill>
              <a:latin typeface="Arial"/>
              <a:ea typeface="Arial"/>
              <a:cs typeface="Arial"/>
              <a:sym typeface="Arial"/>
            </a:endParaRPr>
          </a:p>
          <a:p>
            <a:pPr marL="800280" marR="0" lvl="1" indent="-342719" algn="l" rtl="0">
              <a:lnSpc>
                <a:spcPct val="100000"/>
              </a:lnSpc>
              <a:spcBef>
                <a:spcPts val="0"/>
              </a:spcBef>
              <a:spcAft>
                <a:spcPts val="0"/>
              </a:spcAft>
              <a:buClr>
                <a:srgbClr val="808080"/>
              </a:buClr>
              <a:buSzPts val="2400"/>
              <a:buFont typeface="Noto Sans Symbols"/>
              <a:buChar char="▪"/>
            </a:pPr>
            <a:r>
              <a:rPr lang="en-US" sz="2400" b="0" i="0" u="none" strike="noStrike" cap="none">
                <a:solidFill>
                  <a:srgbClr val="808080"/>
                </a:solidFill>
                <a:latin typeface="Roboto Condensed"/>
                <a:ea typeface="Roboto Condensed"/>
                <a:cs typeface="Roboto Condensed"/>
                <a:sym typeface="Roboto Condensed"/>
              </a:rPr>
              <a:t>Software Process, Process Framework Activities , Umbrella Activities </a:t>
            </a:r>
            <a:endParaRPr sz="2400" b="0" i="0" u="none" strike="noStrike" cap="none">
              <a:solidFill>
                <a:schemeClr val="dk1"/>
              </a:solidFill>
              <a:latin typeface="Arial"/>
              <a:ea typeface="Arial"/>
              <a:cs typeface="Arial"/>
              <a:sym typeface="Arial"/>
            </a:endParaRPr>
          </a:p>
          <a:p>
            <a:pPr marL="800280" marR="0" lvl="1" indent="-342719" algn="l" rtl="0">
              <a:lnSpc>
                <a:spcPct val="100000"/>
              </a:lnSpc>
              <a:spcBef>
                <a:spcPts val="0"/>
              </a:spcBef>
              <a:spcAft>
                <a:spcPts val="0"/>
              </a:spcAft>
              <a:buClr>
                <a:srgbClr val="808080"/>
              </a:buClr>
              <a:buSzPts val="2400"/>
              <a:buFont typeface="Noto Sans Symbols"/>
              <a:buChar char="▪"/>
            </a:pPr>
            <a:r>
              <a:rPr lang="en-US" sz="2400" b="0" i="0" u="none" strike="noStrike" cap="none">
                <a:solidFill>
                  <a:srgbClr val="808080"/>
                </a:solidFill>
                <a:latin typeface="Roboto Condensed"/>
                <a:ea typeface="Roboto Condensed"/>
                <a:cs typeface="Roboto Condensed"/>
                <a:sym typeface="Roboto Condensed"/>
              </a:rPr>
              <a:t>Software Process Models</a:t>
            </a:r>
            <a:endParaRPr sz="2400" b="0" i="0" u="none" strike="noStrike" cap="none">
              <a:solidFill>
                <a:schemeClr val="dk1"/>
              </a:solidFill>
              <a:latin typeface="Arial"/>
              <a:ea typeface="Arial"/>
              <a:cs typeface="Arial"/>
              <a:sym typeface="Arial"/>
            </a:endParaRPr>
          </a:p>
          <a:p>
            <a:pPr marL="1200240" marR="0" lvl="2" indent="-285480" algn="l" rtl="0">
              <a:lnSpc>
                <a:spcPct val="100000"/>
              </a:lnSpc>
              <a:spcBef>
                <a:spcPts val="0"/>
              </a:spcBef>
              <a:spcAft>
                <a:spcPts val="0"/>
              </a:spcAft>
              <a:buClr>
                <a:srgbClr val="808080"/>
              </a:buClr>
              <a:buSzPts val="2400"/>
              <a:buFont typeface="Arial"/>
              <a:buChar char="•"/>
            </a:pPr>
            <a:r>
              <a:rPr lang="en-US" sz="2400" b="0" i="0" u="none" strike="noStrike" cap="none">
                <a:solidFill>
                  <a:srgbClr val="808080"/>
                </a:solidFill>
                <a:latin typeface="Roboto Condensed"/>
                <a:ea typeface="Roboto Condensed"/>
                <a:cs typeface="Roboto Condensed"/>
                <a:sym typeface="Roboto Condensed"/>
              </a:rPr>
              <a:t>The Waterfall Model</a:t>
            </a:r>
            <a:endParaRPr sz="2400" b="0" i="0" u="none" strike="noStrike" cap="none">
              <a:solidFill>
                <a:schemeClr val="dk1"/>
              </a:solidFill>
              <a:latin typeface="Arial"/>
              <a:ea typeface="Arial"/>
              <a:cs typeface="Arial"/>
              <a:sym typeface="Arial"/>
            </a:endParaRPr>
          </a:p>
          <a:p>
            <a:pPr marL="1200240" marR="0" lvl="2" indent="-285480" algn="l" rtl="0">
              <a:lnSpc>
                <a:spcPct val="100000"/>
              </a:lnSpc>
              <a:spcBef>
                <a:spcPts val="0"/>
              </a:spcBef>
              <a:spcAft>
                <a:spcPts val="0"/>
              </a:spcAft>
              <a:buClr>
                <a:srgbClr val="808080"/>
              </a:buClr>
              <a:buSzPts val="2400"/>
              <a:buFont typeface="Arial"/>
              <a:buChar char="•"/>
            </a:pPr>
            <a:r>
              <a:rPr lang="en-US" sz="2400" b="0" i="0" u="none" strike="noStrike" cap="none">
                <a:solidFill>
                  <a:srgbClr val="808080"/>
                </a:solidFill>
                <a:latin typeface="Roboto Condensed"/>
                <a:ea typeface="Roboto Condensed"/>
                <a:cs typeface="Roboto Condensed"/>
                <a:sym typeface="Roboto Condensed"/>
              </a:rPr>
              <a:t>Incremental Process Model</a:t>
            </a:r>
            <a:endParaRPr sz="2400" b="0" i="0" u="none" strike="noStrike" cap="none">
              <a:solidFill>
                <a:schemeClr val="dk1"/>
              </a:solidFill>
              <a:latin typeface="Arial"/>
              <a:ea typeface="Arial"/>
              <a:cs typeface="Arial"/>
              <a:sym typeface="Arial"/>
            </a:endParaRPr>
          </a:p>
          <a:p>
            <a:pPr marL="1200240" marR="0" lvl="2" indent="-285480" algn="l" rtl="0">
              <a:lnSpc>
                <a:spcPct val="100000"/>
              </a:lnSpc>
              <a:spcBef>
                <a:spcPts val="0"/>
              </a:spcBef>
              <a:spcAft>
                <a:spcPts val="0"/>
              </a:spcAft>
              <a:buClr>
                <a:srgbClr val="808080"/>
              </a:buClr>
              <a:buSzPts val="2400"/>
              <a:buFont typeface="Arial"/>
              <a:buChar char="•"/>
            </a:pPr>
            <a:r>
              <a:rPr lang="en-US" sz="2400" b="0" i="0" u="none" strike="noStrike" cap="none">
                <a:solidFill>
                  <a:srgbClr val="808080"/>
                </a:solidFill>
                <a:latin typeface="Roboto Condensed"/>
                <a:ea typeface="Roboto Condensed"/>
                <a:cs typeface="Roboto Condensed"/>
                <a:sym typeface="Roboto Condensed"/>
              </a:rPr>
              <a:t>Prototyping Model, Spiral Model</a:t>
            </a:r>
            <a:endParaRPr sz="2400" b="0" i="0" u="none" strike="noStrike" cap="none">
              <a:solidFill>
                <a:schemeClr val="dk1"/>
              </a:solidFill>
              <a:latin typeface="Arial"/>
              <a:ea typeface="Arial"/>
              <a:cs typeface="Arial"/>
              <a:sym typeface="Arial"/>
            </a:endParaRPr>
          </a:p>
          <a:p>
            <a:pPr marL="1200240" marR="0" lvl="2" indent="-285480" algn="l" rtl="0">
              <a:lnSpc>
                <a:spcPct val="100000"/>
              </a:lnSpc>
              <a:spcBef>
                <a:spcPts val="0"/>
              </a:spcBef>
              <a:spcAft>
                <a:spcPts val="0"/>
              </a:spcAft>
              <a:buClr>
                <a:srgbClr val="808080"/>
              </a:buClr>
              <a:buSzPts val="2400"/>
              <a:buFont typeface="Arial"/>
              <a:buChar char="•"/>
            </a:pPr>
            <a:r>
              <a:rPr lang="en-US" sz="2400" b="0" i="0" u="none" strike="noStrike" cap="none">
                <a:solidFill>
                  <a:srgbClr val="808080"/>
                </a:solidFill>
                <a:latin typeface="Roboto Condensed"/>
                <a:ea typeface="Roboto Condensed"/>
                <a:cs typeface="Roboto Condensed"/>
                <a:sym typeface="Roboto Condensed"/>
              </a:rPr>
              <a:t>Spiral Model</a:t>
            </a:r>
            <a:endParaRPr sz="2400" b="0" i="0" u="none" strike="noStrike" cap="none">
              <a:solidFill>
                <a:schemeClr val="dk1"/>
              </a:solidFill>
              <a:latin typeface="Arial"/>
              <a:ea typeface="Arial"/>
              <a:cs typeface="Arial"/>
              <a:sym typeface="Arial"/>
            </a:endParaRPr>
          </a:p>
          <a:p>
            <a:pPr marL="1200240" marR="0" lvl="2" indent="-285480" algn="l" rtl="0">
              <a:lnSpc>
                <a:spcPct val="100000"/>
              </a:lnSpc>
              <a:spcBef>
                <a:spcPts val="0"/>
              </a:spcBef>
              <a:spcAft>
                <a:spcPts val="0"/>
              </a:spcAft>
              <a:buClr>
                <a:srgbClr val="808080"/>
              </a:buClr>
              <a:buSzPts val="2400"/>
              <a:buFont typeface="Arial"/>
              <a:buChar char="•"/>
            </a:pPr>
            <a:r>
              <a:rPr lang="en-US" sz="2400" b="0" i="0" u="none" strike="noStrike" cap="none">
                <a:solidFill>
                  <a:srgbClr val="808080"/>
                </a:solidFill>
                <a:latin typeface="Roboto Condensed"/>
                <a:ea typeface="Roboto Condensed"/>
                <a:cs typeface="Roboto Condensed"/>
                <a:sym typeface="Roboto Condensed"/>
              </a:rPr>
              <a:t>Rapid Application Development Model (RAD)</a:t>
            </a:r>
            <a:endParaRPr sz="2400" b="0" i="0" u="none" strike="noStrike" cap="none">
              <a:solidFill>
                <a:schemeClr val="dk1"/>
              </a:solidFill>
              <a:latin typeface="Arial"/>
              <a:ea typeface="Arial"/>
              <a:cs typeface="Arial"/>
              <a:sym typeface="Arial"/>
            </a:endParaRPr>
          </a:p>
          <a:p>
            <a:pPr marL="800280" marR="0" lvl="1" indent="-342719" algn="l" rtl="0">
              <a:lnSpc>
                <a:spcPct val="100000"/>
              </a:lnSpc>
              <a:spcBef>
                <a:spcPts val="0"/>
              </a:spcBef>
              <a:spcAft>
                <a:spcPts val="0"/>
              </a:spcAft>
              <a:buClr>
                <a:srgbClr val="808080"/>
              </a:buClr>
              <a:buSzPts val="2400"/>
              <a:buFont typeface="Noto Sans Symbols"/>
              <a:buChar char="▪"/>
            </a:pPr>
            <a:r>
              <a:rPr lang="en-US" sz="2400" b="0" i="0" u="none" strike="noStrike" cap="none">
                <a:solidFill>
                  <a:srgbClr val="808080"/>
                </a:solidFill>
                <a:latin typeface="Roboto Condensed"/>
                <a:ea typeface="Roboto Condensed"/>
                <a:cs typeface="Roboto Condensed"/>
                <a:sym typeface="Roboto Condensed"/>
              </a:rPr>
              <a:t>Component based Development</a:t>
            </a:r>
            <a:endParaRPr sz="24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102"/>
                                        </p:tgtEl>
                                        <p:attrNameLst>
                                          <p:attrName>style.visibility</p:attrName>
                                        </p:attrNameLst>
                                      </p:cBhvr>
                                      <p:to>
                                        <p:strVal val="visible"/>
                                      </p:to>
                                    </p:set>
                                    <p:anim calcmode="lin" valueType="num">
                                      <p:cBhvr additive="base">
                                        <p:cTn id="11" dur="500"/>
                                        <p:tgtEl>
                                          <p:spTgt spid="102"/>
                                        </p:tgtEl>
                                        <p:attrNameLst>
                                          <p:attrName>ppt_w</p:attrName>
                                        </p:attrNameLst>
                                      </p:cBhvr>
                                      <p:tavLst>
                                        <p:tav tm="0">
                                          <p:val>
                                            <p:strVal val="0"/>
                                          </p:val>
                                        </p:tav>
                                        <p:tav tm="100000">
                                          <p:val>
                                            <p:strVal val="#ppt_w"/>
                                          </p:val>
                                        </p:tav>
                                      </p:tavLst>
                                    </p:anim>
                                    <p:anim calcmode="lin" valueType="num">
                                      <p:cBhvr additive="base">
                                        <p:cTn id="12" dur="500"/>
                                        <p:tgtEl>
                                          <p:spTgt spid="102"/>
                                        </p:tgtEl>
                                        <p:attrNameLst>
                                          <p:attrName>ppt_h</p:attrName>
                                        </p:attrNameLst>
                                      </p:cBhvr>
                                      <p:tavLst>
                                        <p:tav tm="0">
                                          <p:val>
                                            <p:strVal val="0"/>
                                          </p:val>
                                        </p:tav>
                                        <p:tav tm="100000">
                                          <p:val>
                                            <p:strVal val="#ppt_h"/>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103"/>
                                        </p:tgtEl>
                                        <p:attrNameLst>
                                          <p:attrName>style.visibility</p:attrName>
                                        </p:attrNameLst>
                                      </p:cBhvr>
                                      <p:to>
                                        <p:strVal val="visible"/>
                                      </p:to>
                                    </p:set>
                                  </p:childTnLst>
                                </p:cTn>
                              </p:par>
                            </p:childTnLst>
                          </p:cTn>
                        </p:par>
                        <p:par>
                          <p:cTn id="16" fill="hold">
                            <p:stCondLst>
                              <p:cond delay="1001"/>
                            </p:stCondLst>
                            <p:childTnLst>
                              <p:par>
                                <p:cTn id="17" presetID="10" presetClass="entr" presetSubtype="0" fill="hold" nodeType="after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par>
                          <p:cTn id="20" fill="hold">
                            <p:stCondLst>
                              <p:cond delay="1501"/>
                            </p:stCondLst>
                            <p:childTnLst>
                              <p:par>
                                <p:cTn id="21" presetID="10" presetClass="entr" presetSubtype="0" fill="hold" nodeType="afterEffect">
                                  <p:stCondLst>
                                    <p:cond delay="0"/>
                                  </p:stCondLst>
                                  <p:childTnLst>
                                    <p:set>
                                      <p:cBhvr>
                                        <p:cTn id="22" dur="1" fill="hold">
                                          <p:stCondLst>
                                            <p:cond delay="0"/>
                                          </p:stCondLst>
                                        </p:cTn>
                                        <p:tgtEl>
                                          <p:spTgt spid="101"/>
                                        </p:tgtEl>
                                        <p:attrNameLst>
                                          <p:attrName>style.visibility</p:attrName>
                                        </p:attrNameLst>
                                      </p:cBhvr>
                                      <p:to>
                                        <p:strVal val="visible"/>
                                      </p:to>
                                    </p:set>
                                    <p:animEffect transition="in" filter="fade">
                                      <p:cBhvr>
                                        <p:cTn id="23" dur="500"/>
                                        <p:tgtEl>
                                          <p:spTgt spid="101"/>
                                        </p:tgtEl>
                                      </p:cBhvr>
                                    </p:animEffect>
                                  </p:childTnLst>
                                </p:cTn>
                              </p:par>
                              <p:par>
                                <p:cTn id="24" presetID="10" presetClass="entr" presetSubtype="0" fill="hold" nodeType="withEffect">
                                  <p:stCondLst>
                                    <p:cond delay="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500"/>
                                        <p:tgtEl>
                                          <p:spTgt spid="10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5">
                                            <p:txEl>
                                              <p:pRg st="0" end="0"/>
                                            </p:txEl>
                                          </p:spTgt>
                                        </p:tgtEl>
                                        <p:attrNameLst>
                                          <p:attrName>style.visibility</p:attrName>
                                        </p:attrNameLst>
                                      </p:cBhvr>
                                      <p:to>
                                        <p:strVal val="visible"/>
                                      </p:to>
                                    </p:set>
                                    <p:animEffect transition="in" filter="fade">
                                      <p:cBhvr>
                                        <p:cTn id="31" dur="500"/>
                                        <p:tgtEl>
                                          <p:spTgt spid="105">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5">
                                            <p:txEl>
                                              <p:pRg st="1" end="1"/>
                                            </p:txEl>
                                          </p:spTgt>
                                        </p:tgtEl>
                                        <p:attrNameLst>
                                          <p:attrName>style.visibility</p:attrName>
                                        </p:attrNameLst>
                                      </p:cBhvr>
                                      <p:to>
                                        <p:strVal val="visible"/>
                                      </p:to>
                                    </p:set>
                                    <p:animEffect transition="in" filter="fade">
                                      <p:cBhvr>
                                        <p:cTn id="36" dur="500"/>
                                        <p:tgtEl>
                                          <p:spTgt spid="105">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5">
                                            <p:txEl>
                                              <p:pRg st="2" end="2"/>
                                            </p:txEl>
                                          </p:spTgt>
                                        </p:tgtEl>
                                        <p:attrNameLst>
                                          <p:attrName>style.visibility</p:attrName>
                                        </p:attrNameLst>
                                      </p:cBhvr>
                                      <p:to>
                                        <p:strVal val="visible"/>
                                      </p:to>
                                    </p:set>
                                    <p:animEffect transition="in" filter="fade">
                                      <p:cBhvr>
                                        <p:cTn id="41" dur="500"/>
                                        <p:tgtEl>
                                          <p:spTgt spid="105">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05">
                                            <p:txEl>
                                              <p:pRg st="3" end="3"/>
                                            </p:txEl>
                                          </p:spTgt>
                                        </p:tgtEl>
                                        <p:attrNameLst>
                                          <p:attrName>style.visibility</p:attrName>
                                        </p:attrNameLst>
                                      </p:cBhvr>
                                      <p:to>
                                        <p:strVal val="visible"/>
                                      </p:to>
                                    </p:set>
                                    <p:animEffect transition="in" filter="fade">
                                      <p:cBhvr>
                                        <p:cTn id="46" dur="500"/>
                                        <p:tgtEl>
                                          <p:spTgt spid="105">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05">
                                            <p:txEl>
                                              <p:pRg st="4" end="4"/>
                                            </p:txEl>
                                          </p:spTgt>
                                        </p:tgtEl>
                                        <p:attrNameLst>
                                          <p:attrName>style.visibility</p:attrName>
                                        </p:attrNameLst>
                                      </p:cBhvr>
                                      <p:to>
                                        <p:strVal val="visible"/>
                                      </p:to>
                                    </p:set>
                                    <p:animEffect transition="in" filter="fade">
                                      <p:cBhvr>
                                        <p:cTn id="51" dur="500"/>
                                        <p:tgtEl>
                                          <p:spTgt spid="105">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05">
                                            <p:txEl>
                                              <p:pRg st="5" end="5"/>
                                            </p:txEl>
                                          </p:spTgt>
                                        </p:tgtEl>
                                        <p:attrNameLst>
                                          <p:attrName>style.visibility</p:attrName>
                                        </p:attrNameLst>
                                      </p:cBhvr>
                                      <p:to>
                                        <p:strVal val="visible"/>
                                      </p:to>
                                    </p:set>
                                    <p:animEffect transition="in" filter="fade">
                                      <p:cBhvr>
                                        <p:cTn id="56" dur="500"/>
                                        <p:tgtEl>
                                          <p:spTgt spid="105">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05">
                                            <p:txEl>
                                              <p:pRg st="6" end="6"/>
                                            </p:txEl>
                                          </p:spTgt>
                                        </p:tgtEl>
                                        <p:attrNameLst>
                                          <p:attrName>style.visibility</p:attrName>
                                        </p:attrNameLst>
                                      </p:cBhvr>
                                      <p:to>
                                        <p:strVal val="visible"/>
                                      </p:to>
                                    </p:set>
                                    <p:animEffect transition="in" filter="fade">
                                      <p:cBhvr>
                                        <p:cTn id="61" dur="500"/>
                                        <p:tgtEl>
                                          <p:spTgt spid="105">
                                            <p:txEl>
                                              <p:pRg st="6" end="6"/>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05">
                                            <p:txEl>
                                              <p:pRg st="7" end="7"/>
                                            </p:txEl>
                                          </p:spTgt>
                                        </p:tgtEl>
                                        <p:attrNameLst>
                                          <p:attrName>style.visibility</p:attrName>
                                        </p:attrNameLst>
                                      </p:cBhvr>
                                      <p:to>
                                        <p:strVal val="visible"/>
                                      </p:to>
                                    </p:set>
                                    <p:animEffect transition="in" filter="fade">
                                      <p:cBhvr>
                                        <p:cTn id="66" dur="500"/>
                                        <p:tgtEl>
                                          <p:spTgt spid="105">
                                            <p:txEl>
                                              <p:pRg st="7" end="7"/>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05">
                                            <p:txEl>
                                              <p:pRg st="8" end="8"/>
                                            </p:txEl>
                                          </p:spTgt>
                                        </p:tgtEl>
                                        <p:attrNameLst>
                                          <p:attrName>style.visibility</p:attrName>
                                        </p:attrNameLst>
                                      </p:cBhvr>
                                      <p:to>
                                        <p:strVal val="visible"/>
                                      </p:to>
                                    </p:set>
                                    <p:animEffect transition="in" filter="fade">
                                      <p:cBhvr>
                                        <p:cTn id="71" dur="500"/>
                                        <p:tgtEl>
                                          <p:spTgt spid="105">
                                            <p:txEl>
                                              <p:pRg st="8" end="8"/>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05">
                                            <p:txEl>
                                              <p:pRg st="9" end="9"/>
                                            </p:txEl>
                                          </p:spTgt>
                                        </p:tgtEl>
                                        <p:attrNameLst>
                                          <p:attrName>style.visibility</p:attrName>
                                        </p:attrNameLst>
                                      </p:cBhvr>
                                      <p:to>
                                        <p:strVal val="visible"/>
                                      </p:to>
                                    </p:set>
                                    <p:animEffect transition="in" filter="fade">
                                      <p:cBhvr>
                                        <p:cTn id="76" dur="500"/>
                                        <p:tgtEl>
                                          <p:spTgt spid="105">
                                            <p:txEl>
                                              <p:pRg st="9" end="9"/>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05">
                                            <p:txEl>
                                              <p:pRg st="10" end="10"/>
                                            </p:txEl>
                                          </p:spTgt>
                                        </p:tgtEl>
                                        <p:attrNameLst>
                                          <p:attrName>style.visibility</p:attrName>
                                        </p:attrNameLst>
                                      </p:cBhvr>
                                      <p:to>
                                        <p:strVal val="visible"/>
                                      </p:to>
                                    </p:set>
                                    <p:animEffect transition="in" filter="fade">
                                      <p:cBhvr>
                                        <p:cTn id="81" dur="500"/>
                                        <p:tgtEl>
                                          <p:spTgt spid="105">
                                            <p:txEl>
                                              <p:pRg st="10" end="1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05">
                                            <p:txEl>
                                              <p:pRg st="11" end="11"/>
                                            </p:txEl>
                                          </p:spTgt>
                                        </p:tgtEl>
                                        <p:attrNameLst>
                                          <p:attrName>style.visibility</p:attrName>
                                        </p:attrNameLst>
                                      </p:cBhvr>
                                      <p:to>
                                        <p:strVal val="visible"/>
                                      </p:to>
                                    </p:set>
                                    <p:animEffect transition="in" filter="fade">
                                      <p:cBhvr>
                                        <p:cTn id="86" dur="500"/>
                                        <p:tgtEl>
                                          <p:spTgt spid="105">
                                            <p:txEl>
                                              <p:pRg st="11" end="11"/>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105">
                                            <p:txEl>
                                              <p:pRg st="12" end="12"/>
                                            </p:txEl>
                                          </p:spTgt>
                                        </p:tgtEl>
                                        <p:attrNameLst>
                                          <p:attrName>style.visibility</p:attrName>
                                        </p:attrNameLst>
                                      </p:cBhvr>
                                      <p:to>
                                        <p:strVal val="visible"/>
                                      </p:to>
                                    </p:set>
                                    <p:animEffect transition="in" filter="fade">
                                      <p:cBhvr>
                                        <p:cTn id="91" dur="500"/>
                                        <p:tgtEl>
                                          <p:spTgt spid="105">
                                            <p:txEl>
                                              <p:pRg st="12" end="12"/>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105">
                                            <p:txEl>
                                              <p:pRg st="13" end="13"/>
                                            </p:txEl>
                                          </p:spTgt>
                                        </p:tgtEl>
                                        <p:attrNameLst>
                                          <p:attrName>style.visibility</p:attrName>
                                        </p:attrNameLst>
                                      </p:cBhvr>
                                      <p:to>
                                        <p:strVal val="visible"/>
                                      </p:to>
                                    </p:set>
                                    <p:animEffect transition="in" filter="fade">
                                      <p:cBhvr>
                                        <p:cTn id="96" dur="500"/>
                                        <p:tgtEl>
                                          <p:spTgt spid="105">
                                            <p:txEl>
                                              <p:pRg st="13" end="13"/>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105">
                                            <p:txEl>
                                              <p:pRg st="14" end="14"/>
                                            </p:txEl>
                                          </p:spTgt>
                                        </p:tgtEl>
                                        <p:attrNameLst>
                                          <p:attrName>style.visibility</p:attrName>
                                        </p:attrNameLst>
                                      </p:cBhvr>
                                      <p:to>
                                        <p:strVal val="visible"/>
                                      </p:to>
                                    </p:set>
                                    <p:animEffect transition="in" filter="fade">
                                      <p:cBhvr>
                                        <p:cTn id="101" dur="500"/>
                                        <p:tgtEl>
                                          <p:spTgt spid="105">
                                            <p:txEl>
                                              <p:pRg st="14" end="14"/>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105">
                                            <p:txEl>
                                              <p:pRg st="15" end="15"/>
                                            </p:txEl>
                                          </p:spTgt>
                                        </p:tgtEl>
                                        <p:attrNameLst>
                                          <p:attrName>style.visibility</p:attrName>
                                        </p:attrNameLst>
                                      </p:cBhvr>
                                      <p:to>
                                        <p:strVal val="visible"/>
                                      </p:to>
                                    </p:set>
                                    <p:animEffect transition="in" filter="fade">
                                      <p:cBhvr>
                                        <p:cTn id="106" dur="500"/>
                                        <p:tgtEl>
                                          <p:spTgt spid="10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1"/>
        <p:cNvGrpSpPr/>
        <p:nvPr/>
      </p:nvGrpSpPr>
      <p:grpSpPr>
        <a:xfrm>
          <a:off x="0" y="0"/>
          <a:ext cx="0" cy="0"/>
          <a:chOff x="0" y="0"/>
          <a:chExt cx="0" cy="0"/>
        </a:xfrm>
      </p:grpSpPr>
      <p:sp>
        <p:nvSpPr>
          <p:cNvPr id="362" name="Google Shape;362;g2ebb636fcf1_0_984"/>
          <p:cNvSpPr txBox="1">
            <a:spLocks noGrp="1"/>
          </p:cNvSpPr>
          <p:nvPr>
            <p:ph type="body" idx="1"/>
          </p:nvPr>
        </p:nvSpPr>
        <p:spPr>
          <a:xfrm>
            <a:off x="415600" y="641000"/>
            <a:ext cx="11360700" cy="5450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2700" b="1">
                <a:solidFill>
                  <a:srgbClr val="0077B3"/>
                </a:solidFill>
              </a:rPr>
              <a:t>Usability: </a:t>
            </a:r>
            <a:endParaRPr sz="2700" b="1">
              <a:solidFill>
                <a:srgbClr val="0077B3"/>
              </a:solidFill>
            </a:endParaRPr>
          </a:p>
          <a:p>
            <a:pPr marL="0" lvl="0" indent="0" algn="l" rtl="0">
              <a:spcBef>
                <a:spcPts val="1600"/>
              </a:spcBef>
              <a:spcAft>
                <a:spcPts val="0"/>
              </a:spcAft>
              <a:buNone/>
            </a:pPr>
            <a:r>
              <a:rPr lang="en-US" sz="2700" b="1"/>
              <a:t>It refers to the extent to which the software can be used with ease. the amount of effort or time required to learn how to use the software. </a:t>
            </a:r>
            <a:endParaRPr sz="2700" b="1"/>
          </a:p>
          <a:p>
            <a:pPr marL="0" lvl="0" indent="0" algn="l" rtl="0">
              <a:spcBef>
                <a:spcPts val="1600"/>
              </a:spcBef>
              <a:spcAft>
                <a:spcPts val="0"/>
              </a:spcAft>
              <a:buNone/>
            </a:pPr>
            <a:r>
              <a:rPr lang="en-US" sz="2700" b="1">
                <a:solidFill>
                  <a:srgbClr val="0077B3"/>
                </a:solidFill>
              </a:rPr>
              <a:t>Maintainability: </a:t>
            </a:r>
            <a:endParaRPr sz="2700" b="1">
              <a:solidFill>
                <a:srgbClr val="0077B3"/>
              </a:solidFill>
            </a:endParaRPr>
          </a:p>
          <a:p>
            <a:pPr marL="0" lvl="0" indent="0" algn="l" rtl="0">
              <a:spcBef>
                <a:spcPts val="1600"/>
              </a:spcBef>
              <a:spcAft>
                <a:spcPts val="0"/>
              </a:spcAft>
              <a:buNone/>
            </a:pPr>
            <a:r>
              <a:rPr lang="en-US" sz="2700" b="1"/>
              <a:t>It refers to the ease with which the modifications can be made in a software system to extend its functionality, improve its performance, or correct errors. </a:t>
            </a:r>
            <a:endParaRPr sz="2700" b="1"/>
          </a:p>
          <a:p>
            <a:pPr marL="0" lvl="0" indent="0" algn="l" rtl="0">
              <a:spcBef>
                <a:spcPts val="1600"/>
              </a:spcBef>
              <a:spcAft>
                <a:spcPts val="0"/>
              </a:spcAft>
              <a:buNone/>
            </a:pPr>
            <a:r>
              <a:rPr lang="en-US" sz="2700" b="1">
                <a:solidFill>
                  <a:srgbClr val="0077B3"/>
                </a:solidFill>
              </a:rPr>
              <a:t>Portability: </a:t>
            </a:r>
            <a:endParaRPr sz="2700" b="1">
              <a:solidFill>
                <a:srgbClr val="0077B3"/>
              </a:solidFill>
            </a:endParaRPr>
          </a:p>
          <a:p>
            <a:pPr marL="0" lvl="0" indent="0" algn="l" rtl="0">
              <a:spcBef>
                <a:spcPts val="1600"/>
              </a:spcBef>
              <a:spcAft>
                <a:spcPts val="1600"/>
              </a:spcAft>
              <a:buNone/>
            </a:pPr>
            <a:r>
              <a:rPr lang="en-US" sz="2700" b="1"/>
              <a:t>A set of attributes that bears on the ability of software to be transferred from one environment to another, without or minimum changes. </a:t>
            </a:r>
            <a:endParaRPr sz="27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g2ebb636fcf1_0_988"/>
          <p:cNvSpPr txBox="1">
            <a:spLocks noGrp="1"/>
          </p:cNvSpPr>
          <p:nvPr>
            <p:ph type="body" idx="1"/>
          </p:nvPr>
        </p:nvSpPr>
        <p:spPr>
          <a:xfrm>
            <a:off x="415650" y="841373"/>
            <a:ext cx="11360700" cy="5765700"/>
          </a:xfrm>
          <a:prstGeom prst="rect">
            <a:avLst/>
          </a:prstGeom>
        </p:spPr>
        <p:txBody>
          <a:bodyPr spcFirstLastPara="1" wrap="square" lIns="121900" tIns="121900" rIns="121900" bIns="121900" anchor="t" anchorCtr="0">
            <a:noAutofit/>
          </a:bodyPr>
          <a:lstStyle/>
          <a:p>
            <a:pPr marL="609600" lvl="0" indent="-488950" algn="l" rtl="0">
              <a:lnSpc>
                <a:spcPct val="100000"/>
              </a:lnSpc>
              <a:spcBef>
                <a:spcPts val="0"/>
              </a:spcBef>
              <a:spcAft>
                <a:spcPts val="0"/>
              </a:spcAft>
              <a:buClr>
                <a:srgbClr val="0077B3"/>
              </a:buClr>
              <a:buSzPts val="2900"/>
              <a:buFont typeface="Roboto Condensed ExtraBold"/>
              <a:buChar char="●"/>
            </a:pPr>
            <a:r>
              <a:rPr lang="en-US" sz="2900">
                <a:solidFill>
                  <a:srgbClr val="0077B3"/>
                </a:solidFill>
                <a:highlight>
                  <a:srgbClr val="FFFFFF"/>
                </a:highlight>
                <a:latin typeface="Roboto Condensed ExtraBold"/>
                <a:ea typeface="Roboto Condensed ExtraBold"/>
                <a:cs typeface="Roboto Condensed ExtraBold"/>
                <a:sym typeface="Roboto Condensed ExtraBold"/>
              </a:rPr>
              <a:t>Adaptability :</a:t>
            </a:r>
            <a:endParaRPr sz="2900">
              <a:solidFill>
                <a:srgbClr val="0077B3"/>
              </a:solidFill>
              <a:highlight>
                <a:srgbClr val="FFFFFF"/>
              </a:highlight>
              <a:latin typeface="Roboto Condensed ExtraBold"/>
              <a:ea typeface="Roboto Condensed ExtraBold"/>
              <a:cs typeface="Roboto Condensed ExtraBold"/>
              <a:sym typeface="Roboto Condensed ExtraBold"/>
            </a:endParaRPr>
          </a:p>
          <a:p>
            <a:pPr marL="609600" lvl="0" indent="0" algn="l" rtl="0">
              <a:lnSpc>
                <a:spcPct val="100000"/>
              </a:lnSpc>
              <a:spcBef>
                <a:spcPts val="0"/>
              </a:spcBef>
              <a:spcAft>
                <a:spcPts val="0"/>
              </a:spcAft>
              <a:buNone/>
            </a:pPr>
            <a:r>
              <a:rPr lang="en-US" sz="2900">
                <a:solidFill>
                  <a:srgbClr val="273239"/>
                </a:solidFill>
                <a:highlight>
                  <a:srgbClr val="FFFFFF"/>
                </a:highlight>
                <a:latin typeface="Roboto Condensed ExtraBold"/>
                <a:ea typeface="Roboto Condensed ExtraBold"/>
                <a:cs typeface="Roboto Condensed ExtraBold"/>
                <a:sym typeface="Roboto Condensed ExtraBold"/>
              </a:rPr>
              <a:t>In this case, the software allows differing system constraints and the user needs to be satisfied by making changes to the software.</a:t>
            </a:r>
            <a:endParaRPr sz="2900">
              <a:solidFill>
                <a:srgbClr val="273239"/>
              </a:solidFill>
              <a:highlight>
                <a:srgbClr val="FFFFFF"/>
              </a:highlight>
              <a:latin typeface="Roboto Condensed ExtraBold"/>
              <a:ea typeface="Roboto Condensed ExtraBold"/>
              <a:cs typeface="Roboto Condensed ExtraBold"/>
              <a:sym typeface="Roboto Condensed ExtraBold"/>
            </a:endParaRPr>
          </a:p>
          <a:p>
            <a:pPr marL="609600" lvl="0" indent="0" algn="l" rtl="0">
              <a:lnSpc>
                <a:spcPct val="100000"/>
              </a:lnSpc>
              <a:spcBef>
                <a:spcPts val="0"/>
              </a:spcBef>
              <a:spcAft>
                <a:spcPts val="0"/>
              </a:spcAft>
              <a:buNone/>
            </a:pPr>
            <a:endParaRPr sz="2900">
              <a:solidFill>
                <a:srgbClr val="273239"/>
              </a:solidFill>
              <a:highlight>
                <a:srgbClr val="FFFFFF"/>
              </a:highlight>
              <a:latin typeface="Roboto Condensed ExtraBold"/>
              <a:ea typeface="Roboto Condensed ExtraBold"/>
              <a:cs typeface="Roboto Condensed ExtraBold"/>
              <a:sym typeface="Roboto Condensed ExtraBold"/>
            </a:endParaRPr>
          </a:p>
          <a:p>
            <a:pPr marL="609600" lvl="0" indent="-488950" algn="l" rtl="0">
              <a:lnSpc>
                <a:spcPct val="100000"/>
              </a:lnSpc>
              <a:spcBef>
                <a:spcPts val="0"/>
              </a:spcBef>
              <a:spcAft>
                <a:spcPts val="0"/>
              </a:spcAft>
              <a:buClr>
                <a:srgbClr val="0077B3"/>
              </a:buClr>
              <a:buSzPts val="2900"/>
              <a:buFont typeface="Roboto Condensed ExtraBold"/>
              <a:buChar char="●"/>
            </a:pPr>
            <a:r>
              <a:rPr lang="en-US" sz="2900">
                <a:solidFill>
                  <a:srgbClr val="0077B3"/>
                </a:solidFill>
                <a:highlight>
                  <a:srgbClr val="FFFFFF"/>
                </a:highlight>
                <a:latin typeface="Roboto Condensed ExtraBold"/>
                <a:ea typeface="Roboto Condensed ExtraBold"/>
                <a:cs typeface="Roboto Condensed ExtraBold"/>
                <a:sym typeface="Roboto Condensed ExtraBold"/>
              </a:rPr>
              <a:t>Interoperability :</a:t>
            </a:r>
            <a:endParaRPr sz="2900">
              <a:solidFill>
                <a:srgbClr val="0077B3"/>
              </a:solidFill>
              <a:highlight>
                <a:srgbClr val="FFFFFF"/>
              </a:highlight>
              <a:latin typeface="Roboto Condensed ExtraBold"/>
              <a:ea typeface="Roboto Condensed ExtraBold"/>
              <a:cs typeface="Roboto Condensed ExtraBold"/>
              <a:sym typeface="Roboto Condensed ExtraBold"/>
            </a:endParaRPr>
          </a:p>
          <a:p>
            <a:pPr marL="0" lvl="0" indent="0" algn="l" rtl="0">
              <a:lnSpc>
                <a:spcPct val="100000"/>
              </a:lnSpc>
              <a:spcBef>
                <a:spcPts val="0"/>
              </a:spcBef>
              <a:spcAft>
                <a:spcPts val="0"/>
              </a:spcAft>
              <a:buNone/>
            </a:pPr>
            <a:r>
              <a:rPr lang="en-US" sz="2900">
                <a:solidFill>
                  <a:srgbClr val="0077B3"/>
                </a:solidFill>
                <a:highlight>
                  <a:srgbClr val="FFFFFF"/>
                </a:highlight>
                <a:latin typeface="Roboto Condensed ExtraBold"/>
                <a:ea typeface="Roboto Condensed ExtraBold"/>
                <a:cs typeface="Roboto Condensed ExtraBold"/>
                <a:sym typeface="Roboto Condensed ExtraBold"/>
              </a:rPr>
              <a:t>        </a:t>
            </a:r>
            <a:r>
              <a:rPr lang="en-US" sz="2900">
                <a:solidFill>
                  <a:srgbClr val="273239"/>
                </a:solidFill>
                <a:highlight>
                  <a:srgbClr val="FFFFFF"/>
                </a:highlight>
                <a:latin typeface="Roboto Condensed ExtraBold"/>
                <a:ea typeface="Roboto Condensed ExtraBold"/>
                <a:cs typeface="Roboto Condensed ExtraBold"/>
                <a:sym typeface="Roboto Condensed ExtraBold"/>
              </a:rPr>
              <a:t>Capability of 2 or more functional units to process data cooperatively.</a:t>
            </a:r>
            <a:endParaRPr sz="2900">
              <a:solidFill>
                <a:srgbClr val="273239"/>
              </a:solidFill>
              <a:highlight>
                <a:srgbClr val="FFFFFF"/>
              </a:highlight>
              <a:latin typeface="Roboto Condensed ExtraBold"/>
              <a:ea typeface="Roboto Condensed ExtraBold"/>
              <a:cs typeface="Roboto Condensed ExtraBold"/>
              <a:sym typeface="Roboto Condensed ExtraBold"/>
            </a:endParaRPr>
          </a:p>
          <a:p>
            <a:pPr marL="609600" lvl="0" indent="0" algn="l" rtl="0">
              <a:lnSpc>
                <a:spcPct val="100000"/>
              </a:lnSpc>
              <a:spcBef>
                <a:spcPts val="0"/>
              </a:spcBef>
              <a:spcAft>
                <a:spcPts val="0"/>
              </a:spcAft>
              <a:buNone/>
            </a:pPr>
            <a:endParaRPr sz="2900">
              <a:solidFill>
                <a:srgbClr val="273239"/>
              </a:solidFill>
              <a:highlight>
                <a:srgbClr val="FFFFFF"/>
              </a:highlight>
              <a:latin typeface="Roboto Condensed ExtraBold"/>
              <a:ea typeface="Roboto Condensed ExtraBold"/>
              <a:cs typeface="Roboto Condensed ExtraBold"/>
              <a:sym typeface="Roboto Condensed ExtraBold"/>
            </a:endParaRPr>
          </a:p>
          <a:p>
            <a:pPr marL="609600" lvl="0" indent="-488950" algn="l" rtl="0">
              <a:lnSpc>
                <a:spcPct val="100000"/>
              </a:lnSpc>
              <a:spcBef>
                <a:spcPts val="0"/>
              </a:spcBef>
              <a:spcAft>
                <a:spcPts val="0"/>
              </a:spcAft>
              <a:buClr>
                <a:srgbClr val="0077B3"/>
              </a:buClr>
              <a:buSzPts val="2900"/>
              <a:buFont typeface="Roboto Condensed ExtraBold"/>
              <a:buChar char="●"/>
            </a:pPr>
            <a:r>
              <a:rPr lang="en-US" sz="2900">
                <a:solidFill>
                  <a:srgbClr val="0077B3"/>
                </a:solidFill>
                <a:highlight>
                  <a:srgbClr val="FFFFFF"/>
                </a:highlight>
                <a:latin typeface="Roboto Condensed ExtraBold"/>
                <a:ea typeface="Roboto Condensed ExtraBold"/>
                <a:cs typeface="Roboto Condensed ExtraBold"/>
                <a:sym typeface="Roboto Condensed ExtraBold"/>
              </a:rPr>
              <a:t>Correctness :</a:t>
            </a:r>
            <a:r>
              <a:rPr lang="en-US" sz="2900">
                <a:solidFill>
                  <a:srgbClr val="273239"/>
                </a:solidFill>
                <a:highlight>
                  <a:srgbClr val="FFFFFF"/>
                </a:highlight>
                <a:latin typeface="Roboto Condensed ExtraBold"/>
                <a:ea typeface="Roboto Condensed ExtraBold"/>
                <a:cs typeface="Roboto Condensed ExtraBold"/>
                <a:sym typeface="Roboto Condensed ExtraBold"/>
              </a:rPr>
              <a:t/>
            </a:r>
            <a:br>
              <a:rPr lang="en-US" sz="2900">
                <a:solidFill>
                  <a:srgbClr val="273239"/>
                </a:solidFill>
                <a:highlight>
                  <a:srgbClr val="FFFFFF"/>
                </a:highlight>
                <a:latin typeface="Roboto Condensed ExtraBold"/>
                <a:ea typeface="Roboto Condensed ExtraBold"/>
                <a:cs typeface="Roboto Condensed ExtraBold"/>
                <a:sym typeface="Roboto Condensed ExtraBold"/>
              </a:rPr>
            </a:br>
            <a:r>
              <a:rPr lang="en-US" sz="2900">
                <a:solidFill>
                  <a:srgbClr val="273239"/>
                </a:solidFill>
                <a:highlight>
                  <a:srgbClr val="FFFFFF"/>
                </a:highlight>
                <a:latin typeface="Roboto Condensed ExtraBold"/>
                <a:ea typeface="Roboto Condensed ExtraBold"/>
                <a:cs typeface="Roboto Condensed ExtraBold"/>
                <a:sym typeface="Roboto Condensed ExtraBold"/>
              </a:rPr>
              <a:t>A software product is correct if the different requirements as specified in the SRS document have been correctly implemented.</a:t>
            </a:r>
            <a:endParaRPr sz="2900">
              <a:solidFill>
                <a:srgbClr val="273239"/>
              </a:solidFill>
              <a:highlight>
                <a:srgbClr val="FFFFFF"/>
              </a:highlight>
              <a:latin typeface="Roboto Condensed ExtraBold"/>
              <a:ea typeface="Roboto Condensed ExtraBold"/>
              <a:cs typeface="Roboto Condensed ExtraBold"/>
              <a:sym typeface="Roboto Condensed ExtraBold"/>
            </a:endParaRPr>
          </a:p>
          <a:p>
            <a:pPr marL="0" lvl="0" indent="0" algn="l" rtl="0">
              <a:lnSpc>
                <a:spcPct val="100000"/>
              </a:lnSpc>
              <a:spcBef>
                <a:spcPts val="0"/>
              </a:spcBef>
              <a:spcAft>
                <a:spcPts val="0"/>
              </a:spcAft>
              <a:buNone/>
            </a:pPr>
            <a:endParaRPr sz="2900">
              <a:solidFill>
                <a:srgbClr val="273239"/>
              </a:solidFill>
              <a:highlight>
                <a:srgbClr val="FFFFFF"/>
              </a:highlight>
              <a:latin typeface="Roboto Condensed ExtraBold"/>
              <a:ea typeface="Roboto Condensed ExtraBold"/>
              <a:cs typeface="Roboto Condensed ExtraBold"/>
              <a:sym typeface="Roboto Condensed ExtraBold"/>
            </a:endParaRPr>
          </a:p>
          <a:p>
            <a:pPr marL="0" lvl="0" indent="0" algn="l" rtl="0">
              <a:lnSpc>
                <a:spcPct val="100000"/>
              </a:lnSpc>
              <a:spcBef>
                <a:spcPts val="0"/>
              </a:spcBef>
              <a:spcAft>
                <a:spcPts val="0"/>
              </a:spcAft>
              <a:buNone/>
            </a:pPr>
            <a:endParaRPr sz="3000">
              <a:latin typeface="Roboto Condensed ExtraBold"/>
              <a:ea typeface="Roboto Condensed ExtraBold"/>
              <a:cs typeface="Roboto Condensed ExtraBold"/>
              <a:sym typeface="Roboto Condensed ExtraBo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g2ebb636fcf1_0_546"/>
          <p:cNvSpPr txBox="1">
            <a:spLocks noGrp="1"/>
          </p:cNvSpPr>
          <p:nvPr>
            <p:ph type="title"/>
          </p:nvPr>
        </p:nvSpPr>
        <p:spPr>
          <a:xfrm>
            <a:off x="88175" y="0"/>
            <a:ext cx="12192000" cy="934500"/>
          </a:xfrm>
          <a:prstGeom prst="rect">
            <a:avLst/>
          </a:prstGeom>
        </p:spPr>
        <p:txBody>
          <a:bodyPr spcFirstLastPara="1" wrap="square" lIns="121900" tIns="121900" rIns="121900" bIns="121900" anchor="t" anchorCtr="0">
            <a:noAutofit/>
          </a:bodyPr>
          <a:lstStyle/>
          <a:p>
            <a:pPr marL="0" lvl="0" indent="0" algn="l" rtl="0">
              <a:lnSpc>
                <a:spcPct val="115000"/>
              </a:lnSpc>
              <a:spcBef>
                <a:spcPts val="2400"/>
              </a:spcBef>
              <a:spcAft>
                <a:spcPts val="2400"/>
              </a:spcAft>
              <a:buClr>
                <a:schemeClr val="dk1"/>
              </a:buClr>
              <a:buSzPts val="1500"/>
              <a:buFont typeface="Arial"/>
              <a:buNone/>
            </a:pPr>
            <a:r>
              <a:rPr lang="en-US" sz="4100">
                <a:highlight>
                  <a:schemeClr val="lt2"/>
                </a:highlight>
              </a:rPr>
              <a:t>Advantages of Software Engineering</a:t>
            </a:r>
            <a:r>
              <a:rPr lang="en-US" sz="4100">
                <a:solidFill>
                  <a:srgbClr val="0077B3"/>
                </a:solidFill>
                <a:highlight>
                  <a:srgbClr val="FFFFFF"/>
                </a:highlight>
              </a:rPr>
              <a:t> </a:t>
            </a:r>
            <a:endParaRPr sz="6000">
              <a:solidFill>
                <a:srgbClr val="0077B3"/>
              </a:solidFill>
            </a:endParaRPr>
          </a:p>
        </p:txBody>
      </p:sp>
      <p:sp>
        <p:nvSpPr>
          <p:cNvPr id="373" name="Google Shape;373;g2ebb636fcf1_0_546"/>
          <p:cNvSpPr txBox="1">
            <a:spLocks noGrp="1"/>
          </p:cNvSpPr>
          <p:nvPr>
            <p:ph type="body" idx="1"/>
          </p:nvPr>
        </p:nvSpPr>
        <p:spPr>
          <a:xfrm>
            <a:off x="465300" y="1234575"/>
            <a:ext cx="11360700" cy="5311500"/>
          </a:xfrm>
          <a:prstGeom prst="rect">
            <a:avLst/>
          </a:prstGeom>
        </p:spPr>
        <p:txBody>
          <a:bodyPr spcFirstLastPara="1" wrap="square" lIns="121900" tIns="121900" rIns="121900" bIns="121900" anchor="t" anchorCtr="0">
            <a:noAutofit/>
          </a:bodyPr>
          <a:lstStyle/>
          <a:p>
            <a:pPr marL="0" lvl="0" indent="0" algn="l" rtl="0">
              <a:lnSpc>
                <a:spcPct val="100000"/>
              </a:lnSpc>
              <a:spcBef>
                <a:spcPts val="0"/>
              </a:spcBef>
              <a:spcAft>
                <a:spcPts val="0"/>
              </a:spcAft>
              <a:buNone/>
            </a:pPr>
            <a:r>
              <a:rPr lang="en-US" sz="2600" b="1">
                <a:solidFill>
                  <a:srgbClr val="0077B3"/>
                </a:solidFill>
                <a:highlight>
                  <a:srgbClr val="FFFFFF"/>
                </a:highlight>
              </a:rPr>
              <a:t>Improved quality:</a:t>
            </a:r>
            <a:r>
              <a:rPr lang="en-US" sz="2600" b="1">
                <a:solidFill>
                  <a:srgbClr val="273239"/>
                </a:solidFill>
                <a:highlight>
                  <a:srgbClr val="FFFFFF"/>
                </a:highlight>
              </a:rPr>
              <a:t> By following established software engineering principles and techniques, software can be developed with fewer bugs and higher reliability.</a:t>
            </a:r>
            <a:endParaRPr sz="2600" b="1">
              <a:solidFill>
                <a:srgbClr val="273239"/>
              </a:solidFill>
              <a:highlight>
                <a:srgbClr val="FFFFFF"/>
              </a:highlight>
            </a:endParaRPr>
          </a:p>
          <a:p>
            <a:pPr marL="0" lvl="0" indent="0" algn="l" rtl="0">
              <a:lnSpc>
                <a:spcPct val="100000"/>
              </a:lnSpc>
              <a:spcBef>
                <a:spcPts val="2400"/>
              </a:spcBef>
              <a:spcAft>
                <a:spcPts val="0"/>
              </a:spcAft>
              <a:buNone/>
            </a:pPr>
            <a:r>
              <a:rPr lang="en-US" sz="2600" b="1">
                <a:solidFill>
                  <a:srgbClr val="0077B3"/>
                </a:solidFill>
                <a:highlight>
                  <a:srgbClr val="FFFFFF"/>
                </a:highlight>
              </a:rPr>
              <a:t>Increased productivity:</a:t>
            </a:r>
            <a:r>
              <a:rPr lang="en-US" sz="2600" b="1">
                <a:solidFill>
                  <a:srgbClr val="273239"/>
                </a:solidFill>
                <a:highlight>
                  <a:srgbClr val="FFFFFF"/>
                </a:highlight>
              </a:rPr>
              <a:t> Using modern tools and methodologies can streamline the development process, allowing developers to be more productive and complete projects faster.</a:t>
            </a:r>
            <a:endParaRPr sz="2600" b="1">
              <a:solidFill>
                <a:srgbClr val="273239"/>
              </a:solidFill>
              <a:highlight>
                <a:srgbClr val="FFFFFF"/>
              </a:highlight>
            </a:endParaRPr>
          </a:p>
          <a:p>
            <a:pPr marL="0" lvl="0" indent="0" algn="l" rtl="0">
              <a:lnSpc>
                <a:spcPct val="100000"/>
              </a:lnSpc>
              <a:spcBef>
                <a:spcPts val="2400"/>
              </a:spcBef>
              <a:spcAft>
                <a:spcPts val="0"/>
              </a:spcAft>
              <a:buNone/>
            </a:pPr>
            <a:r>
              <a:rPr lang="en-US" sz="2600" b="1">
                <a:solidFill>
                  <a:srgbClr val="0077B3"/>
                </a:solidFill>
                <a:highlight>
                  <a:srgbClr val="FFFFFF"/>
                </a:highlight>
              </a:rPr>
              <a:t>Better maintainability: </a:t>
            </a:r>
            <a:r>
              <a:rPr lang="en-US" sz="2600" b="1">
                <a:solidFill>
                  <a:srgbClr val="273239"/>
                </a:solidFill>
                <a:highlight>
                  <a:srgbClr val="FFFFFF"/>
                </a:highlight>
              </a:rPr>
              <a:t>Software that is designed and developed using sound software engineering practices is easier to maintain and update over time.</a:t>
            </a:r>
            <a:endParaRPr sz="2600" b="1">
              <a:solidFill>
                <a:srgbClr val="273239"/>
              </a:solidFill>
              <a:highlight>
                <a:srgbClr val="FFFFFF"/>
              </a:highlight>
            </a:endParaRPr>
          </a:p>
          <a:p>
            <a:pPr marL="0" lvl="0" indent="0" algn="l" rtl="0">
              <a:lnSpc>
                <a:spcPct val="100000"/>
              </a:lnSpc>
              <a:spcBef>
                <a:spcPts val="2400"/>
              </a:spcBef>
              <a:spcAft>
                <a:spcPts val="0"/>
              </a:spcAft>
              <a:buNone/>
            </a:pPr>
            <a:r>
              <a:rPr lang="en-US" sz="2600" b="1">
                <a:solidFill>
                  <a:srgbClr val="0077B3"/>
                </a:solidFill>
                <a:highlight>
                  <a:srgbClr val="FFFFFF"/>
                </a:highlight>
              </a:rPr>
              <a:t>Reduced costs:</a:t>
            </a:r>
            <a:r>
              <a:rPr lang="en-US" sz="2600" b="1">
                <a:solidFill>
                  <a:srgbClr val="273239"/>
                </a:solidFill>
                <a:highlight>
                  <a:srgbClr val="FFFFFF"/>
                </a:highlight>
              </a:rPr>
              <a:t> By identifying and addressing potential problems early in the development process, software engineering can help to reduce the cost of fixing bugs and adding new features later on.</a:t>
            </a:r>
            <a:endParaRPr sz="2600" b="1">
              <a:solidFill>
                <a:srgbClr val="273239"/>
              </a:solidFill>
              <a:highlight>
                <a:srgbClr val="FFFFFF"/>
              </a:highlight>
            </a:endParaRPr>
          </a:p>
          <a:p>
            <a:pPr marL="609600" lvl="0" indent="0" algn="l" rtl="0">
              <a:lnSpc>
                <a:spcPct val="100000"/>
              </a:lnSpc>
              <a:spcBef>
                <a:spcPts val="2400"/>
              </a:spcBef>
              <a:spcAft>
                <a:spcPts val="0"/>
              </a:spcAft>
              <a:buNone/>
            </a:pPr>
            <a:endParaRPr sz="4500" b="1">
              <a:solidFill>
                <a:schemeClr val="dk1"/>
              </a:solidFill>
            </a:endParaRPr>
          </a:p>
          <a:p>
            <a:pPr marL="609600" lvl="0" indent="0" algn="l" rtl="0">
              <a:lnSpc>
                <a:spcPct val="100000"/>
              </a:lnSpc>
              <a:spcBef>
                <a:spcPts val="0"/>
              </a:spcBef>
              <a:spcAft>
                <a:spcPts val="1600"/>
              </a:spcAft>
              <a:buNone/>
            </a:pPr>
            <a:endParaRPr sz="33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g2ebb636fcf1_0_600"/>
          <p:cNvSpPr txBox="1">
            <a:spLocks noGrp="1"/>
          </p:cNvSpPr>
          <p:nvPr>
            <p:ph type="body" idx="1"/>
          </p:nvPr>
        </p:nvSpPr>
        <p:spPr>
          <a:xfrm>
            <a:off x="334200" y="455450"/>
            <a:ext cx="11360700" cy="5085600"/>
          </a:xfrm>
          <a:prstGeom prst="rect">
            <a:avLst/>
          </a:prstGeom>
        </p:spPr>
        <p:txBody>
          <a:bodyPr spcFirstLastPara="1" wrap="square" lIns="121900" tIns="121900" rIns="121900" bIns="121900" anchor="t" anchorCtr="0">
            <a:noAutofit/>
          </a:bodyPr>
          <a:lstStyle/>
          <a:p>
            <a:pPr marL="0" lvl="0" indent="0" algn="l" rtl="0">
              <a:lnSpc>
                <a:spcPct val="100000"/>
              </a:lnSpc>
              <a:spcBef>
                <a:spcPts val="0"/>
              </a:spcBef>
              <a:spcAft>
                <a:spcPts val="0"/>
              </a:spcAft>
              <a:buNone/>
            </a:pPr>
            <a:r>
              <a:rPr lang="en-US" sz="2600" b="1">
                <a:solidFill>
                  <a:srgbClr val="0077B3"/>
                </a:solidFill>
                <a:highlight>
                  <a:srgbClr val="FFFFFF"/>
                </a:highlight>
              </a:rPr>
              <a:t>Increased customer satisfaction: </a:t>
            </a:r>
            <a:r>
              <a:rPr lang="en-US" sz="2600" b="1">
                <a:solidFill>
                  <a:srgbClr val="273239"/>
                </a:solidFill>
                <a:highlight>
                  <a:srgbClr val="FFFFFF"/>
                </a:highlight>
              </a:rPr>
              <a:t>By involving customers in the development process and developing software that meets their needs, software engineering can help to increase customer satisfaction.</a:t>
            </a:r>
            <a:endParaRPr sz="2600" b="1">
              <a:solidFill>
                <a:srgbClr val="273239"/>
              </a:solidFill>
              <a:highlight>
                <a:srgbClr val="FFFFFF"/>
              </a:highlight>
            </a:endParaRPr>
          </a:p>
          <a:p>
            <a:pPr marL="0" lvl="0" indent="0" algn="l" rtl="0">
              <a:lnSpc>
                <a:spcPct val="100000"/>
              </a:lnSpc>
              <a:spcBef>
                <a:spcPts val="2400"/>
              </a:spcBef>
              <a:spcAft>
                <a:spcPts val="0"/>
              </a:spcAft>
              <a:buNone/>
            </a:pPr>
            <a:r>
              <a:rPr lang="en-US" sz="2600" b="1">
                <a:solidFill>
                  <a:srgbClr val="0077B3"/>
                </a:solidFill>
                <a:highlight>
                  <a:srgbClr val="FFFFFF"/>
                </a:highlight>
              </a:rPr>
              <a:t>Better team collaboration:</a:t>
            </a:r>
            <a:r>
              <a:rPr lang="en-US" sz="2600" b="1">
                <a:solidFill>
                  <a:srgbClr val="273239"/>
                </a:solidFill>
                <a:highlight>
                  <a:srgbClr val="FFFFFF"/>
                </a:highlight>
              </a:rPr>
              <a:t> By using Agile methodologies and continuous integration, software engineering allows for better collaboration among development teams.</a:t>
            </a:r>
            <a:endParaRPr sz="2600" b="1">
              <a:solidFill>
                <a:srgbClr val="273239"/>
              </a:solidFill>
              <a:highlight>
                <a:srgbClr val="FFFFFF"/>
              </a:highlight>
            </a:endParaRPr>
          </a:p>
          <a:p>
            <a:pPr marL="0" lvl="0" indent="0" algn="l" rtl="0">
              <a:lnSpc>
                <a:spcPct val="100000"/>
              </a:lnSpc>
              <a:spcBef>
                <a:spcPts val="2400"/>
              </a:spcBef>
              <a:spcAft>
                <a:spcPts val="0"/>
              </a:spcAft>
              <a:buNone/>
            </a:pPr>
            <a:r>
              <a:rPr lang="en-US" sz="2600" b="1">
                <a:solidFill>
                  <a:srgbClr val="0077B3"/>
                </a:solidFill>
                <a:highlight>
                  <a:srgbClr val="FFFFFF"/>
                </a:highlight>
              </a:rPr>
              <a:t>Better scalability: </a:t>
            </a:r>
            <a:r>
              <a:rPr lang="en-US" sz="2600" b="1">
                <a:solidFill>
                  <a:srgbClr val="273239"/>
                </a:solidFill>
                <a:highlight>
                  <a:srgbClr val="FFFFFF"/>
                </a:highlight>
              </a:rPr>
              <a:t>By designing software with scalability in mind, software engineering can help to ensure that software can handle an increasing number of users and transactions.</a:t>
            </a:r>
            <a:endParaRPr sz="2600" b="1">
              <a:solidFill>
                <a:srgbClr val="273239"/>
              </a:solidFill>
              <a:highlight>
                <a:srgbClr val="FFFFFF"/>
              </a:highlight>
            </a:endParaRPr>
          </a:p>
          <a:p>
            <a:pPr marL="0" lvl="0" indent="0" algn="l" rtl="0">
              <a:lnSpc>
                <a:spcPct val="100000"/>
              </a:lnSpc>
              <a:spcBef>
                <a:spcPts val="2400"/>
              </a:spcBef>
              <a:spcAft>
                <a:spcPts val="0"/>
              </a:spcAft>
              <a:buNone/>
            </a:pPr>
            <a:r>
              <a:rPr lang="en-US" sz="2600" b="1">
                <a:solidFill>
                  <a:srgbClr val="0077B3"/>
                </a:solidFill>
                <a:highlight>
                  <a:srgbClr val="FFFFFF"/>
                </a:highlight>
              </a:rPr>
              <a:t>Better Security: </a:t>
            </a:r>
            <a:r>
              <a:rPr lang="en-US" sz="2600" b="1">
                <a:solidFill>
                  <a:srgbClr val="273239"/>
                </a:solidFill>
                <a:highlight>
                  <a:srgbClr val="FFFFFF"/>
                </a:highlight>
              </a:rPr>
              <a:t>By following the software development life cycle (SDLC) and performing security testing, software engineering can help to prevent security breaches and protect sensitive data.</a:t>
            </a:r>
            <a:endParaRPr sz="2600" b="1">
              <a:solidFill>
                <a:srgbClr val="273239"/>
              </a:solidFill>
              <a:highlight>
                <a:srgbClr val="FFFFFF"/>
              </a:highlight>
            </a:endParaRPr>
          </a:p>
          <a:p>
            <a:pPr marL="0" lvl="0" indent="0" algn="l" rtl="0">
              <a:lnSpc>
                <a:spcPct val="100000"/>
              </a:lnSpc>
              <a:spcBef>
                <a:spcPts val="2400"/>
              </a:spcBef>
              <a:spcAft>
                <a:spcPts val="1600"/>
              </a:spcAft>
              <a:buNone/>
            </a:pPr>
            <a:endParaRPr sz="2600"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g2ebb636fcf1_0_653"/>
          <p:cNvSpPr txBox="1">
            <a:spLocks noGrp="1"/>
          </p:cNvSpPr>
          <p:nvPr>
            <p:ph type="title"/>
          </p:nvPr>
        </p:nvSpPr>
        <p:spPr>
          <a:xfrm>
            <a:off x="0" y="0"/>
            <a:ext cx="12192000" cy="8073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SzPts val="1300"/>
              <a:buNone/>
            </a:pPr>
            <a:r>
              <a:rPr lang="en-US" sz="3600"/>
              <a:t>Disadvantages of Software Engineering</a:t>
            </a:r>
            <a:endParaRPr sz="3600"/>
          </a:p>
        </p:txBody>
      </p:sp>
      <p:sp>
        <p:nvSpPr>
          <p:cNvPr id="384" name="Google Shape;384;g2ebb636fcf1_0_653"/>
          <p:cNvSpPr txBox="1">
            <a:spLocks noGrp="1"/>
          </p:cNvSpPr>
          <p:nvPr>
            <p:ph type="body" idx="1"/>
          </p:nvPr>
        </p:nvSpPr>
        <p:spPr>
          <a:xfrm>
            <a:off x="552275" y="1051425"/>
            <a:ext cx="11360700" cy="5392800"/>
          </a:xfrm>
          <a:prstGeom prst="rect">
            <a:avLst/>
          </a:prstGeom>
        </p:spPr>
        <p:txBody>
          <a:bodyPr spcFirstLastPara="1" wrap="square" lIns="121900" tIns="121900" rIns="121900" bIns="121900" anchor="t" anchorCtr="0">
            <a:noAutofit/>
          </a:bodyPr>
          <a:lstStyle/>
          <a:p>
            <a:pPr marL="914400" lvl="0" indent="-476250" algn="l" rtl="0">
              <a:lnSpc>
                <a:spcPct val="100000"/>
              </a:lnSpc>
              <a:spcBef>
                <a:spcPts val="1300"/>
              </a:spcBef>
              <a:spcAft>
                <a:spcPts val="0"/>
              </a:spcAft>
              <a:buClr>
                <a:srgbClr val="273239"/>
              </a:buClr>
              <a:buSzPts val="2700"/>
              <a:buFont typeface="Roboto Condensed"/>
              <a:buChar char="●"/>
            </a:pPr>
            <a:r>
              <a:rPr lang="en-US" sz="2700" b="1">
                <a:solidFill>
                  <a:srgbClr val="0077B3"/>
                </a:solidFill>
                <a:highlight>
                  <a:srgbClr val="FFFFFF"/>
                </a:highlight>
              </a:rPr>
              <a:t>High upfront costs:</a:t>
            </a:r>
            <a:r>
              <a:rPr lang="en-US" sz="2700" b="1">
                <a:solidFill>
                  <a:srgbClr val="273239"/>
                </a:solidFill>
                <a:highlight>
                  <a:srgbClr val="FFFFFF"/>
                </a:highlight>
              </a:rPr>
              <a:t> Implementing a systematic and disciplined approach to software development can be resource-intensive and require a significant investment in tools and training.</a:t>
            </a:r>
            <a:endParaRPr sz="2700" b="1">
              <a:solidFill>
                <a:srgbClr val="273239"/>
              </a:solidFill>
              <a:highlight>
                <a:srgbClr val="FFFFFF"/>
              </a:highlight>
            </a:endParaRPr>
          </a:p>
          <a:p>
            <a:pPr marL="914400" lvl="0" indent="-476250" algn="l" rtl="0">
              <a:lnSpc>
                <a:spcPct val="100000"/>
              </a:lnSpc>
              <a:spcBef>
                <a:spcPts val="2400"/>
              </a:spcBef>
              <a:spcAft>
                <a:spcPts val="0"/>
              </a:spcAft>
              <a:buClr>
                <a:srgbClr val="273239"/>
              </a:buClr>
              <a:buSzPts val="2700"/>
              <a:buFont typeface="Roboto Condensed"/>
              <a:buChar char="●"/>
            </a:pPr>
            <a:r>
              <a:rPr lang="en-US" sz="2700" b="1">
                <a:solidFill>
                  <a:srgbClr val="0077B3"/>
                </a:solidFill>
                <a:highlight>
                  <a:srgbClr val="FFFFFF"/>
                </a:highlight>
              </a:rPr>
              <a:t>Limited flexibility:</a:t>
            </a:r>
            <a:r>
              <a:rPr lang="en-US" sz="2700" b="1">
                <a:solidFill>
                  <a:srgbClr val="273239"/>
                </a:solidFill>
                <a:highlight>
                  <a:srgbClr val="FFFFFF"/>
                </a:highlight>
              </a:rPr>
              <a:t> Following established software engineering principles and methodologies can be rigid and may limit the ability to quickly adapt to changing requirements.</a:t>
            </a:r>
            <a:endParaRPr sz="2700" b="1">
              <a:solidFill>
                <a:srgbClr val="273239"/>
              </a:solidFill>
              <a:highlight>
                <a:srgbClr val="FFFFFF"/>
              </a:highlight>
            </a:endParaRPr>
          </a:p>
          <a:p>
            <a:pPr marL="914400" lvl="0" indent="-476250" algn="l" rtl="0">
              <a:lnSpc>
                <a:spcPct val="100000"/>
              </a:lnSpc>
              <a:spcBef>
                <a:spcPts val="1300"/>
              </a:spcBef>
              <a:spcAft>
                <a:spcPts val="0"/>
              </a:spcAft>
              <a:buClr>
                <a:srgbClr val="273239"/>
              </a:buClr>
              <a:buSzPts val="2700"/>
              <a:buFont typeface="Roboto Condensed"/>
              <a:buChar char="●"/>
            </a:pPr>
            <a:r>
              <a:rPr lang="en-US" sz="2700" b="1">
                <a:solidFill>
                  <a:srgbClr val="0077B3"/>
                </a:solidFill>
                <a:highlight>
                  <a:srgbClr val="FFFFFF"/>
                </a:highlight>
              </a:rPr>
              <a:t>Bureaucratic: </a:t>
            </a:r>
            <a:r>
              <a:rPr lang="en-US" sz="2700" b="1">
                <a:solidFill>
                  <a:srgbClr val="273239"/>
                </a:solidFill>
                <a:highlight>
                  <a:srgbClr val="FFFFFF"/>
                </a:highlight>
              </a:rPr>
              <a:t>Software engineering can create an environment that is bureaucratic, with a lot of process and paperwork, which may slow down the development process.</a:t>
            </a:r>
            <a:endParaRPr sz="2700" b="1">
              <a:solidFill>
                <a:srgbClr val="273239"/>
              </a:solidFill>
              <a:highlight>
                <a:srgbClr val="FFFFFF"/>
              </a:highlight>
            </a:endParaRPr>
          </a:p>
          <a:p>
            <a:pPr marL="914400" lvl="0" indent="-476250" algn="l" rtl="0">
              <a:lnSpc>
                <a:spcPct val="100000"/>
              </a:lnSpc>
              <a:spcBef>
                <a:spcPts val="1300"/>
              </a:spcBef>
              <a:spcAft>
                <a:spcPts val="0"/>
              </a:spcAft>
              <a:buClr>
                <a:srgbClr val="273239"/>
              </a:buClr>
              <a:buSzPts val="2700"/>
              <a:buFont typeface="Roboto Condensed"/>
              <a:buChar char="●"/>
            </a:pPr>
            <a:r>
              <a:rPr lang="en-US" sz="2700" b="1">
                <a:solidFill>
                  <a:srgbClr val="0077B3"/>
                </a:solidFill>
                <a:highlight>
                  <a:srgbClr val="FFFFFF"/>
                </a:highlight>
              </a:rPr>
              <a:t>Complexity: </a:t>
            </a:r>
            <a:r>
              <a:rPr lang="en-US" sz="2700" b="1">
                <a:solidFill>
                  <a:srgbClr val="273239"/>
                </a:solidFill>
                <a:highlight>
                  <a:srgbClr val="FFFFFF"/>
                </a:highlight>
              </a:rPr>
              <a:t>With the increase in the number of tools and methodologies, software engineering can be complex and difficult to navigate.</a:t>
            </a:r>
            <a:endParaRPr sz="2700" b="1">
              <a:solidFill>
                <a:srgbClr val="273239"/>
              </a:solidFill>
              <a:highlight>
                <a:srgbClr val="FFFFFF"/>
              </a:highlight>
            </a:endParaRPr>
          </a:p>
          <a:p>
            <a:pPr marL="0" lvl="0" indent="0" algn="l" rtl="0">
              <a:lnSpc>
                <a:spcPct val="100000"/>
              </a:lnSpc>
              <a:spcBef>
                <a:spcPts val="2400"/>
              </a:spcBef>
              <a:spcAft>
                <a:spcPts val="1600"/>
              </a:spcAft>
              <a:buNone/>
            </a:pPr>
            <a:endParaRPr sz="27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g2ebb636fcf1_0_707"/>
          <p:cNvSpPr txBox="1">
            <a:spLocks noGrp="1"/>
          </p:cNvSpPr>
          <p:nvPr>
            <p:ph type="body" idx="1"/>
          </p:nvPr>
        </p:nvSpPr>
        <p:spPr>
          <a:xfrm>
            <a:off x="415650" y="725825"/>
            <a:ext cx="11360700" cy="5738700"/>
          </a:xfrm>
          <a:prstGeom prst="rect">
            <a:avLst/>
          </a:prstGeom>
        </p:spPr>
        <p:txBody>
          <a:bodyPr spcFirstLastPara="1" wrap="square" lIns="121900" tIns="121900" rIns="121900" bIns="121900" anchor="t" anchorCtr="0">
            <a:noAutofit/>
          </a:bodyPr>
          <a:lstStyle/>
          <a:p>
            <a:pPr marL="0" lvl="0" indent="0" algn="l" rtl="0">
              <a:lnSpc>
                <a:spcPct val="100000"/>
              </a:lnSpc>
              <a:spcBef>
                <a:spcPts val="0"/>
              </a:spcBef>
              <a:spcAft>
                <a:spcPts val="0"/>
              </a:spcAft>
              <a:buNone/>
            </a:pPr>
            <a:r>
              <a:rPr lang="en-US" sz="2700" b="1">
                <a:solidFill>
                  <a:srgbClr val="0077B3"/>
                </a:solidFill>
                <a:highlight>
                  <a:srgbClr val="FFFFFF"/>
                </a:highlight>
              </a:rPr>
              <a:t>Limited creativity: </a:t>
            </a:r>
            <a:r>
              <a:rPr lang="en-US" sz="2700" b="1">
                <a:solidFill>
                  <a:srgbClr val="273239"/>
                </a:solidFill>
                <a:highlight>
                  <a:srgbClr val="FFFFFF"/>
                </a:highlight>
              </a:rPr>
              <a:t>The focus on structure and process can stifle creativity and innovation among developers.</a:t>
            </a:r>
            <a:endParaRPr sz="2700" b="1">
              <a:solidFill>
                <a:srgbClr val="273239"/>
              </a:solidFill>
              <a:highlight>
                <a:srgbClr val="FFFFFF"/>
              </a:highlight>
            </a:endParaRPr>
          </a:p>
          <a:p>
            <a:pPr marL="0" lvl="0" indent="0" algn="l" rtl="0">
              <a:lnSpc>
                <a:spcPct val="100000"/>
              </a:lnSpc>
              <a:spcBef>
                <a:spcPts val="2400"/>
              </a:spcBef>
              <a:spcAft>
                <a:spcPts val="0"/>
              </a:spcAft>
              <a:buNone/>
            </a:pPr>
            <a:r>
              <a:rPr lang="en-US" sz="2700" b="1">
                <a:solidFill>
                  <a:srgbClr val="0077B3"/>
                </a:solidFill>
                <a:highlight>
                  <a:srgbClr val="FFFFFF"/>
                </a:highlight>
              </a:rPr>
              <a:t>High learning curve:</a:t>
            </a:r>
            <a:r>
              <a:rPr lang="en-US" sz="2700" b="1">
                <a:solidFill>
                  <a:srgbClr val="273239"/>
                </a:solidFill>
                <a:highlight>
                  <a:srgbClr val="FFFFFF"/>
                </a:highlight>
              </a:rPr>
              <a:t> The development process can be complex, and it requires a lot of learning and training, which can be challenging for new developers.</a:t>
            </a:r>
            <a:endParaRPr sz="2700" b="1">
              <a:solidFill>
                <a:srgbClr val="273239"/>
              </a:solidFill>
              <a:highlight>
                <a:srgbClr val="FFFFFF"/>
              </a:highlight>
            </a:endParaRPr>
          </a:p>
          <a:p>
            <a:pPr marL="0" lvl="0" indent="0" algn="l" rtl="0">
              <a:lnSpc>
                <a:spcPct val="100000"/>
              </a:lnSpc>
              <a:spcBef>
                <a:spcPts val="2400"/>
              </a:spcBef>
              <a:spcAft>
                <a:spcPts val="0"/>
              </a:spcAft>
              <a:buNone/>
            </a:pPr>
            <a:r>
              <a:rPr lang="en-US" sz="2700" b="1">
                <a:solidFill>
                  <a:srgbClr val="0077B3"/>
                </a:solidFill>
                <a:highlight>
                  <a:srgbClr val="FFFFFF"/>
                </a:highlight>
              </a:rPr>
              <a:t>High dependence on tools:</a:t>
            </a:r>
            <a:r>
              <a:rPr lang="en-US" sz="2700" b="1">
                <a:solidFill>
                  <a:srgbClr val="273239"/>
                </a:solidFill>
                <a:highlight>
                  <a:srgbClr val="FFFFFF"/>
                </a:highlight>
              </a:rPr>
              <a:t> Software engineering heavily depends on the tools, and if the tools are not properly configured or are not compatible with the software, it can cause issues.</a:t>
            </a:r>
            <a:endParaRPr sz="2700" b="1">
              <a:solidFill>
                <a:srgbClr val="273239"/>
              </a:solidFill>
              <a:highlight>
                <a:srgbClr val="FFFFFF"/>
              </a:highlight>
            </a:endParaRPr>
          </a:p>
          <a:p>
            <a:pPr marL="0" lvl="0" indent="0" algn="l" rtl="0">
              <a:lnSpc>
                <a:spcPct val="100000"/>
              </a:lnSpc>
              <a:spcBef>
                <a:spcPts val="2400"/>
              </a:spcBef>
              <a:spcAft>
                <a:spcPts val="0"/>
              </a:spcAft>
              <a:buNone/>
            </a:pPr>
            <a:r>
              <a:rPr lang="en-US" sz="2700" b="1">
                <a:solidFill>
                  <a:srgbClr val="0077B3"/>
                </a:solidFill>
                <a:highlight>
                  <a:srgbClr val="FFFFFF"/>
                </a:highlight>
              </a:rPr>
              <a:t>High maintenance:</a:t>
            </a:r>
            <a:r>
              <a:rPr lang="en-US" sz="2700" b="1">
                <a:solidFill>
                  <a:srgbClr val="273239"/>
                </a:solidFill>
                <a:highlight>
                  <a:srgbClr val="FFFFFF"/>
                </a:highlight>
              </a:rPr>
              <a:t> The software engineering process requires regular maintenance to ensure that the software is running efficiently, which can be costly and time-consuming.</a:t>
            </a:r>
            <a:endParaRPr sz="2700" b="1">
              <a:solidFill>
                <a:srgbClr val="273239"/>
              </a:solidFill>
              <a:highlight>
                <a:srgbClr val="FFFFFF"/>
              </a:highlight>
            </a:endParaRPr>
          </a:p>
          <a:p>
            <a:pPr marL="609600" lvl="0" indent="0" algn="l" rtl="0">
              <a:lnSpc>
                <a:spcPct val="100000"/>
              </a:lnSpc>
              <a:spcBef>
                <a:spcPts val="2400"/>
              </a:spcBef>
              <a:spcAft>
                <a:spcPts val="1600"/>
              </a:spcAft>
              <a:buNone/>
            </a:pPr>
            <a:endParaRPr sz="2700"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3"/>
        <p:cNvGrpSpPr/>
        <p:nvPr/>
      </p:nvGrpSpPr>
      <p:grpSpPr>
        <a:xfrm>
          <a:off x="0" y="0"/>
          <a:ext cx="0" cy="0"/>
          <a:chOff x="0" y="0"/>
          <a:chExt cx="0" cy="0"/>
        </a:xfrm>
      </p:grpSpPr>
      <p:sp>
        <p:nvSpPr>
          <p:cNvPr id="394" name="Google Shape;394;g2ebb636fcf1_1_50"/>
          <p:cNvSpPr txBox="1">
            <a:spLocks noGrp="1"/>
          </p:cNvSpPr>
          <p:nvPr>
            <p:ph type="title"/>
          </p:nvPr>
        </p:nvSpPr>
        <p:spPr>
          <a:xfrm>
            <a:off x="0" y="0"/>
            <a:ext cx="120948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SzPts val="1300"/>
              <a:buNone/>
            </a:pPr>
            <a:r>
              <a:rPr lang="en-US" sz="4400"/>
              <a:t>Legacy Software</a:t>
            </a:r>
            <a:endParaRPr sz="4400"/>
          </a:p>
        </p:txBody>
      </p:sp>
      <p:sp>
        <p:nvSpPr>
          <p:cNvPr id="395" name="Google Shape;395;g2ebb636fcf1_1_50"/>
          <p:cNvSpPr txBox="1">
            <a:spLocks noGrp="1"/>
          </p:cNvSpPr>
          <p:nvPr>
            <p:ph type="body" idx="1"/>
          </p:nvPr>
        </p:nvSpPr>
        <p:spPr>
          <a:xfrm>
            <a:off x="415600" y="1193874"/>
            <a:ext cx="11360700" cy="4898100"/>
          </a:xfrm>
          <a:prstGeom prst="rect">
            <a:avLst/>
          </a:prstGeom>
        </p:spPr>
        <p:txBody>
          <a:bodyPr spcFirstLastPara="1" wrap="square" lIns="121900" tIns="121900" rIns="121900" bIns="121900" anchor="t" anchorCtr="0">
            <a:normAutofit/>
          </a:bodyPr>
          <a:lstStyle/>
          <a:p>
            <a:pPr marL="0" lvl="0" indent="0" algn="l" rtl="0">
              <a:spcBef>
                <a:spcPts val="0"/>
              </a:spcBef>
              <a:spcAft>
                <a:spcPts val="0"/>
              </a:spcAft>
              <a:buNone/>
            </a:pPr>
            <a:r>
              <a:rPr lang="en-US">
                <a:solidFill>
                  <a:schemeClr val="dk1"/>
                </a:solidFill>
                <a:latin typeface="Lexend"/>
                <a:ea typeface="Lexend"/>
                <a:cs typeface="Lexend"/>
                <a:sym typeface="Lexend"/>
              </a:rPr>
              <a:t>Some of these are state-of-the-art software—just released to individuals, industry, and government. But other programs are </a:t>
            </a:r>
            <a:r>
              <a:rPr lang="en-US" b="1">
                <a:solidFill>
                  <a:schemeClr val="dk1"/>
                </a:solidFill>
                <a:latin typeface="Lexend"/>
                <a:ea typeface="Lexend"/>
                <a:cs typeface="Lexend"/>
                <a:sym typeface="Lexend"/>
              </a:rPr>
              <a:t>older,</a:t>
            </a:r>
            <a:r>
              <a:rPr lang="en-US">
                <a:solidFill>
                  <a:schemeClr val="dk1"/>
                </a:solidFill>
                <a:latin typeface="Lexend"/>
                <a:ea typeface="Lexend"/>
                <a:cs typeface="Lexend"/>
                <a:sym typeface="Lexend"/>
              </a:rPr>
              <a:t> in some cases much older. These older programs—often referred to as legacy software—have been the focus of continuous attention and concern since the 1960s.</a:t>
            </a:r>
            <a:endParaRPr>
              <a:solidFill>
                <a:schemeClr val="dk1"/>
              </a:solidFill>
              <a:latin typeface="Lexend"/>
              <a:ea typeface="Lexend"/>
              <a:cs typeface="Lexend"/>
              <a:sym typeface="Lexend"/>
            </a:endParaRPr>
          </a:p>
          <a:p>
            <a:pPr marL="0" lvl="0" indent="0" algn="l" rtl="0">
              <a:spcBef>
                <a:spcPts val="1600"/>
              </a:spcBef>
              <a:spcAft>
                <a:spcPts val="1600"/>
              </a:spcAft>
              <a:buNone/>
            </a:pPr>
            <a:r>
              <a:rPr lang="en-US">
                <a:solidFill>
                  <a:schemeClr val="dk1"/>
                </a:solidFill>
                <a:latin typeface="Lexend"/>
                <a:ea typeface="Lexend"/>
                <a:cs typeface="Lexend"/>
                <a:sym typeface="Lexend"/>
              </a:rPr>
              <a:t>“</a:t>
            </a:r>
            <a:r>
              <a:rPr lang="en-US" sz="2500" b="1">
                <a:solidFill>
                  <a:schemeClr val="dk1"/>
                </a:solidFill>
                <a:latin typeface="Lexend"/>
                <a:ea typeface="Lexend"/>
                <a:cs typeface="Lexend"/>
                <a:sym typeface="Lexend"/>
              </a:rPr>
              <a:t>Legacy software systems . . . were developed decades ago and have been continually modified to meet changes in business requirements and computing platforms. The proliferation of such systems is causing headaches for large organizations who find them costly to maintain and risky to evolve</a:t>
            </a:r>
            <a:r>
              <a:rPr lang="en-US">
                <a:solidFill>
                  <a:schemeClr val="dk1"/>
                </a:solidFill>
                <a:latin typeface="Lexend"/>
                <a:ea typeface="Lexend"/>
                <a:cs typeface="Lexend"/>
                <a:sym typeface="Lexend"/>
              </a:rPr>
              <a:t>”</a:t>
            </a:r>
            <a:endParaRPr>
              <a:solidFill>
                <a:schemeClr val="dk1"/>
              </a:solidFill>
              <a:latin typeface="Lexend"/>
              <a:ea typeface="Lexend"/>
              <a:cs typeface="Lexend"/>
              <a:sym typeface="Lexen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9"/>
        <p:cNvGrpSpPr/>
        <p:nvPr/>
      </p:nvGrpSpPr>
      <p:grpSpPr>
        <a:xfrm>
          <a:off x="0" y="0"/>
          <a:ext cx="0" cy="0"/>
          <a:chOff x="0" y="0"/>
          <a:chExt cx="0" cy="0"/>
        </a:xfrm>
      </p:grpSpPr>
      <p:sp>
        <p:nvSpPr>
          <p:cNvPr id="400" name="Google Shape;400;g2ebb636fcf1_1_104"/>
          <p:cNvSpPr txBox="1">
            <a:spLocks noGrp="1"/>
          </p:cNvSpPr>
          <p:nvPr>
            <p:ph type="title"/>
          </p:nvPr>
        </p:nvSpPr>
        <p:spPr>
          <a:xfrm>
            <a:off x="415600" y="270300"/>
            <a:ext cx="11360700" cy="10869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SzPts val="1300"/>
              <a:buNone/>
            </a:pPr>
            <a:r>
              <a:rPr lang="en-US" sz="3000" b="1">
                <a:solidFill>
                  <a:schemeClr val="dk2"/>
                </a:solidFill>
                <a:highlight>
                  <a:srgbClr val="FFFFFF"/>
                </a:highlight>
                <a:latin typeface="Montserrat"/>
                <a:ea typeface="Montserrat"/>
                <a:cs typeface="Montserrat"/>
                <a:sym typeface="Montserrat"/>
              </a:rPr>
              <a:t>Many different reasons why a system might earn the</a:t>
            </a:r>
            <a:r>
              <a:rPr lang="en-US" sz="3000" b="1">
                <a:highlight>
                  <a:srgbClr val="FFFFFF"/>
                </a:highlight>
                <a:latin typeface="Montserrat"/>
                <a:ea typeface="Montserrat"/>
                <a:cs typeface="Montserrat"/>
                <a:sym typeface="Montserrat"/>
              </a:rPr>
              <a:t> </a:t>
            </a:r>
            <a:r>
              <a:rPr lang="en-US" sz="3000" b="1">
                <a:solidFill>
                  <a:srgbClr val="0077B3"/>
                </a:solidFill>
                <a:highlight>
                  <a:srgbClr val="FFFFFF"/>
                </a:highlight>
                <a:latin typeface="Montserrat"/>
                <a:ea typeface="Montserrat"/>
                <a:cs typeface="Montserrat"/>
                <a:sym typeface="Montserrat"/>
              </a:rPr>
              <a:t>"legacy"</a:t>
            </a:r>
            <a:r>
              <a:rPr lang="en-US" sz="3000" b="1">
                <a:highlight>
                  <a:srgbClr val="FFFFFF"/>
                </a:highlight>
                <a:latin typeface="Montserrat"/>
                <a:ea typeface="Montserrat"/>
                <a:cs typeface="Montserrat"/>
                <a:sym typeface="Montserrat"/>
              </a:rPr>
              <a:t> </a:t>
            </a:r>
            <a:r>
              <a:rPr lang="en-US" sz="3000" b="1">
                <a:solidFill>
                  <a:schemeClr val="dk2"/>
                </a:solidFill>
                <a:highlight>
                  <a:srgbClr val="FFFFFF"/>
                </a:highlight>
                <a:latin typeface="Montserrat"/>
                <a:ea typeface="Montserrat"/>
                <a:cs typeface="Montserrat"/>
                <a:sym typeface="Montserrat"/>
              </a:rPr>
              <a:t>label</a:t>
            </a:r>
            <a:endParaRPr sz="4400" b="1">
              <a:solidFill>
                <a:schemeClr val="dk2"/>
              </a:solidFill>
            </a:endParaRPr>
          </a:p>
        </p:txBody>
      </p:sp>
      <p:sp>
        <p:nvSpPr>
          <p:cNvPr id="401" name="Google Shape;401;g2ebb636fcf1_1_10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lnSpcReduction="10000"/>
          </a:bodyPr>
          <a:lstStyle/>
          <a:p>
            <a:pPr marL="609600" lvl="0" indent="-495300" algn="l" rtl="0">
              <a:spcBef>
                <a:spcPts val="1300"/>
              </a:spcBef>
              <a:spcAft>
                <a:spcPts val="0"/>
              </a:spcAft>
              <a:buSzPts val="3000"/>
              <a:buFont typeface="Montserrat"/>
              <a:buChar char="●"/>
            </a:pPr>
            <a:r>
              <a:rPr lang="en-US" sz="3000" b="1">
                <a:highlight>
                  <a:srgbClr val="FFFFFF"/>
                </a:highlight>
                <a:latin typeface="Montserrat"/>
                <a:ea typeface="Montserrat"/>
                <a:cs typeface="Montserrat"/>
                <a:sym typeface="Montserrat"/>
              </a:rPr>
              <a:t>End of life</a:t>
            </a:r>
            <a:endParaRPr sz="3000" b="1">
              <a:highlight>
                <a:srgbClr val="FFFFFF"/>
              </a:highlight>
              <a:latin typeface="Montserrat"/>
              <a:ea typeface="Montserrat"/>
              <a:cs typeface="Montserrat"/>
              <a:sym typeface="Montserrat"/>
            </a:endParaRPr>
          </a:p>
          <a:p>
            <a:pPr marL="609600" lvl="0" indent="-495300" algn="l" rtl="0">
              <a:spcBef>
                <a:spcPts val="1600"/>
              </a:spcBef>
              <a:spcAft>
                <a:spcPts val="0"/>
              </a:spcAft>
              <a:buSzPts val="3000"/>
              <a:buFont typeface="Montserrat"/>
              <a:buChar char="●"/>
            </a:pPr>
            <a:r>
              <a:rPr lang="en-US" sz="3000" b="1">
                <a:highlight>
                  <a:srgbClr val="FFFFFF"/>
                </a:highlight>
                <a:latin typeface="Montserrat"/>
                <a:ea typeface="Montserrat"/>
                <a:cs typeface="Montserrat"/>
                <a:sym typeface="Montserrat"/>
              </a:rPr>
              <a:t>Outdated architecture</a:t>
            </a:r>
            <a:endParaRPr sz="3000" b="1">
              <a:highlight>
                <a:srgbClr val="FFFFFF"/>
              </a:highlight>
              <a:latin typeface="Montserrat"/>
              <a:ea typeface="Montserrat"/>
              <a:cs typeface="Montserrat"/>
              <a:sym typeface="Montserrat"/>
            </a:endParaRPr>
          </a:p>
          <a:p>
            <a:pPr marL="609600" lvl="0" indent="-495300" algn="l" rtl="0">
              <a:spcBef>
                <a:spcPts val="1300"/>
              </a:spcBef>
              <a:spcAft>
                <a:spcPts val="0"/>
              </a:spcAft>
              <a:buSzPts val="3000"/>
              <a:buFont typeface="Montserrat"/>
              <a:buChar char="●"/>
            </a:pPr>
            <a:r>
              <a:rPr lang="en-US" sz="3000" b="1">
                <a:highlight>
                  <a:srgbClr val="FFFFFF"/>
                </a:highlight>
                <a:latin typeface="Montserrat"/>
                <a:ea typeface="Montserrat"/>
                <a:cs typeface="Montserrat"/>
                <a:sym typeface="Montserrat"/>
              </a:rPr>
              <a:t>Lack of internal system knowledge </a:t>
            </a:r>
            <a:endParaRPr sz="3000" b="1">
              <a:highlight>
                <a:srgbClr val="FFFFFF"/>
              </a:highlight>
              <a:latin typeface="Montserrat"/>
              <a:ea typeface="Montserrat"/>
              <a:cs typeface="Montserrat"/>
              <a:sym typeface="Montserrat"/>
            </a:endParaRPr>
          </a:p>
          <a:p>
            <a:pPr marL="609600" lvl="0" indent="-495300" algn="l" rtl="0">
              <a:spcBef>
                <a:spcPts val="1300"/>
              </a:spcBef>
              <a:spcAft>
                <a:spcPts val="0"/>
              </a:spcAft>
              <a:buSzPts val="3000"/>
              <a:buFont typeface="Montserrat"/>
              <a:buChar char="●"/>
            </a:pPr>
            <a:r>
              <a:rPr lang="en-US" sz="3000" b="1">
                <a:highlight>
                  <a:srgbClr val="FFFFFF"/>
                </a:highlight>
                <a:latin typeface="Montserrat"/>
                <a:ea typeface="Montserrat"/>
                <a:cs typeface="Montserrat"/>
                <a:sym typeface="Montserrat"/>
              </a:rPr>
              <a:t>Lack of internal system skills </a:t>
            </a:r>
            <a:endParaRPr sz="3000" b="1">
              <a:highlight>
                <a:srgbClr val="FFFFFF"/>
              </a:highlight>
              <a:latin typeface="Montserrat"/>
              <a:ea typeface="Montserrat"/>
              <a:cs typeface="Montserrat"/>
              <a:sym typeface="Montserrat"/>
            </a:endParaRPr>
          </a:p>
          <a:p>
            <a:pPr marL="609600" lvl="0" indent="-495300" algn="l" rtl="0">
              <a:spcBef>
                <a:spcPts val="1300"/>
              </a:spcBef>
              <a:spcAft>
                <a:spcPts val="0"/>
              </a:spcAft>
              <a:buSzPts val="3000"/>
              <a:buFont typeface="Montserrat"/>
              <a:buChar char="●"/>
            </a:pPr>
            <a:r>
              <a:rPr lang="en-US" sz="3000" b="1">
                <a:highlight>
                  <a:srgbClr val="FFFFFF"/>
                </a:highlight>
                <a:latin typeface="Montserrat"/>
                <a:ea typeface="Montserrat"/>
                <a:cs typeface="Montserrat"/>
                <a:sym typeface="Montserrat"/>
              </a:rPr>
              <a:t>Scalability</a:t>
            </a:r>
            <a:endParaRPr sz="3000" b="1">
              <a:highlight>
                <a:srgbClr val="FFFFFF"/>
              </a:highlight>
              <a:latin typeface="Montserrat"/>
              <a:ea typeface="Montserrat"/>
              <a:cs typeface="Montserrat"/>
              <a:sym typeface="Montserrat"/>
            </a:endParaRPr>
          </a:p>
          <a:p>
            <a:pPr marL="609600" lvl="0" indent="-495300" algn="l" rtl="0">
              <a:spcBef>
                <a:spcPts val="1300"/>
              </a:spcBef>
              <a:spcAft>
                <a:spcPts val="1600"/>
              </a:spcAft>
              <a:buSzPts val="3000"/>
              <a:buFont typeface="Montserrat"/>
              <a:buChar char="●"/>
            </a:pPr>
            <a:r>
              <a:rPr lang="en-US" sz="3000" b="1">
                <a:highlight>
                  <a:srgbClr val="FFFFFF"/>
                </a:highlight>
                <a:latin typeface="Montserrat"/>
                <a:ea typeface="Montserrat"/>
                <a:cs typeface="Montserrat"/>
                <a:sym typeface="Montserrat"/>
              </a:rPr>
              <a:t>Challenging to update and innovate</a:t>
            </a:r>
            <a:endParaRPr sz="3000" b="1">
              <a:highlight>
                <a:srgbClr val="FFFFFF"/>
              </a:highlight>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5"/>
        <p:cNvGrpSpPr/>
        <p:nvPr/>
      </p:nvGrpSpPr>
      <p:grpSpPr>
        <a:xfrm>
          <a:off x="0" y="0"/>
          <a:ext cx="0" cy="0"/>
          <a:chOff x="0" y="0"/>
          <a:chExt cx="0" cy="0"/>
        </a:xfrm>
      </p:grpSpPr>
      <p:sp>
        <p:nvSpPr>
          <p:cNvPr id="406" name="Google Shape;406;g2ebb636fcf1_1_158"/>
          <p:cNvSpPr txBox="1">
            <a:spLocks noGrp="1"/>
          </p:cNvSpPr>
          <p:nvPr>
            <p:ph type="title"/>
          </p:nvPr>
        </p:nvSpPr>
        <p:spPr>
          <a:xfrm>
            <a:off x="415600" y="316633"/>
            <a:ext cx="11360700" cy="1040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300"/>
              <a:buFont typeface="Arial"/>
              <a:buNone/>
            </a:pPr>
            <a:r>
              <a:rPr lang="en-US" sz="3000" b="1">
                <a:solidFill>
                  <a:srgbClr val="333333"/>
                </a:solidFill>
                <a:highlight>
                  <a:srgbClr val="FFFFFF"/>
                </a:highlight>
              </a:rPr>
              <a:t>Most organizations </a:t>
            </a:r>
            <a:r>
              <a:rPr lang="en-US" sz="3000" b="1">
                <a:solidFill>
                  <a:srgbClr val="4A86E8"/>
                </a:solidFill>
                <a:highlight>
                  <a:srgbClr val="FFFFFF"/>
                </a:highlight>
              </a:rPr>
              <a:t>keep</a:t>
            </a:r>
            <a:r>
              <a:rPr lang="en-US" sz="3000" b="1">
                <a:solidFill>
                  <a:srgbClr val="333333"/>
                </a:solidFill>
                <a:highlight>
                  <a:srgbClr val="FFFFFF"/>
                </a:highlight>
              </a:rPr>
              <a:t> their legacy systems because of at least one of the following reasons:</a:t>
            </a:r>
            <a:endParaRPr sz="3000" b="1">
              <a:solidFill>
                <a:srgbClr val="333333"/>
              </a:solidFill>
              <a:highlight>
                <a:srgbClr val="FFFFFF"/>
              </a:highlight>
            </a:endParaRPr>
          </a:p>
          <a:p>
            <a:pPr marL="0" lvl="0" indent="0" algn="l" rtl="0">
              <a:spcBef>
                <a:spcPts val="0"/>
              </a:spcBef>
              <a:spcAft>
                <a:spcPts val="0"/>
              </a:spcAft>
              <a:buClr>
                <a:schemeClr val="dk1"/>
              </a:buClr>
              <a:buSzPts val="1300"/>
              <a:buFont typeface="Arial"/>
              <a:buNone/>
            </a:pPr>
            <a:endParaRPr sz="3000" b="1">
              <a:solidFill>
                <a:srgbClr val="333333"/>
              </a:solidFill>
              <a:highlight>
                <a:srgbClr val="FFFFFF"/>
              </a:highlight>
            </a:endParaRPr>
          </a:p>
          <a:p>
            <a:pPr marL="0" lvl="0" indent="0" algn="l" rtl="0">
              <a:spcBef>
                <a:spcPts val="0"/>
              </a:spcBef>
              <a:spcAft>
                <a:spcPts val="0"/>
              </a:spcAft>
              <a:buSzPts val="1300"/>
              <a:buNone/>
            </a:pPr>
            <a:endParaRPr sz="3000" b="1">
              <a:solidFill>
                <a:srgbClr val="333333"/>
              </a:solidFill>
              <a:highlight>
                <a:srgbClr val="FFFFFF"/>
              </a:highlight>
            </a:endParaRPr>
          </a:p>
        </p:txBody>
      </p:sp>
      <p:sp>
        <p:nvSpPr>
          <p:cNvPr id="407" name="Google Shape;407;g2ebb636fcf1_1_158"/>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p>
            <a:pPr marL="609600" lvl="0" indent="-476250" algn="l" rtl="0">
              <a:spcBef>
                <a:spcPts val="0"/>
              </a:spcBef>
              <a:spcAft>
                <a:spcPts val="0"/>
              </a:spcAft>
              <a:buClr>
                <a:srgbClr val="333333"/>
              </a:buClr>
              <a:buSzPts val="2700"/>
              <a:buChar char="●"/>
            </a:pPr>
            <a:r>
              <a:rPr lang="en-US" sz="2700" b="1">
                <a:solidFill>
                  <a:srgbClr val="333333"/>
                </a:solidFill>
                <a:highlight>
                  <a:srgbClr val="FFFFFF"/>
                </a:highlight>
              </a:rPr>
              <a:t>High migration costs:</a:t>
            </a:r>
            <a:r>
              <a:rPr lang="en-US" sz="2700">
                <a:solidFill>
                  <a:srgbClr val="333333"/>
                </a:solidFill>
                <a:highlight>
                  <a:srgbClr val="FFFFFF"/>
                </a:highlight>
              </a:rPr>
              <a:t> the IT system is running aging or end-of-life technology that may lack current documentation, making migration complex and, usually, expensive.</a:t>
            </a:r>
            <a:endParaRPr sz="2700">
              <a:solidFill>
                <a:srgbClr val="333333"/>
              </a:solidFill>
              <a:highlight>
                <a:srgbClr val="FFFFFF"/>
              </a:highlight>
            </a:endParaRPr>
          </a:p>
          <a:p>
            <a:pPr marL="609600" lvl="0" indent="-476250" algn="l" rtl="0">
              <a:spcBef>
                <a:spcPts val="0"/>
              </a:spcBef>
              <a:spcAft>
                <a:spcPts val="0"/>
              </a:spcAft>
              <a:buClr>
                <a:srgbClr val="333333"/>
              </a:buClr>
              <a:buSzPts val="2700"/>
              <a:buChar char="●"/>
            </a:pPr>
            <a:r>
              <a:rPr lang="en-US" sz="2700" b="1">
                <a:solidFill>
                  <a:srgbClr val="333333"/>
                </a:solidFill>
                <a:highlight>
                  <a:srgbClr val="FFFFFF"/>
                </a:highlight>
              </a:rPr>
              <a:t>Skills gap: </a:t>
            </a:r>
            <a:r>
              <a:rPr lang="en-US" sz="2700">
                <a:solidFill>
                  <a:srgbClr val="333333"/>
                </a:solidFill>
                <a:highlight>
                  <a:srgbClr val="FFFFFF"/>
                </a:highlight>
              </a:rPr>
              <a:t>the technology is supported by “mature” developers with hard-to-find skills, or, in case of migration to another technology, organizations lack enough manpower to focus on the migration while keeping the business running as usual.</a:t>
            </a:r>
            <a:endParaRPr sz="2700">
              <a:solidFill>
                <a:srgbClr val="333333"/>
              </a:solidFill>
              <a:highlight>
                <a:srgbClr val="FFFFFF"/>
              </a:highlight>
            </a:endParaRPr>
          </a:p>
          <a:p>
            <a:pPr marL="609600" lvl="0" indent="-476250" algn="l" rtl="0">
              <a:spcBef>
                <a:spcPts val="0"/>
              </a:spcBef>
              <a:spcAft>
                <a:spcPts val="0"/>
              </a:spcAft>
              <a:buClr>
                <a:srgbClr val="333333"/>
              </a:buClr>
              <a:buSzPts val="2700"/>
              <a:buChar char="●"/>
            </a:pPr>
            <a:r>
              <a:rPr lang="en-US" sz="2700" b="1">
                <a:solidFill>
                  <a:srgbClr val="333333"/>
                </a:solidFill>
                <a:highlight>
                  <a:srgbClr val="FFFFFF"/>
                </a:highlight>
              </a:rPr>
              <a:t>Fear: </a:t>
            </a:r>
            <a:r>
              <a:rPr lang="en-US" sz="2700">
                <a:solidFill>
                  <a:srgbClr val="333333"/>
                </a:solidFill>
                <a:highlight>
                  <a:srgbClr val="FFFFFF"/>
                </a:highlight>
              </a:rPr>
              <a:t>legacy systems are often a mission-critical technology, and the organization is afraid of the impact changing it or replacing it can have on the business.</a:t>
            </a:r>
            <a:endParaRPr sz="3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g2ebb636fcf1_1_212"/>
          <p:cNvSpPr txBox="1">
            <a:spLocks noGrp="1"/>
          </p:cNvSpPr>
          <p:nvPr>
            <p:ph type="body" idx="1"/>
          </p:nvPr>
        </p:nvSpPr>
        <p:spPr>
          <a:xfrm>
            <a:off x="332300" y="649217"/>
            <a:ext cx="11360700" cy="4555200"/>
          </a:xfrm>
          <a:prstGeom prst="rect">
            <a:avLst/>
          </a:prstGeom>
        </p:spPr>
        <p:txBody>
          <a:bodyPr spcFirstLastPara="1" wrap="square" lIns="121900" tIns="121900" rIns="121900" bIns="121900" anchor="t" anchorCtr="0">
            <a:noAutofit/>
          </a:bodyPr>
          <a:lstStyle/>
          <a:p>
            <a:pPr marL="609600" lvl="0" indent="-482600" algn="l" rtl="0">
              <a:lnSpc>
                <a:spcPct val="125000"/>
              </a:lnSpc>
              <a:spcBef>
                <a:spcPts val="1900"/>
              </a:spcBef>
              <a:spcAft>
                <a:spcPts val="0"/>
              </a:spcAft>
              <a:buSzPts val="2800"/>
              <a:buFont typeface="Lexend"/>
              <a:buChar char="●"/>
            </a:pPr>
            <a:r>
              <a:rPr lang="en-US" sz="2800" b="1" dirty="0">
                <a:solidFill>
                  <a:srgbClr val="2D2D2D"/>
                </a:solidFill>
              </a:rPr>
              <a:t>Familiarity: </a:t>
            </a:r>
            <a:r>
              <a:rPr lang="en-US" sz="2800" dirty="0">
                <a:solidFill>
                  <a:srgbClr val="2D2D2D"/>
                </a:solidFill>
              </a:rPr>
              <a:t>In some cases, a company may keep its older software because its staff is familiar with it. Introducing new technology can disrupt the pace of operations and may require </a:t>
            </a:r>
            <a:r>
              <a:rPr lang="en-US" sz="2800" dirty="0">
                <a:solidFill>
                  <a:srgbClr val="2557A7"/>
                </a:solidFill>
                <a:uFill>
                  <a:noFill/>
                </a:uFill>
                <a:hlinkClick r:id="rId3">
                  <a:extLst>
                    <a:ext uri="{A12FA001-AC4F-418D-AE19-62706E023703}">
                      <ahyp:hlinkClr xmlns="" xmlns:ahyp="http://schemas.microsoft.com/office/drawing/2018/hyperlinkcolor" val="tx"/>
                    </a:ext>
                  </a:extLst>
                </a:hlinkClick>
              </a:rPr>
              <a:t>extensive training</a:t>
            </a:r>
            <a:r>
              <a:rPr lang="en-US" sz="2800" dirty="0">
                <a:solidFill>
                  <a:srgbClr val="2D2D2D"/>
                </a:solidFill>
              </a:rPr>
              <a:t>. It can also be expensive to invest in new software and devices.</a:t>
            </a:r>
            <a:endParaRPr sz="2800" dirty="0">
              <a:solidFill>
                <a:srgbClr val="2D2D2D"/>
              </a:solidFill>
            </a:endParaRPr>
          </a:p>
          <a:p>
            <a:pPr marL="609600" lvl="0" indent="-482600" algn="l" rtl="0">
              <a:lnSpc>
                <a:spcPct val="125000"/>
              </a:lnSpc>
              <a:spcBef>
                <a:spcPts val="1900"/>
              </a:spcBef>
              <a:spcAft>
                <a:spcPts val="0"/>
              </a:spcAft>
              <a:buClr>
                <a:srgbClr val="2D2D2D"/>
              </a:buClr>
              <a:buSzPts val="2800"/>
              <a:buFont typeface="Lexend"/>
              <a:buChar char="●"/>
            </a:pPr>
            <a:r>
              <a:rPr lang="en-US" sz="2800" b="1" dirty="0">
                <a:solidFill>
                  <a:srgbClr val="2D2D2D"/>
                </a:solidFill>
              </a:rPr>
              <a:t>Data loss: </a:t>
            </a:r>
            <a:r>
              <a:rPr lang="en-US" sz="2800" dirty="0">
                <a:solidFill>
                  <a:srgbClr val="2D2D2D"/>
                </a:solidFill>
              </a:rPr>
              <a:t>When transferring to a new system, companies risk losing valuable data. Although it's uncommon, data may download incorrectly to the new software or become lost during data transfer. To avoid losing data, companies may perform a system backup or archive important information.</a:t>
            </a:r>
            <a:endParaRPr sz="2800" dirty="0">
              <a:solidFill>
                <a:srgbClr val="2D2D2D"/>
              </a:solidFill>
            </a:endParaRPr>
          </a:p>
          <a:p>
            <a:pPr marL="609600" lvl="0" indent="0" algn="l" rtl="0">
              <a:lnSpc>
                <a:spcPct val="150000"/>
              </a:lnSpc>
              <a:spcBef>
                <a:spcPts val="1600"/>
              </a:spcBef>
              <a:spcAft>
                <a:spcPts val="0"/>
              </a:spcAft>
              <a:buNone/>
            </a:pPr>
            <a:endParaRPr sz="2800" b="1">
              <a:solidFill>
                <a:srgbClr val="2D2D2D"/>
              </a:solidFill>
            </a:endParaRPr>
          </a:p>
          <a:p>
            <a:pPr marL="609600" lvl="0" indent="0" algn="l" rtl="0">
              <a:spcBef>
                <a:spcPts val="0"/>
              </a:spcBef>
              <a:spcAft>
                <a:spcPts val="1600"/>
              </a:spcAft>
              <a:buNone/>
            </a:pPr>
            <a:endParaRPr sz="28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2ebb636fcf1_0_6"/>
          <p:cNvSpPr txBox="1"/>
          <p:nvPr/>
        </p:nvSpPr>
        <p:spPr>
          <a:xfrm>
            <a:off x="0" y="0"/>
            <a:ext cx="12191700" cy="711000"/>
          </a:xfrm>
          <a:prstGeom prst="rect">
            <a:avLst/>
          </a:prstGeom>
          <a:solidFill>
            <a:srgbClr val="C0C0C0">
              <a:alpha val="49800"/>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What is Software?</a:t>
            </a:r>
            <a:endParaRPr sz="3400" b="0" strike="noStrike">
              <a:solidFill>
                <a:srgbClr val="212121"/>
              </a:solidFill>
              <a:latin typeface="Roboto Condensed"/>
              <a:ea typeface="Roboto Condensed"/>
              <a:cs typeface="Roboto Condensed"/>
              <a:sym typeface="Roboto Condensed"/>
            </a:endParaRPr>
          </a:p>
        </p:txBody>
      </p:sp>
      <p:sp>
        <p:nvSpPr>
          <p:cNvPr id="111" name="Google Shape;111;g2ebb636fcf1_0_6"/>
          <p:cNvSpPr txBox="1"/>
          <p:nvPr/>
        </p:nvSpPr>
        <p:spPr>
          <a:xfrm>
            <a:off x="234000" y="1701720"/>
            <a:ext cx="11783400" cy="1723200"/>
          </a:xfrm>
          <a:prstGeom prst="rect">
            <a:avLst/>
          </a:prstGeom>
          <a:noFill/>
          <a:ln>
            <a:noFill/>
          </a:ln>
        </p:spPr>
        <p:txBody>
          <a:bodyPr spcFirstLastPara="1" wrap="square" lIns="91425" tIns="45700" rIns="91425" bIns="45700" anchor="t" anchorCtr="0">
            <a:noAutofit/>
          </a:bodyPr>
          <a:lstStyle/>
          <a:p>
            <a:pPr marL="274679" marR="0" lvl="0" indent="-274679" algn="just" rtl="0">
              <a:lnSpc>
                <a:spcPct val="90000"/>
              </a:lnSpc>
              <a:spcBef>
                <a:spcPts val="0"/>
              </a:spcBef>
              <a:spcAft>
                <a:spcPts val="0"/>
              </a:spcAft>
              <a:buClr>
                <a:srgbClr val="B84742"/>
              </a:buClr>
              <a:buSzPts val="2400"/>
              <a:buFont typeface="Roboto Condensed"/>
              <a:buAutoNum type="arabicParenR"/>
            </a:pPr>
            <a:r>
              <a:rPr lang="en-US" sz="2400" b="1" strike="noStrike">
                <a:solidFill>
                  <a:srgbClr val="212121"/>
                </a:solidFill>
                <a:latin typeface="Roboto Condensed"/>
                <a:ea typeface="Roboto Condensed"/>
                <a:cs typeface="Roboto Condensed"/>
                <a:sym typeface="Roboto Condensed"/>
              </a:rPr>
              <a:t>Computer program</a:t>
            </a:r>
            <a:r>
              <a:rPr lang="en-US" sz="2400" b="0" strike="noStrike">
                <a:solidFill>
                  <a:srgbClr val="212121"/>
                </a:solidFill>
                <a:latin typeface="Roboto Condensed"/>
                <a:ea typeface="Roboto Condensed"/>
                <a:cs typeface="Roboto Condensed"/>
                <a:sym typeface="Roboto Condensed"/>
              </a:rPr>
              <a:t> that when executed provide desired features, function &amp; performance</a:t>
            </a:r>
            <a:endParaRPr/>
          </a:p>
          <a:p>
            <a:pPr marL="274679" marR="0" lvl="0" indent="-274679" algn="just" rtl="0">
              <a:lnSpc>
                <a:spcPct val="90000"/>
              </a:lnSpc>
              <a:spcBef>
                <a:spcPts val="1001"/>
              </a:spcBef>
              <a:spcAft>
                <a:spcPts val="0"/>
              </a:spcAft>
              <a:buClr>
                <a:srgbClr val="B84742"/>
              </a:buClr>
              <a:buSzPts val="2400"/>
              <a:buFont typeface="Roboto Condensed"/>
              <a:buAutoNum type="arabicParenR"/>
            </a:pPr>
            <a:r>
              <a:rPr lang="en-US" sz="2400" b="1" strike="noStrike">
                <a:solidFill>
                  <a:srgbClr val="212121"/>
                </a:solidFill>
                <a:latin typeface="Roboto Condensed"/>
                <a:ea typeface="Roboto Condensed"/>
                <a:cs typeface="Roboto Condensed"/>
                <a:sym typeface="Roboto Condensed"/>
              </a:rPr>
              <a:t>Data Structure</a:t>
            </a:r>
            <a:r>
              <a:rPr lang="en-US" sz="2400" b="0" strike="noStrike">
                <a:solidFill>
                  <a:srgbClr val="212121"/>
                </a:solidFill>
                <a:latin typeface="Roboto Condensed"/>
                <a:ea typeface="Roboto Condensed"/>
                <a:cs typeface="Roboto Condensed"/>
                <a:sym typeface="Roboto Condensed"/>
              </a:rPr>
              <a:t> that enable programs to easily manipulate information</a:t>
            </a:r>
            <a:endParaRPr/>
          </a:p>
          <a:p>
            <a:pPr marL="274679" marR="0" lvl="0" indent="-274679" algn="just" rtl="0">
              <a:lnSpc>
                <a:spcPct val="90000"/>
              </a:lnSpc>
              <a:spcBef>
                <a:spcPts val="1001"/>
              </a:spcBef>
              <a:spcAft>
                <a:spcPts val="0"/>
              </a:spcAft>
              <a:buClr>
                <a:srgbClr val="B84742"/>
              </a:buClr>
              <a:buSzPts val="2400"/>
              <a:buFont typeface="Roboto Condensed"/>
              <a:buAutoNum type="arabicParenR"/>
            </a:pPr>
            <a:r>
              <a:rPr lang="en-US" sz="2400" b="1" strike="noStrike">
                <a:solidFill>
                  <a:srgbClr val="212121"/>
                </a:solidFill>
                <a:latin typeface="Roboto Condensed"/>
                <a:ea typeface="Roboto Condensed"/>
                <a:cs typeface="Roboto Condensed"/>
                <a:sym typeface="Roboto Condensed"/>
              </a:rPr>
              <a:t>Descriptive information</a:t>
            </a:r>
            <a:r>
              <a:rPr lang="en-US" sz="2400" b="0" strike="noStrike">
                <a:solidFill>
                  <a:srgbClr val="212121"/>
                </a:solidFill>
                <a:latin typeface="Roboto Condensed"/>
                <a:ea typeface="Roboto Condensed"/>
                <a:cs typeface="Roboto Condensed"/>
                <a:sym typeface="Roboto Condensed"/>
              </a:rPr>
              <a:t> in both hard and soft copy that describes the operation and use of programs</a:t>
            </a:r>
            <a:endParaRPr/>
          </a:p>
        </p:txBody>
      </p:sp>
      <p:pic>
        <p:nvPicPr>
          <p:cNvPr id="112" name="Google Shape;112;g2ebb636fcf1_0_6"/>
          <p:cNvPicPr preferRelativeResize="0"/>
          <p:nvPr/>
        </p:nvPicPr>
        <p:blipFill rotWithShape="1">
          <a:blip r:embed="rId3">
            <a:alphaModFix/>
          </a:blip>
          <a:srcRect/>
          <a:stretch/>
        </p:blipFill>
        <p:spPr>
          <a:xfrm>
            <a:off x="1638720" y="4048920"/>
            <a:ext cx="1218960" cy="1218960"/>
          </a:xfrm>
          <a:prstGeom prst="rect">
            <a:avLst/>
          </a:prstGeom>
          <a:noFill/>
          <a:ln>
            <a:noFill/>
          </a:ln>
        </p:spPr>
      </p:pic>
      <p:pic>
        <p:nvPicPr>
          <p:cNvPr id="113" name="Google Shape;113;g2ebb636fcf1_0_6"/>
          <p:cNvPicPr preferRelativeResize="0"/>
          <p:nvPr/>
        </p:nvPicPr>
        <p:blipFill rotWithShape="1">
          <a:blip r:embed="rId4">
            <a:alphaModFix/>
          </a:blip>
          <a:srcRect/>
          <a:stretch/>
        </p:blipFill>
        <p:spPr>
          <a:xfrm>
            <a:off x="8971920" y="4048920"/>
            <a:ext cx="1181520" cy="1181520"/>
          </a:xfrm>
          <a:prstGeom prst="rect">
            <a:avLst/>
          </a:prstGeom>
          <a:noFill/>
          <a:ln>
            <a:noFill/>
          </a:ln>
        </p:spPr>
      </p:pic>
      <p:sp>
        <p:nvSpPr>
          <p:cNvPr id="114" name="Google Shape;114;g2ebb636fcf1_0_6"/>
          <p:cNvSpPr/>
          <p:nvPr/>
        </p:nvSpPr>
        <p:spPr>
          <a:xfrm>
            <a:off x="3529440" y="3788280"/>
            <a:ext cx="760200" cy="1553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9600" b="1" strike="noStrike">
                <a:solidFill>
                  <a:srgbClr val="212121"/>
                </a:solidFill>
                <a:latin typeface="Roboto Condensed"/>
                <a:ea typeface="Roboto Condensed"/>
                <a:cs typeface="Roboto Condensed"/>
                <a:sym typeface="Roboto Condensed"/>
              </a:rPr>
              <a:t>+</a:t>
            </a:r>
            <a:endParaRPr sz="9600" b="0" strike="noStrike">
              <a:solidFill>
                <a:schemeClr val="dk1"/>
              </a:solidFill>
              <a:latin typeface="Arial"/>
              <a:ea typeface="Arial"/>
              <a:cs typeface="Arial"/>
              <a:sym typeface="Arial"/>
            </a:endParaRPr>
          </a:p>
        </p:txBody>
      </p:sp>
      <p:pic>
        <p:nvPicPr>
          <p:cNvPr id="115" name="Google Shape;115;g2ebb636fcf1_0_6"/>
          <p:cNvPicPr preferRelativeResize="0"/>
          <p:nvPr/>
        </p:nvPicPr>
        <p:blipFill rotWithShape="1">
          <a:blip r:embed="rId5">
            <a:alphaModFix/>
          </a:blip>
          <a:srcRect/>
          <a:stretch/>
        </p:blipFill>
        <p:spPr>
          <a:xfrm rot="5400000">
            <a:off x="5111640" y="4048920"/>
            <a:ext cx="1182240" cy="1182240"/>
          </a:xfrm>
          <a:prstGeom prst="rect">
            <a:avLst/>
          </a:prstGeom>
          <a:noFill/>
          <a:ln>
            <a:noFill/>
          </a:ln>
        </p:spPr>
      </p:pic>
      <p:sp>
        <p:nvSpPr>
          <p:cNvPr id="116" name="Google Shape;116;g2ebb636fcf1_0_6"/>
          <p:cNvSpPr/>
          <p:nvPr/>
        </p:nvSpPr>
        <p:spPr>
          <a:xfrm>
            <a:off x="7308360" y="3788280"/>
            <a:ext cx="304500" cy="15534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9600" b="1" strike="noStrike">
                <a:solidFill>
                  <a:srgbClr val="212121"/>
                </a:solidFill>
                <a:latin typeface="Roboto Condensed"/>
                <a:ea typeface="Roboto Condensed"/>
                <a:cs typeface="Roboto Condensed"/>
                <a:sym typeface="Roboto Condensed"/>
              </a:rPr>
              <a:t>+</a:t>
            </a:r>
            <a:endParaRPr sz="9600" b="0" strike="noStrike">
              <a:solidFill>
                <a:schemeClr val="dk1"/>
              </a:solidFill>
              <a:latin typeface="Arial"/>
              <a:ea typeface="Arial"/>
              <a:cs typeface="Arial"/>
              <a:sym typeface="Arial"/>
            </a:endParaRPr>
          </a:p>
        </p:txBody>
      </p:sp>
      <p:sp>
        <p:nvSpPr>
          <p:cNvPr id="117" name="Google Shape;117;g2ebb636fcf1_0_6"/>
          <p:cNvSpPr/>
          <p:nvPr/>
        </p:nvSpPr>
        <p:spPr>
          <a:xfrm>
            <a:off x="1530360" y="5472000"/>
            <a:ext cx="1372800" cy="822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400" b="1" strike="noStrike">
                <a:solidFill>
                  <a:srgbClr val="212121"/>
                </a:solidFill>
                <a:latin typeface="Roboto Condensed"/>
                <a:ea typeface="Roboto Condensed"/>
                <a:cs typeface="Roboto Condensed"/>
                <a:sym typeface="Roboto Condensed"/>
              </a:rPr>
              <a:t>Computer</a:t>
            </a:r>
            <a:endParaRPr sz="2400" b="0" strike="noStrik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400" b="1" strike="noStrike">
                <a:solidFill>
                  <a:srgbClr val="212121"/>
                </a:solidFill>
                <a:latin typeface="Roboto Condensed"/>
                <a:ea typeface="Roboto Condensed"/>
                <a:cs typeface="Roboto Condensed"/>
                <a:sym typeface="Roboto Condensed"/>
              </a:rPr>
              <a:t>Program</a:t>
            </a:r>
            <a:endParaRPr sz="2400" b="0" strike="noStrike">
              <a:solidFill>
                <a:schemeClr val="dk1"/>
              </a:solidFill>
              <a:latin typeface="Arial"/>
              <a:ea typeface="Arial"/>
              <a:cs typeface="Arial"/>
              <a:sym typeface="Arial"/>
            </a:endParaRPr>
          </a:p>
        </p:txBody>
      </p:sp>
      <p:sp>
        <p:nvSpPr>
          <p:cNvPr id="118" name="Google Shape;118;g2ebb636fcf1_0_6"/>
          <p:cNvSpPr/>
          <p:nvPr/>
        </p:nvSpPr>
        <p:spPr>
          <a:xfrm>
            <a:off x="4968720" y="5530680"/>
            <a:ext cx="1315200" cy="822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400" b="1" strike="noStrike">
                <a:solidFill>
                  <a:srgbClr val="212121"/>
                </a:solidFill>
                <a:latin typeface="Roboto Condensed"/>
                <a:ea typeface="Roboto Condensed"/>
                <a:cs typeface="Roboto Condensed"/>
                <a:sym typeface="Roboto Condensed"/>
              </a:rPr>
              <a:t>Data</a:t>
            </a:r>
            <a:endParaRPr sz="2400" b="0" strike="noStrik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400" b="1" strike="noStrike">
                <a:solidFill>
                  <a:srgbClr val="212121"/>
                </a:solidFill>
                <a:latin typeface="Roboto Condensed"/>
                <a:ea typeface="Roboto Condensed"/>
                <a:cs typeface="Roboto Condensed"/>
                <a:sym typeface="Roboto Condensed"/>
              </a:rPr>
              <a:t>Structure</a:t>
            </a:r>
            <a:endParaRPr sz="2400" b="0" strike="noStrike">
              <a:solidFill>
                <a:schemeClr val="dk1"/>
              </a:solidFill>
              <a:latin typeface="Arial"/>
              <a:ea typeface="Arial"/>
              <a:cs typeface="Arial"/>
              <a:sym typeface="Arial"/>
            </a:endParaRPr>
          </a:p>
        </p:txBody>
      </p:sp>
      <p:sp>
        <p:nvSpPr>
          <p:cNvPr id="119" name="Google Shape;119;g2ebb636fcf1_0_6"/>
          <p:cNvSpPr/>
          <p:nvPr/>
        </p:nvSpPr>
        <p:spPr>
          <a:xfrm>
            <a:off x="8795520" y="5567760"/>
            <a:ext cx="1587600" cy="822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400" b="1" strike="noStrike">
                <a:solidFill>
                  <a:srgbClr val="212121"/>
                </a:solidFill>
                <a:latin typeface="Roboto Condensed"/>
                <a:ea typeface="Roboto Condensed"/>
                <a:cs typeface="Roboto Condensed"/>
                <a:sym typeface="Roboto Condensed"/>
              </a:rPr>
              <a:t>Documents</a:t>
            </a:r>
            <a:endParaRPr sz="2400" b="0" strike="noStrik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400" b="1" strike="noStrike">
                <a:solidFill>
                  <a:srgbClr val="212121"/>
                </a:solidFill>
                <a:latin typeface="Roboto Condensed"/>
                <a:ea typeface="Roboto Condensed"/>
                <a:cs typeface="Roboto Condensed"/>
                <a:sym typeface="Roboto Condensed"/>
              </a:rPr>
              <a:t>Soft &amp; Hard</a:t>
            </a:r>
            <a:endParaRPr sz="2400" b="0" strike="noStrike">
              <a:solidFill>
                <a:schemeClr val="dk1"/>
              </a:solidFill>
              <a:latin typeface="Arial"/>
              <a:ea typeface="Arial"/>
              <a:cs typeface="Arial"/>
              <a:sym typeface="Arial"/>
            </a:endParaRPr>
          </a:p>
        </p:txBody>
      </p:sp>
      <p:sp>
        <p:nvSpPr>
          <p:cNvPr id="120" name="Google Shape;120;g2ebb636fcf1_0_6"/>
          <p:cNvSpPr/>
          <p:nvPr/>
        </p:nvSpPr>
        <p:spPr>
          <a:xfrm>
            <a:off x="286560" y="1091880"/>
            <a:ext cx="1832400" cy="45600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Software is</a:t>
            </a:r>
            <a:endParaRPr sz="2400" b="0" strike="noStrike">
              <a:solidFill>
                <a:schemeClr val="dk1"/>
              </a:solidFill>
              <a:latin typeface="Arial"/>
              <a:ea typeface="Arial"/>
              <a:cs typeface="Arial"/>
              <a:sym typeface="Arial"/>
            </a:endParaRPr>
          </a:p>
        </p:txBody>
      </p:sp>
      <p:cxnSp>
        <p:nvCxnSpPr>
          <p:cNvPr id="121" name="Google Shape;121;g2ebb636fcf1_0_6"/>
          <p:cNvCxnSpPr/>
          <p:nvPr/>
        </p:nvCxnSpPr>
        <p:spPr>
          <a:xfrm>
            <a:off x="2107440" y="1553400"/>
            <a:ext cx="748620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50"/>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21"/>
                                        </p:tgtEl>
                                        <p:attrNameLst>
                                          <p:attrName>style.visibility</p:attrName>
                                        </p:attrNameLst>
                                      </p:cBhvr>
                                      <p:to>
                                        <p:strVal val="visible"/>
                                      </p:to>
                                    </p:set>
                                    <p:animEffect transition="in" filter="fade">
                                      <p:cBhvr>
                                        <p:cTn id="9" dur="500"/>
                                        <p:tgtEl>
                                          <p:spTgt spid="12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11">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1">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1">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2"/>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1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1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1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13"/>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g2ebb636fcf1_1_265"/>
          <p:cNvSpPr txBox="1">
            <a:spLocks noGrp="1"/>
          </p:cNvSpPr>
          <p:nvPr>
            <p:ph type="title"/>
          </p:nvPr>
        </p:nvSpPr>
        <p:spPr>
          <a:xfrm>
            <a:off x="0" y="0"/>
            <a:ext cx="12192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SzPts val="990"/>
              <a:buNone/>
            </a:pPr>
            <a:r>
              <a:rPr lang="en-US" sz="3530"/>
              <a:t>What to do with Legacy Software?</a:t>
            </a:r>
            <a:endParaRPr sz="3530"/>
          </a:p>
        </p:txBody>
      </p:sp>
      <p:sp>
        <p:nvSpPr>
          <p:cNvPr id="418" name="Google Shape;418;g2ebb636fcf1_1_265"/>
          <p:cNvSpPr txBox="1">
            <a:spLocks noGrp="1"/>
          </p:cNvSpPr>
          <p:nvPr>
            <p:ph type="body" idx="1"/>
          </p:nvPr>
        </p:nvSpPr>
        <p:spPr>
          <a:xfrm>
            <a:off x="415600" y="1550500"/>
            <a:ext cx="11360700" cy="4555200"/>
          </a:xfrm>
          <a:prstGeom prst="rect">
            <a:avLst/>
          </a:prstGeom>
        </p:spPr>
        <p:txBody>
          <a:bodyPr spcFirstLastPara="1" wrap="square" lIns="121900" tIns="121900" rIns="121900" bIns="121900" anchor="t" anchorCtr="0">
            <a:noAutofit/>
          </a:bodyPr>
          <a:lstStyle/>
          <a:p>
            <a:pPr marL="609600" lvl="0" indent="-520700" algn="l" rtl="0">
              <a:lnSpc>
                <a:spcPct val="100000"/>
              </a:lnSpc>
              <a:spcBef>
                <a:spcPts val="1000"/>
              </a:spcBef>
              <a:spcAft>
                <a:spcPts val="0"/>
              </a:spcAft>
              <a:buSzPts val="3400"/>
              <a:buChar char="●"/>
            </a:pPr>
            <a:r>
              <a:rPr lang="en-US" sz="3400" b="1"/>
              <a:t>S</a:t>
            </a:r>
            <a:r>
              <a:rPr lang="en-US" sz="3600" b="1"/>
              <a:t>oftware should be adapted to met new computing environment and technology.</a:t>
            </a:r>
            <a:endParaRPr sz="3600" b="1"/>
          </a:p>
          <a:p>
            <a:pPr marL="609600" lvl="0" indent="-533400" algn="l" rtl="0">
              <a:lnSpc>
                <a:spcPct val="100000"/>
              </a:lnSpc>
              <a:spcBef>
                <a:spcPts val="1600"/>
              </a:spcBef>
              <a:spcAft>
                <a:spcPts val="0"/>
              </a:spcAft>
              <a:buSzPts val="3600"/>
              <a:buChar char="●"/>
            </a:pPr>
            <a:r>
              <a:rPr lang="en-US" sz="3600" b="1"/>
              <a:t>Enhanced for new business requirements.</a:t>
            </a:r>
            <a:endParaRPr sz="3600" b="1"/>
          </a:p>
          <a:p>
            <a:pPr marL="609600" lvl="0" indent="-533400" algn="l" rtl="0">
              <a:lnSpc>
                <a:spcPct val="100000"/>
              </a:lnSpc>
              <a:spcBef>
                <a:spcPts val="1000"/>
              </a:spcBef>
              <a:spcAft>
                <a:spcPts val="0"/>
              </a:spcAft>
              <a:buSzPts val="3600"/>
              <a:buChar char="●"/>
            </a:pPr>
            <a:r>
              <a:rPr lang="en-US" sz="3600" b="1"/>
              <a:t>Ensure new design is extensible and interoperable with other system.</a:t>
            </a:r>
            <a:endParaRPr sz="3600" b="1"/>
          </a:p>
          <a:p>
            <a:pPr marL="609600" lvl="0" indent="0" algn="l" rtl="0">
              <a:spcBef>
                <a:spcPts val="1600"/>
              </a:spcBef>
              <a:spcAft>
                <a:spcPts val="1600"/>
              </a:spcAft>
              <a:buNone/>
            </a:pPr>
            <a:endParaRPr sz="3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13"/>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Software Myths</a:t>
            </a:r>
            <a:endParaRPr sz="3400" b="0" strike="noStrike">
              <a:solidFill>
                <a:srgbClr val="212121"/>
              </a:solidFill>
              <a:latin typeface="Roboto Condensed"/>
              <a:ea typeface="Roboto Condensed"/>
              <a:cs typeface="Roboto Condensed"/>
              <a:sym typeface="Roboto Condensed"/>
            </a:endParaRPr>
          </a:p>
        </p:txBody>
      </p:sp>
      <p:pic>
        <p:nvPicPr>
          <p:cNvPr id="424" name="Google Shape;424;p13"/>
          <p:cNvPicPr preferRelativeResize="0"/>
          <p:nvPr/>
        </p:nvPicPr>
        <p:blipFill rotWithShape="1">
          <a:blip r:embed="rId3">
            <a:alphaModFix/>
          </a:blip>
          <a:srcRect/>
          <a:stretch/>
        </p:blipFill>
        <p:spPr>
          <a:xfrm>
            <a:off x="6400080" y="899280"/>
            <a:ext cx="1526400" cy="1526400"/>
          </a:xfrm>
          <a:prstGeom prst="rect">
            <a:avLst/>
          </a:prstGeom>
          <a:noFill/>
          <a:ln>
            <a:noFill/>
          </a:ln>
        </p:spPr>
      </p:pic>
      <p:pic>
        <p:nvPicPr>
          <p:cNvPr id="425" name="Google Shape;425;p13"/>
          <p:cNvPicPr preferRelativeResize="0"/>
          <p:nvPr/>
        </p:nvPicPr>
        <p:blipFill rotWithShape="1">
          <a:blip r:embed="rId4">
            <a:alphaModFix/>
          </a:blip>
          <a:srcRect/>
          <a:stretch/>
        </p:blipFill>
        <p:spPr>
          <a:xfrm>
            <a:off x="880200" y="1060560"/>
            <a:ext cx="4533120" cy="2719800"/>
          </a:xfrm>
          <a:prstGeom prst="rect">
            <a:avLst/>
          </a:prstGeom>
          <a:noFill/>
          <a:ln w="127075" cap="rnd" cmpd="sng">
            <a:solidFill>
              <a:srgbClr val="FFFFFF"/>
            </a:solidFill>
            <a:prstDash val="solid"/>
            <a:round/>
            <a:headEnd type="none" w="sm" len="sm"/>
            <a:tailEnd type="none" w="sm" len="sm"/>
          </a:ln>
          <a:effectLst>
            <a:outerShdw blurRad="76200" dist="95041" dir="10500123" sx="97000" sy="23000" kx="900000" algn="br" rotWithShape="0">
              <a:srgbClr val="000000">
                <a:alpha val="20000"/>
              </a:srgbClr>
            </a:outerShdw>
          </a:effectLst>
        </p:spPr>
      </p:pic>
      <p:sp>
        <p:nvSpPr>
          <p:cNvPr id="426" name="Google Shape;426;p13"/>
          <p:cNvSpPr/>
          <p:nvPr/>
        </p:nvSpPr>
        <p:spPr>
          <a:xfrm>
            <a:off x="3212280" y="113400"/>
            <a:ext cx="681192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Beliefs about software and the process used to build it.</a:t>
            </a:r>
            <a:endParaRPr sz="2400" b="0" strike="noStrike">
              <a:solidFill>
                <a:schemeClr val="dk1"/>
              </a:solidFill>
              <a:latin typeface="Arial"/>
              <a:ea typeface="Arial"/>
              <a:cs typeface="Arial"/>
              <a:sym typeface="Arial"/>
            </a:endParaRPr>
          </a:p>
        </p:txBody>
      </p:sp>
      <p:sp>
        <p:nvSpPr>
          <p:cNvPr id="427" name="Google Shape;427;p13"/>
          <p:cNvSpPr/>
          <p:nvPr/>
        </p:nvSpPr>
        <p:spPr>
          <a:xfrm>
            <a:off x="880200" y="4132080"/>
            <a:ext cx="4673160" cy="2214720"/>
          </a:xfrm>
          <a:prstGeom prst="wedgeRoundRectCallout">
            <a:avLst>
              <a:gd name="adj1" fmla="val 10342"/>
              <a:gd name="adj2" fmla="val -74098"/>
              <a:gd name="adj3" fmla="val 16667"/>
            </a:avLst>
          </a:prstGeom>
          <a:solidFill>
            <a:schemeClr val="lt1"/>
          </a:solidFill>
          <a:ln w="25400" cap="flat" cmpd="sng">
            <a:solidFill>
              <a:schemeClr val="accent6"/>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3600" b="0" strike="noStrike">
                <a:solidFill>
                  <a:srgbClr val="212121"/>
                </a:solidFill>
                <a:latin typeface="Roboto Condensed"/>
                <a:ea typeface="Roboto Condensed"/>
                <a:cs typeface="Roboto Condensed"/>
                <a:sym typeface="Roboto Condensed"/>
              </a:rPr>
              <a:t>“</a:t>
            </a:r>
            <a:r>
              <a:rPr lang="en-US" sz="3600" b="1" strike="noStrike">
                <a:solidFill>
                  <a:srgbClr val="C00000"/>
                </a:solidFill>
                <a:latin typeface="Roboto Condensed"/>
                <a:ea typeface="Roboto Condensed"/>
                <a:cs typeface="Roboto Condensed"/>
                <a:sym typeface="Roboto Condensed"/>
              </a:rPr>
              <a:t>Misleading Attitudes that cause serious problem</a:t>
            </a:r>
            <a:r>
              <a:rPr lang="en-US" sz="3600" b="0" strike="noStrike">
                <a:solidFill>
                  <a:srgbClr val="212121"/>
                </a:solidFill>
                <a:latin typeface="Roboto Condensed"/>
                <a:ea typeface="Roboto Condensed"/>
                <a:cs typeface="Roboto Condensed"/>
                <a:sym typeface="Roboto Condensed"/>
              </a:rPr>
              <a:t>” are myths.</a:t>
            </a:r>
            <a:endParaRPr sz="3600" b="0" strike="noStrike">
              <a:solidFill>
                <a:schemeClr val="dk1"/>
              </a:solidFill>
              <a:latin typeface="Arial"/>
              <a:ea typeface="Arial"/>
              <a:cs typeface="Arial"/>
              <a:sym typeface="Arial"/>
            </a:endParaRPr>
          </a:p>
        </p:txBody>
      </p:sp>
      <p:pic>
        <p:nvPicPr>
          <p:cNvPr id="428" name="Google Shape;428;p13"/>
          <p:cNvPicPr preferRelativeResize="0"/>
          <p:nvPr/>
        </p:nvPicPr>
        <p:blipFill rotWithShape="1">
          <a:blip r:embed="rId5">
            <a:alphaModFix/>
          </a:blip>
          <a:srcRect/>
          <a:stretch/>
        </p:blipFill>
        <p:spPr>
          <a:xfrm>
            <a:off x="6373080" y="2855160"/>
            <a:ext cx="1533960" cy="1533960"/>
          </a:xfrm>
          <a:prstGeom prst="rect">
            <a:avLst/>
          </a:prstGeom>
          <a:noFill/>
          <a:ln>
            <a:noFill/>
          </a:ln>
        </p:spPr>
      </p:pic>
      <p:pic>
        <p:nvPicPr>
          <p:cNvPr id="429" name="Google Shape;429;p13"/>
          <p:cNvPicPr preferRelativeResize="0"/>
          <p:nvPr/>
        </p:nvPicPr>
        <p:blipFill rotWithShape="1">
          <a:blip r:embed="rId6">
            <a:alphaModFix/>
          </a:blip>
          <a:srcRect/>
          <a:stretch/>
        </p:blipFill>
        <p:spPr>
          <a:xfrm>
            <a:off x="6416640" y="4749120"/>
            <a:ext cx="1533960" cy="1533960"/>
          </a:xfrm>
          <a:prstGeom prst="rect">
            <a:avLst/>
          </a:prstGeom>
          <a:noFill/>
          <a:ln>
            <a:noFill/>
          </a:ln>
        </p:spPr>
      </p:pic>
      <p:sp>
        <p:nvSpPr>
          <p:cNvPr id="430" name="Google Shape;430;p13"/>
          <p:cNvSpPr/>
          <p:nvPr/>
        </p:nvSpPr>
        <p:spPr>
          <a:xfrm>
            <a:off x="8404560" y="1308240"/>
            <a:ext cx="3636360" cy="1117440"/>
          </a:xfrm>
          <a:prstGeom prst="wedgeEllipseCallout">
            <a:avLst>
              <a:gd name="adj1" fmla="val -71097"/>
              <a:gd name="adj2" fmla="val -66282"/>
            </a:avLst>
          </a:prstGeom>
          <a:solidFill>
            <a:schemeClr val="lt1"/>
          </a:solidFill>
          <a:ln w="25400" cap="flat" cmpd="sng">
            <a:solidFill>
              <a:schemeClr val="accent6"/>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Management Myths</a:t>
            </a:r>
            <a:endParaRPr sz="2400" b="0" strike="noStrike">
              <a:solidFill>
                <a:schemeClr val="dk1"/>
              </a:solidFill>
              <a:latin typeface="Arial"/>
              <a:ea typeface="Arial"/>
              <a:cs typeface="Arial"/>
              <a:sym typeface="Arial"/>
            </a:endParaRPr>
          </a:p>
        </p:txBody>
      </p:sp>
      <p:sp>
        <p:nvSpPr>
          <p:cNvPr id="431" name="Google Shape;431;p13"/>
          <p:cNvSpPr/>
          <p:nvPr/>
        </p:nvSpPr>
        <p:spPr>
          <a:xfrm>
            <a:off x="8624160" y="3063240"/>
            <a:ext cx="3416400" cy="1117440"/>
          </a:xfrm>
          <a:prstGeom prst="wedgeEllipseCallout">
            <a:avLst>
              <a:gd name="adj1" fmla="val -86839"/>
              <a:gd name="adj2" fmla="val -49440"/>
            </a:avLst>
          </a:prstGeom>
          <a:solidFill>
            <a:schemeClr val="lt1"/>
          </a:solidFill>
          <a:ln w="25400" cap="flat" cmpd="sng">
            <a:solidFill>
              <a:schemeClr val="accent6"/>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Customer Myths</a:t>
            </a:r>
            <a:endParaRPr sz="2400" b="0" strike="noStrike">
              <a:solidFill>
                <a:schemeClr val="dk1"/>
              </a:solidFill>
              <a:latin typeface="Arial"/>
              <a:ea typeface="Arial"/>
              <a:cs typeface="Arial"/>
              <a:sym typeface="Arial"/>
            </a:endParaRPr>
          </a:p>
        </p:txBody>
      </p:sp>
      <p:sp>
        <p:nvSpPr>
          <p:cNvPr id="432" name="Google Shape;432;p13"/>
          <p:cNvSpPr/>
          <p:nvPr/>
        </p:nvSpPr>
        <p:spPr>
          <a:xfrm>
            <a:off x="8624160" y="4599720"/>
            <a:ext cx="3416400" cy="1117440"/>
          </a:xfrm>
          <a:prstGeom prst="wedgeEllipseCallout">
            <a:avLst>
              <a:gd name="adj1" fmla="val -83297"/>
              <a:gd name="adj2" fmla="val -3726"/>
            </a:avLst>
          </a:prstGeom>
          <a:solidFill>
            <a:schemeClr val="lt1"/>
          </a:solidFill>
          <a:ln w="25400" cap="flat" cmpd="sng">
            <a:solidFill>
              <a:schemeClr val="accent6"/>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Practitioner's (Developer) Myths</a:t>
            </a:r>
            <a:endParaRPr sz="2400" b="0" strike="noStrik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14"/>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Management myth - 1 &amp; 2</a:t>
            </a:r>
            <a:endParaRPr sz="3400" b="0" strike="noStrike">
              <a:solidFill>
                <a:srgbClr val="212121"/>
              </a:solidFill>
              <a:latin typeface="Roboto Condensed"/>
              <a:ea typeface="Roboto Condensed"/>
              <a:cs typeface="Roboto Condensed"/>
              <a:sym typeface="Roboto Condensed"/>
            </a:endParaRPr>
          </a:p>
        </p:txBody>
      </p:sp>
      <p:pic>
        <p:nvPicPr>
          <p:cNvPr id="438" name="Google Shape;438;p14"/>
          <p:cNvPicPr preferRelativeResize="0"/>
          <p:nvPr/>
        </p:nvPicPr>
        <p:blipFill rotWithShape="1">
          <a:blip r:embed="rId3">
            <a:alphaModFix/>
          </a:blip>
          <a:srcRect/>
          <a:stretch/>
        </p:blipFill>
        <p:spPr>
          <a:xfrm>
            <a:off x="5747040" y="856440"/>
            <a:ext cx="1015560" cy="1015560"/>
          </a:xfrm>
          <a:prstGeom prst="rect">
            <a:avLst/>
          </a:prstGeom>
          <a:noFill/>
          <a:ln>
            <a:noFill/>
          </a:ln>
        </p:spPr>
      </p:pic>
      <p:sp>
        <p:nvSpPr>
          <p:cNvPr id="439" name="Google Shape;439;p14"/>
          <p:cNvSpPr/>
          <p:nvPr/>
        </p:nvSpPr>
        <p:spPr>
          <a:xfrm>
            <a:off x="162000" y="893880"/>
            <a:ext cx="4846680" cy="1045440"/>
          </a:xfrm>
          <a:prstGeom prst="wedgeRoundRectCallout">
            <a:avLst>
              <a:gd name="adj1" fmla="val 64395"/>
              <a:gd name="adj2" fmla="val -30158"/>
              <a:gd name="adj3" fmla="val 16667"/>
            </a:avLst>
          </a:prstGeom>
          <a:solidFill>
            <a:schemeClr val="lt1"/>
          </a:solidFill>
          <a:ln w="25400" cap="flat" cmpd="sng">
            <a:solidFill>
              <a:schemeClr val="accent1"/>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We </a:t>
            </a:r>
            <a:r>
              <a:rPr lang="en-US" sz="2400" b="1" strike="noStrike">
                <a:solidFill>
                  <a:srgbClr val="C00000"/>
                </a:solidFill>
                <a:latin typeface="Roboto Condensed"/>
                <a:ea typeface="Roboto Condensed"/>
                <a:cs typeface="Roboto Condensed"/>
                <a:sym typeface="Roboto Condensed"/>
              </a:rPr>
              <a:t>have standards and procedures </a:t>
            </a:r>
            <a:r>
              <a:rPr lang="en-US" sz="2400" b="0" strike="noStrike">
                <a:solidFill>
                  <a:srgbClr val="212121"/>
                </a:solidFill>
                <a:latin typeface="Roboto Condensed"/>
                <a:ea typeface="Roboto Condensed"/>
                <a:cs typeface="Roboto Condensed"/>
                <a:sym typeface="Roboto Condensed"/>
              </a:rPr>
              <a:t>to build a system, which is enough.</a:t>
            </a:r>
            <a:endParaRPr sz="2400" b="0" strike="noStrike">
              <a:solidFill>
                <a:schemeClr val="dk1"/>
              </a:solidFill>
              <a:latin typeface="Arial"/>
              <a:ea typeface="Arial"/>
              <a:cs typeface="Arial"/>
              <a:sym typeface="Arial"/>
            </a:endParaRPr>
          </a:p>
        </p:txBody>
      </p:sp>
      <p:sp>
        <p:nvSpPr>
          <p:cNvPr id="440" name="Google Shape;440;p14"/>
          <p:cNvSpPr txBox="1"/>
          <p:nvPr/>
        </p:nvSpPr>
        <p:spPr>
          <a:xfrm>
            <a:off x="162000" y="2765880"/>
            <a:ext cx="5773320" cy="369324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Are software </a:t>
            </a:r>
            <a:r>
              <a:rPr lang="en-US" sz="2400" b="1" strike="noStrike">
                <a:solidFill>
                  <a:srgbClr val="212121"/>
                </a:solidFill>
                <a:latin typeface="Roboto Condensed"/>
                <a:ea typeface="Roboto Condensed"/>
                <a:cs typeface="Roboto Condensed"/>
                <a:sym typeface="Roboto Condensed"/>
              </a:rPr>
              <a:t>practitioners aware </a:t>
            </a:r>
            <a:r>
              <a:rPr lang="en-US" sz="2400" b="0" strike="noStrike">
                <a:solidFill>
                  <a:srgbClr val="212121"/>
                </a:solidFill>
                <a:latin typeface="Roboto Condensed"/>
                <a:ea typeface="Roboto Condensed"/>
                <a:cs typeface="Roboto Condensed"/>
                <a:sym typeface="Roboto Condensed"/>
              </a:rPr>
              <a:t>of standard’s existence? </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Does it </a:t>
            </a:r>
            <a:r>
              <a:rPr lang="en-US" sz="2400" b="1" strike="noStrike">
                <a:solidFill>
                  <a:srgbClr val="212121"/>
                </a:solidFill>
                <a:latin typeface="Roboto Condensed"/>
                <a:ea typeface="Roboto Condensed"/>
                <a:cs typeface="Roboto Condensed"/>
                <a:sym typeface="Roboto Condensed"/>
              </a:rPr>
              <a:t>reflect modern software engineering </a:t>
            </a:r>
            <a:r>
              <a:rPr lang="en-US" sz="2400" b="0" strike="noStrike">
                <a:solidFill>
                  <a:srgbClr val="212121"/>
                </a:solidFill>
                <a:latin typeface="Roboto Condensed"/>
                <a:ea typeface="Roboto Condensed"/>
                <a:cs typeface="Roboto Condensed"/>
                <a:sym typeface="Roboto Condensed"/>
              </a:rPr>
              <a:t>practice? </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Is it </a:t>
            </a:r>
            <a:r>
              <a:rPr lang="en-US" sz="2400" b="1" strike="noStrike">
                <a:solidFill>
                  <a:srgbClr val="212121"/>
                </a:solidFill>
                <a:latin typeface="Roboto Condensed"/>
                <a:ea typeface="Roboto Condensed"/>
                <a:cs typeface="Roboto Condensed"/>
                <a:sym typeface="Roboto Condensed"/>
              </a:rPr>
              <a:t>complete</a:t>
            </a:r>
            <a:r>
              <a:rPr lang="en-US" sz="2400" b="0" strike="noStrike">
                <a:solidFill>
                  <a:srgbClr val="212121"/>
                </a:solidFill>
                <a:latin typeface="Roboto Condensed"/>
                <a:ea typeface="Roboto Condensed"/>
                <a:cs typeface="Roboto Condensed"/>
                <a:sym typeface="Roboto Condensed"/>
              </a:rPr>
              <a:t>? </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Is it streamlined to </a:t>
            </a:r>
            <a:r>
              <a:rPr lang="en-US" sz="2400" b="1" strike="noStrike">
                <a:solidFill>
                  <a:srgbClr val="212121"/>
                </a:solidFill>
                <a:latin typeface="Roboto Condensed"/>
                <a:ea typeface="Roboto Condensed"/>
                <a:cs typeface="Roboto Condensed"/>
                <a:sym typeface="Roboto Condensed"/>
              </a:rPr>
              <a:t>improve time to delivery </a:t>
            </a:r>
            <a:r>
              <a:rPr lang="en-US" sz="2400" b="0" strike="noStrike">
                <a:solidFill>
                  <a:srgbClr val="212121"/>
                </a:solidFill>
                <a:latin typeface="Roboto Condensed"/>
                <a:ea typeface="Roboto Condensed"/>
                <a:cs typeface="Roboto Condensed"/>
                <a:sym typeface="Roboto Condensed"/>
              </a:rPr>
              <a:t>while </a:t>
            </a:r>
            <a:r>
              <a:rPr lang="en-US" sz="2400" b="1" strike="noStrike">
                <a:solidFill>
                  <a:srgbClr val="212121"/>
                </a:solidFill>
                <a:latin typeface="Roboto Condensed"/>
                <a:ea typeface="Roboto Condensed"/>
                <a:cs typeface="Roboto Condensed"/>
                <a:sym typeface="Roboto Condensed"/>
              </a:rPr>
              <a:t>still maintaining a focus on quality</a:t>
            </a:r>
            <a:r>
              <a:rPr lang="en-US" sz="2400" b="0" strike="noStrike">
                <a:solidFill>
                  <a:srgbClr val="212121"/>
                </a:solidFill>
                <a:latin typeface="Roboto Condensed"/>
                <a:ea typeface="Roboto Condensed"/>
                <a:cs typeface="Roboto Condensed"/>
                <a:sym typeface="Roboto Condensed"/>
              </a:rPr>
              <a:t>? </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In many cases, the answer to all of these questions is "no.“</a:t>
            </a:r>
            <a:endParaRPr/>
          </a:p>
        </p:txBody>
      </p:sp>
      <p:sp>
        <p:nvSpPr>
          <p:cNvPr id="441" name="Google Shape;441;p14"/>
          <p:cNvSpPr/>
          <p:nvPr/>
        </p:nvSpPr>
        <p:spPr>
          <a:xfrm>
            <a:off x="162000" y="2149560"/>
            <a:ext cx="109512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Reality</a:t>
            </a:r>
            <a:endParaRPr sz="2400" b="0" strike="noStrike">
              <a:solidFill>
                <a:schemeClr val="dk1"/>
              </a:solidFill>
              <a:latin typeface="Arial"/>
              <a:ea typeface="Arial"/>
              <a:cs typeface="Arial"/>
              <a:sym typeface="Arial"/>
            </a:endParaRPr>
          </a:p>
        </p:txBody>
      </p:sp>
      <p:cxnSp>
        <p:nvCxnSpPr>
          <p:cNvPr id="442" name="Google Shape;442;p14"/>
          <p:cNvCxnSpPr/>
          <p:nvPr/>
        </p:nvCxnSpPr>
        <p:spPr>
          <a:xfrm>
            <a:off x="1257120" y="2611080"/>
            <a:ext cx="467820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sp>
        <p:nvSpPr>
          <p:cNvPr id="443" name="Google Shape;443;p14"/>
          <p:cNvSpPr/>
          <p:nvPr/>
        </p:nvSpPr>
        <p:spPr>
          <a:xfrm>
            <a:off x="7387920" y="975960"/>
            <a:ext cx="4613400" cy="963000"/>
          </a:xfrm>
          <a:prstGeom prst="wedgeRoundRectCallout">
            <a:avLst>
              <a:gd name="adj1" fmla="val -65852"/>
              <a:gd name="adj2" fmla="val -42287"/>
              <a:gd name="adj3" fmla="val 16667"/>
            </a:avLst>
          </a:prstGeom>
          <a:solidFill>
            <a:schemeClr val="lt1"/>
          </a:solidFill>
          <a:ln w="25400" cap="flat" cmpd="sng">
            <a:solidFill>
              <a:schemeClr val="accent1"/>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We have </a:t>
            </a:r>
            <a:r>
              <a:rPr lang="en-US" sz="2400" b="1" strike="noStrike">
                <a:solidFill>
                  <a:srgbClr val="C00000"/>
                </a:solidFill>
                <a:latin typeface="Roboto Condensed"/>
                <a:ea typeface="Roboto Condensed"/>
                <a:cs typeface="Roboto Condensed"/>
                <a:sym typeface="Roboto Condensed"/>
              </a:rPr>
              <a:t>the newest computers and development tools</a:t>
            </a:r>
            <a:r>
              <a:rPr lang="en-US" sz="2400" b="0" strike="noStrike">
                <a:solidFill>
                  <a:srgbClr val="212121"/>
                </a:solidFill>
                <a:latin typeface="Roboto Condensed"/>
                <a:ea typeface="Roboto Condensed"/>
                <a:cs typeface="Roboto Condensed"/>
                <a:sym typeface="Roboto Condensed"/>
              </a:rPr>
              <a:t>.</a:t>
            </a:r>
            <a:endParaRPr sz="2400" b="0" strike="noStrike">
              <a:solidFill>
                <a:schemeClr val="dk1"/>
              </a:solidFill>
              <a:latin typeface="Arial"/>
              <a:ea typeface="Arial"/>
              <a:cs typeface="Arial"/>
              <a:sym typeface="Arial"/>
            </a:endParaRPr>
          </a:p>
        </p:txBody>
      </p:sp>
      <p:sp>
        <p:nvSpPr>
          <p:cNvPr id="444" name="Google Shape;444;p14"/>
          <p:cNvSpPr/>
          <p:nvPr/>
        </p:nvSpPr>
        <p:spPr>
          <a:xfrm>
            <a:off x="6575400" y="2765880"/>
            <a:ext cx="5425920" cy="228564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It </a:t>
            </a:r>
            <a:r>
              <a:rPr lang="en-US" sz="2400" b="1" strike="noStrike">
                <a:solidFill>
                  <a:srgbClr val="212121"/>
                </a:solidFill>
                <a:latin typeface="Roboto Condensed"/>
                <a:ea typeface="Roboto Condensed"/>
                <a:cs typeface="Roboto Condensed"/>
                <a:sym typeface="Roboto Condensed"/>
              </a:rPr>
              <a:t>takes much more than the latest model </a:t>
            </a:r>
            <a:r>
              <a:rPr lang="en-US" sz="2400" b="0" strike="noStrike">
                <a:solidFill>
                  <a:srgbClr val="212121"/>
                </a:solidFill>
                <a:latin typeface="Roboto Condensed"/>
                <a:ea typeface="Roboto Condensed"/>
                <a:cs typeface="Roboto Condensed"/>
                <a:sym typeface="Roboto Condensed"/>
              </a:rPr>
              <a:t>computers to do high-quality software development. </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1" strike="noStrike">
                <a:solidFill>
                  <a:srgbClr val="212121"/>
                </a:solidFill>
                <a:latin typeface="Roboto Condensed"/>
                <a:ea typeface="Roboto Condensed"/>
                <a:cs typeface="Roboto Condensed"/>
                <a:sym typeface="Roboto Condensed"/>
              </a:rPr>
              <a:t>Computer-aided software engineering (CASE) </a:t>
            </a:r>
            <a:r>
              <a:rPr lang="en-US" sz="2400" b="0" strike="noStrike">
                <a:solidFill>
                  <a:srgbClr val="212121"/>
                </a:solidFill>
                <a:latin typeface="Roboto Condensed"/>
                <a:ea typeface="Roboto Condensed"/>
                <a:cs typeface="Roboto Condensed"/>
                <a:sym typeface="Roboto Condensed"/>
              </a:rPr>
              <a:t>tools are more important than hardware.</a:t>
            </a:r>
            <a:endParaRPr sz="2400" b="0" strike="noStrike">
              <a:solidFill>
                <a:schemeClr val="dk1"/>
              </a:solidFill>
              <a:latin typeface="Arial"/>
              <a:ea typeface="Arial"/>
              <a:cs typeface="Arial"/>
              <a:sym typeface="Arial"/>
            </a:endParaRPr>
          </a:p>
        </p:txBody>
      </p:sp>
      <p:sp>
        <p:nvSpPr>
          <p:cNvPr id="445" name="Google Shape;445;p14"/>
          <p:cNvSpPr/>
          <p:nvPr/>
        </p:nvSpPr>
        <p:spPr>
          <a:xfrm>
            <a:off x="10906200" y="2149560"/>
            <a:ext cx="109512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Reality</a:t>
            </a:r>
            <a:endParaRPr sz="2400" b="0" strike="noStrike">
              <a:solidFill>
                <a:schemeClr val="dk1"/>
              </a:solidFill>
              <a:latin typeface="Arial"/>
              <a:ea typeface="Arial"/>
              <a:cs typeface="Arial"/>
              <a:sym typeface="Arial"/>
            </a:endParaRPr>
          </a:p>
        </p:txBody>
      </p:sp>
      <p:cxnSp>
        <p:nvCxnSpPr>
          <p:cNvPr id="446" name="Google Shape;446;p14"/>
          <p:cNvCxnSpPr/>
          <p:nvPr/>
        </p:nvCxnSpPr>
        <p:spPr>
          <a:xfrm>
            <a:off x="6575040" y="2611440"/>
            <a:ext cx="432324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cxnSp>
        <p:nvCxnSpPr>
          <p:cNvPr id="447" name="Google Shape;447;p14"/>
          <p:cNvCxnSpPr/>
          <p:nvPr/>
        </p:nvCxnSpPr>
        <p:spPr>
          <a:xfrm>
            <a:off x="6240600" y="2149560"/>
            <a:ext cx="29520" cy="4460040"/>
          </a:xfrm>
          <a:prstGeom prst="straightConnector1">
            <a:avLst/>
          </a:prstGeom>
          <a:noFill/>
          <a:ln w="38150" cap="flat" cmpd="sng">
            <a:solidFill>
              <a:srgbClr val="8C8C8C"/>
            </a:solidFill>
            <a:prstDash val="solid"/>
            <a:miter lim="8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9"/>
                                        </p:tgtEl>
                                        <p:attrNameLst>
                                          <p:attrName>style.visibility</p:attrName>
                                        </p:attrNameLst>
                                      </p:cBhvr>
                                      <p:to>
                                        <p:strVal val="visible"/>
                                      </p:to>
                                    </p:set>
                                    <p:animEffect transition="in" filter="fade">
                                      <p:cBhvr>
                                        <p:cTn id="7" dur="500"/>
                                        <p:tgtEl>
                                          <p:spTgt spid="43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41"/>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442"/>
                                        </p:tgtEl>
                                        <p:attrNameLst>
                                          <p:attrName>style.visibility</p:attrName>
                                        </p:attrNameLst>
                                      </p:cBhvr>
                                      <p:to>
                                        <p:strVal val="visible"/>
                                      </p:to>
                                    </p:set>
                                    <p:animEffect transition="in" filter="fade">
                                      <p:cBhvr>
                                        <p:cTn id="14" dur="500"/>
                                        <p:tgtEl>
                                          <p:spTgt spid="44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0">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0">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47"/>
                                        </p:tgtEl>
                                        <p:attrNameLst>
                                          <p:attrName>style.visibility</p:attrName>
                                        </p:attrNameLst>
                                      </p:cBhvr>
                                      <p:to>
                                        <p:strVal val="visible"/>
                                      </p:to>
                                    </p:set>
                                    <p:animEffect transition="in" filter="fade">
                                      <p:cBhvr>
                                        <p:cTn id="39" dur="500"/>
                                        <p:tgtEl>
                                          <p:spTgt spid="44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43"/>
                                        </p:tgtEl>
                                        <p:attrNameLst>
                                          <p:attrName>style.visibility</p:attrName>
                                        </p:attrNameLst>
                                      </p:cBhvr>
                                      <p:to>
                                        <p:strVal val="visible"/>
                                      </p:to>
                                    </p:set>
                                    <p:animEffect transition="in" filter="fade">
                                      <p:cBhvr>
                                        <p:cTn id="44" dur="500"/>
                                        <p:tgtEl>
                                          <p:spTgt spid="44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45"/>
                                        </p:tgtEl>
                                        <p:attrNameLst>
                                          <p:attrName>style.visibility</p:attrName>
                                        </p:attrNameLst>
                                      </p:cBhvr>
                                      <p:to>
                                        <p:strVal val="visible"/>
                                      </p:to>
                                    </p:set>
                                  </p:childTnLst>
                                </p:cTn>
                              </p:par>
                              <p:par>
                                <p:cTn id="49" presetID="10" presetClass="entr" presetSubtype="0" fill="hold" nodeType="withEffect">
                                  <p:stCondLst>
                                    <p:cond delay="0"/>
                                  </p:stCondLst>
                                  <p:childTnLst>
                                    <p:set>
                                      <p:cBhvr>
                                        <p:cTn id="50" dur="1" fill="hold">
                                          <p:stCondLst>
                                            <p:cond delay="0"/>
                                          </p:stCondLst>
                                        </p:cTn>
                                        <p:tgtEl>
                                          <p:spTgt spid="446"/>
                                        </p:tgtEl>
                                        <p:attrNameLst>
                                          <p:attrName>style.visibility</p:attrName>
                                        </p:attrNameLst>
                                      </p:cBhvr>
                                      <p:to>
                                        <p:strVal val="visible"/>
                                      </p:to>
                                    </p:set>
                                    <p:animEffect transition="in" filter="fade">
                                      <p:cBhvr>
                                        <p:cTn id="51" dur="500"/>
                                        <p:tgtEl>
                                          <p:spTgt spid="446"/>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15"/>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Management myth - 3 &amp; 4</a:t>
            </a:r>
            <a:endParaRPr sz="3400" b="0" strike="noStrike">
              <a:solidFill>
                <a:srgbClr val="212121"/>
              </a:solidFill>
              <a:latin typeface="Roboto Condensed"/>
              <a:ea typeface="Roboto Condensed"/>
              <a:cs typeface="Roboto Condensed"/>
              <a:sym typeface="Roboto Condensed"/>
            </a:endParaRPr>
          </a:p>
        </p:txBody>
      </p:sp>
      <p:pic>
        <p:nvPicPr>
          <p:cNvPr id="453" name="Google Shape;453;p15"/>
          <p:cNvPicPr preferRelativeResize="0"/>
          <p:nvPr/>
        </p:nvPicPr>
        <p:blipFill rotWithShape="1">
          <a:blip r:embed="rId3">
            <a:alphaModFix/>
          </a:blip>
          <a:srcRect/>
          <a:stretch/>
        </p:blipFill>
        <p:spPr>
          <a:xfrm>
            <a:off x="5747040" y="856440"/>
            <a:ext cx="1015560" cy="1015560"/>
          </a:xfrm>
          <a:prstGeom prst="rect">
            <a:avLst/>
          </a:prstGeom>
          <a:noFill/>
          <a:ln>
            <a:noFill/>
          </a:ln>
        </p:spPr>
      </p:pic>
      <p:sp>
        <p:nvSpPr>
          <p:cNvPr id="454" name="Google Shape;454;p15"/>
          <p:cNvSpPr/>
          <p:nvPr/>
        </p:nvSpPr>
        <p:spPr>
          <a:xfrm>
            <a:off x="162000" y="893880"/>
            <a:ext cx="4846680" cy="1045440"/>
          </a:xfrm>
          <a:prstGeom prst="wedgeRoundRectCallout">
            <a:avLst>
              <a:gd name="adj1" fmla="val 64395"/>
              <a:gd name="adj2" fmla="val -30158"/>
              <a:gd name="adj3" fmla="val 16667"/>
            </a:avLst>
          </a:prstGeom>
          <a:solidFill>
            <a:schemeClr val="lt1"/>
          </a:solidFill>
          <a:ln w="25400" cap="flat" cmpd="sng">
            <a:solidFill>
              <a:schemeClr val="accent1"/>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We </a:t>
            </a:r>
            <a:r>
              <a:rPr lang="en-US" sz="2400" b="1" strike="noStrike">
                <a:solidFill>
                  <a:srgbClr val="C00000"/>
                </a:solidFill>
                <a:latin typeface="Roboto Condensed"/>
                <a:ea typeface="Roboto Condensed"/>
                <a:cs typeface="Roboto Condensed"/>
                <a:sym typeface="Roboto Condensed"/>
              </a:rPr>
              <a:t>can add more programmers </a:t>
            </a:r>
            <a:r>
              <a:rPr lang="en-US" sz="2400" b="0" strike="noStrike">
                <a:solidFill>
                  <a:srgbClr val="212121"/>
                </a:solidFill>
                <a:latin typeface="Roboto Condensed"/>
                <a:ea typeface="Roboto Condensed"/>
                <a:cs typeface="Roboto Condensed"/>
                <a:sym typeface="Roboto Condensed"/>
              </a:rPr>
              <a:t>and can catch up the schedule.</a:t>
            </a:r>
            <a:endParaRPr sz="2400" b="0" strike="noStrike">
              <a:solidFill>
                <a:schemeClr val="dk1"/>
              </a:solidFill>
              <a:latin typeface="Arial"/>
              <a:ea typeface="Arial"/>
              <a:cs typeface="Arial"/>
              <a:sym typeface="Arial"/>
            </a:endParaRPr>
          </a:p>
        </p:txBody>
      </p:sp>
      <p:sp>
        <p:nvSpPr>
          <p:cNvPr id="455" name="Google Shape;455;p15"/>
          <p:cNvSpPr txBox="1"/>
          <p:nvPr/>
        </p:nvSpPr>
        <p:spPr>
          <a:xfrm>
            <a:off x="162000" y="2765880"/>
            <a:ext cx="5773320" cy="369324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Software </a:t>
            </a:r>
            <a:r>
              <a:rPr lang="en-US" sz="2400" b="1" strike="noStrike">
                <a:solidFill>
                  <a:srgbClr val="212121"/>
                </a:solidFill>
                <a:latin typeface="Roboto Condensed"/>
                <a:ea typeface="Roboto Condensed"/>
                <a:cs typeface="Roboto Condensed"/>
                <a:sym typeface="Roboto Condensed"/>
              </a:rPr>
              <a:t>development is not a mechanistic process </a:t>
            </a:r>
            <a:r>
              <a:rPr lang="en-US" sz="2400" b="0" strike="noStrike">
                <a:solidFill>
                  <a:srgbClr val="212121"/>
                </a:solidFill>
                <a:latin typeface="Roboto Condensed"/>
                <a:ea typeface="Roboto Condensed"/>
                <a:cs typeface="Roboto Condensed"/>
                <a:sym typeface="Roboto Condensed"/>
              </a:rPr>
              <a:t>like manufacturing. </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In the words of Fred Brooks : "</a:t>
            </a:r>
            <a:r>
              <a:rPr lang="en-US" sz="2400" b="1" strike="noStrike">
                <a:solidFill>
                  <a:srgbClr val="212121"/>
                </a:solidFill>
                <a:latin typeface="Roboto Condensed"/>
                <a:ea typeface="Roboto Condensed"/>
                <a:cs typeface="Roboto Condensed"/>
                <a:sym typeface="Roboto Condensed"/>
              </a:rPr>
              <a:t>adding people to a late software project makes it later.</a:t>
            </a:r>
            <a:r>
              <a:rPr lang="en-US" sz="2400" b="0" strike="noStrike">
                <a:solidFill>
                  <a:srgbClr val="212121"/>
                </a:solidFill>
                <a:latin typeface="Roboto Condensed"/>
                <a:ea typeface="Roboto Condensed"/>
                <a:cs typeface="Roboto Condensed"/>
                <a:sym typeface="Roboto Condensed"/>
              </a:rPr>
              <a:t>" </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1" strike="noStrike">
                <a:solidFill>
                  <a:srgbClr val="212121"/>
                </a:solidFill>
                <a:latin typeface="Roboto Condensed"/>
                <a:ea typeface="Roboto Condensed"/>
                <a:cs typeface="Roboto Condensed"/>
                <a:sym typeface="Roboto Condensed"/>
              </a:rPr>
              <a:t>People</a:t>
            </a:r>
            <a:r>
              <a:rPr lang="en-US" sz="2400" b="0" strike="noStrike">
                <a:solidFill>
                  <a:srgbClr val="212121"/>
                </a:solidFill>
                <a:latin typeface="Roboto Condensed"/>
                <a:ea typeface="Roboto Condensed"/>
                <a:cs typeface="Roboto Condensed"/>
                <a:sym typeface="Roboto Condensed"/>
              </a:rPr>
              <a:t> who were </a:t>
            </a:r>
            <a:r>
              <a:rPr lang="en-US" sz="2400" b="1" strike="noStrike">
                <a:solidFill>
                  <a:srgbClr val="212121"/>
                </a:solidFill>
                <a:latin typeface="Roboto Condensed"/>
                <a:ea typeface="Roboto Condensed"/>
                <a:cs typeface="Roboto Condensed"/>
                <a:sym typeface="Roboto Condensed"/>
              </a:rPr>
              <a:t>working</a:t>
            </a:r>
            <a:r>
              <a:rPr lang="en-US" sz="2400" b="0" strike="noStrike">
                <a:solidFill>
                  <a:srgbClr val="212121"/>
                </a:solidFill>
                <a:latin typeface="Roboto Condensed"/>
                <a:ea typeface="Roboto Condensed"/>
                <a:cs typeface="Roboto Condensed"/>
                <a:sym typeface="Roboto Condensed"/>
              </a:rPr>
              <a:t> must </a:t>
            </a:r>
            <a:r>
              <a:rPr lang="en-US" sz="2400" b="1" strike="noStrike">
                <a:solidFill>
                  <a:srgbClr val="212121"/>
                </a:solidFill>
                <a:latin typeface="Roboto Condensed"/>
                <a:ea typeface="Roboto Condensed"/>
                <a:cs typeface="Roboto Condensed"/>
                <a:sym typeface="Roboto Condensed"/>
              </a:rPr>
              <a:t>spend time educating </a:t>
            </a:r>
            <a:r>
              <a:rPr lang="en-US" sz="2400" b="0" strike="noStrike">
                <a:solidFill>
                  <a:srgbClr val="212121"/>
                </a:solidFill>
                <a:latin typeface="Roboto Condensed"/>
                <a:ea typeface="Roboto Condensed"/>
                <a:cs typeface="Roboto Condensed"/>
                <a:sym typeface="Roboto Condensed"/>
              </a:rPr>
              <a:t>the newcomers.</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People can be added but only </a:t>
            </a:r>
            <a:r>
              <a:rPr lang="en-US" sz="2400" b="1" strike="noStrike">
                <a:solidFill>
                  <a:srgbClr val="212121"/>
                </a:solidFill>
                <a:latin typeface="Roboto Condensed"/>
                <a:ea typeface="Roboto Condensed"/>
                <a:cs typeface="Roboto Condensed"/>
                <a:sym typeface="Roboto Condensed"/>
              </a:rPr>
              <a:t>in a planned and well-coordinated </a:t>
            </a:r>
            <a:r>
              <a:rPr lang="en-US" sz="2400" b="0" strike="noStrike">
                <a:solidFill>
                  <a:srgbClr val="212121"/>
                </a:solidFill>
                <a:latin typeface="Roboto Condensed"/>
                <a:ea typeface="Roboto Condensed"/>
                <a:cs typeface="Roboto Condensed"/>
                <a:sym typeface="Roboto Condensed"/>
              </a:rPr>
              <a:t>manner.</a:t>
            </a:r>
            <a:endParaRPr/>
          </a:p>
        </p:txBody>
      </p:sp>
      <p:sp>
        <p:nvSpPr>
          <p:cNvPr id="456" name="Google Shape;456;p15"/>
          <p:cNvSpPr/>
          <p:nvPr/>
        </p:nvSpPr>
        <p:spPr>
          <a:xfrm>
            <a:off x="162000" y="2149560"/>
            <a:ext cx="109512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Reality</a:t>
            </a:r>
            <a:endParaRPr sz="2400" b="0" strike="noStrike">
              <a:solidFill>
                <a:schemeClr val="dk1"/>
              </a:solidFill>
              <a:latin typeface="Arial"/>
              <a:ea typeface="Arial"/>
              <a:cs typeface="Arial"/>
              <a:sym typeface="Arial"/>
            </a:endParaRPr>
          </a:p>
        </p:txBody>
      </p:sp>
      <p:cxnSp>
        <p:nvCxnSpPr>
          <p:cNvPr id="457" name="Google Shape;457;p15"/>
          <p:cNvCxnSpPr/>
          <p:nvPr/>
        </p:nvCxnSpPr>
        <p:spPr>
          <a:xfrm>
            <a:off x="1257120" y="2611080"/>
            <a:ext cx="467820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sp>
        <p:nvSpPr>
          <p:cNvPr id="458" name="Google Shape;458;p15"/>
          <p:cNvSpPr/>
          <p:nvPr/>
        </p:nvSpPr>
        <p:spPr>
          <a:xfrm>
            <a:off x="7039440" y="856440"/>
            <a:ext cx="4961880" cy="1191240"/>
          </a:xfrm>
          <a:prstGeom prst="wedgeRoundRectCallout">
            <a:avLst>
              <a:gd name="adj1" fmla="val -56700"/>
              <a:gd name="adj2" fmla="val -36472"/>
              <a:gd name="adj3" fmla="val 16667"/>
            </a:avLst>
          </a:prstGeom>
          <a:solidFill>
            <a:schemeClr val="lt1"/>
          </a:solidFill>
          <a:ln w="25400" cap="flat" cmpd="sng">
            <a:solidFill>
              <a:schemeClr val="accent1"/>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I </a:t>
            </a:r>
            <a:r>
              <a:rPr lang="en-US" sz="2400" b="1" strike="noStrike">
                <a:solidFill>
                  <a:srgbClr val="C00000"/>
                </a:solidFill>
                <a:latin typeface="Roboto Condensed"/>
                <a:ea typeface="Roboto Condensed"/>
                <a:cs typeface="Roboto Condensed"/>
                <a:sym typeface="Roboto Condensed"/>
              </a:rPr>
              <a:t>outsourced the development </a:t>
            </a:r>
            <a:r>
              <a:rPr lang="en-US" sz="2400" b="0" strike="noStrike">
                <a:solidFill>
                  <a:srgbClr val="212121"/>
                </a:solidFill>
                <a:latin typeface="Roboto Condensed"/>
                <a:ea typeface="Roboto Condensed"/>
                <a:cs typeface="Roboto Condensed"/>
                <a:sym typeface="Roboto Condensed"/>
              </a:rPr>
              <a:t>activity, now I </a:t>
            </a:r>
            <a:r>
              <a:rPr lang="en-US" sz="2400" b="1" strike="noStrike">
                <a:solidFill>
                  <a:srgbClr val="C00000"/>
                </a:solidFill>
                <a:latin typeface="Roboto Condensed"/>
                <a:ea typeface="Roboto Condensed"/>
                <a:cs typeface="Roboto Condensed"/>
                <a:sym typeface="Roboto Condensed"/>
              </a:rPr>
              <a:t>can relax </a:t>
            </a:r>
            <a:r>
              <a:rPr lang="en-US" sz="2400" b="0" strike="noStrike">
                <a:solidFill>
                  <a:srgbClr val="212121"/>
                </a:solidFill>
                <a:latin typeface="Roboto Condensed"/>
                <a:ea typeface="Roboto Condensed"/>
                <a:cs typeface="Roboto Condensed"/>
                <a:sym typeface="Roboto Condensed"/>
              </a:rPr>
              <a:t>and </a:t>
            </a:r>
            <a:r>
              <a:rPr lang="en-US" sz="2400" b="1" strike="noStrike">
                <a:solidFill>
                  <a:srgbClr val="C00000"/>
                </a:solidFill>
                <a:latin typeface="Roboto Condensed"/>
                <a:ea typeface="Roboto Condensed"/>
                <a:cs typeface="Roboto Condensed"/>
                <a:sym typeface="Roboto Condensed"/>
              </a:rPr>
              <a:t>can wait </a:t>
            </a:r>
            <a:r>
              <a:rPr lang="en-US" sz="2400" b="0" strike="noStrike">
                <a:solidFill>
                  <a:srgbClr val="212121"/>
                </a:solidFill>
                <a:latin typeface="Roboto Condensed"/>
                <a:ea typeface="Roboto Condensed"/>
                <a:cs typeface="Roboto Condensed"/>
                <a:sym typeface="Roboto Condensed"/>
              </a:rPr>
              <a:t>for the </a:t>
            </a:r>
            <a:r>
              <a:rPr lang="en-US" sz="2400" b="1" strike="noStrike">
                <a:solidFill>
                  <a:srgbClr val="C00000"/>
                </a:solidFill>
                <a:latin typeface="Roboto Condensed"/>
                <a:ea typeface="Roboto Condensed"/>
                <a:cs typeface="Roboto Condensed"/>
                <a:sym typeface="Roboto Condensed"/>
              </a:rPr>
              <a:t>final</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working </a:t>
            </a:r>
            <a:r>
              <a:rPr lang="en-US" sz="2400" b="1" strike="noStrike">
                <a:solidFill>
                  <a:srgbClr val="C00000"/>
                </a:solidFill>
                <a:latin typeface="Roboto Condensed"/>
                <a:ea typeface="Roboto Condensed"/>
                <a:cs typeface="Roboto Condensed"/>
                <a:sym typeface="Roboto Condensed"/>
              </a:rPr>
              <a:t>product</a:t>
            </a:r>
            <a:r>
              <a:rPr lang="en-US" sz="2400" b="0" strike="noStrike">
                <a:solidFill>
                  <a:srgbClr val="212121"/>
                </a:solidFill>
                <a:latin typeface="Roboto Condensed"/>
                <a:ea typeface="Roboto Condensed"/>
                <a:cs typeface="Roboto Condensed"/>
                <a:sym typeface="Roboto Condensed"/>
              </a:rPr>
              <a:t>.</a:t>
            </a:r>
            <a:endParaRPr sz="2400" b="0" strike="noStrike">
              <a:solidFill>
                <a:schemeClr val="dk1"/>
              </a:solidFill>
              <a:latin typeface="Arial"/>
              <a:ea typeface="Arial"/>
              <a:cs typeface="Arial"/>
              <a:sym typeface="Arial"/>
            </a:endParaRPr>
          </a:p>
        </p:txBody>
      </p:sp>
      <p:sp>
        <p:nvSpPr>
          <p:cNvPr id="459" name="Google Shape;459;p15"/>
          <p:cNvSpPr/>
          <p:nvPr/>
        </p:nvSpPr>
        <p:spPr>
          <a:xfrm>
            <a:off x="6575400" y="2765880"/>
            <a:ext cx="5425920" cy="228564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If an </a:t>
            </a:r>
            <a:r>
              <a:rPr lang="en-US" sz="2400" b="1" strike="noStrike">
                <a:solidFill>
                  <a:srgbClr val="212121"/>
                </a:solidFill>
                <a:latin typeface="Roboto Condensed"/>
                <a:ea typeface="Roboto Condensed"/>
                <a:cs typeface="Roboto Condensed"/>
                <a:sym typeface="Roboto Condensed"/>
              </a:rPr>
              <a:t>organization</a:t>
            </a:r>
            <a:r>
              <a:rPr lang="en-US" sz="2400" b="0" strike="noStrike">
                <a:solidFill>
                  <a:srgbClr val="212121"/>
                </a:solidFill>
                <a:latin typeface="Roboto Condensed"/>
                <a:ea typeface="Roboto Condensed"/>
                <a:cs typeface="Roboto Condensed"/>
                <a:sym typeface="Roboto Condensed"/>
              </a:rPr>
              <a:t> does </a:t>
            </a:r>
            <a:r>
              <a:rPr lang="en-US" sz="2400" b="1" strike="noStrike">
                <a:solidFill>
                  <a:srgbClr val="B84742"/>
                </a:solidFill>
                <a:latin typeface="Roboto Condensed"/>
                <a:ea typeface="Roboto Condensed"/>
                <a:cs typeface="Roboto Condensed"/>
                <a:sym typeface="Roboto Condensed"/>
              </a:rPr>
              <a:t>not understand </a:t>
            </a:r>
            <a:r>
              <a:rPr lang="en-US" sz="2400" b="1" strike="noStrike">
                <a:solidFill>
                  <a:srgbClr val="212121"/>
                </a:solidFill>
                <a:latin typeface="Roboto Condensed"/>
                <a:ea typeface="Roboto Condensed"/>
                <a:cs typeface="Roboto Condensed"/>
                <a:sym typeface="Roboto Condensed"/>
              </a:rPr>
              <a:t>how to manage </a:t>
            </a:r>
            <a:r>
              <a:rPr lang="en-US" sz="2400" b="0" strike="noStrike">
                <a:solidFill>
                  <a:srgbClr val="212121"/>
                </a:solidFill>
                <a:latin typeface="Roboto Condensed"/>
                <a:ea typeface="Roboto Condensed"/>
                <a:cs typeface="Roboto Condensed"/>
                <a:sym typeface="Roboto Condensed"/>
              </a:rPr>
              <a:t>and </a:t>
            </a:r>
            <a:r>
              <a:rPr lang="en-US" sz="2400" b="1" strike="noStrike">
                <a:solidFill>
                  <a:srgbClr val="212121"/>
                </a:solidFill>
                <a:latin typeface="Roboto Condensed"/>
                <a:ea typeface="Roboto Condensed"/>
                <a:cs typeface="Roboto Condensed"/>
                <a:sym typeface="Roboto Condensed"/>
              </a:rPr>
              <a:t>control</a:t>
            </a:r>
            <a:r>
              <a:rPr lang="en-US" sz="2400" b="0" strike="noStrike">
                <a:solidFill>
                  <a:srgbClr val="212121"/>
                </a:solidFill>
                <a:latin typeface="Roboto Condensed"/>
                <a:ea typeface="Roboto Condensed"/>
                <a:cs typeface="Roboto Condensed"/>
                <a:sym typeface="Roboto Condensed"/>
              </a:rPr>
              <a:t> software projects internally, it will invariably struggle when it outsources software projects.</a:t>
            </a:r>
            <a:endParaRPr sz="2400" b="0" strike="noStrike">
              <a:solidFill>
                <a:schemeClr val="dk1"/>
              </a:solidFill>
              <a:latin typeface="Arial"/>
              <a:ea typeface="Arial"/>
              <a:cs typeface="Arial"/>
              <a:sym typeface="Arial"/>
            </a:endParaRPr>
          </a:p>
        </p:txBody>
      </p:sp>
      <p:sp>
        <p:nvSpPr>
          <p:cNvPr id="460" name="Google Shape;460;p15"/>
          <p:cNvSpPr/>
          <p:nvPr/>
        </p:nvSpPr>
        <p:spPr>
          <a:xfrm>
            <a:off x="10906200" y="2149560"/>
            <a:ext cx="109512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Reality</a:t>
            </a:r>
            <a:endParaRPr sz="2400" b="0" strike="noStrike">
              <a:solidFill>
                <a:schemeClr val="dk1"/>
              </a:solidFill>
              <a:latin typeface="Arial"/>
              <a:ea typeface="Arial"/>
              <a:cs typeface="Arial"/>
              <a:sym typeface="Arial"/>
            </a:endParaRPr>
          </a:p>
        </p:txBody>
      </p:sp>
      <p:cxnSp>
        <p:nvCxnSpPr>
          <p:cNvPr id="461" name="Google Shape;461;p15"/>
          <p:cNvCxnSpPr/>
          <p:nvPr/>
        </p:nvCxnSpPr>
        <p:spPr>
          <a:xfrm>
            <a:off x="6575040" y="2611440"/>
            <a:ext cx="432324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cxnSp>
        <p:nvCxnSpPr>
          <p:cNvPr id="462" name="Google Shape;462;p15"/>
          <p:cNvCxnSpPr/>
          <p:nvPr/>
        </p:nvCxnSpPr>
        <p:spPr>
          <a:xfrm>
            <a:off x="6240600" y="2149560"/>
            <a:ext cx="29520" cy="4460040"/>
          </a:xfrm>
          <a:prstGeom prst="straightConnector1">
            <a:avLst/>
          </a:prstGeom>
          <a:noFill/>
          <a:ln w="38150" cap="flat" cmpd="sng">
            <a:solidFill>
              <a:srgbClr val="8C8C8C"/>
            </a:solidFill>
            <a:prstDash val="solid"/>
            <a:miter lim="8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4"/>
                                        </p:tgtEl>
                                        <p:attrNameLst>
                                          <p:attrName>style.visibility</p:attrName>
                                        </p:attrNameLst>
                                      </p:cBhvr>
                                      <p:to>
                                        <p:strVal val="visible"/>
                                      </p:to>
                                    </p:set>
                                    <p:animEffect transition="in" filter="fade">
                                      <p:cBhvr>
                                        <p:cTn id="7" dur="500"/>
                                        <p:tgtEl>
                                          <p:spTgt spid="45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56"/>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457"/>
                                        </p:tgtEl>
                                        <p:attrNameLst>
                                          <p:attrName>style.visibility</p:attrName>
                                        </p:attrNameLst>
                                      </p:cBhvr>
                                      <p:to>
                                        <p:strVal val="visible"/>
                                      </p:to>
                                    </p:set>
                                    <p:animEffect transition="in" filter="fade">
                                      <p:cBhvr>
                                        <p:cTn id="14" dur="500"/>
                                        <p:tgtEl>
                                          <p:spTgt spid="45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62"/>
                                        </p:tgtEl>
                                        <p:attrNameLst>
                                          <p:attrName>style.visibility</p:attrName>
                                        </p:attrNameLst>
                                      </p:cBhvr>
                                      <p:to>
                                        <p:strVal val="visible"/>
                                      </p:to>
                                    </p:set>
                                    <p:animEffect transition="in" filter="fade">
                                      <p:cBhvr>
                                        <p:cTn id="35" dur="500"/>
                                        <p:tgtEl>
                                          <p:spTgt spid="46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58"/>
                                        </p:tgtEl>
                                        <p:attrNameLst>
                                          <p:attrName>style.visibility</p:attrName>
                                        </p:attrNameLst>
                                      </p:cBhvr>
                                      <p:to>
                                        <p:strVal val="visible"/>
                                      </p:to>
                                    </p:set>
                                    <p:animEffect transition="in" filter="fade">
                                      <p:cBhvr>
                                        <p:cTn id="40" dur="500"/>
                                        <p:tgtEl>
                                          <p:spTgt spid="45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60"/>
                                        </p:tgtEl>
                                        <p:attrNameLst>
                                          <p:attrName>style.visibility</p:attrName>
                                        </p:attrNameLst>
                                      </p:cBhvr>
                                      <p:to>
                                        <p:strVal val="visible"/>
                                      </p:to>
                                    </p:set>
                                  </p:childTnLst>
                                </p:cTn>
                              </p:par>
                              <p:par>
                                <p:cTn id="45" presetID="10" presetClass="entr" presetSubtype="0" fill="hold" nodeType="withEffect">
                                  <p:stCondLst>
                                    <p:cond delay="0"/>
                                  </p:stCondLst>
                                  <p:childTnLst>
                                    <p:set>
                                      <p:cBhvr>
                                        <p:cTn id="46" dur="1" fill="hold">
                                          <p:stCondLst>
                                            <p:cond delay="0"/>
                                          </p:stCondLst>
                                        </p:cTn>
                                        <p:tgtEl>
                                          <p:spTgt spid="461"/>
                                        </p:tgtEl>
                                        <p:attrNameLst>
                                          <p:attrName>style.visibility</p:attrName>
                                        </p:attrNameLst>
                                      </p:cBhvr>
                                      <p:to>
                                        <p:strVal val="visible"/>
                                      </p:to>
                                    </p:set>
                                    <p:animEffect transition="in" filter="fade">
                                      <p:cBhvr>
                                        <p:cTn id="47" dur="500"/>
                                        <p:tgtEl>
                                          <p:spTgt spid="461"/>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16"/>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Customer myth - 1 &amp; 2</a:t>
            </a:r>
            <a:endParaRPr sz="3400" b="0" strike="noStrike">
              <a:solidFill>
                <a:srgbClr val="212121"/>
              </a:solidFill>
              <a:latin typeface="Roboto Condensed"/>
              <a:ea typeface="Roboto Condensed"/>
              <a:cs typeface="Roboto Condensed"/>
              <a:sym typeface="Roboto Condensed"/>
            </a:endParaRPr>
          </a:p>
        </p:txBody>
      </p:sp>
      <p:sp>
        <p:nvSpPr>
          <p:cNvPr id="468" name="Google Shape;468;p16"/>
          <p:cNvSpPr/>
          <p:nvPr/>
        </p:nvSpPr>
        <p:spPr>
          <a:xfrm>
            <a:off x="162000" y="893880"/>
            <a:ext cx="4846680" cy="1045440"/>
          </a:xfrm>
          <a:prstGeom prst="wedgeRoundRectCallout">
            <a:avLst>
              <a:gd name="adj1" fmla="val 64395"/>
              <a:gd name="adj2" fmla="val -30158"/>
              <a:gd name="adj3" fmla="val 16667"/>
            </a:avLst>
          </a:prstGeom>
          <a:solidFill>
            <a:schemeClr val="lt1"/>
          </a:solidFill>
          <a:ln w="25400" cap="flat" cmpd="sng">
            <a:solidFill>
              <a:schemeClr val="accent1"/>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A </a:t>
            </a:r>
            <a:r>
              <a:rPr lang="en-US" sz="2400" b="1" strike="noStrike">
                <a:solidFill>
                  <a:srgbClr val="C00000"/>
                </a:solidFill>
                <a:latin typeface="Roboto Condensed"/>
                <a:ea typeface="Roboto Condensed"/>
                <a:cs typeface="Roboto Condensed"/>
                <a:sym typeface="Roboto Condensed"/>
              </a:rPr>
              <a:t>general statement of objectives </a:t>
            </a:r>
            <a:r>
              <a:rPr lang="en-US" sz="2400" b="0" strike="noStrike">
                <a:solidFill>
                  <a:srgbClr val="212121"/>
                </a:solidFill>
                <a:latin typeface="Roboto Condensed"/>
                <a:ea typeface="Roboto Condensed"/>
                <a:cs typeface="Roboto Condensed"/>
                <a:sym typeface="Roboto Condensed"/>
              </a:rPr>
              <a:t>(requirements) is </a:t>
            </a:r>
            <a:r>
              <a:rPr lang="en-US" sz="2400" b="1" strike="noStrike">
                <a:solidFill>
                  <a:srgbClr val="C00000"/>
                </a:solidFill>
                <a:latin typeface="Roboto Condensed"/>
                <a:ea typeface="Roboto Condensed"/>
                <a:cs typeface="Roboto Condensed"/>
                <a:sym typeface="Roboto Condensed"/>
              </a:rPr>
              <a:t>sufficient</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to start a development. </a:t>
            </a:r>
            <a:endParaRPr sz="2400" b="0" strike="noStrike">
              <a:solidFill>
                <a:schemeClr val="dk1"/>
              </a:solidFill>
              <a:latin typeface="Arial"/>
              <a:ea typeface="Arial"/>
              <a:cs typeface="Arial"/>
              <a:sym typeface="Arial"/>
            </a:endParaRPr>
          </a:p>
        </p:txBody>
      </p:sp>
      <p:sp>
        <p:nvSpPr>
          <p:cNvPr id="469" name="Google Shape;469;p16"/>
          <p:cNvSpPr txBox="1"/>
          <p:nvPr/>
        </p:nvSpPr>
        <p:spPr>
          <a:xfrm>
            <a:off x="162000" y="2765880"/>
            <a:ext cx="5773320" cy="369324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Comprehensive (</a:t>
            </a:r>
            <a:r>
              <a:rPr lang="en-US" sz="2400" b="1" strike="noStrike">
                <a:solidFill>
                  <a:srgbClr val="212121"/>
                </a:solidFill>
                <a:latin typeface="Roboto Condensed"/>
                <a:ea typeface="Roboto Condensed"/>
                <a:cs typeface="Roboto Condensed"/>
                <a:sym typeface="Roboto Condensed"/>
              </a:rPr>
              <a:t>detailed</a:t>
            </a:r>
            <a:r>
              <a:rPr lang="en-US" sz="2400" b="0" strike="noStrike">
                <a:solidFill>
                  <a:srgbClr val="212121"/>
                </a:solidFill>
                <a:latin typeface="Roboto Condensed"/>
                <a:ea typeface="Roboto Condensed"/>
                <a:cs typeface="Roboto Condensed"/>
                <a:sym typeface="Roboto Condensed"/>
              </a:rPr>
              <a:t>) </a:t>
            </a:r>
            <a:r>
              <a:rPr lang="en-US" sz="2400" b="1" strike="noStrike">
                <a:solidFill>
                  <a:srgbClr val="212121"/>
                </a:solidFill>
                <a:latin typeface="Roboto Condensed"/>
                <a:ea typeface="Roboto Condensed"/>
                <a:cs typeface="Roboto Condensed"/>
                <a:sym typeface="Roboto Condensed"/>
              </a:rPr>
              <a:t>statements</a:t>
            </a:r>
            <a:r>
              <a:rPr lang="en-US" sz="2400" b="0" strike="noStrike">
                <a:solidFill>
                  <a:srgbClr val="212121"/>
                </a:solidFill>
                <a:latin typeface="Roboto Condensed"/>
                <a:ea typeface="Roboto Condensed"/>
                <a:cs typeface="Roboto Condensed"/>
                <a:sym typeface="Roboto Condensed"/>
              </a:rPr>
              <a:t> of requirements is not always possible, an </a:t>
            </a:r>
            <a:r>
              <a:rPr lang="en-US" sz="2400" b="1" strike="noStrike">
                <a:solidFill>
                  <a:srgbClr val="212121"/>
                </a:solidFill>
                <a:latin typeface="Roboto Condensed"/>
                <a:ea typeface="Roboto Condensed"/>
                <a:cs typeface="Roboto Condensed"/>
                <a:sym typeface="Roboto Condensed"/>
              </a:rPr>
              <a:t>ambiguous</a:t>
            </a:r>
            <a:r>
              <a:rPr lang="en-US" sz="2400" b="0" strike="noStrike">
                <a:solidFill>
                  <a:srgbClr val="212121"/>
                </a:solidFill>
                <a:latin typeface="Roboto Condensed"/>
                <a:ea typeface="Roboto Condensed"/>
                <a:cs typeface="Roboto Condensed"/>
                <a:sym typeface="Roboto Condensed"/>
              </a:rPr>
              <a:t> (unclear) “</a:t>
            </a:r>
            <a:r>
              <a:rPr lang="en-US" sz="2400" b="1" strike="noStrike">
                <a:solidFill>
                  <a:srgbClr val="212121"/>
                </a:solidFill>
                <a:latin typeface="Roboto Condensed"/>
                <a:ea typeface="Roboto Condensed"/>
                <a:cs typeface="Roboto Condensed"/>
                <a:sym typeface="Roboto Condensed"/>
              </a:rPr>
              <a:t>statement of objectives</a:t>
            </a:r>
            <a:r>
              <a:rPr lang="en-US" sz="2400" b="0" strike="noStrike">
                <a:solidFill>
                  <a:srgbClr val="212121"/>
                </a:solidFill>
                <a:latin typeface="Roboto Condensed"/>
                <a:ea typeface="Roboto Condensed"/>
                <a:cs typeface="Roboto Condensed"/>
                <a:sym typeface="Roboto Condensed"/>
              </a:rPr>
              <a:t>” can lead to disaster. 	</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Unambiguous (clear) requirements can be gathered only through effective and continuous communication between customer and developer. </a:t>
            </a:r>
            <a:endParaRPr/>
          </a:p>
        </p:txBody>
      </p:sp>
      <p:sp>
        <p:nvSpPr>
          <p:cNvPr id="470" name="Google Shape;470;p16"/>
          <p:cNvSpPr/>
          <p:nvPr/>
        </p:nvSpPr>
        <p:spPr>
          <a:xfrm>
            <a:off x="162000" y="2149560"/>
            <a:ext cx="109512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Reality</a:t>
            </a:r>
            <a:endParaRPr sz="2400" b="0" strike="noStrike">
              <a:solidFill>
                <a:schemeClr val="dk1"/>
              </a:solidFill>
              <a:latin typeface="Arial"/>
              <a:ea typeface="Arial"/>
              <a:cs typeface="Arial"/>
              <a:sym typeface="Arial"/>
            </a:endParaRPr>
          </a:p>
        </p:txBody>
      </p:sp>
      <p:cxnSp>
        <p:nvCxnSpPr>
          <p:cNvPr id="471" name="Google Shape;471;p16"/>
          <p:cNvCxnSpPr/>
          <p:nvPr/>
        </p:nvCxnSpPr>
        <p:spPr>
          <a:xfrm>
            <a:off x="1257120" y="2611080"/>
            <a:ext cx="467820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sp>
        <p:nvSpPr>
          <p:cNvPr id="472" name="Google Shape;472;p16"/>
          <p:cNvSpPr/>
          <p:nvPr/>
        </p:nvSpPr>
        <p:spPr>
          <a:xfrm>
            <a:off x="7039440" y="856440"/>
            <a:ext cx="4961880" cy="1191240"/>
          </a:xfrm>
          <a:prstGeom prst="wedgeRoundRectCallout">
            <a:avLst>
              <a:gd name="adj1" fmla="val -60035"/>
              <a:gd name="adj2" fmla="val -33305"/>
              <a:gd name="adj3" fmla="val 16667"/>
            </a:avLst>
          </a:prstGeom>
          <a:solidFill>
            <a:schemeClr val="lt1"/>
          </a:solidFill>
          <a:ln w="25400" cap="flat" cmpd="sng">
            <a:solidFill>
              <a:schemeClr val="accent1"/>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1" strike="noStrike">
                <a:solidFill>
                  <a:srgbClr val="C00000"/>
                </a:solidFill>
                <a:latin typeface="Roboto Condensed"/>
                <a:ea typeface="Roboto Condensed"/>
                <a:cs typeface="Roboto Condensed"/>
                <a:sym typeface="Roboto Condensed"/>
              </a:rPr>
              <a:t>Requirement Changes</a:t>
            </a:r>
            <a:r>
              <a:rPr lang="en-US" sz="2400" b="0" strike="noStrike">
                <a:solidFill>
                  <a:srgbClr val="212121"/>
                </a:solidFill>
                <a:latin typeface="Roboto Condensed"/>
                <a:ea typeface="Roboto Condensed"/>
                <a:cs typeface="Roboto Condensed"/>
                <a:sym typeface="Roboto Condensed"/>
              </a:rPr>
              <a:t> can be </a:t>
            </a:r>
            <a:r>
              <a:rPr lang="en-US" sz="2400" b="1" strike="noStrike">
                <a:solidFill>
                  <a:srgbClr val="C00000"/>
                </a:solidFill>
                <a:latin typeface="Roboto Condensed"/>
                <a:ea typeface="Roboto Condensed"/>
                <a:cs typeface="Roboto Condensed"/>
                <a:sym typeface="Roboto Condensed"/>
              </a:rPr>
              <a:t>easily</a:t>
            </a:r>
            <a:r>
              <a:rPr lang="en-US" sz="2400" b="0" strike="noStrike">
                <a:solidFill>
                  <a:srgbClr val="C00000"/>
                </a:solidFill>
                <a:latin typeface="Roboto Condensed"/>
                <a:ea typeface="Roboto Condensed"/>
                <a:cs typeface="Roboto Condensed"/>
                <a:sym typeface="Roboto Condensed"/>
              </a:rPr>
              <a:t> </a:t>
            </a:r>
            <a:r>
              <a:rPr lang="en-US" sz="2400" b="1" strike="noStrike">
                <a:solidFill>
                  <a:srgbClr val="C00000"/>
                </a:solidFill>
                <a:latin typeface="Roboto Condensed"/>
                <a:ea typeface="Roboto Condensed"/>
                <a:cs typeface="Roboto Condensed"/>
                <a:sym typeface="Roboto Condensed"/>
              </a:rPr>
              <a:t>accommodated</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because software is very flexible.</a:t>
            </a:r>
            <a:endParaRPr sz="2400" b="0" strike="noStrike">
              <a:solidFill>
                <a:schemeClr val="dk1"/>
              </a:solidFill>
              <a:latin typeface="Arial"/>
              <a:ea typeface="Arial"/>
              <a:cs typeface="Arial"/>
              <a:sym typeface="Arial"/>
            </a:endParaRPr>
          </a:p>
        </p:txBody>
      </p:sp>
      <p:sp>
        <p:nvSpPr>
          <p:cNvPr id="473" name="Google Shape;473;p16"/>
          <p:cNvSpPr/>
          <p:nvPr/>
        </p:nvSpPr>
        <p:spPr>
          <a:xfrm>
            <a:off x="6575400" y="2765880"/>
            <a:ext cx="5425920" cy="228564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It is true that software </a:t>
            </a:r>
            <a:r>
              <a:rPr lang="en-US" sz="2400" b="1" strike="noStrike">
                <a:solidFill>
                  <a:srgbClr val="212121"/>
                </a:solidFill>
                <a:latin typeface="Roboto Condensed"/>
                <a:ea typeface="Roboto Condensed"/>
                <a:cs typeface="Roboto Condensed"/>
                <a:sym typeface="Roboto Condensed"/>
              </a:rPr>
              <a:t>requirements change</a:t>
            </a:r>
            <a:r>
              <a:rPr lang="en-US" sz="2400" b="0" strike="noStrike">
                <a:solidFill>
                  <a:srgbClr val="212121"/>
                </a:solidFill>
                <a:latin typeface="Roboto Condensed"/>
                <a:ea typeface="Roboto Condensed"/>
                <a:cs typeface="Roboto Condensed"/>
                <a:sym typeface="Roboto Condensed"/>
              </a:rPr>
              <a:t>, but the </a:t>
            </a:r>
            <a:r>
              <a:rPr lang="en-US" sz="2400" b="1" strike="noStrike">
                <a:solidFill>
                  <a:srgbClr val="212121"/>
                </a:solidFill>
                <a:latin typeface="Roboto Condensed"/>
                <a:ea typeface="Roboto Condensed"/>
                <a:cs typeface="Roboto Condensed"/>
                <a:sym typeface="Roboto Condensed"/>
              </a:rPr>
              <a:t>impact</a:t>
            </a:r>
            <a:r>
              <a:rPr lang="en-US" sz="2400" b="0" strike="noStrike">
                <a:solidFill>
                  <a:srgbClr val="212121"/>
                </a:solidFill>
                <a:latin typeface="Roboto Condensed"/>
                <a:ea typeface="Roboto Condensed"/>
                <a:cs typeface="Roboto Condensed"/>
                <a:sym typeface="Roboto Condensed"/>
              </a:rPr>
              <a:t> of change </a:t>
            </a:r>
            <a:r>
              <a:rPr lang="en-US" sz="2400" b="1" strike="noStrike">
                <a:solidFill>
                  <a:srgbClr val="212121"/>
                </a:solidFill>
                <a:latin typeface="Roboto Condensed"/>
                <a:ea typeface="Roboto Condensed"/>
                <a:cs typeface="Roboto Condensed"/>
                <a:sym typeface="Roboto Condensed"/>
              </a:rPr>
              <a:t>varies with the time</a:t>
            </a:r>
            <a:r>
              <a:rPr lang="en-US" sz="2400" b="0" strike="noStrike">
                <a:solidFill>
                  <a:srgbClr val="212121"/>
                </a:solidFill>
                <a:latin typeface="Roboto Condensed"/>
                <a:ea typeface="Roboto Condensed"/>
                <a:cs typeface="Roboto Condensed"/>
                <a:sym typeface="Roboto Condensed"/>
              </a:rPr>
              <a:t> at which it is introduced.</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When requirements changes are requested early the cost impact is relatively small. </a:t>
            </a:r>
            <a:endParaRPr sz="2400" b="0" strike="noStrike">
              <a:solidFill>
                <a:schemeClr val="dk1"/>
              </a:solidFill>
              <a:latin typeface="Arial"/>
              <a:ea typeface="Arial"/>
              <a:cs typeface="Arial"/>
              <a:sym typeface="Arial"/>
            </a:endParaRPr>
          </a:p>
        </p:txBody>
      </p:sp>
      <p:sp>
        <p:nvSpPr>
          <p:cNvPr id="474" name="Google Shape;474;p16"/>
          <p:cNvSpPr/>
          <p:nvPr/>
        </p:nvSpPr>
        <p:spPr>
          <a:xfrm>
            <a:off x="10906200" y="2149560"/>
            <a:ext cx="109512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Reality</a:t>
            </a:r>
            <a:endParaRPr sz="2400" b="0" strike="noStrike">
              <a:solidFill>
                <a:schemeClr val="dk1"/>
              </a:solidFill>
              <a:latin typeface="Arial"/>
              <a:ea typeface="Arial"/>
              <a:cs typeface="Arial"/>
              <a:sym typeface="Arial"/>
            </a:endParaRPr>
          </a:p>
        </p:txBody>
      </p:sp>
      <p:cxnSp>
        <p:nvCxnSpPr>
          <p:cNvPr id="475" name="Google Shape;475;p16"/>
          <p:cNvCxnSpPr/>
          <p:nvPr/>
        </p:nvCxnSpPr>
        <p:spPr>
          <a:xfrm>
            <a:off x="6575040" y="2611440"/>
            <a:ext cx="432324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cxnSp>
        <p:nvCxnSpPr>
          <p:cNvPr id="476" name="Google Shape;476;p16"/>
          <p:cNvCxnSpPr/>
          <p:nvPr/>
        </p:nvCxnSpPr>
        <p:spPr>
          <a:xfrm>
            <a:off x="6121080" y="2144520"/>
            <a:ext cx="52200" cy="4460040"/>
          </a:xfrm>
          <a:prstGeom prst="straightConnector1">
            <a:avLst/>
          </a:prstGeom>
          <a:noFill/>
          <a:ln w="38150" cap="flat" cmpd="sng">
            <a:solidFill>
              <a:srgbClr val="8C8C8C"/>
            </a:solidFill>
            <a:prstDash val="solid"/>
            <a:miter lim="8000"/>
            <a:headEnd type="none" w="sm" len="sm"/>
            <a:tailEnd type="none" w="sm" len="sm"/>
          </a:ln>
        </p:spPr>
      </p:cxnSp>
      <p:pic>
        <p:nvPicPr>
          <p:cNvPr id="477" name="Google Shape;477;p16"/>
          <p:cNvPicPr preferRelativeResize="0"/>
          <p:nvPr/>
        </p:nvPicPr>
        <p:blipFill rotWithShape="1">
          <a:blip r:embed="rId3">
            <a:alphaModFix/>
          </a:blip>
          <a:srcRect/>
          <a:stretch/>
        </p:blipFill>
        <p:spPr>
          <a:xfrm>
            <a:off x="5596560" y="792000"/>
            <a:ext cx="1101240" cy="11012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8"/>
                                        </p:tgtEl>
                                        <p:attrNameLst>
                                          <p:attrName>style.visibility</p:attrName>
                                        </p:attrNameLst>
                                      </p:cBhvr>
                                      <p:to>
                                        <p:strVal val="visible"/>
                                      </p:to>
                                    </p:set>
                                    <p:animEffect transition="in" filter="fade">
                                      <p:cBhvr>
                                        <p:cTn id="7" dur="500"/>
                                        <p:tgtEl>
                                          <p:spTgt spid="46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70"/>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471"/>
                                        </p:tgtEl>
                                        <p:attrNameLst>
                                          <p:attrName>style.visibility</p:attrName>
                                        </p:attrNameLst>
                                      </p:cBhvr>
                                      <p:to>
                                        <p:strVal val="visible"/>
                                      </p:to>
                                    </p:set>
                                    <p:animEffect transition="in" filter="fade">
                                      <p:cBhvr>
                                        <p:cTn id="14" dur="500"/>
                                        <p:tgtEl>
                                          <p:spTgt spid="471"/>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76"/>
                                        </p:tgtEl>
                                        <p:attrNameLst>
                                          <p:attrName>style.visibility</p:attrName>
                                        </p:attrNameLst>
                                      </p:cBhvr>
                                      <p:to>
                                        <p:strVal val="visible"/>
                                      </p:to>
                                    </p:set>
                                    <p:animEffect transition="in" filter="fade">
                                      <p:cBhvr>
                                        <p:cTn id="27" dur="500"/>
                                        <p:tgtEl>
                                          <p:spTgt spid="47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72"/>
                                        </p:tgtEl>
                                        <p:attrNameLst>
                                          <p:attrName>style.visibility</p:attrName>
                                        </p:attrNameLst>
                                      </p:cBhvr>
                                      <p:to>
                                        <p:strVal val="visible"/>
                                      </p:to>
                                    </p:set>
                                    <p:animEffect transition="in" filter="fade">
                                      <p:cBhvr>
                                        <p:cTn id="32" dur="500"/>
                                        <p:tgtEl>
                                          <p:spTgt spid="47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74"/>
                                        </p:tgtEl>
                                        <p:attrNameLst>
                                          <p:attrName>style.visibility</p:attrName>
                                        </p:attrNameLst>
                                      </p:cBhvr>
                                      <p:to>
                                        <p:strVal val="visible"/>
                                      </p:to>
                                    </p:set>
                                  </p:childTnLst>
                                </p:cTn>
                              </p:par>
                              <p:par>
                                <p:cTn id="37" presetID="10" presetClass="entr" presetSubtype="0" fill="hold" nodeType="withEffect">
                                  <p:stCondLst>
                                    <p:cond delay="0"/>
                                  </p:stCondLst>
                                  <p:childTnLst>
                                    <p:set>
                                      <p:cBhvr>
                                        <p:cTn id="38" dur="1" fill="hold">
                                          <p:stCondLst>
                                            <p:cond delay="0"/>
                                          </p:stCondLst>
                                        </p:cTn>
                                        <p:tgtEl>
                                          <p:spTgt spid="475"/>
                                        </p:tgtEl>
                                        <p:attrNameLst>
                                          <p:attrName>style.visibility</p:attrName>
                                        </p:attrNameLst>
                                      </p:cBhvr>
                                      <p:to>
                                        <p:strVal val="visible"/>
                                      </p:to>
                                    </p:set>
                                    <p:animEffect transition="in" filter="fade">
                                      <p:cBhvr>
                                        <p:cTn id="39" dur="500"/>
                                        <p:tgtEl>
                                          <p:spTgt spid="47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17"/>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Practitioner's (Developer) myth – 1 &amp; 2</a:t>
            </a:r>
            <a:endParaRPr sz="3400" b="0" strike="noStrike">
              <a:solidFill>
                <a:srgbClr val="212121"/>
              </a:solidFill>
              <a:latin typeface="Roboto Condensed"/>
              <a:ea typeface="Roboto Condensed"/>
              <a:cs typeface="Roboto Condensed"/>
              <a:sym typeface="Roboto Condensed"/>
            </a:endParaRPr>
          </a:p>
        </p:txBody>
      </p:sp>
      <p:sp>
        <p:nvSpPr>
          <p:cNvPr id="483" name="Google Shape;483;p17"/>
          <p:cNvSpPr/>
          <p:nvPr/>
        </p:nvSpPr>
        <p:spPr>
          <a:xfrm>
            <a:off x="162000" y="893880"/>
            <a:ext cx="4846680" cy="1045440"/>
          </a:xfrm>
          <a:prstGeom prst="wedgeRoundRectCallout">
            <a:avLst>
              <a:gd name="adj1" fmla="val 67389"/>
              <a:gd name="adj2" fmla="val -13504"/>
              <a:gd name="adj3" fmla="val 16667"/>
            </a:avLst>
          </a:prstGeom>
          <a:solidFill>
            <a:schemeClr val="lt1"/>
          </a:solidFill>
          <a:ln w="25400" cap="flat" cmpd="sng">
            <a:solidFill>
              <a:schemeClr val="accent1"/>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1" strike="noStrike">
                <a:solidFill>
                  <a:srgbClr val="C00000"/>
                </a:solidFill>
                <a:latin typeface="Roboto Condensed"/>
                <a:ea typeface="Roboto Condensed"/>
                <a:cs typeface="Roboto Condensed"/>
                <a:sym typeface="Roboto Condensed"/>
              </a:rPr>
              <a:t>Once</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we </a:t>
            </a:r>
            <a:r>
              <a:rPr lang="en-US" sz="2400" b="1" strike="noStrike">
                <a:solidFill>
                  <a:srgbClr val="C00000"/>
                </a:solidFill>
                <a:latin typeface="Roboto Condensed"/>
                <a:ea typeface="Roboto Condensed"/>
                <a:cs typeface="Roboto Condensed"/>
                <a:sym typeface="Roboto Condensed"/>
              </a:rPr>
              <a:t>write</a:t>
            </a:r>
            <a:r>
              <a:rPr lang="en-US" sz="2400" b="0" strike="noStrike">
                <a:solidFill>
                  <a:srgbClr val="212121"/>
                </a:solidFill>
                <a:latin typeface="Roboto Condensed"/>
                <a:ea typeface="Roboto Condensed"/>
                <a:cs typeface="Roboto Condensed"/>
                <a:sym typeface="Roboto Condensed"/>
              </a:rPr>
              <a:t> the </a:t>
            </a:r>
            <a:r>
              <a:rPr lang="en-US" sz="2400" b="1" strike="noStrike">
                <a:solidFill>
                  <a:srgbClr val="C00000"/>
                </a:solidFill>
                <a:latin typeface="Roboto Condensed"/>
                <a:ea typeface="Roboto Condensed"/>
                <a:cs typeface="Roboto Condensed"/>
                <a:sym typeface="Roboto Condensed"/>
              </a:rPr>
              <a:t>program</a:t>
            </a:r>
            <a:r>
              <a:rPr lang="en-US" sz="2400" b="0" strike="noStrike">
                <a:solidFill>
                  <a:srgbClr val="212121"/>
                </a:solidFill>
                <a:latin typeface="Roboto Condensed"/>
                <a:ea typeface="Roboto Condensed"/>
                <a:cs typeface="Roboto Condensed"/>
                <a:sym typeface="Roboto Condensed"/>
              </a:rPr>
              <a:t>, our </a:t>
            </a:r>
            <a:r>
              <a:rPr lang="en-US" sz="2400" b="1" strike="noStrike">
                <a:solidFill>
                  <a:srgbClr val="C00000"/>
                </a:solidFill>
                <a:latin typeface="Roboto Condensed"/>
                <a:ea typeface="Roboto Condensed"/>
                <a:cs typeface="Roboto Condensed"/>
                <a:sym typeface="Roboto Condensed"/>
              </a:rPr>
              <a:t>job is done</a:t>
            </a:r>
            <a:r>
              <a:rPr lang="en-US" sz="2400" b="0" strike="noStrike">
                <a:solidFill>
                  <a:srgbClr val="212121"/>
                </a:solidFill>
                <a:latin typeface="Roboto Condensed"/>
                <a:ea typeface="Roboto Condensed"/>
                <a:cs typeface="Roboto Condensed"/>
                <a:sym typeface="Roboto Condensed"/>
              </a:rPr>
              <a:t>. </a:t>
            </a:r>
            <a:endParaRPr sz="2400" b="0" strike="noStrike">
              <a:solidFill>
                <a:schemeClr val="dk1"/>
              </a:solidFill>
              <a:latin typeface="Arial"/>
              <a:ea typeface="Arial"/>
              <a:cs typeface="Arial"/>
              <a:sym typeface="Arial"/>
            </a:endParaRPr>
          </a:p>
        </p:txBody>
      </p:sp>
      <p:sp>
        <p:nvSpPr>
          <p:cNvPr id="484" name="Google Shape;484;p17"/>
          <p:cNvSpPr txBox="1"/>
          <p:nvPr/>
        </p:nvSpPr>
        <p:spPr>
          <a:xfrm>
            <a:off x="162000" y="2765880"/>
            <a:ext cx="5773320" cy="369324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Experts say "</a:t>
            </a:r>
            <a:r>
              <a:rPr lang="en-US" sz="2400" b="1" strike="noStrike">
                <a:solidFill>
                  <a:srgbClr val="212121"/>
                </a:solidFill>
                <a:latin typeface="Roboto Condensed"/>
                <a:ea typeface="Roboto Condensed"/>
                <a:cs typeface="Roboto Condensed"/>
                <a:sym typeface="Roboto Condensed"/>
              </a:rPr>
              <a:t>the sooner you begin 'writing code', the longer it will take you to get done.</a:t>
            </a:r>
            <a:r>
              <a:rPr lang="en-US" sz="2400" b="0" strike="noStrike">
                <a:solidFill>
                  <a:srgbClr val="212121"/>
                </a:solidFill>
                <a:latin typeface="Roboto Condensed"/>
                <a:ea typeface="Roboto Condensed"/>
                <a:cs typeface="Roboto Condensed"/>
                <a:sym typeface="Roboto Condensed"/>
              </a:rPr>
              <a:t>" </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Industry data indicates that 60 to 80 % effort expended on software will be after it is delivered to the customer for the first time. </a:t>
            </a:r>
            <a:endParaRPr/>
          </a:p>
        </p:txBody>
      </p:sp>
      <p:sp>
        <p:nvSpPr>
          <p:cNvPr id="485" name="Google Shape;485;p17"/>
          <p:cNvSpPr/>
          <p:nvPr/>
        </p:nvSpPr>
        <p:spPr>
          <a:xfrm>
            <a:off x="162000" y="2149560"/>
            <a:ext cx="109512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Reality</a:t>
            </a:r>
            <a:endParaRPr sz="2400" b="0" strike="noStrike">
              <a:solidFill>
                <a:schemeClr val="dk1"/>
              </a:solidFill>
              <a:latin typeface="Arial"/>
              <a:ea typeface="Arial"/>
              <a:cs typeface="Arial"/>
              <a:sym typeface="Arial"/>
            </a:endParaRPr>
          </a:p>
        </p:txBody>
      </p:sp>
      <p:cxnSp>
        <p:nvCxnSpPr>
          <p:cNvPr id="486" name="Google Shape;486;p17"/>
          <p:cNvCxnSpPr/>
          <p:nvPr/>
        </p:nvCxnSpPr>
        <p:spPr>
          <a:xfrm>
            <a:off x="1257120" y="2611080"/>
            <a:ext cx="467820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sp>
        <p:nvSpPr>
          <p:cNvPr id="487" name="Google Shape;487;p17"/>
          <p:cNvSpPr/>
          <p:nvPr/>
        </p:nvSpPr>
        <p:spPr>
          <a:xfrm>
            <a:off x="7039440" y="893880"/>
            <a:ext cx="4961880" cy="1045440"/>
          </a:xfrm>
          <a:prstGeom prst="wedgeRoundRectCallout">
            <a:avLst>
              <a:gd name="adj1" fmla="val -63135"/>
              <a:gd name="adj2" fmla="val -26728"/>
              <a:gd name="adj3" fmla="val 16667"/>
            </a:avLst>
          </a:prstGeom>
          <a:solidFill>
            <a:schemeClr val="lt1"/>
          </a:solidFill>
          <a:ln w="25400" cap="flat" cmpd="sng">
            <a:solidFill>
              <a:schemeClr val="accent1"/>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I</a:t>
            </a:r>
            <a:r>
              <a:rPr lang="en-US" sz="2400" b="1" strike="noStrike">
                <a:solidFill>
                  <a:srgbClr val="C00000"/>
                </a:solidFill>
                <a:latin typeface="Roboto Condensed"/>
                <a:ea typeface="Roboto Condensed"/>
                <a:cs typeface="Roboto Condensed"/>
                <a:sym typeface="Roboto Condensed"/>
              </a:rPr>
              <a:t> can’t </a:t>
            </a:r>
            <a:r>
              <a:rPr lang="en-US" sz="2400" b="0" strike="noStrike">
                <a:solidFill>
                  <a:srgbClr val="212121"/>
                </a:solidFill>
                <a:latin typeface="Roboto Condensed"/>
                <a:ea typeface="Roboto Condensed"/>
                <a:cs typeface="Roboto Condensed"/>
                <a:sym typeface="Roboto Condensed"/>
              </a:rPr>
              <a:t>access </a:t>
            </a:r>
            <a:r>
              <a:rPr lang="en-US" sz="2400" b="1" strike="noStrike">
                <a:solidFill>
                  <a:srgbClr val="C00000"/>
                </a:solidFill>
                <a:latin typeface="Roboto Condensed"/>
                <a:ea typeface="Roboto Condensed"/>
                <a:cs typeface="Roboto Condensed"/>
                <a:sym typeface="Roboto Condensed"/>
              </a:rPr>
              <a:t>quality</a:t>
            </a:r>
            <a:r>
              <a:rPr lang="en-US" sz="2400" b="0" strike="noStrike">
                <a:solidFill>
                  <a:srgbClr val="C00000"/>
                </a:solidFill>
                <a:latin typeface="Roboto Condensed"/>
                <a:ea typeface="Roboto Condensed"/>
                <a:cs typeface="Roboto Condensed"/>
                <a:sym typeface="Roboto Condensed"/>
              </a:rPr>
              <a:t> </a:t>
            </a:r>
            <a:r>
              <a:rPr lang="en-US" sz="2400" b="1" strike="noStrike">
                <a:solidFill>
                  <a:srgbClr val="C00000"/>
                </a:solidFill>
                <a:latin typeface="Roboto Condensed"/>
                <a:ea typeface="Roboto Condensed"/>
                <a:cs typeface="Roboto Condensed"/>
                <a:sym typeface="Roboto Condensed"/>
              </a:rPr>
              <a:t>until</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it is </a:t>
            </a:r>
            <a:r>
              <a:rPr lang="en-US" sz="2400" b="1" strike="noStrike">
                <a:solidFill>
                  <a:srgbClr val="C00000"/>
                </a:solidFill>
                <a:latin typeface="Roboto Condensed"/>
                <a:ea typeface="Roboto Condensed"/>
                <a:cs typeface="Roboto Condensed"/>
                <a:sym typeface="Roboto Condensed"/>
              </a:rPr>
              <a:t>running</a:t>
            </a:r>
            <a:r>
              <a:rPr lang="en-US" sz="2400" b="0" strike="noStrike">
                <a:solidFill>
                  <a:srgbClr val="212121"/>
                </a:solidFill>
                <a:latin typeface="Roboto Condensed"/>
                <a:ea typeface="Roboto Condensed"/>
                <a:cs typeface="Roboto Condensed"/>
                <a:sym typeface="Roboto Condensed"/>
              </a:rPr>
              <a:t>.</a:t>
            </a:r>
            <a:endParaRPr sz="2400" b="0" strike="noStrike">
              <a:solidFill>
                <a:schemeClr val="dk1"/>
              </a:solidFill>
              <a:latin typeface="Arial"/>
              <a:ea typeface="Arial"/>
              <a:cs typeface="Arial"/>
              <a:sym typeface="Arial"/>
            </a:endParaRPr>
          </a:p>
        </p:txBody>
      </p:sp>
      <p:sp>
        <p:nvSpPr>
          <p:cNvPr id="488" name="Google Shape;488;p17"/>
          <p:cNvSpPr/>
          <p:nvPr/>
        </p:nvSpPr>
        <p:spPr>
          <a:xfrm>
            <a:off x="6575400" y="2765880"/>
            <a:ext cx="5425920" cy="228564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One of the most effective software </a:t>
            </a:r>
            <a:r>
              <a:rPr lang="en-US" sz="2400" b="1" strike="noStrike">
                <a:solidFill>
                  <a:srgbClr val="212121"/>
                </a:solidFill>
                <a:latin typeface="Roboto Condensed"/>
                <a:ea typeface="Roboto Condensed"/>
                <a:cs typeface="Roboto Condensed"/>
                <a:sym typeface="Roboto Condensed"/>
              </a:rPr>
              <a:t>quality assurance mechanisms </a:t>
            </a:r>
            <a:r>
              <a:rPr lang="en-US" sz="2400" b="0" strike="noStrike">
                <a:solidFill>
                  <a:srgbClr val="212121"/>
                </a:solidFill>
                <a:latin typeface="Roboto Condensed"/>
                <a:ea typeface="Roboto Condensed"/>
                <a:cs typeface="Roboto Condensed"/>
                <a:sym typeface="Roboto Condensed"/>
              </a:rPr>
              <a:t>can be </a:t>
            </a:r>
            <a:r>
              <a:rPr lang="en-US" sz="2400" b="1" strike="noStrike">
                <a:solidFill>
                  <a:srgbClr val="212121"/>
                </a:solidFill>
                <a:latin typeface="Roboto Condensed"/>
                <a:ea typeface="Roboto Condensed"/>
                <a:cs typeface="Roboto Condensed"/>
                <a:sym typeface="Roboto Condensed"/>
              </a:rPr>
              <a:t>applied from</a:t>
            </a:r>
            <a:r>
              <a:rPr lang="en-US" sz="2400" b="0" strike="noStrike">
                <a:solidFill>
                  <a:srgbClr val="212121"/>
                </a:solidFill>
                <a:latin typeface="Roboto Condensed"/>
                <a:ea typeface="Roboto Condensed"/>
                <a:cs typeface="Roboto Condensed"/>
                <a:sym typeface="Roboto Condensed"/>
              </a:rPr>
              <a:t> the </a:t>
            </a:r>
            <a:r>
              <a:rPr lang="en-US" sz="2400" b="1" strike="noStrike">
                <a:solidFill>
                  <a:srgbClr val="212121"/>
                </a:solidFill>
                <a:latin typeface="Roboto Condensed"/>
                <a:ea typeface="Roboto Condensed"/>
                <a:cs typeface="Roboto Condensed"/>
                <a:sym typeface="Roboto Condensed"/>
              </a:rPr>
              <a:t>beginning</a:t>
            </a:r>
            <a:r>
              <a:rPr lang="en-US" sz="2400" b="0" strike="noStrike">
                <a:solidFill>
                  <a:srgbClr val="212121"/>
                </a:solidFill>
                <a:latin typeface="Roboto Condensed"/>
                <a:ea typeface="Roboto Condensed"/>
                <a:cs typeface="Roboto Condensed"/>
                <a:sym typeface="Roboto Condensed"/>
              </a:rPr>
              <a:t> of a project - </a:t>
            </a:r>
            <a:r>
              <a:rPr lang="en-US" sz="2400" b="1" strike="noStrike">
                <a:solidFill>
                  <a:srgbClr val="212121"/>
                </a:solidFill>
                <a:latin typeface="Roboto Condensed"/>
                <a:ea typeface="Roboto Condensed"/>
                <a:cs typeface="Roboto Condensed"/>
                <a:sym typeface="Roboto Condensed"/>
              </a:rPr>
              <a:t>the technical review</a:t>
            </a:r>
            <a:r>
              <a:rPr lang="en-US" sz="2400" b="0" strike="noStrike">
                <a:solidFill>
                  <a:srgbClr val="212121"/>
                </a:solidFill>
                <a:latin typeface="Roboto Condensed"/>
                <a:ea typeface="Roboto Condensed"/>
                <a:cs typeface="Roboto Condensed"/>
                <a:sym typeface="Roboto Condensed"/>
              </a:rPr>
              <a:t>. </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Software reviews are more effective “quality filter” than testing for finding software defects. </a:t>
            </a:r>
            <a:endParaRPr sz="2400" b="0" strike="noStrike">
              <a:solidFill>
                <a:schemeClr val="dk1"/>
              </a:solidFill>
              <a:latin typeface="Arial"/>
              <a:ea typeface="Arial"/>
              <a:cs typeface="Arial"/>
              <a:sym typeface="Arial"/>
            </a:endParaRPr>
          </a:p>
        </p:txBody>
      </p:sp>
      <p:sp>
        <p:nvSpPr>
          <p:cNvPr id="489" name="Google Shape;489;p17"/>
          <p:cNvSpPr/>
          <p:nvPr/>
        </p:nvSpPr>
        <p:spPr>
          <a:xfrm>
            <a:off x="10906200" y="2149560"/>
            <a:ext cx="109512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Reality</a:t>
            </a:r>
            <a:endParaRPr sz="2400" b="0" strike="noStrike">
              <a:solidFill>
                <a:schemeClr val="dk1"/>
              </a:solidFill>
              <a:latin typeface="Arial"/>
              <a:ea typeface="Arial"/>
              <a:cs typeface="Arial"/>
              <a:sym typeface="Arial"/>
            </a:endParaRPr>
          </a:p>
        </p:txBody>
      </p:sp>
      <p:cxnSp>
        <p:nvCxnSpPr>
          <p:cNvPr id="490" name="Google Shape;490;p17"/>
          <p:cNvCxnSpPr/>
          <p:nvPr/>
        </p:nvCxnSpPr>
        <p:spPr>
          <a:xfrm>
            <a:off x="6575040" y="2611440"/>
            <a:ext cx="432324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pic>
        <p:nvPicPr>
          <p:cNvPr id="491" name="Google Shape;491;p17"/>
          <p:cNvPicPr preferRelativeResize="0"/>
          <p:nvPr/>
        </p:nvPicPr>
        <p:blipFill rotWithShape="1">
          <a:blip r:embed="rId3">
            <a:alphaModFix/>
          </a:blip>
          <a:srcRect/>
          <a:stretch/>
        </p:blipFill>
        <p:spPr>
          <a:xfrm>
            <a:off x="5524920" y="863280"/>
            <a:ext cx="1221120" cy="1221120"/>
          </a:xfrm>
          <a:prstGeom prst="rect">
            <a:avLst/>
          </a:prstGeom>
          <a:noFill/>
          <a:ln>
            <a:noFill/>
          </a:ln>
        </p:spPr>
      </p:pic>
      <p:cxnSp>
        <p:nvCxnSpPr>
          <p:cNvPr id="492" name="Google Shape;492;p17"/>
          <p:cNvCxnSpPr/>
          <p:nvPr/>
        </p:nvCxnSpPr>
        <p:spPr>
          <a:xfrm>
            <a:off x="6160320" y="2143080"/>
            <a:ext cx="52200" cy="4460040"/>
          </a:xfrm>
          <a:prstGeom prst="straightConnector1">
            <a:avLst/>
          </a:prstGeom>
          <a:noFill/>
          <a:ln w="38150" cap="flat" cmpd="sng">
            <a:solidFill>
              <a:srgbClr val="8C8C8C"/>
            </a:solidFill>
            <a:prstDash val="solid"/>
            <a:miter lim="8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3"/>
                                        </p:tgtEl>
                                        <p:attrNameLst>
                                          <p:attrName>style.visibility</p:attrName>
                                        </p:attrNameLst>
                                      </p:cBhvr>
                                      <p:to>
                                        <p:strVal val="visible"/>
                                      </p:to>
                                    </p:set>
                                    <p:animEffect transition="in" filter="fade">
                                      <p:cBhvr>
                                        <p:cTn id="7" dur="500"/>
                                        <p:tgtEl>
                                          <p:spTgt spid="48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85"/>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486"/>
                                        </p:tgtEl>
                                        <p:attrNameLst>
                                          <p:attrName>style.visibility</p:attrName>
                                        </p:attrNameLst>
                                      </p:cBhvr>
                                      <p:to>
                                        <p:strVal val="visible"/>
                                      </p:to>
                                    </p:set>
                                    <p:animEffect transition="in" filter="fade">
                                      <p:cBhvr>
                                        <p:cTn id="14" dur="500"/>
                                        <p:tgtEl>
                                          <p:spTgt spid="48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92"/>
                                        </p:tgtEl>
                                        <p:attrNameLst>
                                          <p:attrName>style.visibility</p:attrName>
                                        </p:attrNameLst>
                                      </p:cBhvr>
                                      <p:to>
                                        <p:strVal val="visible"/>
                                      </p:to>
                                    </p:set>
                                    <p:animEffect transition="in" filter="fade">
                                      <p:cBhvr>
                                        <p:cTn id="27" dur="500"/>
                                        <p:tgtEl>
                                          <p:spTgt spid="49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87"/>
                                        </p:tgtEl>
                                        <p:attrNameLst>
                                          <p:attrName>style.visibility</p:attrName>
                                        </p:attrNameLst>
                                      </p:cBhvr>
                                      <p:to>
                                        <p:strVal val="visible"/>
                                      </p:to>
                                    </p:set>
                                    <p:animEffect transition="in" filter="fade">
                                      <p:cBhvr>
                                        <p:cTn id="32" dur="500"/>
                                        <p:tgtEl>
                                          <p:spTgt spid="48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89"/>
                                        </p:tgtEl>
                                        <p:attrNameLst>
                                          <p:attrName>style.visibility</p:attrName>
                                        </p:attrNameLst>
                                      </p:cBhvr>
                                      <p:to>
                                        <p:strVal val="visible"/>
                                      </p:to>
                                    </p:set>
                                  </p:childTnLst>
                                </p:cTn>
                              </p:par>
                              <p:par>
                                <p:cTn id="37" presetID="10" presetClass="entr" presetSubtype="0" fill="hold" nodeType="withEffect">
                                  <p:stCondLst>
                                    <p:cond delay="0"/>
                                  </p:stCondLst>
                                  <p:childTnLst>
                                    <p:set>
                                      <p:cBhvr>
                                        <p:cTn id="38" dur="1" fill="hold">
                                          <p:stCondLst>
                                            <p:cond delay="0"/>
                                          </p:stCondLst>
                                        </p:cTn>
                                        <p:tgtEl>
                                          <p:spTgt spid="490"/>
                                        </p:tgtEl>
                                        <p:attrNameLst>
                                          <p:attrName>style.visibility</p:attrName>
                                        </p:attrNameLst>
                                      </p:cBhvr>
                                      <p:to>
                                        <p:strVal val="visible"/>
                                      </p:to>
                                    </p:set>
                                    <p:animEffect transition="in" filter="fade">
                                      <p:cBhvr>
                                        <p:cTn id="39" dur="500"/>
                                        <p:tgtEl>
                                          <p:spTgt spid="490"/>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18"/>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Practitioner's (Developer) myth – 3 &amp; 4</a:t>
            </a:r>
            <a:endParaRPr sz="3400" b="0" strike="noStrike">
              <a:solidFill>
                <a:srgbClr val="212121"/>
              </a:solidFill>
              <a:latin typeface="Roboto Condensed"/>
              <a:ea typeface="Roboto Condensed"/>
              <a:cs typeface="Roboto Condensed"/>
              <a:sym typeface="Roboto Condensed"/>
            </a:endParaRPr>
          </a:p>
        </p:txBody>
      </p:sp>
      <p:sp>
        <p:nvSpPr>
          <p:cNvPr id="498" name="Google Shape;498;p18"/>
          <p:cNvSpPr/>
          <p:nvPr/>
        </p:nvSpPr>
        <p:spPr>
          <a:xfrm>
            <a:off x="162000" y="893880"/>
            <a:ext cx="4846680" cy="1045440"/>
          </a:xfrm>
          <a:prstGeom prst="wedgeRoundRectCallout">
            <a:avLst>
              <a:gd name="adj1" fmla="val 67389"/>
              <a:gd name="adj2" fmla="val -13504"/>
              <a:gd name="adj3" fmla="val 16667"/>
            </a:avLst>
          </a:prstGeom>
          <a:solidFill>
            <a:schemeClr val="lt1"/>
          </a:solidFill>
          <a:ln w="25400" cap="flat" cmpd="sng">
            <a:solidFill>
              <a:schemeClr val="accent1"/>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Working </a:t>
            </a:r>
            <a:r>
              <a:rPr lang="en-US" sz="2400" b="1" strike="noStrike">
                <a:solidFill>
                  <a:srgbClr val="C00000"/>
                </a:solidFill>
                <a:latin typeface="Roboto Condensed"/>
                <a:ea typeface="Roboto Condensed"/>
                <a:cs typeface="Roboto Condensed"/>
                <a:sym typeface="Roboto Condensed"/>
              </a:rPr>
              <a:t>program</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is the </a:t>
            </a:r>
            <a:r>
              <a:rPr lang="en-US" sz="2400" b="1" strike="noStrike">
                <a:solidFill>
                  <a:srgbClr val="C00000"/>
                </a:solidFill>
                <a:latin typeface="Roboto Condensed"/>
                <a:ea typeface="Roboto Condensed"/>
                <a:cs typeface="Roboto Condensed"/>
                <a:sym typeface="Roboto Condensed"/>
              </a:rPr>
              <a:t>only</a:t>
            </a:r>
            <a:r>
              <a:rPr lang="en-US" sz="2400" b="0" strike="noStrike">
                <a:solidFill>
                  <a:srgbClr val="C00000"/>
                </a:solidFill>
                <a:latin typeface="Roboto Condensed"/>
                <a:ea typeface="Roboto Condensed"/>
                <a:cs typeface="Roboto Condensed"/>
                <a:sym typeface="Roboto Condensed"/>
              </a:rPr>
              <a:t> </a:t>
            </a:r>
            <a:r>
              <a:rPr lang="en-US" sz="2400" b="1" strike="noStrike">
                <a:solidFill>
                  <a:srgbClr val="C00000"/>
                </a:solidFill>
                <a:latin typeface="Roboto Condensed"/>
                <a:ea typeface="Roboto Condensed"/>
                <a:cs typeface="Roboto Condensed"/>
                <a:sym typeface="Roboto Condensed"/>
              </a:rPr>
              <a:t>deliverable</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work </a:t>
            </a:r>
            <a:r>
              <a:rPr lang="en-US" sz="2400" b="1" strike="noStrike">
                <a:solidFill>
                  <a:srgbClr val="C00000"/>
                </a:solidFill>
                <a:latin typeface="Roboto Condensed"/>
                <a:ea typeface="Roboto Condensed"/>
                <a:cs typeface="Roboto Condensed"/>
                <a:sym typeface="Roboto Condensed"/>
              </a:rPr>
              <a:t>product</a:t>
            </a:r>
            <a:r>
              <a:rPr lang="en-US" sz="2400" b="0" strike="noStrike">
                <a:solidFill>
                  <a:srgbClr val="212121"/>
                </a:solidFill>
                <a:latin typeface="Roboto Condensed"/>
                <a:ea typeface="Roboto Condensed"/>
                <a:cs typeface="Roboto Condensed"/>
                <a:sym typeface="Roboto Condensed"/>
              </a:rPr>
              <a:t>.</a:t>
            </a:r>
            <a:endParaRPr sz="2400" b="0" strike="noStrike">
              <a:solidFill>
                <a:schemeClr val="dk1"/>
              </a:solidFill>
              <a:latin typeface="Arial"/>
              <a:ea typeface="Arial"/>
              <a:cs typeface="Arial"/>
              <a:sym typeface="Arial"/>
            </a:endParaRPr>
          </a:p>
        </p:txBody>
      </p:sp>
      <p:sp>
        <p:nvSpPr>
          <p:cNvPr id="499" name="Google Shape;499;p18"/>
          <p:cNvSpPr txBox="1"/>
          <p:nvPr/>
        </p:nvSpPr>
        <p:spPr>
          <a:xfrm>
            <a:off x="162000" y="2765880"/>
            <a:ext cx="5773320" cy="369324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1" strike="noStrike">
                <a:solidFill>
                  <a:srgbClr val="212121"/>
                </a:solidFill>
                <a:latin typeface="Roboto Condensed"/>
                <a:ea typeface="Roboto Condensed"/>
                <a:cs typeface="Roboto Condensed"/>
                <a:sym typeface="Roboto Condensed"/>
              </a:rPr>
              <a:t>A working program </a:t>
            </a:r>
            <a:r>
              <a:rPr lang="en-US" sz="2400" b="0" strike="noStrike">
                <a:solidFill>
                  <a:srgbClr val="212121"/>
                </a:solidFill>
                <a:latin typeface="Roboto Condensed"/>
                <a:ea typeface="Roboto Condensed"/>
                <a:cs typeface="Roboto Condensed"/>
                <a:sym typeface="Roboto Condensed"/>
              </a:rPr>
              <a:t>is only one </a:t>
            </a:r>
            <a:r>
              <a:rPr lang="en-US" sz="2400" b="1" strike="noStrike">
                <a:solidFill>
                  <a:srgbClr val="212121"/>
                </a:solidFill>
                <a:latin typeface="Roboto Condensed"/>
                <a:ea typeface="Roboto Condensed"/>
                <a:cs typeface="Roboto Condensed"/>
                <a:sym typeface="Roboto Condensed"/>
              </a:rPr>
              <a:t>part of </a:t>
            </a:r>
            <a:r>
              <a:rPr lang="en-US" sz="2400" b="0" strike="noStrike">
                <a:solidFill>
                  <a:srgbClr val="212121"/>
                </a:solidFill>
                <a:latin typeface="Roboto Condensed"/>
                <a:ea typeface="Roboto Condensed"/>
                <a:cs typeface="Roboto Condensed"/>
                <a:sym typeface="Roboto Condensed"/>
              </a:rPr>
              <a:t>a </a:t>
            </a:r>
            <a:r>
              <a:rPr lang="en-US" sz="2400" b="1" strike="noStrike">
                <a:solidFill>
                  <a:srgbClr val="212121"/>
                </a:solidFill>
                <a:latin typeface="Roboto Condensed"/>
                <a:ea typeface="Roboto Condensed"/>
                <a:cs typeface="Roboto Condensed"/>
                <a:sym typeface="Roboto Condensed"/>
              </a:rPr>
              <a:t>software configuration</a:t>
            </a:r>
            <a:r>
              <a:rPr lang="en-US" sz="2400" b="0" strike="noStrike">
                <a:solidFill>
                  <a:srgbClr val="212121"/>
                </a:solidFill>
                <a:latin typeface="Roboto Condensed"/>
                <a:ea typeface="Roboto Condensed"/>
                <a:cs typeface="Roboto Condensed"/>
                <a:sym typeface="Roboto Condensed"/>
              </a:rPr>
              <a:t>. </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A variety of work products (e.g., </a:t>
            </a:r>
            <a:r>
              <a:rPr lang="en-US" sz="2400" b="1" strike="noStrike">
                <a:solidFill>
                  <a:srgbClr val="212121"/>
                </a:solidFill>
                <a:latin typeface="Roboto Condensed"/>
                <a:ea typeface="Roboto Condensed"/>
                <a:cs typeface="Roboto Condensed"/>
                <a:sym typeface="Roboto Condensed"/>
              </a:rPr>
              <a:t>models, documents, plans</a:t>
            </a:r>
            <a:r>
              <a:rPr lang="en-US" sz="2400" b="0" strike="noStrike">
                <a:solidFill>
                  <a:srgbClr val="212121"/>
                </a:solidFill>
                <a:latin typeface="Roboto Condensed"/>
                <a:ea typeface="Roboto Condensed"/>
                <a:cs typeface="Roboto Condensed"/>
                <a:sym typeface="Roboto Condensed"/>
              </a:rPr>
              <a:t>) provide a foundation for successful engineering and, more important, guidance for software support. </a:t>
            </a:r>
            <a:endParaRPr/>
          </a:p>
        </p:txBody>
      </p:sp>
      <p:sp>
        <p:nvSpPr>
          <p:cNvPr id="500" name="Google Shape;500;p18"/>
          <p:cNvSpPr/>
          <p:nvPr/>
        </p:nvSpPr>
        <p:spPr>
          <a:xfrm>
            <a:off x="162000" y="2149560"/>
            <a:ext cx="109512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Reality</a:t>
            </a:r>
            <a:endParaRPr sz="2400" b="0" strike="noStrike">
              <a:solidFill>
                <a:schemeClr val="dk1"/>
              </a:solidFill>
              <a:latin typeface="Arial"/>
              <a:ea typeface="Arial"/>
              <a:cs typeface="Arial"/>
              <a:sym typeface="Arial"/>
            </a:endParaRPr>
          </a:p>
        </p:txBody>
      </p:sp>
      <p:cxnSp>
        <p:nvCxnSpPr>
          <p:cNvPr id="501" name="Google Shape;501;p18"/>
          <p:cNvCxnSpPr/>
          <p:nvPr/>
        </p:nvCxnSpPr>
        <p:spPr>
          <a:xfrm>
            <a:off x="1257120" y="2611080"/>
            <a:ext cx="467820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sp>
        <p:nvSpPr>
          <p:cNvPr id="502" name="Google Shape;502;p18"/>
          <p:cNvSpPr/>
          <p:nvPr/>
        </p:nvSpPr>
        <p:spPr>
          <a:xfrm>
            <a:off x="7039440" y="893880"/>
            <a:ext cx="4961880" cy="1045440"/>
          </a:xfrm>
          <a:prstGeom prst="wedgeRoundRectCallout">
            <a:avLst>
              <a:gd name="adj1" fmla="val -63135"/>
              <a:gd name="adj2" fmla="val -26728"/>
              <a:gd name="adj3" fmla="val 16667"/>
            </a:avLst>
          </a:prstGeom>
          <a:solidFill>
            <a:schemeClr val="lt1"/>
          </a:solidFill>
          <a:ln w="25400" cap="flat" cmpd="sng">
            <a:solidFill>
              <a:schemeClr val="accent1"/>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1" strike="noStrike">
                <a:solidFill>
                  <a:srgbClr val="C00000"/>
                </a:solidFill>
                <a:latin typeface="Roboto Condensed"/>
                <a:ea typeface="Roboto Condensed"/>
                <a:cs typeface="Roboto Condensed"/>
                <a:sym typeface="Roboto Condensed"/>
              </a:rPr>
              <a:t>Software engineering</a:t>
            </a:r>
            <a:r>
              <a:rPr lang="en-US" sz="2400" b="0" strike="noStrike">
                <a:solidFill>
                  <a:srgbClr val="212121"/>
                </a:solidFill>
                <a:latin typeface="Roboto Condensed"/>
                <a:ea typeface="Roboto Condensed"/>
                <a:cs typeface="Roboto Condensed"/>
                <a:sym typeface="Roboto Condensed"/>
              </a:rPr>
              <a:t> is about </a:t>
            </a:r>
            <a:r>
              <a:rPr lang="en-US" sz="2400" b="1" strike="noStrike">
                <a:solidFill>
                  <a:srgbClr val="C00000"/>
                </a:solidFill>
                <a:latin typeface="Roboto Condensed"/>
                <a:ea typeface="Roboto Condensed"/>
                <a:cs typeface="Roboto Condensed"/>
                <a:sym typeface="Roboto Condensed"/>
              </a:rPr>
              <a:t>unnecessary</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documentation.</a:t>
            </a:r>
            <a:endParaRPr sz="2400" b="0" strike="noStrike">
              <a:solidFill>
                <a:schemeClr val="dk1"/>
              </a:solidFill>
              <a:latin typeface="Arial"/>
              <a:ea typeface="Arial"/>
              <a:cs typeface="Arial"/>
              <a:sym typeface="Arial"/>
            </a:endParaRPr>
          </a:p>
        </p:txBody>
      </p:sp>
      <p:sp>
        <p:nvSpPr>
          <p:cNvPr id="503" name="Google Shape;503;p18"/>
          <p:cNvSpPr/>
          <p:nvPr/>
        </p:nvSpPr>
        <p:spPr>
          <a:xfrm>
            <a:off x="6575400" y="2765880"/>
            <a:ext cx="5425920" cy="228564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Software engineering is not about creating documents. It is about </a:t>
            </a:r>
            <a:r>
              <a:rPr lang="en-US" sz="2400" b="1" strike="noStrike">
                <a:solidFill>
                  <a:srgbClr val="212121"/>
                </a:solidFill>
                <a:latin typeface="Roboto Condensed"/>
                <a:ea typeface="Roboto Condensed"/>
                <a:cs typeface="Roboto Condensed"/>
                <a:sym typeface="Roboto Condensed"/>
              </a:rPr>
              <a:t>creating a quality product</a:t>
            </a:r>
            <a:r>
              <a:rPr lang="en-US" sz="2400" b="0" strike="noStrike">
                <a:solidFill>
                  <a:srgbClr val="212121"/>
                </a:solidFill>
                <a:latin typeface="Roboto Condensed"/>
                <a:ea typeface="Roboto Condensed"/>
                <a:cs typeface="Roboto Condensed"/>
                <a:sym typeface="Roboto Condensed"/>
              </a:rPr>
              <a:t>. </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Better quality leads to reduced rework. And reduced rework results in faster delivery times. </a:t>
            </a:r>
            <a:endParaRPr sz="2400" b="0" strike="noStrike">
              <a:solidFill>
                <a:schemeClr val="dk1"/>
              </a:solidFill>
              <a:latin typeface="Arial"/>
              <a:ea typeface="Arial"/>
              <a:cs typeface="Arial"/>
              <a:sym typeface="Arial"/>
            </a:endParaRPr>
          </a:p>
        </p:txBody>
      </p:sp>
      <p:sp>
        <p:nvSpPr>
          <p:cNvPr id="504" name="Google Shape;504;p18"/>
          <p:cNvSpPr/>
          <p:nvPr/>
        </p:nvSpPr>
        <p:spPr>
          <a:xfrm>
            <a:off x="10906200" y="2149560"/>
            <a:ext cx="109512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Reality</a:t>
            </a:r>
            <a:endParaRPr sz="2400" b="0" strike="noStrike">
              <a:solidFill>
                <a:schemeClr val="dk1"/>
              </a:solidFill>
              <a:latin typeface="Arial"/>
              <a:ea typeface="Arial"/>
              <a:cs typeface="Arial"/>
              <a:sym typeface="Arial"/>
            </a:endParaRPr>
          </a:p>
        </p:txBody>
      </p:sp>
      <p:cxnSp>
        <p:nvCxnSpPr>
          <p:cNvPr id="505" name="Google Shape;505;p18"/>
          <p:cNvCxnSpPr/>
          <p:nvPr/>
        </p:nvCxnSpPr>
        <p:spPr>
          <a:xfrm>
            <a:off x="6575040" y="2611440"/>
            <a:ext cx="432324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cxnSp>
        <p:nvCxnSpPr>
          <p:cNvPr id="506" name="Google Shape;506;p18"/>
          <p:cNvCxnSpPr/>
          <p:nvPr/>
        </p:nvCxnSpPr>
        <p:spPr>
          <a:xfrm>
            <a:off x="6121080" y="2143080"/>
            <a:ext cx="52200" cy="4460040"/>
          </a:xfrm>
          <a:prstGeom prst="straightConnector1">
            <a:avLst/>
          </a:prstGeom>
          <a:noFill/>
          <a:ln w="38150" cap="flat" cmpd="sng">
            <a:solidFill>
              <a:srgbClr val="8C8C8C"/>
            </a:solidFill>
            <a:prstDash val="solid"/>
            <a:miter lim="8000"/>
            <a:headEnd type="none" w="sm" len="sm"/>
            <a:tailEnd type="none" w="sm" len="sm"/>
          </a:ln>
        </p:spPr>
      </p:cxnSp>
      <p:pic>
        <p:nvPicPr>
          <p:cNvPr id="507" name="Google Shape;507;p18"/>
          <p:cNvPicPr preferRelativeResize="0"/>
          <p:nvPr/>
        </p:nvPicPr>
        <p:blipFill rotWithShape="1">
          <a:blip r:embed="rId3">
            <a:alphaModFix/>
          </a:blip>
          <a:srcRect/>
          <a:stretch/>
        </p:blipFill>
        <p:spPr>
          <a:xfrm>
            <a:off x="5524920" y="863280"/>
            <a:ext cx="1221120" cy="122112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8"/>
                                        </p:tgtEl>
                                        <p:attrNameLst>
                                          <p:attrName>style.visibility</p:attrName>
                                        </p:attrNameLst>
                                      </p:cBhvr>
                                      <p:to>
                                        <p:strVal val="visible"/>
                                      </p:to>
                                    </p:set>
                                    <p:animEffect transition="in" filter="fade">
                                      <p:cBhvr>
                                        <p:cTn id="7" dur="500"/>
                                        <p:tgtEl>
                                          <p:spTgt spid="4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00"/>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501"/>
                                        </p:tgtEl>
                                        <p:attrNameLst>
                                          <p:attrName>style.visibility</p:attrName>
                                        </p:attrNameLst>
                                      </p:cBhvr>
                                      <p:to>
                                        <p:strVal val="visible"/>
                                      </p:to>
                                    </p:set>
                                    <p:animEffect transition="in" filter="fade">
                                      <p:cBhvr>
                                        <p:cTn id="14" dur="500"/>
                                        <p:tgtEl>
                                          <p:spTgt spid="501"/>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06"/>
                                        </p:tgtEl>
                                        <p:attrNameLst>
                                          <p:attrName>style.visibility</p:attrName>
                                        </p:attrNameLst>
                                      </p:cBhvr>
                                      <p:to>
                                        <p:strVal val="visible"/>
                                      </p:to>
                                    </p:set>
                                    <p:animEffect transition="in" filter="fade">
                                      <p:cBhvr>
                                        <p:cTn id="27" dur="500"/>
                                        <p:tgtEl>
                                          <p:spTgt spid="50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02"/>
                                        </p:tgtEl>
                                        <p:attrNameLst>
                                          <p:attrName>style.visibility</p:attrName>
                                        </p:attrNameLst>
                                      </p:cBhvr>
                                      <p:to>
                                        <p:strVal val="visible"/>
                                      </p:to>
                                    </p:set>
                                    <p:animEffect transition="in" filter="fade">
                                      <p:cBhvr>
                                        <p:cTn id="32" dur="500"/>
                                        <p:tgtEl>
                                          <p:spTgt spid="50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04"/>
                                        </p:tgtEl>
                                        <p:attrNameLst>
                                          <p:attrName>style.visibility</p:attrName>
                                        </p:attrNameLst>
                                      </p:cBhvr>
                                      <p:to>
                                        <p:strVal val="visible"/>
                                      </p:to>
                                    </p:set>
                                  </p:childTnLst>
                                </p:cTn>
                              </p:par>
                              <p:par>
                                <p:cTn id="37" presetID="10" presetClass="entr" presetSubtype="0" fill="hold" nodeType="withEffect">
                                  <p:stCondLst>
                                    <p:cond delay="0"/>
                                  </p:stCondLst>
                                  <p:childTnLst>
                                    <p:set>
                                      <p:cBhvr>
                                        <p:cTn id="38" dur="1" fill="hold">
                                          <p:stCondLst>
                                            <p:cond delay="0"/>
                                          </p:stCondLst>
                                        </p:cTn>
                                        <p:tgtEl>
                                          <p:spTgt spid="505"/>
                                        </p:tgtEl>
                                        <p:attrNameLst>
                                          <p:attrName>style.visibility</p:attrName>
                                        </p:attrNameLst>
                                      </p:cBhvr>
                                      <p:to>
                                        <p:strVal val="visible"/>
                                      </p:to>
                                    </p:set>
                                    <p:animEffect transition="in" filter="fade">
                                      <p:cBhvr>
                                        <p:cTn id="39" dur="500"/>
                                        <p:tgtEl>
                                          <p:spTgt spid="50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5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19"/>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Software Engineering Layered Approach</a:t>
            </a:r>
            <a:endParaRPr sz="3400" b="0" strike="noStrike">
              <a:solidFill>
                <a:srgbClr val="212121"/>
              </a:solidFill>
              <a:latin typeface="Roboto Condensed"/>
              <a:ea typeface="Roboto Condensed"/>
              <a:cs typeface="Roboto Condensed"/>
              <a:sym typeface="Roboto Condensed"/>
            </a:endParaRPr>
          </a:p>
        </p:txBody>
      </p:sp>
      <p:pic>
        <p:nvPicPr>
          <p:cNvPr id="513" name="Google Shape;513;p19"/>
          <p:cNvPicPr preferRelativeResize="0"/>
          <p:nvPr/>
        </p:nvPicPr>
        <p:blipFill rotWithShape="1">
          <a:blip r:embed="rId3">
            <a:alphaModFix/>
          </a:blip>
          <a:srcRect l="2448" r="3217"/>
          <a:stretch/>
        </p:blipFill>
        <p:spPr>
          <a:xfrm>
            <a:off x="114480" y="3448080"/>
            <a:ext cx="5866920" cy="1828440"/>
          </a:xfrm>
          <a:prstGeom prst="rect">
            <a:avLst/>
          </a:prstGeom>
          <a:noFill/>
          <a:ln>
            <a:noFill/>
          </a:ln>
        </p:spPr>
      </p:pic>
      <p:sp>
        <p:nvSpPr>
          <p:cNvPr id="514" name="Google Shape;514;p19"/>
          <p:cNvSpPr/>
          <p:nvPr/>
        </p:nvSpPr>
        <p:spPr>
          <a:xfrm>
            <a:off x="324000" y="6029280"/>
            <a:ext cx="8191080" cy="359640"/>
          </a:xfrm>
          <a:prstGeom prst="wedgeRectCallout">
            <a:avLst>
              <a:gd name="adj1" fmla="val -26317"/>
              <a:gd name="adj2" fmla="val -316371"/>
            </a:avLst>
          </a:prstGeom>
          <a:solidFill>
            <a:schemeClr val="lt1"/>
          </a:solidFill>
          <a:ln w="25400" cap="flat" cmpd="sng">
            <a:solidFill>
              <a:schemeClr val="accent6"/>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just"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Defines continuous </a:t>
            </a:r>
            <a:r>
              <a:rPr lang="en-US" sz="2400" b="1" strike="noStrike">
                <a:solidFill>
                  <a:srgbClr val="212121"/>
                </a:solidFill>
                <a:latin typeface="Roboto Condensed"/>
                <a:ea typeface="Roboto Condensed"/>
                <a:cs typeface="Roboto Condensed"/>
                <a:sym typeface="Roboto Condensed"/>
              </a:rPr>
              <a:t>process improvement principles</a:t>
            </a:r>
            <a:endParaRPr sz="2400" b="0" strike="noStrike">
              <a:solidFill>
                <a:schemeClr val="dk1"/>
              </a:solidFill>
              <a:latin typeface="Arial"/>
              <a:ea typeface="Arial"/>
              <a:cs typeface="Arial"/>
              <a:sym typeface="Arial"/>
            </a:endParaRPr>
          </a:p>
        </p:txBody>
      </p:sp>
      <p:sp>
        <p:nvSpPr>
          <p:cNvPr id="515" name="Google Shape;515;p19"/>
          <p:cNvSpPr/>
          <p:nvPr/>
        </p:nvSpPr>
        <p:spPr>
          <a:xfrm>
            <a:off x="4286160" y="4781520"/>
            <a:ext cx="7638840" cy="990360"/>
          </a:xfrm>
          <a:prstGeom prst="wedgeRectCallout">
            <a:avLst>
              <a:gd name="adj1" fmla="val -62341"/>
              <a:gd name="adj2" fmla="val -68518"/>
            </a:avLst>
          </a:prstGeom>
          <a:solidFill>
            <a:schemeClr val="lt1"/>
          </a:solidFill>
          <a:ln w="25400" cap="flat" cmpd="sng">
            <a:solidFill>
              <a:schemeClr val="accent6"/>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just"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It is a foundation of Software Engineering, It is the </a:t>
            </a:r>
            <a:r>
              <a:rPr lang="en-US" sz="2400" b="1" strike="noStrike">
                <a:solidFill>
                  <a:srgbClr val="212121"/>
                </a:solidFill>
                <a:latin typeface="Roboto Condensed"/>
                <a:ea typeface="Roboto Condensed"/>
                <a:cs typeface="Roboto Condensed"/>
                <a:sym typeface="Roboto Condensed"/>
              </a:rPr>
              <a:t>glue</a:t>
            </a:r>
            <a:r>
              <a:rPr lang="en-US" sz="2400" b="0" strike="noStrike">
                <a:solidFill>
                  <a:srgbClr val="212121"/>
                </a:solidFill>
                <a:latin typeface="Roboto Condensed"/>
                <a:ea typeface="Roboto Condensed"/>
                <a:cs typeface="Roboto Condensed"/>
                <a:sym typeface="Roboto Condensed"/>
              </a:rPr>
              <a:t> that holds the </a:t>
            </a:r>
            <a:r>
              <a:rPr lang="en-US" sz="2400" b="1" strike="noStrike">
                <a:solidFill>
                  <a:srgbClr val="212121"/>
                </a:solidFill>
                <a:latin typeface="Roboto Condensed"/>
                <a:ea typeface="Roboto Condensed"/>
                <a:cs typeface="Roboto Condensed"/>
                <a:sym typeface="Roboto Condensed"/>
              </a:rPr>
              <a:t>technology layers</a:t>
            </a:r>
            <a:r>
              <a:rPr lang="en-US" sz="2400" b="0" strike="noStrike">
                <a:solidFill>
                  <a:srgbClr val="212121"/>
                </a:solidFill>
                <a:latin typeface="Roboto Condensed"/>
                <a:ea typeface="Roboto Condensed"/>
                <a:cs typeface="Roboto Condensed"/>
                <a:sym typeface="Roboto Condensed"/>
              </a:rPr>
              <a:t>, It </a:t>
            </a:r>
            <a:r>
              <a:rPr lang="en-US" sz="2400" b="1" strike="noStrike">
                <a:solidFill>
                  <a:srgbClr val="212121"/>
                </a:solidFill>
                <a:latin typeface="Roboto Condensed"/>
                <a:ea typeface="Roboto Condensed"/>
                <a:cs typeface="Roboto Condensed"/>
                <a:sym typeface="Roboto Condensed"/>
              </a:rPr>
              <a:t>defines</a:t>
            </a:r>
            <a:r>
              <a:rPr lang="en-US" sz="2400" b="0" strike="noStrike">
                <a:solidFill>
                  <a:srgbClr val="212121"/>
                </a:solidFill>
                <a:latin typeface="Roboto Condensed"/>
                <a:ea typeface="Roboto Condensed"/>
                <a:cs typeface="Roboto Condensed"/>
                <a:sym typeface="Roboto Condensed"/>
              </a:rPr>
              <a:t> a </a:t>
            </a:r>
            <a:r>
              <a:rPr lang="en-US" sz="2400" b="1" strike="noStrike">
                <a:solidFill>
                  <a:srgbClr val="212121"/>
                </a:solidFill>
                <a:latin typeface="Roboto Condensed"/>
                <a:ea typeface="Roboto Condensed"/>
                <a:cs typeface="Roboto Condensed"/>
                <a:sym typeface="Roboto Condensed"/>
              </a:rPr>
              <a:t>framework</a:t>
            </a:r>
            <a:r>
              <a:rPr lang="en-US" sz="2400" b="0" strike="noStrike">
                <a:solidFill>
                  <a:srgbClr val="212121"/>
                </a:solidFill>
                <a:latin typeface="Roboto Condensed"/>
                <a:ea typeface="Roboto Condensed"/>
                <a:cs typeface="Roboto Condensed"/>
                <a:sym typeface="Roboto Condensed"/>
              </a:rPr>
              <a:t> </a:t>
            </a:r>
            <a:r>
              <a:rPr lang="en-US" sz="2400" b="1" strike="noStrike">
                <a:solidFill>
                  <a:srgbClr val="212121"/>
                </a:solidFill>
                <a:latin typeface="Roboto Condensed"/>
                <a:ea typeface="Roboto Condensed"/>
                <a:cs typeface="Roboto Condensed"/>
                <a:sym typeface="Roboto Condensed"/>
              </a:rPr>
              <a:t>activities</a:t>
            </a:r>
            <a:endParaRPr sz="2400" b="0" strike="noStrike">
              <a:solidFill>
                <a:schemeClr val="dk1"/>
              </a:solidFill>
              <a:latin typeface="Arial"/>
              <a:ea typeface="Arial"/>
              <a:cs typeface="Arial"/>
              <a:sym typeface="Arial"/>
            </a:endParaRPr>
          </a:p>
        </p:txBody>
      </p:sp>
      <p:sp>
        <p:nvSpPr>
          <p:cNvPr id="516" name="Google Shape;516;p19"/>
          <p:cNvSpPr/>
          <p:nvPr/>
        </p:nvSpPr>
        <p:spPr>
          <a:xfrm>
            <a:off x="4324320" y="2930760"/>
            <a:ext cx="7600680" cy="1526040"/>
          </a:xfrm>
          <a:prstGeom prst="wedgeRectCallout">
            <a:avLst>
              <a:gd name="adj1" fmla="val -62993"/>
              <a:gd name="adj2" fmla="val 31828"/>
            </a:avLst>
          </a:prstGeom>
          <a:solidFill>
            <a:schemeClr val="lt1"/>
          </a:solidFill>
          <a:ln w="25400" cap="flat" cmpd="sng">
            <a:solidFill>
              <a:schemeClr val="accent6"/>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just"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It provides</a:t>
            </a:r>
            <a:r>
              <a:rPr lang="en-US" sz="2400" b="1" strike="noStrike">
                <a:solidFill>
                  <a:srgbClr val="212121"/>
                </a:solidFill>
                <a:latin typeface="Roboto Condensed"/>
                <a:ea typeface="Roboto Condensed"/>
                <a:cs typeface="Roboto Condensed"/>
                <a:sym typeface="Roboto Condensed"/>
              </a:rPr>
              <a:t> technical how-to’s </a:t>
            </a:r>
            <a:r>
              <a:rPr lang="en-US" sz="2400" b="0" strike="noStrike">
                <a:solidFill>
                  <a:srgbClr val="212121"/>
                </a:solidFill>
                <a:latin typeface="Roboto Condensed"/>
                <a:ea typeface="Roboto Condensed"/>
                <a:cs typeface="Roboto Condensed"/>
                <a:sym typeface="Roboto Condensed"/>
              </a:rPr>
              <a:t>for building software, it encompasses </a:t>
            </a:r>
            <a:r>
              <a:rPr lang="en-US" sz="2400" b="1" strike="noStrike">
                <a:solidFill>
                  <a:srgbClr val="212121"/>
                </a:solidFill>
                <a:latin typeface="Roboto Condensed"/>
                <a:ea typeface="Roboto Condensed"/>
                <a:cs typeface="Roboto Condensed"/>
                <a:sym typeface="Roboto Condensed"/>
              </a:rPr>
              <a:t>many tasks</a:t>
            </a:r>
            <a:r>
              <a:rPr lang="en-US" sz="2400" b="0" strike="noStrike">
                <a:solidFill>
                  <a:srgbClr val="212121"/>
                </a:solidFill>
                <a:latin typeface="Roboto Condensed"/>
                <a:ea typeface="Roboto Condensed"/>
                <a:cs typeface="Roboto Condensed"/>
                <a:sym typeface="Roboto Condensed"/>
              </a:rPr>
              <a:t> including communication, requirement analysis, design modeling, program construction, testing and support</a:t>
            </a:r>
            <a:endParaRPr sz="2400" b="0" strike="noStrike">
              <a:solidFill>
                <a:schemeClr val="dk1"/>
              </a:solidFill>
              <a:latin typeface="Arial"/>
              <a:ea typeface="Arial"/>
              <a:cs typeface="Arial"/>
              <a:sym typeface="Arial"/>
            </a:endParaRPr>
          </a:p>
        </p:txBody>
      </p:sp>
      <p:sp>
        <p:nvSpPr>
          <p:cNvPr id="517" name="Google Shape;517;p19"/>
          <p:cNvSpPr/>
          <p:nvPr/>
        </p:nvSpPr>
        <p:spPr>
          <a:xfrm>
            <a:off x="324000" y="939960"/>
            <a:ext cx="8991360" cy="1717200"/>
          </a:xfrm>
          <a:prstGeom prst="wedgeRectCallout">
            <a:avLst>
              <a:gd name="adj1" fmla="val -21888"/>
              <a:gd name="adj2" fmla="val 106551"/>
            </a:avLst>
          </a:prstGeom>
          <a:solidFill>
            <a:schemeClr val="lt1"/>
          </a:solidFill>
          <a:ln w="25400" cap="flat" cmpd="sng">
            <a:solidFill>
              <a:schemeClr val="accent6"/>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just"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Software Engineering Tools </a:t>
            </a:r>
            <a:r>
              <a:rPr lang="en-US" sz="2400" b="1" strike="noStrike">
                <a:solidFill>
                  <a:srgbClr val="212121"/>
                </a:solidFill>
                <a:latin typeface="Roboto Condensed"/>
                <a:ea typeface="Roboto Condensed"/>
                <a:cs typeface="Roboto Condensed"/>
                <a:sym typeface="Roboto Condensed"/>
              </a:rPr>
              <a:t>allows automation of activities </a:t>
            </a:r>
            <a:r>
              <a:rPr lang="en-US" sz="2400" b="0" strike="noStrike">
                <a:solidFill>
                  <a:srgbClr val="212121"/>
                </a:solidFill>
                <a:latin typeface="Roboto Condensed"/>
                <a:ea typeface="Roboto Condensed"/>
                <a:cs typeface="Roboto Condensed"/>
                <a:sym typeface="Roboto Condensed"/>
              </a:rPr>
              <a:t>which helps to perform systematic activities. A system for the support of software development, called </a:t>
            </a:r>
            <a:r>
              <a:rPr lang="en-US" sz="2400" b="1" strike="noStrike">
                <a:solidFill>
                  <a:srgbClr val="212121"/>
                </a:solidFill>
                <a:latin typeface="Roboto Condensed"/>
                <a:ea typeface="Roboto Condensed"/>
                <a:cs typeface="Roboto Condensed"/>
                <a:sym typeface="Roboto Condensed"/>
              </a:rPr>
              <a:t>computer-aided software engineering </a:t>
            </a:r>
            <a:r>
              <a:rPr lang="en-US" sz="2400" b="0" strike="noStrike">
                <a:solidFill>
                  <a:srgbClr val="212121"/>
                </a:solidFill>
                <a:latin typeface="Roboto Condensed"/>
                <a:ea typeface="Roboto Condensed"/>
                <a:cs typeface="Roboto Condensed"/>
                <a:sym typeface="Roboto Condensed"/>
              </a:rPr>
              <a:t>(CASE). </a:t>
            </a:r>
            <a:r>
              <a:rPr lang="en-US" sz="2400" b="1" strike="noStrike">
                <a:solidFill>
                  <a:srgbClr val="B84742"/>
                </a:solidFill>
                <a:latin typeface="Roboto Condensed"/>
                <a:ea typeface="Roboto Condensed"/>
                <a:cs typeface="Roboto Condensed"/>
                <a:sym typeface="Roboto Condensed"/>
              </a:rPr>
              <a:t>Examples</a:t>
            </a:r>
            <a:r>
              <a:rPr lang="en-US" sz="2400" b="1" strike="noStrike">
                <a:solidFill>
                  <a:srgbClr val="212121"/>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Testing Tools, Bug/Issue Tracking Tools etc…</a:t>
            </a:r>
            <a:endParaRPr sz="2400" b="0" strike="noStrik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20"/>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Software Engineering Layered Approach Cont.</a:t>
            </a:r>
            <a:endParaRPr sz="3400" b="0" strike="noStrike">
              <a:solidFill>
                <a:srgbClr val="212121"/>
              </a:solidFill>
              <a:latin typeface="Roboto Condensed"/>
              <a:ea typeface="Roboto Condensed"/>
              <a:cs typeface="Roboto Condensed"/>
              <a:sym typeface="Roboto Condensed"/>
            </a:endParaRPr>
          </a:p>
        </p:txBody>
      </p:sp>
      <p:sp>
        <p:nvSpPr>
          <p:cNvPr id="523" name="Google Shape;523;p20"/>
          <p:cNvSpPr txBox="1"/>
          <p:nvPr/>
        </p:nvSpPr>
        <p:spPr>
          <a:xfrm>
            <a:off x="277560" y="1400760"/>
            <a:ext cx="11696400" cy="2129760"/>
          </a:xfrm>
          <a:prstGeom prst="rect">
            <a:avLst/>
          </a:prstGeom>
          <a:noFill/>
          <a:ln>
            <a:noFill/>
          </a:ln>
        </p:spPr>
        <p:txBody>
          <a:bodyPr spcFirstLastPara="1" wrap="square" lIns="91425" tIns="45700" rIns="91425" bIns="45700" anchor="t" anchorCtr="0">
            <a:norm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Main principle of Software Engineering is Quality Focus.</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An </a:t>
            </a:r>
            <a:r>
              <a:rPr lang="en-US" sz="2400" b="1" strike="noStrike">
                <a:solidFill>
                  <a:srgbClr val="B84742"/>
                </a:solidFill>
                <a:latin typeface="Roboto Condensed"/>
                <a:ea typeface="Roboto Condensed"/>
                <a:cs typeface="Roboto Condensed"/>
                <a:sym typeface="Roboto Condensed"/>
              </a:rPr>
              <a:t>engineering approach </a:t>
            </a:r>
            <a:r>
              <a:rPr lang="en-US" sz="2400" b="0" strike="noStrike">
                <a:solidFill>
                  <a:srgbClr val="212121"/>
                </a:solidFill>
                <a:latin typeface="Roboto Condensed"/>
                <a:ea typeface="Roboto Condensed"/>
                <a:cs typeface="Roboto Condensed"/>
                <a:sym typeface="Roboto Condensed"/>
              </a:rPr>
              <a:t>must have a </a:t>
            </a:r>
            <a:r>
              <a:rPr lang="en-US" sz="2400" b="1" strike="noStrike">
                <a:solidFill>
                  <a:srgbClr val="212121"/>
                </a:solidFill>
                <a:latin typeface="Roboto Condensed"/>
                <a:ea typeface="Roboto Condensed"/>
                <a:cs typeface="Roboto Condensed"/>
                <a:sym typeface="Roboto Condensed"/>
              </a:rPr>
              <a:t>focus on quality</a:t>
            </a:r>
            <a:r>
              <a:rPr lang="en-US" sz="2400" b="0" strike="noStrike">
                <a:solidFill>
                  <a:srgbClr val="212121"/>
                </a:solidFill>
                <a:latin typeface="Roboto Condensed"/>
                <a:ea typeface="Roboto Condensed"/>
                <a:cs typeface="Roboto Condensed"/>
                <a:sym typeface="Roboto Condensed"/>
              </a:rPr>
              <a:t>. </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Total Quality Management </a:t>
            </a:r>
            <a:r>
              <a:rPr lang="en-US" sz="2400" b="1" strike="noStrike">
                <a:solidFill>
                  <a:srgbClr val="212121"/>
                </a:solidFill>
                <a:latin typeface="Roboto Condensed"/>
                <a:ea typeface="Roboto Condensed"/>
                <a:cs typeface="Roboto Condensed"/>
                <a:sym typeface="Roboto Condensed"/>
              </a:rPr>
              <a:t>(TQM)</a:t>
            </a:r>
            <a:r>
              <a:rPr lang="en-US" sz="2400" b="0" strike="noStrike">
                <a:solidFill>
                  <a:srgbClr val="212121"/>
                </a:solidFill>
                <a:latin typeface="Roboto Condensed"/>
                <a:ea typeface="Roboto Condensed"/>
                <a:cs typeface="Roboto Condensed"/>
                <a:sym typeface="Roboto Condensed"/>
              </a:rPr>
              <a:t>, </a:t>
            </a:r>
            <a:r>
              <a:rPr lang="en-US" sz="2400" b="1" strike="noStrike">
                <a:solidFill>
                  <a:srgbClr val="212121"/>
                </a:solidFill>
                <a:latin typeface="Roboto Condensed"/>
                <a:ea typeface="Roboto Condensed"/>
                <a:cs typeface="Roboto Condensed"/>
                <a:sym typeface="Roboto Condensed"/>
              </a:rPr>
              <a:t>Six Sigma</a:t>
            </a:r>
            <a:r>
              <a:rPr lang="en-US" sz="2400" b="0" strike="noStrike">
                <a:solidFill>
                  <a:srgbClr val="212121"/>
                </a:solidFill>
                <a:latin typeface="Roboto Condensed"/>
                <a:ea typeface="Roboto Condensed"/>
                <a:cs typeface="Roboto Condensed"/>
                <a:sym typeface="Roboto Condensed"/>
              </a:rPr>
              <a:t>, </a:t>
            </a:r>
            <a:r>
              <a:rPr lang="en-US" sz="2400" b="1" strike="noStrike">
                <a:solidFill>
                  <a:srgbClr val="212121"/>
                </a:solidFill>
                <a:latin typeface="Roboto Condensed"/>
                <a:ea typeface="Roboto Condensed"/>
                <a:cs typeface="Roboto Condensed"/>
                <a:sym typeface="Roboto Condensed"/>
              </a:rPr>
              <a:t>ISO </a:t>
            </a:r>
            <a:r>
              <a:rPr lang="en-US" sz="2400" b="0" strike="noStrike">
                <a:solidFill>
                  <a:srgbClr val="212121"/>
                </a:solidFill>
                <a:latin typeface="Roboto Condensed"/>
                <a:ea typeface="Roboto Condensed"/>
                <a:cs typeface="Roboto Condensed"/>
                <a:sym typeface="Roboto Condensed"/>
              </a:rPr>
              <a:t>9001, ISO 9000-3, CAPABILITY MATURITY MODEL </a:t>
            </a:r>
            <a:r>
              <a:rPr lang="en-US" sz="2400" b="1" strike="noStrike">
                <a:solidFill>
                  <a:srgbClr val="212121"/>
                </a:solidFill>
                <a:latin typeface="Roboto Condensed"/>
                <a:ea typeface="Roboto Condensed"/>
                <a:cs typeface="Roboto Condensed"/>
                <a:sym typeface="Roboto Condensed"/>
              </a:rPr>
              <a:t>(CMM)</a:t>
            </a:r>
            <a:r>
              <a:rPr lang="en-US" sz="2400" b="0" strike="noStrike">
                <a:solidFill>
                  <a:srgbClr val="212121"/>
                </a:solidFill>
                <a:latin typeface="Roboto Condensed"/>
                <a:ea typeface="Roboto Condensed"/>
                <a:cs typeface="Roboto Condensed"/>
                <a:sym typeface="Roboto Condensed"/>
              </a:rPr>
              <a:t>, </a:t>
            </a:r>
            <a:r>
              <a:rPr lang="en-US" sz="2400" b="1" strike="noStrike">
                <a:solidFill>
                  <a:srgbClr val="212121"/>
                </a:solidFill>
                <a:latin typeface="Roboto Condensed"/>
                <a:ea typeface="Roboto Condensed"/>
                <a:cs typeface="Roboto Condensed"/>
                <a:sym typeface="Roboto Condensed"/>
              </a:rPr>
              <a:t>CMMI</a:t>
            </a:r>
            <a:r>
              <a:rPr lang="en-US" sz="2400" b="0" strike="noStrike">
                <a:solidFill>
                  <a:srgbClr val="212121"/>
                </a:solidFill>
                <a:latin typeface="Roboto Condensed"/>
                <a:ea typeface="Roboto Condensed"/>
                <a:cs typeface="Roboto Condensed"/>
                <a:sym typeface="Roboto Condensed"/>
              </a:rPr>
              <a:t> &amp; similar approaches encourages a continuous process improvement culture</a:t>
            </a:r>
            <a:endParaRPr/>
          </a:p>
          <a:p>
            <a:pPr marL="0" marR="0" lvl="0" indent="0" algn="just" rtl="0">
              <a:lnSpc>
                <a:spcPct val="90000"/>
              </a:lnSpc>
              <a:spcBef>
                <a:spcPts val="1001"/>
              </a:spcBef>
              <a:spcAft>
                <a:spcPts val="0"/>
              </a:spcAft>
              <a:buNone/>
            </a:pPr>
            <a:endParaRPr sz="2400" b="0" strike="noStrike">
              <a:solidFill>
                <a:srgbClr val="212121"/>
              </a:solidFill>
              <a:latin typeface="Roboto Condensed"/>
              <a:ea typeface="Roboto Condensed"/>
              <a:cs typeface="Roboto Condensed"/>
              <a:sym typeface="Roboto Condensed"/>
            </a:endParaRPr>
          </a:p>
          <a:p>
            <a:pPr marL="0" marR="0" lvl="0" indent="0" algn="just" rtl="0">
              <a:lnSpc>
                <a:spcPct val="90000"/>
              </a:lnSpc>
              <a:spcBef>
                <a:spcPts val="1001"/>
              </a:spcBef>
              <a:spcAft>
                <a:spcPts val="0"/>
              </a:spcAft>
              <a:buNone/>
            </a:pPr>
            <a:endParaRPr sz="2400" b="0" strike="noStrike">
              <a:solidFill>
                <a:srgbClr val="212121"/>
              </a:solidFill>
              <a:latin typeface="Roboto Condensed"/>
              <a:ea typeface="Roboto Condensed"/>
              <a:cs typeface="Roboto Condensed"/>
              <a:sym typeface="Roboto Condensed"/>
            </a:endParaRPr>
          </a:p>
        </p:txBody>
      </p:sp>
      <p:sp>
        <p:nvSpPr>
          <p:cNvPr id="524" name="Google Shape;524;p20"/>
          <p:cNvSpPr/>
          <p:nvPr/>
        </p:nvSpPr>
        <p:spPr>
          <a:xfrm>
            <a:off x="295560" y="840240"/>
            <a:ext cx="221508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Quality</a:t>
            </a:r>
            <a:endParaRPr sz="2400" b="0" strike="noStrike">
              <a:solidFill>
                <a:schemeClr val="dk1"/>
              </a:solidFill>
              <a:latin typeface="Arial"/>
              <a:ea typeface="Arial"/>
              <a:cs typeface="Arial"/>
              <a:sym typeface="Arial"/>
            </a:endParaRPr>
          </a:p>
        </p:txBody>
      </p:sp>
      <p:cxnSp>
        <p:nvCxnSpPr>
          <p:cNvPr id="525" name="Google Shape;525;p20"/>
          <p:cNvCxnSpPr/>
          <p:nvPr/>
        </p:nvCxnSpPr>
        <p:spPr>
          <a:xfrm>
            <a:off x="2479320" y="1301760"/>
            <a:ext cx="699192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sp>
        <p:nvSpPr>
          <p:cNvPr id="526" name="Google Shape;526;p20"/>
          <p:cNvSpPr/>
          <p:nvPr/>
        </p:nvSpPr>
        <p:spPr>
          <a:xfrm>
            <a:off x="8038080" y="391320"/>
            <a:ext cx="442224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strike="noStrike">
                <a:solidFill>
                  <a:srgbClr val="212121"/>
                </a:solidFill>
                <a:latin typeface="Roboto Condensed"/>
                <a:ea typeface="Roboto Condensed"/>
                <a:cs typeface="Roboto Condensed"/>
                <a:sym typeface="Roboto Condensed"/>
              </a:rPr>
              <a:t>Software Engineering is a layered technology</a:t>
            </a:r>
            <a:endParaRPr sz="1800" b="0" strike="noStrike">
              <a:solidFill>
                <a:schemeClr val="dk1"/>
              </a:solidFill>
              <a:latin typeface="Arial"/>
              <a:ea typeface="Arial"/>
              <a:cs typeface="Arial"/>
              <a:sym typeface="Arial"/>
            </a:endParaRPr>
          </a:p>
        </p:txBody>
      </p:sp>
      <p:sp>
        <p:nvSpPr>
          <p:cNvPr id="527" name="Google Shape;527;p20"/>
          <p:cNvSpPr/>
          <p:nvPr/>
        </p:nvSpPr>
        <p:spPr>
          <a:xfrm>
            <a:off x="307080" y="4066560"/>
            <a:ext cx="11666880" cy="147384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300"/>
              <a:buFont typeface="Noto Sans Symbols"/>
              <a:buChar char="🞂"/>
            </a:pPr>
            <a:r>
              <a:rPr lang="en-US" sz="2300" b="0" strike="noStrike">
                <a:solidFill>
                  <a:srgbClr val="000000"/>
                </a:solidFill>
                <a:latin typeface="Roboto Condensed"/>
                <a:ea typeface="Roboto Condensed"/>
                <a:cs typeface="Roboto Condensed"/>
                <a:sym typeface="Roboto Condensed"/>
              </a:rPr>
              <a:t>It is a foundation of Software Engineering, It is the glue the holds the technology layers together and enables logical and timely development of computer software.</a:t>
            </a:r>
            <a:endParaRPr sz="23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300"/>
              <a:buFont typeface="Noto Sans Symbols"/>
              <a:buChar char="🞂"/>
            </a:pPr>
            <a:r>
              <a:rPr lang="en-US" sz="2300" b="0" strike="noStrike">
                <a:solidFill>
                  <a:srgbClr val="212121"/>
                </a:solidFill>
                <a:latin typeface="Roboto Condensed"/>
                <a:ea typeface="Roboto Condensed"/>
                <a:cs typeface="Roboto Condensed"/>
                <a:sym typeface="Roboto Condensed"/>
              </a:rPr>
              <a:t>It </a:t>
            </a:r>
            <a:r>
              <a:rPr lang="en-US" sz="2300" b="1" strike="noStrike">
                <a:solidFill>
                  <a:srgbClr val="212121"/>
                </a:solidFill>
                <a:latin typeface="Roboto Condensed"/>
                <a:ea typeface="Roboto Condensed"/>
                <a:cs typeface="Roboto Condensed"/>
                <a:sym typeface="Roboto Condensed"/>
              </a:rPr>
              <a:t>defines</a:t>
            </a:r>
            <a:r>
              <a:rPr lang="en-US" sz="2300" b="0" strike="noStrike">
                <a:solidFill>
                  <a:srgbClr val="212121"/>
                </a:solidFill>
                <a:latin typeface="Roboto Condensed"/>
                <a:ea typeface="Roboto Condensed"/>
                <a:cs typeface="Roboto Condensed"/>
                <a:sym typeface="Roboto Condensed"/>
              </a:rPr>
              <a:t> a </a:t>
            </a:r>
            <a:r>
              <a:rPr lang="en-US" sz="2300" b="1" strike="noStrike">
                <a:solidFill>
                  <a:srgbClr val="212121"/>
                </a:solidFill>
                <a:latin typeface="Roboto Condensed"/>
                <a:ea typeface="Roboto Condensed"/>
                <a:cs typeface="Roboto Condensed"/>
                <a:sym typeface="Roboto Condensed"/>
              </a:rPr>
              <a:t>framework </a:t>
            </a:r>
            <a:r>
              <a:rPr lang="en-US" sz="2300" b="0" strike="noStrike">
                <a:solidFill>
                  <a:srgbClr val="212121"/>
                </a:solidFill>
                <a:latin typeface="Roboto Condensed"/>
                <a:ea typeface="Roboto Condensed"/>
                <a:cs typeface="Roboto Condensed"/>
                <a:sym typeface="Roboto Condensed"/>
              </a:rPr>
              <a:t>with activities for effective delivery of software engineering technology</a:t>
            </a:r>
            <a:endParaRPr sz="23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300"/>
              <a:buFont typeface="Noto Sans Symbols"/>
              <a:buChar char="🞂"/>
            </a:pPr>
            <a:r>
              <a:rPr lang="en-US" sz="2300" b="0" strike="noStrike">
                <a:solidFill>
                  <a:srgbClr val="212121"/>
                </a:solidFill>
                <a:latin typeface="Roboto Condensed"/>
                <a:ea typeface="Roboto Condensed"/>
                <a:cs typeface="Roboto Condensed"/>
                <a:sym typeface="Roboto Condensed"/>
              </a:rPr>
              <a:t>It establish the context in which technical methods are applied, work products (models, documents, data, reports, forms, etc.) are produced, milestones are established, quality is ensured, and change is properly managed.</a:t>
            </a:r>
            <a:endParaRPr sz="2300" b="0" strike="noStrike">
              <a:solidFill>
                <a:schemeClr val="dk1"/>
              </a:solidFill>
              <a:latin typeface="Arial"/>
              <a:ea typeface="Arial"/>
              <a:cs typeface="Arial"/>
              <a:sym typeface="Arial"/>
            </a:endParaRPr>
          </a:p>
        </p:txBody>
      </p:sp>
      <p:sp>
        <p:nvSpPr>
          <p:cNvPr id="528" name="Google Shape;528;p20"/>
          <p:cNvSpPr/>
          <p:nvPr/>
        </p:nvSpPr>
        <p:spPr>
          <a:xfrm>
            <a:off x="307080" y="3475080"/>
            <a:ext cx="220356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Process Layer</a:t>
            </a:r>
            <a:endParaRPr sz="2400" b="0" strike="noStrike">
              <a:solidFill>
                <a:schemeClr val="dk1"/>
              </a:solidFill>
              <a:latin typeface="Arial"/>
              <a:ea typeface="Arial"/>
              <a:cs typeface="Arial"/>
              <a:sym typeface="Arial"/>
            </a:endParaRPr>
          </a:p>
        </p:txBody>
      </p:sp>
      <p:cxnSp>
        <p:nvCxnSpPr>
          <p:cNvPr id="529" name="Google Shape;529;p20"/>
          <p:cNvCxnSpPr/>
          <p:nvPr/>
        </p:nvCxnSpPr>
        <p:spPr>
          <a:xfrm>
            <a:off x="2490840" y="3936600"/>
            <a:ext cx="936720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4"/>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525"/>
                                        </p:tgtEl>
                                        <p:attrNameLst>
                                          <p:attrName>style.visibility</p:attrName>
                                        </p:attrNameLst>
                                      </p:cBhvr>
                                      <p:to>
                                        <p:strVal val="visible"/>
                                      </p:to>
                                    </p:set>
                                    <p:animEffect transition="in" filter="fade">
                                      <p:cBhvr>
                                        <p:cTn id="9" dur="500"/>
                                        <p:tgtEl>
                                          <p:spTgt spid="52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2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2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2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23">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23">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28"/>
                                        </p:tgtEl>
                                        <p:attrNameLst>
                                          <p:attrName>style.visibility</p:attrName>
                                        </p:attrNameLst>
                                      </p:cBhvr>
                                      <p:to>
                                        <p:strVal val="visible"/>
                                      </p:to>
                                    </p:set>
                                  </p:childTnLst>
                                </p:cTn>
                              </p:par>
                              <p:par>
                                <p:cTn id="34" presetID="10" presetClass="entr" presetSubtype="0" fill="hold" nodeType="withEffect">
                                  <p:stCondLst>
                                    <p:cond delay="0"/>
                                  </p:stCondLst>
                                  <p:childTnLst>
                                    <p:set>
                                      <p:cBhvr>
                                        <p:cTn id="35" dur="1" fill="hold">
                                          <p:stCondLst>
                                            <p:cond delay="0"/>
                                          </p:stCondLst>
                                        </p:cTn>
                                        <p:tgtEl>
                                          <p:spTgt spid="529"/>
                                        </p:tgtEl>
                                        <p:attrNameLst>
                                          <p:attrName>style.visibility</p:attrName>
                                        </p:attrNameLst>
                                      </p:cBhvr>
                                      <p:to>
                                        <p:strVal val="visible"/>
                                      </p:to>
                                    </p:set>
                                    <p:animEffect transition="in" filter="fade">
                                      <p:cBhvr>
                                        <p:cTn id="36" dur="500"/>
                                        <p:tgtEl>
                                          <p:spTgt spid="52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27">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27">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21"/>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Software Engineering Layered Approach Cont.</a:t>
            </a:r>
            <a:endParaRPr sz="3400" b="0" strike="noStrike">
              <a:solidFill>
                <a:srgbClr val="212121"/>
              </a:solidFill>
              <a:latin typeface="Roboto Condensed"/>
              <a:ea typeface="Roboto Condensed"/>
              <a:cs typeface="Roboto Condensed"/>
              <a:sym typeface="Roboto Condensed"/>
            </a:endParaRPr>
          </a:p>
        </p:txBody>
      </p:sp>
      <p:sp>
        <p:nvSpPr>
          <p:cNvPr id="535" name="Google Shape;535;p21"/>
          <p:cNvSpPr txBox="1"/>
          <p:nvPr/>
        </p:nvSpPr>
        <p:spPr>
          <a:xfrm>
            <a:off x="291960" y="1474920"/>
            <a:ext cx="11565720" cy="1374840"/>
          </a:xfrm>
          <a:prstGeom prst="rect">
            <a:avLst/>
          </a:prstGeom>
          <a:noFill/>
          <a:ln>
            <a:noFill/>
          </a:ln>
        </p:spPr>
        <p:txBody>
          <a:bodyPr spcFirstLastPara="1" wrap="square" lIns="91425" tIns="45700" rIns="91425" bIns="45700" anchor="t" anchorCtr="0">
            <a:norm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It provides </a:t>
            </a:r>
            <a:r>
              <a:rPr lang="en-US" sz="2400" b="1" strike="noStrike">
                <a:solidFill>
                  <a:srgbClr val="C00000"/>
                </a:solidFill>
                <a:latin typeface="Roboto Condensed"/>
                <a:ea typeface="Roboto Condensed"/>
                <a:cs typeface="Roboto Condensed"/>
                <a:sym typeface="Roboto Condensed"/>
              </a:rPr>
              <a:t>technical how-to’s </a:t>
            </a:r>
            <a:r>
              <a:rPr lang="en-US" sz="2400" b="0" strike="noStrike">
                <a:solidFill>
                  <a:srgbClr val="212121"/>
                </a:solidFill>
                <a:latin typeface="Roboto Condensed"/>
                <a:ea typeface="Roboto Condensed"/>
                <a:cs typeface="Roboto Condensed"/>
                <a:sym typeface="Roboto Condensed"/>
              </a:rPr>
              <a:t>for building software</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It </a:t>
            </a:r>
            <a:r>
              <a:rPr lang="en-US" sz="2400" b="1" strike="noStrike">
                <a:solidFill>
                  <a:srgbClr val="212121"/>
                </a:solidFill>
                <a:latin typeface="Roboto Condensed"/>
                <a:ea typeface="Roboto Condensed"/>
                <a:cs typeface="Roboto Condensed"/>
                <a:sym typeface="Roboto Condensed"/>
              </a:rPr>
              <a:t>encompasses many tasks </a:t>
            </a:r>
            <a:r>
              <a:rPr lang="en-US" sz="2400" b="0" strike="noStrike">
                <a:solidFill>
                  <a:srgbClr val="212121"/>
                </a:solidFill>
                <a:latin typeface="Roboto Condensed"/>
                <a:ea typeface="Roboto Condensed"/>
                <a:cs typeface="Roboto Condensed"/>
                <a:sym typeface="Roboto Condensed"/>
              </a:rPr>
              <a:t>including communication, requirement analysis, design modeling, program construction, testing and support</a:t>
            </a:r>
            <a:endParaRPr/>
          </a:p>
        </p:txBody>
      </p:sp>
      <p:sp>
        <p:nvSpPr>
          <p:cNvPr id="536" name="Google Shape;536;p21"/>
          <p:cNvSpPr/>
          <p:nvPr/>
        </p:nvSpPr>
        <p:spPr>
          <a:xfrm>
            <a:off x="291960" y="3574800"/>
            <a:ext cx="11565720" cy="2702880"/>
          </a:xfrm>
          <a:prstGeom prst="rect">
            <a:avLst/>
          </a:prstGeom>
          <a:noFill/>
          <a:ln>
            <a:noFill/>
          </a:ln>
        </p:spPr>
        <p:txBody>
          <a:bodyPr spcFirstLastPara="1" wrap="square" lIns="91425" tIns="45700" rIns="91425" bIns="45700" anchor="t" anchorCtr="0">
            <a:norm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Software engineering tools provide automated or semi-automated support for the process and the methods</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Computer‐aided software engineering (</a:t>
            </a:r>
            <a:r>
              <a:rPr lang="en-US" sz="2400" b="1" strike="noStrike">
                <a:solidFill>
                  <a:srgbClr val="C00000"/>
                </a:solidFill>
                <a:latin typeface="Roboto Condensed"/>
                <a:ea typeface="Roboto Condensed"/>
                <a:cs typeface="Roboto Condensed"/>
                <a:sym typeface="Roboto Condensed"/>
              </a:rPr>
              <a:t>CASE</a:t>
            </a:r>
            <a:r>
              <a:rPr lang="en-US" sz="2400" b="0" strike="noStrike">
                <a:solidFill>
                  <a:srgbClr val="212121"/>
                </a:solidFill>
                <a:latin typeface="Roboto Condensed"/>
                <a:ea typeface="Roboto Condensed"/>
                <a:cs typeface="Roboto Condensed"/>
                <a:sym typeface="Roboto Condensed"/>
              </a:rPr>
              <a:t>) is the scientific application of a </a:t>
            </a:r>
            <a:r>
              <a:rPr lang="en-US" sz="2400" b="1" strike="noStrike">
                <a:solidFill>
                  <a:srgbClr val="C00000"/>
                </a:solidFill>
                <a:latin typeface="Roboto Condensed"/>
                <a:ea typeface="Roboto Condensed"/>
                <a:cs typeface="Roboto Condensed"/>
                <a:sym typeface="Roboto Condensed"/>
              </a:rPr>
              <a:t>set of tools </a:t>
            </a:r>
            <a:r>
              <a:rPr lang="en-US" sz="2400" b="0" strike="noStrike">
                <a:solidFill>
                  <a:srgbClr val="212121"/>
                </a:solidFill>
                <a:latin typeface="Roboto Condensed"/>
                <a:ea typeface="Roboto Condensed"/>
                <a:cs typeface="Roboto Condensed"/>
                <a:sym typeface="Roboto Condensed"/>
              </a:rPr>
              <a:t>and </a:t>
            </a:r>
            <a:r>
              <a:rPr lang="en-US" sz="2400" b="1" strike="noStrike">
                <a:solidFill>
                  <a:srgbClr val="C00000"/>
                </a:solidFill>
                <a:latin typeface="Roboto Condensed"/>
                <a:ea typeface="Roboto Condensed"/>
                <a:cs typeface="Roboto Condensed"/>
                <a:sym typeface="Roboto Condensed"/>
              </a:rPr>
              <a:t>methods</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to a software system which is meant to </a:t>
            </a:r>
            <a:r>
              <a:rPr lang="en-US" sz="2400" b="1" strike="noStrike">
                <a:solidFill>
                  <a:srgbClr val="212121"/>
                </a:solidFill>
                <a:latin typeface="Roboto Condensed"/>
                <a:ea typeface="Roboto Condensed"/>
                <a:cs typeface="Roboto Condensed"/>
                <a:sym typeface="Roboto Condensed"/>
              </a:rPr>
              <a:t>result in high‐quality, defect‐free, and maintainable software products</a:t>
            </a:r>
            <a:r>
              <a:rPr lang="en-US" sz="2400" b="0" strike="noStrike">
                <a:solidFill>
                  <a:srgbClr val="212121"/>
                </a:solidFill>
                <a:latin typeface="Roboto Condensed"/>
                <a:ea typeface="Roboto Condensed"/>
                <a:cs typeface="Roboto Condensed"/>
                <a:sym typeface="Roboto Condensed"/>
              </a:rPr>
              <a:t>.</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CASE tools automate many of the activities involved in various life cycle phases.</a:t>
            </a:r>
            <a:endParaRPr sz="2400" b="0" strike="noStrike">
              <a:solidFill>
                <a:schemeClr val="dk1"/>
              </a:solidFill>
              <a:latin typeface="Arial"/>
              <a:ea typeface="Arial"/>
              <a:cs typeface="Arial"/>
              <a:sym typeface="Arial"/>
            </a:endParaRPr>
          </a:p>
        </p:txBody>
      </p:sp>
      <p:sp>
        <p:nvSpPr>
          <p:cNvPr id="537" name="Google Shape;537;p21"/>
          <p:cNvSpPr/>
          <p:nvPr/>
        </p:nvSpPr>
        <p:spPr>
          <a:xfrm>
            <a:off x="295560" y="885240"/>
            <a:ext cx="221508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Method</a:t>
            </a:r>
            <a:endParaRPr sz="2400" b="0" strike="noStrike">
              <a:solidFill>
                <a:schemeClr val="dk1"/>
              </a:solidFill>
              <a:latin typeface="Arial"/>
              <a:ea typeface="Arial"/>
              <a:cs typeface="Arial"/>
              <a:sym typeface="Arial"/>
            </a:endParaRPr>
          </a:p>
        </p:txBody>
      </p:sp>
      <p:cxnSp>
        <p:nvCxnSpPr>
          <p:cNvPr id="538" name="Google Shape;538;p21"/>
          <p:cNvCxnSpPr/>
          <p:nvPr/>
        </p:nvCxnSpPr>
        <p:spPr>
          <a:xfrm>
            <a:off x="2479320" y="1346760"/>
            <a:ext cx="682812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sp>
        <p:nvSpPr>
          <p:cNvPr id="539" name="Google Shape;539;p21"/>
          <p:cNvSpPr/>
          <p:nvPr/>
        </p:nvSpPr>
        <p:spPr>
          <a:xfrm>
            <a:off x="295560" y="2970000"/>
            <a:ext cx="221508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Tools</a:t>
            </a:r>
            <a:endParaRPr sz="2400" b="0" strike="noStrike">
              <a:solidFill>
                <a:schemeClr val="dk1"/>
              </a:solidFill>
              <a:latin typeface="Arial"/>
              <a:ea typeface="Arial"/>
              <a:cs typeface="Arial"/>
              <a:sym typeface="Arial"/>
            </a:endParaRPr>
          </a:p>
        </p:txBody>
      </p:sp>
      <p:cxnSp>
        <p:nvCxnSpPr>
          <p:cNvPr id="540" name="Google Shape;540;p21"/>
          <p:cNvCxnSpPr/>
          <p:nvPr/>
        </p:nvCxnSpPr>
        <p:spPr>
          <a:xfrm>
            <a:off x="2479320" y="3431520"/>
            <a:ext cx="937872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7"/>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538"/>
                                        </p:tgtEl>
                                        <p:attrNameLst>
                                          <p:attrName>style.visibility</p:attrName>
                                        </p:attrNameLst>
                                      </p:cBhvr>
                                      <p:to>
                                        <p:strVal val="visible"/>
                                      </p:to>
                                    </p:set>
                                    <p:animEffect transition="in" filter="fade">
                                      <p:cBhvr>
                                        <p:cTn id="9" dur="500"/>
                                        <p:tgtEl>
                                          <p:spTgt spid="53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3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35">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39"/>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540"/>
                                        </p:tgtEl>
                                        <p:attrNameLst>
                                          <p:attrName>style.visibility</p:attrName>
                                        </p:attrNameLst>
                                      </p:cBhvr>
                                      <p:to>
                                        <p:strVal val="visible"/>
                                      </p:to>
                                    </p:set>
                                    <p:animEffect transition="in" filter="fade">
                                      <p:cBhvr>
                                        <p:cTn id="24" dur="500"/>
                                        <p:tgtEl>
                                          <p:spTgt spid="54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36">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36">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3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2ebb636fcf1_0_487"/>
          <p:cNvSpPr txBox="1">
            <a:spLocks noGrp="1"/>
          </p:cNvSpPr>
          <p:nvPr>
            <p:ph type="title"/>
          </p:nvPr>
        </p:nvSpPr>
        <p:spPr>
          <a:xfrm>
            <a:off x="660625" y="222267"/>
            <a:ext cx="11360700" cy="763500"/>
          </a:xfrm>
          <a:prstGeom prst="rect">
            <a:avLst/>
          </a:prstGeom>
        </p:spPr>
        <p:txBody>
          <a:bodyPr spcFirstLastPara="1" wrap="square" lIns="121900" tIns="121900" rIns="121900" bIns="121900" anchor="t" anchorCtr="0">
            <a:normAutofit/>
          </a:bodyPr>
          <a:lstStyle/>
          <a:p>
            <a:pPr marL="0" lvl="0" indent="0" algn="ctr" rtl="0">
              <a:spcBef>
                <a:spcPts val="0"/>
              </a:spcBef>
              <a:spcAft>
                <a:spcPts val="0"/>
              </a:spcAft>
              <a:buNone/>
            </a:pPr>
            <a:r>
              <a:rPr lang="en-US" sz="3300" b="1">
                <a:solidFill>
                  <a:srgbClr val="212121"/>
                </a:solidFill>
                <a:highlight>
                  <a:schemeClr val="lt2"/>
                </a:highlight>
                <a:latin typeface="Lexend"/>
                <a:ea typeface="Lexend"/>
                <a:cs typeface="Lexend"/>
                <a:sym typeface="Lexend"/>
              </a:rPr>
              <a:t>Program vs Software:</a:t>
            </a:r>
            <a:r>
              <a:rPr lang="en-US" sz="3300" b="1">
                <a:solidFill>
                  <a:srgbClr val="212121"/>
                </a:solidFill>
                <a:highlight>
                  <a:srgbClr val="FFFFFF"/>
                </a:highlight>
                <a:latin typeface="Lexend"/>
                <a:ea typeface="Lexend"/>
                <a:cs typeface="Lexend"/>
                <a:sym typeface="Lexend"/>
              </a:rPr>
              <a:t> </a:t>
            </a:r>
            <a:endParaRPr sz="5300" b="1">
              <a:solidFill>
                <a:srgbClr val="212121"/>
              </a:solidFill>
              <a:latin typeface="Lexend"/>
              <a:ea typeface="Lexend"/>
              <a:cs typeface="Lexend"/>
              <a:sym typeface="Lexend"/>
            </a:endParaRPr>
          </a:p>
        </p:txBody>
      </p:sp>
      <p:sp>
        <p:nvSpPr>
          <p:cNvPr id="127" name="Google Shape;127;g2ebb636fcf1_0_487"/>
          <p:cNvSpPr txBox="1"/>
          <p:nvPr/>
        </p:nvSpPr>
        <p:spPr>
          <a:xfrm>
            <a:off x="782700" y="1751767"/>
            <a:ext cx="4870500" cy="2931900"/>
          </a:xfrm>
          <a:prstGeom prst="rect">
            <a:avLst/>
          </a:prstGeom>
          <a:noFill/>
          <a:ln>
            <a:noFill/>
          </a:ln>
        </p:spPr>
        <p:txBody>
          <a:bodyPr spcFirstLastPara="1" wrap="square" lIns="121900" tIns="121900" rIns="121900" bIns="121900" anchor="t" anchorCtr="0">
            <a:noAutofit/>
          </a:bodyPr>
          <a:lstStyle/>
          <a:p>
            <a:pPr marL="609600" lvl="0" indent="-425450" algn="l" rtl="0">
              <a:spcBef>
                <a:spcPts val="0"/>
              </a:spcBef>
              <a:spcAft>
                <a:spcPts val="0"/>
              </a:spcAft>
              <a:buClr>
                <a:srgbClr val="273239"/>
              </a:buClr>
              <a:buSzPts val="1900"/>
              <a:buFont typeface="Lexend"/>
              <a:buChar char="●"/>
            </a:pPr>
            <a:r>
              <a:rPr lang="en-US" sz="1900" b="1">
                <a:solidFill>
                  <a:srgbClr val="273239"/>
                </a:solidFill>
                <a:highlight>
                  <a:srgbClr val="FFFFFF"/>
                </a:highlight>
                <a:latin typeface="Lexend"/>
                <a:ea typeface="Lexend"/>
                <a:cs typeface="Lexend"/>
                <a:sym typeface="Lexend"/>
              </a:rPr>
              <a:t>A program is a </a:t>
            </a:r>
            <a:r>
              <a:rPr lang="en-US" sz="1900" b="1">
                <a:solidFill>
                  <a:srgbClr val="0077B3"/>
                </a:solidFill>
                <a:highlight>
                  <a:srgbClr val="FFFFFF"/>
                </a:highlight>
                <a:latin typeface="Lexend"/>
                <a:ea typeface="Lexend"/>
                <a:cs typeface="Lexend"/>
                <a:sym typeface="Lexend"/>
              </a:rPr>
              <a:t>set of instructions that are given to a computer</a:t>
            </a:r>
            <a:r>
              <a:rPr lang="en-US" sz="1900" b="1">
                <a:solidFill>
                  <a:srgbClr val="273239"/>
                </a:solidFill>
                <a:highlight>
                  <a:srgbClr val="FFFFFF"/>
                </a:highlight>
                <a:latin typeface="Lexend"/>
                <a:ea typeface="Lexend"/>
                <a:cs typeface="Lexend"/>
                <a:sym typeface="Lexend"/>
              </a:rPr>
              <a:t> in order to achieve a </a:t>
            </a:r>
            <a:r>
              <a:rPr lang="en-US" sz="1900" b="1">
                <a:solidFill>
                  <a:srgbClr val="0077B3"/>
                </a:solidFill>
                <a:highlight>
                  <a:srgbClr val="FFFFFF"/>
                </a:highlight>
                <a:latin typeface="Lexend"/>
                <a:ea typeface="Lexend"/>
                <a:cs typeface="Lexend"/>
                <a:sym typeface="Lexend"/>
              </a:rPr>
              <a:t>specific task </a:t>
            </a:r>
            <a:endParaRPr sz="1900" b="1">
              <a:solidFill>
                <a:srgbClr val="0077B3"/>
              </a:solidFill>
              <a:highlight>
                <a:srgbClr val="FFFFFF"/>
              </a:highlight>
              <a:latin typeface="Lexend"/>
              <a:ea typeface="Lexend"/>
              <a:cs typeface="Lexend"/>
              <a:sym typeface="Lexend"/>
            </a:endParaRPr>
          </a:p>
          <a:p>
            <a:pPr marL="609600" lvl="0" indent="0" algn="l" rtl="0">
              <a:spcBef>
                <a:spcPts val="0"/>
              </a:spcBef>
              <a:spcAft>
                <a:spcPts val="0"/>
              </a:spcAft>
              <a:buNone/>
            </a:pPr>
            <a:endParaRPr sz="1900" b="1">
              <a:solidFill>
                <a:srgbClr val="273239"/>
              </a:solidFill>
              <a:highlight>
                <a:srgbClr val="FFFFFF"/>
              </a:highlight>
              <a:latin typeface="Lexend"/>
              <a:ea typeface="Lexend"/>
              <a:cs typeface="Lexend"/>
              <a:sym typeface="Lexend"/>
            </a:endParaRPr>
          </a:p>
          <a:p>
            <a:pPr marL="609600" lvl="0" indent="-425450" algn="l" rtl="0">
              <a:spcBef>
                <a:spcPts val="0"/>
              </a:spcBef>
              <a:spcAft>
                <a:spcPts val="0"/>
              </a:spcAft>
              <a:buClr>
                <a:srgbClr val="273239"/>
              </a:buClr>
              <a:buSzPts val="1900"/>
              <a:buFont typeface="Lexend"/>
              <a:buChar char="●"/>
            </a:pPr>
            <a:r>
              <a:rPr lang="en-US" sz="1900" b="1">
                <a:solidFill>
                  <a:srgbClr val="273239"/>
                </a:solidFill>
                <a:highlight>
                  <a:srgbClr val="FFFFFF"/>
                </a:highlight>
                <a:latin typeface="Lexend"/>
                <a:ea typeface="Lexend"/>
                <a:cs typeface="Lexend"/>
                <a:sym typeface="Lexend"/>
              </a:rPr>
              <a:t>A program is </a:t>
            </a:r>
            <a:r>
              <a:rPr lang="en-US" sz="1900" b="1">
                <a:solidFill>
                  <a:srgbClr val="0077B3"/>
                </a:solidFill>
                <a:highlight>
                  <a:srgbClr val="FFFFFF"/>
                </a:highlight>
                <a:latin typeface="Lexend"/>
                <a:ea typeface="Lexend"/>
                <a:cs typeface="Lexend"/>
                <a:sym typeface="Lexend"/>
              </a:rPr>
              <a:t>one of the stages </a:t>
            </a:r>
            <a:r>
              <a:rPr lang="en-US" sz="1900" b="1">
                <a:solidFill>
                  <a:srgbClr val="273239"/>
                </a:solidFill>
                <a:highlight>
                  <a:srgbClr val="FFFFFF"/>
                </a:highlight>
                <a:latin typeface="Lexend"/>
                <a:ea typeface="Lexend"/>
                <a:cs typeface="Lexend"/>
                <a:sym typeface="Lexend"/>
              </a:rPr>
              <a:t>involved in the development of the software.</a:t>
            </a:r>
            <a:endParaRPr sz="1900" b="1">
              <a:solidFill>
                <a:srgbClr val="273239"/>
              </a:solidFill>
              <a:highlight>
                <a:srgbClr val="FFFFFF"/>
              </a:highlight>
              <a:latin typeface="Lexend"/>
              <a:ea typeface="Lexend"/>
              <a:cs typeface="Lexend"/>
              <a:sym typeface="Lexend"/>
            </a:endParaRPr>
          </a:p>
          <a:p>
            <a:pPr marL="609600" lvl="0" indent="0" algn="l" rtl="0">
              <a:spcBef>
                <a:spcPts val="0"/>
              </a:spcBef>
              <a:spcAft>
                <a:spcPts val="0"/>
              </a:spcAft>
              <a:buNone/>
            </a:pPr>
            <a:endParaRPr sz="1900" b="1">
              <a:solidFill>
                <a:srgbClr val="273239"/>
              </a:solidFill>
              <a:highlight>
                <a:srgbClr val="FFFFFF"/>
              </a:highlight>
              <a:latin typeface="Lexend"/>
              <a:ea typeface="Lexend"/>
              <a:cs typeface="Lexend"/>
              <a:sym typeface="Lexend"/>
            </a:endParaRPr>
          </a:p>
        </p:txBody>
      </p:sp>
      <p:sp>
        <p:nvSpPr>
          <p:cNvPr id="128" name="Google Shape;128;g2ebb636fcf1_0_487"/>
          <p:cNvSpPr txBox="1"/>
          <p:nvPr/>
        </p:nvSpPr>
        <p:spPr>
          <a:xfrm>
            <a:off x="6087733" y="1677233"/>
            <a:ext cx="5404500" cy="2931900"/>
          </a:xfrm>
          <a:prstGeom prst="rect">
            <a:avLst/>
          </a:prstGeom>
          <a:noFill/>
          <a:ln>
            <a:noFill/>
          </a:ln>
        </p:spPr>
        <p:txBody>
          <a:bodyPr spcFirstLastPara="1" wrap="square" lIns="121900" tIns="121900" rIns="121900" bIns="121900" anchor="t" anchorCtr="0">
            <a:noAutofit/>
          </a:bodyPr>
          <a:lstStyle/>
          <a:p>
            <a:pPr marL="609600" lvl="0" indent="-425450" algn="l" rtl="0">
              <a:spcBef>
                <a:spcPts val="0"/>
              </a:spcBef>
              <a:spcAft>
                <a:spcPts val="0"/>
              </a:spcAft>
              <a:buClr>
                <a:srgbClr val="273239"/>
              </a:buClr>
              <a:buSzPts val="1900"/>
              <a:buFont typeface="Lexend"/>
              <a:buChar char="●"/>
            </a:pPr>
            <a:r>
              <a:rPr lang="en-US" sz="1900" b="1">
                <a:solidFill>
                  <a:srgbClr val="273239"/>
                </a:solidFill>
                <a:highlight>
                  <a:srgbClr val="FFFFFF"/>
                </a:highlight>
                <a:latin typeface="Lexend"/>
                <a:ea typeface="Lexend"/>
                <a:cs typeface="Lexend"/>
                <a:sym typeface="Lexend"/>
              </a:rPr>
              <a:t>Software is when a program is made available for </a:t>
            </a:r>
            <a:r>
              <a:rPr lang="en-US" sz="1900" b="1">
                <a:solidFill>
                  <a:srgbClr val="0077B3"/>
                </a:solidFill>
                <a:highlight>
                  <a:srgbClr val="FFFFFF"/>
                </a:highlight>
                <a:latin typeface="Lexend"/>
                <a:ea typeface="Lexend"/>
                <a:cs typeface="Lexend"/>
                <a:sym typeface="Lexend"/>
              </a:rPr>
              <a:t>commercial business and is properly documented along with its licensing.</a:t>
            </a:r>
            <a:endParaRPr sz="1900" b="1">
              <a:solidFill>
                <a:srgbClr val="0077B3"/>
              </a:solidFill>
              <a:highlight>
                <a:srgbClr val="FFFFFF"/>
              </a:highlight>
              <a:latin typeface="Lexend"/>
              <a:ea typeface="Lexend"/>
              <a:cs typeface="Lexend"/>
              <a:sym typeface="Lexend"/>
            </a:endParaRPr>
          </a:p>
          <a:p>
            <a:pPr marL="609600" lvl="0" indent="0" algn="l" rtl="0">
              <a:spcBef>
                <a:spcPts val="0"/>
              </a:spcBef>
              <a:spcAft>
                <a:spcPts val="0"/>
              </a:spcAft>
              <a:buNone/>
            </a:pPr>
            <a:endParaRPr sz="1900" b="1">
              <a:solidFill>
                <a:srgbClr val="273239"/>
              </a:solidFill>
              <a:highlight>
                <a:srgbClr val="FFFFFF"/>
              </a:highlight>
              <a:latin typeface="Lexend"/>
              <a:ea typeface="Lexend"/>
              <a:cs typeface="Lexend"/>
              <a:sym typeface="Lexend"/>
            </a:endParaRPr>
          </a:p>
          <a:p>
            <a:pPr marL="609600" lvl="0" indent="-425450" algn="l" rtl="0">
              <a:spcBef>
                <a:spcPts val="0"/>
              </a:spcBef>
              <a:spcAft>
                <a:spcPts val="0"/>
              </a:spcAft>
              <a:buClr>
                <a:srgbClr val="273239"/>
              </a:buClr>
              <a:buSzPts val="1900"/>
              <a:buFont typeface="Lexend"/>
              <a:buChar char="●"/>
            </a:pPr>
            <a:r>
              <a:rPr lang="en-US" sz="1900" b="1">
                <a:solidFill>
                  <a:srgbClr val="273239"/>
                </a:solidFill>
                <a:highlight>
                  <a:srgbClr val="FFFFFF"/>
                </a:highlight>
                <a:latin typeface="Lexend"/>
                <a:ea typeface="Lexend"/>
                <a:cs typeface="Lexend"/>
                <a:sym typeface="Lexend"/>
              </a:rPr>
              <a:t>Software development usually follows </a:t>
            </a:r>
            <a:r>
              <a:rPr lang="en-US" sz="1900" b="1">
                <a:solidFill>
                  <a:srgbClr val="0077B3"/>
                </a:solidFill>
                <a:highlight>
                  <a:srgbClr val="FFFFFF"/>
                </a:highlight>
                <a:latin typeface="Lexend"/>
                <a:ea typeface="Lexend"/>
                <a:cs typeface="Lexend"/>
                <a:sym typeface="Lexend"/>
              </a:rPr>
              <a:t>a life cycle</a:t>
            </a:r>
            <a:endParaRPr sz="1900" b="1">
              <a:solidFill>
                <a:srgbClr val="0077B3"/>
              </a:solidFill>
              <a:highlight>
                <a:srgbClr val="FFFFFF"/>
              </a:highlight>
              <a:latin typeface="Lexend"/>
              <a:ea typeface="Lexend"/>
              <a:cs typeface="Lexend"/>
              <a:sym typeface="Lexend"/>
            </a:endParaRPr>
          </a:p>
          <a:p>
            <a:pPr marL="609600" lvl="0" indent="-425450" algn="l" rtl="0">
              <a:spcBef>
                <a:spcPts val="0"/>
              </a:spcBef>
              <a:spcAft>
                <a:spcPts val="0"/>
              </a:spcAft>
              <a:buClr>
                <a:srgbClr val="273239"/>
              </a:buClr>
              <a:buSzPts val="1900"/>
              <a:buFont typeface="Lexend"/>
              <a:buChar char="-"/>
            </a:pPr>
            <a:r>
              <a:rPr lang="en-US" sz="1900" b="1">
                <a:solidFill>
                  <a:srgbClr val="273239"/>
                </a:solidFill>
                <a:highlight>
                  <a:srgbClr val="FFFFFF"/>
                </a:highlight>
                <a:latin typeface="Lexend"/>
                <a:ea typeface="Lexend"/>
                <a:cs typeface="Lexend"/>
                <a:sym typeface="Lexend"/>
              </a:rPr>
              <a:t>which involves the feasibility study of the project, requirement gathering, development of a prototype, system design, coding, and testing.</a:t>
            </a:r>
            <a:endParaRPr sz="1900" b="1">
              <a:solidFill>
                <a:srgbClr val="273239"/>
              </a:solidFill>
              <a:highlight>
                <a:srgbClr val="FFFFFF"/>
              </a:highlight>
              <a:latin typeface="Lexend"/>
              <a:ea typeface="Lexend"/>
              <a:cs typeface="Lexend"/>
              <a:sym typeface="Lexend"/>
            </a:endParaRPr>
          </a:p>
        </p:txBody>
      </p:sp>
      <p:sp>
        <p:nvSpPr>
          <p:cNvPr id="129" name="Google Shape;129;g2ebb636fcf1_0_487"/>
          <p:cNvSpPr txBox="1"/>
          <p:nvPr/>
        </p:nvSpPr>
        <p:spPr>
          <a:xfrm>
            <a:off x="1490867" y="5449667"/>
            <a:ext cx="9392400" cy="7635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2900">
                <a:solidFill>
                  <a:srgbClr val="C00000"/>
                </a:solidFill>
                <a:highlight>
                  <a:srgbClr val="FFFFFF"/>
                </a:highlight>
                <a:latin typeface="Lexend Black"/>
                <a:ea typeface="Lexend Black"/>
                <a:cs typeface="Lexend Black"/>
                <a:sym typeface="Lexend Black"/>
              </a:rPr>
              <a:t>Software=Program+documentation+licensing.</a:t>
            </a:r>
            <a:endParaRPr sz="3100">
              <a:solidFill>
                <a:srgbClr val="C00000"/>
              </a:solidFill>
              <a:latin typeface="Lexend Black"/>
              <a:ea typeface="Lexend Black"/>
              <a:cs typeface="Lexend Black"/>
              <a:sym typeface="Lexend Black"/>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22"/>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Software Process</a:t>
            </a:r>
            <a:endParaRPr sz="3400" b="0" strike="noStrike">
              <a:solidFill>
                <a:srgbClr val="212121"/>
              </a:solidFill>
              <a:latin typeface="Roboto Condensed"/>
              <a:ea typeface="Roboto Condensed"/>
              <a:cs typeface="Roboto Condensed"/>
              <a:sym typeface="Roboto Condensed"/>
            </a:endParaRPr>
          </a:p>
        </p:txBody>
      </p:sp>
      <p:sp>
        <p:nvSpPr>
          <p:cNvPr id="546" name="Google Shape;546;p22"/>
          <p:cNvSpPr txBox="1"/>
          <p:nvPr/>
        </p:nvSpPr>
        <p:spPr>
          <a:xfrm>
            <a:off x="131040" y="909720"/>
            <a:ext cx="11929320" cy="565452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A </a:t>
            </a:r>
            <a:r>
              <a:rPr lang="en-US" sz="2400" b="1" strike="noStrike">
                <a:solidFill>
                  <a:srgbClr val="C00000"/>
                </a:solidFill>
                <a:latin typeface="Roboto Condensed"/>
                <a:ea typeface="Roboto Condensed"/>
                <a:cs typeface="Roboto Condensed"/>
                <a:sym typeface="Roboto Condensed"/>
              </a:rPr>
              <a:t>process</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is a collection of </a:t>
            </a:r>
            <a:r>
              <a:rPr lang="en-US" sz="2400" b="1" strike="noStrike">
                <a:solidFill>
                  <a:srgbClr val="212121"/>
                </a:solidFill>
                <a:latin typeface="Roboto Condensed"/>
                <a:ea typeface="Roboto Condensed"/>
                <a:cs typeface="Roboto Condensed"/>
                <a:sym typeface="Roboto Condensed"/>
              </a:rPr>
              <a:t>activities</a:t>
            </a:r>
            <a:r>
              <a:rPr lang="en-US" sz="2400" b="0" strike="noStrike">
                <a:solidFill>
                  <a:srgbClr val="212121"/>
                </a:solidFill>
                <a:latin typeface="Roboto Condensed"/>
                <a:ea typeface="Roboto Condensed"/>
                <a:cs typeface="Roboto Condensed"/>
                <a:sym typeface="Roboto Condensed"/>
              </a:rPr>
              <a:t>, </a:t>
            </a:r>
            <a:r>
              <a:rPr lang="en-US" sz="2400" b="1" strike="noStrike">
                <a:solidFill>
                  <a:srgbClr val="212121"/>
                </a:solidFill>
                <a:latin typeface="Roboto Condensed"/>
                <a:ea typeface="Roboto Condensed"/>
                <a:cs typeface="Roboto Condensed"/>
                <a:sym typeface="Roboto Condensed"/>
              </a:rPr>
              <a:t>actions </a:t>
            </a:r>
            <a:r>
              <a:rPr lang="en-US" sz="2400" b="0" strike="noStrike">
                <a:solidFill>
                  <a:srgbClr val="212121"/>
                </a:solidFill>
                <a:latin typeface="Roboto Condensed"/>
                <a:ea typeface="Roboto Condensed"/>
                <a:cs typeface="Roboto Condensed"/>
                <a:sym typeface="Roboto Condensed"/>
              </a:rPr>
              <a:t>and </a:t>
            </a:r>
            <a:r>
              <a:rPr lang="en-US" sz="2400" b="1" strike="noStrike">
                <a:solidFill>
                  <a:srgbClr val="212121"/>
                </a:solidFill>
                <a:latin typeface="Roboto Condensed"/>
                <a:ea typeface="Roboto Condensed"/>
                <a:cs typeface="Roboto Condensed"/>
                <a:sym typeface="Roboto Condensed"/>
              </a:rPr>
              <a:t>tasks</a:t>
            </a:r>
            <a:r>
              <a:rPr lang="en-US" sz="2400" b="0" strike="noStrike">
                <a:solidFill>
                  <a:srgbClr val="212121"/>
                </a:solidFill>
                <a:latin typeface="Roboto Condensed"/>
                <a:ea typeface="Roboto Condensed"/>
                <a:cs typeface="Roboto Condensed"/>
                <a:sym typeface="Roboto Condensed"/>
              </a:rPr>
              <a:t> that are performed when some work product is to be created</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A process is not a </a:t>
            </a:r>
            <a:r>
              <a:rPr lang="en-US" sz="2400" b="1" strike="noStrike">
                <a:solidFill>
                  <a:srgbClr val="C00000"/>
                </a:solidFill>
                <a:latin typeface="Roboto Condensed"/>
                <a:ea typeface="Roboto Condensed"/>
                <a:cs typeface="Roboto Condensed"/>
                <a:sym typeface="Roboto Condensed"/>
              </a:rPr>
              <a:t>rigid prescription</a:t>
            </a:r>
            <a:r>
              <a:rPr lang="en-US" sz="2400" b="0" strike="noStrike">
                <a:solidFill>
                  <a:srgbClr val="212121"/>
                </a:solidFill>
                <a:latin typeface="Roboto Condensed"/>
                <a:ea typeface="Roboto Condensed"/>
                <a:cs typeface="Roboto Condensed"/>
                <a:sym typeface="Roboto Condensed"/>
              </a:rPr>
              <a:t> for how to build the software, rather it is </a:t>
            </a:r>
            <a:r>
              <a:rPr lang="en-US" sz="2400" b="1" strike="noStrike">
                <a:solidFill>
                  <a:srgbClr val="C00000"/>
                </a:solidFill>
                <a:latin typeface="Roboto Condensed"/>
                <a:ea typeface="Roboto Condensed"/>
                <a:cs typeface="Roboto Condensed"/>
                <a:sym typeface="Roboto Condensed"/>
              </a:rPr>
              <a:t>adaptable approach</a:t>
            </a:r>
            <a:r>
              <a:rPr lang="en-US" sz="2400" b="0" strike="noStrike">
                <a:solidFill>
                  <a:srgbClr val="212121"/>
                </a:solidFill>
                <a:latin typeface="Roboto Condensed"/>
                <a:ea typeface="Roboto Condensed"/>
                <a:cs typeface="Roboto Condensed"/>
                <a:sym typeface="Roboto Condensed"/>
              </a:rPr>
              <a:t> that enables the people doing the work to </a:t>
            </a:r>
            <a:r>
              <a:rPr lang="en-US" sz="2400" b="1" strike="noStrike">
                <a:solidFill>
                  <a:srgbClr val="C00000"/>
                </a:solidFill>
                <a:latin typeface="Roboto Condensed"/>
                <a:ea typeface="Roboto Condensed"/>
                <a:cs typeface="Roboto Condensed"/>
                <a:sym typeface="Roboto Condensed"/>
              </a:rPr>
              <a:t>pick</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and </a:t>
            </a:r>
            <a:r>
              <a:rPr lang="en-US" sz="2400" b="1" strike="noStrike">
                <a:solidFill>
                  <a:srgbClr val="C00000"/>
                </a:solidFill>
                <a:latin typeface="Roboto Condensed"/>
                <a:ea typeface="Roboto Condensed"/>
                <a:cs typeface="Roboto Condensed"/>
                <a:sym typeface="Roboto Condensed"/>
              </a:rPr>
              <a:t>choose</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the </a:t>
            </a:r>
            <a:r>
              <a:rPr lang="en-US" sz="2400" b="1" strike="noStrike">
                <a:solidFill>
                  <a:srgbClr val="C00000"/>
                </a:solidFill>
                <a:latin typeface="Roboto Condensed"/>
                <a:ea typeface="Roboto Condensed"/>
                <a:cs typeface="Roboto Condensed"/>
                <a:sym typeface="Roboto Condensed"/>
              </a:rPr>
              <a:t>appropriate set of work actions </a:t>
            </a:r>
            <a:r>
              <a:rPr lang="en-US" sz="2400" b="0" strike="noStrike">
                <a:solidFill>
                  <a:srgbClr val="212121"/>
                </a:solidFill>
                <a:latin typeface="Roboto Condensed"/>
                <a:ea typeface="Roboto Condensed"/>
                <a:cs typeface="Roboto Condensed"/>
                <a:sym typeface="Roboto Condensed"/>
              </a:rPr>
              <a:t>and tasks</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An </a:t>
            </a:r>
            <a:r>
              <a:rPr lang="en-US" sz="2400" b="1" strike="noStrike">
                <a:solidFill>
                  <a:srgbClr val="B84742"/>
                </a:solidFill>
                <a:latin typeface="Roboto Condensed"/>
                <a:ea typeface="Roboto Condensed"/>
                <a:cs typeface="Roboto Condensed"/>
                <a:sym typeface="Roboto Condensed"/>
              </a:rPr>
              <a:t>activity</a:t>
            </a:r>
            <a:r>
              <a:rPr lang="en-US" sz="2400" b="0" strike="noStrike">
                <a:solidFill>
                  <a:srgbClr val="212121"/>
                </a:solidFill>
                <a:latin typeface="Roboto Condensed"/>
                <a:ea typeface="Roboto Condensed"/>
                <a:cs typeface="Roboto Condensed"/>
                <a:sym typeface="Roboto Condensed"/>
              </a:rPr>
              <a:t> try to </a:t>
            </a:r>
            <a:r>
              <a:rPr lang="en-US" sz="2400" b="1" strike="noStrike">
                <a:solidFill>
                  <a:srgbClr val="B84742"/>
                </a:solidFill>
                <a:latin typeface="Roboto Condensed"/>
                <a:ea typeface="Roboto Condensed"/>
                <a:cs typeface="Roboto Condensed"/>
                <a:sym typeface="Roboto Condensed"/>
              </a:rPr>
              <a:t>achieve</a:t>
            </a:r>
            <a:r>
              <a:rPr lang="en-US" sz="2400" b="0" strike="noStrike">
                <a:solidFill>
                  <a:srgbClr val="212121"/>
                </a:solidFill>
                <a:latin typeface="Roboto Condensed"/>
                <a:ea typeface="Roboto Condensed"/>
                <a:cs typeface="Roboto Condensed"/>
                <a:sym typeface="Roboto Condensed"/>
              </a:rPr>
              <a:t> a </a:t>
            </a:r>
            <a:r>
              <a:rPr lang="en-US" sz="2400" b="1" strike="noStrike">
                <a:solidFill>
                  <a:srgbClr val="B84742"/>
                </a:solidFill>
                <a:latin typeface="Roboto Condensed"/>
                <a:ea typeface="Roboto Condensed"/>
                <a:cs typeface="Roboto Condensed"/>
                <a:sym typeface="Roboto Condensed"/>
              </a:rPr>
              <a:t>broad objective</a:t>
            </a:r>
            <a:r>
              <a:rPr lang="en-US" sz="2400" b="0" strike="noStrike">
                <a:solidFill>
                  <a:srgbClr val="212121"/>
                </a:solidFill>
                <a:latin typeface="Roboto Condensed"/>
                <a:ea typeface="Roboto Condensed"/>
                <a:cs typeface="Roboto Condensed"/>
                <a:sym typeface="Roboto Condensed"/>
              </a:rPr>
              <a:t> (e.g., communication with stakeholders) </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An </a:t>
            </a:r>
            <a:r>
              <a:rPr lang="en-US" sz="2400" b="1" strike="noStrike">
                <a:solidFill>
                  <a:srgbClr val="B84742"/>
                </a:solidFill>
                <a:latin typeface="Roboto Condensed"/>
                <a:ea typeface="Roboto Condensed"/>
                <a:cs typeface="Roboto Condensed"/>
                <a:sym typeface="Roboto Condensed"/>
              </a:rPr>
              <a:t>activity</a:t>
            </a:r>
            <a:r>
              <a:rPr lang="en-US" sz="2400" b="0" strike="noStrike">
                <a:solidFill>
                  <a:srgbClr val="212121"/>
                </a:solidFill>
                <a:latin typeface="Roboto Condensed"/>
                <a:ea typeface="Roboto Condensed"/>
                <a:cs typeface="Roboto Condensed"/>
                <a:sym typeface="Roboto Condensed"/>
              </a:rPr>
              <a:t> is </a:t>
            </a:r>
            <a:r>
              <a:rPr lang="en-US" sz="2400" b="1" strike="noStrike">
                <a:solidFill>
                  <a:srgbClr val="B84742"/>
                </a:solidFill>
                <a:latin typeface="Roboto Condensed"/>
                <a:ea typeface="Roboto Condensed"/>
                <a:cs typeface="Roboto Condensed"/>
                <a:sym typeface="Roboto Condensed"/>
              </a:rPr>
              <a:t>applied</a:t>
            </a:r>
            <a:r>
              <a:rPr lang="en-US" sz="2400" b="0" strike="noStrike">
                <a:solidFill>
                  <a:srgbClr val="212121"/>
                </a:solidFill>
                <a:latin typeface="Roboto Condensed"/>
                <a:ea typeface="Roboto Condensed"/>
                <a:cs typeface="Roboto Condensed"/>
                <a:sym typeface="Roboto Condensed"/>
              </a:rPr>
              <a:t> regardless of the </a:t>
            </a:r>
            <a:r>
              <a:rPr lang="en-US" sz="2400" b="1" strike="noStrike">
                <a:solidFill>
                  <a:srgbClr val="212121"/>
                </a:solidFill>
                <a:latin typeface="Roboto Condensed"/>
                <a:ea typeface="Roboto Condensed"/>
                <a:cs typeface="Roboto Condensed"/>
                <a:sym typeface="Roboto Condensed"/>
              </a:rPr>
              <a:t>application domain</a:t>
            </a:r>
            <a:r>
              <a:rPr lang="en-US" sz="2400" b="0" strike="noStrike">
                <a:solidFill>
                  <a:srgbClr val="212121"/>
                </a:solidFill>
                <a:latin typeface="Roboto Condensed"/>
                <a:ea typeface="Roboto Condensed"/>
                <a:cs typeface="Roboto Condensed"/>
                <a:sym typeface="Roboto Condensed"/>
              </a:rPr>
              <a:t>, </a:t>
            </a:r>
            <a:r>
              <a:rPr lang="en-US" sz="2400" b="1" strike="noStrike">
                <a:solidFill>
                  <a:srgbClr val="212121"/>
                </a:solidFill>
                <a:latin typeface="Roboto Condensed"/>
                <a:ea typeface="Roboto Condensed"/>
                <a:cs typeface="Roboto Condensed"/>
                <a:sym typeface="Roboto Condensed"/>
              </a:rPr>
              <a:t>size of the project</a:t>
            </a:r>
            <a:r>
              <a:rPr lang="en-US" sz="2400" b="0" strike="noStrike">
                <a:solidFill>
                  <a:srgbClr val="212121"/>
                </a:solidFill>
                <a:latin typeface="Roboto Condensed"/>
                <a:ea typeface="Roboto Condensed"/>
                <a:cs typeface="Roboto Condensed"/>
                <a:sym typeface="Roboto Condensed"/>
              </a:rPr>
              <a:t>, </a:t>
            </a:r>
            <a:r>
              <a:rPr lang="en-US" sz="2400" b="1" strike="noStrike">
                <a:solidFill>
                  <a:srgbClr val="212121"/>
                </a:solidFill>
                <a:latin typeface="Roboto Condensed"/>
                <a:ea typeface="Roboto Condensed"/>
                <a:cs typeface="Roboto Condensed"/>
                <a:sym typeface="Roboto Condensed"/>
              </a:rPr>
              <a:t>complexity of the effort</a:t>
            </a:r>
            <a:r>
              <a:rPr lang="en-US" sz="2400" b="0" strike="noStrike">
                <a:solidFill>
                  <a:srgbClr val="212121"/>
                </a:solidFill>
                <a:latin typeface="Roboto Condensed"/>
                <a:ea typeface="Roboto Condensed"/>
                <a:cs typeface="Roboto Condensed"/>
                <a:sym typeface="Roboto Condensed"/>
              </a:rPr>
              <a:t>, or </a:t>
            </a:r>
            <a:r>
              <a:rPr lang="en-US" sz="2400" b="1" strike="noStrike">
                <a:solidFill>
                  <a:srgbClr val="212121"/>
                </a:solidFill>
                <a:latin typeface="Roboto Condensed"/>
                <a:ea typeface="Roboto Condensed"/>
                <a:cs typeface="Roboto Condensed"/>
                <a:sym typeface="Roboto Condensed"/>
              </a:rPr>
              <a:t>degree of accuracy</a:t>
            </a:r>
            <a:r>
              <a:rPr lang="en-US" sz="2400" b="0" strike="noStrike">
                <a:solidFill>
                  <a:srgbClr val="212121"/>
                </a:solidFill>
                <a:latin typeface="Roboto Condensed"/>
                <a:ea typeface="Roboto Condensed"/>
                <a:cs typeface="Roboto Condensed"/>
                <a:sym typeface="Roboto Condensed"/>
              </a:rPr>
              <a:t> with which software engineering is to be applied.</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An </a:t>
            </a:r>
            <a:r>
              <a:rPr lang="en-US" sz="2400" b="1" strike="noStrike">
                <a:solidFill>
                  <a:srgbClr val="B84742"/>
                </a:solidFill>
                <a:latin typeface="Roboto Condensed"/>
                <a:ea typeface="Roboto Condensed"/>
                <a:cs typeface="Roboto Condensed"/>
                <a:sym typeface="Roboto Condensed"/>
              </a:rPr>
              <a:t>action</a:t>
            </a:r>
            <a:r>
              <a:rPr lang="en-US" sz="2400" b="0" strike="noStrike">
                <a:solidFill>
                  <a:srgbClr val="212121"/>
                </a:solidFill>
                <a:latin typeface="Roboto Condensed"/>
                <a:ea typeface="Roboto Condensed"/>
                <a:cs typeface="Roboto Condensed"/>
                <a:sym typeface="Roboto Condensed"/>
              </a:rPr>
              <a:t> (e.g., architectural design) </a:t>
            </a:r>
            <a:r>
              <a:rPr lang="en-US" sz="2400" b="1" strike="noStrike">
                <a:solidFill>
                  <a:srgbClr val="B84742"/>
                </a:solidFill>
                <a:latin typeface="Roboto Condensed"/>
                <a:ea typeface="Roboto Condensed"/>
                <a:cs typeface="Roboto Condensed"/>
                <a:sym typeface="Roboto Condensed"/>
              </a:rPr>
              <a:t>encompasses</a:t>
            </a:r>
            <a:r>
              <a:rPr lang="en-US" sz="2400" b="0" strike="noStrike">
                <a:solidFill>
                  <a:srgbClr val="212121"/>
                </a:solidFill>
                <a:latin typeface="Roboto Condensed"/>
                <a:ea typeface="Roboto Condensed"/>
                <a:cs typeface="Roboto Condensed"/>
                <a:sym typeface="Roboto Condensed"/>
              </a:rPr>
              <a:t> a </a:t>
            </a:r>
            <a:r>
              <a:rPr lang="en-US" sz="2400" b="1" strike="noStrike">
                <a:solidFill>
                  <a:srgbClr val="B84742"/>
                </a:solidFill>
                <a:latin typeface="Roboto Condensed"/>
                <a:ea typeface="Roboto Condensed"/>
                <a:cs typeface="Roboto Condensed"/>
                <a:sym typeface="Roboto Condensed"/>
              </a:rPr>
              <a:t>set of tasks</a:t>
            </a:r>
            <a:r>
              <a:rPr lang="en-US" sz="2400" b="0" strike="noStrike">
                <a:solidFill>
                  <a:srgbClr val="212121"/>
                </a:solidFill>
                <a:latin typeface="Roboto Condensed"/>
                <a:ea typeface="Roboto Condensed"/>
                <a:cs typeface="Roboto Condensed"/>
                <a:sym typeface="Roboto Condensed"/>
              </a:rPr>
              <a:t> that </a:t>
            </a:r>
            <a:r>
              <a:rPr lang="en-US" sz="2400" b="1" strike="noStrike">
                <a:solidFill>
                  <a:srgbClr val="212121"/>
                </a:solidFill>
                <a:latin typeface="Roboto Condensed"/>
                <a:ea typeface="Roboto Condensed"/>
                <a:cs typeface="Roboto Condensed"/>
                <a:sym typeface="Roboto Condensed"/>
              </a:rPr>
              <a:t>produce</a:t>
            </a:r>
            <a:r>
              <a:rPr lang="en-US" sz="2400" b="0" strike="noStrike">
                <a:solidFill>
                  <a:srgbClr val="212121"/>
                </a:solidFill>
                <a:latin typeface="Roboto Condensed"/>
                <a:ea typeface="Roboto Condensed"/>
                <a:cs typeface="Roboto Condensed"/>
                <a:sym typeface="Roboto Condensed"/>
              </a:rPr>
              <a:t> a major </a:t>
            </a:r>
            <a:r>
              <a:rPr lang="en-US" sz="2400" b="1" strike="noStrike">
                <a:solidFill>
                  <a:srgbClr val="212121"/>
                </a:solidFill>
                <a:latin typeface="Roboto Condensed"/>
                <a:ea typeface="Roboto Condensed"/>
                <a:cs typeface="Roboto Condensed"/>
                <a:sym typeface="Roboto Condensed"/>
              </a:rPr>
              <a:t>work product</a:t>
            </a:r>
            <a:r>
              <a:rPr lang="en-US" sz="2400" b="0" strike="noStrike">
                <a:solidFill>
                  <a:srgbClr val="212121"/>
                </a:solidFill>
                <a:latin typeface="Roboto Condensed"/>
                <a:ea typeface="Roboto Condensed"/>
                <a:cs typeface="Roboto Condensed"/>
                <a:sym typeface="Roboto Condensed"/>
              </a:rPr>
              <a:t> (e.g., an architectural design model).</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A </a:t>
            </a:r>
            <a:r>
              <a:rPr lang="en-US" sz="2400" b="1" strike="noStrike">
                <a:solidFill>
                  <a:srgbClr val="B84742"/>
                </a:solidFill>
                <a:latin typeface="Roboto Condensed"/>
                <a:ea typeface="Roboto Condensed"/>
                <a:cs typeface="Roboto Condensed"/>
                <a:sym typeface="Roboto Condensed"/>
              </a:rPr>
              <a:t>task</a:t>
            </a:r>
            <a:r>
              <a:rPr lang="en-US" sz="2400" b="0" strike="noStrike">
                <a:solidFill>
                  <a:srgbClr val="212121"/>
                </a:solidFill>
                <a:latin typeface="Roboto Condensed"/>
                <a:ea typeface="Roboto Condensed"/>
                <a:cs typeface="Roboto Condensed"/>
                <a:sym typeface="Roboto Condensed"/>
              </a:rPr>
              <a:t> </a:t>
            </a:r>
            <a:r>
              <a:rPr lang="en-US" sz="2400" b="1" strike="noStrike">
                <a:solidFill>
                  <a:srgbClr val="212121"/>
                </a:solidFill>
                <a:latin typeface="Roboto Condensed"/>
                <a:ea typeface="Roboto Condensed"/>
                <a:cs typeface="Roboto Condensed"/>
                <a:sym typeface="Roboto Condensed"/>
              </a:rPr>
              <a:t>focuses</a:t>
            </a:r>
            <a:r>
              <a:rPr lang="en-US" sz="2400" b="0" strike="noStrike">
                <a:solidFill>
                  <a:srgbClr val="212121"/>
                </a:solidFill>
                <a:latin typeface="Roboto Condensed"/>
                <a:ea typeface="Roboto Condensed"/>
                <a:cs typeface="Roboto Condensed"/>
                <a:sym typeface="Roboto Condensed"/>
              </a:rPr>
              <a:t> on a </a:t>
            </a:r>
            <a:r>
              <a:rPr lang="en-US" sz="2400" b="1" strike="noStrike">
                <a:solidFill>
                  <a:srgbClr val="B84742"/>
                </a:solidFill>
                <a:latin typeface="Roboto Condensed"/>
                <a:ea typeface="Roboto Condensed"/>
                <a:cs typeface="Roboto Condensed"/>
                <a:sym typeface="Roboto Condensed"/>
              </a:rPr>
              <a:t>small, but well-defined objective</a:t>
            </a:r>
            <a:r>
              <a:rPr lang="en-US" sz="2400" b="0" strike="noStrike">
                <a:solidFill>
                  <a:srgbClr val="212121"/>
                </a:solidFill>
                <a:latin typeface="Roboto Condensed"/>
                <a:ea typeface="Roboto Condensed"/>
                <a:cs typeface="Roboto Condensed"/>
                <a:sym typeface="Roboto Condensed"/>
              </a:rPr>
              <a:t> (e.g., conducting a unit test) that </a:t>
            </a:r>
            <a:r>
              <a:rPr lang="en-US" sz="2400" b="1" strike="noStrike">
                <a:solidFill>
                  <a:srgbClr val="212121"/>
                </a:solidFill>
                <a:latin typeface="Roboto Condensed"/>
                <a:ea typeface="Roboto Condensed"/>
                <a:cs typeface="Roboto Condensed"/>
                <a:sym typeface="Roboto Condensed"/>
              </a:rPr>
              <a:t>produces</a:t>
            </a:r>
            <a:r>
              <a:rPr lang="en-US" sz="2400" b="0" strike="noStrike">
                <a:solidFill>
                  <a:srgbClr val="212121"/>
                </a:solidFill>
                <a:latin typeface="Roboto Condensed"/>
                <a:ea typeface="Roboto Condensed"/>
                <a:cs typeface="Roboto Condensed"/>
                <a:sym typeface="Roboto Condensed"/>
              </a:rPr>
              <a:t> a </a:t>
            </a:r>
            <a:r>
              <a:rPr lang="en-US" sz="2400" b="1" strike="noStrike">
                <a:solidFill>
                  <a:srgbClr val="212121"/>
                </a:solidFill>
                <a:latin typeface="Roboto Condensed"/>
                <a:ea typeface="Roboto Condensed"/>
                <a:cs typeface="Roboto Condensed"/>
                <a:sym typeface="Roboto Condensed"/>
              </a:rPr>
              <a:t>noticeable outcome</a:t>
            </a:r>
            <a:r>
              <a:rPr lang="en-US" sz="2400" b="0" strike="noStrike">
                <a:solidFill>
                  <a:srgbClr val="212121"/>
                </a:solidFill>
                <a:latin typeface="Roboto Condensed"/>
                <a:ea typeface="Roboto Condensed"/>
                <a:cs typeface="Roboto Condensed"/>
                <a:sym typeface="Roboto Condensed"/>
              </a:rPr>
              <a:t>.</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1" strike="noStrike">
                <a:solidFill>
                  <a:srgbClr val="C00000"/>
                </a:solidFill>
                <a:latin typeface="Roboto Condensed"/>
                <a:ea typeface="Roboto Condensed"/>
                <a:cs typeface="Roboto Condensed"/>
                <a:sym typeface="Roboto Condensed"/>
              </a:rPr>
              <a:t>Each of these </a:t>
            </a:r>
            <a:r>
              <a:rPr lang="en-US" sz="2400" b="0" strike="noStrike">
                <a:solidFill>
                  <a:srgbClr val="212121"/>
                </a:solidFill>
                <a:latin typeface="Roboto Condensed"/>
                <a:ea typeface="Roboto Condensed"/>
                <a:cs typeface="Roboto Condensed"/>
                <a:sym typeface="Roboto Condensed"/>
              </a:rPr>
              <a:t>activities, actions &amp; tasks </a:t>
            </a:r>
            <a:r>
              <a:rPr lang="en-US" sz="2400" b="1" strike="noStrike">
                <a:solidFill>
                  <a:srgbClr val="C00000"/>
                </a:solidFill>
                <a:latin typeface="Roboto Condensed"/>
                <a:ea typeface="Roboto Condensed"/>
                <a:cs typeface="Roboto Condensed"/>
                <a:sym typeface="Roboto Condensed"/>
              </a:rPr>
              <a:t>reside</a:t>
            </a:r>
            <a:r>
              <a:rPr lang="en-US" sz="2400" b="0" strike="noStrike">
                <a:solidFill>
                  <a:srgbClr val="C00000"/>
                </a:solidFill>
                <a:latin typeface="Roboto Condensed"/>
                <a:ea typeface="Roboto Condensed"/>
                <a:cs typeface="Roboto Condensed"/>
                <a:sym typeface="Roboto Condensed"/>
              </a:rPr>
              <a:t> </a:t>
            </a:r>
            <a:r>
              <a:rPr lang="en-US" sz="2400" b="1" strike="noStrike">
                <a:solidFill>
                  <a:srgbClr val="C00000"/>
                </a:solidFill>
                <a:latin typeface="Roboto Condensed"/>
                <a:ea typeface="Roboto Condensed"/>
                <a:cs typeface="Roboto Condensed"/>
                <a:sym typeface="Roboto Condensed"/>
              </a:rPr>
              <a:t>within</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a </a:t>
            </a:r>
            <a:r>
              <a:rPr lang="en-US" sz="2400" b="1" strike="noStrike">
                <a:solidFill>
                  <a:srgbClr val="C00000"/>
                </a:solidFill>
                <a:latin typeface="Roboto Condensed"/>
                <a:ea typeface="Roboto Condensed"/>
                <a:cs typeface="Roboto Condensed"/>
                <a:sym typeface="Roboto Condensed"/>
              </a:rPr>
              <a:t>framework</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or model</a:t>
            </a:r>
            <a:endParaRPr/>
          </a:p>
          <a:p>
            <a:pPr marL="0" marR="0" lvl="0" indent="0" algn="just" rtl="0">
              <a:lnSpc>
                <a:spcPct val="90000"/>
              </a:lnSpc>
              <a:spcBef>
                <a:spcPts val="1001"/>
              </a:spcBef>
              <a:spcAft>
                <a:spcPts val="0"/>
              </a:spcAft>
              <a:buNone/>
            </a:pPr>
            <a:endParaRPr sz="2400" b="0" strike="noStrike">
              <a:solidFill>
                <a:srgbClr val="212121"/>
              </a:solidFill>
              <a:latin typeface="Roboto Condensed"/>
              <a:ea typeface="Roboto Condensed"/>
              <a:cs typeface="Roboto Condensed"/>
              <a:sym typeface="Roboto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23"/>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Software Process</a:t>
            </a:r>
            <a:endParaRPr sz="3400" b="0" strike="noStrike">
              <a:solidFill>
                <a:srgbClr val="212121"/>
              </a:solidFill>
              <a:latin typeface="Roboto Condensed"/>
              <a:ea typeface="Roboto Condensed"/>
              <a:cs typeface="Roboto Condensed"/>
              <a:sym typeface="Roboto Condensed"/>
            </a:endParaRPr>
          </a:p>
        </p:txBody>
      </p:sp>
      <p:sp>
        <p:nvSpPr>
          <p:cNvPr id="552" name="Google Shape;552;p23"/>
          <p:cNvSpPr txBox="1"/>
          <p:nvPr/>
        </p:nvSpPr>
        <p:spPr>
          <a:xfrm>
            <a:off x="199080" y="818280"/>
            <a:ext cx="5591880" cy="300492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Figure represents “The Software Process”</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Each framework </a:t>
            </a:r>
            <a:r>
              <a:rPr lang="en-US" sz="2400" b="1" strike="noStrike">
                <a:solidFill>
                  <a:srgbClr val="C00000"/>
                </a:solidFill>
                <a:latin typeface="Roboto Condensed"/>
                <a:ea typeface="Roboto Condensed"/>
                <a:cs typeface="Roboto Condensed"/>
                <a:sym typeface="Roboto Condensed"/>
              </a:rPr>
              <a:t>activity is populated </a:t>
            </a:r>
            <a:r>
              <a:rPr lang="en-US" sz="2400" b="0" strike="noStrike">
                <a:solidFill>
                  <a:srgbClr val="212121"/>
                </a:solidFill>
                <a:latin typeface="Roboto Condensed"/>
                <a:ea typeface="Roboto Condensed"/>
                <a:cs typeface="Roboto Condensed"/>
                <a:sym typeface="Roboto Condensed"/>
              </a:rPr>
              <a:t>by </a:t>
            </a:r>
            <a:r>
              <a:rPr lang="en-US" sz="2400" b="1" strike="noStrike">
                <a:solidFill>
                  <a:srgbClr val="C00000"/>
                </a:solidFill>
                <a:latin typeface="Roboto Condensed"/>
                <a:ea typeface="Roboto Condensed"/>
                <a:cs typeface="Roboto Condensed"/>
                <a:sym typeface="Roboto Condensed"/>
              </a:rPr>
              <a:t>set of</a:t>
            </a:r>
            <a:r>
              <a:rPr lang="en-US" sz="2400" b="0" strike="noStrike">
                <a:solidFill>
                  <a:srgbClr val="212121"/>
                </a:solidFill>
                <a:latin typeface="Roboto Condensed"/>
                <a:ea typeface="Roboto Condensed"/>
                <a:cs typeface="Roboto Condensed"/>
                <a:sym typeface="Roboto Condensed"/>
              </a:rPr>
              <a:t> software engineering </a:t>
            </a:r>
            <a:r>
              <a:rPr lang="en-US" sz="2400" b="1" strike="noStrike">
                <a:solidFill>
                  <a:srgbClr val="C00000"/>
                </a:solidFill>
                <a:latin typeface="Roboto Condensed"/>
                <a:ea typeface="Roboto Condensed"/>
                <a:cs typeface="Roboto Condensed"/>
                <a:sym typeface="Roboto Condensed"/>
              </a:rPr>
              <a:t>actions</a:t>
            </a:r>
            <a:endParaRPr sz="2400" b="0" strike="noStrike">
              <a:solidFill>
                <a:srgbClr val="212121"/>
              </a:solidFill>
              <a:latin typeface="Roboto Condensed"/>
              <a:ea typeface="Roboto Condensed"/>
              <a:cs typeface="Roboto Condensed"/>
              <a:sym typeface="Roboto Condensed"/>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Each software engineering </a:t>
            </a:r>
            <a:r>
              <a:rPr lang="en-US" sz="2400" b="1" strike="noStrike">
                <a:solidFill>
                  <a:srgbClr val="C00000"/>
                </a:solidFill>
                <a:latin typeface="Roboto Condensed"/>
                <a:ea typeface="Roboto Condensed"/>
                <a:cs typeface="Roboto Condensed"/>
                <a:sym typeface="Roboto Condensed"/>
              </a:rPr>
              <a:t>action is defined by</a:t>
            </a:r>
            <a:r>
              <a:rPr lang="en-US" sz="2400" b="0" strike="noStrike">
                <a:solidFill>
                  <a:srgbClr val="212121"/>
                </a:solidFill>
                <a:latin typeface="Roboto Condensed"/>
                <a:ea typeface="Roboto Condensed"/>
                <a:cs typeface="Roboto Condensed"/>
                <a:sym typeface="Roboto Condensed"/>
              </a:rPr>
              <a:t> a </a:t>
            </a:r>
            <a:r>
              <a:rPr lang="en-US" sz="2400" b="1" strike="noStrike">
                <a:solidFill>
                  <a:srgbClr val="C00000"/>
                </a:solidFill>
                <a:latin typeface="Roboto Condensed"/>
                <a:ea typeface="Roboto Condensed"/>
                <a:cs typeface="Roboto Condensed"/>
                <a:sym typeface="Roboto Condensed"/>
              </a:rPr>
              <a:t>task</a:t>
            </a:r>
            <a:r>
              <a:rPr lang="en-US" sz="2400" b="0" strike="noStrike">
                <a:solidFill>
                  <a:srgbClr val="212121"/>
                </a:solidFill>
                <a:latin typeface="Roboto Condensed"/>
                <a:ea typeface="Roboto Condensed"/>
                <a:cs typeface="Roboto Condensed"/>
                <a:sym typeface="Roboto Condensed"/>
              </a:rPr>
              <a:t> </a:t>
            </a:r>
            <a:r>
              <a:rPr lang="en-US" sz="2400" b="1" strike="noStrike">
                <a:solidFill>
                  <a:srgbClr val="C00000"/>
                </a:solidFill>
                <a:latin typeface="Roboto Condensed"/>
                <a:ea typeface="Roboto Condensed"/>
                <a:cs typeface="Roboto Condensed"/>
                <a:sym typeface="Roboto Condensed"/>
              </a:rPr>
              <a:t>set</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that identifies work to be completed, product to be produced, quality assurance points &amp; milestones to indicate progress</a:t>
            </a:r>
            <a:endParaRPr/>
          </a:p>
        </p:txBody>
      </p:sp>
      <p:sp>
        <p:nvSpPr>
          <p:cNvPr id="553" name="Google Shape;553;p23"/>
          <p:cNvSpPr/>
          <p:nvPr/>
        </p:nvSpPr>
        <p:spPr>
          <a:xfrm>
            <a:off x="6266880" y="57600"/>
            <a:ext cx="5761440" cy="60804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Software</a:t>
            </a:r>
            <a:r>
              <a:rPr lang="en-US" sz="1800" b="0" strike="noStrike">
                <a:solidFill>
                  <a:srgbClr val="212121"/>
                </a:solidFill>
                <a:latin typeface="Roboto Condensed"/>
                <a:ea typeface="Roboto Condensed"/>
                <a:cs typeface="Roboto Condensed"/>
                <a:sym typeface="Roboto Condensed"/>
              </a:rPr>
              <a:t> </a:t>
            </a:r>
            <a:r>
              <a:rPr lang="en-US" sz="3400" b="1" strike="noStrike">
                <a:solidFill>
                  <a:srgbClr val="373737"/>
                </a:solidFill>
                <a:latin typeface="Roboto Condensed"/>
                <a:ea typeface="Roboto Condensed"/>
                <a:cs typeface="Roboto Condensed"/>
                <a:sym typeface="Roboto Condensed"/>
              </a:rPr>
              <a:t>Process</a:t>
            </a:r>
            <a:r>
              <a:rPr lang="en-US" sz="1800" b="0" strike="noStrike">
                <a:solidFill>
                  <a:srgbClr val="212121"/>
                </a:solidFill>
                <a:latin typeface="Roboto Condensed"/>
                <a:ea typeface="Roboto Condensed"/>
                <a:cs typeface="Roboto Condensed"/>
                <a:sym typeface="Roboto Condensed"/>
              </a:rPr>
              <a:t> </a:t>
            </a:r>
            <a:r>
              <a:rPr lang="en-US" sz="3400" b="1" strike="noStrike">
                <a:solidFill>
                  <a:srgbClr val="373737"/>
                </a:solidFill>
                <a:latin typeface="Roboto Condensed"/>
                <a:ea typeface="Roboto Condensed"/>
                <a:cs typeface="Roboto Condensed"/>
                <a:sym typeface="Roboto Condensed"/>
              </a:rPr>
              <a:t>Framework</a:t>
            </a:r>
            <a:endParaRPr sz="3400" b="0" strike="noStrike">
              <a:solidFill>
                <a:schemeClr val="dk1"/>
              </a:solidFill>
              <a:latin typeface="Arial"/>
              <a:ea typeface="Arial"/>
              <a:cs typeface="Arial"/>
              <a:sym typeface="Arial"/>
            </a:endParaRPr>
          </a:p>
        </p:txBody>
      </p:sp>
      <p:sp>
        <p:nvSpPr>
          <p:cNvPr id="554" name="Google Shape;554;p23"/>
          <p:cNvSpPr/>
          <p:nvPr/>
        </p:nvSpPr>
        <p:spPr>
          <a:xfrm>
            <a:off x="6743520" y="863280"/>
            <a:ext cx="5143320" cy="4805640"/>
          </a:xfrm>
          <a:prstGeom prst="rect">
            <a:avLst/>
          </a:prstGeom>
          <a:gradFill>
            <a:gsLst>
              <a:gs pos="0">
                <a:srgbClr val="D9A7A6"/>
              </a:gs>
              <a:gs pos="100000">
                <a:srgbClr val="D29A98"/>
              </a:gs>
            </a:gsLst>
            <a:lin ang="5400000" scaled="0"/>
          </a:gradFill>
          <a:ln w="9525" cap="flat" cmpd="sng">
            <a:solidFill>
              <a:srgbClr val="B5423D"/>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6936480" y="1205280"/>
            <a:ext cx="4806720" cy="4372200"/>
          </a:xfrm>
          <a:prstGeom prst="rect">
            <a:avLst/>
          </a:prstGeom>
          <a:solidFill>
            <a:srgbClr val="EEEEEE"/>
          </a:solidFill>
          <a:ln w="19075" cap="flat" cmpd="sng">
            <a:solidFill>
              <a:schemeClr val="accent6"/>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6771960" y="875160"/>
            <a:ext cx="195192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1" strike="noStrike">
                <a:solidFill>
                  <a:srgbClr val="212121"/>
                </a:solidFill>
                <a:latin typeface="Roboto Condensed"/>
                <a:ea typeface="Roboto Condensed"/>
                <a:cs typeface="Roboto Condensed"/>
                <a:sym typeface="Roboto Condensed"/>
              </a:rPr>
              <a:t>Process framework</a:t>
            </a:r>
            <a:endParaRPr sz="1800" b="0" strike="noStrike">
              <a:solidFill>
                <a:schemeClr val="dk1"/>
              </a:solidFill>
              <a:latin typeface="Arial"/>
              <a:ea typeface="Arial"/>
              <a:cs typeface="Arial"/>
              <a:sym typeface="Arial"/>
            </a:endParaRPr>
          </a:p>
        </p:txBody>
      </p:sp>
      <p:sp>
        <p:nvSpPr>
          <p:cNvPr id="557" name="Google Shape;557;p23"/>
          <p:cNvSpPr/>
          <p:nvPr/>
        </p:nvSpPr>
        <p:spPr>
          <a:xfrm>
            <a:off x="6981480" y="1230120"/>
            <a:ext cx="189720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1" strike="noStrike">
                <a:solidFill>
                  <a:srgbClr val="212121"/>
                </a:solidFill>
                <a:latin typeface="Roboto Condensed"/>
                <a:ea typeface="Roboto Condensed"/>
                <a:cs typeface="Roboto Condensed"/>
                <a:sym typeface="Roboto Condensed"/>
              </a:rPr>
              <a:t>Umbrella activities</a:t>
            </a:r>
            <a:endParaRPr sz="1800" b="0" strike="noStrike">
              <a:solidFill>
                <a:schemeClr val="dk1"/>
              </a:solidFill>
              <a:latin typeface="Arial"/>
              <a:ea typeface="Arial"/>
              <a:cs typeface="Arial"/>
              <a:sym typeface="Arial"/>
            </a:endParaRPr>
          </a:p>
        </p:txBody>
      </p:sp>
      <p:sp>
        <p:nvSpPr>
          <p:cNvPr id="558" name="Google Shape;558;p23"/>
          <p:cNvSpPr/>
          <p:nvPr/>
        </p:nvSpPr>
        <p:spPr>
          <a:xfrm>
            <a:off x="7123680" y="1717365"/>
            <a:ext cx="4425574" cy="2677155"/>
          </a:xfrm>
          <a:prstGeom prst="rect">
            <a:avLst/>
          </a:prstGeom>
          <a:solidFill>
            <a:schemeClr val="lt1"/>
          </a:solidFill>
          <a:ln w="19075" cap="flat" cmpd="sng">
            <a:solidFill>
              <a:schemeClr val="accent6"/>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a:off x="7271280" y="1648800"/>
            <a:ext cx="217764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1" strike="noStrike">
                <a:solidFill>
                  <a:srgbClr val="212121"/>
                </a:solidFill>
                <a:latin typeface="Roboto Condensed"/>
                <a:ea typeface="Roboto Condensed"/>
                <a:cs typeface="Roboto Condensed"/>
                <a:sym typeface="Roboto Condensed"/>
              </a:rPr>
              <a:t>framework activity #1</a:t>
            </a:r>
            <a:endParaRPr sz="1800" b="0" strike="noStrike">
              <a:solidFill>
                <a:schemeClr val="dk1"/>
              </a:solidFill>
              <a:latin typeface="Arial"/>
              <a:ea typeface="Arial"/>
              <a:cs typeface="Arial"/>
              <a:sym typeface="Arial"/>
            </a:endParaRPr>
          </a:p>
        </p:txBody>
      </p:sp>
      <p:sp>
        <p:nvSpPr>
          <p:cNvPr id="560" name="Google Shape;560;p23"/>
          <p:cNvSpPr/>
          <p:nvPr/>
        </p:nvSpPr>
        <p:spPr>
          <a:xfrm>
            <a:off x="7565040" y="1941840"/>
            <a:ext cx="317124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strike="noStrike">
                <a:solidFill>
                  <a:srgbClr val="212121"/>
                </a:solidFill>
                <a:latin typeface="Roboto Condensed"/>
                <a:ea typeface="Roboto Condensed"/>
                <a:cs typeface="Roboto Condensed"/>
                <a:sym typeface="Roboto Condensed"/>
              </a:rPr>
              <a:t>Software Engineering action #1.1</a:t>
            </a:r>
            <a:endParaRPr sz="1800" b="0" strike="noStrike">
              <a:solidFill>
                <a:schemeClr val="dk1"/>
              </a:solidFill>
              <a:latin typeface="Arial"/>
              <a:ea typeface="Arial"/>
              <a:cs typeface="Arial"/>
              <a:sym typeface="Arial"/>
            </a:endParaRPr>
          </a:p>
        </p:txBody>
      </p:sp>
      <p:sp>
        <p:nvSpPr>
          <p:cNvPr id="561" name="Google Shape;561;p23"/>
          <p:cNvSpPr/>
          <p:nvPr/>
        </p:nvSpPr>
        <p:spPr>
          <a:xfrm>
            <a:off x="7548120" y="3134880"/>
            <a:ext cx="316188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strike="noStrike">
                <a:solidFill>
                  <a:srgbClr val="212121"/>
                </a:solidFill>
                <a:latin typeface="Roboto Condensed"/>
                <a:ea typeface="Roboto Condensed"/>
                <a:cs typeface="Roboto Condensed"/>
                <a:sym typeface="Roboto Condensed"/>
              </a:rPr>
              <a:t>Software Engineering action #1.k</a:t>
            </a:r>
            <a:endParaRPr sz="1800" b="0" strike="noStrike">
              <a:solidFill>
                <a:schemeClr val="dk1"/>
              </a:solidFill>
              <a:latin typeface="Arial"/>
              <a:ea typeface="Arial"/>
              <a:cs typeface="Arial"/>
              <a:sym typeface="Arial"/>
            </a:endParaRPr>
          </a:p>
        </p:txBody>
      </p:sp>
      <p:sp>
        <p:nvSpPr>
          <p:cNvPr id="562" name="Google Shape;562;p23"/>
          <p:cNvSpPr/>
          <p:nvPr/>
        </p:nvSpPr>
        <p:spPr>
          <a:xfrm>
            <a:off x="7813800" y="2246760"/>
            <a:ext cx="105120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strike="noStrike">
                <a:solidFill>
                  <a:srgbClr val="212121"/>
                </a:solidFill>
                <a:latin typeface="Roboto Condensed"/>
                <a:ea typeface="Roboto Condensed"/>
                <a:cs typeface="Roboto Condensed"/>
                <a:sym typeface="Roboto Condensed"/>
              </a:rPr>
              <a:t>Task Sets</a:t>
            </a:r>
            <a:endParaRPr sz="1800" b="0" strike="noStrike">
              <a:solidFill>
                <a:schemeClr val="dk1"/>
              </a:solidFill>
              <a:latin typeface="Arial"/>
              <a:ea typeface="Arial"/>
              <a:cs typeface="Arial"/>
              <a:sym typeface="Arial"/>
            </a:endParaRPr>
          </a:p>
        </p:txBody>
      </p:sp>
      <p:sp>
        <p:nvSpPr>
          <p:cNvPr id="563" name="Google Shape;563;p23"/>
          <p:cNvSpPr/>
          <p:nvPr/>
        </p:nvSpPr>
        <p:spPr>
          <a:xfrm>
            <a:off x="7898400" y="2551680"/>
            <a:ext cx="316800" cy="639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strike="noStrike">
                <a:solidFill>
                  <a:srgbClr val="212121"/>
                </a:solidFill>
                <a:latin typeface="Roboto Condensed"/>
                <a:ea typeface="Roboto Condensed"/>
                <a:cs typeface="Roboto Condensed"/>
                <a:sym typeface="Roboto Condensed"/>
              </a:rPr>
              <a:t>…</a:t>
            </a:r>
            <a:r>
              <a:rPr lang="en-US" sz="1800">
                <a:solidFill>
                  <a:schemeClr val="dk1"/>
                </a:solidFill>
                <a:latin typeface="Arial"/>
                <a:ea typeface="Arial"/>
                <a:cs typeface="Arial"/>
                <a:sym typeface="Arial"/>
              </a:rPr>
              <a:t/>
            </a:r>
            <a:br>
              <a:rPr lang="en-US" sz="1800">
                <a:solidFill>
                  <a:schemeClr val="dk1"/>
                </a:solidFill>
                <a:latin typeface="Arial"/>
                <a:ea typeface="Arial"/>
                <a:cs typeface="Arial"/>
                <a:sym typeface="Arial"/>
              </a:rPr>
            </a:br>
            <a:r>
              <a:rPr lang="en-US" sz="1800" b="0" strike="noStrike">
                <a:solidFill>
                  <a:srgbClr val="212121"/>
                </a:solidFill>
                <a:latin typeface="Roboto Condensed"/>
                <a:ea typeface="Roboto Condensed"/>
                <a:cs typeface="Roboto Condensed"/>
                <a:sym typeface="Roboto Condensed"/>
              </a:rPr>
              <a:t>…</a:t>
            </a:r>
            <a:endParaRPr sz="1800" b="0" strike="noStrike">
              <a:solidFill>
                <a:schemeClr val="dk1"/>
              </a:solidFill>
              <a:latin typeface="Arial"/>
              <a:ea typeface="Arial"/>
              <a:cs typeface="Arial"/>
              <a:sym typeface="Arial"/>
            </a:endParaRPr>
          </a:p>
        </p:txBody>
      </p:sp>
      <p:sp>
        <p:nvSpPr>
          <p:cNvPr id="564" name="Google Shape;564;p23"/>
          <p:cNvSpPr/>
          <p:nvPr/>
        </p:nvSpPr>
        <p:spPr>
          <a:xfrm>
            <a:off x="7795440" y="3454200"/>
            <a:ext cx="105120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strike="noStrike">
                <a:solidFill>
                  <a:srgbClr val="212121"/>
                </a:solidFill>
                <a:latin typeface="Roboto Condensed"/>
                <a:ea typeface="Roboto Condensed"/>
                <a:cs typeface="Roboto Condensed"/>
                <a:sym typeface="Roboto Condensed"/>
              </a:rPr>
              <a:t>Task Sets</a:t>
            </a:r>
            <a:endParaRPr sz="1800" b="0" strike="noStrike">
              <a:solidFill>
                <a:schemeClr val="dk1"/>
              </a:solidFill>
              <a:latin typeface="Arial"/>
              <a:ea typeface="Arial"/>
              <a:cs typeface="Arial"/>
              <a:sym typeface="Arial"/>
            </a:endParaRPr>
          </a:p>
        </p:txBody>
      </p:sp>
      <p:sp>
        <p:nvSpPr>
          <p:cNvPr id="565" name="Google Shape;565;p23"/>
          <p:cNvSpPr/>
          <p:nvPr/>
        </p:nvSpPr>
        <p:spPr>
          <a:xfrm>
            <a:off x="7880040" y="3759120"/>
            <a:ext cx="316800" cy="639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strike="noStrike">
                <a:solidFill>
                  <a:srgbClr val="212121"/>
                </a:solidFill>
                <a:latin typeface="Roboto Condensed"/>
                <a:ea typeface="Roboto Condensed"/>
                <a:cs typeface="Roboto Condensed"/>
                <a:sym typeface="Roboto Condensed"/>
              </a:rPr>
              <a:t>…</a:t>
            </a:r>
            <a:r>
              <a:rPr lang="en-US" sz="1800">
                <a:solidFill>
                  <a:schemeClr val="dk1"/>
                </a:solidFill>
                <a:latin typeface="Arial"/>
                <a:ea typeface="Arial"/>
                <a:cs typeface="Arial"/>
                <a:sym typeface="Arial"/>
              </a:rPr>
              <a:t/>
            </a:r>
            <a:br>
              <a:rPr lang="en-US" sz="1800">
                <a:solidFill>
                  <a:schemeClr val="dk1"/>
                </a:solidFill>
                <a:latin typeface="Arial"/>
                <a:ea typeface="Arial"/>
                <a:cs typeface="Arial"/>
                <a:sym typeface="Arial"/>
              </a:rPr>
            </a:br>
            <a:r>
              <a:rPr lang="en-US" sz="1800" b="0" strike="noStrike">
                <a:solidFill>
                  <a:srgbClr val="212121"/>
                </a:solidFill>
                <a:latin typeface="Roboto Condensed"/>
                <a:ea typeface="Roboto Condensed"/>
                <a:cs typeface="Roboto Condensed"/>
                <a:sym typeface="Roboto Condensed"/>
              </a:rPr>
              <a:t>…</a:t>
            </a:r>
            <a:endParaRPr sz="1800" b="0" strike="noStrike">
              <a:solidFill>
                <a:schemeClr val="dk1"/>
              </a:solidFill>
              <a:latin typeface="Arial"/>
              <a:ea typeface="Arial"/>
              <a:cs typeface="Arial"/>
              <a:sym typeface="Arial"/>
            </a:endParaRPr>
          </a:p>
        </p:txBody>
      </p:sp>
      <p:sp>
        <p:nvSpPr>
          <p:cNvPr id="566" name="Google Shape;566;p23"/>
          <p:cNvSpPr/>
          <p:nvPr/>
        </p:nvSpPr>
        <p:spPr>
          <a:xfrm>
            <a:off x="9104760" y="2282400"/>
            <a:ext cx="2417040" cy="840600"/>
          </a:xfrm>
          <a:prstGeom prst="rect">
            <a:avLst/>
          </a:prstGeom>
          <a:gradFill>
            <a:gsLst>
              <a:gs pos="0">
                <a:srgbClr val="D9A7A6"/>
              </a:gs>
              <a:gs pos="100000">
                <a:srgbClr val="D29A98"/>
              </a:gs>
            </a:gsLst>
            <a:lin ang="5400000" scaled="0"/>
          </a:gradFill>
          <a:ln w="9525" cap="flat" cmpd="sng">
            <a:solidFill>
              <a:srgbClr val="B5423D"/>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600" b="1" strike="noStrike">
                <a:solidFill>
                  <a:srgbClr val="212121"/>
                </a:solidFill>
                <a:latin typeface="Roboto Condensed"/>
                <a:ea typeface="Roboto Condensed"/>
                <a:cs typeface="Roboto Condensed"/>
                <a:sym typeface="Roboto Condensed"/>
              </a:rPr>
              <a:t>Work tasks</a:t>
            </a:r>
            <a:endParaRPr sz="1600" b="0" strike="noStrik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600" b="1" strike="noStrike">
                <a:solidFill>
                  <a:srgbClr val="212121"/>
                </a:solidFill>
                <a:latin typeface="Roboto Condensed"/>
                <a:ea typeface="Roboto Condensed"/>
                <a:cs typeface="Roboto Condensed"/>
                <a:sym typeface="Roboto Condensed"/>
              </a:rPr>
              <a:t>Work products</a:t>
            </a:r>
            <a:endParaRPr sz="1600" b="0" strike="noStrik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600" b="1" strike="noStrike">
                <a:solidFill>
                  <a:srgbClr val="212121"/>
                </a:solidFill>
                <a:latin typeface="Roboto Condensed"/>
                <a:ea typeface="Roboto Condensed"/>
                <a:cs typeface="Roboto Condensed"/>
                <a:sym typeface="Roboto Condensed"/>
              </a:rPr>
              <a:t>Quality assurance points</a:t>
            </a:r>
            <a:endParaRPr sz="1600" b="0" strike="noStrike">
              <a:solidFill>
                <a:schemeClr val="dk1"/>
              </a:solidFill>
              <a:latin typeface="Arial"/>
              <a:ea typeface="Arial"/>
              <a:cs typeface="Arial"/>
              <a:sym typeface="Arial"/>
            </a:endParaRPr>
          </a:p>
        </p:txBody>
      </p:sp>
      <p:sp>
        <p:nvSpPr>
          <p:cNvPr id="567" name="Google Shape;567;p23"/>
          <p:cNvSpPr/>
          <p:nvPr/>
        </p:nvSpPr>
        <p:spPr>
          <a:xfrm>
            <a:off x="9104760" y="3491280"/>
            <a:ext cx="2417040" cy="840600"/>
          </a:xfrm>
          <a:prstGeom prst="rect">
            <a:avLst/>
          </a:prstGeom>
          <a:gradFill>
            <a:gsLst>
              <a:gs pos="0">
                <a:srgbClr val="D9A7A6"/>
              </a:gs>
              <a:gs pos="100000">
                <a:srgbClr val="D29A98"/>
              </a:gs>
            </a:gsLst>
            <a:lin ang="5400000" scaled="0"/>
          </a:gradFill>
          <a:ln w="9525" cap="flat" cmpd="sng">
            <a:solidFill>
              <a:srgbClr val="B5423D"/>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600" b="1" strike="noStrike">
                <a:solidFill>
                  <a:srgbClr val="212121"/>
                </a:solidFill>
                <a:latin typeface="Roboto Condensed"/>
                <a:ea typeface="Roboto Condensed"/>
                <a:cs typeface="Roboto Condensed"/>
                <a:sym typeface="Roboto Condensed"/>
              </a:rPr>
              <a:t>Work tasks</a:t>
            </a:r>
            <a:endParaRPr sz="1600" b="0" strike="noStrik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600" b="1" strike="noStrike">
                <a:solidFill>
                  <a:srgbClr val="212121"/>
                </a:solidFill>
                <a:latin typeface="Roboto Condensed"/>
                <a:ea typeface="Roboto Condensed"/>
                <a:cs typeface="Roboto Condensed"/>
                <a:sym typeface="Roboto Condensed"/>
              </a:rPr>
              <a:t>Work products</a:t>
            </a:r>
            <a:endParaRPr sz="1600" b="0" strike="noStrik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600" b="1" strike="noStrike">
                <a:solidFill>
                  <a:srgbClr val="212121"/>
                </a:solidFill>
                <a:latin typeface="Roboto Condensed"/>
                <a:ea typeface="Roboto Condensed"/>
                <a:cs typeface="Roboto Condensed"/>
                <a:sym typeface="Roboto Condensed"/>
              </a:rPr>
              <a:t>Quality assurance points</a:t>
            </a:r>
            <a:endParaRPr sz="1600" b="0" strike="noStrike">
              <a:solidFill>
                <a:schemeClr val="dk1"/>
              </a:solidFill>
              <a:latin typeface="Arial"/>
              <a:ea typeface="Arial"/>
              <a:cs typeface="Arial"/>
              <a:sym typeface="Arial"/>
            </a:endParaRPr>
          </a:p>
        </p:txBody>
      </p:sp>
      <p:sp>
        <p:nvSpPr>
          <p:cNvPr id="568" name="Google Shape;568;p23"/>
          <p:cNvSpPr/>
          <p:nvPr/>
        </p:nvSpPr>
        <p:spPr>
          <a:xfrm>
            <a:off x="7123680" y="4488480"/>
            <a:ext cx="4445280" cy="893160"/>
          </a:xfrm>
          <a:prstGeom prst="rect">
            <a:avLst/>
          </a:prstGeom>
          <a:solidFill>
            <a:schemeClr val="lt1"/>
          </a:solidFill>
          <a:ln w="19075" cap="flat" cmpd="sng">
            <a:solidFill>
              <a:schemeClr val="accent6"/>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3"/>
          <p:cNvSpPr/>
          <p:nvPr/>
        </p:nvSpPr>
        <p:spPr>
          <a:xfrm>
            <a:off x="7272720" y="4577040"/>
            <a:ext cx="217440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1" strike="noStrike">
                <a:solidFill>
                  <a:srgbClr val="212121"/>
                </a:solidFill>
                <a:latin typeface="Roboto Condensed"/>
                <a:ea typeface="Roboto Condensed"/>
                <a:cs typeface="Roboto Condensed"/>
                <a:sym typeface="Roboto Condensed"/>
              </a:rPr>
              <a:t>framework activity #n</a:t>
            </a:r>
            <a:endParaRPr sz="1800" b="0" strike="noStrike">
              <a:solidFill>
                <a:schemeClr val="dk1"/>
              </a:solidFill>
              <a:latin typeface="Arial"/>
              <a:ea typeface="Arial"/>
              <a:cs typeface="Arial"/>
              <a:sym typeface="Arial"/>
            </a:endParaRPr>
          </a:p>
        </p:txBody>
      </p:sp>
      <p:cxnSp>
        <p:nvCxnSpPr>
          <p:cNvPr id="570" name="Google Shape;570;p23"/>
          <p:cNvCxnSpPr/>
          <p:nvPr/>
        </p:nvCxnSpPr>
        <p:spPr>
          <a:xfrm>
            <a:off x="6095880" y="0"/>
            <a:ext cx="43560" cy="6609600"/>
          </a:xfrm>
          <a:prstGeom prst="straightConnector1">
            <a:avLst/>
          </a:prstGeom>
          <a:noFill/>
          <a:ln w="38150" cap="flat" cmpd="sng">
            <a:solidFill>
              <a:srgbClr val="8C8C8C"/>
            </a:solidFill>
            <a:prstDash val="solid"/>
            <a:miter lim="8000"/>
            <a:headEnd type="none" w="sm" len="sm"/>
            <a:tailEnd type="none" w="sm" len="sm"/>
          </a:ln>
        </p:spPr>
      </p:cxnSp>
      <p:sp>
        <p:nvSpPr>
          <p:cNvPr id="571" name="Google Shape;571;p23"/>
          <p:cNvSpPr/>
          <p:nvPr/>
        </p:nvSpPr>
        <p:spPr>
          <a:xfrm>
            <a:off x="199080" y="4032000"/>
            <a:ext cx="5591880" cy="516960"/>
          </a:xfrm>
          <a:prstGeom prst="rect">
            <a:avLst/>
          </a:prstGeom>
          <a:solidFill>
            <a:schemeClr val="lt1"/>
          </a:solidFill>
          <a:ln w="25400" cap="flat" cmpd="sng">
            <a:solidFill>
              <a:schemeClr val="accent6"/>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800" b="0" strike="noStrike">
                <a:solidFill>
                  <a:srgbClr val="212121"/>
                </a:solidFill>
                <a:latin typeface="Roboto Condensed"/>
                <a:ea typeface="Roboto Condensed"/>
                <a:cs typeface="Roboto Condensed"/>
                <a:sym typeface="Roboto Condensed"/>
              </a:rPr>
              <a:t>The </a:t>
            </a:r>
            <a:r>
              <a:rPr lang="en-US" sz="2800" b="1" strike="noStrike">
                <a:solidFill>
                  <a:srgbClr val="B84742"/>
                </a:solidFill>
                <a:latin typeface="Roboto Condensed"/>
                <a:ea typeface="Roboto Condensed"/>
                <a:cs typeface="Roboto Condensed"/>
                <a:sym typeface="Roboto Condensed"/>
              </a:rPr>
              <a:t>purpose</a:t>
            </a:r>
            <a:r>
              <a:rPr lang="en-US" sz="2800" b="0" strike="noStrike">
                <a:solidFill>
                  <a:srgbClr val="B84742"/>
                </a:solidFill>
                <a:latin typeface="Roboto Condensed"/>
                <a:ea typeface="Roboto Condensed"/>
                <a:cs typeface="Roboto Condensed"/>
                <a:sym typeface="Roboto Condensed"/>
              </a:rPr>
              <a:t> </a:t>
            </a:r>
            <a:r>
              <a:rPr lang="en-US" sz="2800" b="0" strike="noStrike">
                <a:solidFill>
                  <a:srgbClr val="212121"/>
                </a:solidFill>
                <a:latin typeface="Roboto Condensed"/>
                <a:ea typeface="Roboto Condensed"/>
                <a:cs typeface="Roboto Condensed"/>
                <a:sym typeface="Roboto Condensed"/>
              </a:rPr>
              <a:t>of software process is </a:t>
            </a:r>
            <a:endParaRPr sz="2800" b="0" strike="noStrike">
              <a:solidFill>
                <a:schemeClr val="dk1"/>
              </a:solidFill>
              <a:latin typeface="Arial"/>
              <a:ea typeface="Arial"/>
              <a:cs typeface="Arial"/>
              <a:sym typeface="Arial"/>
            </a:endParaRPr>
          </a:p>
        </p:txBody>
      </p:sp>
      <p:sp>
        <p:nvSpPr>
          <p:cNvPr id="572" name="Google Shape;572;p23"/>
          <p:cNvSpPr/>
          <p:nvPr/>
        </p:nvSpPr>
        <p:spPr>
          <a:xfrm>
            <a:off x="199080" y="4668840"/>
            <a:ext cx="5591880" cy="194076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to </a:t>
            </a:r>
            <a:r>
              <a:rPr lang="en-US" sz="2400" b="1" strike="noStrike">
                <a:solidFill>
                  <a:srgbClr val="212121"/>
                </a:solidFill>
                <a:latin typeface="Roboto Condensed"/>
                <a:ea typeface="Roboto Condensed"/>
                <a:cs typeface="Roboto Condensed"/>
                <a:sym typeface="Roboto Condensed"/>
              </a:rPr>
              <a:t>deliver</a:t>
            </a:r>
            <a:r>
              <a:rPr lang="en-US" sz="2400" b="0" strike="noStrike">
                <a:solidFill>
                  <a:srgbClr val="212121"/>
                </a:solidFill>
                <a:latin typeface="Roboto Condensed"/>
                <a:ea typeface="Roboto Condensed"/>
                <a:cs typeface="Roboto Condensed"/>
                <a:sym typeface="Roboto Condensed"/>
              </a:rPr>
              <a:t> software in </a:t>
            </a:r>
            <a:r>
              <a:rPr lang="en-US" sz="2400" b="1" strike="noStrike">
                <a:solidFill>
                  <a:srgbClr val="212121"/>
                </a:solidFill>
                <a:latin typeface="Roboto Condensed"/>
                <a:ea typeface="Roboto Condensed"/>
                <a:cs typeface="Roboto Condensed"/>
                <a:sym typeface="Roboto Condensed"/>
              </a:rPr>
              <a:t>timely</a:t>
            </a:r>
            <a:r>
              <a:rPr lang="en-US" sz="2400" b="0" strike="noStrike">
                <a:solidFill>
                  <a:srgbClr val="212121"/>
                </a:solidFill>
                <a:latin typeface="Roboto Condensed"/>
                <a:ea typeface="Roboto Condensed"/>
                <a:cs typeface="Roboto Condensed"/>
                <a:sym typeface="Roboto Condensed"/>
              </a:rPr>
              <a:t> manner and</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within sufficient </a:t>
            </a:r>
            <a:r>
              <a:rPr lang="en-US" sz="2400" b="1" strike="noStrike">
                <a:solidFill>
                  <a:srgbClr val="212121"/>
                </a:solidFill>
                <a:latin typeface="Roboto Condensed"/>
                <a:ea typeface="Roboto Condensed"/>
                <a:cs typeface="Roboto Condensed"/>
                <a:sym typeface="Roboto Condensed"/>
              </a:rPr>
              <a:t>quality to satisfy </a:t>
            </a:r>
            <a:r>
              <a:rPr lang="en-US" sz="2400" b="0" strike="noStrike">
                <a:solidFill>
                  <a:srgbClr val="212121"/>
                </a:solidFill>
                <a:latin typeface="Roboto Condensed"/>
                <a:ea typeface="Roboto Condensed"/>
                <a:cs typeface="Roboto Condensed"/>
                <a:sym typeface="Roboto Condensed"/>
              </a:rPr>
              <a:t>those</a:t>
            </a:r>
            <a:endParaRPr sz="2400" b="0" strike="noStrike">
              <a:solidFill>
                <a:schemeClr val="dk1"/>
              </a:solidFill>
              <a:latin typeface="Arial"/>
              <a:ea typeface="Arial"/>
              <a:cs typeface="Arial"/>
              <a:sym typeface="Arial"/>
            </a:endParaRPr>
          </a:p>
          <a:p>
            <a:pPr marL="809640" marR="0" lvl="1" indent="-352080" algn="just" rtl="0">
              <a:lnSpc>
                <a:spcPct val="90000"/>
              </a:lnSpc>
              <a:spcBef>
                <a:spcPts val="499"/>
              </a:spcBef>
              <a:spcAft>
                <a:spcPts val="0"/>
              </a:spcAft>
              <a:buClr>
                <a:srgbClr val="B84742"/>
              </a:buClr>
              <a:buSzPts val="2000"/>
              <a:buFont typeface="Noto Sans Symbols"/>
              <a:buChar char="⮩"/>
            </a:pPr>
            <a:r>
              <a:rPr lang="en-US" sz="2000" b="0" i="0" u="none" strike="noStrike" cap="none">
                <a:solidFill>
                  <a:srgbClr val="212121"/>
                </a:solidFill>
                <a:latin typeface="Roboto Condensed"/>
                <a:ea typeface="Roboto Condensed"/>
                <a:cs typeface="Roboto Condensed"/>
                <a:sym typeface="Roboto Condensed"/>
              </a:rPr>
              <a:t>Who has given proposal for software development and</a:t>
            </a:r>
            <a:endParaRPr sz="2000" b="0" i="0" u="none" strike="noStrike" cap="none">
              <a:solidFill>
                <a:schemeClr val="dk1"/>
              </a:solidFill>
              <a:latin typeface="Arial"/>
              <a:ea typeface="Arial"/>
              <a:cs typeface="Arial"/>
              <a:sym typeface="Arial"/>
            </a:endParaRPr>
          </a:p>
          <a:p>
            <a:pPr marL="809640" marR="0" lvl="1" indent="-352080" algn="just" rtl="0">
              <a:lnSpc>
                <a:spcPct val="90000"/>
              </a:lnSpc>
              <a:spcBef>
                <a:spcPts val="499"/>
              </a:spcBef>
              <a:spcAft>
                <a:spcPts val="0"/>
              </a:spcAft>
              <a:buClr>
                <a:srgbClr val="B84742"/>
              </a:buClr>
              <a:buSzPts val="2000"/>
              <a:buFont typeface="Noto Sans Symbols"/>
              <a:buChar char="⮩"/>
            </a:pPr>
            <a:r>
              <a:rPr lang="en-US" sz="2000" b="0" i="0" u="none" strike="noStrike" cap="none">
                <a:solidFill>
                  <a:srgbClr val="212121"/>
                </a:solidFill>
                <a:latin typeface="Roboto Condensed"/>
                <a:ea typeface="Roboto Condensed"/>
                <a:cs typeface="Roboto Condensed"/>
                <a:sym typeface="Roboto Condensed"/>
              </a:rPr>
              <a:t>Those who will use software</a:t>
            </a:r>
            <a:endParaRPr sz="2000" b="0" i="0" u="none" strike="noStrike" cap="none">
              <a:solidFill>
                <a:schemeClr val="dk1"/>
              </a:solidFill>
              <a:latin typeface="Arial"/>
              <a:ea typeface="Arial"/>
              <a:cs typeface="Arial"/>
              <a:sym typeface="Arial"/>
            </a:endParaRPr>
          </a:p>
          <a:p>
            <a:pPr marL="0" marR="0" lvl="0" indent="0" algn="just" rtl="0">
              <a:lnSpc>
                <a:spcPct val="90000"/>
              </a:lnSpc>
              <a:spcBef>
                <a:spcPts val="1001"/>
              </a:spcBef>
              <a:spcAft>
                <a:spcPts val="0"/>
              </a:spcAft>
              <a:buNone/>
            </a:pPr>
            <a:endParaRPr sz="2000" b="0" strike="noStrik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70"/>
                                        </p:tgtEl>
                                        <p:attrNameLst>
                                          <p:attrName>style.visibility</p:attrName>
                                        </p:attrNameLst>
                                      </p:cBhvr>
                                      <p:to>
                                        <p:strVal val="visible"/>
                                      </p:to>
                                    </p:set>
                                    <p:animEffect transition="in" filter="fade">
                                      <p:cBhvr>
                                        <p:cTn id="19" dur="500"/>
                                        <p:tgtEl>
                                          <p:spTgt spid="570"/>
                                        </p:tgtEl>
                                      </p:cBhvr>
                                    </p:animEffect>
                                  </p:childTnLst>
                                </p:cTn>
                              </p:par>
                              <p:par>
                                <p:cTn id="20" presetID="1" presetClass="entr" presetSubtype="0" fill="hold" nodeType="withEffect">
                                  <p:stCondLst>
                                    <p:cond delay="0"/>
                                  </p:stCondLst>
                                  <p:childTnLst>
                                    <p:set>
                                      <p:cBhvr>
                                        <p:cTn id="21" dur="1" fill="hold">
                                          <p:stCondLst>
                                            <p:cond delay="0"/>
                                          </p:stCondLst>
                                        </p:cTn>
                                        <p:tgtEl>
                                          <p:spTgt spid="55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5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5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55"/>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5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58"/>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5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56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6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560"/>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562"/>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563"/>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56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561"/>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564"/>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565"/>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56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57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572">
                                            <p:txEl>
                                              <p:pRg st="0" end="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572">
                                            <p:txEl>
                                              <p:pRg st="1" end="1"/>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572">
                                            <p:txEl>
                                              <p:pRg st="2" end="2"/>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572">
                                            <p:txEl>
                                              <p:pRg st="3" end="3"/>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57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24"/>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rm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Process Framework Activities (</a:t>
            </a:r>
            <a:r>
              <a:rPr lang="en-US" sz="3400" b="1" strike="noStrike">
                <a:solidFill>
                  <a:srgbClr val="1D6FA9"/>
                </a:solidFill>
                <a:latin typeface="Roboto Condensed"/>
                <a:ea typeface="Roboto Condensed"/>
                <a:cs typeface="Roboto Condensed"/>
                <a:sym typeface="Roboto Condensed"/>
              </a:rPr>
              <a:t>C</a:t>
            </a:r>
            <a:r>
              <a:rPr lang="en-US" sz="3400" b="1" strike="noStrike">
                <a:solidFill>
                  <a:srgbClr val="909090"/>
                </a:solidFill>
                <a:latin typeface="Roboto Condensed"/>
                <a:ea typeface="Roboto Condensed"/>
                <a:cs typeface="Roboto Condensed"/>
                <a:sym typeface="Roboto Condensed"/>
              </a:rPr>
              <a:t>P</a:t>
            </a:r>
            <a:r>
              <a:rPr lang="en-US" sz="3400" b="1" strike="noStrike">
                <a:solidFill>
                  <a:srgbClr val="00BBD3"/>
                </a:solidFill>
                <a:latin typeface="Roboto Condensed"/>
                <a:ea typeface="Roboto Condensed"/>
                <a:cs typeface="Roboto Condensed"/>
                <a:sym typeface="Roboto Condensed"/>
              </a:rPr>
              <a:t>M</a:t>
            </a:r>
            <a:r>
              <a:rPr lang="en-US" sz="3400" b="1" strike="noStrike">
                <a:solidFill>
                  <a:srgbClr val="8BC145"/>
                </a:solidFill>
                <a:latin typeface="Roboto Condensed"/>
                <a:ea typeface="Roboto Condensed"/>
                <a:cs typeface="Roboto Condensed"/>
                <a:sym typeface="Roboto Condensed"/>
              </a:rPr>
              <a:t>C</a:t>
            </a:r>
            <a:r>
              <a:rPr lang="en-US" sz="3400" b="1" strike="noStrike">
                <a:solidFill>
                  <a:srgbClr val="1D9A78"/>
                </a:solidFill>
                <a:latin typeface="Roboto Condensed"/>
                <a:ea typeface="Roboto Condensed"/>
                <a:cs typeface="Roboto Condensed"/>
                <a:sym typeface="Roboto Condensed"/>
              </a:rPr>
              <a:t>D</a:t>
            </a:r>
            <a:r>
              <a:rPr lang="en-US" sz="3400" b="1" strike="noStrike">
                <a:solidFill>
                  <a:srgbClr val="373737"/>
                </a:solidFill>
                <a:latin typeface="Roboto Condensed"/>
                <a:ea typeface="Roboto Condensed"/>
                <a:cs typeface="Roboto Condensed"/>
                <a:sym typeface="Roboto Condensed"/>
              </a:rPr>
              <a:t>)</a:t>
            </a:r>
            <a:endParaRPr sz="3400" b="0" strike="noStrike">
              <a:solidFill>
                <a:srgbClr val="212121"/>
              </a:solidFill>
              <a:latin typeface="Roboto Condensed"/>
              <a:ea typeface="Roboto Condensed"/>
              <a:cs typeface="Roboto Condensed"/>
              <a:sym typeface="Roboto Condensed"/>
            </a:endParaRPr>
          </a:p>
        </p:txBody>
      </p:sp>
      <p:sp>
        <p:nvSpPr>
          <p:cNvPr id="578" name="Google Shape;578;p24"/>
          <p:cNvSpPr/>
          <p:nvPr/>
        </p:nvSpPr>
        <p:spPr>
          <a:xfrm>
            <a:off x="228600" y="1701360"/>
            <a:ext cx="2207520" cy="1549440"/>
          </a:xfrm>
          <a:prstGeom prst="rect">
            <a:avLst/>
          </a:prstGeom>
          <a:solidFill>
            <a:schemeClr val="lt1"/>
          </a:solidFill>
          <a:ln w="254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4"/>
          <p:cNvSpPr/>
          <p:nvPr/>
        </p:nvSpPr>
        <p:spPr>
          <a:xfrm>
            <a:off x="288349" y="1244875"/>
            <a:ext cx="2207400" cy="456000"/>
          </a:xfrm>
          <a:prstGeom prst="rect">
            <a:avLst/>
          </a:prstGeom>
          <a:solidFill>
            <a:schemeClr val="accent1"/>
          </a:solidFill>
          <a:ln w="25400" cap="flat" cmpd="sng">
            <a:solidFill>
              <a:srgbClr val="696969"/>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Communication</a:t>
            </a:r>
            <a:endParaRPr sz="2400" b="0" strike="noStrike">
              <a:solidFill>
                <a:schemeClr val="dk1"/>
              </a:solidFill>
              <a:latin typeface="Arial"/>
              <a:ea typeface="Arial"/>
              <a:cs typeface="Arial"/>
              <a:sym typeface="Arial"/>
            </a:endParaRPr>
          </a:p>
        </p:txBody>
      </p:sp>
      <p:pic>
        <p:nvPicPr>
          <p:cNvPr id="580" name="Google Shape;580;p24"/>
          <p:cNvPicPr preferRelativeResize="0"/>
          <p:nvPr/>
        </p:nvPicPr>
        <p:blipFill rotWithShape="1">
          <a:blip r:embed="rId3">
            <a:alphaModFix/>
          </a:blip>
          <a:srcRect/>
          <a:stretch/>
        </p:blipFill>
        <p:spPr>
          <a:xfrm>
            <a:off x="690480" y="1819800"/>
            <a:ext cx="1244520" cy="1244520"/>
          </a:xfrm>
          <a:prstGeom prst="rect">
            <a:avLst/>
          </a:prstGeom>
          <a:noFill/>
          <a:ln>
            <a:noFill/>
          </a:ln>
        </p:spPr>
      </p:pic>
      <p:sp>
        <p:nvSpPr>
          <p:cNvPr id="581" name="Google Shape;581;p24"/>
          <p:cNvSpPr/>
          <p:nvPr/>
        </p:nvSpPr>
        <p:spPr>
          <a:xfrm>
            <a:off x="2436480" y="1244880"/>
            <a:ext cx="3316320" cy="2005920"/>
          </a:xfrm>
          <a:prstGeom prst="rect">
            <a:avLst/>
          </a:prstGeom>
          <a:solidFill>
            <a:schemeClr val="lt1"/>
          </a:solidFill>
          <a:ln w="25400" cap="flat" cmpd="sng">
            <a:solidFill>
              <a:schemeClr val="accent1"/>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Communication with Customers / stockholders to understand project requirements for defining software features</a:t>
            </a:r>
            <a:endParaRPr sz="2400" b="0" strike="noStrike">
              <a:solidFill>
                <a:schemeClr val="dk1"/>
              </a:solidFill>
              <a:latin typeface="Arial"/>
              <a:ea typeface="Arial"/>
              <a:cs typeface="Arial"/>
              <a:sym typeface="Arial"/>
            </a:endParaRPr>
          </a:p>
        </p:txBody>
      </p:sp>
      <p:sp>
        <p:nvSpPr>
          <p:cNvPr id="582" name="Google Shape;582;p24"/>
          <p:cNvSpPr/>
          <p:nvPr/>
        </p:nvSpPr>
        <p:spPr>
          <a:xfrm>
            <a:off x="5886360" y="1717920"/>
            <a:ext cx="1828440" cy="1549440"/>
          </a:xfrm>
          <a:prstGeom prst="rect">
            <a:avLst/>
          </a:prstGeom>
          <a:solidFill>
            <a:schemeClr val="lt1"/>
          </a:solidFill>
          <a:ln w="254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5886360" y="1256400"/>
            <a:ext cx="1828440" cy="456120"/>
          </a:xfrm>
          <a:prstGeom prst="rect">
            <a:avLst/>
          </a:prstGeom>
          <a:solidFill>
            <a:schemeClr val="accent1"/>
          </a:solidFill>
          <a:ln w="25400" cap="flat" cmpd="sng">
            <a:solidFill>
              <a:srgbClr val="696969"/>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Planning</a:t>
            </a:r>
            <a:endParaRPr sz="2400" b="0" strike="noStrike">
              <a:solidFill>
                <a:schemeClr val="dk1"/>
              </a:solidFill>
              <a:latin typeface="Arial"/>
              <a:ea typeface="Arial"/>
              <a:cs typeface="Arial"/>
              <a:sym typeface="Arial"/>
            </a:endParaRPr>
          </a:p>
        </p:txBody>
      </p:sp>
      <p:pic>
        <p:nvPicPr>
          <p:cNvPr id="584" name="Google Shape;584;p24"/>
          <p:cNvPicPr preferRelativeResize="0"/>
          <p:nvPr/>
        </p:nvPicPr>
        <p:blipFill rotWithShape="1">
          <a:blip r:embed="rId4">
            <a:alphaModFix/>
          </a:blip>
          <a:srcRect/>
          <a:stretch/>
        </p:blipFill>
        <p:spPr>
          <a:xfrm flipH="1">
            <a:off x="6236640" y="1941120"/>
            <a:ext cx="1097640" cy="1097640"/>
          </a:xfrm>
          <a:prstGeom prst="rect">
            <a:avLst/>
          </a:prstGeom>
          <a:noFill/>
          <a:ln>
            <a:noFill/>
          </a:ln>
        </p:spPr>
      </p:pic>
      <p:sp>
        <p:nvSpPr>
          <p:cNvPr id="585" name="Google Shape;585;p24"/>
          <p:cNvSpPr/>
          <p:nvPr/>
        </p:nvSpPr>
        <p:spPr>
          <a:xfrm>
            <a:off x="7715160" y="1261440"/>
            <a:ext cx="4304880" cy="2005920"/>
          </a:xfrm>
          <a:prstGeom prst="rect">
            <a:avLst/>
          </a:prstGeom>
          <a:solidFill>
            <a:schemeClr val="lt1"/>
          </a:solidFill>
          <a:ln w="25400" cap="flat" cmpd="sng">
            <a:solidFill>
              <a:schemeClr val="accent1"/>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Software Project Plan which defines workflow that is to follow.</a:t>
            </a:r>
            <a:endParaRPr sz="2400" b="0" strike="noStrik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It describes technical task, risks, resources, product to be produced &amp; work schedule</a:t>
            </a:r>
            <a:endParaRPr sz="2400" b="0" strike="noStrike">
              <a:solidFill>
                <a:schemeClr val="dk1"/>
              </a:solidFill>
              <a:latin typeface="Arial"/>
              <a:ea typeface="Arial"/>
              <a:cs typeface="Arial"/>
              <a:sym typeface="Arial"/>
            </a:endParaRPr>
          </a:p>
        </p:txBody>
      </p:sp>
      <p:sp>
        <p:nvSpPr>
          <p:cNvPr id="586" name="Google Shape;586;p24"/>
          <p:cNvSpPr/>
          <p:nvPr/>
        </p:nvSpPr>
        <p:spPr>
          <a:xfrm>
            <a:off x="228600" y="3825720"/>
            <a:ext cx="2207520" cy="1549440"/>
          </a:xfrm>
          <a:prstGeom prst="rect">
            <a:avLst/>
          </a:prstGeom>
          <a:solidFill>
            <a:schemeClr val="lt1"/>
          </a:solidFill>
          <a:ln w="254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4"/>
          <p:cNvSpPr/>
          <p:nvPr/>
        </p:nvSpPr>
        <p:spPr>
          <a:xfrm>
            <a:off x="228600" y="3364200"/>
            <a:ext cx="2207520" cy="456120"/>
          </a:xfrm>
          <a:prstGeom prst="rect">
            <a:avLst/>
          </a:prstGeom>
          <a:solidFill>
            <a:schemeClr val="accent1"/>
          </a:solidFill>
          <a:ln w="25400" cap="flat" cmpd="sng">
            <a:solidFill>
              <a:srgbClr val="696969"/>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Modeling</a:t>
            </a:r>
            <a:endParaRPr sz="2400" b="0" strike="noStrike">
              <a:solidFill>
                <a:schemeClr val="dk1"/>
              </a:solidFill>
              <a:latin typeface="Arial"/>
              <a:ea typeface="Arial"/>
              <a:cs typeface="Arial"/>
              <a:sym typeface="Arial"/>
            </a:endParaRPr>
          </a:p>
        </p:txBody>
      </p:sp>
      <p:pic>
        <p:nvPicPr>
          <p:cNvPr id="588" name="Google Shape;588;p24"/>
          <p:cNvPicPr preferRelativeResize="0"/>
          <p:nvPr/>
        </p:nvPicPr>
        <p:blipFill rotWithShape="1">
          <a:blip r:embed="rId5">
            <a:alphaModFix/>
          </a:blip>
          <a:srcRect/>
          <a:stretch/>
        </p:blipFill>
        <p:spPr>
          <a:xfrm>
            <a:off x="811440" y="4064760"/>
            <a:ext cx="1091160" cy="1091160"/>
          </a:xfrm>
          <a:prstGeom prst="rect">
            <a:avLst/>
          </a:prstGeom>
          <a:noFill/>
          <a:ln>
            <a:noFill/>
          </a:ln>
        </p:spPr>
      </p:pic>
      <p:sp>
        <p:nvSpPr>
          <p:cNvPr id="589" name="Google Shape;589;p24"/>
          <p:cNvSpPr/>
          <p:nvPr/>
        </p:nvSpPr>
        <p:spPr>
          <a:xfrm>
            <a:off x="2436480" y="3368520"/>
            <a:ext cx="3316320" cy="2005920"/>
          </a:xfrm>
          <a:prstGeom prst="rect">
            <a:avLst/>
          </a:prstGeom>
          <a:solidFill>
            <a:schemeClr val="lt1"/>
          </a:solidFill>
          <a:ln w="25400" cap="flat" cmpd="sng">
            <a:solidFill>
              <a:schemeClr val="accent1"/>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Creating models to understand requirements and shows design of software to achieve requirements</a:t>
            </a:r>
            <a:endParaRPr sz="2400" b="0" strike="noStrike">
              <a:solidFill>
                <a:schemeClr val="dk1"/>
              </a:solidFill>
              <a:latin typeface="Arial"/>
              <a:ea typeface="Arial"/>
              <a:cs typeface="Arial"/>
              <a:sym typeface="Arial"/>
            </a:endParaRPr>
          </a:p>
        </p:txBody>
      </p:sp>
      <p:sp>
        <p:nvSpPr>
          <p:cNvPr id="590" name="Google Shape;590;p24"/>
          <p:cNvSpPr/>
          <p:nvPr/>
        </p:nvSpPr>
        <p:spPr>
          <a:xfrm>
            <a:off x="5886360" y="3817080"/>
            <a:ext cx="1828440" cy="1548360"/>
          </a:xfrm>
          <a:prstGeom prst="rect">
            <a:avLst/>
          </a:prstGeom>
          <a:solidFill>
            <a:schemeClr val="lt1"/>
          </a:solidFill>
          <a:ln w="254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a:off x="5891040" y="3355560"/>
            <a:ext cx="1823760" cy="456120"/>
          </a:xfrm>
          <a:prstGeom prst="rect">
            <a:avLst/>
          </a:prstGeom>
          <a:solidFill>
            <a:schemeClr val="accent1"/>
          </a:solidFill>
          <a:ln w="25400" cap="flat" cmpd="sng">
            <a:solidFill>
              <a:srgbClr val="696969"/>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Construction</a:t>
            </a:r>
            <a:endParaRPr sz="2400" b="0" strike="noStrike">
              <a:solidFill>
                <a:schemeClr val="dk1"/>
              </a:solidFill>
              <a:latin typeface="Arial"/>
              <a:ea typeface="Arial"/>
              <a:cs typeface="Arial"/>
              <a:sym typeface="Arial"/>
            </a:endParaRPr>
          </a:p>
        </p:txBody>
      </p:sp>
      <p:pic>
        <p:nvPicPr>
          <p:cNvPr id="592" name="Google Shape;592;p24"/>
          <p:cNvPicPr preferRelativeResize="0"/>
          <p:nvPr/>
        </p:nvPicPr>
        <p:blipFill rotWithShape="1">
          <a:blip r:embed="rId6">
            <a:alphaModFix/>
          </a:blip>
          <a:srcRect/>
          <a:stretch/>
        </p:blipFill>
        <p:spPr>
          <a:xfrm>
            <a:off x="6254640" y="3993840"/>
            <a:ext cx="1148400" cy="1148400"/>
          </a:xfrm>
          <a:prstGeom prst="rect">
            <a:avLst/>
          </a:prstGeom>
          <a:noFill/>
          <a:ln>
            <a:noFill/>
          </a:ln>
        </p:spPr>
      </p:pic>
      <p:sp>
        <p:nvSpPr>
          <p:cNvPr id="593" name="Google Shape;593;p24"/>
          <p:cNvSpPr/>
          <p:nvPr/>
        </p:nvSpPr>
        <p:spPr>
          <a:xfrm>
            <a:off x="7715160" y="3359160"/>
            <a:ext cx="4304880" cy="2005920"/>
          </a:xfrm>
          <a:prstGeom prst="rect">
            <a:avLst/>
          </a:prstGeom>
          <a:solidFill>
            <a:schemeClr val="lt1"/>
          </a:solidFill>
          <a:ln w="25400" cap="flat" cmpd="sng">
            <a:solidFill>
              <a:schemeClr val="accent1"/>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Code Generation</a:t>
            </a:r>
            <a:endParaRPr sz="2400" b="0" strike="noStrik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(manual or automated)</a:t>
            </a:r>
            <a:endParaRPr sz="2400" b="0" strike="noStrik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&amp;</a:t>
            </a:r>
            <a:endParaRPr sz="2400" b="0" strike="noStrik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Testing</a:t>
            </a:r>
            <a:endParaRPr sz="2400" b="0" strike="noStrik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(to uncover errors in the code)</a:t>
            </a:r>
            <a:endParaRPr sz="2400" b="0" strike="noStrike">
              <a:solidFill>
                <a:schemeClr val="dk1"/>
              </a:solidFill>
              <a:latin typeface="Arial"/>
              <a:ea typeface="Arial"/>
              <a:cs typeface="Arial"/>
              <a:sym typeface="Arial"/>
            </a:endParaRPr>
          </a:p>
        </p:txBody>
      </p:sp>
      <p:sp>
        <p:nvSpPr>
          <p:cNvPr id="594" name="Google Shape;594;p24"/>
          <p:cNvSpPr/>
          <p:nvPr/>
        </p:nvSpPr>
        <p:spPr>
          <a:xfrm>
            <a:off x="2057400" y="5458680"/>
            <a:ext cx="1705320" cy="1068840"/>
          </a:xfrm>
          <a:prstGeom prst="rect">
            <a:avLst/>
          </a:prstGeom>
          <a:solidFill>
            <a:schemeClr val="lt1"/>
          </a:solidFill>
          <a:ln w="254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5" name="Google Shape;595;p24"/>
          <p:cNvPicPr preferRelativeResize="0"/>
          <p:nvPr/>
        </p:nvPicPr>
        <p:blipFill rotWithShape="1">
          <a:blip r:embed="rId7">
            <a:alphaModFix/>
          </a:blip>
          <a:srcRect/>
          <a:stretch/>
        </p:blipFill>
        <p:spPr>
          <a:xfrm>
            <a:off x="2204640" y="5524560"/>
            <a:ext cx="1300320" cy="939600"/>
          </a:xfrm>
          <a:prstGeom prst="rect">
            <a:avLst/>
          </a:prstGeom>
          <a:noFill/>
          <a:ln>
            <a:noFill/>
          </a:ln>
        </p:spPr>
      </p:pic>
      <p:sp>
        <p:nvSpPr>
          <p:cNvPr id="596" name="Google Shape;596;p24"/>
          <p:cNvSpPr/>
          <p:nvPr/>
        </p:nvSpPr>
        <p:spPr>
          <a:xfrm>
            <a:off x="228600" y="5458680"/>
            <a:ext cx="1828440" cy="1068840"/>
          </a:xfrm>
          <a:prstGeom prst="rect">
            <a:avLst/>
          </a:prstGeom>
          <a:solidFill>
            <a:schemeClr val="accent1"/>
          </a:solidFill>
          <a:ln w="25400" cap="flat" cmpd="sng">
            <a:solidFill>
              <a:srgbClr val="696969"/>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Deployment</a:t>
            </a:r>
            <a:endParaRPr sz="2400" b="0" strike="noStrike">
              <a:solidFill>
                <a:schemeClr val="dk1"/>
              </a:solidFill>
              <a:latin typeface="Arial"/>
              <a:ea typeface="Arial"/>
              <a:cs typeface="Arial"/>
              <a:sym typeface="Arial"/>
            </a:endParaRPr>
          </a:p>
        </p:txBody>
      </p:sp>
      <p:sp>
        <p:nvSpPr>
          <p:cNvPr id="597" name="Google Shape;597;p24"/>
          <p:cNvSpPr/>
          <p:nvPr/>
        </p:nvSpPr>
        <p:spPr>
          <a:xfrm>
            <a:off x="3763080" y="5458680"/>
            <a:ext cx="8256960" cy="1068840"/>
          </a:xfrm>
          <a:prstGeom prst="rect">
            <a:avLst/>
          </a:prstGeom>
          <a:noFill/>
          <a:ln w="25400" cap="flat" cmpd="sng">
            <a:solidFill>
              <a:schemeClr val="accent1"/>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Deliver Software to Customer</a:t>
            </a:r>
            <a:endParaRPr sz="2400" b="0" strike="noStrik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Collect feedback from customer based on evaluation</a:t>
            </a:r>
            <a:endParaRPr sz="2400" b="0" strike="noStrik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Software Support</a:t>
            </a:r>
            <a:endParaRPr sz="2400" b="0" strike="noStrike">
              <a:solidFill>
                <a:schemeClr val="dk1"/>
              </a:solidFill>
              <a:latin typeface="Arial"/>
              <a:ea typeface="Arial"/>
              <a:cs typeface="Arial"/>
              <a:sym typeface="Arial"/>
            </a:endParaRPr>
          </a:p>
        </p:txBody>
      </p:sp>
      <p:sp>
        <p:nvSpPr>
          <p:cNvPr id="598" name="Google Shape;598;p24"/>
          <p:cNvSpPr/>
          <p:nvPr/>
        </p:nvSpPr>
        <p:spPr>
          <a:xfrm>
            <a:off x="174240" y="785520"/>
            <a:ext cx="11904120" cy="379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900" b="0" strike="noStrike">
                <a:solidFill>
                  <a:srgbClr val="212121"/>
                </a:solidFill>
                <a:latin typeface="Roboto Condensed"/>
                <a:ea typeface="Roboto Condensed"/>
                <a:cs typeface="Roboto Condensed"/>
                <a:sym typeface="Roboto Condensed"/>
              </a:rPr>
              <a:t>A process framework establishes the foundation for complete software engineering process, it encompasses five activities</a:t>
            </a:r>
            <a:endParaRPr sz="1900" b="0" strike="noStrik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8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8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8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9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9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9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9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9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9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9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2"/>
        <p:cNvGrpSpPr/>
        <p:nvPr/>
      </p:nvGrpSpPr>
      <p:grpSpPr>
        <a:xfrm>
          <a:off x="0" y="0"/>
          <a:ext cx="0" cy="0"/>
          <a:chOff x="0" y="0"/>
          <a:chExt cx="0" cy="0"/>
        </a:xfrm>
      </p:grpSpPr>
      <p:sp>
        <p:nvSpPr>
          <p:cNvPr id="603" name="Google Shape;603;g2ebb636fcf1_1_371"/>
          <p:cNvSpPr txBox="1">
            <a:spLocks noGrp="1"/>
          </p:cNvSpPr>
          <p:nvPr>
            <p:ph type="title"/>
          </p:nvPr>
        </p:nvSpPr>
        <p:spPr>
          <a:xfrm>
            <a:off x="415642" y="8"/>
            <a:ext cx="11360700" cy="763500"/>
          </a:xfrm>
          <a:prstGeom prst="rect">
            <a:avLst/>
          </a:prstGeom>
        </p:spPr>
        <p:txBody>
          <a:bodyPr spcFirstLastPara="1" wrap="square" lIns="121900" tIns="121900" rIns="121900" bIns="121900" anchor="t" anchorCtr="0">
            <a:normAutofit fontScale="90000"/>
          </a:bodyPr>
          <a:lstStyle/>
          <a:p>
            <a:pPr marL="0" lvl="0" indent="0" algn="ctr" rtl="0">
              <a:spcBef>
                <a:spcPts val="0"/>
              </a:spcBef>
              <a:spcAft>
                <a:spcPts val="0"/>
              </a:spcAft>
              <a:buNone/>
            </a:pPr>
            <a:r>
              <a:rPr lang="en-US"/>
              <a:t> </a:t>
            </a:r>
            <a:r>
              <a:rPr lang="en-US" b="1"/>
              <a:t>PROCESS FLOWS</a:t>
            </a:r>
            <a:endParaRPr b="1"/>
          </a:p>
        </p:txBody>
      </p:sp>
      <p:pic>
        <p:nvPicPr>
          <p:cNvPr id="604" name="Google Shape;604;g2ebb636fcf1_1_371"/>
          <p:cNvPicPr preferRelativeResize="0"/>
          <p:nvPr/>
        </p:nvPicPr>
        <p:blipFill>
          <a:blip r:embed="rId3">
            <a:alphaModFix/>
          </a:blip>
          <a:stretch>
            <a:fillRect/>
          </a:stretch>
        </p:blipFill>
        <p:spPr>
          <a:xfrm>
            <a:off x="319067" y="1421167"/>
            <a:ext cx="7079533" cy="2755900"/>
          </a:xfrm>
          <a:prstGeom prst="rect">
            <a:avLst/>
          </a:prstGeom>
          <a:noFill/>
          <a:ln>
            <a:noFill/>
          </a:ln>
        </p:spPr>
      </p:pic>
      <p:pic>
        <p:nvPicPr>
          <p:cNvPr id="605" name="Google Shape;605;g2ebb636fcf1_1_371"/>
          <p:cNvPicPr preferRelativeResize="0"/>
          <p:nvPr/>
        </p:nvPicPr>
        <p:blipFill rotWithShape="1">
          <a:blip r:embed="rId4">
            <a:alphaModFix/>
          </a:blip>
          <a:srcRect b="53194"/>
          <a:stretch/>
        </p:blipFill>
        <p:spPr>
          <a:xfrm>
            <a:off x="139533" y="4324867"/>
            <a:ext cx="6793799" cy="2171400"/>
          </a:xfrm>
          <a:prstGeom prst="rect">
            <a:avLst/>
          </a:prstGeom>
          <a:noFill/>
          <a:ln>
            <a:noFill/>
          </a:ln>
        </p:spPr>
      </p:pic>
      <p:pic>
        <p:nvPicPr>
          <p:cNvPr id="606" name="Google Shape;606;g2ebb636fcf1_1_371"/>
          <p:cNvPicPr preferRelativeResize="0"/>
          <p:nvPr/>
        </p:nvPicPr>
        <p:blipFill rotWithShape="1">
          <a:blip r:embed="rId4">
            <a:alphaModFix/>
          </a:blip>
          <a:srcRect l="9645" t="45658" r="6037"/>
          <a:stretch/>
        </p:blipFill>
        <p:spPr>
          <a:xfrm>
            <a:off x="7500200" y="2701300"/>
            <a:ext cx="4517934" cy="312779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25"/>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Umbrella Activities</a:t>
            </a:r>
            <a:endParaRPr sz="3400" b="0" strike="noStrike">
              <a:solidFill>
                <a:srgbClr val="212121"/>
              </a:solidFill>
              <a:latin typeface="Roboto Condensed"/>
              <a:ea typeface="Roboto Condensed"/>
              <a:cs typeface="Roboto Condensed"/>
              <a:sym typeface="Roboto Condensed"/>
            </a:endParaRPr>
          </a:p>
        </p:txBody>
      </p:sp>
      <p:sp>
        <p:nvSpPr>
          <p:cNvPr id="612" name="Google Shape;612;p25"/>
          <p:cNvSpPr txBox="1"/>
          <p:nvPr/>
        </p:nvSpPr>
        <p:spPr>
          <a:xfrm>
            <a:off x="132840" y="849960"/>
            <a:ext cx="8523360" cy="1188000"/>
          </a:xfrm>
          <a:prstGeom prst="rect">
            <a:avLst/>
          </a:prstGeom>
          <a:noFill/>
          <a:ln>
            <a:noFill/>
          </a:ln>
        </p:spPr>
        <p:txBody>
          <a:bodyPr spcFirstLastPara="1" wrap="square" lIns="91425" tIns="45700" rIns="91425" bIns="45700" anchor="t" anchorCtr="0">
            <a:norm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1" strike="noStrike">
                <a:solidFill>
                  <a:srgbClr val="212121"/>
                </a:solidFill>
                <a:latin typeface="Roboto Condensed"/>
                <a:ea typeface="Roboto Condensed"/>
                <a:cs typeface="Roboto Condensed"/>
                <a:sym typeface="Roboto Condensed"/>
              </a:rPr>
              <a:t>Umbrella activities </a:t>
            </a:r>
            <a:r>
              <a:rPr lang="en-US" sz="2400" b="0" strike="noStrike">
                <a:solidFill>
                  <a:srgbClr val="212121"/>
                </a:solidFill>
                <a:latin typeface="Roboto Condensed"/>
                <a:ea typeface="Roboto Condensed"/>
                <a:cs typeface="Roboto Condensed"/>
                <a:sym typeface="Roboto Condensed"/>
              </a:rPr>
              <a:t>applied throughout the software project &amp; </a:t>
            </a:r>
            <a:r>
              <a:rPr lang="en-US" sz="2400" b="1" strike="noStrike">
                <a:solidFill>
                  <a:srgbClr val="212121"/>
                </a:solidFill>
                <a:latin typeface="Roboto Condensed"/>
                <a:ea typeface="Roboto Condensed"/>
                <a:cs typeface="Roboto Condensed"/>
                <a:sym typeface="Roboto Condensed"/>
              </a:rPr>
              <a:t>help a software team to manage and </a:t>
            </a:r>
            <a:r>
              <a:rPr lang="en-US" sz="2400" b="1" strike="noStrike">
                <a:solidFill>
                  <a:srgbClr val="C00000"/>
                </a:solidFill>
                <a:latin typeface="Roboto Condensed"/>
                <a:ea typeface="Roboto Condensed"/>
                <a:cs typeface="Roboto Condensed"/>
                <a:sym typeface="Roboto Condensed"/>
              </a:rPr>
              <a:t>control progress, quality, change &amp; risks</a:t>
            </a:r>
            <a:endParaRPr sz="2400" b="0" strike="noStrike">
              <a:solidFill>
                <a:srgbClr val="212121"/>
              </a:solidFill>
              <a:latin typeface="Roboto Condensed"/>
              <a:ea typeface="Roboto Condensed"/>
              <a:cs typeface="Roboto Condensed"/>
              <a:sym typeface="Roboto Condensed"/>
            </a:endParaRPr>
          </a:p>
        </p:txBody>
      </p:sp>
      <p:pic>
        <p:nvPicPr>
          <p:cNvPr id="613" name="Google Shape;613;p25"/>
          <p:cNvPicPr preferRelativeResize="0"/>
          <p:nvPr/>
        </p:nvPicPr>
        <p:blipFill rotWithShape="1">
          <a:blip r:embed="rId3">
            <a:alphaModFix/>
          </a:blip>
          <a:srcRect t="36821" b="14650"/>
          <a:stretch/>
        </p:blipFill>
        <p:spPr>
          <a:xfrm>
            <a:off x="6610680" y="2819520"/>
            <a:ext cx="5202000" cy="3809520"/>
          </a:xfrm>
          <a:prstGeom prst="rect">
            <a:avLst/>
          </a:prstGeom>
          <a:noFill/>
          <a:ln>
            <a:noFill/>
          </a:ln>
        </p:spPr>
      </p:pic>
      <p:pic>
        <p:nvPicPr>
          <p:cNvPr id="614" name="Google Shape;614;p25"/>
          <p:cNvPicPr preferRelativeResize="0"/>
          <p:nvPr/>
        </p:nvPicPr>
        <p:blipFill rotWithShape="1">
          <a:blip r:embed="rId3">
            <a:alphaModFix/>
          </a:blip>
          <a:srcRect r="11487" b="66113"/>
          <a:stretch/>
        </p:blipFill>
        <p:spPr>
          <a:xfrm>
            <a:off x="5274360" y="1208880"/>
            <a:ext cx="6933960" cy="1762560"/>
          </a:xfrm>
          <a:prstGeom prst="rect">
            <a:avLst/>
          </a:prstGeom>
          <a:noFill/>
          <a:ln>
            <a:noFill/>
          </a:ln>
        </p:spPr>
      </p:pic>
      <p:sp>
        <p:nvSpPr>
          <p:cNvPr id="615" name="Google Shape;615;p25"/>
          <p:cNvSpPr/>
          <p:nvPr/>
        </p:nvSpPr>
        <p:spPr>
          <a:xfrm>
            <a:off x="9762480" y="3559680"/>
            <a:ext cx="2245320" cy="2649960"/>
          </a:xfrm>
          <a:prstGeom prst="rect">
            <a:avLst/>
          </a:prstGeom>
          <a:noFill/>
          <a:ln w="9525" cap="flat" cmpd="sng">
            <a:solidFill>
              <a:srgbClr val="BFBFBF"/>
            </a:solidFill>
            <a:prstDash val="solid"/>
            <a:round/>
            <a:headEnd type="none" w="sm" len="sm"/>
            <a:tailEnd type="none" w="sm" len="sm"/>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800" b="0" strike="noStrike">
                <a:solidFill>
                  <a:srgbClr val="212121"/>
                </a:solidFill>
                <a:latin typeface="Roboto Condensed"/>
                <a:ea typeface="Roboto Condensed"/>
                <a:cs typeface="Roboto Condensed"/>
                <a:sym typeface="Roboto Condensed"/>
              </a:rPr>
              <a:t>It </a:t>
            </a:r>
            <a:r>
              <a:rPr lang="en-US" sz="2800" b="1" strike="noStrike">
                <a:solidFill>
                  <a:srgbClr val="B84742"/>
                </a:solidFill>
                <a:latin typeface="Roboto Condensed"/>
                <a:ea typeface="Roboto Condensed"/>
                <a:cs typeface="Roboto Condensed"/>
                <a:sym typeface="Roboto Condensed"/>
              </a:rPr>
              <a:t>establish</a:t>
            </a:r>
            <a:r>
              <a:rPr lang="en-US" sz="2800" b="0" strike="noStrike">
                <a:solidFill>
                  <a:srgbClr val="B84742"/>
                </a:solidFill>
                <a:latin typeface="Roboto Condensed"/>
                <a:ea typeface="Roboto Condensed"/>
                <a:cs typeface="Roboto Condensed"/>
                <a:sym typeface="Roboto Condensed"/>
              </a:rPr>
              <a:t> a </a:t>
            </a:r>
            <a:r>
              <a:rPr lang="en-US" sz="2800" b="1" strike="noStrike">
                <a:solidFill>
                  <a:srgbClr val="B84742"/>
                </a:solidFill>
                <a:latin typeface="Roboto Condensed"/>
                <a:ea typeface="Roboto Condensed"/>
                <a:cs typeface="Roboto Condensed"/>
                <a:sym typeface="Roboto Condensed"/>
              </a:rPr>
              <a:t>skeleton</a:t>
            </a:r>
            <a:r>
              <a:rPr lang="en-US" sz="2800" b="0" strike="noStrike">
                <a:solidFill>
                  <a:srgbClr val="B84742"/>
                </a:solidFill>
                <a:latin typeface="Roboto Condensed"/>
                <a:ea typeface="Roboto Condensed"/>
                <a:cs typeface="Roboto Condensed"/>
                <a:sym typeface="Roboto Condensed"/>
              </a:rPr>
              <a:t> </a:t>
            </a:r>
            <a:r>
              <a:rPr lang="en-US" sz="2800" b="1" strike="noStrike">
                <a:solidFill>
                  <a:srgbClr val="B84742"/>
                </a:solidFill>
                <a:latin typeface="Roboto Condensed"/>
                <a:ea typeface="Roboto Condensed"/>
                <a:cs typeface="Roboto Condensed"/>
                <a:sym typeface="Roboto Condensed"/>
              </a:rPr>
              <a:t>architecture</a:t>
            </a:r>
            <a:r>
              <a:rPr lang="en-US" sz="2800" b="0" strike="noStrike">
                <a:solidFill>
                  <a:srgbClr val="212121"/>
                </a:solidFill>
                <a:latin typeface="Roboto Condensed"/>
                <a:ea typeface="Roboto Condensed"/>
                <a:cs typeface="Roboto Condensed"/>
                <a:sym typeface="Roboto Condensed"/>
              </a:rPr>
              <a:t> for </a:t>
            </a:r>
            <a:r>
              <a:rPr lang="en-US" sz="2800" b="1" strike="noStrike">
                <a:solidFill>
                  <a:srgbClr val="B84742"/>
                </a:solidFill>
                <a:latin typeface="Roboto Condensed"/>
                <a:ea typeface="Roboto Condensed"/>
                <a:cs typeface="Roboto Condensed"/>
                <a:sym typeface="Roboto Condensed"/>
              </a:rPr>
              <a:t>software engineering work</a:t>
            </a:r>
            <a:r>
              <a:rPr lang="en-US" sz="2800" b="0" strike="noStrike">
                <a:solidFill>
                  <a:srgbClr val="212121"/>
                </a:solidFill>
                <a:latin typeface="Roboto Condensed"/>
                <a:ea typeface="Roboto Condensed"/>
                <a:cs typeface="Roboto Condensed"/>
                <a:sym typeface="Roboto Condensed"/>
              </a:rPr>
              <a:t>.</a:t>
            </a:r>
            <a:endParaRPr sz="2800" b="0" strike="noStrike">
              <a:solidFill>
                <a:schemeClr val="dk1"/>
              </a:solidFill>
              <a:latin typeface="Arial"/>
              <a:ea typeface="Arial"/>
              <a:cs typeface="Arial"/>
              <a:sym typeface="Arial"/>
            </a:endParaRPr>
          </a:p>
        </p:txBody>
      </p:sp>
      <p:sp>
        <p:nvSpPr>
          <p:cNvPr id="616" name="Google Shape;616;p25"/>
          <p:cNvSpPr/>
          <p:nvPr/>
        </p:nvSpPr>
        <p:spPr>
          <a:xfrm>
            <a:off x="105840" y="1998360"/>
            <a:ext cx="5127840" cy="1235880"/>
          </a:xfrm>
          <a:prstGeom prst="rect">
            <a:avLst/>
          </a:prstGeom>
          <a:noFill/>
          <a:ln>
            <a:noFill/>
          </a:ln>
        </p:spPr>
        <p:txBody>
          <a:bodyPr spcFirstLastPara="1" wrap="square" lIns="91425" tIns="45700" rIns="91425" bIns="45700" anchor="t" anchorCtr="0">
            <a:normAutofit/>
          </a:bodyPr>
          <a:lstStyle/>
          <a:p>
            <a:pPr marL="264960" marR="0" lvl="0" indent="-264599" algn="just" rtl="0">
              <a:lnSpc>
                <a:spcPct val="90000"/>
              </a:lnSpc>
              <a:spcBef>
                <a:spcPts val="0"/>
              </a:spcBef>
              <a:spcAft>
                <a:spcPts val="0"/>
              </a:spcAft>
              <a:buClr>
                <a:srgbClr val="B84742"/>
              </a:buClr>
              <a:buSzPts val="2220"/>
              <a:buFont typeface="Noto Sans Symbols"/>
              <a:buChar char="🞂"/>
            </a:pPr>
            <a:r>
              <a:rPr lang="en-US" sz="2220" b="0" strike="noStrike">
                <a:solidFill>
                  <a:srgbClr val="212121"/>
                </a:solidFill>
                <a:latin typeface="Roboto Condensed"/>
                <a:ea typeface="Roboto Condensed"/>
                <a:cs typeface="Roboto Condensed"/>
                <a:sym typeface="Roboto Condensed"/>
              </a:rPr>
              <a:t>Umbrella activities are those which keep running in the background throughout the software development</a:t>
            </a:r>
            <a:endParaRPr sz="2220" b="0" strike="noStrike">
              <a:solidFill>
                <a:schemeClr val="dk1"/>
              </a:solidFill>
              <a:latin typeface="Arial"/>
              <a:ea typeface="Arial"/>
              <a:cs typeface="Arial"/>
              <a:sym typeface="Arial"/>
            </a:endParaRPr>
          </a:p>
        </p:txBody>
      </p:sp>
      <p:sp>
        <p:nvSpPr>
          <p:cNvPr id="617" name="Google Shape;617;p25"/>
          <p:cNvSpPr/>
          <p:nvPr/>
        </p:nvSpPr>
        <p:spPr>
          <a:xfrm>
            <a:off x="648360" y="3417120"/>
            <a:ext cx="2916000" cy="875880"/>
          </a:xfrm>
          <a:prstGeom prst="rect">
            <a:avLst/>
          </a:prstGeom>
          <a:solidFill>
            <a:schemeClr val="lt1"/>
          </a:solidFill>
          <a:ln w="25400" cap="flat" cmpd="sng">
            <a:solidFill>
              <a:srgbClr val="A5A5A5"/>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1" strike="noStrike">
                <a:solidFill>
                  <a:srgbClr val="212121"/>
                </a:solidFill>
                <a:latin typeface="Roboto Condensed"/>
                <a:ea typeface="Roboto Condensed"/>
                <a:cs typeface="Roboto Condensed"/>
                <a:sym typeface="Roboto Condensed"/>
              </a:rPr>
              <a:t>Software project Tracking &amp; Control</a:t>
            </a:r>
            <a:endParaRPr sz="2400" b="0" strike="noStrike">
              <a:solidFill>
                <a:schemeClr val="dk1"/>
              </a:solidFill>
              <a:latin typeface="Arial"/>
              <a:ea typeface="Arial"/>
              <a:cs typeface="Arial"/>
              <a:sym typeface="Arial"/>
            </a:endParaRPr>
          </a:p>
        </p:txBody>
      </p:sp>
      <p:sp>
        <p:nvSpPr>
          <p:cNvPr id="618" name="Google Shape;618;p25"/>
          <p:cNvSpPr/>
          <p:nvPr/>
        </p:nvSpPr>
        <p:spPr>
          <a:xfrm>
            <a:off x="3658680" y="3417120"/>
            <a:ext cx="2444400" cy="837720"/>
          </a:xfrm>
          <a:prstGeom prst="rect">
            <a:avLst/>
          </a:prstGeom>
          <a:solidFill>
            <a:schemeClr val="lt1"/>
          </a:solidFill>
          <a:ln w="25400" cap="flat" cmpd="sng">
            <a:solidFill>
              <a:srgbClr val="A5A5A5"/>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1" strike="noStrike">
                <a:solidFill>
                  <a:srgbClr val="212121"/>
                </a:solidFill>
                <a:latin typeface="Roboto Condensed"/>
                <a:ea typeface="Roboto Condensed"/>
                <a:cs typeface="Roboto Condensed"/>
                <a:sym typeface="Roboto Condensed"/>
              </a:rPr>
              <a:t>Risk Management</a:t>
            </a:r>
            <a:endParaRPr sz="2400" b="0" strike="noStrike">
              <a:solidFill>
                <a:schemeClr val="dk1"/>
              </a:solidFill>
              <a:latin typeface="Arial"/>
              <a:ea typeface="Arial"/>
              <a:cs typeface="Arial"/>
              <a:sym typeface="Arial"/>
            </a:endParaRPr>
          </a:p>
        </p:txBody>
      </p:sp>
      <p:sp>
        <p:nvSpPr>
          <p:cNvPr id="619" name="Google Shape;619;p25"/>
          <p:cNvSpPr/>
          <p:nvPr/>
        </p:nvSpPr>
        <p:spPr>
          <a:xfrm>
            <a:off x="3657960" y="4373640"/>
            <a:ext cx="2444400" cy="630720"/>
          </a:xfrm>
          <a:prstGeom prst="rect">
            <a:avLst/>
          </a:prstGeom>
          <a:solidFill>
            <a:schemeClr val="lt1"/>
          </a:solidFill>
          <a:ln w="25400" cap="flat" cmpd="sng">
            <a:solidFill>
              <a:srgbClr val="A5A5A5"/>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1" strike="noStrike">
                <a:solidFill>
                  <a:srgbClr val="212121"/>
                </a:solidFill>
                <a:latin typeface="Roboto Condensed"/>
                <a:ea typeface="Roboto Condensed"/>
                <a:cs typeface="Roboto Condensed"/>
                <a:sym typeface="Roboto Condensed"/>
              </a:rPr>
              <a:t>Measurement</a:t>
            </a:r>
            <a:endParaRPr sz="2400" b="0" strike="noStrike">
              <a:solidFill>
                <a:schemeClr val="dk1"/>
              </a:solidFill>
              <a:latin typeface="Arial"/>
              <a:ea typeface="Arial"/>
              <a:cs typeface="Arial"/>
              <a:sym typeface="Arial"/>
            </a:endParaRPr>
          </a:p>
        </p:txBody>
      </p:sp>
      <p:sp>
        <p:nvSpPr>
          <p:cNvPr id="620" name="Google Shape;620;p25"/>
          <p:cNvSpPr/>
          <p:nvPr/>
        </p:nvSpPr>
        <p:spPr>
          <a:xfrm>
            <a:off x="648360" y="4373640"/>
            <a:ext cx="2901600" cy="630720"/>
          </a:xfrm>
          <a:prstGeom prst="rect">
            <a:avLst/>
          </a:prstGeom>
          <a:solidFill>
            <a:schemeClr val="lt1"/>
          </a:solidFill>
          <a:ln w="25400" cap="flat" cmpd="sng">
            <a:solidFill>
              <a:srgbClr val="A5A5A5"/>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1" strike="noStrike">
                <a:solidFill>
                  <a:srgbClr val="212121"/>
                </a:solidFill>
                <a:latin typeface="Roboto Condensed"/>
                <a:ea typeface="Roboto Condensed"/>
                <a:cs typeface="Roboto Condensed"/>
                <a:sym typeface="Roboto Condensed"/>
              </a:rPr>
              <a:t>Technical Reviews</a:t>
            </a:r>
            <a:endParaRPr sz="2400" b="0" strike="noStrike">
              <a:solidFill>
                <a:schemeClr val="dk1"/>
              </a:solidFill>
              <a:latin typeface="Arial"/>
              <a:ea typeface="Arial"/>
              <a:cs typeface="Arial"/>
              <a:sym typeface="Arial"/>
            </a:endParaRPr>
          </a:p>
        </p:txBody>
      </p:sp>
      <p:sp>
        <p:nvSpPr>
          <p:cNvPr id="621" name="Google Shape;621;p25"/>
          <p:cNvSpPr/>
          <p:nvPr/>
        </p:nvSpPr>
        <p:spPr>
          <a:xfrm>
            <a:off x="648360" y="5081400"/>
            <a:ext cx="5434920" cy="623160"/>
          </a:xfrm>
          <a:prstGeom prst="rect">
            <a:avLst/>
          </a:prstGeom>
          <a:solidFill>
            <a:schemeClr val="lt1"/>
          </a:solidFill>
          <a:ln w="25400" cap="flat" cmpd="sng">
            <a:solidFill>
              <a:srgbClr val="A5A5A5"/>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1" strike="noStrike">
                <a:solidFill>
                  <a:srgbClr val="212121"/>
                </a:solidFill>
                <a:latin typeface="Roboto Condensed"/>
                <a:ea typeface="Roboto Condensed"/>
                <a:cs typeface="Roboto Condensed"/>
                <a:sym typeface="Roboto Condensed"/>
              </a:rPr>
              <a:t>Software Configuration Management</a:t>
            </a:r>
            <a:endParaRPr sz="2400" b="0" strike="noStrike">
              <a:solidFill>
                <a:schemeClr val="dk1"/>
              </a:solidFill>
              <a:latin typeface="Arial"/>
              <a:ea typeface="Arial"/>
              <a:cs typeface="Arial"/>
              <a:sym typeface="Arial"/>
            </a:endParaRPr>
          </a:p>
        </p:txBody>
      </p:sp>
      <p:sp>
        <p:nvSpPr>
          <p:cNvPr id="622" name="Google Shape;622;p25"/>
          <p:cNvSpPr/>
          <p:nvPr/>
        </p:nvSpPr>
        <p:spPr>
          <a:xfrm>
            <a:off x="6217920" y="3417120"/>
            <a:ext cx="2444400" cy="875880"/>
          </a:xfrm>
          <a:prstGeom prst="rect">
            <a:avLst/>
          </a:prstGeom>
          <a:solidFill>
            <a:schemeClr val="lt1"/>
          </a:solidFill>
          <a:ln w="25400" cap="flat" cmpd="sng">
            <a:solidFill>
              <a:srgbClr val="A5A5A5"/>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1" strike="noStrike">
                <a:solidFill>
                  <a:srgbClr val="212121"/>
                </a:solidFill>
                <a:latin typeface="Roboto Condensed"/>
                <a:ea typeface="Roboto Condensed"/>
                <a:cs typeface="Roboto Condensed"/>
                <a:sym typeface="Roboto Condensed"/>
              </a:rPr>
              <a:t>Software quality assurance</a:t>
            </a:r>
            <a:endParaRPr sz="2400" b="0" strike="noStrike">
              <a:solidFill>
                <a:schemeClr val="dk1"/>
              </a:solidFill>
              <a:latin typeface="Arial"/>
              <a:ea typeface="Arial"/>
              <a:cs typeface="Arial"/>
              <a:sym typeface="Arial"/>
            </a:endParaRPr>
          </a:p>
        </p:txBody>
      </p:sp>
      <p:sp>
        <p:nvSpPr>
          <p:cNvPr id="623" name="Google Shape;623;p25"/>
          <p:cNvSpPr/>
          <p:nvPr/>
        </p:nvSpPr>
        <p:spPr>
          <a:xfrm>
            <a:off x="6211800" y="4373640"/>
            <a:ext cx="2444400" cy="1330920"/>
          </a:xfrm>
          <a:prstGeom prst="rect">
            <a:avLst/>
          </a:prstGeom>
          <a:solidFill>
            <a:schemeClr val="lt1"/>
          </a:solidFill>
          <a:ln w="25400" cap="flat" cmpd="sng">
            <a:solidFill>
              <a:srgbClr val="A5A5A5"/>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1" strike="noStrike">
                <a:solidFill>
                  <a:srgbClr val="212121"/>
                </a:solidFill>
                <a:latin typeface="Roboto Condensed"/>
                <a:ea typeface="Roboto Condensed"/>
                <a:cs typeface="Roboto Condensed"/>
                <a:sym typeface="Roboto Condensed"/>
              </a:rPr>
              <a:t>Reusability Management</a:t>
            </a:r>
            <a:endParaRPr sz="2400" b="0" strike="noStrike">
              <a:solidFill>
                <a:schemeClr val="dk1"/>
              </a:solidFill>
              <a:latin typeface="Arial"/>
              <a:ea typeface="Arial"/>
              <a:cs typeface="Arial"/>
              <a:sym typeface="Arial"/>
            </a:endParaRPr>
          </a:p>
        </p:txBody>
      </p:sp>
      <p:sp>
        <p:nvSpPr>
          <p:cNvPr id="624" name="Google Shape;624;p25"/>
          <p:cNvSpPr/>
          <p:nvPr/>
        </p:nvSpPr>
        <p:spPr>
          <a:xfrm>
            <a:off x="636480" y="5777640"/>
            <a:ext cx="8019360" cy="623160"/>
          </a:xfrm>
          <a:prstGeom prst="rect">
            <a:avLst/>
          </a:prstGeom>
          <a:solidFill>
            <a:schemeClr val="lt1"/>
          </a:solidFill>
          <a:ln w="25400" cap="flat" cmpd="sng">
            <a:solidFill>
              <a:srgbClr val="A5A5A5"/>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1" strike="noStrike">
                <a:solidFill>
                  <a:srgbClr val="212121"/>
                </a:solidFill>
                <a:latin typeface="Roboto Condensed"/>
                <a:ea typeface="Roboto Condensed"/>
                <a:cs typeface="Roboto Condensed"/>
                <a:sym typeface="Roboto Condensed"/>
              </a:rPr>
              <a:t>Work product preparation and production</a:t>
            </a:r>
            <a:endParaRPr sz="2400" b="0" strike="noStrik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26"/>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Umbrella Activities Cont.</a:t>
            </a:r>
            <a:endParaRPr sz="3400" b="0" strike="noStrike">
              <a:solidFill>
                <a:srgbClr val="212121"/>
              </a:solidFill>
              <a:latin typeface="Roboto Condensed"/>
              <a:ea typeface="Roboto Condensed"/>
              <a:cs typeface="Roboto Condensed"/>
              <a:sym typeface="Roboto Condensed"/>
            </a:endParaRPr>
          </a:p>
        </p:txBody>
      </p:sp>
      <p:sp>
        <p:nvSpPr>
          <p:cNvPr id="630" name="Google Shape;630;p26"/>
          <p:cNvSpPr txBox="1"/>
          <p:nvPr/>
        </p:nvSpPr>
        <p:spPr>
          <a:xfrm>
            <a:off x="190440" y="990720"/>
            <a:ext cx="11588760" cy="5333760"/>
          </a:xfrm>
          <a:prstGeom prst="rect">
            <a:avLst/>
          </a:prstGeom>
          <a:noFill/>
          <a:ln>
            <a:noFill/>
          </a:ln>
        </p:spPr>
        <p:txBody>
          <a:bodyPr spcFirstLastPara="1" wrap="square" lIns="91425" tIns="45700" rIns="91425" bIns="45700" anchor="t" anchorCtr="0">
            <a:normAutofit/>
          </a:bodyPr>
          <a:lstStyle/>
          <a:p>
            <a:pPr marL="264960" marR="0" lvl="0" indent="-264599" algn="just" rtl="0">
              <a:lnSpc>
                <a:spcPct val="100000"/>
              </a:lnSpc>
              <a:spcBef>
                <a:spcPts val="0"/>
              </a:spcBef>
              <a:spcAft>
                <a:spcPts val="0"/>
              </a:spcAft>
              <a:buClr>
                <a:srgbClr val="B84742"/>
              </a:buClr>
              <a:buSzPts val="2400"/>
              <a:buFont typeface="Noto Sans Symbols"/>
              <a:buChar char="🞂"/>
            </a:pPr>
            <a:r>
              <a:rPr lang="en-US" sz="2400" b="1" strike="noStrike">
                <a:solidFill>
                  <a:srgbClr val="C00000"/>
                </a:solidFill>
                <a:latin typeface="Roboto Condensed"/>
                <a:ea typeface="Roboto Condensed"/>
                <a:cs typeface="Roboto Condensed"/>
                <a:sym typeface="Roboto Condensed"/>
              </a:rPr>
              <a:t>Software project tracking and control:</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allows the software team to </a:t>
            </a:r>
            <a:r>
              <a:rPr lang="en-US" sz="2400" b="1" strike="noStrike">
                <a:solidFill>
                  <a:srgbClr val="212121"/>
                </a:solidFill>
                <a:latin typeface="Roboto Condensed"/>
                <a:ea typeface="Roboto Condensed"/>
                <a:cs typeface="Roboto Condensed"/>
                <a:sym typeface="Roboto Condensed"/>
              </a:rPr>
              <a:t>assess progress against the project plan </a:t>
            </a:r>
            <a:r>
              <a:rPr lang="en-US" sz="2400" b="0" strike="noStrike">
                <a:solidFill>
                  <a:srgbClr val="212121"/>
                </a:solidFill>
                <a:latin typeface="Roboto Condensed"/>
                <a:ea typeface="Roboto Condensed"/>
                <a:cs typeface="Roboto Condensed"/>
                <a:sym typeface="Roboto Condensed"/>
              </a:rPr>
              <a:t>and take any necessary action to maintain the schedule.</a:t>
            </a:r>
            <a:endParaRPr/>
          </a:p>
          <a:p>
            <a:pPr marL="264960" marR="0" lvl="0" indent="-264599" algn="just" rtl="0">
              <a:lnSpc>
                <a:spcPct val="100000"/>
              </a:lnSpc>
              <a:spcBef>
                <a:spcPts val="1001"/>
              </a:spcBef>
              <a:spcAft>
                <a:spcPts val="0"/>
              </a:spcAft>
              <a:buClr>
                <a:srgbClr val="B84742"/>
              </a:buClr>
              <a:buSzPts val="2400"/>
              <a:buFont typeface="Noto Sans Symbols"/>
              <a:buChar char="🞂"/>
            </a:pPr>
            <a:r>
              <a:rPr lang="en-US" sz="2400" b="1" strike="noStrike">
                <a:solidFill>
                  <a:srgbClr val="C00000"/>
                </a:solidFill>
                <a:latin typeface="Roboto Condensed"/>
                <a:ea typeface="Roboto Condensed"/>
                <a:cs typeface="Roboto Condensed"/>
                <a:sym typeface="Roboto Condensed"/>
              </a:rPr>
              <a:t>Risk management:</a:t>
            </a:r>
            <a:r>
              <a:rPr lang="en-US" sz="2400" b="0" strike="noStrike">
                <a:solidFill>
                  <a:srgbClr val="212121"/>
                </a:solidFill>
                <a:latin typeface="Roboto Condensed"/>
                <a:ea typeface="Roboto Condensed"/>
                <a:cs typeface="Roboto Condensed"/>
                <a:sym typeface="Roboto Condensed"/>
              </a:rPr>
              <a:t> assesses (</a:t>
            </a:r>
            <a:r>
              <a:rPr lang="en-US" sz="2400" b="1" strike="noStrike">
                <a:solidFill>
                  <a:srgbClr val="212121"/>
                </a:solidFill>
                <a:latin typeface="Roboto Condensed"/>
                <a:ea typeface="Roboto Condensed"/>
                <a:cs typeface="Roboto Condensed"/>
                <a:sym typeface="Roboto Condensed"/>
              </a:rPr>
              <a:t>evaluates</a:t>
            </a:r>
            <a:r>
              <a:rPr lang="en-US" sz="2400" b="0" strike="noStrike">
                <a:solidFill>
                  <a:srgbClr val="212121"/>
                </a:solidFill>
                <a:latin typeface="Roboto Condensed"/>
                <a:ea typeface="Roboto Condensed"/>
                <a:cs typeface="Roboto Condensed"/>
                <a:sym typeface="Roboto Condensed"/>
              </a:rPr>
              <a:t>) </a:t>
            </a:r>
            <a:r>
              <a:rPr lang="en-US" sz="2400" b="1" strike="noStrike">
                <a:solidFill>
                  <a:srgbClr val="212121"/>
                </a:solidFill>
                <a:latin typeface="Roboto Condensed"/>
                <a:ea typeface="Roboto Condensed"/>
                <a:cs typeface="Roboto Condensed"/>
                <a:sym typeface="Roboto Condensed"/>
              </a:rPr>
              <a:t>risks</a:t>
            </a:r>
            <a:r>
              <a:rPr lang="en-US" sz="2400" b="0" strike="noStrike">
                <a:solidFill>
                  <a:srgbClr val="212121"/>
                </a:solidFill>
                <a:latin typeface="Roboto Condensed"/>
                <a:ea typeface="Roboto Condensed"/>
                <a:cs typeface="Roboto Condensed"/>
                <a:sym typeface="Roboto Condensed"/>
              </a:rPr>
              <a:t> that may affect the outcome of the project or the quality of the product.</a:t>
            </a:r>
            <a:endParaRPr/>
          </a:p>
          <a:p>
            <a:pPr marL="264960" marR="0" lvl="0" indent="-264599" algn="just" rtl="0">
              <a:lnSpc>
                <a:spcPct val="100000"/>
              </a:lnSpc>
              <a:spcBef>
                <a:spcPts val="1001"/>
              </a:spcBef>
              <a:spcAft>
                <a:spcPts val="0"/>
              </a:spcAft>
              <a:buClr>
                <a:srgbClr val="B84742"/>
              </a:buClr>
              <a:buSzPts val="2400"/>
              <a:buFont typeface="Noto Sans Symbols"/>
              <a:buChar char="🞂"/>
            </a:pPr>
            <a:r>
              <a:rPr lang="en-US" sz="2400" b="1" strike="noStrike">
                <a:solidFill>
                  <a:srgbClr val="C00000"/>
                </a:solidFill>
                <a:latin typeface="Roboto Condensed"/>
                <a:ea typeface="Roboto Condensed"/>
                <a:cs typeface="Roboto Condensed"/>
                <a:sym typeface="Roboto Condensed"/>
              </a:rPr>
              <a:t>Software quality assurance:</a:t>
            </a:r>
            <a:r>
              <a:rPr lang="en-US" sz="2400" b="1" strike="noStrike">
                <a:solidFill>
                  <a:srgbClr val="212121"/>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defines and conducts the activities required to </a:t>
            </a:r>
            <a:r>
              <a:rPr lang="en-US" sz="2400" b="1" strike="noStrike">
                <a:solidFill>
                  <a:srgbClr val="212121"/>
                </a:solidFill>
                <a:latin typeface="Roboto Condensed"/>
                <a:ea typeface="Roboto Condensed"/>
                <a:cs typeface="Roboto Condensed"/>
                <a:sym typeface="Roboto Condensed"/>
              </a:rPr>
              <a:t>ensure software quality</a:t>
            </a:r>
            <a:r>
              <a:rPr lang="en-US" sz="2400" b="0" strike="noStrike">
                <a:solidFill>
                  <a:srgbClr val="212121"/>
                </a:solidFill>
                <a:latin typeface="Roboto Condensed"/>
                <a:ea typeface="Roboto Condensed"/>
                <a:cs typeface="Roboto Condensed"/>
                <a:sym typeface="Roboto Condensed"/>
              </a:rPr>
              <a:t>.</a:t>
            </a:r>
            <a:endParaRPr/>
          </a:p>
          <a:p>
            <a:pPr marL="264960" marR="0" lvl="0" indent="-264599" algn="just" rtl="0">
              <a:lnSpc>
                <a:spcPct val="100000"/>
              </a:lnSpc>
              <a:spcBef>
                <a:spcPts val="1001"/>
              </a:spcBef>
              <a:spcAft>
                <a:spcPts val="0"/>
              </a:spcAft>
              <a:buClr>
                <a:srgbClr val="B84742"/>
              </a:buClr>
              <a:buSzPts val="2400"/>
              <a:buFont typeface="Noto Sans Symbols"/>
              <a:buChar char="🞂"/>
            </a:pPr>
            <a:r>
              <a:rPr lang="en-US" sz="2400" b="1" strike="noStrike">
                <a:solidFill>
                  <a:srgbClr val="C00000"/>
                </a:solidFill>
                <a:latin typeface="Roboto Condensed"/>
                <a:ea typeface="Roboto Condensed"/>
                <a:cs typeface="Roboto Condensed"/>
                <a:sym typeface="Roboto Condensed"/>
              </a:rPr>
              <a:t>Technical reviews:</a:t>
            </a:r>
            <a:r>
              <a:rPr lang="en-US" sz="2400" b="0" strike="noStrike">
                <a:solidFill>
                  <a:srgbClr val="212121"/>
                </a:solidFill>
                <a:latin typeface="Roboto Condensed"/>
                <a:ea typeface="Roboto Condensed"/>
                <a:cs typeface="Roboto Condensed"/>
                <a:sym typeface="Roboto Condensed"/>
              </a:rPr>
              <a:t> </a:t>
            </a:r>
            <a:r>
              <a:rPr lang="en-US" sz="2400" b="1" strike="noStrike">
                <a:solidFill>
                  <a:srgbClr val="212121"/>
                </a:solidFill>
                <a:latin typeface="Roboto Condensed"/>
                <a:ea typeface="Roboto Condensed"/>
                <a:cs typeface="Roboto Condensed"/>
                <a:sym typeface="Roboto Condensed"/>
              </a:rPr>
              <a:t>assesses</a:t>
            </a:r>
            <a:r>
              <a:rPr lang="en-US" sz="2400" b="0" strike="noStrike">
                <a:solidFill>
                  <a:srgbClr val="212121"/>
                </a:solidFill>
                <a:latin typeface="Roboto Condensed"/>
                <a:ea typeface="Roboto Condensed"/>
                <a:cs typeface="Roboto Condensed"/>
                <a:sym typeface="Roboto Condensed"/>
              </a:rPr>
              <a:t> software engineering </a:t>
            </a:r>
            <a:r>
              <a:rPr lang="en-US" sz="2400" b="1" strike="noStrike">
                <a:solidFill>
                  <a:srgbClr val="212121"/>
                </a:solidFill>
                <a:latin typeface="Roboto Condensed"/>
                <a:ea typeface="Roboto Condensed"/>
                <a:cs typeface="Roboto Condensed"/>
                <a:sym typeface="Roboto Condensed"/>
              </a:rPr>
              <a:t>work</a:t>
            </a:r>
            <a:r>
              <a:rPr lang="en-US" sz="2400" b="0" strike="noStrike">
                <a:solidFill>
                  <a:srgbClr val="212121"/>
                </a:solidFill>
                <a:latin typeface="Roboto Condensed"/>
                <a:ea typeface="Roboto Condensed"/>
                <a:cs typeface="Roboto Condensed"/>
                <a:sym typeface="Roboto Condensed"/>
              </a:rPr>
              <a:t> products in an effort </a:t>
            </a:r>
            <a:r>
              <a:rPr lang="en-US" sz="2400" b="1" strike="noStrike">
                <a:solidFill>
                  <a:srgbClr val="212121"/>
                </a:solidFill>
                <a:latin typeface="Roboto Condensed"/>
                <a:ea typeface="Roboto Condensed"/>
                <a:cs typeface="Roboto Condensed"/>
                <a:sym typeface="Roboto Condensed"/>
              </a:rPr>
              <a:t>to uncover </a:t>
            </a:r>
            <a:r>
              <a:rPr lang="en-US" sz="2400" b="0" strike="noStrike">
                <a:solidFill>
                  <a:srgbClr val="212121"/>
                </a:solidFill>
                <a:latin typeface="Roboto Condensed"/>
                <a:ea typeface="Roboto Condensed"/>
                <a:cs typeface="Roboto Condensed"/>
                <a:sym typeface="Roboto Condensed"/>
              </a:rPr>
              <a:t>and remove </a:t>
            </a:r>
            <a:r>
              <a:rPr lang="en-US" sz="2400" b="1" strike="noStrike">
                <a:solidFill>
                  <a:srgbClr val="212121"/>
                </a:solidFill>
                <a:latin typeface="Roboto Condensed"/>
                <a:ea typeface="Roboto Condensed"/>
                <a:cs typeface="Roboto Condensed"/>
                <a:sym typeface="Roboto Condensed"/>
              </a:rPr>
              <a:t>errors</a:t>
            </a:r>
            <a:r>
              <a:rPr lang="en-US" sz="2400" b="0" strike="noStrike">
                <a:solidFill>
                  <a:srgbClr val="212121"/>
                </a:solidFill>
                <a:latin typeface="Roboto Condensed"/>
                <a:ea typeface="Roboto Condensed"/>
                <a:cs typeface="Roboto Condensed"/>
                <a:sym typeface="Roboto Condensed"/>
              </a:rPr>
              <a:t> before they are propagated to the next activity.</a:t>
            </a:r>
            <a:endParaRPr/>
          </a:p>
          <a:p>
            <a:pPr marL="264960" marR="0" lvl="0" indent="-264599" algn="just" rtl="0">
              <a:lnSpc>
                <a:spcPct val="100000"/>
              </a:lnSpc>
              <a:spcBef>
                <a:spcPts val="1001"/>
              </a:spcBef>
              <a:spcAft>
                <a:spcPts val="0"/>
              </a:spcAft>
              <a:buClr>
                <a:srgbClr val="B84742"/>
              </a:buClr>
              <a:buSzPts val="2400"/>
              <a:buFont typeface="Noto Sans Symbols"/>
              <a:buChar char="🞂"/>
            </a:pPr>
            <a:r>
              <a:rPr lang="en-US" sz="2400" b="1" strike="noStrike">
                <a:solidFill>
                  <a:srgbClr val="C00000"/>
                </a:solidFill>
                <a:latin typeface="Roboto Condensed"/>
                <a:ea typeface="Roboto Condensed"/>
                <a:cs typeface="Roboto Condensed"/>
                <a:sym typeface="Roboto Condensed"/>
              </a:rPr>
              <a:t>Measurement:</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defines and collects process, project and product measures that assist the team in delivering software that meets stakeholders’ needs.</a:t>
            </a:r>
            <a:endParaRPr/>
          </a:p>
          <a:p>
            <a:pPr marL="264960" marR="0" lvl="0" indent="-264599" algn="just" rtl="0">
              <a:lnSpc>
                <a:spcPct val="100000"/>
              </a:lnSpc>
              <a:spcBef>
                <a:spcPts val="1001"/>
              </a:spcBef>
              <a:spcAft>
                <a:spcPts val="0"/>
              </a:spcAft>
              <a:buClr>
                <a:srgbClr val="B84742"/>
              </a:buClr>
              <a:buSzPts val="2400"/>
              <a:buFont typeface="Noto Sans Symbols"/>
              <a:buChar char="🞂"/>
            </a:pPr>
            <a:r>
              <a:rPr lang="en-US" sz="2400" b="1" strike="noStrike">
                <a:solidFill>
                  <a:srgbClr val="C00000"/>
                </a:solidFill>
                <a:latin typeface="Roboto Condensed"/>
                <a:ea typeface="Roboto Condensed"/>
                <a:cs typeface="Roboto Condensed"/>
                <a:sym typeface="Roboto Condensed"/>
              </a:rPr>
              <a:t>Software configuration management:</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it manages the effects of change throughout the software process.</a:t>
            </a:r>
            <a:endParaRPr/>
          </a:p>
          <a:p>
            <a:pPr marL="0" marR="0" lvl="0" indent="0" algn="just" rtl="0">
              <a:lnSpc>
                <a:spcPct val="100000"/>
              </a:lnSpc>
              <a:spcBef>
                <a:spcPts val="1001"/>
              </a:spcBef>
              <a:spcAft>
                <a:spcPts val="0"/>
              </a:spcAft>
              <a:buNone/>
            </a:pPr>
            <a:endParaRPr sz="2400" b="0" strike="noStrike">
              <a:solidFill>
                <a:srgbClr val="212121"/>
              </a:solidFill>
              <a:latin typeface="Roboto Condensed"/>
              <a:ea typeface="Roboto Condensed"/>
              <a:cs typeface="Roboto Condensed"/>
              <a:sym typeface="Roboto Condensed"/>
            </a:endParaRPr>
          </a:p>
          <a:p>
            <a:pPr marL="0" marR="0" lvl="0" indent="0" algn="just" rtl="0">
              <a:lnSpc>
                <a:spcPct val="100000"/>
              </a:lnSpc>
              <a:spcBef>
                <a:spcPts val="1001"/>
              </a:spcBef>
              <a:spcAft>
                <a:spcPts val="0"/>
              </a:spcAft>
              <a:buNone/>
            </a:pPr>
            <a:endParaRPr sz="2400" b="0" strike="noStrike">
              <a:solidFill>
                <a:srgbClr val="212121"/>
              </a:solidFill>
              <a:latin typeface="Roboto Condensed"/>
              <a:ea typeface="Roboto Condensed"/>
              <a:cs typeface="Roboto Condensed"/>
              <a:sym typeface="Roboto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3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27"/>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Umbrella Activities Cont.</a:t>
            </a:r>
            <a:endParaRPr sz="3400" b="0" strike="noStrike">
              <a:solidFill>
                <a:srgbClr val="212121"/>
              </a:solidFill>
              <a:latin typeface="Roboto Condensed"/>
              <a:ea typeface="Roboto Condensed"/>
              <a:cs typeface="Roboto Condensed"/>
              <a:sym typeface="Roboto Condensed"/>
            </a:endParaRPr>
          </a:p>
        </p:txBody>
      </p:sp>
      <p:sp>
        <p:nvSpPr>
          <p:cNvPr id="636" name="Google Shape;636;p27"/>
          <p:cNvSpPr txBox="1"/>
          <p:nvPr/>
        </p:nvSpPr>
        <p:spPr>
          <a:xfrm>
            <a:off x="190440" y="990720"/>
            <a:ext cx="11696400" cy="533376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1" strike="noStrike">
                <a:solidFill>
                  <a:srgbClr val="C00000"/>
                </a:solidFill>
                <a:latin typeface="Roboto Condensed"/>
                <a:ea typeface="Roboto Condensed"/>
                <a:cs typeface="Roboto Condensed"/>
                <a:sym typeface="Roboto Condensed"/>
              </a:rPr>
              <a:t>Reusability management:</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it defines criteria for work product reuse (including software components) and establishes </a:t>
            </a:r>
            <a:r>
              <a:rPr lang="en-US" sz="2400" b="1" strike="noStrike">
                <a:solidFill>
                  <a:srgbClr val="212121"/>
                </a:solidFill>
                <a:latin typeface="Roboto Condensed"/>
                <a:ea typeface="Roboto Condensed"/>
                <a:cs typeface="Roboto Condensed"/>
                <a:sym typeface="Roboto Condensed"/>
              </a:rPr>
              <a:t>mechanisms to achieve reusable components</a:t>
            </a:r>
            <a:r>
              <a:rPr lang="en-US" sz="2400" b="0" strike="noStrike">
                <a:solidFill>
                  <a:srgbClr val="212121"/>
                </a:solidFill>
                <a:latin typeface="Roboto Condensed"/>
                <a:ea typeface="Roboto Condensed"/>
                <a:cs typeface="Roboto Condensed"/>
                <a:sym typeface="Roboto Condensed"/>
              </a:rPr>
              <a:t>.</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1" strike="noStrike">
                <a:solidFill>
                  <a:srgbClr val="C00000"/>
                </a:solidFill>
                <a:latin typeface="Roboto Condensed"/>
                <a:ea typeface="Roboto Condensed"/>
                <a:cs typeface="Roboto Condensed"/>
                <a:sym typeface="Roboto Condensed"/>
              </a:rPr>
              <a:t>Work product preparation and production:</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it encompasses (includes) the activities required to create work products such as </a:t>
            </a:r>
            <a:r>
              <a:rPr lang="en-US" sz="2400" b="1" strike="noStrike">
                <a:solidFill>
                  <a:srgbClr val="212121"/>
                </a:solidFill>
                <a:latin typeface="Roboto Condensed"/>
                <a:ea typeface="Roboto Condensed"/>
                <a:cs typeface="Roboto Condensed"/>
                <a:sym typeface="Roboto Condensed"/>
              </a:rPr>
              <a:t>models, documents, logs, forms and lists</a:t>
            </a:r>
            <a:r>
              <a:rPr lang="en-US" sz="2400" b="0" strike="noStrike">
                <a:solidFill>
                  <a:srgbClr val="212121"/>
                </a:solidFill>
                <a:latin typeface="Roboto Condensed"/>
                <a:ea typeface="Roboto Condensed"/>
                <a:cs typeface="Roboto Condensed"/>
                <a:sym typeface="Roboto Condensed"/>
              </a:rPr>
              <a:t>.</a:t>
            </a:r>
            <a:endParaRPr/>
          </a:p>
          <a:p>
            <a:pPr marL="0" marR="0" lvl="0" indent="0" algn="just" rtl="0">
              <a:lnSpc>
                <a:spcPct val="90000"/>
              </a:lnSpc>
              <a:spcBef>
                <a:spcPts val="1001"/>
              </a:spcBef>
              <a:spcAft>
                <a:spcPts val="0"/>
              </a:spcAft>
              <a:buNone/>
            </a:pPr>
            <a:endParaRPr sz="2400" b="0" strike="noStrike">
              <a:solidFill>
                <a:srgbClr val="212121"/>
              </a:solidFill>
              <a:latin typeface="Roboto Condensed"/>
              <a:ea typeface="Roboto Condensed"/>
              <a:cs typeface="Roboto Condensed"/>
              <a:sym typeface="Roboto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40"/>
        <p:cNvGrpSpPr/>
        <p:nvPr/>
      </p:nvGrpSpPr>
      <p:grpSpPr>
        <a:xfrm>
          <a:off x="0" y="0"/>
          <a:ext cx="0" cy="0"/>
          <a:chOff x="0" y="0"/>
          <a:chExt cx="0" cy="0"/>
        </a:xfrm>
      </p:grpSpPr>
      <p:sp>
        <p:nvSpPr>
          <p:cNvPr id="641" name="Google Shape;641;g2ebb636fcf1_1_0"/>
          <p:cNvSpPr txBox="1">
            <a:spLocks noGrp="1"/>
          </p:cNvSpPr>
          <p:nvPr>
            <p:ph type="title"/>
          </p:nvPr>
        </p:nvSpPr>
        <p:spPr>
          <a:xfrm>
            <a:off x="0" y="-8"/>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SzPts val="1300"/>
              <a:buNone/>
            </a:pPr>
            <a:r>
              <a:rPr lang="en-US" sz="3900" b="1"/>
              <a:t>7. Principles of Software Engineering </a:t>
            </a:r>
            <a:endParaRPr sz="3900" b="1"/>
          </a:p>
        </p:txBody>
      </p:sp>
      <p:sp>
        <p:nvSpPr>
          <p:cNvPr id="642" name="Google Shape;642;g2ebb636fcf1_1_0"/>
          <p:cNvSpPr txBox="1"/>
          <p:nvPr/>
        </p:nvSpPr>
        <p:spPr>
          <a:xfrm>
            <a:off x="780100" y="915150"/>
            <a:ext cx="10580700" cy="5027700"/>
          </a:xfrm>
          <a:prstGeom prst="rect">
            <a:avLst/>
          </a:prstGeom>
          <a:noFill/>
          <a:ln>
            <a:noFill/>
          </a:ln>
        </p:spPr>
        <p:txBody>
          <a:bodyPr spcFirstLastPara="1" wrap="square" lIns="121900" tIns="121900" rIns="121900" bIns="121900" anchor="t" anchorCtr="0">
            <a:noAutofit/>
          </a:bodyPr>
          <a:lstStyle/>
          <a:p>
            <a:pPr marL="609600" lvl="0" indent="-450850" algn="l" rtl="0">
              <a:lnSpc>
                <a:spcPct val="100000"/>
              </a:lnSpc>
              <a:spcBef>
                <a:spcPts val="0"/>
              </a:spcBef>
              <a:spcAft>
                <a:spcPts val="0"/>
              </a:spcAft>
              <a:buClr>
                <a:schemeClr val="dk1"/>
              </a:buClr>
              <a:buSzPts val="2300"/>
              <a:buChar char="●"/>
            </a:pPr>
            <a:r>
              <a:rPr lang="en-US" sz="2300" b="1">
                <a:solidFill>
                  <a:schemeClr val="dk1"/>
                </a:solidFill>
              </a:rPr>
              <a:t>A software system exists for one reason: to provide value to its users.</a:t>
            </a:r>
            <a:endParaRPr sz="2300" b="1">
              <a:solidFill>
                <a:schemeClr val="dk1"/>
              </a:solidFill>
            </a:endParaRPr>
          </a:p>
          <a:p>
            <a:pPr marL="609600" lvl="0" indent="-450850" algn="l" rtl="0">
              <a:lnSpc>
                <a:spcPct val="115000"/>
              </a:lnSpc>
              <a:spcBef>
                <a:spcPts val="0"/>
              </a:spcBef>
              <a:spcAft>
                <a:spcPts val="0"/>
              </a:spcAft>
              <a:buClr>
                <a:schemeClr val="dk1"/>
              </a:buClr>
              <a:buSzPts val="2300"/>
              <a:buChar char="●"/>
            </a:pPr>
            <a:r>
              <a:rPr lang="en-US" sz="2300" b="1">
                <a:solidFill>
                  <a:schemeClr val="dk1"/>
                </a:solidFill>
              </a:rPr>
              <a:t>All design should be as simple as possible, but no simpler.</a:t>
            </a:r>
            <a:endParaRPr sz="2300" b="1">
              <a:solidFill>
                <a:schemeClr val="dk1"/>
              </a:solidFill>
            </a:endParaRPr>
          </a:p>
          <a:p>
            <a:pPr marL="609600" lvl="0" indent="-450850" algn="l" rtl="0">
              <a:lnSpc>
                <a:spcPct val="115000"/>
              </a:lnSpc>
              <a:spcBef>
                <a:spcPts val="0"/>
              </a:spcBef>
              <a:spcAft>
                <a:spcPts val="0"/>
              </a:spcAft>
              <a:buClr>
                <a:schemeClr val="dk1"/>
              </a:buClr>
              <a:buSzPts val="2300"/>
              <a:buChar char="●"/>
            </a:pPr>
            <a:r>
              <a:rPr lang="en-US" sz="2300" b="1">
                <a:solidFill>
                  <a:schemeClr val="dk1"/>
                </a:solidFill>
              </a:rPr>
              <a:t>A clear vision is essential to the success of a software project.</a:t>
            </a:r>
            <a:endParaRPr sz="2300" b="1">
              <a:solidFill>
                <a:schemeClr val="dk1"/>
              </a:solidFill>
            </a:endParaRPr>
          </a:p>
          <a:p>
            <a:pPr marL="609600" lvl="0" indent="-450850" algn="l" rtl="0">
              <a:lnSpc>
                <a:spcPct val="115000"/>
              </a:lnSpc>
              <a:spcBef>
                <a:spcPts val="0"/>
              </a:spcBef>
              <a:spcAft>
                <a:spcPts val="0"/>
              </a:spcAft>
              <a:buClr>
                <a:schemeClr val="dk1"/>
              </a:buClr>
              <a:buSzPts val="2300"/>
              <a:buChar char="●"/>
            </a:pPr>
            <a:r>
              <a:rPr lang="en-US" sz="2300" b="1">
                <a:solidFill>
                  <a:schemeClr val="dk1"/>
                </a:solidFill>
              </a:rPr>
              <a:t>Always specify, design, and implement knowing someone else will have to understand what you are doing.</a:t>
            </a:r>
            <a:endParaRPr sz="2300" b="1">
              <a:solidFill>
                <a:schemeClr val="dk1"/>
              </a:solidFill>
            </a:endParaRPr>
          </a:p>
          <a:p>
            <a:pPr marL="609600" lvl="0" indent="-450850" algn="l" rtl="0">
              <a:lnSpc>
                <a:spcPct val="115000"/>
              </a:lnSpc>
              <a:spcBef>
                <a:spcPts val="0"/>
              </a:spcBef>
              <a:spcAft>
                <a:spcPts val="0"/>
              </a:spcAft>
              <a:buClr>
                <a:schemeClr val="dk1"/>
              </a:buClr>
              <a:buSzPts val="2300"/>
              <a:buChar char="●"/>
            </a:pPr>
            <a:r>
              <a:rPr lang="en-US" sz="2300" b="1">
                <a:solidFill>
                  <a:schemeClr val="dk1"/>
                </a:solidFill>
              </a:rPr>
              <a:t>Never design yourself into a corner- Be Open to the Future.</a:t>
            </a:r>
            <a:endParaRPr sz="2300" b="1">
              <a:solidFill>
                <a:schemeClr val="dk1"/>
              </a:solidFill>
            </a:endParaRPr>
          </a:p>
          <a:p>
            <a:pPr marL="609600" lvl="0" indent="-450850" algn="l" rtl="0">
              <a:lnSpc>
                <a:spcPct val="100000"/>
              </a:lnSpc>
              <a:spcBef>
                <a:spcPts val="0"/>
              </a:spcBef>
              <a:spcAft>
                <a:spcPts val="0"/>
              </a:spcAft>
              <a:buClr>
                <a:schemeClr val="dk1"/>
              </a:buClr>
              <a:buSzPts val="2300"/>
              <a:buChar char="●"/>
            </a:pPr>
            <a:r>
              <a:rPr lang="en-US" sz="2300" b="1">
                <a:solidFill>
                  <a:schemeClr val="dk1"/>
                </a:solidFill>
              </a:rPr>
              <a:t>Planning ahead for reuse reduces the cost and increases the value of both the reusable components and the systems into which they are incorporated.</a:t>
            </a:r>
            <a:endParaRPr sz="2300" b="1">
              <a:solidFill>
                <a:schemeClr val="dk1"/>
              </a:solidFill>
            </a:endParaRPr>
          </a:p>
          <a:p>
            <a:pPr marL="609600" lvl="0" indent="-450850" algn="l" rtl="0">
              <a:lnSpc>
                <a:spcPct val="115000"/>
              </a:lnSpc>
              <a:spcBef>
                <a:spcPts val="0"/>
              </a:spcBef>
              <a:spcAft>
                <a:spcPts val="0"/>
              </a:spcAft>
              <a:buClr>
                <a:schemeClr val="dk1"/>
              </a:buClr>
              <a:buSzPts val="2300"/>
              <a:buChar char="●"/>
            </a:pPr>
            <a:r>
              <a:rPr lang="en-US" sz="2300" b="1">
                <a:solidFill>
                  <a:schemeClr val="dk1"/>
                </a:solidFill>
              </a:rPr>
              <a:t>Placing clear, complete thought before action almost always produces better results.</a:t>
            </a:r>
            <a:endParaRPr sz="2300" b="1">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28"/>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Software Process Models</a:t>
            </a:r>
            <a:endParaRPr sz="3400" b="0" strike="noStrike">
              <a:solidFill>
                <a:srgbClr val="212121"/>
              </a:solidFill>
              <a:latin typeface="Roboto Condensed"/>
              <a:ea typeface="Roboto Condensed"/>
              <a:cs typeface="Roboto Condensed"/>
              <a:sym typeface="Roboto Condensed"/>
            </a:endParaRPr>
          </a:p>
        </p:txBody>
      </p:sp>
      <p:sp>
        <p:nvSpPr>
          <p:cNvPr id="648" name="Google Shape;648;p28"/>
          <p:cNvSpPr txBox="1"/>
          <p:nvPr/>
        </p:nvSpPr>
        <p:spPr>
          <a:xfrm>
            <a:off x="147240" y="874080"/>
            <a:ext cx="6481080" cy="533376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Also known as </a:t>
            </a:r>
            <a:r>
              <a:rPr lang="en-US" sz="2400" b="1" strike="noStrike">
                <a:solidFill>
                  <a:srgbClr val="C00000"/>
                </a:solidFill>
                <a:latin typeface="Roboto Condensed"/>
                <a:ea typeface="Roboto Condensed"/>
                <a:cs typeface="Roboto Condensed"/>
                <a:sym typeface="Roboto Condensed"/>
              </a:rPr>
              <a:t>Software development life cycle (SDLC) </a:t>
            </a:r>
            <a:r>
              <a:rPr lang="en-US" sz="2400" b="0" strike="noStrike">
                <a:solidFill>
                  <a:srgbClr val="212121"/>
                </a:solidFill>
                <a:latin typeface="Roboto Condensed"/>
                <a:ea typeface="Roboto Condensed"/>
                <a:cs typeface="Roboto Condensed"/>
                <a:sym typeface="Roboto Condensed"/>
              </a:rPr>
              <a:t>or Application development life cycle Models</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Process models </a:t>
            </a:r>
            <a:r>
              <a:rPr lang="en-US" sz="2400" b="1" strike="noStrike">
                <a:solidFill>
                  <a:srgbClr val="C00000"/>
                </a:solidFill>
                <a:latin typeface="Roboto Condensed"/>
                <a:ea typeface="Roboto Condensed"/>
                <a:cs typeface="Roboto Condensed"/>
                <a:sym typeface="Roboto Condensed"/>
              </a:rPr>
              <a:t>prescribe</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a distinct set of </a:t>
            </a:r>
            <a:r>
              <a:rPr lang="en-US" sz="2400" b="1" strike="noStrike">
                <a:solidFill>
                  <a:srgbClr val="C00000"/>
                </a:solidFill>
                <a:latin typeface="Roboto Condensed"/>
                <a:ea typeface="Roboto Condensed"/>
                <a:cs typeface="Roboto Condensed"/>
                <a:sym typeface="Roboto Condensed"/>
              </a:rPr>
              <a:t>activities, actions, tasks and milestones (deliverables)</a:t>
            </a:r>
            <a:r>
              <a:rPr lang="en-US" sz="2400" b="0" strike="noStrike">
                <a:solidFill>
                  <a:srgbClr val="212121"/>
                </a:solidFill>
                <a:latin typeface="Roboto Condensed"/>
                <a:ea typeface="Roboto Condensed"/>
                <a:cs typeface="Roboto Condensed"/>
                <a:sym typeface="Roboto Condensed"/>
              </a:rPr>
              <a:t> required to engineer high quality software.</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Process </a:t>
            </a:r>
            <a:r>
              <a:rPr lang="en-US" sz="2400" b="1" strike="noStrike">
                <a:solidFill>
                  <a:srgbClr val="C00000"/>
                </a:solidFill>
                <a:latin typeface="Roboto Condensed"/>
                <a:ea typeface="Roboto Condensed"/>
                <a:cs typeface="Roboto Condensed"/>
                <a:sym typeface="Roboto Condensed"/>
              </a:rPr>
              <a:t>models are not perfect </a:t>
            </a:r>
            <a:r>
              <a:rPr lang="en-US" sz="2400" b="0" strike="noStrike">
                <a:solidFill>
                  <a:srgbClr val="212121"/>
                </a:solidFill>
                <a:latin typeface="Roboto Condensed"/>
                <a:ea typeface="Roboto Condensed"/>
                <a:cs typeface="Roboto Condensed"/>
                <a:sym typeface="Roboto Condensed"/>
              </a:rPr>
              <a:t>but </a:t>
            </a:r>
            <a:r>
              <a:rPr lang="en-US" sz="2400" b="1" strike="noStrike">
                <a:solidFill>
                  <a:srgbClr val="C00000"/>
                </a:solidFill>
                <a:latin typeface="Roboto Condensed"/>
                <a:ea typeface="Roboto Condensed"/>
                <a:cs typeface="Roboto Condensed"/>
                <a:sym typeface="Roboto Condensed"/>
              </a:rPr>
              <a:t>provide roadmap</a:t>
            </a:r>
            <a:r>
              <a:rPr lang="en-US" sz="2400" b="0" strike="noStrike">
                <a:solidFill>
                  <a:srgbClr val="212121"/>
                </a:solidFill>
                <a:latin typeface="Roboto Condensed"/>
                <a:ea typeface="Roboto Condensed"/>
                <a:cs typeface="Roboto Condensed"/>
                <a:sym typeface="Roboto Condensed"/>
              </a:rPr>
              <a:t> for software engineering work.</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Software models provide stability, control and organization to a process that if not managed can easily get out of control.</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Software process models are adapted (adjusted) to meet the needs of software engineers and managers for a specific project.</a:t>
            </a:r>
            <a:endParaRPr/>
          </a:p>
        </p:txBody>
      </p:sp>
      <p:sp>
        <p:nvSpPr>
          <p:cNvPr id="649" name="Google Shape;649;p28"/>
          <p:cNvSpPr/>
          <p:nvPr/>
        </p:nvSpPr>
        <p:spPr>
          <a:xfrm>
            <a:off x="7619400" y="1495080"/>
            <a:ext cx="3935520" cy="3935520"/>
          </a:xfrm>
          <a:prstGeom prst="ellipse">
            <a:avLst/>
          </a:prstGeom>
          <a:noFill/>
          <a:ln w="190425" cap="flat" cmpd="sng">
            <a:solidFill>
              <a:srgbClr val="D8D8D8"/>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8"/>
          <p:cNvSpPr/>
          <p:nvPr/>
        </p:nvSpPr>
        <p:spPr>
          <a:xfrm>
            <a:off x="8758440" y="992520"/>
            <a:ext cx="1469160" cy="1469160"/>
          </a:xfrm>
          <a:prstGeom prst="ellipse">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8"/>
          <p:cNvSpPr/>
          <p:nvPr/>
        </p:nvSpPr>
        <p:spPr>
          <a:xfrm>
            <a:off x="8746560" y="1528920"/>
            <a:ext cx="1539000" cy="34956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700" b="1" strike="noStrike">
                <a:solidFill>
                  <a:srgbClr val="FFFFFF"/>
                </a:solidFill>
                <a:latin typeface="Roboto Condensed"/>
                <a:ea typeface="Roboto Condensed"/>
                <a:cs typeface="Roboto Condensed"/>
                <a:sym typeface="Roboto Condensed"/>
              </a:rPr>
              <a:t>Communication</a:t>
            </a:r>
            <a:endParaRPr sz="1700" b="0" strike="noStrike">
              <a:solidFill>
                <a:schemeClr val="dk1"/>
              </a:solidFill>
              <a:latin typeface="Arial"/>
              <a:ea typeface="Arial"/>
              <a:cs typeface="Arial"/>
              <a:sym typeface="Arial"/>
            </a:endParaRPr>
          </a:p>
        </p:txBody>
      </p:sp>
      <p:sp>
        <p:nvSpPr>
          <p:cNvPr id="652" name="Google Shape;652;p28"/>
          <p:cNvSpPr/>
          <p:nvPr/>
        </p:nvSpPr>
        <p:spPr>
          <a:xfrm>
            <a:off x="10622880" y="2166480"/>
            <a:ext cx="1469160" cy="1469160"/>
          </a:xfrm>
          <a:prstGeom prst="ellipse">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8"/>
          <p:cNvSpPr/>
          <p:nvPr/>
        </p:nvSpPr>
        <p:spPr>
          <a:xfrm>
            <a:off x="10864800" y="2702880"/>
            <a:ext cx="987480" cy="36396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1" strike="noStrike">
                <a:solidFill>
                  <a:srgbClr val="FFFFFF"/>
                </a:solidFill>
                <a:latin typeface="Roboto Condensed"/>
                <a:ea typeface="Roboto Condensed"/>
                <a:cs typeface="Roboto Condensed"/>
                <a:sym typeface="Roboto Condensed"/>
              </a:rPr>
              <a:t>Planning</a:t>
            </a:r>
            <a:endParaRPr sz="1800" b="0" strike="noStrike">
              <a:solidFill>
                <a:schemeClr val="dk1"/>
              </a:solidFill>
              <a:latin typeface="Arial"/>
              <a:ea typeface="Arial"/>
              <a:cs typeface="Arial"/>
              <a:sym typeface="Arial"/>
            </a:endParaRPr>
          </a:p>
        </p:txBody>
      </p:sp>
      <p:sp>
        <p:nvSpPr>
          <p:cNvPr id="654" name="Google Shape;654;p28"/>
          <p:cNvSpPr/>
          <p:nvPr/>
        </p:nvSpPr>
        <p:spPr>
          <a:xfrm>
            <a:off x="9982440" y="4326480"/>
            <a:ext cx="1469160" cy="1469160"/>
          </a:xfrm>
          <a:prstGeom prst="ellipse">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8"/>
          <p:cNvSpPr/>
          <p:nvPr/>
        </p:nvSpPr>
        <p:spPr>
          <a:xfrm>
            <a:off x="10168920" y="4915800"/>
            <a:ext cx="1034640" cy="36396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1" strike="noStrike">
                <a:solidFill>
                  <a:srgbClr val="FFFFFF"/>
                </a:solidFill>
                <a:latin typeface="Roboto Condensed"/>
                <a:ea typeface="Roboto Condensed"/>
                <a:cs typeface="Roboto Condensed"/>
                <a:sym typeface="Roboto Condensed"/>
              </a:rPr>
              <a:t>Modeling</a:t>
            </a:r>
            <a:endParaRPr sz="1800" b="0" strike="noStrike">
              <a:solidFill>
                <a:schemeClr val="dk1"/>
              </a:solidFill>
              <a:latin typeface="Arial"/>
              <a:ea typeface="Arial"/>
              <a:cs typeface="Arial"/>
              <a:sym typeface="Arial"/>
            </a:endParaRPr>
          </a:p>
        </p:txBody>
      </p:sp>
      <p:sp>
        <p:nvSpPr>
          <p:cNvPr id="656" name="Google Shape;656;p28"/>
          <p:cNvSpPr/>
          <p:nvPr/>
        </p:nvSpPr>
        <p:spPr>
          <a:xfrm>
            <a:off x="7565400" y="4307040"/>
            <a:ext cx="1469160" cy="1469160"/>
          </a:xfrm>
          <a:prstGeom prst="ellipse">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8"/>
          <p:cNvSpPr/>
          <p:nvPr/>
        </p:nvSpPr>
        <p:spPr>
          <a:xfrm>
            <a:off x="7609320" y="4843440"/>
            <a:ext cx="1360800" cy="36396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1" strike="noStrike">
                <a:solidFill>
                  <a:srgbClr val="FFFFFF"/>
                </a:solidFill>
                <a:latin typeface="Roboto Condensed"/>
                <a:ea typeface="Roboto Condensed"/>
                <a:cs typeface="Roboto Condensed"/>
                <a:sym typeface="Roboto Condensed"/>
              </a:rPr>
              <a:t>Construction</a:t>
            </a:r>
            <a:endParaRPr sz="1800" b="0" strike="noStrike">
              <a:solidFill>
                <a:schemeClr val="dk1"/>
              </a:solidFill>
              <a:latin typeface="Arial"/>
              <a:ea typeface="Arial"/>
              <a:cs typeface="Arial"/>
              <a:sym typeface="Arial"/>
            </a:endParaRPr>
          </a:p>
        </p:txBody>
      </p:sp>
      <p:sp>
        <p:nvSpPr>
          <p:cNvPr id="658" name="Google Shape;658;p28"/>
          <p:cNvSpPr/>
          <p:nvPr/>
        </p:nvSpPr>
        <p:spPr>
          <a:xfrm>
            <a:off x="6944040" y="2166480"/>
            <a:ext cx="1469160" cy="1469160"/>
          </a:xfrm>
          <a:prstGeom prst="ellipse">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8"/>
          <p:cNvSpPr/>
          <p:nvPr/>
        </p:nvSpPr>
        <p:spPr>
          <a:xfrm>
            <a:off x="7007040" y="2702880"/>
            <a:ext cx="1266120" cy="36396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1" strike="noStrike">
                <a:solidFill>
                  <a:srgbClr val="FFFFFF"/>
                </a:solidFill>
                <a:latin typeface="Roboto Condensed"/>
                <a:ea typeface="Roboto Condensed"/>
                <a:cs typeface="Roboto Condensed"/>
                <a:sym typeface="Roboto Condensed"/>
              </a:rPr>
              <a:t>Deployment</a:t>
            </a:r>
            <a:endParaRPr sz="1800" b="0" strike="noStrike">
              <a:solidFill>
                <a:schemeClr val="dk1"/>
              </a:solidFill>
              <a:latin typeface="Arial"/>
              <a:ea typeface="Arial"/>
              <a:cs typeface="Arial"/>
              <a:sym typeface="Arial"/>
            </a:endParaRPr>
          </a:p>
        </p:txBody>
      </p:sp>
      <p:sp>
        <p:nvSpPr>
          <p:cNvPr id="660" name="Google Shape;660;p28"/>
          <p:cNvSpPr/>
          <p:nvPr/>
        </p:nvSpPr>
        <p:spPr>
          <a:xfrm>
            <a:off x="8721088" y="2551563"/>
            <a:ext cx="1593900" cy="69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4000" b="1" strike="noStrike">
                <a:solidFill>
                  <a:srgbClr val="212121"/>
                </a:solidFill>
                <a:latin typeface="Roboto Condensed"/>
                <a:ea typeface="Roboto Condensed"/>
                <a:cs typeface="Roboto Condensed"/>
                <a:sym typeface="Roboto Condensed"/>
              </a:rPr>
              <a:t>SDLC</a:t>
            </a:r>
            <a:endParaRPr sz="4000" b="0" strike="noStrike">
              <a:solidFill>
                <a:schemeClr val="dk1"/>
              </a:solidFill>
              <a:latin typeface="Arial"/>
              <a:ea typeface="Arial"/>
              <a:cs typeface="Arial"/>
              <a:sym typeface="Arial"/>
            </a:endParaRPr>
          </a:p>
        </p:txBody>
      </p:sp>
      <p:sp>
        <p:nvSpPr>
          <p:cNvPr id="661" name="Google Shape;661;p28"/>
          <p:cNvSpPr/>
          <p:nvPr/>
        </p:nvSpPr>
        <p:spPr>
          <a:xfrm>
            <a:off x="8674925" y="3180250"/>
            <a:ext cx="1947900" cy="15528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Software</a:t>
            </a:r>
            <a:endParaRPr sz="2400" b="0" strike="noStrik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Development</a:t>
            </a:r>
            <a:endParaRPr sz="2400" b="0" strike="noStrik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Life</a:t>
            </a:r>
            <a:endParaRPr sz="2400" b="0" strike="noStrik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Cycle</a:t>
            </a:r>
            <a:endParaRPr sz="2400" b="0" strike="noStrike">
              <a:solidFill>
                <a:schemeClr val="dk1"/>
              </a:solidFill>
              <a:latin typeface="Arial"/>
              <a:ea typeface="Arial"/>
              <a:cs typeface="Arial"/>
              <a:sym typeface="Arial"/>
            </a:endParaRPr>
          </a:p>
        </p:txBody>
      </p:sp>
      <p:cxnSp>
        <p:nvCxnSpPr>
          <p:cNvPr id="662" name="Google Shape;662;p28"/>
          <p:cNvCxnSpPr/>
          <p:nvPr/>
        </p:nvCxnSpPr>
        <p:spPr>
          <a:xfrm>
            <a:off x="8954280" y="3172320"/>
            <a:ext cx="1593900" cy="36300"/>
          </a:xfrm>
          <a:prstGeom prst="straightConnector1">
            <a:avLst/>
          </a:prstGeom>
          <a:noFill/>
          <a:ln w="38100" cap="flat" cmpd="sng">
            <a:solidFill>
              <a:schemeClr val="dk1"/>
            </a:solidFill>
            <a:prstDash val="solid"/>
            <a:miter lim="8000"/>
            <a:headEnd type="none" w="sm" len="sm"/>
            <a:tailEnd type="none" w="sm" len="sm"/>
          </a:ln>
          <a:effectLst>
            <a:outerShdw blurRad="40000" dist="23000" dir="5400000" rotWithShape="0">
              <a:srgbClr val="000000">
                <a:alpha val="34901"/>
              </a:srgbClr>
            </a:outerShdw>
          </a:effectLst>
        </p:spPr>
      </p:cxnSp>
      <p:sp>
        <p:nvSpPr>
          <p:cNvPr id="663" name="Google Shape;663;p28"/>
          <p:cNvSpPr/>
          <p:nvPr/>
        </p:nvSpPr>
        <p:spPr>
          <a:xfrm>
            <a:off x="6430680" y="173157"/>
            <a:ext cx="5661300" cy="36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strike="noStrike">
                <a:solidFill>
                  <a:srgbClr val="212121"/>
                </a:solidFill>
                <a:latin typeface="Roboto Condensed"/>
                <a:ea typeface="Roboto Condensed"/>
                <a:cs typeface="Roboto Condensed"/>
                <a:sym typeface="Roboto Condensed"/>
              </a:rPr>
              <a:t>The </a:t>
            </a:r>
            <a:r>
              <a:rPr lang="en-US" sz="1800" b="1" strike="noStrike">
                <a:solidFill>
                  <a:srgbClr val="212121"/>
                </a:solidFill>
                <a:latin typeface="Roboto Condensed"/>
                <a:ea typeface="Roboto Condensed"/>
                <a:cs typeface="Roboto Condensed"/>
                <a:sym typeface="Roboto Condensed"/>
              </a:rPr>
              <a:t>process model </a:t>
            </a:r>
            <a:r>
              <a:rPr lang="en-US" sz="1800" b="0" strike="noStrike">
                <a:solidFill>
                  <a:srgbClr val="212121"/>
                </a:solidFill>
                <a:latin typeface="Roboto Condensed"/>
                <a:ea typeface="Roboto Condensed"/>
                <a:cs typeface="Roboto Condensed"/>
                <a:sym typeface="Roboto Condensed"/>
              </a:rPr>
              <a:t>is the abstract representation of process.</a:t>
            </a:r>
            <a:endParaRPr sz="1800" b="0" strike="noStrike">
              <a:solidFill>
                <a:schemeClr val="dk1"/>
              </a:solidFill>
              <a:latin typeface="Arial"/>
              <a:ea typeface="Arial"/>
              <a:cs typeface="Arial"/>
              <a:sym typeface="Arial"/>
            </a:endParaRPr>
          </a:p>
        </p:txBody>
      </p:sp>
      <p:sp>
        <p:nvSpPr>
          <p:cNvPr id="664" name="Google Shape;664;p28"/>
          <p:cNvSpPr/>
          <p:nvPr/>
        </p:nvSpPr>
        <p:spPr>
          <a:xfrm>
            <a:off x="10929960" y="986400"/>
            <a:ext cx="1288440" cy="8218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400" b="1" strike="noStrike">
                <a:solidFill>
                  <a:srgbClr val="212121"/>
                </a:solidFill>
                <a:latin typeface="Roboto Condensed"/>
                <a:ea typeface="Roboto Condensed"/>
                <a:cs typeface="Roboto Condensed"/>
                <a:sym typeface="Roboto Condensed"/>
              </a:rPr>
              <a:t>SDLC Phases</a:t>
            </a:r>
            <a:endParaRPr sz="2400" b="0" strike="noStrike">
              <a:solidFill>
                <a:schemeClr val="dk1"/>
              </a:solidFill>
              <a:latin typeface="Arial"/>
              <a:ea typeface="Arial"/>
              <a:cs typeface="Arial"/>
              <a:sym typeface="Arial"/>
            </a:endParaRPr>
          </a:p>
        </p:txBody>
      </p:sp>
      <p:cxnSp>
        <p:nvCxnSpPr>
          <p:cNvPr id="665" name="Google Shape;665;p28"/>
          <p:cNvCxnSpPr/>
          <p:nvPr/>
        </p:nvCxnSpPr>
        <p:spPr>
          <a:xfrm>
            <a:off x="6773760" y="711000"/>
            <a:ext cx="68760" cy="5892840"/>
          </a:xfrm>
          <a:prstGeom prst="straightConnector1">
            <a:avLst/>
          </a:prstGeom>
          <a:noFill/>
          <a:ln w="38150" cap="flat" cmpd="sng">
            <a:solidFill>
              <a:srgbClr val="8C8C8C"/>
            </a:solidFill>
            <a:prstDash val="solid"/>
            <a:miter lim="8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65"/>
                                        </p:tgtEl>
                                        <p:attrNameLst>
                                          <p:attrName>style.visibility</p:attrName>
                                        </p:attrNameLst>
                                      </p:cBhvr>
                                      <p:to>
                                        <p:strVal val="visible"/>
                                      </p:to>
                                    </p:set>
                                    <p:animEffect transition="in" filter="fade">
                                      <p:cBhvr>
                                        <p:cTn id="27" dur="500"/>
                                        <p:tgtEl>
                                          <p:spTgt spid="66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6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66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661"/>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649"/>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66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65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65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652"/>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65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654"/>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65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656"/>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65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658"/>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6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9"/>
        <p:cNvGrpSpPr/>
        <p:nvPr/>
      </p:nvGrpSpPr>
      <p:grpSpPr>
        <a:xfrm>
          <a:off x="0" y="0"/>
          <a:ext cx="0" cy="0"/>
          <a:chOff x="0" y="0"/>
          <a:chExt cx="0" cy="0"/>
        </a:xfrm>
      </p:grpSpPr>
      <p:sp>
        <p:nvSpPr>
          <p:cNvPr id="670" name="Google Shape;670;g2ebb636fcf1_1_319"/>
          <p:cNvSpPr txBox="1">
            <a:spLocks noGrp="1"/>
          </p:cNvSpPr>
          <p:nvPr>
            <p:ph type="title"/>
          </p:nvPr>
        </p:nvSpPr>
        <p:spPr>
          <a:xfrm>
            <a:off x="0" y="0"/>
            <a:ext cx="12192000" cy="7257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US" b="1"/>
              <a:t>S</a:t>
            </a:r>
            <a:r>
              <a:rPr lang="en-US"/>
              <a:t>oftware Development Life Cycles</a:t>
            </a:r>
            <a:endParaRPr b="1"/>
          </a:p>
        </p:txBody>
      </p:sp>
      <p:pic>
        <p:nvPicPr>
          <p:cNvPr id="671" name="Google Shape;671;g2ebb636fcf1_1_319"/>
          <p:cNvPicPr preferRelativeResize="0"/>
          <p:nvPr/>
        </p:nvPicPr>
        <p:blipFill>
          <a:blip r:embed="rId3">
            <a:alphaModFix/>
          </a:blip>
          <a:stretch>
            <a:fillRect/>
          </a:stretch>
        </p:blipFill>
        <p:spPr>
          <a:xfrm>
            <a:off x="6615133" y="1637300"/>
            <a:ext cx="5011135" cy="4513134"/>
          </a:xfrm>
          <a:prstGeom prst="rect">
            <a:avLst/>
          </a:prstGeom>
          <a:noFill/>
          <a:ln>
            <a:noFill/>
          </a:ln>
        </p:spPr>
      </p:pic>
      <p:sp>
        <p:nvSpPr>
          <p:cNvPr id="672" name="Google Shape;672;g2ebb636fcf1_1_319"/>
          <p:cNvSpPr txBox="1"/>
          <p:nvPr/>
        </p:nvSpPr>
        <p:spPr>
          <a:xfrm>
            <a:off x="415600" y="1217933"/>
            <a:ext cx="5523300" cy="18624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2100" b="1">
                <a:solidFill>
                  <a:schemeClr val="dk1"/>
                </a:solidFill>
              </a:rPr>
              <a:t>A generic process framework for software engineering defines five framework activities</a:t>
            </a:r>
            <a:endParaRPr sz="2100" b="1">
              <a:solidFill>
                <a:schemeClr val="dk1"/>
              </a:solidFill>
            </a:endParaRPr>
          </a:p>
          <a:p>
            <a:pPr marL="0" lvl="0" indent="0" algn="ctr" rtl="0">
              <a:spcBef>
                <a:spcPts val="0"/>
              </a:spcBef>
              <a:spcAft>
                <a:spcPts val="0"/>
              </a:spcAft>
              <a:buNone/>
            </a:pPr>
            <a:r>
              <a:rPr lang="en-US" sz="2100" b="1">
                <a:solidFill>
                  <a:srgbClr val="0077B3"/>
                </a:solidFill>
              </a:rPr>
              <a:t>communication, planning, modeling, construction, and deployment.</a:t>
            </a:r>
            <a:endParaRPr sz="2100" b="1">
              <a:solidFill>
                <a:srgbClr val="0077B3"/>
              </a:solidFill>
            </a:endParaRPr>
          </a:p>
        </p:txBody>
      </p:sp>
      <p:sp>
        <p:nvSpPr>
          <p:cNvPr id="673" name="Google Shape;673;g2ebb636fcf1_1_319"/>
          <p:cNvSpPr txBox="1"/>
          <p:nvPr/>
        </p:nvSpPr>
        <p:spPr>
          <a:xfrm>
            <a:off x="415600" y="3429000"/>
            <a:ext cx="5222100" cy="31509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t>There are many different software processes but all must include four activities that are fundamental to software engineering:</a:t>
            </a:r>
            <a:endParaRPr sz="2100" b="1"/>
          </a:p>
          <a:p>
            <a:pPr marL="0" lvl="0" indent="0" algn="ctr" rtl="0">
              <a:spcBef>
                <a:spcPts val="0"/>
              </a:spcBef>
              <a:spcAft>
                <a:spcPts val="0"/>
              </a:spcAft>
              <a:buNone/>
            </a:pPr>
            <a:r>
              <a:rPr lang="en-US" sz="2100" b="1"/>
              <a:t> </a:t>
            </a:r>
            <a:r>
              <a:rPr lang="en-US" sz="2100" b="1">
                <a:solidFill>
                  <a:srgbClr val="0077B3"/>
                </a:solidFill>
              </a:rPr>
              <a:t>1. Software specification</a:t>
            </a:r>
            <a:endParaRPr sz="2100" b="1">
              <a:solidFill>
                <a:srgbClr val="0077B3"/>
              </a:solidFill>
            </a:endParaRPr>
          </a:p>
          <a:p>
            <a:pPr marL="0" lvl="0" indent="0" algn="ctr" rtl="0">
              <a:spcBef>
                <a:spcPts val="0"/>
              </a:spcBef>
              <a:spcAft>
                <a:spcPts val="0"/>
              </a:spcAft>
              <a:buNone/>
            </a:pPr>
            <a:r>
              <a:rPr lang="en-US" sz="2100" b="1">
                <a:solidFill>
                  <a:srgbClr val="0077B3"/>
                </a:solidFill>
              </a:rPr>
              <a:t> 2. Software design and     implementation </a:t>
            </a:r>
            <a:endParaRPr sz="2100" b="1">
              <a:solidFill>
                <a:srgbClr val="0077B3"/>
              </a:solidFill>
            </a:endParaRPr>
          </a:p>
          <a:p>
            <a:pPr marL="0" lvl="0" indent="0" algn="ctr" rtl="0">
              <a:spcBef>
                <a:spcPts val="0"/>
              </a:spcBef>
              <a:spcAft>
                <a:spcPts val="0"/>
              </a:spcAft>
              <a:buNone/>
            </a:pPr>
            <a:r>
              <a:rPr lang="en-US" sz="2100" b="1">
                <a:solidFill>
                  <a:srgbClr val="0077B3"/>
                </a:solidFill>
              </a:rPr>
              <a:t>3. Software validation </a:t>
            </a:r>
            <a:endParaRPr sz="2100" b="1">
              <a:solidFill>
                <a:srgbClr val="0077B3"/>
              </a:solidFill>
            </a:endParaRPr>
          </a:p>
          <a:p>
            <a:pPr marL="0" lvl="0" indent="0" algn="ctr" rtl="0">
              <a:spcBef>
                <a:spcPts val="0"/>
              </a:spcBef>
              <a:spcAft>
                <a:spcPts val="0"/>
              </a:spcAft>
              <a:buNone/>
            </a:pPr>
            <a:r>
              <a:rPr lang="en-US" sz="2100" b="1">
                <a:solidFill>
                  <a:srgbClr val="0077B3"/>
                </a:solidFill>
              </a:rPr>
              <a:t>4. Software evolution </a:t>
            </a:r>
            <a:endParaRPr sz="2100" b="1">
              <a:solidFill>
                <a:srgbClr val="0077B3"/>
              </a:solidFill>
            </a:endParaRPr>
          </a:p>
          <a:p>
            <a:pPr marL="0" lvl="0" indent="0" algn="ctr" rtl="0">
              <a:spcBef>
                <a:spcPts val="0"/>
              </a:spcBef>
              <a:spcAft>
                <a:spcPts val="0"/>
              </a:spcAft>
              <a:buNone/>
            </a:pPr>
            <a:endParaRPr sz="21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g2ebb636fcf1_0_814"/>
          <p:cNvSpPr txBox="1">
            <a:spLocks noGrp="1"/>
          </p:cNvSpPr>
          <p:nvPr>
            <p:ph type="title"/>
          </p:nvPr>
        </p:nvSpPr>
        <p:spPr>
          <a:xfrm>
            <a:off x="90000" y="0"/>
            <a:ext cx="12102000" cy="725700"/>
          </a:xfrm>
          <a:prstGeom prst="rect">
            <a:avLst/>
          </a:prstGeom>
          <a:solidFill>
            <a:schemeClr val="lt2"/>
          </a:solidFill>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300"/>
              <a:buFont typeface="Arial"/>
              <a:buNone/>
            </a:pPr>
            <a:r>
              <a:rPr lang="en-US" sz="3100">
                <a:solidFill>
                  <a:srgbClr val="C00000"/>
                </a:solidFill>
                <a:highlight>
                  <a:schemeClr val="lt2"/>
                </a:highlight>
              </a:rPr>
              <a:t>Dual Role of Software</a:t>
            </a:r>
            <a:r>
              <a:rPr lang="en-US" sz="3100">
                <a:solidFill>
                  <a:srgbClr val="273239"/>
                </a:solidFill>
                <a:highlight>
                  <a:schemeClr val="lt2"/>
                </a:highlight>
              </a:rPr>
              <a:t>: </a:t>
            </a:r>
            <a:r>
              <a:rPr lang="en-US" sz="2800">
                <a:solidFill>
                  <a:srgbClr val="273239"/>
                </a:solidFill>
                <a:highlight>
                  <a:schemeClr val="lt2"/>
                </a:highlight>
              </a:rPr>
              <a:t> It is both a product and a vehicle for delivering a product</a:t>
            </a:r>
            <a:endParaRPr sz="2800">
              <a:solidFill>
                <a:srgbClr val="273239"/>
              </a:solidFill>
              <a:highlight>
                <a:schemeClr val="lt2"/>
              </a:highlight>
            </a:endParaRPr>
          </a:p>
          <a:p>
            <a:pPr marL="0" lvl="0" indent="0" algn="l" rtl="0">
              <a:spcBef>
                <a:spcPts val="0"/>
              </a:spcBef>
              <a:spcAft>
                <a:spcPts val="0"/>
              </a:spcAft>
              <a:buClr>
                <a:schemeClr val="dk1"/>
              </a:buClr>
              <a:buSzPts val="1300"/>
              <a:buFont typeface="Arial"/>
              <a:buNone/>
            </a:pPr>
            <a:endParaRPr sz="3100">
              <a:solidFill>
                <a:srgbClr val="273239"/>
              </a:solidFill>
              <a:highlight>
                <a:schemeClr val="lt2"/>
              </a:highlight>
            </a:endParaRPr>
          </a:p>
          <a:p>
            <a:pPr marL="0" lvl="0" indent="0" algn="l" rtl="0">
              <a:spcBef>
                <a:spcPts val="0"/>
              </a:spcBef>
              <a:spcAft>
                <a:spcPts val="0"/>
              </a:spcAft>
              <a:buSzPts val="1300"/>
              <a:buNone/>
            </a:pPr>
            <a:endParaRPr sz="3100">
              <a:solidFill>
                <a:srgbClr val="273239"/>
              </a:solidFill>
              <a:highlight>
                <a:schemeClr val="lt2"/>
              </a:highlight>
            </a:endParaRPr>
          </a:p>
        </p:txBody>
      </p:sp>
      <p:sp>
        <p:nvSpPr>
          <p:cNvPr id="135" name="Google Shape;135;g2ebb636fcf1_0_814"/>
          <p:cNvSpPr txBox="1">
            <a:spLocks noGrp="1"/>
          </p:cNvSpPr>
          <p:nvPr>
            <p:ph type="body" idx="1"/>
          </p:nvPr>
        </p:nvSpPr>
        <p:spPr>
          <a:xfrm>
            <a:off x="415600" y="949674"/>
            <a:ext cx="11360700" cy="5142300"/>
          </a:xfrm>
          <a:prstGeom prst="rect">
            <a:avLst/>
          </a:prstGeom>
        </p:spPr>
        <p:txBody>
          <a:bodyPr spcFirstLastPara="1" wrap="square" lIns="121900" tIns="121900" rIns="121900" bIns="121900" anchor="t" anchorCtr="0">
            <a:noAutofit/>
          </a:bodyPr>
          <a:lstStyle/>
          <a:p>
            <a:pPr marL="0" lvl="0" indent="0" algn="l" rtl="0">
              <a:lnSpc>
                <a:spcPct val="80000"/>
              </a:lnSpc>
              <a:spcBef>
                <a:spcPts val="1300"/>
              </a:spcBef>
              <a:spcAft>
                <a:spcPts val="0"/>
              </a:spcAft>
              <a:buClr>
                <a:schemeClr val="dk1"/>
              </a:buClr>
              <a:buSzPts val="700"/>
              <a:buFont typeface="Arial"/>
              <a:buNone/>
            </a:pPr>
            <a:r>
              <a:rPr lang="en-US" sz="2800" b="1">
                <a:solidFill>
                  <a:schemeClr val="dk1"/>
                </a:solidFill>
              </a:rPr>
              <a:t>Software is a </a:t>
            </a:r>
            <a:r>
              <a:rPr lang="en-US" sz="2800" b="1">
                <a:solidFill>
                  <a:srgbClr val="0077B3"/>
                </a:solidFill>
              </a:rPr>
              <a:t>product</a:t>
            </a:r>
            <a:endParaRPr sz="2800" b="1">
              <a:solidFill>
                <a:srgbClr val="0077B3"/>
              </a:solidFill>
            </a:endParaRPr>
          </a:p>
          <a:p>
            <a:pPr marL="609600" lvl="0" indent="-482600" algn="l" rtl="0">
              <a:lnSpc>
                <a:spcPct val="80000"/>
              </a:lnSpc>
              <a:spcBef>
                <a:spcPts val="1300"/>
              </a:spcBef>
              <a:spcAft>
                <a:spcPts val="0"/>
              </a:spcAft>
              <a:buClr>
                <a:schemeClr val="dk1"/>
              </a:buClr>
              <a:buSzPts val="2800"/>
              <a:buChar char="●"/>
            </a:pPr>
            <a:r>
              <a:rPr lang="en-US" sz="2800" b="1">
                <a:solidFill>
                  <a:schemeClr val="dk1"/>
                </a:solidFill>
              </a:rPr>
              <a:t>Delivers computing potential</a:t>
            </a:r>
            <a:endParaRPr sz="2800" b="1">
              <a:solidFill>
                <a:schemeClr val="dk1"/>
              </a:solidFill>
            </a:endParaRPr>
          </a:p>
          <a:p>
            <a:pPr marL="609600" lvl="0" indent="-482600" algn="l" rtl="0">
              <a:lnSpc>
                <a:spcPct val="80000"/>
              </a:lnSpc>
              <a:spcBef>
                <a:spcPts val="1300"/>
              </a:spcBef>
              <a:spcAft>
                <a:spcPts val="0"/>
              </a:spcAft>
              <a:buClr>
                <a:schemeClr val="dk1"/>
              </a:buClr>
              <a:buSzPts val="2800"/>
              <a:buChar char="●"/>
            </a:pPr>
            <a:r>
              <a:rPr lang="en-US" sz="2800" b="1">
                <a:solidFill>
                  <a:schemeClr val="dk1"/>
                </a:solidFill>
              </a:rPr>
              <a:t>Produces, manages, acquires, modifies, displays, or transmits information</a:t>
            </a:r>
            <a:endParaRPr sz="2800" b="1">
              <a:solidFill>
                <a:schemeClr val="dk1"/>
              </a:solidFill>
            </a:endParaRPr>
          </a:p>
          <a:p>
            <a:pPr marL="609600" lvl="0" indent="-482600" algn="l" rtl="0">
              <a:lnSpc>
                <a:spcPct val="80000"/>
              </a:lnSpc>
              <a:spcBef>
                <a:spcPts val="1300"/>
              </a:spcBef>
              <a:spcAft>
                <a:spcPts val="0"/>
              </a:spcAft>
              <a:buClr>
                <a:schemeClr val="dk1"/>
              </a:buClr>
              <a:buSzPts val="2800"/>
              <a:buChar char="●"/>
            </a:pPr>
            <a:r>
              <a:rPr lang="en-US" sz="2800" b="1">
                <a:solidFill>
                  <a:schemeClr val="dk1"/>
                </a:solidFill>
              </a:rPr>
              <a:t>Modern software is developed by teams of software specialists</a:t>
            </a:r>
            <a:endParaRPr sz="2800" b="1">
              <a:solidFill>
                <a:schemeClr val="dk1"/>
              </a:solidFill>
            </a:endParaRPr>
          </a:p>
          <a:p>
            <a:pPr marL="0" lvl="0" indent="0" algn="l" rtl="0">
              <a:lnSpc>
                <a:spcPct val="80000"/>
              </a:lnSpc>
              <a:spcBef>
                <a:spcPts val="1300"/>
              </a:spcBef>
              <a:spcAft>
                <a:spcPts val="0"/>
              </a:spcAft>
              <a:buClr>
                <a:schemeClr val="dk1"/>
              </a:buClr>
              <a:buSzPts val="700"/>
              <a:buFont typeface="Arial"/>
              <a:buNone/>
            </a:pPr>
            <a:r>
              <a:rPr lang="en-US" sz="2800" b="1">
                <a:solidFill>
                  <a:schemeClr val="dk1"/>
                </a:solidFill>
              </a:rPr>
              <a:t>Software is a </a:t>
            </a:r>
            <a:r>
              <a:rPr lang="en-US" sz="2800" b="1">
                <a:solidFill>
                  <a:srgbClr val="0077B3"/>
                </a:solidFill>
              </a:rPr>
              <a:t>vehicle for delivering a product</a:t>
            </a:r>
            <a:endParaRPr sz="2800" b="1">
              <a:solidFill>
                <a:srgbClr val="0077B3"/>
              </a:solidFill>
            </a:endParaRPr>
          </a:p>
          <a:p>
            <a:pPr marL="609600" lvl="0" indent="-482600" algn="l" rtl="0">
              <a:lnSpc>
                <a:spcPct val="80000"/>
              </a:lnSpc>
              <a:spcBef>
                <a:spcPts val="1300"/>
              </a:spcBef>
              <a:spcAft>
                <a:spcPts val="0"/>
              </a:spcAft>
              <a:buClr>
                <a:schemeClr val="dk1"/>
              </a:buClr>
              <a:buSzPts val="2800"/>
              <a:buChar char="●"/>
            </a:pPr>
            <a:r>
              <a:rPr lang="en-US" sz="2800" b="1">
                <a:solidFill>
                  <a:schemeClr val="dk1"/>
                </a:solidFill>
              </a:rPr>
              <a:t>Supports or directly provides system functionality</a:t>
            </a:r>
            <a:endParaRPr sz="2800" b="1">
              <a:solidFill>
                <a:schemeClr val="dk1"/>
              </a:solidFill>
            </a:endParaRPr>
          </a:p>
          <a:p>
            <a:pPr marL="609600" lvl="0" indent="-482600" algn="l" rtl="0">
              <a:lnSpc>
                <a:spcPct val="80000"/>
              </a:lnSpc>
              <a:spcBef>
                <a:spcPts val="1300"/>
              </a:spcBef>
              <a:spcAft>
                <a:spcPts val="0"/>
              </a:spcAft>
              <a:buClr>
                <a:schemeClr val="dk1"/>
              </a:buClr>
              <a:buSzPts val="2800"/>
              <a:buChar char="●"/>
            </a:pPr>
            <a:r>
              <a:rPr lang="en-US" sz="2800" b="1">
                <a:solidFill>
                  <a:schemeClr val="dk1"/>
                </a:solidFill>
              </a:rPr>
              <a:t>Controls other programs (e.g., an operating system)</a:t>
            </a:r>
            <a:endParaRPr sz="2800" b="1">
              <a:solidFill>
                <a:schemeClr val="dk1"/>
              </a:solidFill>
            </a:endParaRPr>
          </a:p>
          <a:p>
            <a:pPr marL="609600" lvl="0" indent="-482600" algn="l" rtl="0">
              <a:lnSpc>
                <a:spcPct val="80000"/>
              </a:lnSpc>
              <a:spcBef>
                <a:spcPts val="1300"/>
              </a:spcBef>
              <a:spcAft>
                <a:spcPts val="0"/>
              </a:spcAft>
              <a:buClr>
                <a:schemeClr val="dk1"/>
              </a:buClr>
              <a:buSzPts val="2800"/>
              <a:buChar char="●"/>
            </a:pPr>
            <a:r>
              <a:rPr lang="en-US" sz="2800" b="1">
                <a:solidFill>
                  <a:schemeClr val="dk1"/>
                </a:solidFill>
              </a:rPr>
              <a:t>Effects communications (e.g., networking software)</a:t>
            </a:r>
            <a:endParaRPr sz="2800" b="1">
              <a:solidFill>
                <a:schemeClr val="dk1"/>
              </a:solidFill>
            </a:endParaRPr>
          </a:p>
          <a:p>
            <a:pPr marL="609600" lvl="0" indent="-482600" algn="l" rtl="0">
              <a:lnSpc>
                <a:spcPct val="80000"/>
              </a:lnSpc>
              <a:spcBef>
                <a:spcPts val="1300"/>
              </a:spcBef>
              <a:spcAft>
                <a:spcPts val="0"/>
              </a:spcAft>
              <a:buClr>
                <a:schemeClr val="dk1"/>
              </a:buClr>
              <a:buSzPts val="2800"/>
              <a:buChar char="●"/>
            </a:pPr>
            <a:r>
              <a:rPr lang="en-US" sz="2800" b="1">
                <a:solidFill>
                  <a:schemeClr val="dk1"/>
                </a:solidFill>
              </a:rPr>
              <a:t>Helps build other software (e.g., software tools)</a:t>
            </a:r>
            <a:endParaRPr sz="2800" b="1">
              <a:solidFill>
                <a:schemeClr val="dk1"/>
              </a:solidFill>
            </a:endParaRPr>
          </a:p>
          <a:p>
            <a:pPr marL="0" lvl="0" indent="0" algn="l" rtl="0">
              <a:lnSpc>
                <a:spcPct val="80000"/>
              </a:lnSpc>
              <a:spcBef>
                <a:spcPts val="1300"/>
              </a:spcBef>
              <a:spcAft>
                <a:spcPts val="1600"/>
              </a:spcAft>
              <a:buSzPts val="700"/>
              <a:buNone/>
            </a:pPr>
            <a:endParaRPr sz="1500" b="1">
              <a:solidFill>
                <a:srgbClr val="273239"/>
              </a:solidFill>
              <a:highlight>
                <a:srgbClr val="FFFFFF"/>
              </a:highligh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29"/>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Different Process Models/ Prescriptive process models</a:t>
            </a:r>
            <a:endParaRPr sz="3400" b="0" strike="noStrike">
              <a:solidFill>
                <a:srgbClr val="212121"/>
              </a:solidFill>
              <a:latin typeface="Roboto Condensed"/>
              <a:ea typeface="Roboto Condensed"/>
              <a:cs typeface="Roboto Condensed"/>
              <a:sym typeface="Roboto Condensed"/>
            </a:endParaRPr>
          </a:p>
        </p:txBody>
      </p:sp>
      <p:sp>
        <p:nvSpPr>
          <p:cNvPr id="679" name="Google Shape;679;p29"/>
          <p:cNvSpPr txBox="1"/>
          <p:nvPr/>
        </p:nvSpPr>
        <p:spPr>
          <a:xfrm>
            <a:off x="6227280" y="1463040"/>
            <a:ext cx="5597640" cy="293148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Waterfall Model (Linear Sequential Model)</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Incremental Process Model</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Prototyping Model</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The Spiral Model</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Rapid Application Development Model</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Agile Model</a:t>
            </a:r>
            <a:endParaRPr/>
          </a:p>
          <a:p>
            <a:pPr marL="0" marR="0" lvl="0" indent="0" algn="just" rtl="0">
              <a:lnSpc>
                <a:spcPct val="90000"/>
              </a:lnSpc>
              <a:spcBef>
                <a:spcPts val="1001"/>
              </a:spcBef>
              <a:spcAft>
                <a:spcPts val="0"/>
              </a:spcAft>
              <a:buNone/>
            </a:pPr>
            <a:endParaRPr sz="2400" b="0" strike="noStrike">
              <a:solidFill>
                <a:srgbClr val="212121"/>
              </a:solidFill>
              <a:latin typeface="Roboto Condensed"/>
              <a:ea typeface="Roboto Condensed"/>
              <a:cs typeface="Roboto Condensed"/>
              <a:sym typeface="Roboto Condensed"/>
            </a:endParaRPr>
          </a:p>
        </p:txBody>
      </p:sp>
      <p:sp>
        <p:nvSpPr>
          <p:cNvPr id="680" name="Google Shape;680;p29"/>
          <p:cNvSpPr/>
          <p:nvPr/>
        </p:nvSpPr>
        <p:spPr>
          <a:xfrm>
            <a:off x="234360" y="809280"/>
            <a:ext cx="5340240" cy="293148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Process model is selected based on different parameters</a:t>
            </a:r>
            <a:endParaRPr sz="2400" b="0" strike="noStrike">
              <a:solidFill>
                <a:schemeClr val="dk1"/>
              </a:solidFill>
              <a:latin typeface="Arial"/>
              <a:ea typeface="Arial"/>
              <a:cs typeface="Arial"/>
              <a:sym typeface="Arial"/>
            </a:endParaRPr>
          </a:p>
          <a:p>
            <a:pPr marL="809640" marR="0" lvl="1" indent="-352080" algn="just" rtl="0">
              <a:lnSpc>
                <a:spcPct val="90000"/>
              </a:lnSpc>
              <a:spcBef>
                <a:spcPts val="499"/>
              </a:spcBef>
              <a:spcAft>
                <a:spcPts val="0"/>
              </a:spcAft>
              <a:buClr>
                <a:srgbClr val="B84742"/>
              </a:buClr>
              <a:buSzPts val="2000"/>
              <a:buFont typeface="Noto Sans Symbols"/>
              <a:buChar char="⮩"/>
            </a:pPr>
            <a:r>
              <a:rPr lang="en-US" sz="2000" b="0" i="0" u="none" strike="noStrike" cap="none">
                <a:solidFill>
                  <a:srgbClr val="212121"/>
                </a:solidFill>
                <a:latin typeface="Roboto Condensed"/>
                <a:ea typeface="Roboto Condensed"/>
                <a:cs typeface="Roboto Condensed"/>
                <a:sym typeface="Roboto Condensed"/>
              </a:rPr>
              <a:t>Type of the project &amp; people</a:t>
            </a:r>
            <a:endParaRPr sz="2000" b="0" i="0" u="none" strike="noStrike" cap="none">
              <a:solidFill>
                <a:schemeClr val="dk1"/>
              </a:solidFill>
              <a:latin typeface="Arial"/>
              <a:ea typeface="Arial"/>
              <a:cs typeface="Arial"/>
              <a:sym typeface="Arial"/>
            </a:endParaRPr>
          </a:p>
          <a:p>
            <a:pPr marL="809640" marR="0" lvl="1" indent="-352080" algn="just" rtl="0">
              <a:lnSpc>
                <a:spcPct val="90000"/>
              </a:lnSpc>
              <a:spcBef>
                <a:spcPts val="499"/>
              </a:spcBef>
              <a:spcAft>
                <a:spcPts val="0"/>
              </a:spcAft>
              <a:buClr>
                <a:srgbClr val="B84742"/>
              </a:buClr>
              <a:buSzPts val="2000"/>
              <a:buFont typeface="Noto Sans Symbols"/>
              <a:buChar char="⮩"/>
            </a:pPr>
            <a:r>
              <a:rPr lang="en-US" sz="2000" b="0" i="0" u="none" strike="noStrike" cap="none">
                <a:solidFill>
                  <a:srgbClr val="212121"/>
                </a:solidFill>
                <a:latin typeface="Roboto Condensed"/>
                <a:ea typeface="Roboto Condensed"/>
                <a:cs typeface="Roboto Condensed"/>
                <a:sym typeface="Roboto Condensed"/>
              </a:rPr>
              <a:t>Complexity of the project</a:t>
            </a:r>
            <a:endParaRPr sz="2000" b="0" i="0" u="none" strike="noStrike" cap="none">
              <a:solidFill>
                <a:schemeClr val="dk1"/>
              </a:solidFill>
              <a:latin typeface="Arial"/>
              <a:ea typeface="Arial"/>
              <a:cs typeface="Arial"/>
              <a:sym typeface="Arial"/>
            </a:endParaRPr>
          </a:p>
          <a:p>
            <a:pPr marL="809640" marR="0" lvl="1" indent="-352080" algn="just" rtl="0">
              <a:lnSpc>
                <a:spcPct val="90000"/>
              </a:lnSpc>
              <a:spcBef>
                <a:spcPts val="499"/>
              </a:spcBef>
              <a:spcAft>
                <a:spcPts val="0"/>
              </a:spcAft>
              <a:buClr>
                <a:srgbClr val="B84742"/>
              </a:buClr>
              <a:buSzPts val="2000"/>
              <a:buFont typeface="Noto Sans Symbols"/>
              <a:buChar char="⮩"/>
            </a:pPr>
            <a:r>
              <a:rPr lang="en-US" sz="2000" b="0" i="0" u="none" strike="noStrike" cap="none">
                <a:solidFill>
                  <a:srgbClr val="212121"/>
                </a:solidFill>
                <a:latin typeface="Roboto Condensed"/>
                <a:ea typeface="Roboto Condensed"/>
                <a:cs typeface="Roboto Condensed"/>
                <a:sym typeface="Roboto Condensed"/>
              </a:rPr>
              <a:t>Size of team</a:t>
            </a:r>
            <a:endParaRPr sz="2000" b="0" i="0" u="none" strike="noStrike" cap="none">
              <a:solidFill>
                <a:schemeClr val="dk1"/>
              </a:solidFill>
              <a:latin typeface="Arial"/>
              <a:ea typeface="Arial"/>
              <a:cs typeface="Arial"/>
              <a:sym typeface="Arial"/>
            </a:endParaRPr>
          </a:p>
          <a:p>
            <a:pPr marL="809640" marR="0" lvl="1" indent="-352080" algn="just" rtl="0">
              <a:lnSpc>
                <a:spcPct val="90000"/>
              </a:lnSpc>
              <a:spcBef>
                <a:spcPts val="499"/>
              </a:spcBef>
              <a:spcAft>
                <a:spcPts val="0"/>
              </a:spcAft>
              <a:buClr>
                <a:srgbClr val="B84742"/>
              </a:buClr>
              <a:buSzPts val="2000"/>
              <a:buFont typeface="Noto Sans Symbols"/>
              <a:buChar char="⮩"/>
            </a:pPr>
            <a:r>
              <a:rPr lang="en-US" sz="2000" b="0" i="0" u="none" strike="noStrike" cap="none">
                <a:solidFill>
                  <a:srgbClr val="212121"/>
                </a:solidFill>
                <a:latin typeface="Roboto Condensed"/>
                <a:ea typeface="Roboto Condensed"/>
                <a:cs typeface="Roboto Condensed"/>
                <a:sym typeface="Roboto Condensed"/>
              </a:rPr>
              <a:t>Expertise of people in team</a:t>
            </a:r>
            <a:endParaRPr sz="2000" b="0" i="0" u="none" strike="noStrike" cap="none">
              <a:solidFill>
                <a:schemeClr val="dk1"/>
              </a:solidFill>
              <a:latin typeface="Arial"/>
              <a:ea typeface="Arial"/>
              <a:cs typeface="Arial"/>
              <a:sym typeface="Arial"/>
            </a:endParaRPr>
          </a:p>
          <a:p>
            <a:pPr marL="809640" marR="0" lvl="1" indent="-352080" algn="just" rtl="0">
              <a:lnSpc>
                <a:spcPct val="90000"/>
              </a:lnSpc>
              <a:spcBef>
                <a:spcPts val="499"/>
              </a:spcBef>
              <a:spcAft>
                <a:spcPts val="0"/>
              </a:spcAft>
              <a:buClr>
                <a:srgbClr val="B84742"/>
              </a:buClr>
              <a:buSzPts val="2000"/>
              <a:buFont typeface="Noto Sans Symbols"/>
              <a:buChar char="⮩"/>
            </a:pPr>
            <a:r>
              <a:rPr lang="en-US" sz="2000" b="0" i="0" u="none" strike="noStrike" cap="none">
                <a:solidFill>
                  <a:srgbClr val="212121"/>
                </a:solidFill>
                <a:latin typeface="Roboto Condensed"/>
                <a:ea typeface="Roboto Condensed"/>
                <a:cs typeface="Roboto Condensed"/>
                <a:sym typeface="Roboto Condensed"/>
              </a:rPr>
              <a:t>Working environment of team</a:t>
            </a:r>
            <a:endParaRPr sz="2000" b="0" i="0" u="none" strike="noStrike" cap="none">
              <a:solidFill>
                <a:schemeClr val="dk1"/>
              </a:solidFill>
              <a:latin typeface="Arial"/>
              <a:ea typeface="Arial"/>
              <a:cs typeface="Arial"/>
              <a:sym typeface="Arial"/>
            </a:endParaRPr>
          </a:p>
          <a:p>
            <a:pPr marL="809640" marR="0" lvl="1" indent="-352080" algn="just" rtl="0">
              <a:lnSpc>
                <a:spcPct val="90000"/>
              </a:lnSpc>
              <a:spcBef>
                <a:spcPts val="499"/>
              </a:spcBef>
              <a:spcAft>
                <a:spcPts val="0"/>
              </a:spcAft>
              <a:buClr>
                <a:srgbClr val="B84742"/>
              </a:buClr>
              <a:buSzPts val="2000"/>
              <a:buFont typeface="Noto Sans Symbols"/>
              <a:buChar char="⮩"/>
            </a:pPr>
            <a:r>
              <a:rPr lang="en-US" sz="2000" b="0" i="0" u="none" strike="noStrike" cap="none">
                <a:solidFill>
                  <a:srgbClr val="212121"/>
                </a:solidFill>
                <a:latin typeface="Roboto Condensed"/>
                <a:ea typeface="Roboto Condensed"/>
                <a:cs typeface="Roboto Condensed"/>
                <a:sym typeface="Roboto Condensed"/>
              </a:rPr>
              <a:t>Software delivery deadline</a:t>
            </a:r>
            <a:endParaRPr sz="2000" b="0" i="0" u="none" strike="noStrike" cap="none">
              <a:solidFill>
                <a:schemeClr val="dk1"/>
              </a:solidFill>
              <a:latin typeface="Arial"/>
              <a:ea typeface="Arial"/>
              <a:cs typeface="Arial"/>
              <a:sym typeface="Arial"/>
            </a:endParaRPr>
          </a:p>
          <a:p>
            <a:pPr marL="0" marR="0" lvl="0" indent="0" algn="just" rtl="0">
              <a:lnSpc>
                <a:spcPct val="90000"/>
              </a:lnSpc>
              <a:spcBef>
                <a:spcPts val="499"/>
              </a:spcBef>
              <a:spcAft>
                <a:spcPts val="0"/>
              </a:spcAft>
              <a:buNone/>
            </a:pPr>
            <a:endParaRPr sz="2000" b="0" strike="noStrike">
              <a:solidFill>
                <a:schemeClr val="dk1"/>
              </a:solidFill>
              <a:latin typeface="Arial"/>
              <a:ea typeface="Arial"/>
              <a:cs typeface="Arial"/>
              <a:sym typeface="Arial"/>
            </a:endParaRPr>
          </a:p>
        </p:txBody>
      </p:sp>
      <p:sp>
        <p:nvSpPr>
          <p:cNvPr id="681" name="Google Shape;681;p29"/>
          <p:cNvSpPr/>
          <p:nvPr/>
        </p:nvSpPr>
        <p:spPr>
          <a:xfrm>
            <a:off x="6227280" y="907916"/>
            <a:ext cx="217908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Process Models</a:t>
            </a:r>
            <a:endParaRPr sz="2400" b="0" strike="noStrike">
              <a:solidFill>
                <a:schemeClr val="dk1"/>
              </a:solidFill>
              <a:latin typeface="Arial"/>
              <a:ea typeface="Arial"/>
              <a:cs typeface="Arial"/>
              <a:sym typeface="Arial"/>
            </a:endParaRPr>
          </a:p>
        </p:txBody>
      </p:sp>
      <p:cxnSp>
        <p:nvCxnSpPr>
          <p:cNvPr id="682" name="Google Shape;682;p29"/>
          <p:cNvCxnSpPr/>
          <p:nvPr/>
        </p:nvCxnSpPr>
        <p:spPr>
          <a:xfrm>
            <a:off x="7322400" y="1343160"/>
            <a:ext cx="467820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cxnSp>
        <p:nvCxnSpPr>
          <p:cNvPr id="683" name="Google Shape;683;p29"/>
          <p:cNvCxnSpPr/>
          <p:nvPr/>
        </p:nvCxnSpPr>
        <p:spPr>
          <a:xfrm>
            <a:off x="5731920" y="711000"/>
            <a:ext cx="68760" cy="5892840"/>
          </a:xfrm>
          <a:prstGeom prst="straightConnector1">
            <a:avLst/>
          </a:prstGeom>
          <a:noFill/>
          <a:ln w="38150" cap="flat" cmpd="sng">
            <a:solidFill>
              <a:srgbClr val="8C8C8C"/>
            </a:solidFill>
            <a:prstDash val="solid"/>
            <a:miter lim="8000"/>
            <a:headEnd type="none" w="sm" len="sm"/>
            <a:tailEnd type="none" w="sm" len="sm"/>
          </a:ln>
        </p:spPr>
      </p:cxnSp>
      <p:pic>
        <p:nvPicPr>
          <p:cNvPr id="684" name="Google Shape;684;p29"/>
          <p:cNvPicPr preferRelativeResize="0"/>
          <p:nvPr/>
        </p:nvPicPr>
        <p:blipFill rotWithShape="1">
          <a:blip r:embed="rId3">
            <a:alphaModFix/>
          </a:blip>
          <a:srcRect l="26052" r="28535"/>
          <a:stretch/>
        </p:blipFill>
        <p:spPr>
          <a:xfrm>
            <a:off x="1426320" y="3839400"/>
            <a:ext cx="2740680" cy="27194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83"/>
                                        </p:tgtEl>
                                        <p:attrNameLst>
                                          <p:attrName>style.visibility</p:attrName>
                                        </p:attrNameLst>
                                      </p:cBhvr>
                                      <p:to>
                                        <p:strVal val="visible"/>
                                      </p:to>
                                    </p:set>
                                    <p:animEffect transition="in" filter="fade">
                                      <p:cBhvr>
                                        <p:cTn id="11" dur="500"/>
                                        <p:tgtEl>
                                          <p:spTgt spid="68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81"/>
                                        </p:tgtEl>
                                        <p:attrNameLst>
                                          <p:attrName>style.visibility</p:attrName>
                                        </p:attrNameLst>
                                      </p:cBhvr>
                                      <p:to>
                                        <p:strVal val="visible"/>
                                      </p:to>
                                    </p:set>
                                  </p:childTnLst>
                                </p:cTn>
                              </p:par>
                              <p:par>
                                <p:cTn id="16" presetID="10" presetClass="entr" presetSubtype="0" fill="hold" nodeType="withEffect">
                                  <p:stCondLst>
                                    <p:cond delay="0"/>
                                  </p:stCondLst>
                                  <p:childTnLst>
                                    <p:set>
                                      <p:cBhvr>
                                        <p:cTn id="17" dur="1" fill="hold">
                                          <p:stCondLst>
                                            <p:cond delay="0"/>
                                          </p:stCondLst>
                                        </p:cTn>
                                        <p:tgtEl>
                                          <p:spTgt spid="682"/>
                                        </p:tgtEl>
                                        <p:attrNameLst>
                                          <p:attrName>style.visibility</p:attrName>
                                        </p:attrNameLst>
                                      </p:cBhvr>
                                      <p:to>
                                        <p:strVal val="visible"/>
                                      </p:to>
                                    </p:set>
                                    <p:animEffect transition="in" filter="fade">
                                      <p:cBhvr>
                                        <p:cTn id="18" dur="500"/>
                                        <p:tgtEl>
                                          <p:spTgt spid="68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9">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79">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79">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79">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30"/>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The Waterfall Model</a:t>
            </a:r>
            <a:endParaRPr sz="3400" b="0" strike="noStrike">
              <a:solidFill>
                <a:srgbClr val="212121"/>
              </a:solidFill>
              <a:latin typeface="Roboto Condensed"/>
              <a:ea typeface="Roboto Condensed"/>
              <a:cs typeface="Roboto Condensed"/>
              <a:sym typeface="Roboto Condensed"/>
            </a:endParaRPr>
          </a:p>
        </p:txBody>
      </p:sp>
      <p:sp>
        <p:nvSpPr>
          <p:cNvPr id="690" name="Google Shape;690;p30"/>
          <p:cNvSpPr/>
          <p:nvPr/>
        </p:nvSpPr>
        <p:spPr>
          <a:xfrm>
            <a:off x="6214320" y="1501920"/>
            <a:ext cx="5773320" cy="45828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1" strike="noStrike">
                <a:solidFill>
                  <a:srgbClr val="B84742"/>
                </a:solidFill>
                <a:latin typeface="Roboto Condensed"/>
                <a:ea typeface="Roboto Condensed"/>
                <a:cs typeface="Roboto Condensed"/>
                <a:sym typeface="Roboto Condensed"/>
              </a:rPr>
              <a:t>Simple to implement</a:t>
            </a:r>
            <a:r>
              <a:rPr lang="en-US" sz="2400" b="0" strike="noStrike">
                <a:solidFill>
                  <a:srgbClr val="212121"/>
                </a:solidFill>
                <a:latin typeface="Roboto Condensed"/>
                <a:ea typeface="Roboto Condensed"/>
                <a:cs typeface="Roboto Condensed"/>
                <a:sym typeface="Roboto Condensed"/>
              </a:rPr>
              <a:t> and manage</a:t>
            </a:r>
            <a:endParaRPr sz="2400" b="0" strike="noStrike">
              <a:solidFill>
                <a:schemeClr val="dk1"/>
              </a:solidFill>
              <a:latin typeface="Arial"/>
              <a:ea typeface="Arial"/>
              <a:cs typeface="Arial"/>
              <a:sym typeface="Arial"/>
            </a:endParaRPr>
          </a:p>
        </p:txBody>
      </p:sp>
      <p:sp>
        <p:nvSpPr>
          <p:cNvPr id="691" name="Google Shape;691;p30"/>
          <p:cNvSpPr/>
          <p:nvPr/>
        </p:nvSpPr>
        <p:spPr>
          <a:xfrm>
            <a:off x="139680" y="1501920"/>
            <a:ext cx="5651280" cy="391140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1" strike="noStrike">
                <a:solidFill>
                  <a:srgbClr val="B84742"/>
                </a:solidFill>
                <a:latin typeface="Roboto Condensed"/>
                <a:ea typeface="Roboto Condensed"/>
                <a:cs typeface="Roboto Condensed"/>
                <a:sym typeface="Roboto Condensed"/>
              </a:rPr>
              <a:t>Requirements</a:t>
            </a:r>
            <a:r>
              <a:rPr lang="en-US" sz="2400" b="0" strike="noStrike">
                <a:solidFill>
                  <a:srgbClr val="212121"/>
                </a:solidFill>
                <a:latin typeface="Roboto Condensed"/>
                <a:ea typeface="Roboto Condensed"/>
                <a:cs typeface="Roboto Condensed"/>
                <a:sym typeface="Roboto Condensed"/>
              </a:rPr>
              <a:t> are very well </a:t>
            </a:r>
            <a:r>
              <a:rPr lang="en-US" sz="2400" b="1" strike="noStrike">
                <a:solidFill>
                  <a:srgbClr val="B84742"/>
                </a:solidFill>
                <a:latin typeface="Roboto Condensed"/>
                <a:ea typeface="Roboto Condensed"/>
                <a:cs typeface="Roboto Condensed"/>
                <a:sym typeface="Roboto Condensed"/>
              </a:rPr>
              <a:t>known</a:t>
            </a:r>
            <a:r>
              <a:rPr lang="en-US" sz="2400" b="0" strike="noStrike">
                <a:solidFill>
                  <a:srgbClr val="212121"/>
                </a:solidFill>
                <a:latin typeface="Roboto Condensed"/>
                <a:ea typeface="Roboto Condensed"/>
                <a:cs typeface="Roboto Condensed"/>
                <a:sym typeface="Roboto Condensed"/>
              </a:rPr>
              <a:t>, </a:t>
            </a:r>
            <a:r>
              <a:rPr lang="en-US" sz="2400" b="1" strike="noStrike">
                <a:solidFill>
                  <a:srgbClr val="B84742"/>
                </a:solidFill>
                <a:latin typeface="Roboto Condensed"/>
                <a:ea typeface="Roboto Condensed"/>
                <a:cs typeface="Roboto Condensed"/>
                <a:sym typeface="Roboto Condensed"/>
              </a:rPr>
              <a:t>clear</a:t>
            </a:r>
            <a:r>
              <a:rPr lang="en-US" sz="2400" b="0" strike="noStrike">
                <a:solidFill>
                  <a:srgbClr val="212121"/>
                </a:solidFill>
                <a:latin typeface="Roboto Condensed"/>
                <a:ea typeface="Roboto Condensed"/>
                <a:cs typeface="Roboto Condensed"/>
                <a:sym typeface="Roboto Condensed"/>
              </a:rPr>
              <a:t> and </a:t>
            </a:r>
            <a:r>
              <a:rPr lang="en-US" sz="2400" b="1" strike="noStrike">
                <a:solidFill>
                  <a:srgbClr val="B84742"/>
                </a:solidFill>
                <a:latin typeface="Roboto Condensed"/>
                <a:ea typeface="Roboto Condensed"/>
                <a:cs typeface="Roboto Condensed"/>
                <a:sym typeface="Roboto Condensed"/>
              </a:rPr>
              <a:t>fixed</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Product </a:t>
            </a:r>
            <a:r>
              <a:rPr lang="en-US" sz="2400" b="1" strike="noStrike">
                <a:solidFill>
                  <a:srgbClr val="B84742"/>
                </a:solidFill>
                <a:latin typeface="Roboto Condensed"/>
                <a:ea typeface="Roboto Condensed"/>
                <a:cs typeface="Roboto Condensed"/>
                <a:sym typeface="Roboto Condensed"/>
              </a:rPr>
              <a:t>definition</a:t>
            </a:r>
            <a:r>
              <a:rPr lang="en-US" sz="2400" b="0" strike="noStrike">
                <a:solidFill>
                  <a:srgbClr val="212121"/>
                </a:solidFill>
                <a:latin typeface="Roboto Condensed"/>
                <a:ea typeface="Roboto Condensed"/>
                <a:cs typeface="Roboto Condensed"/>
                <a:sym typeface="Roboto Condensed"/>
              </a:rPr>
              <a:t> is </a:t>
            </a:r>
            <a:r>
              <a:rPr lang="en-US" sz="2400" b="1" strike="noStrike">
                <a:solidFill>
                  <a:srgbClr val="B84742"/>
                </a:solidFill>
                <a:latin typeface="Roboto Condensed"/>
                <a:ea typeface="Roboto Condensed"/>
                <a:cs typeface="Roboto Condensed"/>
                <a:sym typeface="Roboto Condensed"/>
              </a:rPr>
              <a:t>stable</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1" strike="noStrike">
                <a:solidFill>
                  <a:srgbClr val="B84742"/>
                </a:solidFill>
                <a:latin typeface="Roboto Condensed"/>
                <a:ea typeface="Roboto Condensed"/>
                <a:cs typeface="Roboto Condensed"/>
                <a:sym typeface="Roboto Condensed"/>
              </a:rPr>
              <a:t>Technology</a:t>
            </a:r>
            <a:r>
              <a:rPr lang="en-US" sz="2400" b="0" strike="noStrike">
                <a:solidFill>
                  <a:srgbClr val="212121"/>
                </a:solidFill>
                <a:latin typeface="Roboto Condensed"/>
                <a:ea typeface="Roboto Condensed"/>
                <a:cs typeface="Roboto Condensed"/>
                <a:sym typeface="Roboto Condensed"/>
              </a:rPr>
              <a:t> is </a:t>
            </a:r>
            <a:r>
              <a:rPr lang="en-US" sz="2400" b="1" strike="noStrike">
                <a:solidFill>
                  <a:srgbClr val="B84742"/>
                </a:solidFill>
                <a:latin typeface="Roboto Condensed"/>
                <a:ea typeface="Roboto Condensed"/>
                <a:cs typeface="Roboto Condensed"/>
                <a:sym typeface="Roboto Condensed"/>
              </a:rPr>
              <a:t>understood</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There are </a:t>
            </a:r>
            <a:r>
              <a:rPr lang="en-US" sz="2400" b="1" strike="noStrike">
                <a:solidFill>
                  <a:srgbClr val="B84742"/>
                </a:solidFill>
                <a:latin typeface="Roboto Condensed"/>
                <a:ea typeface="Roboto Condensed"/>
                <a:cs typeface="Roboto Condensed"/>
                <a:sym typeface="Roboto Condensed"/>
              </a:rPr>
              <a:t>no ambiguous</a:t>
            </a:r>
            <a:r>
              <a:rPr lang="en-US" sz="2400" b="0" strike="noStrike">
                <a:solidFill>
                  <a:srgbClr val="212121"/>
                </a:solidFill>
                <a:latin typeface="Roboto Condensed"/>
                <a:ea typeface="Roboto Condensed"/>
                <a:cs typeface="Roboto Condensed"/>
                <a:sym typeface="Roboto Condensed"/>
              </a:rPr>
              <a:t> (unclear) </a:t>
            </a:r>
            <a:r>
              <a:rPr lang="en-US" sz="2400" b="1" strike="noStrike">
                <a:solidFill>
                  <a:srgbClr val="B84742"/>
                </a:solidFill>
                <a:latin typeface="Roboto Condensed"/>
                <a:ea typeface="Roboto Condensed"/>
                <a:cs typeface="Roboto Condensed"/>
                <a:sym typeface="Roboto Condensed"/>
              </a:rPr>
              <a:t>requirements</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Ample (</a:t>
            </a:r>
            <a:r>
              <a:rPr lang="en-US" sz="2400" b="1" strike="noStrike">
                <a:solidFill>
                  <a:srgbClr val="B84742"/>
                </a:solidFill>
                <a:latin typeface="Roboto Condensed"/>
                <a:ea typeface="Roboto Condensed"/>
                <a:cs typeface="Roboto Condensed"/>
                <a:sym typeface="Roboto Condensed"/>
              </a:rPr>
              <a:t>sufficient</a:t>
            </a:r>
            <a:r>
              <a:rPr lang="en-US" sz="2400" b="0" strike="noStrike">
                <a:solidFill>
                  <a:srgbClr val="212121"/>
                </a:solidFill>
                <a:latin typeface="Roboto Condensed"/>
                <a:ea typeface="Roboto Condensed"/>
                <a:cs typeface="Roboto Condensed"/>
                <a:sym typeface="Roboto Condensed"/>
              </a:rPr>
              <a:t>) </a:t>
            </a:r>
            <a:r>
              <a:rPr lang="en-US" sz="2400" b="1" strike="noStrike">
                <a:solidFill>
                  <a:srgbClr val="B84742"/>
                </a:solidFill>
                <a:latin typeface="Roboto Condensed"/>
                <a:ea typeface="Roboto Condensed"/>
                <a:cs typeface="Roboto Condensed"/>
                <a:sym typeface="Roboto Condensed"/>
              </a:rPr>
              <a:t>resources</a:t>
            </a:r>
            <a:r>
              <a:rPr lang="en-US" sz="2400" b="0" strike="noStrike">
                <a:solidFill>
                  <a:srgbClr val="212121"/>
                </a:solidFill>
                <a:latin typeface="Roboto Condensed"/>
                <a:ea typeface="Roboto Condensed"/>
                <a:cs typeface="Roboto Condensed"/>
                <a:sym typeface="Roboto Condensed"/>
              </a:rPr>
              <a:t> with required </a:t>
            </a:r>
            <a:r>
              <a:rPr lang="en-US" sz="2400" b="1" strike="noStrike">
                <a:solidFill>
                  <a:srgbClr val="B84742"/>
                </a:solidFill>
                <a:latin typeface="Roboto Condensed"/>
                <a:ea typeface="Roboto Condensed"/>
                <a:cs typeface="Roboto Condensed"/>
                <a:sym typeface="Roboto Condensed"/>
              </a:rPr>
              <a:t>expertise</a:t>
            </a:r>
            <a:r>
              <a:rPr lang="en-US" sz="2400" b="0" strike="noStrike">
                <a:solidFill>
                  <a:srgbClr val="212121"/>
                </a:solidFill>
                <a:latin typeface="Roboto Condensed"/>
                <a:ea typeface="Roboto Condensed"/>
                <a:cs typeface="Roboto Condensed"/>
                <a:sym typeface="Roboto Condensed"/>
              </a:rPr>
              <a:t> are </a:t>
            </a:r>
            <a:r>
              <a:rPr lang="en-US" sz="2400" b="1" strike="noStrike">
                <a:solidFill>
                  <a:srgbClr val="B84742"/>
                </a:solidFill>
                <a:latin typeface="Roboto Condensed"/>
                <a:ea typeface="Roboto Condensed"/>
                <a:cs typeface="Roboto Condensed"/>
                <a:sym typeface="Roboto Condensed"/>
              </a:rPr>
              <a:t>available</a:t>
            </a:r>
            <a:r>
              <a:rPr lang="en-US" sz="2400" b="0" strike="noStrike">
                <a:solidFill>
                  <a:srgbClr val="212121"/>
                </a:solidFill>
                <a:latin typeface="Roboto Condensed"/>
                <a:ea typeface="Roboto Condensed"/>
                <a:cs typeface="Roboto Condensed"/>
                <a:sym typeface="Roboto Condensed"/>
              </a:rPr>
              <a:t> freely</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The </a:t>
            </a:r>
            <a:r>
              <a:rPr lang="en-US" sz="2400" b="1" strike="noStrike">
                <a:solidFill>
                  <a:srgbClr val="B84742"/>
                </a:solidFill>
                <a:latin typeface="Roboto Condensed"/>
                <a:ea typeface="Roboto Condensed"/>
                <a:cs typeface="Roboto Condensed"/>
                <a:sym typeface="Roboto Condensed"/>
              </a:rPr>
              <a:t>project</a:t>
            </a:r>
            <a:r>
              <a:rPr lang="en-US" sz="2400" b="0" strike="noStrike">
                <a:solidFill>
                  <a:srgbClr val="212121"/>
                </a:solidFill>
                <a:latin typeface="Roboto Condensed"/>
                <a:ea typeface="Roboto Condensed"/>
                <a:cs typeface="Roboto Condensed"/>
                <a:sym typeface="Roboto Condensed"/>
              </a:rPr>
              <a:t> is </a:t>
            </a:r>
            <a:r>
              <a:rPr lang="en-US" sz="2400" b="1" strike="noStrike">
                <a:solidFill>
                  <a:srgbClr val="B84742"/>
                </a:solidFill>
                <a:latin typeface="Roboto Condensed"/>
                <a:ea typeface="Roboto Condensed"/>
                <a:cs typeface="Roboto Condensed"/>
                <a:sym typeface="Roboto Condensed"/>
              </a:rPr>
              <a:t>short</a:t>
            </a:r>
            <a:endParaRPr sz="2400" b="0" strike="noStrike">
              <a:solidFill>
                <a:schemeClr val="dk1"/>
              </a:solidFill>
              <a:latin typeface="Arial"/>
              <a:ea typeface="Arial"/>
              <a:cs typeface="Arial"/>
              <a:sym typeface="Arial"/>
            </a:endParaRPr>
          </a:p>
        </p:txBody>
      </p:sp>
      <p:sp>
        <p:nvSpPr>
          <p:cNvPr id="692" name="Google Shape;692;p30"/>
          <p:cNvSpPr/>
          <p:nvPr/>
        </p:nvSpPr>
        <p:spPr>
          <a:xfrm>
            <a:off x="143640" y="937440"/>
            <a:ext cx="200952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When to use ?</a:t>
            </a:r>
            <a:endParaRPr sz="2400" b="0" strike="noStrike">
              <a:solidFill>
                <a:schemeClr val="dk1"/>
              </a:solidFill>
              <a:latin typeface="Arial"/>
              <a:ea typeface="Arial"/>
              <a:cs typeface="Arial"/>
              <a:sym typeface="Arial"/>
            </a:endParaRPr>
          </a:p>
        </p:txBody>
      </p:sp>
      <p:cxnSp>
        <p:nvCxnSpPr>
          <p:cNvPr id="693" name="Google Shape;693;p30"/>
          <p:cNvCxnSpPr/>
          <p:nvPr/>
        </p:nvCxnSpPr>
        <p:spPr>
          <a:xfrm>
            <a:off x="1238760" y="1398960"/>
            <a:ext cx="467856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sp>
        <p:nvSpPr>
          <p:cNvPr id="694" name="Google Shape;694;p30"/>
          <p:cNvSpPr/>
          <p:nvPr/>
        </p:nvSpPr>
        <p:spPr>
          <a:xfrm>
            <a:off x="6214320" y="899640"/>
            <a:ext cx="200952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Advantages</a:t>
            </a:r>
            <a:endParaRPr sz="2400" b="0" strike="noStrike">
              <a:solidFill>
                <a:schemeClr val="dk1"/>
              </a:solidFill>
              <a:latin typeface="Arial"/>
              <a:ea typeface="Arial"/>
              <a:cs typeface="Arial"/>
              <a:sym typeface="Arial"/>
            </a:endParaRPr>
          </a:p>
        </p:txBody>
      </p:sp>
      <p:cxnSp>
        <p:nvCxnSpPr>
          <p:cNvPr id="695" name="Google Shape;695;p30"/>
          <p:cNvCxnSpPr/>
          <p:nvPr/>
        </p:nvCxnSpPr>
        <p:spPr>
          <a:xfrm>
            <a:off x="7309440" y="1360800"/>
            <a:ext cx="467856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sp>
        <p:nvSpPr>
          <p:cNvPr id="696" name="Google Shape;696;p30"/>
          <p:cNvSpPr/>
          <p:nvPr/>
        </p:nvSpPr>
        <p:spPr>
          <a:xfrm>
            <a:off x="6214320" y="2138760"/>
            <a:ext cx="200952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Drawbacks</a:t>
            </a:r>
            <a:endParaRPr sz="2400" b="0" strike="noStrike">
              <a:solidFill>
                <a:schemeClr val="dk1"/>
              </a:solidFill>
              <a:latin typeface="Arial"/>
              <a:ea typeface="Arial"/>
              <a:cs typeface="Arial"/>
              <a:sym typeface="Arial"/>
            </a:endParaRPr>
          </a:p>
        </p:txBody>
      </p:sp>
      <p:cxnSp>
        <p:nvCxnSpPr>
          <p:cNvPr id="697" name="Google Shape;697;p30"/>
          <p:cNvCxnSpPr/>
          <p:nvPr/>
        </p:nvCxnSpPr>
        <p:spPr>
          <a:xfrm>
            <a:off x="7309440" y="2600280"/>
            <a:ext cx="467856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sp>
        <p:nvSpPr>
          <p:cNvPr id="698" name="Google Shape;698;p30"/>
          <p:cNvSpPr/>
          <p:nvPr/>
        </p:nvSpPr>
        <p:spPr>
          <a:xfrm>
            <a:off x="6214320" y="2710800"/>
            <a:ext cx="5773320" cy="381672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1" strike="noStrike">
                <a:solidFill>
                  <a:srgbClr val="B84742"/>
                </a:solidFill>
                <a:latin typeface="Roboto Condensed"/>
                <a:ea typeface="Roboto Condensed"/>
                <a:cs typeface="Roboto Condensed"/>
                <a:sym typeface="Roboto Condensed"/>
              </a:rPr>
              <a:t>Unable to accommodate changes</a:t>
            </a:r>
            <a:r>
              <a:rPr lang="en-US" sz="2400" b="1" strike="noStrike">
                <a:solidFill>
                  <a:srgbClr val="00BBD3"/>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at </a:t>
            </a:r>
            <a:r>
              <a:rPr lang="en-US" sz="2400" b="1" strike="noStrike">
                <a:solidFill>
                  <a:srgbClr val="212121"/>
                </a:solidFill>
                <a:latin typeface="Roboto Condensed"/>
                <a:ea typeface="Roboto Condensed"/>
                <a:cs typeface="Roboto Condensed"/>
                <a:sym typeface="Roboto Condensed"/>
              </a:rPr>
              <a:t>later stages</a:t>
            </a:r>
            <a:r>
              <a:rPr lang="en-US" sz="2400" b="0" strike="noStrike">
                <a:solidFill>
                  <a:srgbClr val="212121"/>
                </a:solidFill>
                <a:latin typeface="Roboto Condensed"/>
                <a:ea typeface="Roboto Condensed"/>
                <a:cs typeface="Roboto Condensed"/>
                <a:sym typeface="Roboto Condensed"/>
              </a:rPr>
              <a:t>, that is required in most of the cases.</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1" strike="noStrike">
                <a:solidFill>
                  <a:srgbClr val="B84742"/>
                </a:solidFill>
                <a:latin typeface="Roboto Condensed"/>
                <a:ea typeface="Roboto Condensed"/>
                <a:cs typeface="Roboto Condensed"/>
                <a:sym typeface="Roboto Condensed"/>
              </a:rPr>
              <a:t>Working version</a:t>
            </a:r>
            <a:r>
              <a:rPr lang="en-US" sz="2400" b="1" strike="noStrike">
                <a:solidFill>
                  <a:srgbClr val="00BBD3"/>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is </a:t>
            </a:r>
            <a:r>
              <a:rPr lang="en-US" sz="2400" b="1" strike="noStrike">
                <a:solidFill>
                  <a:srgbClr val="B84742"/>
                </a:solidFill>
                <a:latin typeface="Roboto Condensed"/>
                <a:ea typeface="Roboto Condensed"/>
                <a:cs typeface="Roboto Condensed"/>
                <a:sym typeface="Roboto Condensed"/>
              </a:rPr>
              <a:t>not available</a:t>
            </a:r>
            <a:r>
              <a:rPr lang="en-US" sz="2400" b="0" strike="noStrike">
                <a:solidFill>
                  <a:srgbClr val="212121"/>
                </a:solidFill>
                <a:latin typeface="Roboto Condensed"/>
                <a:ea typeface="Roboto Condensed"/>
                <a:cs typeface="Roboto Condensed"/>
                <a:sym typeface="Roboto Condensed"/>
              </a:rPr>
              <a:t> during development. Which can lead the development with major mistakes.</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1" strike="noStrike">
                <a:solidFill>
                  <a:srgbClr val="B84742"/>
                </a:solidFill>
                <a:latin typeface="Roboto Condensed"/>
                <a:ea typeface="Roboto Condensed"/>
                <a:cs typeface="Roboto Condensed"/>
                <a:sym typeface="Roboto Condensed"/>
              </a:rPr>
              <a:t>Deadlock can occur</a:t>
            </a:r>
            <a:r>
              <a:rPr lang="en-US" sz="2400" b="1" strike="noStrike">
                <a:solidFill>
                  <a:srgbClr val="00BBD3"/>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due to delay in any step.</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1" strike="noStrike">
                <a:solidFill>
                  <a:srgbClr val="B84742"/>
                </a:solidFill>
                <a:latin typeface="Roboto Condensed"/>
                <a:ea typeface="Roboto Condensed"/>
                <a:cs typeface="Roboto Condensed"/>
                <a:sym typeface="Roboto Condensed"/>
              </a:rPr>
              <a:t>Not suitable</a:t>
            </a:r>
            <a:r>
              <a:rPr lang="en-US" sz="2400" b="0" strike="noStrike">
                <a:solidFill>
                  <a:srgbClr val="212121"/>
                </a:solidFill>
                <a:latin typeface="Roboto Condensed"/>
                <a:ea typeface="Roboto Condensed"/>
                <a:cs typeface="Roboto Condensed"/>
                <a:sym typeface="Roboto Condensed"/>
              </a:rPr>
              <a:t> for </a:t>
            </a:r>
            <a:r>
              <a:rPr lang="en-US" sz="2400" b="1" strike="noStrike">
                <a:solidFill>
                  <a:srgbClr val="B84742"/>
                </a:solidFill>
                <a:latin typeface="Roboto Condensed"/>
                <a:ea typeface="Roboto Condensed"/>
                <a:cs typeface="Roboto Condensed"/>
                <a:sym typeface="Roboto Condensed"/>
              </a:rPr>
              <a:t>large projects</a:t>
            </a:r>
            <a:r>
              <a:rPr lang="en-US" sz="2400" b="0" strike="noStrike">
                <a:solidFill>
                  <a:srgbClr val="212121"/>
                </a:solidFill>
                <a:latin typeface="Roboto Condensed"/>
                <a:ea typeface="Roboto Condensed"/>
                <a:cs typeface="Roboto Condensed"/>
                <a:sym typeface="Roboto Condensed"/>
              </a:rPr>
              <a:t>.</a:t>
            </a:r>
            <a:endParaRPr sz="2400" b="0" strike="noStrike">
              <a:solidFill>
                <a:schemeClr val="dk1"/>
              </a:solidFill>
              <a:latin typeface="Arial"/>
              <a:ea typeface="Arial"/>
              <a:cs typeface="Arial"/>
              <a:sym typeface="Arial"/>
            </a:endParaRPr>
          </a:p>
        </p:txBody>
      </p:sp>
      <p:cxnSp>
        <p:nvCxnSpPr>
          <p:cNvPr id="699" name="Google Shape;699;p30"/>
          <p:cNvCxnSpPr/>
          <p:nvPr/>
        </p:nvCxnSpPr>
        <p:spPr>
          <a:xfrm>
            <a:off x="6012000" y="711000"/>
            <a:ext cx="68760" cy="5892840"/>
          </a:xfrm>
          <a:prstGeom prst="straightConnector1">
            <a:avLst/>
          </a:prstGeom>
          <a:noFill/>
          <a:ln w="38150" cap="flat" cmpd="sng">
            <a:solidFill>
              <a:srgbClr val="8C8C8C"/>
            </a:solidFill>
            <a:prstDash val="solid"/>
            <a:miter lim="8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2"/>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693"/>
                                        </p:tgtEl>
                                        <p:attrNameLst>
                                          <p:attrName>style.visibility</p:attrName>
                                        </p:attrNameLst>
                                      </p:cBhvr>
                                      <p:to>
                                        <p:strVal val="visible"/>
                                      </p:to>
                                    </p:set>
                                    <p:animEffect transition="in" filter="fade">
                                      <p:cBhvr>
                                        <p:cTn id="9" dur="500"/>
                                        <p:tgtEl>
                                          <p:spTgt spid="69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9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99"/>
                                        </p:tgtEl>
                                        <p:attrNameLst>
                                          <p:attrName>style.visibility</p:attrName>
                                        </p:attrNameLst>
                                      </p:cBhvr>
                                      <p:to>
                                        <p:strVal val="visible"/>
                                      </p:to>
                                    </p:set>
                                    <p:animEffect transition="in" filter="fade">
                                      <p:cBhvr>
                                        <p:cTn id="18" dur="500"/>
                                        <p:tgtEl>
                                          <p:spTgt spid="699"/>
                                        </p:tgtEl>
                                      </p:cBhvr>
                                    </p:animEffect>
                                  </p:childTnLst>
                                </p:cTn>
                              </p:par>
                              <p:par>
                                <p:cTn id="19" presetID="1" presetClass="entr" presetSubtype="0" fill="hold" nodeType="withEffect">
                                  <p:stCondLst>
                                    <p:cond delay="0"/>
                                  </p:stCondLst>
                                  <p:childTnLst>
                                    <p:set>
                                      <p:cBhvr>
                                        <p:cTn id="20" dur="1" fill="hold">
                                          <p:stCondLst>
                                            <p:cond delay="0"/>
                                          </p:stCondLst>
                                        </p:cTn>
                                        <p:tgtEl>
                                          <p:spTgt spid="694"/>
                                        </p:tgtEl>
                                        <p:attrNameLst>
                                          <p:attrName>style.visibility</p:attrName>
                                        </p:attrNameLst>
                                      </p:cBhvr>
                                      <p:to>
                                        <p:strVal val="visible"/>
                                      </p:to>
                                    </p:set>
                                  </p:childTnLst>
                                </p:cTn>
                              </p:par>
                              <p:par>
                                <p:cTn id="21" presetID="10" presetClass="entr" presetSubtype="0" fill="hold" nodeType="withEffect">
                                  <p:stCondLst>
                                    <p:cond delay="0"/>
                                  </p:stCondLst>
                                  <p:childTnLst>
                                    <p:set>
                                      <p:cBhvr>
                                        <p:cTn id="22" dur="1" fill="hold">
                                          <p:stCondLst>
                                            <p:cond delay="0"/>
                                          </p:stCondLst>
                                        </p:cTn>
                                        <p:tgtEl>
                                          <p:spTgt spid="695"/>
                                        </p:tgtEl>
                                        <p:attrNameLst>
                                          <p:attrName>style.visibility</p:attrName>
                                        </p:attrNameLst>
                                      </p:cBhvr>
                                      <p:to>
                                        <p:strVal val="visible"/>
                                      </p:to>
                                    </p:set>
                                    <p:animEffect transition="in" filter="fade">
                                      <p:cBhvr>
                                        <p:cTn id="23" dur="500"/>
                                        <p:tgtEl>
                                          <p:spTgt spid="69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9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96"/>
                                        </p:tgtEl>
                                        <p:attrNameLst>
                                          <p:attrName>style.visibility</p:attrName>
                                        </p:attrNameLst>
                                      </p:cBhvr>
                                      <p:to>
                                        <p:strVal val="visible"/>
                                      </p:to>
                                    </p:set>
                                  </p:childTnLst>
                                </p:cTn>
                              </p:par>
                              <p:par>
                                <p:cTn id="32" presetID="10" presetClass="entr" presetSubtype="0" fill="hold" nodeType="withEffect">
                                  <p:stCondLst>
                                    <p:cond delay="0"/>
                                  </p:stCondLst>
                                  <p:childTnLst>
                                    <p:set>
                                      <p:cBhvr>
                                        <p:cTn id="33" dur="1" fill="hold">
                                          <p:stCondLst>
                                            <p:cond delay="0"/>
                                          </p:stCondLst>
                                        </p:cTn>
                                        <p:tgtEl>
                                          <p:spTgt spid="697"/>
                                        </p:tgtEl>
                                        <p:attrNameLst>
                                          <p:attrName>style.visibility</p:attrName>
                                        </p:attrNameLst>
                                      </p:cBhvr>
                                      <p:to>
                                        <p:strVal val="visible"/>
                                      </p:to>
                                    </p:set>
                                    <p:animEffect transition="in" filter="fade">
                                      <p:cBhvr>
                                        <p:cTn id="34" dur="500"/>
                                        <p:tgtEl>
                                          <p:spTgt spid="69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31"/>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The Waterfall Model</a:t>
            </a:r>
            <a:endParaRPr sz="3400" b="0" strike="noStrike">
              <a:solidFill>
                <a:srgbClr val="212121"/>
              </a:solidFill>
              <a:latin typeface="Roboto Condensed"/>
              <a:ea typeface="Roboto Condensed"/>
              <a:cs typeface="Roboto Condensed"/>
              <a:sym typeface="Roboto Condensed"/>
            </a:endParaRPr>
          </a:p>
        </p:txBody>
      </p:sp>
      <p:grpSp>
        <p:nvGrpSpPr>
          <p:cNvPr id="705" name="Google Shape;705;p31"/>
          <p:cNvGrpSpPr/>
          <p:nvPr/>
        </p:nvGrpSpPr>
        <p:grpSpPr>
          <a:xfrm>
            <a:off x="210769" y="1003748"/>
            <a:ext cx="11761580" cy="4156783"/>
            <a:chOff x="5929" y="77108"/>
            <a:chExt cx="11761580" cy="4156783"/>
          </a:xfrm>
        </p:grpSpPr>
        <p:sp>
          <p:nvSpPr>
            <p:cNvPr id="706" name="Google Shape;706;p31"/>
            <p:cNvSpPr/>
            <p:nvPr/>
          </p:nvSpPr>
          <p:spPr>
            <a:xfrm rot="10800000">
              <a:off x="9668764" y="2368421"/>
              <a:ext cx="2098745" cy="1258759"/>
            </a:xfrm>
            <a:prstGeom prst="corner">
              <a:avLst>
                <a:gd name="adj1" fmla="val 16120"/>
                <a:gd name="adj2" fmla="val 16110"/>
              </a:avLst>
            </a:prstGeom>
            <a:gradFill>
              <a:gsLst>
                <a:gs pos="0">
                  <a:srgbClr val="C87800"/>
                </a:gs>
                <a:gs pos="80000">
                  <a:srgbClr val="FF9D00"/>
                </a:gs>
                <a:gs pos="100000">
                  <a:srgbClr val="FFA000"/>
                </a:gs>
              </a:gsLst>
              <a:lin ang="16200000" scaled="0"/>
            </a:gradFill>
            <a:ln w="9525" cap="flat" cmpd="sng">
              <a:solidFill>
                <a:schemeClr val="accent5"/>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9664567" y="2576346"/>
              <a:ext cx="1893068" cy="165754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1"/>
            <p:cNvSpPr txBox="1"/>
            <p:nvPr/>
          </p:nvSpPr>
          <p:spPr>
            <a:xfrm>
              <a:off x="9664567" y="2576346"/>
              <a:ext cx="1893068" cy="165754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None/>
              </a:pPr>
              <a:r>
                <a:rPr lang="en-US" sz="2400">
                  <a:solidFill>
                    <a:schemeClr val="dk1"/>
                  </a:solidFill>
                  <a:latin typeface="Arial"/>
                  <a:ea typeface="Arial"/>
                  <a:cs typeface="Arial"/>
                  <a:sym typeface="Arial"/>
                </a:rPr>
                <a:t>Deployment</a:t>
              </a:r>
              <a:endParaRPr/>
            </a:p>
            <a:p>
              <a:pPr marL="228600" marR="0" lvl="1" indent="-228600" algn="l" rtl="0">
                <a:lnSpc>
                  <a:spcPct val="90000"/>
                </a:lnSpc>
                <a:spcBef>
                  <a:spcPts val="840"/>
                </a:spcBef>
                <a:spcAft>
                  <a:spcPts val="0"/>
                </a:spcAft>
                <a:buClr>
                  <a:schemeClr val="dk1"/>
                </a:buClr>
                <a:buSzPts val="2100"/>
                <a:buFont typeface="Arial"/>
                <a:buChar char="•"/>
              </a:pPr>
              <a:r>
                <a:rPr lang="en-US" sz="2100" b="0" i="0" u="none" strike="noStrike" cap="none">
                  <a:solidFill>
                    <a:schemeClr val="dk1"/>
                  </a:solidFill>
                  <a:latin typeface="Arial"/>
                  <a:ea typeface="Arial"/>
                  <a:cs typeface="Arial"/>
                  <a:sym typeface="Arial"/>
                </a:rPr>
                <a:t>Delivery</a:t>
              </a:r>
              <a:endParaRPr/>
            </a:p>
            <a:p>
              <a:pPr marL="228600" marR="0" lvl="1" indent="-228600" algn="l" rtl="0">
                <a:lnSpc>
                  <a:spcPct val="90000"/>
                </a:lnSpc>
                <a:spcBef>
                  <a:spcPts val="315"/>
                </a:spcBef>
                <a:spcAft>
                  <a:spcPts val="0"/>
                </a:spcAft>
                <a:buClr>
                  <a:schemeClr val="dk1"/>
                </a:buClr>
                <a:buSzPts val="2100"/>
                <a:buFont typeface="Arial"/>
                <a:buChar char="•"/>
              </a:pPr>
              <a:r>
                <a:rPr lang="en-US" sz="2100" b="0" i="0" u="none" strike="noStrike" cap="none">
                  <a:solidFill>
                    <a:schemeClr val="dk1"/>
                  </a:solidFill>
                  <a:latin typeface="Arial"/>
                  <a:ea typeface="Arial"/>
                  <a:cs typeface="Arial"/>
                  <a:sym typeface="Arial"/>
                </a:rPr>
                <a:t>Support</a:t>
              </a:r>
              <a:endParaRPr/>
            </a:p>
            <a:p>
              <a:pPr marL="228600" marR="0" lvl="1" indent="-228600" algn="l" rtl="0">
                <a:lnSpc>
                  <a:spcPct val="90000"/>
                </a:lnSpc>
                <a:spcBef>
                  <a:spcPts val="315"/>
                </a:spcBef>
                <a:spcAft>
                  <a:spcPts val="0"/>
                </a:spcAft>
                <a:buClr>
                  <a:schemeClr val="dk1"/>
                </a:buClr>
                <a:buSzPts val="2100"/>
                <a:buFont typeface="Arial"/>
                <a:buChar char="•"/>
              </a:pPr>
              <a:r>
                <a:rPr lang="en-US" sz="2100" b="0" i="0" u="none" strike="noStrike" cap="none">
                  <a:solidFill>
                    <a:schemeClr val="dk1"/>
                  </a:solidFill>
                  <a:latin typeface="Arial"/>
                  <a:ea typeface="Arial"/>
                  <a:cs typeface="Arial"/>
                  <a:sym typeface="Arial"/>
                </a:rPr>
                <a:t>Feedback</a:t>
              </a:r>
              <a:endParaRPr/>
            </a:p>
          </p:txBody>
        </p:sp>
        <p:sp>
          <p:nvSpPr>
            <p:cNvPr id="709" name="Google Shape;709;p31"/>
            <p:cNvSpPr/>
            <p:nvPr/>
          </p:nvSpPr>
          <p:spPr>
            <a:xfrm rot="5400000">
              <a:off x="9664567" y="1796324"/>
              <a:ext cx="356786" cy="356786"/>
            </a:xfrm>
            <a:prstGeom prst="triangle">
              <a:avLst>
                <a:gd name="adj" fmla="val 100000"/>
              </a:avLst>
            </a:prstGeom>
            <a:gradFill>
              <a:gsLst>
                <a:gs pos="0">
                  <a:srgbClr val="C16700"/>
                </a:gs>
                <a:gs pos="80000">
                  <a:srgbClr val="FE8800"/>
                </a:gs>
                <a:gs pos="100000">
                  <a:srgbClr val="FF8900"/>
                </a:gs>
              </a:gsLst>
              <a:lin ang="16200000" scaled="0"/>
            </a:gradFill>
            <a:ln w="9525" cap="flat" cmpd="sng">
              <a:solidFill>
                <a:srgbClr val="E98B1D"/>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rot="10800000">
              <a:off x="7349650" y="1795593"/>
              <a:ext cx="2098745" cy="1258759"/>
            </a:xfrm>
            <a:prstGeom prst="corner">
              <a:avLst>
                <a:gd name="adj1" fmla="val 16120"/>
                <a:gd name="adj2" fmla="val 16110"/>
              </a:avLst>
            </a:prstGeom>
            <a:gradFill>
              <a:gsLst>
                <a:gs pos="0">
                  <a:srgbClr val="BC5802"/>
                </a:gs>
                <a:gs pos="80000">
                  <a:srgbClr val="F77502"/>
                </a:gs>
                <a:gs pos="100000">
                  <a:srgbClr val="FC7400"/>
                </a:gs>
              </a:gsLst>
              <a:lin ang="16200000" scaled="0"/>
            </a:gradFill>
            <a:ln w="9525" cap="flat" cmpd="sng">
              <a:solidFill>
                <a:srgbClr val="E37B21"/>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1"/>
            <p:cNvSpPr/>
            <p:nvPr/>
          </p:nvSpPr>
          <p:spPr>
            <a:xfrm>
              <a:off x="7345453" y="2003517"/>
              <a:ext cx="1893068" cy="165754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1"/>
            <p:cNvSpPr txBox="1"/>
            <p:nvPr/>
          </p:nvSpPr>
          <p:spPr>
            <a:xfrm>
              <a:off x="7345453" y="2003517"/>
              <a:ext cx="1893068" cy="165754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None/>
              </a:pPr>
              <a:r>
                <a:rPr lang="en-US" sz="2400">
                  <a:solidFill>
                    <a:schemeClr val="dk1"/>
                  </a:solidFill>
                  <a:latin typeface="Arial"/>
                  <a:ea typeface="Arial"/>
                  <a:cs typeface="Arial"/>
                  <a:sym typeface="Arial"/>
                </a:rPr>
                <a:t>Construction</a:t>
              </a:r>
              <a:endParaRPr/>
            </a:p>
            <a:p>
              <a:pPr marL="228600" marR="0" lvl="1" indent="-228600" algn="l" rtl="0">
                <a:lnSpc>
                  <a:spcPct val="90000"/>
                </a:lnSpc>
                <a:spcBef>
                  <a:spcPts val="840"/>
                </a:spcBef>
                <a:spcAft>
                  <a:spcPts val="0"/>
                </a:spcAft>
                <a:buClr>
                  <a:schemeClr val="dk1"/>
                </a:buClr>
                <a:buSzPts val="2100"/>
                <a:buFont typeface="Arial"/>
                <a:buChar char="•"/>
              </a:pPr>
              <a:r>
                <a:rPr lang="en-US" sz="2100" b="0" i="0" u="none" strike="noStrike" cap="none">
                  <a:solidFill>
                    <a:schemeClr val="dk1"/>
                  </a:solidFill>
                  <a:latin typeface="Arial"/>
                  <a:ea typeface="Arial"/>
                  <a:cs typeface="Arial"/>
                  <a:sym typeface="Arial"/>
                </a:rPr>
                <a:t>Coding</a:t>
              </a:r>
              <a:endParaRPr/>
            </a:p>
            <a:p>
              <a:pPr marL="228600" marR="0" lvl="1" indent="-228600" algn="l" rtl="0">
                <a:lnSpc>
                  <a:spcPct val="90000"/>
                </a:lnSpc>
                <a:spcBef>
                  <a:spcPts val="315"/>
                </a:spcBef>
                <a:spcAft>
                  <a:spcPts val="0"/>
                </a:spcAft>
                <a:buClr>
                  <a:schemeClr val="dk1"/>
                </a:buClr>
                <a:buSzPts val="2100"/>
                <a:buFont typeface="Arial"/>
                <a:buChar char="•"/>
              </a:pPr>
              <a:r>
                <a:rPr lang="en-US" sz="2100" b="0" i="0" u="none" strike="noStrike" cap="none">
                  <a:solidFill>
                    <a:schemeClr val="dk1"/>
                  </a:solidFill>
                  <a:latin typeface="Arial"/>
                  <a:ea typeface="Arial"/>
                  <a:cs typeface="Arial"/>
                  <a:sym typeface="Arial"/>
                </a:rPr>
                <a:t>Testing</a:t>
              </a:r>
              <a:endParaRPr/>
            </a:p>
          </p:txBody>
        </p:sp>
        <p:sp>
          <p:nvSpPr>
            <p:cNvPr id="713" name="Google Shape;713;p31"/>
            <p:cNvSpPr/>
            <p:nvPr/>
          </p:nvSpPr>
          <p:spPr>
            <a:xfrm rot="5400000">
              <a:off x="7345453" y="1223496"/>
              <a:ext cx="356786" cy="356786"/>
            </a:xfrm>
            <a:prstGeom prst="triangle">
              <a:avLst>
                <a:gd name="adj" fmla="val 100000"/>
              </a:avLst>
            </a:prstGeom>
            <a:gradFill>
              <a:gsLst>
                <a:gs pos="0">
                  <a:srgbClr val="B64B06"/>
                </a:gs>
                <a:gs pos="80000">
                  <a:srgbClr val="EF6408"/>
                </a:gs>
                <a:gs pos="100000">
                  <a:srgbClr val="F56303"/>
                </a:gs>
              </a:gsLst>
              <a:lin ang="16200000" scaled="0"/>
            </a:gradFill>
            <a:ln w="9525" cap="flat" cmpd="sng">
              <a:solidFill>
                <a:srgbClr val="DD6E25"/>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1"/>
            <p:cNvSpPr/>
            <p:nvPr/>
          </p:nvSpPr>
          <p:spPr>
            <a:xfrm rot="10800000">
              <a:off x="5030537" y="1222764"/>
              <a:ext cx="2098745" cy="1258759"/>
            </a:xfrm>
            <a:prstGeom prst="corner">
              <a:avLst>
                <a:gd name="adj1" fmla="val 16120"/>
                <a:gd name="adj2" fmla="val 16110"/>
              </a:avLst>
            </a:prstGeom>
            <a:gradFill>
              <a:gsLst>
                <a:gs pos="0">
                  <a:srgbClr val="AE410C"/>
                </a:gs>
                <a:gs pos="80000">
                  <a:srgbClr val="E65510"/>
                </a:gs>
                <a:gs pos="100000">
                  <a:srgbClr val="EC540B"/>
                </a:gs>
              </a:gsLst>
              <a:lin ang="16200000" scaled="0"/>
            </a:gradFill>
            <a:ln w="9525" cap="flat" cmpd="sng">
              <a:solidFill>
                <a:srgbClr val="D5622B"/>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5026339" y="1430689"/>
              <a:ext cx="1893068" cy="165754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txBox="1"/>
            <p:nvPr/>
          </p:nvSpPr>
          <p:spPr>
            <a:xfrm>
              <a:off x="5026339" y="1430689"/>
              <a:ext cx="1893068" cy="165754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None/>
              </a:pPr>
              <a:r>
                <a:rPr lang="en-US" sz="2400">
                  <a:solidFill>
                    <a:schemeClr val="dk1"/>
                  </a:solidFill>
                  <a:latin typeface="Arial"/>
                  <a:ea typeface="Arial"/>
                  <a:cs typeface="Arial"/>
                  <a:sym typeface="Arial"/>
                </a:rPr>
                <a:t>Modeling</a:t>
              </a:r>
              <a:endParaRPr/>
            </a:p>
            <a:p>
              <a:pPr marL="228600" marR="0" lvl="1" indent="-228600" algn="l" rtl="0">
                <a:lnSpc>
                  <a:spcPct val="90000"/>
                </a:lnSpc>
                <a:spcBef>
                  <a:spcPts val="840"/>
                </a:spcBef>
                <a:spcAft>
                  <a:spcPts val="0"/>
                </a:spcAft>
                <a:buClr>
                  <a:schemeClr val="dk1"/>
                </a:buClr>
                <a:buSzPts val="2100"/>
                <a:buFont typeface="Arial"/>
                <a:buChar char="•"/>
              </a:pPr>
              <a:r>
                <a:rPr lang="en-US" sz="2100" b="0" i="0" u="none" strike="noStrike" cap="none">
                  <a:solidFill>
                    <a:schemeClr val="dk1"/>
                  </a:solidFill>
                  <a:latin typeface="Arial"/>
                  <a:ea typeface="Arial"/>
                  <a:cs typeface="Arial"/>
                  <a:sym typeface="Arial"/>
                </a:rPr>
                <a:t>Analysis</a:t>
              </a:r>
              <a:endParaRPr/>
            </a:p>
            <a:p>
              <a:pPr marL="228600" marR="0" lvl="1" indent="-228600" algn="l" rtl="0">
                <a:lnSpc>
                  <a:spcPct val="90000"/>
                </a:lnSpc>
                <a:spcBef>
                  <a:spcPts val="315"/>
                </a:spcBef>
                <a:spcAft>
                  <a:spcPts val="0"/>
                </a:spcAft>
                <a:buClr>
                  <a:schemeClr val="dk1"/>
                </a:buClr>
                <a:buSzPts val="2100"/>
                <a:buFont typeface="Arial"/>
                <a:buChar char="•"/>
              </a:pPr>
              <a:r>
                <a:rPr lang="en-US" sz="2100" b="0" i="0" u="none" strike="noStrike" cap="none">
                  <a:solidFill>
                    <a:schemeClr val="dk1"/>
                  </a:solidFill>
                  <a:latin typeface="Arial"/>
                  <a:ea typeface="Arial"/>
                  <a:cs typeface="Arial"/>
                  <a:sym typeface="Arial"/>
                </a:rPr>
                <a:t>Design</a:t>
              </a:r>
              <a:endParaRPr/>
            </a:p>
          </p:txBody>
        </p:sp>
        <p:sp>
          <p:nvSpPr>
            <p:cNvPr id="717" name="Google Shape;717;p31"/>
            <p:cNvSpPr/>
            <p:nvPr/>
          </p:nvSpPr>
          <p:spPr>
            <a:xfrm rot="5400000">
              <a:off x="5026339" y="650667"/>
              <a:ext cx="356786" cy="356786"/>
            </a:xfrm>
            <a:prstGeom prst="triangle">
              <a:avLst>
                <a:gd name="adj" fmla="val 100000"/>
              </a:avLst>
            </a:prstGeom>
            <a:gradFill>
              <a:gsLst>
                <a:gs pos="0">
                  <a:srgbClr val="A93710"/>
                </a:gs>
                <a:gs pos="80000">
                  <a:srgbClr val="DF4915"/>
                </a:gs>
                <a:gs pos="100000">
                  <a:srgbClr val="E44711"/>
                </a:gs>
              </a:gsLst>
              <a:lin ang="16200000" scaled="0"/>
            </a:gradFill>
            <a:ln w="9525" cap="flat" cmpd="sng">
              <a:solidFill>
                <a:srgbClr val="CF582F"/>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rot="10800000">
              <a:off x="2711423" y="649936"/>
              <a:ext cx="2098745" cy="1258759"/>
            </a:xfrm>
            <a:prstGeom prst="corner">
              <a:avLst>
                <a:gd name="adj1" fmla="val 16120"/>
                <a:gd name="adj2" fmla="val 16110"/>
              </a:avLst>
            </a:prstGeom>
            <a:gradFill>
              <a:gsLst>
                <a:gs pos="0">
                  <a:srgbClr val="A22F16"/>
                </a:gs>
                <a:gs pos="80000">
                  <a:srgbClr val="D53F1D"/>
                </a:gs>
                <a:gs pos="100000">
                  <a:srgbClr val="D93D1A"/>
                </a:gs>
              </a:gsLst>
              <a:lin ang="16200000" scaled="0"/>
            </a:gradFill>
            <a:ln w="9525" cap="flat" cmpd="sng">
              <a:solidFill>
                <a:srgbClr val="C75035"/>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2768296" y="857861"/>
              <a:ext cx="1770927" cy="165754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txBox="1"/>
            <p:nvPr/>
          </p:nvSpPr>
          <p:spPr>
            <a:xfrm>
              <a:off x="2768296" y="857861"/>
              <a:ext cx="1770927" cy="165754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None/>
              </a:pPr>
              <a:r>
                <a:rPr lang="en-US" sz="2400">
                  <a:solidFill>
                    <a:schemeClr val="dk1"/>
                  </a:solidFill>
                  <a:latin typeface="Arial"/>
                  <a:ea typeface="Arial"/>
                  <a:cs typeface="Arial"/>
                  <a:sym typeface="Arial"/>
                </a:rPr>
                <a:t>Planning</a:t>
              </a:r>
              <a:endParaRPr/>
            </a:p>
            <a:p>
              <a:pPr marL="228600" marR="0" lvl="1" indent="-228600" algn="l" rtl="0">
                <a:lnSpc>
                  <a:spcPct val="90000"/>
                </a:lnSpc>
                <a:spcBef>
                  <a:spcPts val="840"/>
                </a:spcBef>
                <a:spcAft>
                  <a:spcPts val="0"/>
                </a:spcAft>
                <a:buClr>
                  <a:schemeClr val="dk1"/>
                </a:buClr>
                <a:buSzPts val="2100"/>
                <a:buFont typeface="Arial"/>
                <a:buChar char="•"/>
              </a:pPr>
              <a:r>
                <a:rPr lang="en-US" sz="2100" b="0" i="0" u="none" strike="noStrike" cap="none">
                  <a:solidFill>
                    <a:schemeClr val="dk1"/>
                  </a:solidFill>
                  <a:latin typeface="Arial"/>
                  <a:ea typeface="Arial"/>
                  <a:cs typeface="Arial"/>
                  <a:sym typeface="Arial"/>
                </a:rPr>
                <a:t>Estimating</a:t>
              </a:r>
              <a:endParaRPr/>
            </a:p>
            <a:p>
              <a:pPr marL="228600" marR="0" lvl="1" indent="-228600" algn="l" rtl="0">
                <a:lnSpc>
                  <a:spcPct val="90000"/>
                </a:lnSpc>
                <a:spcBef>
                  <a:spcPts val="315"/>
                </a:spcBef>
                <a:spcAft>
                  <a:spcPts val="0"/>
                </a:spcAft>
                <a:buClr>
                  <a:schemeClr val="dk1"/>
                </a:buClr>
                <a:buSzPts val="2100"/>
                <a:buFont typeface="Arial"/>
                <a:buChar char="•"/>
              </a:pPr>
              <a:r>
                <a:rPr lang="en-US" sz="2100" b="0" i="0" u="none" strike="noStrike" cap="none">
                  <a:solidFill>
                    <a:schemeClr val="dk1"/>
                  </a:solidFill>
                  <a:latin typeface="Arial"/>
                  <a:ea typeface="Arial"/>
                  <a:cs typeface="Arial"/>
                  <a:sym typeface="Arial"/>
                </a:rPr>
                <a:t>Scheduling</a:t>
              </a:r>
              <a:endParaRPr/>
            </a:p>
            <a:p>
              <a:pPr marL="228600" marR="0" lvl="1" indent="-228600" algn="l" rtl="0">
                <a:lnSpc>
                  <a:spcPct val="90000"/>
                </a:lnSpc>
                <a:spcBef>
                  <a:spcPts val="315"/>
                </a:spcBef>
                <a:spcAft>
                  <a:spcPts val="0"/>
                </a:spcAft>
                <a:buClr>
                  <a:schemeClr val="dk1"/>
                </a:buClr>
                <a:buSzPts val="2100"/>
                <a:buFont typeface="Arial"/>
                <a:buChar char="•"/>
              </a:pPr>
              <a:r>
                <a:rPr lang="en-US" sz="2100" b="0" i="0" u="none" strike="noStrike" cap="none">
                  <a:solidFill>
                    <a:schemeClr val="dk1"/>
                  </a:solidFill>
                  <a:latin typeface="Arial"/>
                  <a:ea typeface="Arial"/>
                  <a:cs typeface="Arial"/>
                  <a:sym typeface="Arial"/>
                </a:rPr>
                <a:t>Tracking</a:t>
              </a:r>
              <a:endParaRPr/>
            </a:p>
          </p:txBody>
        </p:sp>
        <p:sp>
          <p:nvSpPr>
            <p:cNvPr id="721" name="Google Shape;721;p31"/>
            <p:cNvSpPr/>
            <p:nvPr/>
          </p:nvSpPr>
          <p:spPr>
            <a:xfrm rot="5400000">
              <a:off x="2707225" y="77839"/>
              <a:ext cx="356786" cy="356786"/>
            </a:xfrm>
            <a:prstGeom prst="triangle">
              <a:avLst>
                <a:gd name="adj" fmla="val 100000"/>
              </a:avLst>
            </a:prstGeom>
            <a:gradFill>
              <a:gsLst>
                <a:gs pos="0">
                  <a:srgbClr val="992A1D"/>
                </a:gs>
                <a:gs pos="80000">
                  <a:srgbClr val="C93827"/>
                </a:gs>
                <a:gs pos="100000">
                  <a:srgbClr val="CE3523"/>
                </a:gs>
              </a:gsLst>
              <a:lin ang="16200000" scaled="0"/>
            </a:gradFill>
            <a:ln w="9525" cap="flat" cmpd="sng">
              <a:solidFill>
                <a:srgbClr val="BE4A3C"/>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rot="10800000">
              <a:off x="115107" y="77108"/>
              <a:ext cx="2375947" cy="1258759"/>
            </a:xfrm>
            <a:prstGeom prst="corner">
              <a:avLst>
                <a:gd name="adj1" fmla="val 16120"/>
                <a:gd name="adj2" fmla="val 16110"/>
              </a:avLst>
            </a:prstGeom>
            <a:gradFill>
              <a:gsLst>
                <a:gs pos="0">
                  <a:srgbClr val="922823"/>
                </a:gs>
                <a:gs pos="80000">
                  <a:srgbClr val="C0342E"/>
                </a:gs>
                <a:gs pos="100000">
                  <a:srgbClr val="C3332C"/>
                </a:gs>
              </a:gsLst>
              <a:lin ang="16200000" scaled="0"/>
            </a:gradFill>
            <a:ln w="9525" cap="flat" cmpd="sng">
              <a:solidFill>
                <a:srgbClr val="B64742"/>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5929" y="285032"/>
              <a:ext cx="2380230" cy="165754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txBox="1"/>
            <p:nvPr/>
          </p:nvSpPr>
          <p:spPr>
            <a:xfrm>
              <a:off x="5929" y="285032"/>
              <a:ext cx="2380230" cy="165754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None/>
              </a:pPr>
              <a:r>
                <a:rPr lang="en-US" sz="2400">
                  <a:solidFill>
                    <a:schemeClr val="dk1"/>
                  </a:solidFill>
                  <a:latin typeface="Arial"/>
                  <a:ea typeface="Arial"/>
                  <a:cs typeface="Arial"/>
                  <a:sym typeface="Arial"/>
                </a:rPr>
                <a:t>Communication</a:t>
              </a:r>
              <a:endParaRPr/>
            </a:p>
            <a:p>
              <a:pPr marL="228600" marR="0" lvl="1" indent="-228600" algn="l" rtl="0">
                <a:lnSpc>
                  <a:spcPct val="90000"/>
                </a:lnSpc>
                <a:spcBef>
                  <a:spcPts val="840"/>
                </a:spcBef>
                <a:spcAft>
                  <a:spcPts val="0"/>
                </a:spcAft>
                <a:buClr>
                  <a:schemeClr val="dk1"/>
                </a:buClr>
                <a:buSzPts val="2100"/>
                <a:buFont typeface="Arial"/>
                <a:buChar char="•"/>
              </a:pPr>
              <a:r>
                <a:rPr lang="en-US" sz="2100" b="0" i="0" u="none" strike="noStrike" cap="none">
                  <a:solidFill>
                    <a:schemeClr val="dk1"/>
                  </a:solidFill>
                  <a:latin typeface="Arial"/>
                  <a:ea typeface="Arial"/>
                  <a:cs typeface="Arial"/>
                  <a:sym typeface="Arial"/>
                </a:rPr>
                <a:t>Project initiation</a:t>
              </a:r>
              <a:endParaRPr/>
            </a:p>
            <a:p>
              <a:pPr marL="228600" marR="0" lvl="1" indent="-228600" algn="l" rtl="0">
                <a:lnSpc>
                  <a:spcPct val="90000"/>
                </a:lnSpc>
                <a:spcBef>
                  <a:spcPts val="315"/>
                </a:spcBef>
                <a:spcAft>
                  <a:spcPts val="0"/>
                </a:spcAft>
                <a:buClr>
                  <a:schemeClr val="dk1"/>
                </a:buClr>
                <a:buSzPts val="2100"/>
                <a:buFont typeface="Arial"/>
                <a:buChar char="•"/>
              </a:pPr>
              <a:r>
                <a:rPr lang="en-US" sz="2100" b="0" i="0" u="none" strike="noStrike" cap="none">
                  <a:solidFill>
                    <a:schemeClr val="dk1"/>
                  </a:solidFill>
                  <a:latin typeface="Arial"/>
                  <a:ea typeface="Arial"/>
                  <a:cs typeface="Arial"/>
                  <a:sym typeface="Arial"/>
                </a:rPr>
                <a:t>Requirements gathering</a:t>
              </a:r>
              <a:endParaRPr/>
            </a:p>
          </p:txBody>
        </p:sp>
      </p:grpSp>
      <p:sp>
        <p:nvSpPr>
          <p:cNvPr id="725" name="Google Shape;725;p31"/>
          <p:cNvSpPr/>
          <p:nvPr/>
        </p:nvSpPr>
        <p:spPr>
          <a:xfrm>
            <a:off x="7467480" y="273240"/>
            <a:ext cx="4723920" cy="395280"/>
          </a:xfrm>
          <a:prstGeom prst="rect">
            <a:avLst/>
          </a:prstGeom>
          <a:noFill/>
          <a:ln>
            <a:noFill/>
          </a:ln>
          <a:effectLst>
            <a:outerShdw blurRad="57150" dist="19080" dir="5400000" algn="ctr" rotWithShape="0">
              <a:srgbClr val="000000">
                <a:alpha val="62745"/>
              </a:srgbClr>
            </a:outerShdw>
          </a:effectLst>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000" b="1" strike="noStrike">
                <a:solidFill>
                  <a:srgbClr val="B84742"/>
                </a:solidFill>
                <a:latin typeface="Roboto Condensed"/>
                <a:ea typeface="Roboto Condensed"/>
                <a:cs typeface="Roboto Condensed"/>
                <a:sym typeface="Roboto Condensed"/>
              </a:rPr>
              <a:t>Classic life cycle</a:t>
            </a:r>
            <a:r>
              <a:rPr lang="en-US" sz="2000" b="1" strike="noStrike">
                <a:solidFill>
                  <a:srgbClr val="00BBD3"/>
                </a:solidFill>
                <a:latin typeface="Roboto Condensed"/>
                <a:ea typeface="Roboto Condensed"/>
                <a:cs typeface="Roboto Condensed"/>
                <a:sym typeface="Roboto Condensed"/>
              </a:rPr>
              <a:t> </a:t>
            </a:r>
            <a:r>
              <a:rPr lang="en-US" sz="2000" b="0" strike="noStrike">
                <a:solidFill>
                  <a:srgbClr val="212121"/>
                </a:solidFill>
                <a:latin typeface="Roboto Condensed"/>
                <a:ea typeface="Roboto Condensed"/>
                <a:cs typeface="Roboto Condensed"/>
                <a:sym typeface="Roboto Condensed"/>
              </a:rPr>
              <a:t>or </a:t>
            </a:r>
            <a:r>
              <a:rPr lang="en-US" sz="2000" b="1" strike="noStrike">
                <a:solidFill>
                  <a:srgbClr val="B84742"/>
                </a:solidFill>
                <a:latin typeface="Roboto Condensed"/>
                <a:ea typeface="Roboto Condensed"/>
                <a:cs typeface="Roboto Condensed"/>
                <a:sym typeface="Roboto Condensed"/>
              </a:rPr>
              <a:t>linear sequential model</a:t>
            </a:r>
            <a:endParaRPr sz="2000" b="0" strike="noStrike">
              <a:solidFill>
                <a:schemeClr val="dk1"/>
              </a:solidFill>
              <a:latin typeface="Arial"/>
              <a:ea typeface="Arial"/>
              <a:cs typeface="Arial"/>
              <a:sym typeface="Arial"/>
            </a:endParaRPr>
          </a:p>
        </p:txBody>
      </p:sp>
      <p:sp>
        <p:nvSpPr>
          <p:cNvPr id="726" name="Google Shape;726;p31"/>
          <p:cNvSpPr/>
          <p:nvPr/>
        </p:nvSpPr>
        <p:spPr>
          <a:xfrm>
            <a:off x="204840" y="5446800"/>
            <a:ext cx="11773440" cy="94356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800" b="0" strike="noStrike">
                <a:solidFill>
                  <a:srgbClr val="212121"/>
                </a:solidFill>
                <a:latin typeface="Roboto Condensed"/>
                <a:ea typeface="Roboto Condensed"/>
                <a:cs typeface="Roboto Condensed"/>
                <a:sym typeface="Roboto Condensed"/>
              </a:rPr>
              <a:t>When </a:t>
            </a:r>
            <a:r>
              <a:rPr lang="en-US" sz="2800" b="1" strike="noStrike">
                <a:solidFill>
                  <a:srgbClr val="B84742"/>
                </a:solidFill>
                <a:latin typeface="Roboto Condensed"/>
                <a:ea typeface="Roboto Condensed"/>
                <a:cs typeface="Roboto Condensed"/>
                <a:sym typeface="Roboto Condensed"/>
              </a:rPr>
              <a:t>requirements</a:t>
            </a:r>
            <a:r>
              <a:rPr lang="en-US" sz="2800" b="0" strike="noStrike">
                <a:solidFill>
                  <a:srgbClr val="00BBD3"/>
                </a:solidFill>
                <a:latin typeface="Roboto Condensed"/>
                <a:ea typeface="Roboto Condensed"/>
                <a:cs typeface="Roboto Condensed"/>
                <a:sym typeface="Roboto Condensed"/>
              </a:rPr>
              <a:t> </a:t>
            </a:r>
            <a:r>
              <a:rPr lang="en-US" sz="2800" b="0" strike="noStrike">
                <a:solidFill>
                  <a:srgbClr val="212121"/>
                </a:solidFill>
                <a:latin typeface="Roboto Condensed"/>
                <a:ea typeface="Roboto Condensed"/>
                <a:cs typeface="Roboto Condensed"/>
                <a:sym typeface="Roboto Condensed"/>
              </a:rPr>
              <a:t>for a problems are </a:t>
            </a:r>
            <a:r>
              <a:rPr lang="en-US" sz="2800" b="1" strike="noStrike">
                <a:solidFill>
                  <a:srgbClr val="B84742"/>
                </a:solidFill>
                <a:latin typeface="Roboto Condensed"/>
                <a:ea typeface="Roboto Condensed"/>
                <a:cs typeface="Roboto Condensed"/>
                <a:sym typeface="Roboto Condensed"/>
              </a:rPr>
              <a:t>well understood</a:t>
            </a:r>
            <a:r>
              <a:rPr lang="en-US" sz="2800" b="1" strike="noStrike">
                <a:solidFill>
                  <a:srgbClr val="00BBD3"/>
                </a:solidFill>
                <a:latin typeface="Roboto Condensed"/>
                <a:ea typeface="Roboto Condensed"/>
                <a:cs typeface="Roboto Condensed"/>
                <a:sym typeface="Roboto Condensed"/>
              </a:rPr>
              <a:t> </a:t>
            </a:r>
            <a:r>
              <a:rPr lang="en-US" sz="2800" b="0" strike="noStrike">
                <a:solidFill>
                  <a:srgbClr val="212121"/>
                </a:solidFill>
                <a:latin typeface="Roboto Condensed"/>
                <a:ea typeface="Roboto Condensed"/>
                <a:cs typeface="Roboto Condensed"/>
                <a:sym typeface="Roboto Condensed"/>
              </a:rPr>
              <a:t>then this model is used in which </a:t>
            </a:r>
            <a:r>
              <a:rPr lang="en-US" sz="2800" b="1" strike="noStrike">
                <a:solidFill>
                  <a:srgbClr val="B84742"/>
                </a:solidFill>
                <a:latin typeface="Roboto Condensed"/>
                <a:ea typeface="Roboto Condensed"/>
                <a:cs typeface="Roboto Condensed"/>
                <a:sym typeface="Roboto Condensed"/>
              </a:rPr>
              <a:t>workflow</a:t>
            </a:r>
            <a:r>
              <a:rPr lang="en-US" sz="2800" b="1" strike="noStrike">
                <a:solidFill>
                  <a:srgbClr val="00BBD3"/>
                </a:solidFill>
                <a:latin typeface="Roboto Condensed"/>
                <a:ea typeface="Roboto Condensed"/>
                <a:cs typeface="Roboto Condensed"/>
                <a:sym typeface="Roboto Condensed"/>
              </a:rPr>
              <a:t> </a:t>
            </a:r>
            <a:r>
              <a:rPr lang="en-US" sz="2800" b="0" strike="noStrike">
                <a:solidFill>
                  <a:srgbClr val="212121"/>
                </a:solidFill>
                <a:latin typeface="Roboto Condensed"/>
                <a:ea typeface="Roboto Condensed"/>
                <a:cs typeface="Roboto Condensed"/>
                <a:sym typeface="Roboto Condensed"/>
              </a:rPr>
              <a:t>from communication to deployment is </a:t>
            </a:r>
            <a:r>
              <a:rPr lang="en-US" sz="2800" b="1" strike="noStrike">
                <a:solidFill>
                  <a:srgbClr val="B84742"/>
                </a:solidFill>
                <a:latin typeface="Roboto Condensed"/>
                <a:ea typeface="Roboto Condensed"/>
                <a:cs typeface="Roboto Condensed"/>
                <a:sym typeface="Roboto Condensed"/>
              </a:rPr>
              <a:t>linear</a:t>
            </a:r>
            <a:endParaRPr sz="2800" b="0" strike="noStrike">
              <a:solidFill>
                <a:schemeClr val="dk1"/>
              </a:solidFill>
              <a:latin typeface="Arial"/>
              <a:ea typeface="Arial"/>
              <a:cs typeface="Arial"/>
              <a:sym typeface="Arial"/>
            </a:endParaRPr>
          </a:p>
        </p:txBody>
      </p:sp>
      <p:cxnSp>
        <p:nvCxnSpPr>
          <p:cNvPr id="727" name="Google Shape;727;p31"/>
          <p:cNvCxnSpPr/>
          <p:nvPr/>
        </p:nvCxnSpPr>
        <p:spPr>
          <a:xfrm>
            <a:off x="204480" y="5339520"/>
            <a:ext cx="11774160" cy="0"/>
          </a:xfrm>
          <a:prstGeom prst="straightConnector1">
            <a:avLst/>
          </a:prstGeom>
          <a:noFill/>
          <a:ln w="28425" cap="flat" cmpd="sng">
            <a:solidFill>
              <a:schemeClr val="accent1"/>
            </a:solidFill>
            <a:prstDash val="solid"/>
            <a:miter lim="8000"/>
            <a:headEnd type="none" w="sm" len="sm"/>
            <a:tailEnd type="none" w="sm" len="sm"/>
          </a:ln>
          <a:effectLst>
            <a:outerShdw blurRad="40000" dist="20000" dir="5400000" rotWithShape="0">
              <a:srgbClr val="000000">
                <a:alpha val="37647"/>
              </a:srgbClr>
            </a:outerShdw>
          </a:effectLst>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1"/>
        <p:cNvGrpSpPr/>
        <p:nvPr/>
      </p:nvGrpSpPr>
      <p:grpSpPr>
        <a:xfrm>
          <a:off x="0" y="0"/>
          <a:ext cx="0" cy="0"/>
          <a:chOff x="0" y="0"/>
          <a:chExt cx="0" cy="0"/>
        </a:xfrm>
      </p:grpSpPr>
      <p:sp>
        <p:nvSpPr>
          <p:cNvPr id="732" name="Google Shape;732;g2ebb636fcf1_1_615"/>
          <p:cNvSpPr txBox="1">
            <a:spLocks noGrp="1"/>
          </p:cNvSpPr>
          <p:nvPr>
            <p:ph type="title"/>
          </p:nvPr>
        </p:nvSpPr>
        <p:spPr>
          <a:xfrm>
            <a:off x="0" y="0"/>
            <a:ext cx="12192000" cy="704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SzPts val="1300"/>
              <a:buNone/>
            </a:pPr>
            <a:r>
              <a:rPr lang="en-US" sz="3900"/>
              <a:t>V- Process Model</a:t>
            </a:r>
            <a:endParaRPr sz="3900"/>
          </a:p>
        </p:txBody>
      </p:sp>
      <p:pic>
        <p:nvPicPr>
          <p:cNvPr id="733" name="Google Shape;733;g2ebb636fcf1_1_615"/>
          <p:cNvPicPr preferRelativeResize="0"/>
          <p:nvPr/>
        </p:nvPicPr>
        <p:blipFill rotWithShape="1">
          <a:blip r:embed="rId3">
            <a:alphaModFix/>
          </a:blip>
          <a:srcRect r="5882" b="6164"/>
          <a:stretch/>
        </p:blipFill>
        <p:spPr>
          <a:xfrm>
            <a:off x="203200" y="950567"/>
            <a:ext cx="4461467" cy="4671767"/>
          </a:xfrm>
          <a:prstGeom prst="rect">
            <a:avLst/>
          </a:prstGeom>
          <a:noFill/>
          <a:ln>
            <a:noFill/>
          </a:ln>
        </p:spPr>
      </p:pic>
      <p:sp>
        <p:nvSpPr>
          <p:cNvPr id="734" name="Google Shape;734;g2ebb636fcf1_1_615"/>
          <p:cNvSpPr txBox="1"/>
          <p:nvPr/>
        </p:nvSpPr>
        <p:spPr>
          <a:xfrm>
            <a:off x="4664667" y="1053733"/>
            <a:ext cx="7159200" cy="50973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None/>
            </a:pPr>
            <a:r>
              <a:rPr lang="en-US" sz="2400" b="1">
                <a:solidFill>
                  <a:srgbClr val="282929"/>
                </a:solidFill>
                <a:highlight>
                  <a:srgbClr val="FFFFFF"/>
                </a:highlight>
                <a:latin typeface="Lexend"/>
                <a:ea typeface="Lexend"/>
                <a:cs typeface="Lexend"/>
                <a:sym typeface="Lexend"/>
              </a:rPr>
              <a:t>The V-model, or </a:t>
            </a:r>
            <a:r>
              <a:rPr lang="en-US" sz="2400" b="1">
                <a:solidFill>
                  <a:srgbClr val="0077B3"/>
                </a:solidFill>
                <a:highlight>
                  <a:srgbClr val="FFFFFF"/>
                </a:highlight>
                <a:latin typeface="Lexend"/>
                <a:ea typeface="Lexend"/>
                <a:cs typeface="Lexend"/>
                <a:sym typeface="Lexend"/>
              </a:rPr>
              <a:t>Validation and Verification model</a:t>
            </a:r>
            <a:r>
              <a:rPr lang="en-US" sz="2400" b="1">
                <a:solidFill>
                  <a:srgbClr val="282929"/>
                </a:solidFill>
                <a:highlight>
                  <a:srgbClr val="FFFFFF"/>
                </a:highlight>
                <a:latin typeface="Lexend"/>
                <a:ea typeface="Lexend"/>
                <a:cs typeface="Lexend"/>
                <a:sym typeface="Lexend"/>
              </a:rPr>
              <a:t>, expands on the Waterfall model with the addition of </a:t>
            </a:r>
            <a:r>
              <a:rPr lang="en-US" sz="2400" b="1">
                <a:solidFill>
                  <a:srgbClr val="0077B3"/>
                </a:solidFill>
                <a:highlight>
                  <a:srgbClr val="FFFFFF"/>
                </a:highlight>
                <a:latin typeface="Lexend"/>
                <a:ea typeface="Lexend"/>
                <a:cs typeface="Lexend"/>
                <a:sym typeface="Lexend"/>
              </a:rPr>
              <a:t>early test planning.</a:t>
            </a:r>
            <a:endParaRPr sz="2400" b="1">
              <a:solidFill>
                <a:srgbClr val="0077B3"/>
              </a:solidFill>
              <a:highlight>
                <a:srgbClr val="FFFFFF"/>
              </a:highlight>
              <a:latin typeface="Lexend"/>
              <a:ea typeface="Lexend"/>
              <a:cs typeface="Lexend"/>
              <a:sym typeface="Lexend"/>
            </a:endParaRPr>
          </a:p>
          <a:p>
            <a:pPr marL="0" lvl="0" indent="0" algn="l" rtl="0">
              <a:lnSpc>
                <a:spcPct val="100000"/>
              </a:lnSpc>
              <a:spcBef>
                <a:spcPts val="0"/>
              </a:spcBef>
              <a:spcAft>
                <a:spcPts val="0"/>
              </a:spcAft>
              <a:buNone/>
            </a:pPr>
            <a:endParaRPr sz="2400" b="1">
              <a:solidFill>
                <a:srgbClr val="0077B3"/>
              </a:solidFill>
              <a:highlight>
                <a:srgbClr val="FFFFFF"/>
              </a:highlight>
              <a:latin typeface="Lexend"/>
              <a:ea typeface="Lexend"/>
              <a:cs typeface="Lexend"/>
              <a:sym typeface="Lexend"/>
            </a:endParaRPr>
          </a:p>
          <a:p>
            <a:pPr marL="0" lvl="0" indent="0" algn="l" rtl="0">
              <a:lnSpc>
                <a:spcPct val="100000"/>
              </a:lnSpc>
              <a:spcBef>
                <a:spcPts val="0"/>
              </a:spcBef>
              <a:spcAft>
                <a:spcPts val="0"/>
              </a:spcAft>
              <a:buNone/>
            </a:pPr>
            <a:r>
              <a:rPr lang="en-US" sz="2400" b="1">
                <a:solidFill>
                  <a:srgbClr val="333333"/>
                </a:solidFill>
                <a:highlight>
                  <a:srgbClr val="FFFFFF"/>
                </a:highlight>
                <a:latin typeface="Lexend"/>
                <a:ea typeface="Lexend"/>
                <a:cs typeface="Lexend"/>
                <a:sym typeface="Lexend"/>
              </a:rPr>
              <a:t>It follows a </a:t>
            </a:r>
            <a:r>
              <a:rPr lang="en-US" sz="2400" b="1">
                <a:solidFill>
                  <a:srgbClr val="0077B3"/>
                </a:solidFill>
                <a:highlight>
                  <a:srgbClr val="FFFFFF"/>
                </a:highlight>
                <a:latin typeface="Lexend"/>
                <a:ea typeface="Lexend"/>
                <a:cs typeface="Lexend"/>
                <a:sym typeface="Lexend"/>
              </a:rPr>
              <a:t>sequential design process </a:t>
            </a:r>
            <a:r>
              <a:rPr lang="en-US" sz="2400" b="1">
                <a:solidFill>
                  <a:srgbClr val="333333"/>
                </a:solidFill>
                <a:highlight>
                  <a:srgbClr val="FFFFFF"/>
                </a:highlight>
                <a:latin typeface="Lexend"/>
                <a:ea typeface="Lexend"/>
                <a:cs typeface="Lexend"/>
                <a:sym typeface="Lexend"/>
              </a:rPr>
              <a:t>same as the waterfall model. </a:t>
            </a:r>
            <a:endParaRPr sz="2400" b="1">
              <a:solidFill>
                <a:srgbClr val="333333"/>
              </a:solidFill>
              <a:highlight>
                <a:srgbClr val="FFFFFF"/>
              </a:highlight>
              <a:latin typeface="Lexend"/>
              <a:ea typeface="Lexend"/>
              <a:cs typeface="Lexend"/>
              <a:sym typeface="Lexend"/>
            </a:endParaRPr>
          </a:p>
          <a:p>
            <a:pPr marL="0" lvl="0" indent="0" algn="l" rtl="0">
              <a:lnSpc>
                <a:spcPct val="100000"/>
              </a:lnSpc>
              <a:spcBef>
                <a:spcPts val="0"/>
              </a:spcBef>
              <a:spcAft>
                <a:spcPts val="0"/>
              </a:spcAft>
              <a:buNone/>
            </a:pPr>
            <a:endParaRPr sz="2400" b="1">
              <a:solidFill>
                <a:srgbClr val="333333"/>
              </a:solidFill>
              <a:highlight>
                <a:srgbClr val="FFFFFF"/>
              </a:highlight>
              <a:latin typeface="Lexend"/>
              <a:ea typeface="Lexend"/>
              <a:cs typeface="Lexend"/>
              <a:sym typeface="Lexend"/>
            </a:endParaRPr>
          </a:p>
          <a:p>
            <a:pPr marL="0" lvl="0" indent="0" algn="l" rtl="0">
              <a:lnSpc>
                <a:spcPct val="100000"/>
              </a:lnSpc>
              <a:spcBef>
                <a:spcPts val="0"/>
              </a:spcBef>
              <a:spcAft>
                <a:spcPts val="0"/>
              </a:spcAft>
              <a:buNone/>
            </a:pPr>
            <a:r>
              <a:rPr lang="en-US" sz="2400" b="1">
                <a:solidFill>
                  <a:srgbClr val="333333"/>
                </a:solidFill>
                <a:highlight>
                  <a:srgbClr val="FFFFFF"/>
                </a:highlight>
                <a:latin typeface="Lexend"/>
                <a:ea typeface="Lexend"/>
                <a:cs typeface="Lexend"/>
                <a:sym typeface="Lexend"/>
              </a:rPr>
              <a:t>Testing of the device is </a:t>
            </a:r>
            <a:r>
              <a:rPr lang="en-US" sz="2400" b="1">
                <a:solidFill>
                  <a:srgbClr val="0077B3"/>
                </a:solidFill>
                <a:highlight>
                  <a:srgbClr val="FFFFFF"/>
                </a:highlight>
                <a:latin typeface="Lexend"/>
                <a:ea typeface="Lexend"/>
                <a:cs typeface="Lexend"/>
                <a:sym typeface="Lexend"/>
              </a:rPr>
              <a:t>planned in parallel</a:t>
            </a:r>
            <a:r>
              <a:rPr lang="en-US" sz="2400" b="1">
                <a:solidFill>
                  <a:srgbClr val="333333"/>
                </a:solidFill>
                <a:highlight>
                  <a:srgbClr val="FFFFFF"/>
                </a:highlight>
                <a:latin typeface="Lexend"/>
                <a:ea typeface="Lexend"/>
                <a:cs typeface="Lexend"/>
                <a:sym typeface="Lexend"/>
              </a:rPr>
              <a:t> with a corresponding stage of development.</a:t>
            </a:r>
            <a:endParaRPr sz="2400" b="1">
              <a:solidFill>
                <a:srgbClr val="333333"/>
              </a:solidFill>
              <a:highlight>
                <a:srgbClr val="FFFFFF"/>
              </a:highlight>
              <a:latin typeface="Lexend"/>
              <a:ea typeface="Lexend"/>
              <a:cs typeface="Lexend"/>
              <a:sym typeface="Lexend"/>
            </a:endParaRPr>
          </a:p>
          <a:p>
            <a:pPr marL="0" lvl="0" indent="0" algn="l" rtl="0">
              <a:lnSpc>
                <a:spcPct val="100000"/>
              </a:lnSpc>
              <a:spcBef>
                <a:spcPts val="0"/>
              </a:spcBef>
              <a:spcAft>
                <a:spcPts val="0"/>
              </a:spcAft>
              <a:buNone/>
            </a:pPr>
            <a:endParaRPr sz="2400" b="1">
              <a:solidFill>
                <a:srgbClr val="333333"/>
              </a:solidFill>
              <a:highlight>
                <a:srgbClr val="FFFFFF"/>
              </a:highlight>
              <a:latin typeface="Lexend"/>
              <a:ea typeface="Lexend"/>
              <a:cs typeface="Lexend"/>
              <a:sym typeface="Lexend"/>
            </a:endParaRPr>
          </a:p>
          <a:p>
            <a:pPr marL="0" marR="38100" lvl="0" indent="0" algn="l" rtl="0">
              <a:lnSpc>
                <a:spcPct val="100000"/>
              </a:lnSpc>
              <a:spcBef>
                <a:spcPts val="2000"/>
              </a:spcBef>
              <a:spcAft>
                <a:spcPts val="0"/>
              </a:spcAft>
              <a:buNone/>
            </a:pPr>
            <a:r>
              <a:rPr lang="en-US" sz="2400" b="1">
                <a:solidFill>
                  <a:schemeClr val="dk1"/>
                </a:solidFill>
                <a:highlight>
                  <a:srgbClr val="FFFFFF"/>
                </a:highlight>
                <a:latin typeface="Lexend"/>
                <a:ea typeface="Lexend"/>
                <a:cs typeface="Lexend"/>
                <a:sym typeface="Lexend"/>
              </a:rPr>
              <a:t>The V-shaped model should be used for </a:t>
            </a:r>
            <a:r>
              <a:rPr lang="en-US" sz="2400" b="1">
                <a:solidFill>
                  <a:srgbClr val="0077B3"/>
                </a:solidFill>
                <a:highlight>
                  <a:srgbClr val="FFFFFF"/>
                </a:highlight>
                <a:latin typeface="Lexend"/>
                <a:ea typeface="Lexend"/>
                <a:cs typeface="Lexend"/>
                <a:sym typeface="Lexend"/>
              </a:rPr>
              <a:t>small to medium-sized projects </a:t>
            </a:r>
            <a:r>
              <a:rPr lang="en-US" sz="2400" b="1">
                <a:solidFill>
                  <a:schemeClr val="dk1"/>
                </a:solidFill>
                <a:highlight>
                  <a:srgbClr val="FFFFFF"/>
                </a:highlight>
                <a:latin typeface="Lexend"/>
                <a:ea typeface="Lexend"/>
                <a:cs typeface="Lexend"/>
                <a:sym typeface="Lexend"/>
              </a:rPr>
              <a:t>where requirements are clearly defined and fixed.</a:t>
            </a:r>
            <a:endParaRPr sz="2400" b="1">
              <a:solidFill>
                <a:schemeClr val="dk1"/>
              </a:solidFill>
              <a:highlight>
                <a:srgbClr val="FFFFFF"/>
              </a:highlight>
              <a:latin typeface="Lexend"/>
              <a:ea typeface="Lexend"/>
              <a:cs typeface="Lexend"/>
              <a:sym typeface="Lexend"/>
            </a:endParaRPr>
          </a:p>
          <a:p>
            <a:pPr marL="0" lvl="0" indent="0" algn="l" rtl="0">
              <a:lnSpc>
                <a:spcPct val="100000"/>
              </a:lnSpc>
              <a:spcBef>
                <a:spcPts val="1600"/>
              </a:spcBef>
              <a:spcAft>
                <a:spcPts val="0"/>
              </a:spcAft>
              <a:buNone/>
            </a:pPr>
            <a:endParaRPr sz="2400" b="1">
              <a:solidFill>
                <a:srgbClr val="333333"/>
              </a:solidFill>
              <a:highlight>
                <a:srgbClr val="FFFFFF"/>
              </a:highlight>
              <a:latin typeface="Lexend"/>
              <a:ea typeface="Lexend"/>
              <a:cs typeface="Lexend"/>
              <a:sym typeface="Lexen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8"/>
        <p:cNvGrpSpPr/>
        <p:nvPr/>
      </p:nvGrpSpPr>
      <p:grpSpPr>
        <a:xfrm>
          <a:off x="0" y="0"/>
          <a:ext cx="0" cy="0"/>
          <a:chOff x="0" y="0"/>
          <a:chExt cx="0" cy="0"/>
        </a:xfrm>
      </p:grpSpPr>
      <p:sp>
        <p:nvSpPr>
          <p:cNvPr id="739" name="Google Shape;739;g2ebb636fcf1_1_558"/>
          <p:cNvSpPr txBox="1">
            <a:spLocks noGrp="1"/>
          </p:cNvSpPr>
          <p:nvPr>
            <p:ph type="title"/>
          </p:nvPr>
        </p:nvSpPr>
        <p:spPr>
          <a:xfrm>
            <a:off x="415600" y="971075"/>
            <a:ext cx="3417000" cy="763500"/>
          </a:xfrm>
          <a:prstGeom prst="rect">
            <a:avLst/>
          </a:prstGeom>
          <a:solidFill>
            <a:srgbClr val="C00000"/>
          </a:solidFill>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US">
                <a:solidFill>
                  <a:schemeClr val="lt1"/>
                </a:solidFill>
              </a:rPr>
              <a:t>Advantages</a:t>
            </a:r>
            <a:endParaRPr>
              <a:solidFill>
                <a:schemeClr val="lt1"/>
              </a:solidFill>
            </a:endParaRPr>
          </a:p>
        </p:txBody>
      </p:sp>
      <p:sp>
        <p:nvSpPr>
          <p:cNvPr id="740" name="Google Shape;740;g2ebb636fcf1_1_558"/>
          <p:cNvSpPr txBox="1">
            <a:spLocks noGrp="1"/>
          </p:cNvSpPr>
          <p:nvPr>
            <p:ph type="body" idx="4294967295"/>
          </p:nvPr>
        </p:nvSpPr>
        <p:spPr>
          <a:xfrm>
            <a:off x="415600" y="1858733"/>
            <a:ext cx="5333100" cy="4995300"/>
          </a:xfrm>
          <a:prstGeom prst="rect">
            <a:avLst/>
          </a:prstGeom>
        </p:spPr>
        <p:txBody>
          <a:bodyPr spcFirstLastPara="1" wrap="square" lIns="121900" tIns="121900" rIns="121900" bIns="121900" anchor="t" anchorCtr="0">
            <a:noAutofit/>
          </a:bodyPr>
          <a:lstStyle/>
          <a:p>
            <a:pPr marL="609600" lvl="0" indent="-450850" algn="l" rtl="0">
              <a:spcBef>
                <a:spcPts val="0"/>
              </a:spcBef>
              <a:spcAft>
                <a:spcPts val="0"/>
              </a:spcAft>
              <a:buSzPts val="2300"/>
              <a:buChar char="●"/>
            </a:pPr>
            <a:r>
              <a:rPr lang="en-US" sz="2300" b="1">
                <a:solidFill>
                  <a:srgbClr val="282929"/>
                </a:solidFill>
                <a:highlight>
                  <a:srgbClr val="FFFFFF"/>
                </a:highlight>
              </a:rPr>
              <a:t>Each development stage has a </a:t>
            </a:r>
            <a:r>
              <a:rPr lang="en-US" sz="2300" b="1">
                <a:solidFill>
                  <a:srgbClr val="0077B3"/>
                </a:solidFill>
                <a:highlight>
                  <a:srgbClr val="FFFFFF"/>
                </a:highlight>
              </a:rPr>
              <a:t>corresponding testing activity.</a:t>
            </a:r>
            <a:r>
              <a:rPr lang="en-US" sz="2300" b="1">
                <a:solidFill>
                  <a:srgbClr val="282929"/>
                </a:solidFill>
                <a:highlight>
                  <a:srgbClr val="FFFFFF"/>
                </a:highlight>
              </a:rPr>
              <a:t> </a:t>
            </a:r>
            <a:endParaRPr sz="2300" b="1">
              <a:solidFill>
                <a:srgbClr val="282929"/>
              </a:solidFill>
              <a:highlight>
                <a:srgbClr val="FFFFFF"/>
              </a:highlight>
            </a:endParaRPr>
          </a:p>
          <a:p>
            <a:pPr marL="609600" lvl="0" indent="-450850" algn="l" rtl="0">
              <a:spcBef>
                <a:spcPts val="2700"/>
              </a:spcBef>
              <a:spcAft>
                <a:spcPts val="0"/>
              </a:spcAft>
              <a:buSzPts val="2300"/>
              <a:buChar char="●"/>
            </a:pPr>
            <a:r>
              <a:rPr lang="en-US" sz="2300" b="1">
                <a:solidFill>
                  <a:srgbClr val="282929"/>
                </a:solidFill>
                <a:highlight>
                  <a:srgbClr val="FFFFFF"/>
                </a:highlight>
              </a:rPr>
              <a:t>This allows the team to detect errors in requirement specifications, code, and architecture </a:t>
            </a:r>
            <a:r>
              <a:rPr lang="en-US" sz="2300" b="1">
                <a:solidFill>
                  <a:srgbClr val="0077B3"/>
                </a:solidFill>
                <a:highlight>
                  <a:srgbClr val="FFFFFF"/>
                </a:highlight>
              </a:rPr>
              <a:t>early in the development </a:t>
            </a:r>
            <a:r>
              <a:rPr lang="en-US" sz="2300" b="1">
                <a:solidFill>
                  <a:srgbClr val="282929"/>
                </a:solidFill>
                <a:highlight>
                  <a:srgbClr val="FFFFFF"/>
                </a:highlight>
              </a:rPr>
              <a:t>of the project. </a:t>
            </a:r>
            <a:endParaRPr sz="2300" b="1">
              <a:solidFill>
                <a:srgbClr val="282929"/>
              </a:solidFill>
              <a:highlight>
                <a:srgbClr val="FFFFFF"/>
              </a:highlight>
            </a:endParaRPr>
          </a:p>
          <a:p>
            <a:pPr marL="609600" lvl="0" indent="-450850" algn="l" rtl="0">
              <a:spcBef>
                <a:spcPts val="2700"/>
              </a:spcBef>
              <a:spcAft>
                <a:spcPts val="2700"/>
              </a:spcAft>
              <a:buSzPts val="2300"/>
              <a:buChar char="●"/>
            </a:pPr>
            <a:r>
              <a:rPr lang="en-US" sz="2300" b="1">
                <a:solidFill>
                  <a:srgbClr val="282929"/>
                </a:solidFill>
                <a:highlight>
                  <a:srgbClr val="FFFFFF"/>
                </a:highlight>
              </a:rPr>
              <a:t>The addition of early test planning gives the V-Model a </a:t>
            </a:r>
            <a:r>
              <a:rPr lang="en-US" sz="2300" b="1">
                <a:solidFill>
                  <a:srgbClr val="0077B3"/>
                </a:solidFill>
                <a:highlight>
                  <a:srgbClr val="FFFFFF"/>
                </a:highlight>
              </a:rPr>
              <a:t>greater chance of success than that of the Waterfall </a:t>
            </a:r>
            <a:r>
              <a:rPr lang="en-US" sz="2300" b="1">
                <a:solidFill>
                  <a:srgbClr val="282929"/>
                </a:solidFill>
                <a:highlight>
                  <a:srgbClr val="FFFFFF"/>
                </a:highlight>
              </a:rPr>
              <a:t>model.</a:t>
            </a:r>
            <a:endParaRPr sz="2300" b="1">
              <a:solidFill>
                <a:srgbClr val="282929"/>
              </a:solidFill>
              <a:highlight>
                <a:srgbClr val="FFFFFF"/>
              </a:highlight>
            </a:endParaRPr>
          </a:p>
        </p:txBody>
      </p:sp>
      <p:sp>
        <p:nvSpPr>
          <p:cNvPr id="741" name="Google Shape;741;g2ebb636fcf1_1_558"/>
          <p:cNvSpPr txBox="1">
            <a:spLocks noGrp="1"/>
          </p:cNvSpPr>
          <p:nvPr>
            <p:ph type="body" idx="4294967295"/>
          </p:nvPr>
        </p:nvSpPr>
        <p:spPr>
          <a:xfrm>
            <a:off x="6443200" y="1858667"/>
            <a:ext cx="5333100" cy="4995300"/>
          </a:xfrm>
          <a:prstGeom prst="rect">
            <a:avLst/>
          </a:prstGeom>
        </p:spPr>
        <p:txBody>
          <a:bodyPr spcFirstLastPara="1" wrap="square" lIns="121900" tIns="121900" rIns="121900" bIns="121900" anchor="t" anchorCtr="0">
            <a:noAutofit/>
          </a:bodyPr>
          <a:lstStyle/>
          <a:p>
            <a:pPr marL="609600" lvl="0" indent="-495300" algn="l" rtl="0">
              <a:lnSpc>
                <a:spcPct val="95000"/>
              </a:lnSpc>
              <a:spcBef>
                <a:spcPts val="2700"/>
              </a:spcBef>
              <a:spcAft>
                <a:spcPts val="0"/>
              </a:spcAft>
              <a:buSzPts val="3000"/>
              <a:buChar char="●"/>
            </a:pPr>
            <a:r>
              <a:rPr lang="en-US" sz="3000" b="1">
                <a:solidFill>
                  <a:srgbClr val="282929"/>
                </a:solidFill>
                <a:highlight>
                  <a:srgbClr val="FFFFFF"/>
                </a:highlight>
              </a:rPr>
              <a:t> </a:t>
            </a:r>
            <a:r>
              <a:rPr lang="en-US" sz="3000" b="1">
                <a:solidFill>
                  <a:srgbClr val="0077B3"/>
                </a:solidFill>
                <a:highlight>
                  <a:srgbClr val="FFFFFF"/>
                </a:highlight>
              </a:rPr>
              <a:t>Inflexible.</a:t>
            </a:r>
            <a:endParaRPr sz="3000" b="1">
              <a:solidFill>
                <a:srgbClr val="0077B3"/>
              </a:solidFill>
              <a:highlight>
                <a:srgbClr val="FFFFFF"/>
              </a:highlight>
            </a:endParaRPr>
          </a:p>
          <a:p>
            <a:pPr marL="609600" lvl="0" indent="-495300" algn="l" rtl="0">
              <a:lnSpc>
                <a:spcPct val="95000"/>
              </a:lnSpc>
              <a:spcBef>
                <a:spcPts val="2700"/>
              </a:spcBef>
              <a:spcAft>
                <a:spcPts val="0"/>
              </a:spcAft>
              <a:buSzPts val="3000"/>
              <a:buChar char="●"/>
            </a:pPr>
            <a:r>
              <a:rPr lang="en-US" sz="3000" b="1">
                <a:solidFill>
                  <a:srgbClr val="282929"/>
                </a:solidFill>
                <a:highlight>
                  <a:srgbClr val="FFFFFF"/>
                </a:highlight>
              </a:rPr>
              <a:t>A team can only s</a:t>
            </a:r>
            <a:r>
              <a:rPr lang="en-US" sz="3000" b="1">
                <a:solidFill>
                  <a:srgbClr val="0077B3"/>
                </a:solidFill>
                <a:highlight>
                  <a:srgbClr val="FFFFFF"/>
                </a:highlight>
              </a:rPr>
              <a:t>tart the next stage when the current stage is complete.</a:t>
            </a:r>
            <a:endParaRPr sz="3000" b="1">
              <a:solidFill>
                <a:srgbClr val="0077B3"/>
              </a:solidFill>
              <a:highlight>
                <a:srgbClr val="FFFFFF"/>
              </a:highlight>
            </a:endParaRPr>
          </a:p>
          <a:p>
            <a:pPr marL="609600" lvl="0" indent="-495300" algn="l" rtl="0">
              <a:lnSpc>
                <a:spcPct val="95000"/>
              </a:lnSpc>
              <a:spcBef>
                <a:spcPts val="2700"/>
              </a:spcBef>
              <a:spcAft>
                <a:spcPts val="0"/>
              </a:spcAft>
              <a:buSzPts val="3000"/>
              <a:buChar char="●"/>
            </a:pPr>
            <a:r>
              <a:rPr lang="en-US" sz="3000" b="1">
                <a:solidFill>
                  <a:srgbClr val="282929"/>
                </a:solidFill>
                <a:highlight>
                  <a:srgbClr val="FFFFFF"/>
                </a:highlight>
              </a:rPr>
              <a:t>Adjustments are </a:t>
            </a:r>
            <a:r>
              <a:rPr lang="en-US" sz="3000" b="1">
                <a:solidFill>
                  <a:srgbClr val="0077B3"/>
                </a:solidFill>
                <a:highlight>
                  <a:srgbClr val="FFFFFF"/>
                </a:highlight>
              </a:rPr>
              <a:t>difficult, expensive, and time-intensive.</a:t>
            </a:r>
            <a:endParaRPr sz="3000" b="1">
              <a:solidFill>
                <a:srgbClr val="0077B3"/>
              </a:solidFill>
              <a:highlight>
                <a:srgbClr val="FFFFFF"/>
              </a:highlight>
            </a:endParaRPr>
          </a:p>
        </p:txBody>
      </p:sp>
      <p:sp>
        <p:nvSpPr>
          <p:cNvPr id="742" name="Google Shape;742;g2ebb636fcf1_1_558"/>
          <p:cNvSpPr txBox="1">
            <a:spLocks noGrp="1"/>
          </p:cNvSpPr>
          <p:nvPr>
            <p:ph type="title"/>
          </p:nvPr>
        </p:nvSpPr>
        <p:spPr>
          <a:xfrm>
            <a:off x="6405400" y="971075"/>
            <a:ext cx="3023400" cy="763500"/>
          </a:xfrm>
          <a:prstGeom prst="rect">
            <a:avLst/>
          </a:prstGeom>
          <a:solidFill>
            <a:srgbClr val="C00000"/>
          </a:solidFill>
        </p:spPr>
        <p:txBody>
          <a:bodyPr spcFirstLastPara="1" wrap="square" lIns="121900" tIns="121900" rIns="121900" bIns="121900" anchor="t" anchorCtr="0">
            <a:normAutofit fontScale="90000"/>
          </a:bodyPr>
          <a:lstStyle/>
          <a:p>
            <a:pPr marL="0" lvl="0" indent="0" algn="l" rtl="0">
              <a:spcBef>
                <a:spcPts val="0"/>
              </a:spcBef>
              <a:spcAft>
                <a:spcPts val="0"/>
              </a:spcAft>
              <a:buNone/>
            </a:pPr>
            <a:r>
              <a:rPr lang="en-US">
                <a:solidFill>
                  <a:schemeClr val="lt1"/>
                </a:solidFill>
              </a:rPr>
              <a:t>Disadvantages</a:t>
            </a:r>
            <a:endParaRPr>
              <a:solidFill>
                <a:schemeClr val="lt1"/>
              </a:solidFill>
            </a:endParaRPr>
          </a:p>
        </p:txBody>
      </p:sp>
      <p:sp>
        <p:nvSpPr>
          <p:cNvPr id="743" name="Google Shape;743;g2ebb636fcf1_1_558"/>
          <p:cNvSpPr txBox="1">
            <a:spLocks noGrp="1"/>
          </p:cNvSpPr>
          <p:nvPr>
            <p:ph type="title"/>
          </p:nvPr>
        </p:nvSpPr>
        <p:spPr>
          <a:xfrm>
            <a:off x="0" y="0"/>
            <a:ext cx="12192000" cy="704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SzPts val="1300"/>
              <a:buNone/>
            </a:pPr>
            <a:r>
              <a:rPr lang="en-US" sz="3900"/>
              <a:t>V- Process Model</a:t>
            </a:r>
            <a:endParaRPr sz="39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32"/>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Incremental Process Model</a:t>
            </a:r>
            <a:endParaRPr sz="3400" b="0" strike="noStrike">
              <a:solidFill>
                <a:srgbClr val="212121"/>
              </a:solidFill>
              <a:latin typeface="Roboto Condensed"/>
              <a:ea typeface="Roboto Condensed"/>
              <a:cs typeface="Roboto Condensed"/>
              <a:sym typeface="Roboto Condensed"/>
            </a:endParaRPr>
          </a:p>
        </p:txBody>
      </p:sp>
      <p:sp>
        <p:nvSpPr>
          <p:cNvPr id="749" name="Google Shape;749;p32"/>
          <p:cNvSpPr txBox="1"/>
          <p:nvPr/>
        </p:nvSpPr>
        <p:spPr>
          <a:xfrm>
            <a:off x="131040" y="863280"/>
            <a:ext cx="12060360" cy="573912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There are many situations in which </a:t>
            </a:r>
            <a:r>
              <a:rPr lang="en-US" sz="2400" b="1" strike="noStrike">
                <a:solidFill>
                  <a:srgbClr val="B84742"/>
                </a:solidFill>
                <a:latin typeface="Roboto Condensed"/>
                <a:ea typeface="Roboto Condensed"/>
                <a:cs typeface="Roboto Condensed"/>
                <a:sym typeface="Roboto Condensed"/>
              </a:rPr>
              <a:t>initial software requirements</a:t>
            </a:r>
            <a:r>
              <a:rPr lang="en-US" sz="2400" b="0" strike="noStrike">
                <a:solidFill>
                  <a:srgbClr val="212121"/>
                </a:solidFill>
                <a:latin typeface="Roboto Condensed"/>
                <a:ea typeface="Roboto Condensed"/>
                <a:cs typeface="Roboto Condensed"/>
                <a:sym typeface="Roboto Condensed"/>
              </a:rPr>
              <a:t> are reasonably </a:t>
            </a:r>
            <a:r>
              <a:rPr lang="en-US" sz="2400" b="1" strike="noStrike">
                <a:solidFill>
                  <a:srgbClr val="B84742"/>
                </a:solidFill>
                <a:latin typeface="Roboto Condensed"/>
                <a:ea typeface="Roboto Condensed"/>
                <a:cs typeface="Roboto Condensed"/>
                <a:sym typeface="Roboto Condensed"/>
              </a:rPr>
              <a:t>well defined</a:t>
            </a:r>
            <a:r>
              <a:rPr lang="en-US" sz="2400" b="0" strike="noStrike">
                <a:solidFill>
                  <a:srgbClr val="212121"/>
                </a:solidFill>
                <a:latin typeface="Roboto Condensed"/>
                <a:ea typeface="Roboto Condensed"/>
                <a:cs typeface="Roboto Condensed"/>
                <a:sym typeface="Roboto Condensed"/>
              </a:rPr>
              <a:t>, but the </a:t>
            </a:r>
            <a:r>
              <a:rPr lang="en-US" sz="2400" b="1" strike="noStrike">
                <a:solidFill>
                  <a:srgbClr val="B84742"/>
                </a:solidFill>
                <a:latin typeface="Roboto Condensed"/>
                <a:ea typeface="Roboto Condensed"/>
                <a:cs typeface="Roboto Condensed"/>
                <a:sym typeface="Roboto Condensed"/>
              </a:rPr>
              <a:t>overall scope of the development</a:t>
            </a:r>
            <a:r>
              <a:rPr lang="en-US" sz="2400" b="0" strike="noStrike">
                <a:solidFill>
                  <a:srgbClr val="212121"/>
                </a:solidFill>
                <a:latin typeface="Roboto Condensed"/>
                <a:ea typeface="Roboto Condensed"/>
                <a:cs typeface="Roboto Condensed"/>
                <a:sym typeface="Roboto Condensed"/>
              </a:rPr>
              <a:t> effort prevent a purely linear process. </a:t>
            </a:r>
            <a:endParaRPr/>
          </a:p>
          <a:p>
            <a:pPr marL="0" marR="0" lvl="0" indent="0" algn="just" rtl="0">
              <a:lnSpc>
                <a:spcPct val="90000"/>
              </a:lnSpc>
              <a:spcBef>
                <a:spcPts val="1001"/>
              </a:spcBef>
              <a:spcAft>
                <a:spcPts val="0"/>
              </a:spcAft>
              <a:buNone/>
            </a:pPr>
            <a:endParaRPr sz="2400" b="0" strike="noStrike">
              <a:solidFill>
                <a:srgbClr val="212121"/>
              </a:solidFill>
              <a:latin typeface="Roboto Condensed"/>
              <a:ea typeface="Roboto Condensed"/>
              <a:cs typeface="Roboto Condensed"/>
              <a:sym typeface="Roboto Condensed"/>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In addition, there may be a </a:t>
            </a:r>
            <a:r>
              <a:rPr lang="en-US" sz="2400" b="1" strike="noStrike">
                <a:solidFill>
                  <a:srgbClr val="B84742"/>
                </a:solidFill>
                <a:latin typeface="Roboto Condensed"/>
                <a:ea typeface="Roboto Condensed"/>
                <a:cs typeface="Roboto Condensed"/>
                <a:sym typeface="Roboto Condensed"/>
              </a:rPr>
              <a:t>compelling need</a:t>
            </a:r>
            <a:r>
              <a:rPr lang="en-US" sz="2400" b="0" strike="noStrike">
                <a:solidFill>
                  <a:srgbClr val="212121"/>
                </a:solidFill>
                <a:latin typeface="Roboto Condensed"/>
                <a:ea typeface="Roboto Condensed"/>
                <a:cs typeface="Roboto Condensed"/>
                <a:sym typeface="Roboto Condensed"/>
              </a:rPr>
              <a:t> to provide a </a:t>
            </a:r>
            <a:r>
              <a:rPr lang="en-US" sz="2400" b="1" strike="noStrike">
                <a:solidFill>
                  <a:srgbClr val="B84742"/>
                </a:solidFill>
                <a:latin typeface="Roboto Condensed"/>
                <a:ea typeface="Roboto Condensed"/>
                <a:cs typeface="Roboto Condensed"/>
                <a:sym typeface="Roboto Condensed"/>
              </a:rPr>
              <a:t>limited set of software functionality</a:t>
            </a:r>
            <a:r>
              <a:rPr lang="en-US" sz="2400" b="0" strike="noStrike">
                <a:solidFill>
                  <a:srgbClr val="212121"/>
                </a:solidFill>
                <a:latin typeface="Roboto Condensed"/>
                <a:ea typeface="Roboto Condensed"/>
                <a:cs typeface="Roboto Condensed"/>
                <a:sym typeface="Roboto Condensed"/>
              </a:rPr>
              <a:t> to users </a:t>
            </a:r>
            <a:r>
              <a:rPr lang="en-US" sz="2400" b="1" strike="noStrike">
                <a:solidFill>
                  <a:srgbClr val="B84742"/>
                </a:solidFill>
                <a:latin typeface="Roboto Condensed"/>
                <a:ea typeface="Roboto Condensed"/>
                <a:cs typeface="Roboto Condensed"/>
                <a:sym typeface="Roboto Condensed"/>
              </a:rPr>
              <a:t>quickly</a:t>
            </a:r>
            <a:r>
              <a:rPr lang="en-US" sz="2400" b="0" strike="noStrike">
                <a:solidFill>
                  <a:srgbClr val="212121"/>
                </a:solidFill>
                <a:latin typeface="Roboto Condensed"/>
                <a:ea typeface="Roboto Condensed"/>
                <a:cs typeface="Roboto Condensed"/>
                <a:sym typeface="Roboto Condensed"/>
              </a:rPr>
              <a:t> and then</a:t>
            </a:r>
            <a:r>
              <a:rPr lang="en-US" sz="2400" b="1" strike="noStrike">
                <a:solidFill>
                  <a:srgbClr val="B84742"/>
                </a:solidFill>
                <a:latin typeface="Roboto Condensed"/>
                <a:ea typeface="Roboto Condensed"/>
                <a:cs typeface="Roboto Condensed"/>
                <a:sym typeface="Roboto Condensed"/>
              </a:rPr>
              <a:t> refine and expand on that functionality </a:t>
            </a:r>
            <a:r>
              <a:rPr lang="en-US" sz="2400" b="0" strike="noStrike">
                <a:solidFill>
                  <a:srgbClr val="212121"/>
                </a:solidFill>
                <a:latin typeface="Roboto Condensed"/>
                <a:ea typeface="Roboto Condensed"/>
                <a:cs typeface="Roboto Condensed"/>
                <a:sym typeface="Roboto Condensed"/>
              </a:rPr>
              <a:t>in later software releases. </a:t>
            </a:r>
            <a:endParaRPr/>
          </a:p>
          <a:p>
            <a:pPr marL="0" marR="0" lvl="0" indent="0" algn="just" rtl="0">
              <a:lnSpc>
                <a:spcPct val="90000"/>
              </a:lnSpc>
              <a:spcBef>
                <a:spcPts val="1001"/>
              </a:spcBef>
              <a:spcAft>
                <a:spcPts val="0"/>
              </a:spcAft>
              <a:buNone/>
            </a:pPr>
            <a:endParaRPr sz="2400" b="0" strike="noStrike">
              <a:solidFill>
                <a:srgbClr val="212121"/>
              </a:solidFill>
              <a:latin typeface="Roboto Condensed"/>
              <a:ea typeface="Roboto Condensed"/>
              <a:cs typeface="Roboto Condensed"/>
              <a:sym typeface="Roboto Condensed"/>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In such cases, there is a need of a process model that is designed to produce the software in increments.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33"/>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Incremental Process Model</a:t>
            </a:r>
            <a:endParaRPr sz="3400" b="0" strike="noStrike">
              <a:solidFill>
                <a:srgbClr val="212121"/>
              </a:solidFill>
              <a:latin typeface="Roboto Condensed"/>
              <a:ea typeface="Roboto Condensed"/>
              <a:cs typeface="Roboto Condensed"/>
              <a:sym typeface="Roboto Condensed"/>
            </a:endParaRPr>
          </a:p>
        </p:txBody>
      </p:sp>
      <p:pic>
        <p:nvPicPr>
          <p:cNvPr id="755" name="Google Shape;755;p33"/>
          <p:cNvPicPr preferRelativeResize="0"/>
          <p:nvPr/>
        </p:nvPicPr>
        <p:blipFill rotWithShape="1">
          <a:blip r:embed="rId3">
            <a:alphaModFix/>
          </a:blip>
          <a:srcRect/>
          <a:stretch/>
        </p:blipFill>
        <p:spPr>
          <a:xfrm>
            <a:off x="9220445" y="1695240"/>
            <a:ext cx="2666520" cy="1826640"/>
          </a:xfrm>
          <a:prstGeom prst="rect">
            <a:avLst/>
          </a:prstGeom>
          <a:noFill/>
          <a:ln>
            <a:noFill/>
          </a:ln>
        </p:spPr>
      </p:pic>
      <p:pic>
        <p:nvPicPr>
          <p:cNvPr id="756" name="Google Shape;756;p33"/>
          <p:cNvPicPr preferRelativeResize="0"/>
          <p:nvPr/>
        </p:nvPicPr>
        <p:blipFill rotWithShape="1">
          <a:blip r:embed="rId4">
            <a:alphaModFix/>
          </a:blip>
          <a:srcRect/>
          <a:stretch/>
        </p:blipFill>
        <p:spPr>
          <a:xfrm>
            <a:off x="1260720" y="2842200"/>
            <a:ext cx="4310280" cy="1066320"/>
          </a:xfrm>
          <a:prstGeom prst="rect">
            <a:avLst/>
          </a:prstGeom>
          <a:noFill/>
          <a:ln>
            <a:noFill/>
          </a:ln>
        </p:spPr>
      </p:pic>
      <p:pic>
        <p:nvPicPr>
          <p:cNvPr id="757" name="Google Shape;757;p33"/>
          <p:cNvPicPr preferRelativeResize="0"/>
          <p:nvPr/>
        </p:nvPicPr>
        <p:blipFill rotWithShape="1">
          <a:blip r:embed="rId5">
            <a:alphaModFix/>
          </a:blip>
          <a:srcRect/>
          <a:stretch/>
        </p:blipFill>
        <p:spPr>
          <a:xfrm>
            <a:off x="2297880" y="2070000"/>
            <a:ext cx="4402080" cy="1077120"/>
          </a:xfrm>
          <a:prstGeom prst="rect">
            <a:avLst/>
          </a:prstGeom>
          <a:noFill/>
          <a:ln>
            <a:noFill/>
          </a:ln>
        </p:spPr>
      </p:pic>
      <p:pic>
        <p:nvPicPr>
          <p:cNvPr id="758" name="Google Shape;758;p33"/>
          <p:cNvPicPr preferRelativeResize="0"/>
          <p:nvPr/>
        </p:nvPicPr>
        <p:blipFill rotWithShape="1">
          <a:blip r:embed="rId6">
            <a:alphaModFix/>
          </a:blip>
          <a:srcRect/>
          <a:stretch/>
        </p:blipFill>
        <p:spPr>
          <a:xfrm>
            <a:off x="4233600" y="757800"/>
            <a:ext cx="4228920" cy="1695240"/>
          </a:xfrm>
          <a:prstGeom prst="rect">
            <a:avLst/>
          </a:prstGeom>
          <a:noFill/>
          <a:ln>
            <a:noFill/>
          </a:ln>
        </p:spPr>
      </p:pic>
      <p:sp>
        <p:nvSpPr>
          <p:cNvPr id="759" name="Google Shape;759;p33"/>
          <p:cNvSpPr/>
          <p:nvPr/>
        </p:nvSpPr>
        <p:spPr>
          <a:xfrm>
            <a:off x="6310623" y="3251825"/>
            <a:ext cx="2170200" cy="36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strike="noStrike">
                <a:solidFill>
                  <a:srgbClr val="212121"/>
                </a:solidFill>
                <a:latin typeface="Roboto Condensed"/>
                <a:ea typeface="Roboto Condensed"/>
                <a:cs typeface="Roboto Condensed"/>
                <a:sym typeface="Roboto Condensed"/>
              </a:rPr>
              <a:t>Project Calendar Time</a:t>
            </a:r>
            <a:endParaRPr sz="1800" b="0" strike="noStrike">
              <a:solidFill>
                <a:schemeClr val="dk1"/>
              </a:solidFill>
              <a:latin typeface="Arial"/>
              <a:ea typeface="Arial"/>
              <a:cs typeface="Arial"/>
              <a:sym typeface="Arial"/>
            </a:endParaRPr>
          </a:p>
        </p:txBody>
      </p:sp>
      <p:sp>
        <p:nvSpPr>
          <p:cNvPr id="760" name="Google Shape;760;p33"/>
          <p:cNvSpPr/>
          <p:nvPr/>
        </p:nvSpPr>
        <p:spPr>
          <a:xfrm>
            <a:off x="571675" y="846000"/>
            <a:ext cx="1557000" cy="1066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strike="noStrike">
                <a:solidFill>
                  <a:srgbClr val="212121"/>
                </a:solidFill>
                <a:latin typeface="Roboto Condensed"/>
                <a:ea typeface="Roboto Condensed"/>
                <a:cs typeface="Roboto Condensed"/>
                <a:sym typeface="Roboto Condensed"/>
              </a:rPr>
              <a:t>Software Functionality &amp; Features</a:t>
            </a:r>
            <a:endParaRPr sz="1800" b="0" strike="noStrike">
              <a:solidFill>
                <a:schemeClr val="dk1"/>
              </a:solidFill>
              <a:latin typeface="Arial"/>
              <a:ea typeface="Arial"/>
              <a:cs typeface="Arial"/>
              <a:sym typeface="Arial"/>
            </a:endParaRPr>
          </a:p>
        </p:txBody>
      </p:sp>
      <p:sp>
        <p:nvSpPr>
          <p:cNvPr id="761" name="Google Shape;761;p33"/>
          <p:cNvSpPr/>
          <p:nvPr/>
        </p:nvSpPr>
        <p:spPr>
          <a:xfrm rot="10800000" flipH="1">
            <a:off x="565200" y="846000"/>
            <a:ext cx="360" cy="3026520"/>
          </a:xfrm>
          <a:custGeom>
            <a:avLst/>
            <a:gdLst/>
            <a:ahLst/>
            <a:cxnLst/>
            <a:rect l="l" t="t" r="r" b="b"/>
            <a:pathLst>
              <a:path w="21600" h="21600" extrusionOk="0">
                <a:moveTo>
                  <a:pt x="0" y="0"/>
                </a:moveTo>
                <a:lnTo>
                  <a:pt x="21600" y="21600"/>
                </a:lnTo>
              </a:path>
            </a:pathLst>
          </a:custGeom>
          <a:noFill/>
          <a:ln w="38100" cap="flat" cmpd="sng">
            <a:solidFill>
              <a:schemeClr val="accent6"/>
            </a:solidFill>
            <a:prstDash val="solid"/>
            <a:miter lim="8000"/>
            <a:headEnd type="none" w="sm" len="sm"/>
            <a:tailEnd type="triangle" w="med" len="med"/>
          </a:ln>
          <a:effectLst>
            <a:outerShdw blurRad="40000" dist="23000" dir="5400000" rotWithShape="0">
              <a:srgbClr val="000000">
                <a:alpha val="34901"/>
              </a:srgbClr>
            </a:outerShdw>
          </a:effectLst>
        </p:spPr>
      </p:sp>
      <p:sp>
        <p:nvSpPr>
          <p:cNvPr id="762" name="Google Shape;762;p33"/>
          <p:cNvSpPr/>
          <p:nvPr/>
        </p:nvSpPr>
        <p:spPr>
          <a:xfrm>
            <a:off x="571680" y="3873600"/>
            <a:ext cx="8152920" cy="360"/>
          </a:xfrm>
          <a:custGeom>
            <a:avLst/>
            <a:gdLst/>
            <a:ahLst/>
            <a:cxnLst/>
            <a:rect l="l" t="t" r="r" b="b"/>
            <a:pathLst>
              <a:path w="21600" h="21600" extrusionOk="0">
                <a:moveTo>
                  <a:pt x="0" y="0"/>
                </a:moveTo>
                <a:lnTo>
                  <a:pt x="21600" y="21600"/>
                </a:lnTo>
              </a:path>
            </a:pathLst>
          </a:custGeom>
          <a:noFill/>
          <a:ln w="38100" cap="flat" cmpd="sng">
            <a:solidFill>
              <a:schemeClr val="accent6"/>
            </a:solidFill>
            <a:prstDash val="solid"/>
            <a:miter lim="8000"/>
            <a:headEnd type="none" w="sm" len="sm"/>
            <a:tailEnd type="triangle" w="med" len="med"/>
          </a:ln>
          <a:effectLst>
            <a:outerShdw blurRad="40000" dist="23000" dir="5400000" rotWithShape="0">
              <a:srgbClr val="000000">
                <a:alpha val="34901"/>
              </a:srgbClr>
            </a:outerShdw>
          </a:effectLst>
        </p:spPr>
      </p:sp>
      <p:sp>
        <p:nvSpPr>
          <p:cNvPr id="763" name="Google Shape;763;p33"/>
          <p:cNvSpPr txBox="1"/>
          <p:nvPr/>
        </p:nvSpPr>
        <p:spPr>
          <a:xfrm>
            <a:off x="404640" y="4321800"/>
            <a:ext cx="11482200" cy="1978920"/>
          </a:xfrm>
          <a:prstGeom prst="rect">
            <a:avLst/>
          </a:prstGeom>
          <a:noFill/>
          <a:ln>
            <a:noFill/>
          </a:ln>
        </p:spPr>
        <p:txBody>
          <a:bodyPr spcFirstLastPara="1" wrap="square" lIns="91425" tIns="45700" rIns="91425" bIns="45700" anchor="t" anchorCtr="0">
            <a:norm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The incremental model </a:t>
            </a:r>
            <a:r>
              <a:rPr lang="en-US" sz="2400" b="1" strike="noStrike">
                <a:solidFill>
                  <a:srgbClr val="B84742"/>
                </a:solidFill>
                <a:latin typeface="Roboto Condensed"/>
                <a:ea typeface="Roboto Condensed"/>
                <a:cs typeface="Roboto Condensed"/>
                <a:sym typeface="Roboto Condensed"/>
              </a:rPr>
              <a:t>combines</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elements of</a:t>
            </a:r>
            <a:r>
              <a:rPr lang="en-US" sz="2400" b="1" strike="noStrike">
                <a:solidFill>
                  <a:srgbClr val="00BBD3"/>
                </a:solidFill>
                <a:latin typeface="Roboto Condensed"/>
                <a:ea typeface="Roboto Condensed"/>
                <a:cs typeface="Roboto Condensed"/>
                <a:sym typeface="Roboto Condensed"/>
              </a:rPr>
              <a:t> </a:t>
            </a:r>
            <a:r>
              <a:rPr lang="en-US" sz="2400" b="1" strike="noStrike">
                <a:solidFill>
                  <a:srgbClr val="B84742"/>
                </a:solidFill>
                <a:latin typeface="Roboto Condensed"/>
                <a:ea typeface="Roboto Condensed"/>
                <a:cs typeface="Roboto Condensed"/>
                <a:sym typeface="Roboto Condensed"/>
              </a:rPr>
              <a:t>linear</a:t>
            </a:r>
            <a:r>
              <a:rPr lang="en-US" sz="2400" b="0" strike="noStrike">
                <a:solidFill>
                  <a:srgbClr val="212121"/>
                </a:solidFill>
                <a:latin typeface="Roboto Condensed"/>
                <a:ea typeface="Roboto Condensed"/>
                <a:cs typeface="Roboto Condensed"/>
                <a:sym typeface="Roboto Condensed"/>
              </a:rPr>
              <a:t> and </a:t>
            </a:r>
            <a:r>
              <a:rPr lang="en-US" sz="2400" b="1" strike="noStrike">
                <a:solidFill>
                  <a:srgbClr val="B84742"/>
                </a:solidFill>
                <a:latin typeface="Roboto Condensed"/>
                <a:ea typeface="Roboto Condensed"/>
                <a:cs typeface="Roboto Condensed"/>
                <a:sym typeface="Roboto Condensed"/>
              </a:rPr>
              <a:t>parallel</a:t>
            </a:r>
            <a:r>
              <a:rPr lang="en-US" sz="2400" b="0" strike="noStrike">
                <a:solidFill>
                  <a:srgbClr val="00BBD3"/>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process flows.</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This model applies linear sequence in an iterative manner.</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Initially </a:t>
            </a:r>
            <a:r>
              <a:rPr lang="en-US" sz="2400" b="1" strike="noStrike">
                <a:solidFill>
                  <a:srgbClr val="B84742"/>
                </a:solidFill>
                <a:latin typeface="Roboto Condensed"/>
                <a:ea typeface="Roboto Condensed"/>
                <a:cs typeface="Roboto Condensed"/>
                <a:sym typeface="Roboto Condensed"/>
              </a:rPr>
              <a:t>core working product</a:t>
            </a:r>
            <a:r>
              <a:rPr lang="en-US" sz="2400" b="1" strike="noStrike">
                <a:solidFill>
                  <a:srgbClr val="00BBD3"/>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is </a:t>
            </a:r>
            <a:r>
              <a:rPr lang="en-US" sz="2400" b="1" strike="noStrike">
                <a:solidFill>
                  <a:srgbClr val="B84742"/>
                </a:solidFill>
                <a:latin typeface="Roboto Condensed"/>
                <a:ea typeface="Roboto Condensed"/>
                <a:cs typeface="Roboto Condensed"/>
                <a:sym typeface="Roboto Condensed"/>
              </a:rPr>
              <a:t>delivered</a:t>
            </a:r>
            <a:r>
              <a:rPr lang="en-US" sz="2400" b="0" strike="noStrike">
                <a:solidFill>
                  <a:srgbClr val="212121"/>
                </a:solidFill>
                <a:latin typeface="Roboto Condensed"/>
                <a:ea typeface="Roboto Condensed"/>
                <a:cs typeface="Roboto Condensed"/>
                <a:sym typeface="Roboto Condensed"/>
              </a:rPr>
              <a:t>.</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1" strike="noStrike">
                <a:solidFill>
                  <a:srgbClr val="B84742"/>
                </a:solidFill>
                <a:latin typeface="Roboto Condensed"/>
                <a:ea typeface="Roboto Condensed"/>
                <a:cs typeface="Roboto Condensed"/>
                <a:sym typeface="Roboto Condensed"/>
              </a:rPr>
              <a:t>Each</a:t>
            </a:r>
            <a:r>
              <a:rPr lang="en-US" sz="2400" b="0" strike="noStrike">
                <a:solidFill>
                  <a:srgbClr val="00BBD3"/>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linear </a:t>
            </a:r>
            <a:r>
              <a:rPr lang="en-US" sz="2400" b="1" strike="noStrike">
                <a:solidFill>
                  <a:srgbClr val="B84742"/>
                </a:solidFill>
                <a:latin typeface="Roboto Condensed"/>
                <a:ea typeface="Roboto Condensed"/>
                <a:cs typeface="Roboto Condensed"/>
                <a:sym typeface="Roboto Condensed"/>
              </a:rPr>
              <a:t>sequence</a:t>
            </a:r>
            <a:r>
              <a:rPr lang="en-US" sz="2400" b="0" strike="noStrike">
                <a:solidFill>
                  <a:srgbClr val="00BBD3"/>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produces deliverable </a:t>
            </a:r>
            <a:r>
              <a:rPr lang="en-US" sz="2400" b="1" strike="noStrike">
                <a:solidFill>
                  <a:srgbClr val="B84742"/>
                </a:solidFill>
                <a:latin typeface="Roboto Condensed"/>
                <a:ea typeface="Roboto Condensed"/>
                <a:cs typeface="Roboto Condensed"/>
                <a:sym typeface="Roboto Condensed"/>
              </a:rPr>
              <a:t>“increments”</a:t>
            </a:r>
            <a:r>
              <a:rPr lang="en-US" sz="2400" b="1" strike="noStrike">
                <a:solidFill>
                  <a:srgbClr val="00BBD3"/>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of the software.</a:t>
            </a:r>
            <a:endParaRPr/>
          </a:p>
          <a:p>
            <a:pPr marL="0" marR="0" lvl="0" indent="0" algn="just" rtl="0">
              <a:lnSpc>
                <a:spcPct val="90000"/>
              </a:lnSpc>
              <a:spcBef>
                <a:spcPts val="1001"/>
              </a:spcBef>
              <a:spcAft>
                <a:spcPts val="0"/>
              </a:spcAft>
              <a:buNone/>
            </a:pPr>
            <a:endParaRPr sz="2400" b="0" strike="noStrike">
              <a:solidFill>
                <a:srgbClr val="212121"/>
              </a:solidFill>
              <a:latin typeface="Roboto Condensed"/>
              <a:ea typeface="Roboto Condensed"/>
              <a:cs typeface="Roboto Condensed"/>
              <a:sym typeface="Roboto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4"/>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Incremental Process Model</a:t>
            </a:r>
            <a:endParaRPr sz="3400" b="0" strike="noStrike">
              <a:solidFill>
                <a:srgbClr val="212121"/>
              </a:solidFill>
              <a:latin typeface="Roboto Condensed"/>
              <a:ea typeface="Roboto Condensed"/>
              <a:cs typeface="Roboto Condensed"/>
              <a:sym typeface="Roboto Condensed"/>
            </a:endParaRPr>
          </a:p>
        </p:txBody>
      </p:sp>
      <p:sp>
        <p:nvSpPr>
          <p:cNvPr id="769" name="Google Shape;769;p34"/>
          <p:cNvSpPr/>
          <p:nvPr/>
        </p:nvSpPr>
        <p:spPr>
          <a:xfrm>
            <a:off x="190440" y="4137840"/>
            <a:ext cx="200952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When to use ?</a:t>
            </a:r>
            <a:endParaRPr sz="2400" b="0" strike="noStrike">
              <a:solidFill>
                <a:schemeClr val="dk1"/>
              </a:solidFill>
              <a:latin typeface="Arial"/>
              <a:ea typeface="Arial"/>
              <a:cs typeface="Arial"/>
              <a:sym typeface="Arial"/>
            </a:endParaRPr>
          </a:p>
        </p:txBody>
      </p:sp>
      <p:cxnSp>
        <p:nvCxnSpPr>
          <p:cNvPr id="770" name="Google Shape;770;p34"/>
          <p:cNvCxnSpPr/>
          <p:nvPr/>
        </p:nvCxnSpPr>
        <p:spPr>
          <a:xfrm>
            <a:off x="1285560" y="4589280"/>
            <a:ext cx="533088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sp>
        <p:nvSpPr>
          <p:cNvPr id="771" name="Google Shape;771;p34"/>
          <p:cNvSpPr/>
          <p:nvPr/>
        </p:nvSpPr>
        <p:spPr>
          <a:xfrm>
            <a:off x="190440" y="4831920"/>
            <a:ext cx="6426000" cy="151776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When the </a:t>
            </a:r>
            <a:r>
              <a:rPr lang="en-US" sz="2400" b="1" strike="noStrike">
                <a:solidFill>
                  <a:srgbClr val="B84742"/>
                </a:solidFill>
                <a:latin typeface="Roboto Condensed"/>
                <a:ea typeface="Roboto Condensed"/>
                <a:cs typeface="Roboto Condensed"/>
                <a:sym typeface="Roboto Condensed"/>
              </a:rPr>
              <a:t>requirements</a:t>
            </a:r>
            <a:r>
              <a:rPr lang="en-US" sz="2400" b="0" strike="noStrike">
                <a:solidFill>
                  <a:srgbClr val="00BBD3"/>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of the </a:t>
            </a:r>
            <a:r>
              <a:rPr lang="en-US" sz="2400" b="1" strike="noStrike">
                <a:solidFill>
                  <a:srgbClr val="B84742"/>
                </a:solidFill>
                <a:latin typeface="Roboto Condensed"/>
                <a:ea typeface="Roboto Condensed"/>
                <a:cs typeface="Roboto Condensed"/>
                <a:sym typeface="Roboto Condensed"/>
              </a:rPr>
              <a:t>complete</a:t>
            </a:r>
            <a:r>
              <a:rPr lang="en-US" sz="2400" b="0" strike="noStrike">
                <a:solidFill>
                  <a:srgbClr val="00BBD3"/>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system are clearly </a:t>
            </a:r>
            <a:r>
              <a:rPr lang="en-US" sz="2400" b="1" strike="noStrike">
                <a:solidFill>
                  <a:srgbClr val="B84742"/>
                </a:solidFill>
                <a:latin typeface="Roboto Condensed"/>
                <a:ea typeface="Roboto Condensed"/>
                <a:cs typeface="Roboto Condensed"/>
                <a:sym typeface="Roboto Condensed"/>
              </a:rPr>
              <a:t>defined</a:t>
            </a:r>
            <a:r>
              <a:rPr lang="en-US" sz="2400" b="0" strike="noStrike">
                <a:solidFill>
                  <a:srgbClr val="00BBD3"/>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and understood but </a:t>
            </a:r>
            <a:r>
              <a:rPr lang="en-US" sz="2400" b="1" strike="noStrike">
                <a:solidFill>
                  <a:srgbClr val="B84742"/>
                </a:solidFill>
                <a:latin typeface="Roboto Condensed"/>
                <a:ea typeface="Roboto Condensed"/>
                <a:cs typeface="Roboto Condensed"/>
                <a:sym typeface="Roboto Condensed"/>
              </a:rPr>
              <a:t>staffing is unavailable</a:t>
            </a:r>
            <a:r>
              <a:rPr lang="en-US" sz="2400" b="1" strike="noStrike">
                <a:solidFill>
                  <a:srgbClr val="00BBD3"/>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for a </a:t>
            </a:r>
            <a:r>
              <a:rPr lang="en-US" sz="2400" b="1" strike="noStrike">
                <a:solidFill>
                  <a:srgbClr val="B84742"/>
                </a:solidFill>
                <a:latin typeface="Roboto Condensed"/>
                <a:ea typeface="Roboto Condensed"/>
                <a:cs typeface="Roboto Condensed"/>
                <a:sym typeface="Roboto Condensed"/>
              </a:rPr>
              <a:t>complete implementation</a:t>
            </a:r>
            <a:r>
              <a:rPr lang="en-US" sz="2400" b="0" strike="noStrike">
                <a:solidFill>
                  <a:srgbClr val="212121"/>
                </a:solidFill>
                <a:latin typeface="Roboto Condensed"/>
                <a:ea typeface="Roboto Condensed"/>
                <a:cs typeface="Roboto Condensed"/>
                <a:sym typeface="Roboto Condensed"/>
              </a:rPr>
              <a:t> by the business deadline.</a:t>
            </a:r>
            <a:endParaRPr sz="2400" b="0" strike="noStrike">
              <a:solidFill>
                <a:schemeClr val="dk1"/>
              </a:solidFill>
              <a:latin typeface="Arial"/>
              <a:ea typeface="Arial"/>
              <a:cs typeface="Arial"/>
              <a:sym typeface="Arial"/>
            </a:endParaRPr>
          </a:p>
        </p:txBody>
      </p:sp>
      <p:sp>
        <p:nvSpPr>
          <p:cNvPr id="772" name="Google Shape;772;p34"/>
          <p:cNvSpPr/>
          <p:nvPr/>
        </p:nvSpPr>
        <p:spPr>
          <a:xfrm>
            <a:off x="9956880" y="1954080"/>
            <a:ext cx="200952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Advantages</a:t>
            </a:r>
            <a:endParaRPr sz="2400" b="0" strike="noStrike">
              <a:solidFill>
                <a:schemeClr val="dk1"/>
              </a:solidFill>
              <a:latin typeface="Arial"/>
              <a:ea typeface="Arial"/>
              <a:cs typeface="Arial"/>
              <a:sym typeface="Arial"/>
            </a:endParaRPr>
          </a:p>
        </p:txBody>
      </p:sp>
      <p:cxnSp>
        <p:nvCxnSpPr>
          <p:cNvPr id="773" name="Google Shape;773;p34"/>
          <p:cNvCxnSpPr/>
          <p:nvPr/>
        </p:nvCxnSpPr>
        <p:spPr>
          <a:xfrm>
            <a:off x="7200720" y="2415600"/>
            <a:ext cx="477036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sp>
        <p:nvSpPr>
          <p:cNvPr id="774" name="Google Shape;774;p34"/>
          <p:cNvSpPr/>
          <p:nvPr/>
        </p:nvSpPr>
        <p:spPr>
          <a:xfrm>
            <a:off x="7086600" y="2482920"/>
            <a:ext cx="4978080" cy="399348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Generates </a:t>
            </a:r>
            <a:r>
              <a:rPr lang="en-US" sz="2400" b="1" strike="noStrike">
                <a:solidFill>
                  <a:srgbClr val="B84742"/>
                </a:solidFill>
                <a:latin typeface="Roboto Condensed"/>
                <a:ea typeface="Roboto Condensed"/>
                <a:cs typeface="Roboto Condensed"/>
                <a:sym typeface="Roboto Condensed"/>
              </a:rPr>
              <a:t>working software quickly</a:t>
            </a:r>
            <a:r>
              <a:rPr lang="en-US" sz="2400" b="1" strike="noStrike">
                <a:solidFill>
                  <a:srgbClr val="00BBD3"/>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and early during the software life cycle.</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It is </a:t>
            </a:r>
            <a:r>
              <a:rPr lang="en-US" sz="2400" b="1" strike="noStrike">
                <a:solidFill>
                  <a:srgbClr val="B84742"/>
                </a:solidFill>
                <a:latin typeface="Roboto Condensed"/>
                <a:ea typeface="Roboto Condensed"/>
                <a:cs typeface="Roboto Condensed"/>
                <a:sym typeface="Roboto Condensed"/>
              </a:rPr>
              <a:t>easier to test </a:t>
            </a:r>
            <a:r>
              <a:rPr lang="en-US" sz="2400" b="0" strike="noStrike">
                <a:solidFill>
                  <a:srgbClr val="212121"/>
                </a:solidFill>
                <a:latin typeface="Roboto Condensed"/>
                <a:ea typeface="Roboto Condensed"/>
                <a:cs typeface="Roboto Condensed"/>
                <a:sym typeface="Roboto Condensed"/>
              </a:rPr>
              <a:t>and debug during a smaller iteration.</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1" strike="noStrike">
                <a:solidFill>
                  <a:srgbClr val="B84742"/>
                </a:solidFill>
                <a:latin typeface="Roboto Condensed"/>
                <a:ea typeface="Roboto Condensed"/>
                <a:cs typeface="Roboto Condensed"/>
                <a:sym typeface="Roboto Condensed"/>
              </a:rPr>
              <a:t>Customer</a:t>
            </a:r>
            <a:r>
              <a:rPr lang="en-US" sz="2400" b="0" strike="noStrike">
                <a:solidFill>
                  <a:srgbClr val="00BBD3"/>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can </a:t>
            </a:r>
            <a:r>
              <a:rPr lang="en-US" sz="2400" b="1" strike="noStrike">
                <a:solidFill>
                  <a:srgbClr val="B84742"/>
                </a:solidFill>
                <a:latin typeface="Roboto Condensed"/>
                <a:ea typeface="Roboto Condensed"/>
                <a:cs typeface="Roboto Condensed"/>
                <a:sym typeface="Roboto Condensed"/>
              </a:rPr>
              <a:t>respond</a:t>
            </a:r>
            <a:r>
              <a:rPr lang="en-US" sz="2400" b="0" strike="noStrike">
                <a:solidFill>
                  <a:srgbClr val="00BBD3"/>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to each built.</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1" strike="noStrike">
                <a:solidFill>
                  <a:srgbClr val="B84742"/>
                </a:solidFill>
                <a:latin typeface="Roboto Condensed"/>
                <a:ea typeface="Roboto Condensed"/>
                <a:cs typeface="Roboto Condensed"/>
                <a:sym typeface="Roboto Condensed"/>
              </a:rPr>
              <a:t>Lowers</a:t>
            </a:r>
            <a:r>
              <a:rPr lang="en-US" sz="2400" b="0" strike="noStrike">
                <a:solidFill>
                  <a:srgbClr val="B84742"/>
                </a:solidFill>
                <a:latin typeface="Roboto Condensed"/>
                <a:ea typeface="Roboto Condensed"/>
                <a:cs typeface="Roboto Condensed"/>
                <a:sym typeface="Roboto Condensed"/>
              </a:rPr>
              <a:t> </a:t>
            </a:r>
            <a:r>
              <a:rPr lang="en-US" sz="2400" b="1" strike="noStrike">
                <a:solidFill>
                  <a:srgbClr val="B84742"/>
                </a:solidFill>
                <a:latin typeface="Roboto Condensed"/>
                <a:ea typeface="Roboto Condensed"/>
                <a:cs typeface="Roboto Condensed"/>
                <a:sym typeface="Roboto Condensed"/>
              </a:rPr>
              <a:t>initial</a:t>
            </a:r>
            <a:r>
              <a:rPr lang="en-US" sz="2400" b="0" strike="noStrike">
                <a:solidFill>
                  <a:srgbClr val="00BBD3"/>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delivery </a:t>
            </a:r>
            <a:r>
              <a:rPr lang="en-US" sz="2400" b="1" strike="noStrike">
                <a:solidFill>
                  <a:srgbClr val="B84742"/>
                </a:solidFill>
                <a:latin typeface="Roboto Condensed"/>
                <a:ea typeface="Roboto Condensed"/>
                <a:cs typeface="Roboto Condensed"/>
                <a:sym typeface="Roboto Condensed"/>
              </a:rPr>
              <a:t>cost</a:t>
            </a:r>
            <a:r>
              <a:rPr lang="en-US" sz="2400" b="0" strike="noStrike">
                <a:solidFill>
                  <a:srgbClr val="212121"/>
                </a:solidFill>
                <a:latin typeface="Roboto Condensed"/>
                <a:ea typeface="Roboto Condensed"/>
                <a:cs typeface="Roboto Condensed"/>
                <a:sym typeface="Roboto Condensed"/>
              </a:rPr>
              <a:t>.</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1" strike="noStrike">
                <a:solidFill>
                  <a:srgbClr val="B84742"/>
                </a:solidFill>
                <a:latin typeface="Roboto Condensed"/>
                <a:ea typeface="Roboto Condensed"/>
                <a:cs typeface="Roboto Condensed"/>
                <a:sym typeface="Roboto Condensed"/>
              </a:rPr>
              <a:t>Easier</a:t>
            </a:r>
            <a:r>
              <a:rPr lang="en-US" sz="2400" b="0" strike="noStrike">
                <a:solidFill>
                  <a:srgbClr val="00BBD3"/>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to </a:t>
            </a:r>
            <a:r>
              <a:rPr lang="en-US" sz="2400" b="1" strike="noStrike">
                <a:solidFill>
                  <a:srgbClr val="B84742"/>
                </a:solidFill>
                <a:latin typeface="Roboto Condensed"/>
                <a:ea typeface="Roboto Condensed"/>
                <a:cs typeface="Roboto Condensed"/>
                <a:sym typeface="Roboto Condensed"/>
              </a:rPr>
              <a:t>manage</a:t>
            </a:r>
            <a:r>
              <a:rPr lang="en-US" sz="2400" b="0" strike="noStrike">
                <a:solidFill>
                  <a:srgbClr val="B84742"/>
                </a:solidFill>
                <a:latin typeface="Roboto Condensed"/>
                <a:ea typeface="Roboto Condensed"/>
                <a:cs typeface="Roboto Condensed"/>
                <a:sym typeface="Roboto Condensed"/>
              </a:rPr>
              <a:t> </a:t>
            </a:r>
            <a:r>
              <a:rPr lang="en-US" sz="2400" b="1" strike="noStrike">
                <a:solidFill>
                  <a:srgbClr val="B84742"/>
                </a:solidFill>
                <a:latin typeface="Roboto Condensed"/>
                <a:ea typeface="Roboto Condensed"/>
                <a:cs typeface="Roboto Condensed"/>
                <a:sym typeface="Roboto Condensed"/>
              </a:rPr>
              <a:t>risk</a:t>
            </a:r>
            <a:r>
              <a:rPr lang="en-US" sz="2400" b="0" strike="noStrike">
                <a:solidFill>
                  <a:srgbClr val="00BBD3"/>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because risky pieces are identified and handled during iteration.</a:t>
            </a:r>
            <a:endParaRPr sz="2400" b="0" strike="noStrike">
              <a:solidFill>
                <a:schemeClr val="dk1"/>
              </a:solidFill>
              <a:latin typeface="Arial"/>
              <a:ea typeface="Arial"/>
              <a:cs typeface="Arial"/>
              <a:sym typeface="Arial"/>
            </a:endParaRPr>
          </a:p>
        </p:txBody>
      </p:sp>
      <p:sp>
        <p:nvSpPr>
          <p:cNvPr id="775" name="Google Shape;775;p34"/>
          <p:cNvSpPr/>
          <p:nvPr/>
        </p:nvSpPr>
        <p:spPr>
          <a:xfrm>
            <a:off x="190440" y="819360"/>
            <a:ext cx="930888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e.g., </a:t>
            </a:r>
            <a:r>
              <a:rPr lang="en-US" sz="2400" b="1" strike="noStrike">
                <a:solidFill>
                  <a:srgbClr val="212121"/>
                </a:solidFill>
                <a:latin typeface="Roboto Condensed"/>
                <a:ea typeface="Roboto Condensed"/>
                <a:cs typeface="Roboto Condensed"/>
                <a:sym typeface="Roboto Condensed"/>
              </a:rPr>
              <a:t>word-processing software</a:t>
            </a:r>
            <a:r>
              <a:rPr lang="en-US" sz="2400" b="0" strike="noStrike">
                <a:solidFill>
                  <a:srgbClr val="212121"/>
                </a:solidFill>
                <a:latin typeface="Roboto Condensed"/>
                <a:ea typeface="Roboto Condensed"/>
                <a:cs typeface="Roboto Condensed"/>
                <a:sym typeface="Roboto Condensed"/>
              </a:rPr>
              <a:t> developed </a:t>
            </a:r>
            <a:r>
              <a:rPr lang="en-US" sz="2400" b="1" strike="noStrike">
                <a:solidFill>
                  <a:srgbClr val="212121"/>
                </a:solidFill>
                <a:latin typeface="Roboto Condensed"/>
                <a:ea typeface="Roboto Condensed"/>
                <a:cs typeface="Roboto Condensed"/>
                <a:sym typeface="Roboto Condensed"/>
              </a:rPr>
              <a:t>using</a:t>
            </a:r>
            <a:r>
              <a:rPr lang="en-US" sz="2400" b="0" strike="noStrike">
                <a:solidFill>
                  <a:srgbClr val="212121"/>
                </a:solidFill>
                <a:latin typeface="Roboto Condensed"/>
                <a:ea typeface="Roboto Condensed"/>
                <a:cs typeface="Roboto Condensed"/>
                <a:sym typeface="Roboto Condensed"/>
              </a:rPr>
              <a:t> the </a:t>
            </a:r>
            <a:r>
              <a:rPr lang="en-US" sz="2400" b="1" strike="noStrike">
                <a:solidFill>
                  <a:srgbClr val="212121"/>
                </a:solidFill>
                <a:latin typeface="Roboto Condensed"/>
                <a:ea typeface="Roboto Condensed"/>
                <a:cs typeface="Roboto Condensed"/>
                <a:sym typeface="Roboto Condensed"/>
              </a:rPr>
              <a:t>incremental model</a:t>
            </a:r>
            <a:endParaRPr sz="2400" b="0" strike="noStrike">
              <a:solidFill>
                <a:schemeClr val="dk1"/>
              </a:solidFill>
              <a:latin typeface="Arial"/>
              <a:ea typeface="Arial"/>
              <a:cs typeface="Arial"/>
              <a:sym typeface="Arial"/>
            </a:endParaRPr>
          </a:p>
        </p:txBody>
      </p:sp>
      <p:sp>
        <p:nvSpPr>
          <p:cNvPr id="776" name="Google Shape;776;p34"/>
          <p:cNvSpPr/>
          <p:nvPr/>
        </p:nvSpPr>
        <p:spPr>
          <a:xfrm>
            <a:off x="190440" y="1355400"/>
            <a:ext cx="6717960" cy="262332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300"/>
              <a:buFont typeface="Noto Sans Symbols"/>
              <a:buChar char="🞂"/>
            </a:pPr>
            <a:r>
              <a:rPr lang="en-US" sz="2300" b="0" strike="noStrike">
                <a:solidFill>
                  <a:srgbClr val="212121"/>
                </a:solidFill>
                <a:latin typeface="Roboto Condensed"/>
                <a:ea typeface="Roboto Condensed"/>
                <a:cs typeface="Roboto Condensed"/>
                <a:sym typeface="Roboto Condensed"/>
              </a:rPr>
              <a:t>It might deliver basic file management, editing and document production functions in the first increment</a:t>
            </a:r>
            <a:endParaRPr sz="23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300"/>
              <a:buFont typeface="Noto Sans Symbols"/>
              <a:buChar char="🞂"/>
            </a:pPr>
            <a:r>
              <a:rPr lang="en-US" sz="2300" b="0" strike="noStrike">
                <a:solidFill>
                  <a:srgbClr val="212121"/>
                </a:solidFill>
                <a:latin typeface="Roboto Condensed"/>
                <a:ea typeface="Roboto Condensed"/>
                <a:cs typeface="Roboto Condensed"/>
                <a:sym typeface="Roboto Condensed"/>
              </a:rPr>
              <a:t>more sophisticated editing in the second increment; </a:t>
            </a:r>
            <a:endParaRPr sz="23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300"/>
              <a:buFont typeface="Noto Sans Symbols"/>
              <a:buChar char="🞂"/>
            </a:pPr>
            <a:r>
              <a:rPr lang="en-US" sz="2300" b="0" strike="noStrike">
                <a:solidFill>
                  <a:srgbClr val="212121"/>
                </a:solidFill>
                <a:latin typeface="Roboto Condensed"/>
                <a:ea typeface="Roboto Condensed"/>
                <a:cs typeface="Roboto Condensed"/>
                <a:sym typeface="Roboto Condensed"/>
              </a:rPr>
              <a:t>spelling and grammar checking in the third increment; and </a:t>
            </a:r>
            <a:endParaRPr sz="23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300"/>
              <a:buFont typeface="Noto Sans Symbols"/>
              <a:buChar char="🞂"/>
            </a:pPr>
            <a:r>
              <a:rPr lang="en-US" sz="2300" b="0" strike="noStrike">
                <a:solidFill>
                  <a:srgbClr val="212121"/>
                </a:solidFill>
                <a:latin typeface="Roboto Condensed"/>
                <a:ea typeface="Roboto Condensed"/>
                <a:cs typeface="Roboto Condensed"/>
                <a:sym typeface="Roboto Condensed"/>
              </a:rPr>
              <a:t>advanced page layout capability in the fourth increment.</a:t>
            </a:r>
            <a:endParaRPr sz="2300" b="0" strike="noStrike">
              <a:solidFill>
                <a:schemeClr val="dk1"/>
              </a:solidFill>
              <a:latin typeface="Arial"/>
              <a:ea typeface="Arial"/>
              <a:cs typeface="Arial"/>
              <a:sym typeface="Arial"/>
            </a:endParaRPr>
          </a:p>
        </p:txBody>
      </p:sp>
      <p:cxnSp>
        <p:nvCxnSpPr>
          <p:cNvPr id="777" name="Google Shape;777;p34"/>
          <p:cNvCxnSpPr/>
          <p:nvPr/>
        </p:nvCxnSpPr>
        <p:spPr>
          <a:xfrm>
            <a:off x="6959160" y="1355040"/>
            <a:ext cx="61200" cy="5248800"/>
          </a:xfrm>
          <a:prstGeom prst="straightConnector1">
            <a:avLst/>
          </a:prstGeom>
          <a:noFill/>
          <a:ln w="38150" cap="flat" cmpd="sng">
            <a:solidFill>
              <a:srgbClr val="8C8C8C"/>
            </a:solidFill>
            <a:prstDash val="solid"/>
            <a:miter lim="8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9"/>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770"/>
                                        </p:tgtEl>
                                        <p:attrNameLst>
                                          <p:attrName>style.visibility</p:attrName>
                                        </p:attrNameLst>
                                      </p:cBhvr>
                                      <p:to>
                                        <p:strVal val="visible"/>
                                      </p:to>
                                    </p:set>
                                    <p:animEffect transition="in" filter="fade">
                                      <p:cBhvr>
                                        <p:cTn id="17" dur="500"/>
                                        <p:tgtEl>
                                          <p:spTgt spid="77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7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77"/>
                                        </p:tgtEl>
                                        <p:attrNameLst>
                                          <p:attrName>style.visibility</p:attrName>
                                        </p:attrNameLst>
                                      </p:cBhvr>
                                      <p:to>
                                        <p:strVal val="visible"/>
                                      </p:to>
                                    </p:set>
                                    <p:animEffect transition="in" filter="fade">
                                      <p:cBhvr>
                                        <p:cTn id="26" dur="500"/>
                                        <p:tgtEl>
                                          <p:spTgt spid="77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72"/>
                                        </p:tgtEl>
                                        <p:attrNameLst>
                                          <p:attrName>style.visibility</p:attrName>
                                        </p:attrNameLst>
                                      </p:cBhvr>
                                      <p:to>
                                        <p:strVal val="visible"/>
                                      </p:to>
                                    </p:set>
                                  </p:childTnLst>
                                </p:cTn>
                              </p:par>
                              <p:par>
                                <p:cTn id="31" presetID="10" presetClass="entr" presetSubtype="0" fill="hold" nodeType="withEffect">
                                  <p:stCondLst>
                                    <p:cond delay="0"/>
                                  </p:stCondLst>
                                  <p:childTnLst>
                                    <p:set>
                                      <p:cBhvr>
                                        <p:cTn id="32" dur="1" fill="hold">
                                          <p:stCondLst>
                                            <p:cond delay="0"/>
                                          </p:stCondLst>
                                        </p:cTn>
                                        <p:tgtEl>
                                          <p:spTgt spid="773"/>
                                        </p:tgtEl>
                                        <p:attrNameLst>
                                          <p:attrName>style.visibility</p:attrName>
                                        </p:attrNameLst>
                                      </p:cBhvr>
                                      <p:to>
                                        <p:strVal val="visible"/>
                                      </p:to>
                                    </p:set>
                                    <p:animEffect transition="in" filter="fade">
                                      <p:cBhvr>
                                        <p:cTn id="33" dur="500"/>
                                        <p:tgtEl>
                                          <p:spTgt spid="77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7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36"/>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Prototyping model</a:t>
            </a:r>
            <a:endParaRPr sz="3400" b="0" strike="noStrike">
              <a:solidFill>
                <a:srgbClr val="212121"/>
              </a:solidFill>
              <a:latin typeface="Roboto Condensed"/>
              <a:ea typeface="Roboto Condensed"/>
              <a:cs typeface="Roboto Condensed"/>
              <a:sym typeface="Roboto Condensed"/>
            </a:endParaRPr>
          </a:p>
        </p:txBody>
      </p:sp>
      <p:sp>
        <p:nvSpPr>
          <p:cNvPr id="783" name="Google Shape;783;p36"/>
          <p:cNvSpPr txBox="1"/>
          <p:nvPr/>
        </p:nvSpPr>
        <p:spPr>
          <a:xfrm>
            <a:off x="311040" y="1465200"/>
            <a:ext cx="11535480" cy="139860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1" strike="noStrike">
                <a:solidFill>
                  <a:srgbClr val="C00000"/>
                </a:solidFill>
                <a:latin typeface="Roboto Condensed"/>
                <a:ea typeface="Roboto Condensed"/>
                <a:cs typeface="Roboto Condensed"/>
                <a:sym typeface="Roboto Condensed"/>
              </a:rPr>
              <a:t>Customers have </a:t>
            </a:r>
            <a:r>
              <a:rPr lang="en-US" sz="2400" b="0" strike="noStrike">
                <a:solidFill>
                  <a:srgbClr val="212121"/>
                </a:solidFill>
                <a:latin typeface="Roboto Condensed"/>
                <a:ea typeface="Roboto Condensed"/>
                <a:cs typeface="Roboto Condensed"/>
                <a:sym typeface="Roboto Condensed"/>
              </a:rPr>
              <a:t>general </a:t>
            </a:r>
            <a:r>
              <a:rPr lang="en-US" sz="2400" b="1" strike="noStrike">
                <a:solidFill>
                  <a:srgbClr val="C00000"/>
                </a:solidFill>
                <a:latin typeface="Roboto Condensed"/>
                <a:ea typeface="Roboto Condensed"/>
                <a:cs typeface="Roboto Condensed"/>
                <a:sym typeface="Roboto Condensed"/>
              </a:rPr>
              <a:t>objectives of software</a:t>
            </a:r>
            <a:r>
              <a:rPr lang="en-US" sz="2400" b="0" strike="noStrike">
                <a:solidFill>
                  <a:srgbClr val="212121"/>
                </a:solidFill>
                <a:latin typeface="Roboto Condensed"/>
                <a:ea typeface="Roboto Condensed"/>
                <a:cs typeface="Roboto Condensed"/>
                <a:sym typeface="Roboto Condensed"/>
              </a:rPr>
              <a:t> but </a:t>
            </a:r>
            <a:r>
              <a:rPr lang="en-US" sz="2400" b="1" strike="noStrike">
                <a:solidFill>
                  <a:srgbClr val="C00000"/>
                </a:solidFill>
                <a:latin typeface="Roboto Condensed"/>
                <a:ea typeface="Roboto Condensed"/>
                <a:cs typeface="Roboto Condensed"/>
                <a:sym typeface="Roboto Condensed"/>
              </a:rPr>
              <a:t>do not have detailed requirements</a:t>
            </a:r>
            <a:r>
              <a:rPr lang="en-US" sz="2400" b="0" strike="noStrike">
                <a:solidFill>
                  <a:srgbClr val="212121"/>
                </a:solidFill>
                <a:latin typeface="Roboto Condensed"/>
                <a:ea typeface="Roboto Condensed"/>
                <a:cs typeface="Roboto Condensed"/>
                <a:sym typeface="Roboto Condensed"/>
              </a:rPr>
              <a:t> for functions &amp; features.</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1" strike="noStrike">
                <a:solidFill>
                  <a:srgbClr val="C00000"/>
                </a:solidFill>
                <a:latin typeface="Roboto Condensed"/>
                <a:ea typeface="Roboto Condensed"/>
                <a:cs typeface="Roboto Condensed"/>
                <a:sym typeface="Roboto Condensed"/>
              </a:rPr>
              <a:t>Developers</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are </a:t>
            </a:r>
            <a:r>
              <a:rPr lang="en-US" sz="2400" b="1" strike="noStrike">
                <a:solidFill>
                  <a:srgbClr val="C00000"/>
                </a:solidFill>
                <a:latin typeface="Roboto Condensed"/>
                <a:ea typeface="Roboto Condensed"/>
                <a:cs typeface="Roboto Condensed"/>
                <a:sym typeface="Roboto Condensed"/>
              </a:rPr>
              <a:t>not sure </a:t>
            </a:r>
            <a:r>
              <a:rPr lang="en-US" sz="2400" b="0" strike="noStrike">
                <a:solidFill>
                  <a:srgbClr val="212121"/>
                </a:solidFill>
                <a:latin typeface="Roboto Condensed"/>
                <a:ea typeface="Roboto Condensed"/>
                <a:cs typeface="Roboto Condensed"/>
                <a:sym typeface="Roboto Condensed"/>
              </a:rPr>
              <a:t>about </a:t>
            </a:r>
            <a:r>
              <a:rPr lang="en-US" sz="2400" b="1" strike="noStrike">
                <a:solidFill>
                  <a:srgbClr val="212121"/>
                </a:solidFill>
                <a:latin typeface="Roboto Condensed"/>
                <a:ea typeface="Roboto Condensed"/>
                <a:cs typeface="Roboto Condensed"/>
                <a:sym typeface="Roboto Condensed"/>
              </a:rPr>
              <a:t>efficiency of an algorithm </a:t>
            </a:r>
            <a:r>
              <a:rPr lang="en-US" sz="2400" b="0" strike="noStrike">
                <a:solidFill>
                  <a:srgbClr val="212121"/>
                </a:solidFill>
                <a:latin typeface="Roboto Condensed"/>
                <a:ea typeface="Roboto Condensed"/>
                <a:cs typeface="Roboto Condensed"/>
                <a:sym typeface="Roboto Condensed"/>
              </a:rPr>
              <a:t>&amp; </a:t>
            </a:r>
            <a:r>
              <a:rPr lang="en-US" sz="2400" b="1" strike="noStrike">
                <a:solidFill>
                  <a:srgbClr val="212121"/>
                </a:solidFill>
                <a:latin typeface="Roboto Condensed"/>
                <a:ea typeface="Roboto Condensed"/>
                <a:cs typeface="Roboto Condensed"/>
                <a:sym typeface="Roboto Condensed"/>
              </a:rPr>
              <a:t>technical feasibilities</a:t>
            </a:r>
            <a:r>
              <a:rPr lang="en-US" sz="2400" b="0" strike="noStrike">
                <a:solidFill>
                  <a:srgbClr val="212121"/>
                </a:solidFill>
                <a:latin typeface="Roboto Condensed"/>
                <a:ea typeface="Roboto Condensed"/>
                <a:cs typeface="Roboto Condensed"/>
                <a:sym typeface="Roboto Condensed"/>
              </a:rPr>
              <a:t>.</a:t>
            </a:r>
            <a:endParaRPr/>
          </a:p>
          <a:p>
            <a:pPr marL="0" marR="0" lvl="0" indent="0" algn="just" rtl="0">
              <a:lnSpc>
                <a:spcPct val="90000"/>
              </a:lnSpc>
              <a:spcBef>
                <a:spcPts val="1001"/>
              </a:spcBef>
              <a:spcAft>
                <a:spcPts val="0"/>
              </a:spcAft>
              <a:buNone/>
            </a:pPr>
            <a:endParaRPr sz="2400" b="0" strike="noStrike">
              <a:solidFill>
                <a:srgbClr val="212121"/>
              </a:solidFill>
              <a:latin typeface="Roboto Condensed"/>
              <a:ea typeface="Roboto Condensed"/>
              <a:cs typeface="Roboto Condensed"/>
              <a:sym typeface="Roboto Condensed"/>
            </a:endParaRPr>
          </a:p>
        </p:txBody>
      </p:sp>
      <p:sp>
        <p:nvSpPr>
          <p:cNvPr id="784" name="Google Shape;784;p36"/>
          <p:cNvSpPr/>
          <p:nvPr/>
        </p:nvSpPr>
        <p:spPr>
          <a:xfrm>
            <a:off x="292680" y="3221280"/>
            <a:ext cx="11553840" cy="301068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It serves as a </a:t>
            </a:r>
            <a:r>
              <a:rPr lang="en-US" sz="2400" b="1" strike="noStrike">
                <a:solidFill>
                  <a:srgbClr val="212121"/>
                </a:solidFill>
                <a:latin typeface="Roboto Condensed"/>
                <a:ea typeface="Roboto Condensed"/>
                <a:cs typeface="Roboto Condensed"/>
                <a:sym typeface="Roboto Condensed"/>
              </a:rPr>
              <a:t>mechanism</a:t>
            </a:r>
            <a:r>
              <a:rPr lang="en-US" sz="2400" b="0" strike="noStrike">
                <a:solidFill>
                  <a:srgbClr val="212121"/>
                </a:solidFill>
                <a:latin typeface="Roboto Condensed"/>
                <a:ea typeface="Roboto Condensed"/>
                <a:cs typeface="Roboto Condensed"/>
                <a:sym typeface="Roboto Condensed"/>
              </a:rPr>
              <a:t> for </a:t>
            </a:r>
            <a:r>
              <a:rPr lang="en-US" sz="2400" b="1" strike="noStrike">
                <a:solidFill>
                  <a:srgbClr val="C00000"/>
                </a:solidFill>
                <a:latin typeface="Roboto Condensed"/>
                <a:ea typeface="Roboto Condensed"/>
                <a:cs typeface="Roboto Condensed"/>
                <a:sym typeface="Roboto Condensed"/>
              </a:rPr>
              <a:t>identifying</a:t>
            </a:r>
            <a:r>
              <a:rPr lang="en-US" sz="2400" b="0" strike="noStrike">
                <a:solidFill>
                  <a:srgbClr val="C00000"/>
                </a:solidFill>
                <a:latin typeface="Roboto Condensed"/>
                <a:ea typeface="Roboto Condensed"/>
                <a:cs typeface="Roboto Condensed"/>
                <a:sym typeface="Roboto Condensed"/>
              </a:rPr>
              <a:t> </a:t>
            </a:r>
            <a:r>
              <a:rPr lang="en-US" sz="2400" b="1" strike="noStrike">
                <a:solidFill>
                  <a:srgbClr val="C00000"/>
                </a:solidFill>
                <a:latin typeface="Roboto Condensed"/>
                <a:ea typeface="Roboto Condensed"/>
                <a:cs typeface="Roboto Condensed"/>
                <a:sym typeface="Roboto Condensed"/>
              </a:rPr>
              <a:t>software requirements</a:t>
            </a:r>
            <a:r>
              <a:rPr lang="en-US" sz="2400" b="0" strike="noStrike">
                <a:solidFill>
                  <a:srgbClr val="212121"/>
                </a:solidFill>
                <a:latin typeface="Roboto Condensed"/>
                <a:ea typeface="Roboto Condensed"/>
                <a:cs typeface="Roboto Condensed"/>
                <a:sym typeface="Roboto Condensed"/>
              </a:rPr>
              <a:t>.</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Prototype can be served as “</a:t>
            </a:r>
            <a:r>
              <a:rPr lang="en-US" sz="2400" b="1" strike="noStrike">
                <a:solidFill>
                  <a:srgbClr val="C00000"/>
                </a:solidFill>
                <a:latin typeface="Roboto Condensed"/>
                <a:ea typeface="Roboto Condensed"/>
                <a:cs typeface="Roboto Condensed"/>
                <a:sym typeface="Roboto Condensed"/>
              </a:rPr>
              <a:t>the first system</a:t>
            </a:r>
            <a:r>
              <a:rPr lang="en-US" sz="2400" b="0" strike="noStrike">
                <a:solidFill>
                  <a:srgbClr val="212121"/>
                </a:solidFill>
                <a:latin typeface="Roboto Condensed"/>
                <a:ea typeface="Roboto Condensed"/>
                <a:cs typeface="Roboto Condensed"/>
                <a:sym typeface="Roboto Condensed"/>
              </a:rPr>
              <a:t>”.</a:t>
            </a:r>
            <a:endParaRPr sz="2400" b="0" strike="noStrike">
              <a:solidFill>
                <a:schemeClr val="dk1"/>
              </a:solidFill>
              <a:latin typeface="Arial"/>
              <a:ea typeface="Arial"/>
              <a:cs typeface="Arial"/>
              <a:sym typeface="Arial"/>
            </a:endParaRPr>
          </a:p>
          <a:p>
            <a:pPr marL="264960" marR="0" lvl="1" indent="-264599" algn="just" rtl="0">
              <a:lnSpc>
                <a:spcPct val="90000"/>
              </a:lnSpc>
              <a:spcBef>
                <a:spcPts val="1001"/>
              </a:spcBef>
              <a:spcAft>
                <a:spcPts val="0"/>
              </a:spcAft>
              <a:buClr>
                <a:srgbClr val="B84742"/>
              </a:buClr>
              <a:buSzPts val="2400"/>
              <a:buFont typeface="Noto Sans Symbols"/>
              <a:buChar char="🞂"/>
            </a:pPr>
            <a:r>
              <a:rPr lang="en-US" sz="2400" b="1" i="0" u="none" strike="noStrike" cap="none">
                <a:solidFill>
                  <a:srgbClr val="C00000"/>
                </a:solidFill>
                <a:latin typeface="Roboto Condensed"/>
                <a:ea typeface="Roboto Condensed"/>
                <a:cs typeface="Roboto Condensed"/>
                <a:sym typeface="Roboto Condensed"/>
              </a:rPr>
              <a:t>“quick and dirty” </a:t>
            </a:r>
            <a:r>
              <a:rPr lang="en-US" sz="2400" b="0" i="0" u="none" strike="noStrike" cap="none">
                <a:solidFill>
                  <a:srgbClr val="212121"/>
                </a:solidFill>
                <a:latin typeface="Roboto Condensed"/>
                <a:ea typeface="Roboto Condensed"/>
                <a:cs typeface="Roboto Condensed"/>
                <a:sym typeface="Roboto Condensed"/>
              </a:rPr>
              <a:t>– quality not important, scripting etc. can be used</a:t>
            </a:r>
            <a:endParaRPr sz="2400" b="0" i="0" u="none" strike="noStrike" cap="none">
              <a:solidFill>
                <a:schemeClr val="dk1"/>
              </a:solidFill>
              <a:latin typeface="Arial"/>
              <a:ea typeface="Arial"/>
              <a:cs typeface="Arial"/>
              <a:sym typeface="Arial"/>
            </a:endParaRPr>
          </a:p>
          <a:p>
            <a:pPr marL="264960" marR="0" lvl="1" indent="-264599" algn="just" rtl="0">
              <a:lnSpc>
                <a:spcPct val="90000"/>
              </a:lnSpc>
              <a:spcBef>
                <a:spcPts val="1001"/>
              </a:spcBef>
              <a:spcAft>
                <a:spcPts val="0"/>
              </a:spcAft>
              <a:buClr>
                <a:srgbClr val="B84742"/>
              </a:buClr>
              <a:buSzPts val="2400"/>
              <a:buFont typeface="Noto Sans Symbols"/>
              <a:buChar char="🞂"/>
            </a:pPr>
            <a:r>
              <a:rPr lang="en-US" sz="2400" b="0" i="0" u="none" strike="noStrike" cap="none">
                <a:solidFill>
                  <a:srgbClr val="212121"/>
                </a:solidFill>
                <a:latin typeface="Roboto Condensed"/>
                <a:ea typeface="Roboto Condensed"/>
                <a:cs typeface="Roboto Condensed"/>
                <a:sym typeface="Roboto Condensed"/>
              </a:rPr>
              <a:t>Things like exception handling, recovery, standards are </a:t>
            </a:r>
            <a:r>
              <a:rPr lang="en-US" sz="2400" b="1" i="0" u="none" strike="noStrike" cap="none">
                <a:solidFill>
                  <a:srgbClr val="C00000"/>
                </a:solidFill>
                <a:latin typeface="Roboto Condensed"/>
                <a:ea typeface="Roboto Condensed"/>
                <a:cs typeface="Roboto Condensed"/>
                <a:sym typeface="Roboto Condensed"/>
              </a:rPr>
              <a:t>omitted</a:t>
            </a:r>
            <a:endParaRPr sz="2400" b="0" i="0" u="none" strike="noStrike" cap="non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Both stakeholders and software engineers like prototyping model</a:t>
            </a:r>
            <a:endParaRPr sz="2400" b="0" strike="noStrike">
              <a:solidFill>
                <a:schemeClr val="dk1"/>
              </a:solidFill>
              <a:latin typeface="Arial"/>
              <a:ea typeface="Arial"/>
              <a:cs typeface="Arial"/>
              <a:sym typeface="Arial"/>
            </a:endParaRPr>
          </a:p>
          <a:p>
            <a:pPr marL="809640" marR="0" lvl="1" indent="-352080" algn="just" rtl="0">
              <a:lnSpc>
                <a:spcPct val="90000"/>
              </a:lnSpc>
              <a:spcBef>
                <a:spcPts val="499"/>
              </a:spcBef>
              <a:spcAft>
                <a:spcPts val="0"/>
              </a:spcAft>
              <a:buClr>
                <a:srgbClr val="B84742"/>
              </a:buClr>
              <a:buSzPts val="2000"/>
              <a:buFont typeface="Noto Sans Symbols"/>
              <a:buChar char="⮩"/>
            </a:pPr>
            <a:r>
              <a:rPr lang="en-US" sz="2000" b="0" i="0" u="none" strike="noStrike" cap="none">
                <a:solidFill>
                  <a:srgbClr val="212121"/>
                </a:solidFill>
                <a:latin typeface="Roboto Condensed"/>
                <a:ea typeface="Roboto Condensed"/>
                <a:cs typeface="Roboto Condensed"/>
                <a:sym typeface="Roboto Condensed"/>
              </a:rPr>
              <a:t>Users get feel for the actual system</a:t>
            </a:r>
            <a:endParaRPr sz="2000" b="0" i="0" u="none" strike="noStrike" cap="none">
              <a:solidFill>
                <a:schemeClr val="dk1"/>
              </a:solidFill>
              <a:latin typeface="Arial"/>
              <a:ea typeface="Arial"/>
              <a:cs typeface="Arial"/>
              <a:sym typeface="Arial"/>
            </a:endParaRPr>
          </a:p>
          <a:p>
            <a:pPr marL="809640" marR="0" lvl="1" indent="-352080" algn="just" rtl="0">
              <a:lnSpc>
                <a:spcPct val="90000"/>
              </a:lnSpc>
              <a:spcBef>
                <a:spcPts val="499"/>
              </a:spcBef>
              <a:spcAft>
                <a:spcPts val="0"/>
              </a:spcAft>
              <a:buClr>
                <a:srgbClr val="B84742"/>
              </a:buClr>
              <a:buSzPts val="2000"/>
              <a:buFont typeface="Noto Sans Symbols"/>
              <a:buChar char="⮩"/>
            </a:pPr>
            <a:r>
              <a:rPr lang="en-US" sz="2000" b="0" i="0" u="none" strike="noStrike" cap="none">
                <a:solidFill>
                  <a:srgbClr val="212121"/>
                </a:solidFill>
                <a:latin typeface="Roboto Condensed"/>
                <a:ea typeface="Roboto Condensed"/>
                <a:cs typeface="Roboto Condensed"/>
                <a:sym typeface="Roboto Condensed"/>
              </a:rPr>
              <a:t>Developers get to build something immediately</a:t>
            </a:r>
            <a:endParaRPr sz="2000" b="0" i="0" u="none" strike="noStrike" cap="none">
              <a:solidFill>
                <a:schemeClr val="dk1"/>
              </a:solidFill>
              <a:latin typeface="Arial"/>
              <a:ea typeface="Arial"/>
              <a:cs typeface="Arial"/>
              <a:sym typeface="Arial"/>
            </a:endParaRPr>
          </a:p>
          <a:p>
            <a:pPr marL="0" marR="0" lvl="0" indent="0" algn="just" rtl="0">
              <a:lnSpc>
                <a:spcPct val="90000"/>
              </a:lnSpc>
              <a:spcBef>
                <a:spcPts val="1001"/>
              </a:spcBef>
              <a:spcAft>
                <a:spcPts val="0"/>
              </a:spcAft>
              <a:buNone/>
            </a:pPr>
            <a:endParaRPr sz="2000" b="0" strike="noStrike">
              <a:solidFill>
                <a:schemeClr val="dk1"/>
              </a:solidFill>
              <a:latin typeface="Arial"/>
              <a:ea typeface="Arial"/>
              <a:cs typeface="Arial"/>
              <a:sym typeface="Arial"/>
            </a:endParaRPr>
          </a:p>
          <a:p>
            <a:pPr marL="0" marR="0" lvl="0" indent="0" algn="just" rtl="0">
              <a:lnSpc>
                <a:spcPct val="90000"/>
              </a:lnSpc>
              <a:spcBef>
                <a:spcPts val="1001"/>
              </a:spcBef>
              <a:spcAft>
                <a:spcPts val="0"/>
              </a:spcAft>
              <a:buNone/>
            </a:pPr>
            <a:endParaRPr sz="2000" b="0" strike="noStrike">
              <a:solidFill>
                <a:schemeClr val="dk1"/>
              </a:solidFill>
              <a:latin typeface="Arial"/>
              <a:ea typeface="Arial"/>
              <a:cs typeface="Arial"/>
              <a:sym typeface="Arial"/>
            </a:endParaRPr>
          </a:p>
        </p:txBody>
      </p:sp>
      <p:sp>
        <p:nvSpPr>
          <p:cNvPr id="785" name="Google Shape;785;p36"/>
          <p:cNvSpPr/>
          <p:nvPr/>
        </p:nvSpPr>
        <p:spPr>
          <a:xfrm>
            <a:off x="292680" y="849600"/>
            <a:ext cx="200952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When to use ?</a:t>
            </a:r>
            <a:endParaRPr sz="2400" b="0" strike="noStrike">
              <a:solidFill>
                <a:schemeClr val="dk1"/>
              </a:solidFill>
              <a:latin typeface="Arial"/>
              <a:ea typeface="Arial"/>
              <a:cs typeface="Arial"/>
              <a:sym typeface="Arial"/>
            </a:endParaRPr>
          </a:p>
        </p:txBody>
      </p:sp>
      <p:cxnSp>
        <p:nvCxnSpPr>
          <p:cNvPr id="786" name="Google Shape;786;p36"/>
          <p:cNvCxnSpPr/>
          <p:nvPr/>
        </p:nvCxnSpPr>
        <p:spPr>
          <a:xfrm>
            <a:off x="1387800" y="1311120"/>
            <a:ext cx="1045872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cxnSp>
        <p:nvCxnSpPr>
          <p:cNvPr id="787" name="Google Shape;787;p36"/>
          <p:cNvCxnSpPr/>
          <p:nvPr/>
        </p:nvCxnSpPr>
        <p:spPr>
          <a:xfrm>
            <a:off x="363600" y="2920680"/>
            <a:ext cx="11482920" cy="0"/>
          </a:xfrm>
          <a:prstGeom prst="straightConnector1">
            <a:avLst/>
          </a:prstGeom>
          <a:noFill/>
          <a:ln w="25400" cap="flat" cmpd="sng">
            <a:solidFill>
              <a:schemeClr val="accent1"/>
            </a:solidFill>
            <a:prstDash val="solid"/>
            <a:miter lim="8000"/>
            <a:headEnd type="none" w="sm" len="sm"/>
            <a:tailEnd type="none" w="sm" len="sm"/>
          </a:ln>
          <a:effectLst>
            <a:outerShdw blurRad="40000" dist="20000" dir="5400000" rotWithShape="0">
              <a:srgbClr val="000000">
                <a:alpha val="37647"/>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5"/>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786"/>
                                        </p:tgtEl>
                                        <p:attrNameLst>
                                          <p:attrName>style.visibility</p:attrName>
                                        </p:attrNameLst>
                                      </p:cBhvr>
                                      <p:to>
                                        <p:strVal val="visible"/>
                                      </p:to>
                                    </p:set>
                                    <p:animEffect transition="in" filter="fade">
                                      <p:cBhvr>
                                        <p:cTn id="9" dur="500"/>
                                        <p:tgtEl>
                                          <p:spTgt spid="78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8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8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8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84">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84">
                                            <p:txEl>
                                              <p:pRg st="1" end="1"/>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784">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784">
                                            <p:txEl>
                                              <p:pRg st="3" end="3"/>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784">
                                            <p:txEl>
                                              <p:pRg st="4" end="4"/>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784">
                                            <p:txEl>
                                              <p:pRg st="5" end="5"/>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784">
                                            <p:txEl>
                                              <p:pRg st="6" end="6"/>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784">
                                            <p:txEl>
                                              <p:pRg st="7" end="7"/>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784">
                                            <p:txEl>
                                              <p:pRg st="8" end="8"/>
                                            </p:txEl>
                                          </p:spTgt>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7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37"/>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Prototyping model cont.</a:t>
            </a:r>
            <a:endParaRPr sz="3400" b="0" strike="noStrike">
              <a:solidFill>
                <a:srgbClr val="212121"/>
              </a:solidFill>
              <a:latin typeface="Roboto Condensed"/>
              <a:ea typeface="Roboto Condensed"/>
              <a:cs typeface="Roboto Condensed"/>
              <a:sym typeface="Roboto Condensed"/>
            </a:endParaRPr>
          </a:p>
        </p:txBody>
      </p:sp>
      <p:sp>
        <p:nvSpPr>
          <p:cNvPr id="793" name="Google Shape;793;p37"/>
          <p:cNvSpPr/>
          <p:nvPr/>
        </p:nvSpPr>
        <p:spPr>
          <a:xfrm>
            <a:off x="338661" y="849600"/>
            <a:ext cx="2344154" cy="460211"/>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It works as follow</a:t>
            </a:r>
            <a:endParaRPr sz="2400" b="0" strike="noStrike">
              <a:solidFill>
                <a:schemeClr val="dk1"/>
              </a:solidFill>
              <a:latin typeface="Arial"/>
              <a:ea typeface="Arial"/>
              <a:cs typeface="Arial"/>
              <a:sym typeface="Arial"/>
            </a:endParaRPr>
          </a:p>
        </p:txBody>
      </p:sp>
      <p:cxnSp>
        <p:nvCxnSpPr>
          <p:cNvPr id="794" name="Google Shape;794;p37"/>
          <p:cNvCxnSpPr/>
          <p:nvPr/>
        </p:nvCxnSpPr>
        <p:spPr>
          <a:xfrm>
            <a:off x="1387800" y="1311120"/>
            <a:ext cx="1044540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sp>
        <p:nvSpPr>
          <p:cNvPr id="795" name="Google Shape;795;p37"/>
          <p:cNvSpPr/>
          <p:nvPr/>
        </p:nvSpPr>
        <p:spPr>
          <a:xfrm>
            <a:off x="3693240" y="2158200"/>
            <a:ext cx="2308680" cy="510840"/>
          </a:xfrm>
          <a:custGeom>
            <a:avLst/>
            <a:gdLst/>
            <a:ahLst/>
            <a:cxnLst/>
            <a:rect l="l" t="t" r="r" b="b"/>
            <a:pathLst>
              <a:path w="2308946" h="511097" extrusionOk="0">
                <a:moveTo>
                  <a:pt x="0" y="0"/>
                </a:moveTo>
                <a:lnTo>
                  <a:pt x="2308946" y="0"/>
                </a:lnTo>
                <a:lnTo>
                  <a:pt x="2308946" y="511097"/>
                </a:lnTo>
                <a:lnTo>
                  <a:pt x="0" y="511097"/>
                </a:lnTo>
                <a:lnTo>
                  <a:pt x="0" y="0"/>
                </a:lnTo>
                <a:close/>
              </a:path>
            </a:pathLst>
          </a:custGeom>
          <a:solidFill>
            <a:schemeClr val="lt1"/>
          </a:solidFill>
          <a:ln w="25400" cap="flat" cmpd="sng">
            <a:solidFill>
              <a:schemeClr val="accent6"/>
            </a:solidFill>
            <a:prstDash val="solid"/>
            <a:miter lim="8000"/>
            <a:headEnd type="none" w="sm" len="sm"/>
            <a:tailEnd type="none" w="sm" len="sm"/>
          </a:ln>
        </p:spPr>
        <p:txBody>
          <a:bodyPr spcFirstLastPara="1" wrap="square" lIns="30600" tIns="30600" rIns="30600" bIns="30600" anchor="ctr" anchorCtr="0">
            <a:noAutofit/>
          </a:bodyPr>
          <a:lstStyle/>
          <a:p>
            <a:pPr marL="0" marR="0" lvl="0" indent="0" algn="ctr" rtl="0">
              <a:lnSpc>
                <a:spcPct val="90000"/>
              </a:lnSpc>
              <a:spcBef>
                <a:spcPts val="0"/>
              </a:spcBef>
              <a:spcAft>
                <a:spcPts val="0"/>
              </a:spcAft>
              <a:buNone/>
            </a:pPr>
            <a:r>
              <a:rPr lang="en-US" sz="2400" b="1" strike="noStrike">
                <a:solidFill>
                  <a:srgbClr val="212121"/>
                </a:solidFill>
                <a:latin typeface="Roboto Condensed"/>
                <a:ea typeface="Roboto Condensed"/>
                <a:cs typeface="Roboto Condensed"/>
                <a:sym typeface="Roboto Condensed"/>
              </a:rPr>
              <a:t>Communication</a:t>
            </a:r>
            <a:endParaRPr sz="2400" b="0" strike="noStrike">
              <a:solidFill>
                <a:schemeClr val="dk1"/>
              </a:solidFill>
              <a:latin typeface="Arial"/>
              <a:ea typeface="Arial"/>
              <a:cs typeface="Arial"/>
              <a:sym typeface="Arial"/>
            </a:endParaRPr>
          </a:p>
        </p:txBody>
      </p:sp>
      <p:sp>
        <p:nvSpPr>
          <p:cNvPr id="796" name="Google Shape;796;p37"/>
          <p:cNvSpPr/>
          <p:nvPr/>
        </p:nvSpPr>
        <p:spPr>
          <a:xfrm>
            <a:off x="840240" y="1386000"/>
            <a:ext cx="4786920" cy="4786920"/>
          </a:xfrm>
          <a:custGeom>
            <a:avLst/>
            <a:gdLst/>
            <a:ahLst/>
            <a:cxnLst/>
            <a:rect l="l" t="t" r="r" b="b"/>
            <a:pathLst>
              <a:path w="120000" h="120000" extrusionOk="0">
                <a:moveTo>
                  <a:pt x="107601" y="30808"/>
                </a:moveTo>
                <a:cubicBezTo>
                  <a:pt x="114975" y="42833"/>
                  <a:pt x="117525" y="57202"/>
                  <a:pt x="114739" y="71029"/>
                </a:cubicBezTo>
                <a:lnTo>
                  <a:pt x="118711" y="72220"/>
                </a:lnTo>
                <a:lnTo>
                  <a:pt x="110501" y="75130"/>
                </a:lnTo>
                <a:lnTo>
                  <a:pt x="104761" y="68040"/>
                </a:lnTo>
                <a:lnTo>
                  <a:pt x="108731" y="69230"/>
                </a:lnTo>
                <a:lnTo>
                  <a:pt x="108731" y="69230"/>
                </a:lnTo>
                <a:cubicBezTo>
                  <a:pt x="111026" y="57116"/>
                  <a:pt x="108726" y="44581"/>
                  <a:pt x="102280" y="34071"/>
                </a:cubicBezTo>
                <a:close/>
              </a:path>
            </a:pathLst>
          </a:custGeom>
          <a:solidFill>
            <a:schemeClr val="accent1"/>
          </a:solidFill>
          <a:ln w="254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p:cNvSpPr/>
          <p:nvPr/>
        </p:nvSpPr>
        <p:spPr>
          <a:xfrm>
            <a:off x="4349880" y="4389480"/>
            <a:ext cx="1691640" cy="490320"/>
          </a:xfrm>
          <a:custGeom>
            <a:avLst/>
            <a:gdLst/>
            <a:ahLst/>
            <a:cxnLst/>
            <a:rect l="l" t="t" r="r" b="b"/>
            <a:pathLst>
              <a:path w="1692003" h="490627" extrusionOk="0">
                <a:moveTo>
                  <a:pt x="0" y="0"/>
                </a:moveTo>
                <a:lnTo>
                  <a:pt x="1692003" y="0"/>
                </a:lnTo>
                <a:lnTo>
                  <a:pt x="1692003" y="490627"/>
                </a:lnTo>
                <a:lnTo>
                  <a:pt x="0" y="490627"/>
                </a:lnTo>
                <a:lnTo>
                  <a:pt x="0" y="0"/>
                </a:lnTo>
                <a:close/>
              </a:path>
            </a:pathLst>
          </a:custGeom>
          <a:solidFill>
            <a:schemeClr val="lt1"/>
          </a:solidFill>
          <a:ln w="25400" cap="flat" cmpd="sng">
            <a:solidFill>
              <a:schemeClr val="accent6"/>
            </a:solidFill>
            <a:prstDash val="solid"/>
            <a:miter lim="8000"/>
            <a:headEnd type="none" w="sm" len="sm"/>
            <a:tailEnd type="none" w="sm" len="sm"/>
          </a:ln>
        </p:spPr>
        <p:txBody>
          <a:bodyPr spcFirstLastPara="1" wrap="square" lIns="30600" tIns="30600" rIns="30600" bIns="30600" anchor="ctr" anchorCtr="0">
            <a:noAutofit/>
          </a:bodyPr>
          <a:lstStyle/>
          <a:p>
            <a:pPr marL="0" marR="0" lvl="0" indent="0" algn="ctr" rtl="0">
              <a:lnSpc>
                <a:spcPct val="90000"/>
              </a:lnSpc>
              <a:spcBef>
                <a:spcPts val="0"/>
              </a:spcBef>
              <a:spcAft>
                <a:spcPts val="0"/>
              </a:spcAft>
              <a:buNone/>
            </a:pPr>
            <a:r>
              <a:rPr lang="en-US" sz="2400" b="1" strike="noStrike">
                <a:solidFill>
                  <a:srgbClr val="212121"/>
                </a:solidFill>
                <a:latin typeface="Roboto Condensed"/>
                <a:ea typeface="Roboto Condensed"/>
                <a:cs typeface="Roboto Condensed"/>
                <a:sym typeface="Roboto Condensed"/>
              </a:rPr>
              <a:t>Quick Plan</a:t>
            </a:r>
            <a:endParaRPr sz="2400" b="0" strike="noStrike">
              <a:solidFill>
                <a:schemeClr val="dk1"/>
              </a:solidFill>
              <a:latin typeface="Arial"/>
              <a:ea typeface="Arial"/>
              <a:cs typeface="Arial"/>
              <a:sym typeface="Arial"/>
            </a:endParaRPr>
          </a:p>
        </p:txBody>
      </p:sp>
      <p:sp>
        <p:nvSpPr>
          <p:cNvPr id="798" name="Google Shape;798;p37"/>
          <p:cNvSpPr/>
          <p:nvPr/>
        </p:nvSpPr>
        <p:spPr>
          <a:xfrm>
            <a:off x="843840" y="1447200"/>
            <a:ext cx="4786920" cy="4786920"/>
          </a:xfrm>
          <a:custGeom>
            <a:avLst/>
            <a:gdLst/>
            <a:ahLst/>
            <a:cxnLst/>
            <a:rect l="l" t="t" r="r" b="b"/>
            <a:pathLst>
              <a:path w="120000" h="120000" extrusionOk="0">
                <a:moveTo>
                  <a:pt x="108699" y="87321"/>
                </a:moveTo>
                <a:cubicBezTo>
                  <a:pt x="104560" y="94699"/>
                  <a:pt x="98798" y="101040"/>
                  <a:pt x="91850" y="105865"/>
                </a:cubicBezTo>
                <a:lnTo>
                  <a:pt x="93891" y="109474"/>
                </a:lnTo>
                <a:lnTo>
                  <a:pt x="85953" y="105888"/>
                </a:lnTo>
                <a:lnTo>
                  <a:pt x="86722" y="96798"/>
                </a:lnTo>
                <a:lnTo>
                  <a:pt x="88763" y="100406"/>
                </a:lnTo>
                <a:cubicBezTo>
                  <a:pt x="94725" y="96162"/>
                  <a:pt x="99675" y="90650"/>
                  <a:pt x="103256" y="84267"/>
                </a:cubicBezTo>
                <a:close/>
              </a:path>
            </a:pathLst>
          </a:custGeom>
          <a:solidFill>
            <a:schemeClr val="accent1"/>
          </a:solidFill>
          <a:ln w="254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7"/>
          <p:cNvSpPr/>
          <p:nvPr/>
        </p:nvSpPr>
        <p:spPr>
          <a:xfrm>
            <a:off x="2069280" y="5642280"/>
            <a:ext cx="2213280" cy="724680"/>
          </a:xfrm>
          <a:custGeom>
            <a:avLst/>
            <a:gdLst/>
            <a:ahLst/>
            <a:cxnLst/>
            <a:rect l="l" t="t" r="r" b="b"/>
            <a:pathLst>
              <a:path w="2213814" h="725100" extrusionOk="0">
                <a:moveTo>
                  <a:pt x="0" y="0"/>
                </a:moveTo>
                <a:lnTo>
                  <a:pt x="2213814" y="0"/>
                </a:lnTo>
                <a:lnTo>
                  <a:pt x="2213814" y="725100"/>
                </a:lnTo>
                <a:lnTo>
                  <a:pt x="0" y="725100"/>
                </a:lnTo>
                <a:lnTo>
                  <a:pt x="0" y="0"/>
                </a:lnTo>
                <a:close/>
              </a:path>
            </a:pathLst>
          </a:custGeom>
          <a:solidFill>
            <a:schemeClr val="lt1"/>
          </a:solidFill>
          <a:ln w="25400" cap="flat" cmpd="sng">
            <a:solidFill>
              <a:schemeClr val="accent6"/>
            </a:solidFill>
            <a:prstDash val="solid"/>
            <a:miter lim="8000"/>
            <a:headEnd type="none" w="sm" len="sm"/>
            <a:tailEnd type="none" w="sm" len="sm"/>
          </a:ln>
        </p:spPr>
        <p:txBody>
          <a:bodyPr spcFirstLastPara="1" wrap="square" lIns="30600" tIns="30600" rIns="30600" bIns="30600" anchor="ctr" anchorCtr="0">
            <a:noAutofit/>
          </a:bodyPr>
          <a:lstStyle/>
          <a:p>
            <a:pPr marL="0" marR="0" lvl="0" indent="0" algn="ctr" rtl="0">
              <a:lnSpc>
                <a:spcPct val="90000"/>
              </a:lnSpc>
              <a:spcBef>
                <a:spcPts val="0"/>
              </a:spcBef>
              <a:spcAft>
                <a:spcPts val="0"/>
              </a:spcAft>
              <a:buNone/>
            </a:pPr>
            <a:r>
              <a:rPr lang="en-US" sz="2400" b="1" strike="noStrike">
                <a:solidFill>
                  <a:srgbClr val="212121"/>
                </a:solidFill>
                <a:latin typeface="Roboto Condensed"/>
                <a:ea typeface="Roboto Condensed"/>
                <a:cs typeface="Roboto Condensed"/>
                <a:sym typeface="Roboto Condensed"/>
              </a:rPr>
              <a:t>Modeling Quick Design</a:t>
            </a:r>
            <a:endParaRPr sz="2400" b="0" strike="noStrike">
              <a:solidFill>
                <a:schemeClr val="dk1"/>
              </a:solidFill>
              <a:latin typeface="Arial"/>
              <a:ea typeface="Arial"/>
              <a:cs typeface="Arial"/>
              <a:sym typeface="Arial"/>
            </a:endParaRPr>
          </a:p>
        </p:txBody>
      </p:sp>
      <p:sp>
        <p:nvSpPr>
          <p:cNvPr id="800" name="Google Shape;800;p37"/>
          <p:cNvSpPr/>
          <p:nvPr/>
        </p:nvSpPr>
        <p:spPr>
          <a:xfrm>
            <a:off x="725400" y="1449720"/>
            <a:ext cx="4786920" cy="4786920"/>
          </a:xfrm>
          <a:custGeom>
            <a:avLst/>
            <a:gdLst/>
            <a:ahLst/>
            <a:cxnLst/>
            <a:rect l="l" t="t" r="r" b="b"/>
            <a:pathLst>
              <a:path w="120000" h="120000" extrusionOk="0">
                <a:moveTo>
                  <a:pt x="32399" y="108540"/>
                </a:moveTo>
                <a:lnTo>
                  <a:pt x="32399" y="108540"/>
                </a:lnTo>
                <a:cubicBezTo>
                  <a:pt x="25291" y="104499"/>
                  <a:pt x="19158" y="98946"/>
                  <a:pt x="14432" y="92274"/>
                </a:cubicBezTo>
                <a:lnTo>
                  <a:pt x="10842" y="94349"/>
                </a:lnTo>
                <a:lnTo>
                  <a:pt x="14355" y="86377"/>
                </a:lnTo>
                <a:lnTo>
                  <a:pt x="23451" y="87062"/>
                </a:lnTo>
                <a:lnTo>
                  <a:pt x="19862" y="89136"/>
                </a:lnTo>
                <a:lnTo>
                  <a:pt x="19862" y="89136"/>
                </a:lnTo>
                <a:cubicBezTo>
                  <a:pt x="24014" y="94855"/>
                  <a:pt x="29340" y="99622"/>
                  <a:pt x="35484" y="103115"/>
                </a:cubicBezTo>
                <a:close/>
              </a:path>
            </a:pathLst>
          </a:custGeom>
          <a:solidFill>
            <a:schemeClr val="accent1"/>
          </a:solidFill>
          <a:ln w="254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p:cNvSpPr/>
          <p:nvPr/>
        </p:nvSpPr>
        <p:spPr>
          <a:xfrm>
            <a:off x="125280" y="4118040"/>
            <a:ext cx="1989000" cy="787680"/>
          </a:xfrm>
          <a:custGeom>
            <a:avLst/>
            <a:gdLst/>
            <a:ahLst/>
            <a:cxnLst/>
            <a:rect l="l" t="t" r="r" b="b"/>
            <a:pathLst>
              <a:path w="1989365" h="787926" extrusionOk="0">
                <a:moveTo>
                  <a:pt x="0" y="0"/>
                </a:moveTo>
                <a:lnTo>
                  <a:pt x="1989365" y="0"/>
                </a:lnTo>
                <a:lnTo>
                  <a:pt x="1989365" y="787926"/>
                </a:lnTo>
                <a:lnTo>
                  <a:pt x="0" y="787926"/>
                </a:lnTo>
                <a:lnTo>
                  <a:pt x="0" y="0"/>
                </a:lnTo>
                <a:close/>
              </a:path>
            </a:pathLst>
          </a:custGeom>
          <a:solidFill>
            <a:schemeClr val="lt1"/>
          </a:solidFill>
          <a:ln w="25400" cap="flat" cmpd="sng">
            <a:solidFill>
              <a:schemeClr val="accent6"/>
            </a:solidFill>
            <a:prstDash val="solid"/>
            <a:miter lim="8000"/>
            <a:headEnd type="none" w="sm" len="sm"/>
            <a:tailEnd type="none" w="sm" len="sm"/>
          </a:ln>
        </p:spPr>
        <p:txBody>
          <a:bodyPr spcFirstLastPara="1" wrap="square" lIns="30600" tIns="30600" rIns="30600" bIns="30600" anchor="ctr" anchorCtr="0">
            <a:noAutofit/>
          </a:bodyPr>
          <a:lstStyle/>
          <a:p>
            <a:pPr marL="0" marR="0" lvl="0" indent="0" algn="ctr" rtl="0">
              <a:lnSpc>
                <a:spcPct val="90000"/>
              </a:lnSpc>
              <a:spcBef>
                <a:spcPts val="0"/>
              </a:spcBef>
              <a:spcAft>
                <a:spcPts val="0"/>
              </a:spcAft>
              <a:buNone/>
            </a:pPr>
            <a:r>
              <a:rPr lang="en-US" sz="2400" b="1" strike="noStrike">
                <a:solidFill>
                  <a:srgbClr val="212121"/>
                </a:solidFill>
                <a:latin typeface="Roboto Condensed"/>
                <a:ea typeface="Roboto Condensed"/>
                <a:cs typeface="Roboto Condensed"/>
                <a:sym typeface="Roboto Condensed"/>
              </a:rPr>
              <a:t>Construction of Prototype</a:t>
            </a:r>
            <a:endParaRPr sz="2400" b="0" strike="noStrike">
              <a:solidFill>
                <a:schemeClr val="dk1"/>
              </a:solidFill>
              <a:latin typeface="Arial"/>
              <a:ea typeface="Arial"/>
              <a:cs typeface="Arial"/>
              <a:sym typeface="Arial"/>
            </a:endParaRPr>
          </a:p>
        </p:txBody>
      </p:sp>
      <p:sp>
        <p:nvSpPr>
          <p:cNvPr id="802" name="Google Shape;802;p37"/>
          <p:cNvSpPr/>
          <p:nvPr/>
        </p:nvSpPr>
        <p:spPr>
          <a:xfrm>
            <a:off x="750240" y="1413360"/>
            <a:ext cx="4786920" cy="4786920"/>
          </a:xfrm>
          <a:custGeom>
            <a:avLst/>
            <a:gdLst/>
            <a:ahLst/>
            <a:cxnLst/>
            <a:rect l="l" t="t" r="r" b="b"/>
            <a:pathLst>
              <a:path w="120000" h="120000" extrusionOk="0">
                <a:moveTo>
                  <a:pt x="4763" y="68175"/>
                </a:moveTo>
                <a:cubicBezTo>
                  <a:pt x="3359" y="58692"/>
                  <a:pt x="4421" y="49007"/>
                  <a:pt x="7845" y="40053"/>
                </a:cubicBezTo>
                <a:lnTo>
                  <a:pt x="4125" y="38221"/>
                </a:lnTo>
                <a:lnTo>
                  <a:pt x="12704" y="36712"/>
                </a:lnTo>
                <a:lnTo>
                  <a:pt x="17190" y="44655"/>
                </a:lnTo>
                <a:lnTo>
                  <a:pt x="13471" y="42823"/>
                </a:lnTo>
                <a:lnTo>
                  <a:pt x="13471" y="42823"/>
                </a:lnTo>
                <a:cubicBezTo>
                  <a:pt x="10590" y="50628"/>
                  <a:pt x="9719" y="59032"/>
                  <a:pt x="10937" y="67262"/>
                </a:cubicBezTo>
                <a:close/>
              </a:path>
            </a:pathLst>
          </a:custGeom>
          <a:solidFill>
            <a:schemeClr val="accent1"/>
          </a:solidFill>
          <a:ln w="254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7"/>
          <p:cNvSpPr/>
          <p:nvPr/>
        </p:nvSpPr>
        <p:spPr>
          <a:xfrm>
            <a:off x="358200" y="2060280"/>
            <a:ext cx="2317320" cy="808200"/>
          </a:xfrm>
          <a:custGeom>
            <a:avLst/>
            <a:gdLst/>
            <a:ahLst/>
            <a:cxnLst/>
            <a:rect l="l" t="t" r="r" b="b"/>
            <a:pathLst>
              <a:path w="2317591" h="808408" extrusionOk="0">
                <a:moveTo>
                  <a:pt x="0" y="0"/>
                </a:moveTo>
                <a:lnTo>
                  <a:pt x="2317591" y="0"/>
                </a:lnTo>
                <a:lnTo>
                  <a:pt x="2317591" y="808408"/>
                </a:lnTo>
                <a:lnTo>
                  <a:pt x="0" y="808408"/>
                </a:lnTo>
                <a:lnTo>
                  <a:pt x="0" y="0"/>
                </a:lnTo>
                <a:close/>
              </a:path>
            </a:pathLst>
          </a:custGeom>
          <a:solidFill>
            <a:schemeClr val="lt1"/>
          </a:solidFill>
          <a:ln w="25400" cap="flat" cmpd="sng">
            <a:solidFill>
              <a:schemeClr val="accent6"/>
            </a:solidFill>
            <a:prstDash val="solid"/>
            <a:miter lim="8000"/>
            <a:headEnd type="none" w="sm" len="sm"/>
            <a:tailEnd type="none" w="sm" len="sm"/>
          </a:ln>
        </p:spPr>
        <p:txBody>
          <a:bodyPr spcFirstLastPara="1" wrap="square" lIns="30600" tIns="30600" rIns="30600" bIns="30600" anchor="ctr" anchorCtr="0">
            <a:noAutofit/>
          </a:bodyPr>
          <a:lstStyle/>
          <a:p>
            <a:pPr marL="0" marR="0" lvl="0" indent="0" algn="ctr" rtl="0">
              <a:lnSpc>
                <a:spcPct val="90000"/>
              </a:lnSpc>
              <a:spcBef>
                <a:spcPts val="0"/>
              </a:spcBef>
              <a:spcAft>
                <a:spcPts val="0"/>
              </a:spcAft>
              <a:buNone/>
            </a:pPr>
            <a:r>
              <a:rPr lang="en-US" sz="2400" b="1" strike="noStrike">
                <a:solidFill>
                  <a:srgbClr val="212121"/>
                </a:solidFill>
                <a:latin typeface="Roboto Condensed"/>
                <a:ea typeface="Roboto Condensed"/>
                <a:cs typeface="Roboto Condensed"/>
                <a:sym typeface="Roboto Condensed"/>
              </a:rPr>
              <a:t>Deployment &amp; Feedback</a:t>
            </a:r>
            <a:endParaRPr sz="2400" b="0" strike="noStrike">
              <a:solidFill>
                <a:schemeClr val="dk1"/>
              </a:solidFill>
              <a:latin typeface="Arial"/>
              <a:ea typeface="Arial"/>
              <a:cs typeface="Arial"/>
              <a:sym typeface="Arial"/>
            </a:endParaRPr>
          </a:p>
        </p:txBody>
      </p:sp>
      <p:sp>
        <p:nvSpPr>
          <p:cNvPr id="804" name="Google Shape;804;p37"/>
          <p:cNvSpPr/>
          <p:nvPr/>
        </p:nvSpPr>
        <p:spPr>
          <a:xfrm>
            <a:off x="823320" y="1395000"/>
            <a:ext cx="4786920" cy="4786920"/>
          </a:xfrm>
          <a:custGeom>
            <a:avLst/>
            <a:gdLst/>
            <a:ahLst/>
            <a:cxnLst/>
            <a:rect l="l" t="t" r="r" b="b"/>
            <a:pathLst>
              <a:path w="120000" h="120000" extrusionOk="0">
                <a:moveTo>
                  <a:pt x="27542" y="14564"/>
                </a:moveTo>
                <a:lnTo>
                  <a:pt x="27542" y="14564"/>
                </a:lnTo>
                <a:cubicBezTo>
                  <a:pt x="46678" y="893"/>
                  <a:pt x="72328" y="678"/>
                  <a:pt x="91691" y="14025"/>
                </a:cubicBezTo>
                <a:lnTo>
                  <a:pt x="94349" y="10843"/>
                </a:lnTo>
                <a:lnTo>
                  <a:pt x="93792" y="19536"/>
                </a:lnTo>
                <a:lnTo>
                  <a:pt x="85014" y="22021"/>
                </a:lnTo>
                <a:lnTo>
                  <a:pt x="87671" y="18839"/>
                </a:lnTo>
                <a:lnTo>
                  <a:pt x="87671" y="18839"/>
                </a:lnTo>
                <a:cubicBezTo>
                  <a:pt x="70511" y="7303"/>
                  <a:pt x="47995" y="7623"/>
                  <a:pt x="31170" y="19642"/>
                </a:cubicBezTo>
                <a:close/>
              </a:path>
            </a:pathLst>
          </a:custGeom>
          <a:solidFill>
            <a:schemeClr val="accent1"/>
          </a:solidFill>
          <a:ln w="254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p:cNvSpPr txBox="1"/>
          <p:nvPr/>
        </p:nvSpPr>
        <p:spPr>
          <a:xfrm>
            <a:off x="6360480" y="1393920"/>
            <a:ext cx="5486040" cy="813960"/>
          </a:xfrm>
          <a:prstGeom prst="rect">
            <a:avLst/>
          </a:prstGeom>
          <a:noFill/>
          <a:ln>
            <a:noFill/>
          </a:ln>
        </p:spPr>
        <p:txBody>
          <a:bodyPr spcFirstLastPara="1" wrap="square" lIns="91425" tIns="45700" rIns="91425" bIns="45700" anchor="t" anchorCtr="0">
            <a:norm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1" strike="noStrike">
                <a:solidFill>
                  <a:srgbClr val="C00000"/>
                </a:solidFill>
                <a:latin typeface="Roboto Condensed"/>
                <a:ea typeface="Roboto Condensed"/>
                <a:cs typeface="Roboto Condensed"/>
                <a:sym typeface="Roboto Condensed"/>
              </a:rPr>
              <a:t>Communicate</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with stockholders &amp; </a:t>
            </a:r>
            <a:r>
              <a:rPr lang="en-US" sz="2400" b="1" strike="noStrike">
                <a:solidFill>
                  <a:srgbClr val="C00000"/>
                </a:solidFill>
                <a:latin typeface="Roboto Condensed"/>
                <a:ea typeface="Roboto Condensed"/>
                <a:cs typeface="Roboto Condensed"/>
                <a:sym typeface="Roboto Condensed"/>
              </a:rPr>
              <a:t>define objective </a:t>
            </a:r>
            <a:r>
              <a:rPr lang="en-US" sz="2400" b="0" strike="noStrike">
                <a:solidFill>
                  <a:srgbClr val="212121"/>
                </a:solidFill>
                <a:latin typeface="Roboto Condensed"/>
                <a:ea typeface="Roboto Condensed"/>
                <a:cs typeface="Roboto Condensed"/>
                <a:sym typeface="Roboto Condensed"/>
              </a:rPr>
              <a:t>of Software</a:t>
            </a:r>
            <a:endParaRPr/>
          </a:p>
        </p:txBody>
      </p:sp>
      <p:sp>
        <p:nvSpPr>
          <p:cNvPr id="806" name="Google Shape;806;p37"/>
          <p:cNvSpPr/>
          <p:nvPr/>
        </p:nvSpPr>
        <p:spPr>
          <a:xfrm>
            <a:off x="6360480" y="5353200"/>
            <a:ext cx="5647320" cy="820080"/>
          </a:xfrm>
          <a:prstGeom prst="rect">
            <a:avLst/>
          </a:prstGeom>
          <a:noFill/>
          <a:ln>
            <a:noFill/>
          </a:ln>
        </p:spPr>
        <p:txBody>
          <a:bodyPr spcFirstLastPara="1" wrap="square" lIns="91425" tIns="45700" rIns="91425" bIns="45700" anchor="t" anchorCtr="0">
            <a:norm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Iteration occurs and </a:t>
            </a:r>
            <a:r>
              <a:rPr lang="en-US" sz="2400" b="1" strike="noStrike">
                <a:solidFill>
                  <a:srgbClr val="C00000"/>
                </a:solidFill>
                <a:latin typeface="Roboto Condensed"/>
                <a:ea typeface="Roboto Condensed"/>
                <a:cs typeface="Roboto Condensed"/>
                <a:sym typeface="Roboto Condensed"/>
              </a:rPr>
              <a:t>prototype</a:t>
            </a:r>
            <a:r>
              <a:rPr lang="en-US" sz="2400" b="0" strike="noStrike">
                <a:solidFill>
                  <a:srgbClr val="212121"/>
                </a:solidFill>
                <a:latin typeface="Roboto Condensed"/>
                <a:ea typeface="Roboto Condensed"/>
                <a:cs typeface="Roboto Condensed"/>
                <a:sym typeface="Roboto Condensed"/>
              </a:rPr>
              <a:t> is </a:t>
            </a:r>
            <a:r>
              <a:rPr lang="en-US" sz="2400" b="1" strike="noStrike">
                <a:solidFill>
                  <a:srgbClr val="C00000"/>
                </a:solidFill>
                <a:latin typeface="Roboto Condensed"/>
                <a:ea typeface="Roboto Condensed"/>
                <a:cs typeface="Roboto Condensed"/>
                <a:sym typeface="Roboto Condensed"/>
              </a:rPr>
              <a:t>tuned</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based on </a:t>
            </a:r>
            <a:r>
              <a:rPr lang="en-US" sz="2400" b="1" strike="noStrike">
                <a:solidFill>
                  <a:srgbClr val="C00000"/>
                </a:solidFill>
                <a:latin typeface="Roboto Condensed"/>
                <a:ea typeface="Roboto Condensed"/>
                <a:cs typeface="Roboto Condensed"/>
                <a:sym typeface="Roboto Condensed"/>
              </a:rPr>
              <a:t>feedback</a:t>
            </a:r>
            <a:endParaRPr sz="2400" b="0" strike="noStrike">
              <a:solidFill>
                <a:schemeClr val="dk1"/>
              </a:solidFill>
              <a:latin typeface="Arial"/>
              <a:ea typeface="Arial"/>
              <a:cs typeface="Arial"/>
              <a:sym typeface="Arial"/>
            </a:endParaRPr>
          </a:p>
          <a:p>
            <a:pPr marL="0" marR="0" lvl="0" indent="0" algn="just" rtl="0">
              <a:lnSpc>
                <a:spcPct val="90000"/>
              </a:lnSpc>
              <a:spcBef>
                <a:spcPts val="1001"/>
              </a:spcBef>
              <a:spcAft>
                <a:spcPts val="0"/>
              </a:spcAft>
              <a:buNone/>
            </a:pPr>
            <a:endParaRPr sz="2400" b="0" strike="noStrike">
              <a:solidFill>
                <a:schemeClr val="dk1"/>
              </a:solidFill>
              <a:latin typeface="Arial"/>
              <a:ea typeface="Arial"/>
              <a:cs typeface="Arial"/>
              <a:sym typeface="Arial"/>
            </a:endParaRPr>
          </a:p>
        </p:txBody>
      </p:sp>
      <p:sp>
        <p:nvSpPr>
          <p:cNvPr id="807" name="Google Shape;807;p37"/>
          <p:cNvSpPr/>
          <p:nvPr/>
        </p:nvSpPr>
        <p:spPr>
          <a:xfrm>
            <a:off x="6360480" y="2329200"/>
            <a:ext cx="5647320" cy="462960"/>
          </a:xfrm>
          <a:prstGeom prst="rect">
            <a:avLst/>
          </a:prstGeom>
          <a:noFill/>
          <a:ln>
            <a:noFill/>
          </a:ln>
        </p:spPr>
        <p:txBody>
          <a:bodyPr spcFirstLastPara="1" wrap="square" lIns="91425" tIns="45700" rIns="91425" bIns="45700" anchor="t" anchorCtr="0">
            <a:normAutofit/>
          </a:bodyPr>
          <a:lstStyle/>
          <a:p>
            <a:pPr marL="264960" marR="0" lvl="0" indent="-264599" algn="just" rtl="0">
              <a:lnSpc>
                <a:spcPct val="80000"/>
              </a:lnSpc>
              <a:spcBef>
                <a:spcPts val="0"/>
              </a:spcBef>
              <a:spcAft>
                <a:spcPts val="0"/>
              </a:spcAft>
              <a:buClr>
                <a:srgbClr val="B84742"/>
              </a:buClr>
              <a:buSzPts val="2040"/>
              <a:buFont typeface="Noto Sans Symbols"/>
              <a:buChar char="🞂"/>
            </a:pPr>
            <a:r>
              <a:rPr lang="en-US" sz="2040" b="1" strike="noStrike">
                <a:solidFill>
                  <a:srgbClr val="C00000"/>
                </a:solidFill>
                <a:latin typeface="Roboto Condensed"/>
                <a:ea typeface="Roboto Condensed"/>
                <a:cs typeface="Roboto Condensed"/>
                <a:sym typeface="Roboto Condensed"/>
              </a:rPr>
              <a:t>Identify requirements </a:t>
            </a:r>
            <a:r>
              <a:rPr lang="en-US" sz="2040" b="0" strike="noStrike">
                <a:solidFill>
                  <a:srgbClr val="212121"/>
                </a:solidFill>
                <a:latin typeface="Roboto Condensed"/>
                <a:ea typeface="Roboto Condensed"/>
                <a:cs typeface="Roboto Condensed"/>
                <a:sym typeface="Roboto Condensed"/>
              </a:rPr>
              <a:t>&amp; design </a:t>
            </a:r>
            <a:r>
              <a:rPr lang="en-US" sz="2040" b="1" strike="noStrike">
                <a:solidFill>
                  <a:srgbClr val="C00000"/>
                </a:solidFill>
                <a:latin typeface="Roboto Condensed"/>
                <a:ea typeface="Roboto Condensed"/>
                <a:cs typeface="Roboto Condensed"/>
                <a:sym typeface="Roboto Condensed"/>
              </a:rPr>
              <a:t>quick plan</a:t>
            </a:r>
            <a:endParaRPr sz="2040" b="0" strike="noStrike">
              <a:solidFill>
                <a:schemeClr val="dk1"/>
              </a:solidFill>
              <a:latin typeface="Arial"/>
              <a:ea typeface="Arial"/>
              <a:cs typeface="Arial"/>
              <a:sym typeface="Arial"/>
            </a:endParaRPr>
          </a:p>
        </p:txBody>
      </p:sp>
      <p:sp>
        <p:nvSpPr>
          <p:cNvPr id="808" name="Google Shape;808;p37"/>
          <p:cNvSpPr/>
          <p:nvPr/>
        </p:nvSpPr>
        <p:spPr>
          <a:xfrm>
            <a:off x="6360480" y="2913120"/>
            <a:ext cx="5647320" cy="835560"/>
          </a:xfrm>
          <a:prstGeom prst="rect">
            <a:avLst/>
          </a:prstGeom>
          <a:noFill/>
          <a:ln>
            <a:noFill/>
          </a:ln>
        </p:spPr>
        <p:txBody>
          <a:bodyPr spcFirstLastPara="1" wrap="square" lIns="91425" tIns="45700" rIns="91425" bIns="45700" anchor="t" anchorCtr="0">
            <a:norm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1" strike="noStrike">
                <a:solidFill>
                  <a:srgbClr val="C00000"/>
                </a:solidFill>
                <a:latin typeface="Roboto Condensed"/>
                <a:ea typeface="Roboto Condensed"/>
                <a:cs typeface="Roboto Condensed"/>
                <a:sym typeface="Roboto Condensed"/>
              </a:rPr>
              <a:t>Model</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a quick </a:t>
            </a:r>
            <a:r>
              <a:rPr lang="en-US" sz="2400" b="1" strike="noStrike">
                <a:solidFill>
                  <a:srgbClr val="C00000"/>
                </a:solidFill>
                <a:latin typeface="Roboto Condensed"/>
                <a:ea typeface="Roboto Condensed"/>
                <a:cs typeface="Roboto Condensed"/>
                <a:sym typeface="Roboto Condensed"/>
              </a:rPr>
              <a:t>design</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(focuses on visible part of software)</a:t>
            </a:r>
            <a:endParaRPr sz="2400" b="0" strike="noStrike">
              <a:solidFill>
                <a:schemeClr val="dk1"/>
              </a:solidFill>
              <a:latin typeface="Arial"/>
              <a:ea typeface="Arial"/>
              <a:cs typeface="Arial"/>
              <a:sym typeface="Arial"/>
            </a:endParaRPr>
          </a:p>
          <a:p>
            <a:pPr marL="0" marR="0" lvl="0" indent="0" algn="just" rtl="0">
              <a:lnSpc>
                <a:spcPct val="90000"/>
              </a:lnSpc>
              <a:spcBef>
                <a:spcPts val="1001"/>
              </a:spcBef>
              <a:spcAft>
                <a:spcPts val="0"/>
              </a:spcAft>
              <a:buNone/>
            </a:pPr>
            <a:endParaRPr sz="2400" b="0" strike="noStrike">
              <a:solidFill>
                <a:schemeClr val="dk1"/>
              </a:solidFill>
              <a:latin typeface="Arial"/>
              <a:ea typeface="Arial"/>
              <a:cs typeface="Arial"/>
              <a:sym typeface="Arial"/>
            </a:endParaRPr>
          </a:p>
          <a:p>
            <a:pPr marL="0" marR="0" lvl="0" indent="0" algn="just" rtl="0">
              <a:lnSpc>
                <a:spcPct val="90000"/>
              </a:lnSpc>
              <a:spcBef>
                <a:spcPts val="1001"/>
              </a:spcBef>
              <a:spcAft>
                <a:spcPts val="0"/>
              </a:spcAft>
              <a:buNone/>
            </a:pPr>
            <a:endParaRPr sz="2400" b="0" strike="noStrike">
              <a:solidFill>
                <a:schemeClr val="dk1"/>
              </a:solidFill>
              <a:latin typeface="Arial"/>
              <a:ea typeface="Arial"/>
              <a:cs typeface="Arial"/>
              <a:sym typeface="Arial"/>
            </a:endParaRPr>
          </a:p>
        </p:txBody>
      </p:sp>
      <p:sp>
        <p:nvSpPr>
          <p:cNvPr id="809" name="Google Shape;809;p37"/>
          <p:cNvSpPr/>
          <p:nvPr/>
        </p:nvSpPr>
        <p:spPr>
          <a:xfrm>
            <a:off x="6360480" y="3869640"/>
            <a:ext cx="5647320" cy="477720"/>
          </a:xfrm>
          <a:prstGeom prst="rect">
            <a:avLst/>
          </a:prstGeom>
          <a:noFill/>
          <a:ln>
            <a:noFill/>
          </a:ln>
        </p:spPr>
        <p:txBody>
          <a:bodyPr spcFirstLastPara="1" wrap="square" lIns="91425" tIns="45700" rIns="91425" bIns="45700" anchor="t" anchorCtr="0">
            <a:norm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1" strike="noStrike">
                <a:solidFill>
                  <a:srgbClr val="C00000"/>
                </a:solidFill>
                <a:latin typeface="Roboto Condensed"/>
                <a:ea typeface="Roboto Condensed"/>
                <a:cs typeface="Roboto Condensed"/>
                <a:sym typeface="Roboto Condensed"/>
              </a:rPr>
              <a:t>Construct Prototype</a:t>
            </a:r>
            <a:r>
              <a:rPr lang="en-US" sz="2400" b="0" strike="noStrike">
                <a:solidFill>
                  <a:srgbClr val="212121"/>
                </a:solidFill>
                <a:latin typeface="Roboto Condensed"/>
                <a:ea typeface="Roboto Condensed"/>
                <a:cs typeface="Roboto Condensed"/>
                <a:sym typeface="Roboto Condensed"/>
              </a:rPr>
              <a:t> &amp; deploy</a:t>
            </a:r>
            <a:endParaRPr sz="2400" b="0" strike="noStrike">
              <a:solidFill>
                <a:schemeClr val="dk1"/>
              </a:solidFill>
              <a:latin typeface="Arial"/>
              <a:ea typeface="Arial"/>
              <a:cs typeface="Arial"/>
              <a:sym typeface="Arial"/>
            </a:endParaRPr>
          </a:p>
          <a:p>
            <a:pPr marL="0" marR="0" lvl="0" indent="0" algn="just" rtl="0">
              <a:lnSpc>
                <a:spcPct val="90000"/>
              </a:lnSpc>
              <a:spcBef>
                <a:spcPts val="1001"/>
              </a:spcBef>
              <a:spcAft>
                <a:spcPts val="0"/>
              </a:spcAft>
              <a:buNone/>
            </a:pPr>
            <a:endParaRPr sz="2400" b="0" strike="noStrike">
              <a:solidFill>
                <a:schemeClr val="dk1"/>
              </a:solidFill>
              <a:latin typeface="Arial"/>
              <a:ea typeface="Arial"/>
              <a:cs typeface="Arial"/>
              <a:sym typeface="Arial"/>
            </a:endParaRPr>
          </a:p>
          <a:p>
            <a:pPr marL="0" marR="0" lvl="0" indent="0" algn="just" rtl="0">
              <a:lnSpc>
                <a:spcPct val="90000"/>
              </a:lnSpc>
              <a:spcBef>
                <a:spcPts val="1001"/>
              </a:spcBef>
              <a:spcAft>
                <a:spcPts val="0"/>
              </a:spcAft>
              <a:buNone/>
            </a:pPr>
            <a:endParaRPr sz="2400" b="0" strike="noStrike">
              <a:solidFill>
                <a:schemeClr val="dk1"/>
              </a:solidFill>
              <a:latin typeface="Arial"/>
              <a:ea typeface="Arial"/>
              <a:cs typeface="Arial"/>
              <a:sym typeface="Arial"/>
            </a:endParaRPr>
          </a:p>
        </p:txBody>
      </p:sp>
      <p:sp>
        <p:nvSpPr>
          <p:cNvPr id="810" name="Google Shape;810;p37"/>
          <p:cNvSpPr/>
          <p:nvPr/>
        </p:nvSpPr>
        <p:spPr>
          <a:xfrm>
            <a:off x="6360480" y="4468320"/>
            <a:ext cx="5647320" cy="763560"/>
          </a:xfrm>
          <a:prstGeom prst="rect">
            <a:avLst/>
          </a:prstGeom>
          <a:noFill/>
          <a:ln>
            <a:noFill/>
          </a:ln>
        </p:spPr>
        <p:txBody>
          <a:bodyPr spcFirstLastPara="1" wrap="square" lIns="91425" tIns="45700" rIns="91425" bIns="45700" anchor="t" anchorCtr="0">
            <a:norm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Stakeholders </a:t>
            </a:r>
            <a:r>
              <a:rPr lang="en-US" sz="2400" b="1" strike="noStrike">
                <a:solidFill>
                  <a:srgbClr val="C00000"/>
                </a:solidFill>
                <a:latin typeface="Roboto Condensed"/>
                <a:ea typeface="Roboto Condensed"/>
                <a:cs typeface="Roboto Condensed"/>
                <a:sym typeface="Roboto Condensed"/>
              </a:rPr>
              <a:t>evaluate</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this </a:t>
            </a:r>
            <a:r>
              <a:rPr lang="en-US" sz="2400" b="1" strike="noStrike">
                <a:solidFill>
                  <a:srgbClr val="C00000"/>
                </a:solidFill>
                <a:latin typeface="Roboto Condensed"/>
                <a:ea typeface="Roboto Condensed"/>
                <a:cs typeface="Roboto Condensed"/>
                <a:sym typeface="Roboto Condensed"/>
              </a:rPr>
              <a:t>prototype</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and provides </a:t>
            </a:r>
            <a:r>
              <a:rPr lang="en-US" sz="2400" b="1" strike="noStrike">
                <a:solidFill>
                  <a:srgbClr val="C00000"/>
                </a:solidFill>
                <a:latin typeface="Roboto Condensed"/>
                <a:ea typeface="Roboto Condensed"/>
                <a:cs typeface="Roboto Condensed"/>
                <a:sym typeface="Roboto Condensed"/>
              </a:rPr>
              <a:t>feedback</a:t>
            </a:r>
            <a:endParaRPr sz="2400" b="0" strike="noStrike">
              <a:solidFill>
                <a:schemeClr val="dk1"/>
              </a:solidFill>
              <a:latin typeface="Arial"/>
              <a:ea typeface="Arial"/>
              <a:cs typeface="Arial"/>
              <a:sym typeface="Arial"/>
            </a:endParaRPr>
          </a:p>
          <a:p>
            <a:pPr marL="0" marR="0" lvl="0" indent="0" algn="just" rtl="0">
              <a:lnSpc>
                <a:spcPct val="90000"/>
              </a:lnSpc>
              <a:spcBef>
                <a:spcPts val="1001"/>
              </a:spcBef>
              <a:spcAft>
                <a:spcPts val="0"/>
              </a:spcAft>
              <a:buNone/>
            </a:pPr>
            <a:endParaRPr sz="2400" b="0" strike="noStrike">
              <a:solidFill>
                <a:schemeClr val="dk1"/>
              </a:solidFill>
              <a:latin typeface="Arial"/>
              <a:ea typeface="Arial"/>
              <a:cs typeface="Arial"/>
              <a:sym typeface="Arial"/>
            </a:endParaRPr>
          </a:p>
        </p:txBody>
      </p:sp>
      <p:cxnSp>
        <p:nvCxnSpPr>
          <p:cNvPr id="811" name="Google Shape;811;p37"/>
          <p:cNvCxnSpPr/>
          <p:nvPr/>
        </p:nvCxnSpPr>
        <p:spPr>
          <a:xfrm>
            <a:off x="6163920" y="1337760"/>
            <a:ext cx="61200" cy="5248800"/>
          </a:xfrm>
          <a:prstGeom prst="straightConnector1">
            <a:avLst/>
          </a:prstGeom>
          <a:noFill/>
          <a:ln w="38150" cap="flat" cmpd="sng">
            <a:solidFill>
              <a:srgbClr val="8C8C8C"/>
            </a:solidFill>
            <a:prstDash val="solid"/>
            <a:miter lim="8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3"/>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794"/>
                                        </p:tgtEl>
                                        <p:attrNameLst>
                                          <p:attrName>style.visibility</p:attrName>
                                        </p:attrNameLst>
                                      </p:cBhvr>
                                      <p:to>
                                        <p:strVal val="visible"/>
                                      </p:to>
                                    </p:set>
                                    <p:animEffect transition="in" filter="fade">
                                      <p:cBhvr>
                                        <p:cTn id="9" dur="500"/>
                                        <p:tgtEl>
                                          <p:spTgt spid="794"/>
                                        </p:tgtEl>
                                      </p:cBhvr>
                                    </p:animEffect>
                                  </p:childTnLst>
                                </p:cTn>
                              </p:par>
                              <p:par>
                                <p:cTn id="10" presetID="10" presetClass="entr" presetSubtype="0" fill="hold" nodeType="withEffect">
                                  <p:stCondLst>
                                    <p:cond delay="0"/>
                                  </p:stCondLst>
                                  <p:childTnLst>
                                    <p:set>
                                      <p:cBhvr>
                                        <p:cTn id="11" dur="1" fill="hold">
                                          <p:stCondLst>
                                            <p:cond delay="0"/>
                                          </p:stCondLst>
                                        </p:cTn>
                                        <p:tgtEl>
                                          <p:spTgt spid="811"/>
                                        </p:tgtEl>
                                        <p:attrNameLst>
                                          <p:attrName>style.visibility</p:attrName>
                                        </p:attrNameLst>
                                      </p:cBhvr>
                                      <p:to>
                                        <p:strVal val="visible"/>
                                      </p:to>
                                    </p:set>
                                    <p:animEffect transition="in" filter="fade">
                                      <p:cBhvr>
                                        <p:cTn id="12" dur="500"/>
                                        <p:tgtEl>
                                          <p:spTgt spid="8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95"/>
                                        </p:tgtEl>
                                        <p:attrNameLst>
                                          <p:attrName>style.visibility</p:attrName>
                                        </p:attrNameLst>
                                      </p:cBhvr>
                                      <p:to>
                                        <p:strVal val="visible"/>
                                      </p:to>
                                    </p:set>
                                    <p:animEffect transition="in" filter="fade">
                                      <p:cBhvr>
                                        <p:cTn id="17" dur="500"/>
                                        <p:tgtEl>
                                          <p:spTgt spid="795"/>
                                        </p:tgtEl>
                                      </p:cBhvr>
                                    </p:animEffect>
                                  </p:childTnLst>
                                </p:cTn>
                              </p:par>
                              <p:par>
                                <p:cTn id="18" presetID="1" presetClass="entr" presetSubtype="0" fill="hold" nodeType="withEffect">
                                  <p:stCondLst>
                                    <p:cond delay="0"/>
                                  </p:stCondLst>
                                  <p:childTnLst>
                                    <p:set>
                                      <p:cBhvr>
                                        <p:cTn id="19" dur="1" fill="hold">
                                          <p:stCondLst>
                                            <p:cond delay="0"/>
                                          </p:stCondLst>
                                        </p:cTn>
                                        <p:tgtEl>
                                          <p:spTgt spid="805">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96"/>
                                        </p:tgtEl>
                                        <p:attrNameLst>
                                          <p:attrName>style.visibility</p:attrName>
                                        </p:attrNameLst>
                                      </p:cBhvr>
                                      <p:to>
                                        <p:strVal val="visible"/>
                                      </p:to>
                                    </p:set>
                                    <p:animEffect transition="in" filter="fade">
                                      <p:cBhvr>
                                        <p:cTn id="24" dur="500"/>
                                        <p:tgtEl>
                                          <p:spTgt spid="796"/>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797"/>
                                        </p:tgtEl>
                                        <p:attrNameLst>
                                          <p:attrName>style.visibility</p:attrName>
                                        </p:attrNameLst>
                                      </p:cBhvr>
                                      <p:to>
                                        <p:strVal val="visible"/>
                                      </p:to>
                                    </p:set>
                                    <p:animEffect transition="in" filter="fade">
                                      <p:cBhvr>
                                        <p:cTn id="28" dur="500"/>
                                        <p:tgtEl>
                                          <p:spTgt spid="797"/>
                                        </p:tgtEl>
                                      </p:cBhvr>
                                    </p:animEffect>
                                  </p:childTnLst>
                                </p:cTn>
                              </p:par>
                              <p:par>
                                <p:cTn id="29" presetID="1" presetClass="entr" presetSubtype="0" fill="hold" nodeType="withEffect">
                                  <p:stCondLst>
                                    <p:cond delay="0"/>
                                  </p:stCondLst>
                                  <p:childTnLst>
                                    <p:set>
                                      <p:cBhvr>
                                        <p:cTn id="30" dur="1" fill="hold">
                                          <p:stCondLst>
                                            <p:cond delay="0"/>
                                          </p:stCondLst>
                                        </p:cTn>
                                        <p:tgtEl>
                                          <p:spTgt spid="8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98"/>
                                        </p:tgtEl>
                                        <p:attrNameLst>
                                          <p:attrName>style.visibility</p:attrName>
                                        </p:attrNameLst>
                                      </p:cBhvr>
                                      <p:to>
                                        <p:strVal val="visible"/>
                                      </p:to>
                                    </p:set>
                                    <p:animEffect transition="in" filter="fade">
                                      <p:cBhvr>
                                        <p:cTn id="35" dur="500"/>
                                        <p:tgtEl>
                                          <p:spTgt spid="798"/>
                                        </p:tgtEl>
                                      </p:cBhvr>
                                    </p:animEffect>
                                  </p:childTnLst>
                                </p:cTn>
                              </p:par>
                              <p:par>
                                <p:cTn id="36" presetID="10" presetClass="entr" presetSubtype="0" fill="hold" nodeType="withEffect">
                                  <p:stCondLst>
                                    <p:cond delay="0"/>
                                  </p:stCondLst>
                                  <p:childTnLst>
                                    <p:set>
                                      <p:cBhvr>
                                        <p:cTn id="37" dur="1" fill="hold">
                                          <p:stCondLst>
                                            <p:cond delay="0"/>
                                          </p:stCondLst>
                                        </p:cTn>
                                        <p:tgtEl>
                                          <p:spTgt spid="799"/>
                                        </p:tgtEl>
                                        <p:attrNameLst>
                                          <p:attrName>style.visibility</p:attrName>
                                        </p:attrNameLst>
                                      </p:cBhvr>
                                      <p:to>
                                        <p:strVal val="visible"/>
                                      </p:to>
                                    </p:set>
                                    <p:animEffect transition="in" filter="fade">
                                      <p:cBhvr>
                                        <p:cTn id="38" dur="500"/>
                                        <p:tgtEl>
                                          <p:spTgt spid="799"/>
                                        </p:tgtEl>
                                      </p:cBhvr>
                                    </p:animEffect>
                                  </p:childTnLst>
                                </p:cTn>
                              </p:par>
                              <p:par>
                                <p:cTn id="39" presetID="1" presetClass="entr" presetSubtype="0" fill="hold" nodeType="withEffect">
                                  <p:stCondLst>
                                    <p:cond delay="0"/>
                                  </p:stCondLst>
                                  <p:childTnLst>
                                    <p:set>
                                      <p:cBhvr>
                                        <p:cTn id="40" dur="1" fill="hold">
                                          <p:stCondLst>
                                            <p:cond delay="0"/>
                                          </p:stCondLst>
                                        </p:cTn>
                                        <p:tgtEl>
                                          <p:spTgt spid="80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00"/>
                                        </p:tgtEl>
                                        <p:attrNameLst>
                                          <p:attrName>style.visibility</p:attrName>
                                        </p:attrNameLst>
                                      </p:cBhvr>
                                      <p:to>
                                        <p:strVal val="visible"/>
                                      </p:to>
                                    </p:set>
                                    <p:animEffect transition="in" filter="fade">
                                      <p:cBhvr>
                                        <p:cTn id="45" dur="500"/>
                                        <p:tgtEl>
                                          <p:spTgt spid="800"/>
                                        </p:tgtEl>
                                      </p:cBhvr>
                                    </p:animEffect>
                                  </p:childTnLst>
                                </p:cTn>
                              </p:par>
                            </p:childTnLst>
                          </p:cTn>
                        </p:par>
                        <p:par>
                          <p:cTn id="46" fill="hold">
                            <p:stCondLst>
                              <p:cond delay="500"/>
                            </p:stCondLst>
                            <p:childTnLst>
                              <p:par>
                                <p:cTn id="47" presetID="10" presetClass="entr" presetSubtype="0" fill="hold" nodeType="afterEffect">
                                  <p:stCondLst>
                                    <p:cond delay="0"/>
                                  </p:stCondLst>
                                  <p:childTnLst>
                                    <p:set>
                                      <p:cBhvr>
                                        <p:cTn id="48" dur="1" fill="hold">
                                          <p:stCondLst>
                                            <p:cond delay="0"/>
                                          </p:stCondLst>
                                        </p:cTn>
                                        <p:tgtEl>
                                          <p:spTgt spid="801"/>
                                        </p:tgtEl>
                                        <p:attrNameLst>
                                          <p:attrName>style.visibility</p:attrName>
                                        </p:attrNameLst>
                                      </p:cBhvr>
                                      <p:to>
                                        <p:strVal val="visible"/>
                                      </p:to>
                                    </p:set>
                                    <p:animEffect transition="in" filter="fade">
                                      <p:cBhvr>
                                        <p:cTn id="49" dur="500"/>
                                        <p:tgtEl>
                                          <p:spTgt spid="801"/>
                                        </p:tgtEl>
                                      </p:cBhvr>
                                    </p:animEffect>
                                  </p:childTnLst>
                                </p:cTn>
                              </p:par>
                              <p:par>
                                <p:cTn id="50" presetID="1" presetClass="entr" presetSubtype="0" fill="hold" nodeType="withEffect">
                                  <p:stCondLst>
                                    <p:cond delay="0"/>
                                  </p:stCondLst>
                                  <p:childTnLst>
                                    <p:set>
                                      <p:cBhvr>
                                        <p:cTn id="51" dur="1" fill="hold">
                                          <p:stCondLst>
                                            <p:cond delay="0"/>
                                          </p:stCondLst>
                                        </p:cTn>
                                        <p:tgtEl>
                                          <p:spTgt spid="80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802"/>
                                        </p:tgtEl>
                                        <p:attrNameLst>
                                          <p:attrName>style.visibility</p:attrName>
                                        </p:attrNameLst>
                                      </p:cBhvr>
                                      <p:to>
                                        <p:strVal val="visible"/>
                                      </p:to>
                                    </p:set>
                                    <p:animEffect transition="in" filter="fade">
                                      <p:cBhvr>
                                        <p:cTn id="56" dur="500"/>
                                        <p:tgtEl>
                                          <p:spTgt spid="802"/>
                                        </p:tgtEl>
                                      </p:cBhvr>
                                    </p:animEffect>
                                  </p:childTnLst>
                                </p:cTn>
                              </p:par>
                            </p:childTnLst>
                          </p:cTn>
                        </p:par>
                        <p:par>
                          <p:cTn id="57" fill="hold">
                            <p:stCondLst>
                              <p:cond delay="500"/>
                            </p:stCondLst>
                            <p:childTnLst>
                              <p:par>
                                <p:cTn id="58" presetID="10" presetClass="entr" presetSubtype="0" fill="hold" nodeType="afterEffect">
                                  <p:stCondLst>
                                    <p:cond delay="0"/>
                                  </p:stCondLst>
                                  <p:childTnLst>
                                    <p:set>
                                      <p:cBhvr>
                                        <p:cTn id="59" dur="1" fill="hold">
                                          <p:stCondLst>
                                            <p:cond delay="0"/>
                                          </p:stCondLst>
                                        </p:cTn>
                                        <p:tgtEl>
                                          <p:spTgt spid="803"/>
                                        </p:tgtEl>
                                        <p:attrNameLst>
                                          <p:attrName>style.visibility</p:attrName>
                                        </p:attrNameLst>
                                      </p:cBhvr>
                                      <p:to>
                                        <p:strVal val="visible"/>
                                      </p:to>
                                    </p:set>
                                    <p:animEffect transition="in" filter="fade">
                                      <p:cBhvr>
                                        <p:cTn id="60" dur="500"/>
                                        <p:tgtEl>
                                          <p:spTgt spid="803"/>
                                        </p:tgtEl>
                                      </p:cBhvr>
                                    </p:animEffect>
                                  </p:childTnLst>
                                </p:cTn>
                              </p:par>
                              <p:par>
                                <p:cTn id="61" presetID="1" presetClass="entr" presetSubtype="0" fill="hold" nodeType="withEffect">
                                  <p:stCondLst>
                                    <p:cond delay="0"/>
                                  </p:stCondLst>
                                  <p:childTnLst>
                                    <p:set>
                                      <p:cBhvr>
                                        <p:cTn id="62" dur="1" fill="hold">
                                          <p:stCondLst>
                                            <p:cond delay="0"/>
                                          </p:stCondLst>
                                        </p:cTn>
                                        <p:tgtEl>
                                          <p:spTgt spid="8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804"/>
                                        </p:tgtEl>
                                        <p:attrNameLst>
                                          <p:attrName>style.visibility</p:attrName>
                                        </p:attrNameLst>
                                      </p:cBhvr>
                                      <p:to>
                                        <p:strVal val="visible"/>
                                      </p:to>
                                    </p:set>
                                    <p:animEffect transition="in" filter="fade">
                                      <p:cBhvr>
                                        <p:cTn id="67" dur="500"/>
                                        <p:tgtEl>
                                          <p:spTgt spid="804"/>
                                        </p:tgtEl>
                                      </p:cBhvr>
                                    </p:animEffect>
                                  </p:childTnLst>
                                </p:cTn>
                              </p:par>
                            </p:childTnLst>
                          </p:cTn>
                        </p:par>
                        <p:par>
                          <p:cTn id="68" fill="hold">
                            <p:stCondLst>
                              <p:cond delay="500"/>
                            </p:stCondLst>
                            <p:childTnLst>
                              <p:par>
                                <p:cTn id="69" presetID="1" presetClass="entr" presetSubtype="0" fill="hold" nodeType="afterEffect">
                                  <p:stCondLst>
                                    <p:cond delay="0"/>
                                  </p:stCondLst>
                                  <p:childTnLst>
                                    <p:set>
                                      <p:cBhvr>
                                        <p:cTn id="70" dur="1" fill="hold">
                                          <p:stCondLst>
                                            <p:cond delay="0"/>
                                          </p:stCondLst>
                                        </p:cTn>
                                        <p:tgtEl>
                                          <p:spTgt spid="8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2ebb636fcf1_0_87"/>
          <p:cNvSpPr txBox="1"/>
          <p:nvPr/>
        </p:nvSpPr>
        <p:spPr>
          <a:xfrm>
            <a:off x="0" y="0"/>
            <a:ext cx="12191700" cy="711000"/>
          </a:xfrm>
          <a:prstGeom prst="rect">
            <a:avLst/>
          </a:prstGeom>
          <a:solidFill>
            <a:srgbClr val="C0C0C0">
              <a:alpha val="49800"/>
            </a:srgbClr>
          </a:solidFill>
          <a:ln>
            <a:noFill/>
          </a:ln>
        </p:spPr>
        <p:txBody>
          <a:bodyPr spcFirstLastPara="1" wrap="square" lIns="216000" tIns="108000" rIns="216000" bIns="108000" anchor="ctr" anchorCtr="0">
            <a:normAutofit/>
          </a:bodyPr>
          <a:lstStyle/>
          <a:p>
            <a:pPr marL="0" marR="0" lvl="0" indent="0" algn="l" rtl="0">
              <a:lnSpc>
                <a:spcPct val="90000"/>
              </a:lnSpc>
              <a:spcBef>
                <a:spcPts val="0"/>
              </a:spcBef>
              <a:spcAft>
                <a:spcPts val="0"/>
              </a:spcAft>
              <a:buNone/>
            </a:pPr>
            <a:r>
              <a:rPr lang="en-US" sz="3600" b="1" i="0" u="none" strike="noStrike" cap="none">
                <a:solidFill>
                  <a:srgbClr val="373737"/>
                </a:solidFill>
                <a:latin typeface="Roboto Condensed"/>
                <a:ea typeface="Roboto Condensed"/>
                <a:cs typeface="Roboto Condensed"/>
                <a:sym typeface="Roboto Condensed"/>
              </a:rPr>
              <a:t>Software is dead…..!</a:t>
            </a:r>
            <a:endParaRPr sz="3600" b="0" i="0" u="none" strike="noStrike" cap="none">
              <a:solidFill>
                <a:srgbClr val="212121"/>
              </a:solidFill>
              <a:latin typeface="Roboto Condensed"/>
              <a:ea typeface="Roboto Condensed"/>
              <a:cs typeface="Roboto Condensed"/>
              <a:sym typeface="Roboto Condensed"/>
            </a:endParaRPr>
          </a:p>
        </p:txBody>
      </p:sp>
      <p:sp>
        <p:nvSpPr>
          <p:cNvPr id="141" name="Google Shape;141;g2ebb636fcf1_0_87"/>
          <p:cNvSpPr txBox="1"/>
          <p:nvPr/>
        </p:nvSpPr>
        <p:spPr>
          <a:xfrm>
            <a:off x="190440" y="990720"/>
            <a:ext cx="7646700" cy="5333700"/>
          </a:xfrm>
          <a:prstGeom prst="rect">
            <a:avLst/>
          </a:prstGeom>
          <a:noFill/>
          <a:ln>
            <a:noFill/>
          </a:ln>
        </p:spPr>
        <p:txBody>
          <a:bodyPr spcFirstLastPara="1" wrap="square" lIns="91425" tIns="45700" rIns="91425" bIns="45700" anchor="t" anchorCtr="0">
            <a:noAutofit/>
          </a:bodyPr>
          <a:lstStyle/>
          <a:p>
            <a:pPr marL="264960" marR="0" lvl="0" indent="-264600" algn="just" rtl="0">
              <a:lnSpc>
                <a:spcPct val="90000"/>
              </a:lnSpc>
              <a:spcBef>
                <a:spcPts val="0"/>
              </a:spcBef>
              <a:spcAft>
                <a:spcPts val="0"/>
              </a:spcAft>
              <a:buClr>
                <a:srgbClr val="B84742"/>
              </a:buClr>
              <a:buSzPts val="2800"/>
              <a:buFont typeface="Noto Sans Symbols"/>
              <a:buChar char="🞂"/>
            </a:pPr>
            <a:r>
              <a:rPr lang="en-US" sz="2800" b="0" i="0" u="none" strike="noStrike" cap="none">
                <a:solidFill>
                  <a:srgbClr val="212121"/>
                </a:solidFill>
                <a:latin typeface="Roboto Condensed"/>
                <a:ea typeface="Roboto Condensed"/>
                <a:cs typeface="Roboto Condensed"/>
                <a:sym typeface="Roboto Condensed"/>
              </a:rPr>
              <a:t>The </a:t>
            </a:r>
            <a:r>
              <a:rPr lang="en-US" sz="2800" b="1" i="0" u="none" strike="noStrike" cap="none">
                <a:solidFill>
                  <a:srgbClr val="B84742"/>
                </a:solidFill>
                <a:latin typeface="Roboto Condensed"/>
                <a:ea typeface="Roboto Condensed"/>
                <a:cs typeface="Roboto Condensed"/>
                <a:sym typeface="Roboto Condensed"/>
              </a:rPr>
              <a:t>old School view of Software</a:t>
            </a:r>
            <a:endParaRPr sz="2800" b="0" i="0" u="none" strike="noStrike" cap="none">
              <a:solidFill>
                <a:srgbClr val="212121"/>
              </a:solidFill>
              <a:latin typeface="Roboto Condensed"/>
              <a:ea typeface="Roboto Condensed"/>
              <a:cs typeface="Roboto Condensed"/>
              <a:sym typeface="Roboto Condensed"/>
            </a:endParaRPr>
          </a:p>
          <a:p>
            <a:pPr marL="809640" marR="0" lvl="1" indent="-352080" algn="just" rtl="0">
              <a:lnSpc>
                <a:spcPct val="90000"/>
              </a:lnSpc>
              <a:spcBef>
                <a:spcPts val="499"/>
              </a:spcBef>
              <a:spcAft>
                <a:spcPts val="0"/>
              </a:spcAft>
              <a:buClr>
                <a:srgbClr val="B84742"/>
              </a:buClr>
              <a:buSzPts val="2400"/>
              <a:buFont typeface="Noto Sans Symbols"/>
              <a:buChar char="⮩"/>
            </a:pPr>
            <a:r>
              <a:rPr lang="en-US" sz="2400" b="0" i="0" u="none" strike="noStrike" cap="none">
                <a:solidFill>
                  <a:srgbClr val="212121"/>
                </a:solidFill>
                <a:latin typeface="Roboto Condensed"/>
                <a:ea typeface="Roboto Condensed"/>
                <a:cs typeface="Roboto Condensed"/>
                <a:sym typeface="Roboto Condensed"/>
              </a:rPr>
              <a:t>You buy it</a:t>
            </a:r>
            <a:endParaRPr/>
          </a:p>
          <a:p>
            <a:pPr marL="809640" marR="0" lvl="1" indent="-352080" algn="just" rtl="0">
              <a:lnSpc>
                <a:spcPct val="90000"/>
              </a:lnSpc>
              <a:spcBef>
                <a:spcPts val="499"/>
              </a:spcBef>
              <a:spcAft>
                <a:spcPts val="0"/>
              </a:spcAft>
              <a:buClr>
                <a:srgbClr val="B84742"/>
              </a:buClr>
              <a:buSzPts val="2400"/>
              <a:buFont typeface="Noto Sans Symbols"/>
              <a:buChar char="⮩"/>
            </a:pPr>
            <a:r>
              <a:rPr lang="en-US" sz="2400" b="0" i="0" u="none" strike="noStrike" cap="none">
                <a:solidFill>
                  <a:srgbClr val="212121"/>
                </a:solidFill>
                <a:latin typeface="Roboto Condensed"/>
                <a:ea typeface="Roboto Condensed"/>
                <a:cs typeface="Roboto Condensed"/>
                <a:sym typeface="Roboto Condensed"/>
              </a:rPr>
              <a:t>You own it &amp;</a:t>
            </a:r>
            <a:endParaRPr/>
          </a:p>
          <a:p>
            <a:pPr marL="809640" marR="0" lvl="1" indent="-352080" algn="just" rtl="0">
              <a:lnSpc>
                <a:spcPct val="90000"/>
              </a:lnSpc>
              <a:spcBef>
                <a:spcPts val="499"/>
              </a:spcBef>
              <a:spcAft>
                <a:spcPts val="0"/>
              </a:spcAft>
              <a:buClr>
                <a:srgbClr val="B84742"/>
              </a:buClr>
              <a:buSzPts val="2400"/>
              <a:buFont typeface="Noto Sans Symbols"/>
              <a:buChar char="⮩"/>
            </a:pPr>
            <a:r>
              <a:rPr lang="en-US" sz="2400" b="0" i="0" u="none" strike="noStrike" cap="none">
                <a:solidFill>
                  <a:srgbClr val="212121"/>
                </a:solidFill>
                <a:latin typeface="Roboto Condensed"/>
                <a:ea typeface="Roboto Condensed"/>
                <a:cs typeface="Roboto Condensed"/>
                <a:sym typeface="Roboto Condensed"/>
              </a:rPr>
              <a:t>It’s your job to manage it </a:t>
            </a:r>
            <a:endParaRPr/>
          </a:p>
          <a:p>
            <a:pPr marL="809640" marR="0" lvl="1" indent="-352080" algn="just" rtl="0">
              <a:lnSpc>
                <a:spcPct val="90000"/>
              </a:lnSpc>
              <a:spcBef>
                <a:spcPts val="499"/>
              </a:spcBef>
              <a:spcAft>
                <a:spcPts val="0"/>
              </a:spcAft>
              <a:buClr>
                <a:srgbClr val="B84742"/>
              </a:buClr>
              <a:buSzPts val="2400"/>
              <a:buFont typeface="Noto Sans Symbols"/>
              <a:buChar char="⮩"/>
            </a:pPr>
            <a:r>
              <a:rPr lang="en-US" sz="2400" b="0" i="0" u="none" strike="noStrike" cap="none">
                <a:solidFill>
                  <a:srgbClr val="212121"/>
                </a:solidFill>
                <a:latin typeface="Roboto Condensed"/>
                <a:ea typeface="Roboto Condensed"/>
                <a:cs typeface="Roboto Condensed"/>
                <a:sym typeface="Roboto Condensed"/>
              </a:rPr>
              <a:t>That is coming to an end</a:t>
            </a:r>
            <a:endParaRPr/>
          </a:p>
          <a:p>
            <a:pPr marL="361800" marR="0" lvl="0" indent="0" algn="just" rtl="0">
              <a:lnSpc>
                <a:spcPct val="90000"/>
              </a:lnSpc>
              <a:spcBef>
                <a:spcPts val="499"/>
              </a:spcBef>
              <a:spcAft>
                <a:spcPts val="0"/>
              </a:spcAft>
              <a:buNone/>
            </a:pPr>
            <a:endParaRPr sz="2400" b="0" i="0" u="none" strike="noStrike" cap="none">
              <a:solidFill>
                <a:srgbClr val="212121"/>
              </a:solidFill>
              <a:latin typeface="Roboto Condensed"/>
              <a:ea typeface="Roboto Condensed"/>
              <a:cs typeface="Roboto Condensed"/>
              <a:sym typeface="Roboto Condensed"/>
            </a:endParaRPr>
          </a:p>
          <a:p>
            <a:pPr marL="264960" marR="0" lvl="0" indent="-264600" algn="just" rtl="0">
              <a:lnSpc>
                <a:spcPct val="90000"/>
              </a:lnSpc>
              <a:spcBef>
                <a:spcPts val="1001"/>
              </a:spcBef>
              <a:spcAft>
                <a:spcPts val="0"/>
              </a:spcAft>
              <a:buClr>
                <a:srgbClr val="B84742"/>
              </a:buClr>
              <a:buSzPts val="2800"/>
              <a:buFont typeface="Noto Sans Symbols"/>
              <a:buChar char="🞂"/>
            </a:pPr>
            <a:r>
              <a:rPr lang="en-US" sz="2800" b="0" i="0" u="none" strike="noStrike" cap="none">
                <a:solidFill>
                  <a:srgbClr val="212121"/>
                </a:solidFill>
                <a:latin typeface="Roboto Condensed"/>
                <a:ea typeface="Roboto Condensed"/>
                <a:cs typeface="Roboto Condensed"/>
                <a:sym typeface="Roboto Condensed"/>
              </a:rPr>
              <a:t>Because of </a:t>
            </a:r>
            <a:r>
              <a:rPr lang="en-US" sz="2800" b="1" i="0" u="none" strike="noStrike" cap="none">
                <a:solidFill>
                  <a:srgbClr val="B84742"/>
                </a:solidFill>
                <a:latin typeface="Roboto Condensed"/>
                <a:ea typeface="Roboto Condensed"/>
                <a:cs typeface="Roboto Condensed"/>
                <a:sym typeface="Roboto Condensed"/>
              </a:rPr>
              <a:t>web 2.0 </a:t>
            </a:r>
            <a:r>
              <a:rPr lang="en-US" sz="2800" b="0" i="0" u="none" strike="noStrike" cap="none">
                <a:solidFill>
                  <a:srgbClr val="212121"/>
                </a:solidFill>
                <a:latin typeface="Roboto Condensed"/>
                <a:ea typeface="Roboto Condensed"/>
                <a:cs typeface="Roboto Condensed"/>
                <a:sym typeface="Roboto Condensed"/>
              </a:rPr>
              <a:t>&amp; extensive </a:t>
            </a:r>
            <a:r>
              <a:rPr lang="en-US" sz="2800" b="1" i="0" u="none" strike="noStrike" cap="none">
                <a:solidFill>
                  <a:srgbClr val="B84742"/>
                </a:solidFill>
                <a:latin typeface="Roboto Condensed"/>
                <a:ea typeface="Roboto Condensed"/>
                <a:cs typeface="Roboto Condensed"/>
                <a:sym typeface="Roboto Condensed"/>
              </a:rPr>
              <a:t>computing power</a:t>
            </a:r>
            <a:r>
              <a:rPr lang="en-US" sz="2800" b="0" i="0" u="none" strike="noStrike" cap="none">
                <a:solidFill>
                  <a:srgbClr val="212121"/>
                </a:solidFill>
                <a:latin typeface="Roboto Condensed"/>
                <a:ea typeface="Roboto Condensed"/>
                <a:cs typeface="Roboto Condensed"/>
                <a:sym typeface="Roboto Condensed"/>
              </a:rPr>
              <a:t>, there is a different generation of software</a:t>
            </a:r>
            <a:endParaRPr/>
          </a:p>
          <a:p>
            <a:pPr marL="809640" marR="0" lvl="1" indent="-352080" algn="just" rtl="0">
              <a:lnSpc>
                <a:spcPct val="90000"/>
              </a:lnSpc>
              <a:spcBef>
                <a:spcPts val="499"/>
              </a:spcBef>
              <a:spcAft>
                <a:spcPts val="0"/>
              </a:spcAft>
              <a:buClr>
                <a:srgbClr val="B84742"/>
              </a:buClr>
              <a:buSzPts val="2400"/>
              <a:buFont typeface="Noto Sans Symbols"/>
              <a:buChar char="⮩"/>
            </a:pPr>
            <a:r>
              <a:rPr lang="en-US" sz="2400" b="0" i="0" u="none" strike="noStrike" cap="none">
                <a:solidFill>
                  <a:srgbClr val="212121"/>
                </a:solidFill>
                <a:latin typeface="Roboto Condensed"/>
                <a:ea typeface="Roboto Condensed"/>
                <a:cs typeface="Roboto Condensed"/>
                <a:sym typeface="Roboto Condensed"/>
              </a:rPr>
              <a:t>It is delivered via Internet</a:t>
            </a:r>
            <a:endParaRPr/>
          </a:p>
          <a:p>
            <a:pPr marL="809640" marR="0" lvl="1" indent="-352080" algn="just" rtl="0">
              <a:lnSpc>
                <a:spcPct val="90000"/>
              </a:lnSpc>
              <a:spcBef>
                <a:spcPts val="499"/>
              </a:spcBef>
              <a:spcAft>
                <a:spcPts val="0"/>
              </a:spcAft>
              <a:buClr>
                <a:srgbClr val="B84742"/>
              </a:buClr>
              <a:buSzPts val="2400"/>
              <a:buFont typeface="Noto Sans Symbols"/>
              <a:buChar char="⮩"/>
            </a:pPr>
            <a:r>
              <a:rPr lang="en-US" sz="2400" b="0" i="0" u="none" strike="noStrike" cap="none">
                <a:solidFill>
                  <a:srgbClr val="212121"/>
                </a:solidFill>
                <a:latin typeface="Roboto Condensed"/>
                <a:ea typeface="Roboto Condensed"/>
                <a:cs typeface="Roboto Condensed"/>
                <a:sym typeface="Roboto Condensed"/>
              </a:rPr>
              <a:t>It looks exactly like it’s residing on each user’s computing device</a:t>
            </a:r>
            <a:endParaRPr/>
          </a:p>
          <a:p>
            <a:pPr marL="809640" marR="0" lvl="1" indent="-352080" algn="just" rtl="0">
              <a:lnSpc>
                <a:spcPct val="90000"/>
              </a:lnSpc>
              <a:spcBef>
                <a:spcPts val="499"/>
              </a:spcBef>
              <a:spcAft>
                <a:spcPts val="0"/>
              </a:spcAft>
              <a:buClr>
                <a:srgbClr val="B84742"/>
              </a:buClr>
              <a:buSzPts val="2400"/>
              <a:buFont typeface="Noto Sans Symbols"/>
              <a:buChar char="⮩"/>
            </a:pPr>
            <a:r>
              <a:rPr lang="en-US" sz="2400" b="0" i="0" u="none" strike="noStrike" cap="none">
                <a:solidFill>
                  <a:srgbClr val="212121"/>
                </a:solidFill>
                <a:latin typeface="Roboto Condensed"/>
                <a:ea typeface="Roboto Condensed"/>
                <a:cs typeface="Roboto Condensed"/>
                <a:sym typeface="Roboto Condensed"/>
              </a:rPr>
              <a:t>Actually it reside on far away server</a:t>
            </a:r>
            <a:endParaRPr/>
          </a:p>
          <a:p>
            <a:pPr marL="0" marR="0" lvl="0" indent="0" algn="l" rtl="0">
              <a:spcBef>
                <a:spcPts val="0"/>
              </a:spcBef>
              <a:spcAft>
                <a:spcPts val="0"/>
              </a:spcAft>
              <a:buNone/>
            </a:pPr>
            <a:endParaRPr sz="2400" b="0" strike="noStrike">
              <a:solidFill>
                <a:srgbClr val="212121"/>
              </a:solidFill>
              <a:latin typeface="Roboto Condensed"/>
              <a:ea typeface="Roboto Condensed"/>
              <a:cs typeface="Roboto Condensed"/>
              <a:sym typeface="Roboto Condensed"/>
            </a:endParaRPr>
          </a:p>
          <a:p>
            <a:pPr marL="0" marR="0" lvl="0" indent="0" algn="l" rtl="0">
              <a:spcBef>
                <a:spcPts val="0"/>
              </a:spcBef>
              <a:spcAft>
                <a:spcPts val="0"/>
              </a:spcAft>
              <a:buNone/>
            </a:pPr>
            <a:endParaRPr sz="2400" b="0" strike="noStrike">
              <a:solidFill>
                <a:srgbClr val="212121"/>
              </a:solidFill>
              <a:latin typeface="Roboto Condensed"/>
              <a:ea typeface="Roboto Condensed"/>
              <a:cs typeface="Roboto Condensed"/>
              <a:sym typeface="Roboto Condensed"/>
            </a:endParaRPr>
          </a:p>
        </p:txBody>
      </p:sp>
      <p:pic>
        <p:nvPicPr>
          <p:cNvPr id="142" name="Google Shape;142;g2ebb636fcf1_0_87"/>
          <p:cNvPicPr preferRelativeResize="0"/>
          <p:nvPr/>
        </p:nvPicPr>
        <p:blipFill rotWithShape="1">
          <a:blip r:embed="rId3">
            <a:alphaModFix/>
          </a:blip>
          <a:srcRect l="9209" r="7899"/>
          <a:stretch/>
        </p:blipFill>
        <p:spPr>
          <a:xfrm>
            <a:off x="8407440" y="1117440"/>
            <a:ext cx="3200040" cy="1929960"/>
          </a:xfrm>
          <a:prstGeom prst="rect">
            <a:avLst/>
          </a:prstGeom>
          <a:noFill/>
          <a:ln>
            <a:noFill/>
          </a:ln>
        </p:spPr>
      </p:pic>
      <p:pic>
        <p:nvPicPr>
          <p:cNvPr id="143" name="Google Shape;143;g2ebb636fcf1_0_87"/>
          <p:cNvPicPr preferRelativeResize="0"/>
          <p:nvPr/>
        </p:nvPicPr>
        <p:blipFill rotWithShape="1">
          <a:blip r:embed="rId4">
            <a:alphaModFix/>
          </a:blip>
          <a:srcRect/>
          <a:stretch/>
        </p:blipFill>
        <p:spPr>
          <a:xfrm>
            <a:off x="8412840" y="5340600"/>
            <a:ext cx="3118320" cy="1059840"/>
          </a:xfrm>
          <a:prstGeom prst="rect">
            <a:avLst/>
          </a:prstGeom>
          <a:noFill/>
          <a:ln>
            <a:noFill/>
          </a:ln>
        </p:spPr>
      </p:pic>
      <p:pic>
        <p:nvPicPr>
          <p:cNvPr id="144" name="Google Shape;144;g2ebb636fcf1_0_87"/>
          <p:cNvPicPr preferRelativeResize="0"/>
          <p:nvPr/>
        </p:nvPicPr>
        <p:blipFill rotWithShape="1">
          <a:blip r:embed="rId5">
            <a:alphaModFix/>
          </a:blip>
          <a:srcRect/>
          <a:stretch/>
        </p:blipFill>
        <p:spPr>
          <a:xfrm>
            <a:off x="8693280" y="3271680"/>
            <a:ext cx="2628720" cy="1833120"/>
          </a:xfrm>
          <a:prstGeom prst="rect">
            <a:avLst/>
          </a:prstGeom>
          <a:noFill/>
          <a:ln>
            <a:noFill/>
          </a:ln>
        </p:spPr>
      </p:pic>
      <p:cxnSp>
        <p:nvCxnSpPr>
          <p:cNvPr id="145" name="Google Shape;145;g2ebb636fcf1_0_87"/>
          <p:cNvCxnSpPr/>
          <p:nvPr/>
        </p:nvCxnSpPr>
        <p:spPr>
          <a:xfrm>
            <a:off x="364320" y="3200400"/>
            <a:ext cx="11435700" cy="0"/>
          </a:xfrm>
          <a:prstGeom prst="straightConnector1">
            <a:avLst/>
          </a:prstGeom>
          <a:noFill/>
          <a:ln w="28425" cap="flat" cmpd="sng">
            <a:solidFill>
              <a:schemeClr val="accent1"/>
            </a:solidFill>
            <a:prstDash val="solid"/>
            <a:miter lim="8000"/>
            <a:headEnd type="none" w="sm" len="sm"/>
            <a:tailEnd type="none" w="sm" len="sm"/>
          </a:ln>
          <a:effectLst>
            <a:outerShdw blurRad="40000" dist="23000" dir="5400000" rotWithShape="0">
              <a:srgbClr val="000000">
                <a:alpha val="34900"/>
              </a:srgbClr>
            </a:outerShdw>
          </a:effectLst>
        </p:spPr>
      </p:cxnSp>
      <p:cxnSp>
        <p:nvCxnSpPr>
          <p:cNvPr id="146" name="Google Shape;146;g2ebb636fcf1_0_87"/>
          <p:cNvCxnSpPr/>
          <p:nvPr/>
        </p:nvCxnSpPr>
        <p:spPr>
          <a:xfrm>
            <a:off x="8453160" y="5130720"/>
            <a:ext cx="3086400" cy="0"/>
          </a:xfrm>
          <a:prstGeom prst="straightConnector1">
            <a:avLst/>
          </a:prstGeom>
          <a:noFill/>
          <a:ln w="28425" cap="flat" cmpd="sng">
            <a:solidFill>
              <a:schemeClr val="accent1"/>
            </a:solidFill>
            <a:prstDash val="solid"/>
            <a:miter lim="8000"/>
            <a:headEnd type="none" w="sm" len="sm"/>
            <a:tailEnd type="none" w="sm" len="sm"/>
          </a:ln>
          <a:effectLst>
            <a:outerShdw blurRad="40000" dist="23000" dir="5400000" rotWithShape="0">
              <a:srgbClr val="000000">
                <a:alpha val="34900"/>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45"/>
                                        </p:tgtEl>
                                        <p:attrNameLst>
                                          <p:attrName>style.visibility</p:attrName>
                                        </p:attrNameLst>
                                      </p:cBhvr>
                                      <p:to>
                                        <p:strVal val="visible"/>
                                      </p:to>
                                    </p:set>
                                    <p:animEffect transition="in" filter="fade">
                                      <p:cBhvr>
                                        <p:cTn id="59" dur="500"/>
                                        <p:tgtEl>
                                          <p:spTgt spid="145"/>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44"/>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46"/>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38"/>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Prototyping model cont.</a:t>
            </a:r>
            <a:endParaRPr sz="3400" b="0" strike="noStrike">
              <a:solidFill>
                <a:srgbClr val="212121"/>
              </a:solidFill>
              <a:latin typeface="Roboto Condensed"/>
              <a:ea typeface="Roboto Condensed"/>
              <a:cs typeface="Roboto Condensed"/>
              <a:sym typeface="Roboto Condensed"/>
            </a:endParaRPr>
          </a:p>
        </p:txBody>
      </p:sp>
      <p:sp>
        <p:nvSpPr>
          <p:cNvPr id="817" name="Google Shape;817;p38"/>
          <p:cNvSpPr/>
          <p:nvPr/>
        </p:nvSpPr>
        <p:spPr>
          <a:xfrm>
            <a:off x="292680" y="849600"/>
            <a:ext cx="240984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Problem Areas</a:t>
            </a:r>
            <a:endParaRPr sz="2400" b="0" strike="noStrike">
              <a:solidFill>
                <a:schemeClr val="dk1"/>
              </a:solidFill>
              <a:latin typeface="Arial"/>
              <a:ea typeface="Arial"/>
              <a:cs typeface="Arial"/>
              <a:sym typeface="Arial"/>
            </a:endParaRPr>
          </a:p>
        </p:txBody>
      </p:sp>
      <p:cxnSp>
        <p:nvCxnSpPr>
          <p:cNvPr id="818" name="Google Shape;818;p38"/>
          <p:cNvCxnSpPr/>
          <p:nvPr/>
        </p:nvCxnSpPr>
        <p:spPr>
          <a:xfrm>
            <a:off x="1387800" y="1311120"/>
            <a:ext cx="1044540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sp>
        <p:nvSpPr>
          <p:cNvPr id="819" name="Google Shape;819;p38"/>
          <p:cNvSpPr txBox="1"/>
          <p:nvPr/>
        </p:nvSpPr>
        <p:spPr>
          <a:xfrm>
            <a:off x="292680" y="1378440"/>
            <a:ext cx="11540160" cy="2703240"/>
          </a:xfrm>
          <a:prstGeom prst="rect">
            <a:avLst/>
          </a:prstGeom>
          <a:noFill/>
          <a:ln>
            <a:noFill/>
          </a:ln>
        </p:spPr>
        <p:txBody>
          <a:bodyPr spcFirstLastPara="1" wrap="square" lIns="91425" tIns="45700" rIns="91425" bIns="45700" anchor="t" anchorCtr="0">
            <a:normAutofit/>
          </a:bodyPr>
          <a:lstStyle/>
          <a:p>
            <a:pPr marL="264960" marR="0" lvl="0" indent="-264599" algn="just" rtl="0">
              <a:lnSpc>
                <a:spcPct val="90000"/>
              </a:lnSpc>
              <a:spcBef>
                <a:spcPts val="0"/>
              </a:spcBef>
              <a:spcAft>
                <a:spcPts val="0"/>
              </a:spcAft>
              <a:buClr>
                <a:srgbClr val="B84742"/>
              </a:buClr>
              <a:buSzPct val="100000"/>
              <a:buFont typeface="Noto Sans Symbols"/>
              <a:buChar char="🞂"/>
            </a:pPr>
            <a:r>
              <a:rPr lang="en-US" sz="2400" b="0" strike="noStrike">
                <a:solidFill>
                  <a:srgbClr val="212121"/>
                </a:solidFill>
                <a:latin typeface="Roboto Condensed"/>
                <a:ea typeface="Roboto Condensed"/>
                <a:cs typeface="Roboto Condensed"/>
                <a:sym typeface="Roboto Condensed"/>
              </a:rPr>
              <a:t>Potential hit on </a:t>
            </a:r>
            <a:r>
              <a:rPr lang="en-US" sz="2400" b="1" strike="noStrike">
                <a:solidFill>
                  <a:srgbClr val="C00000"/>
                </a:solidFill>
                <a:latin typeface="Roboto Condensed"/>
                <a:ea typeface="Roboto Condensed"/>
                <a:cs typeface="Roboto Condensed"/>
                <a:sym typeface="Roboto Condensed"/>
              </a:rPr>
              <a:t>cost </a:t>
            </a:r>
            <a:r>
              <a:rPr lang="en-US" sz="2400" b="0" strike="noStrike">
                <a:solidFill>
                  <a:srgbClr val="212121"/>
                </a:solidFill>
                <a:latin typeface="Roboto Condensed"/>
                <a:ea typeface="Roboto Condensed"/>
                <a:cs typeface="Roboto Condensed"/>
                <a:sym typeface="Roboto Condensed"/>
              </a:rPr>
              <a:t>and </a:t>
            </a:r>
            <a:r>
              <a:rPr lang="en-US" sz="2400" b="1" strike="noStrike">
                <a:solidFill>
                  <a:srgbClr val="C00000"/>
                </a:solidFill>
                <a:latin typeface="Roboto Condensed"/>
                <a:ea typeface="Roboto Condensed"/>
                <a:cs typeface="Roboto Condensed"/>
                <a:sym typeface="Roboto Condensed"/>
              </a:rPr>
              <a:t>schedule</a:t>
            </a:r>
            <a:endParaRPr sz="2400" b="0" strike="noStrike">
              <a:solidFill>
                <a:srgbClr val="212121"/>
              </a:solidFill>
              <a:latin typeface="Roboto Condensed"/>
              <a:ea typeface="Roboto Condensed"/>
              <a:cs typeface="Roboto Condensed"/>
              <a:sym typeface="Roboto Condensed"/>
            </a:endParaRPr>
          </a:p>
          <a:p>
            <a:pPr marL="264960" marR="0" lvl="0" indent="-264599" algn="just" rtl="0">
              <a:lnSpc>
                <a:spcPct val="90000"/>
              </a:lnSpc>
              <a:spcBef>
                <a:spcPts val="1001"/>
              </a:spcBef>
              <a:spcAft>
                <a:spcPts val="0"/>
              </a:spcAft>
              <a:buClr>
                <a:srgbClr val="B84742"/>
              </a:buClr>
              <a:buSzPct val="100000"/>
              <a:buFont typeface="Noto Sans Symbols"/>
              <a:buChar char="🞂"/>
            </a:pPr>
            <a:r>
              <a:rPr lang="en-US" sz="2400" b="1" strike="noStrike">
                <a:solidFill>
                  <a:srgbClr val="212121"/>
                </a:solidFill>
                <a:latin typeface="Roboto Condensed"/>
                <a:ea typeface="Roboto Condensed"/>
                <a:cs typeface="Roboto Condensed"/>
                <a:sym typeface="Roboto Condensed"/>
              </a:rPr>
              <a:t>Customer demand</a:t>
            </a:r>
            <a:r>
              <a:rPr lang="en-US" sz="2400" b="0" strike="noStrike">
                <a:solidFill>
                  <a:srgbClr val="212121"/>
                </a:solidFill>
                <a:latin typeface="Roboto Condensed"/>
                <a:ea typeface="Roboto Condensed"/>
                <a:cs typeface="Roboto Condensed"/>
                <a:sym typeface="Roboto Condensed"/>
              </a:rPr>
              <a:t> that “</a:t>
            </a:r>
            <a:r>
              <a:rPr lang="en-US" sz="2400" b="1" strike="noStrike">
                <a:solidFill>
                  <a:srgbClr val="C00000"/>
                </a:solidFill>
                <a:latin typeface="Roboto Condensed"/>
                <a:ea typeface="Roboto Condensed"/>
                <a:cs typeface="Roboto Condensed"/>
                <a:sym typeface="Roboto Condensed"/>
              </a:rPr>
              <a:t>a few fixes</a:t>
            </a:r>
            <a:r>
              <a:rPr lang="en-US" sz="2400" b="0" strike="noStrike">
                <a:solidFill>
                  <a:srgbClr val="212121"/>
                </a:solidFill>
                <a:latin typeface="Roboto Condensed"/>
                <a:ea typeface="Roboto Condensed"/>
                <a:cs typeface="Roboto Condensed"/>
                <a:sym typeface="Roboto Condensed"/>
              </a:rPr>
              <a:t>” be applied to </a:t>
            </a:r>
            <a:r>
              <a:rPr lang="en-US" sz="2400" b="1" strike="noStrike">
                <a:solidFill>
                  <a:srgbClr val="212121"/>
                </a:solidFill>
                <a:latin typeface="Roboto Condensed"/>
                <a:ea typeface="Roboto Condensed"/>
                <a:cs typeface="Roboto Condensed"/>
                <a:sym typeface="Roboto Condensed"/>
              </a:rPr>
              <a:t>make</a:t>
            </a:r>
            <a:r>
              <a:rPr lang="en-US" sz="2400" b="0" strike="noStrike">
                <a:solidFill>
                  <a:srgbClr val="212121"/>
                </a:solidFill>
                <a:latin typeface="Roboto Condensed"/>
                <a:ea typeface="Roboto Condensed"/>
                <a:cs typeface="Roboto Condensed"/>
                <a:sym typeface="Roboto Condensed"/>
              </a:rPr>
              <a:t> the </a:t>
            </a:r>
            <a:r>
              <a:rPr lang="en-US" sz="2400" b="1" strike="noStrike">
                <a:solidFill>
                  <a:srgbClr val="212121"/>
                </a:solidFill>
                <a:latin typeface="Roboto Condensed"/>
                <a:ea typeface="Roboto Condensed"/>
                <a:cs typeface="Roboto Condensed"/>
                <a:sym typeface="Roboto Condensed"/>
              </a:rPr>
              <a:t>prototype a working product</a:t>
            </a:r>
            <a:r>
              <a:rPr lang="en-US" sz="2400" b="0" strike="noStrike">
                <a:solidFill>
                  <a:srgbClr val="212121"/>
                </a:solidFill>
                <a:latin typeface="Roboto Condensed"/>
                <a:ea typeface="Roboto Condensed"/>
                <a:cs typeface="Roboto Condensed"/>
                <a:sym typeface="Roboto Condensed"/>
              </a:rPr>
              <a:t>, due to that software quality suffers as a result</a:t>
            </a:r>
            <a:endParaRPr/>
          </a:p>
          <a:p>
            <a:pPr marL="264960" marR="0" lvl="0" indent="-264599" algn="just" rtl="0">
              <a:lnSpc>
                <a:spcPct val="90000"/>
              </a:lnSpc>
              <a:spcBef>
                <a:spcPts val="1001"/>
              </a:spcBef>
              <a:spcAft>
                <a:spcPts val="0"/>
              </a:spcAft>
              <a:buClr>
                <a:srgbClr val="B84742"/>
              </a:buClr>
              <a:buSzPct val="100000"/>
              <a:buFont typeface="Noto Sans Symbols"/>
              <a:buChar char="🞂"/>
            </a:pPr>
            <a:r>
              <a:rPr lang="en-US" sz="2400" b="1" strike="noStrike">
                <a:solidFill>
                  <a:srgbClr val="C00000"/>
                </a:solidFill>
                <a:latin typeface="Roboto Condensed"/>
                <a:ea typeface="Roboto Condensed"/>
                <a:cs typeface="Roboto Condensed"/>
                <a:sym typeface="Roboto Condensed"/>
              </a:rPr>
              <a:t>Developer</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often makes </a:t>
            </a:r>
            <a:r>
              <a:rPr lang="en-US" sz="2400" b="1" strike="noStrike">
                <a:solidFill>
                  <a:srgbClr val="C00000"/>
                </a:solidFill>
                <a:latin typeface="Roboto Condensed"/>
                <a:ea typeface="Roboto Condensed"/>
                <a:cs typeface="Roboto Condensed"/>
                <a:sym typeface="Roboto Condensed"/>
              </a:rPr>
              <a:t>implementation</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in order to get a prototype working quickly; </a:t>
            </a:r>
            <a:r>
              <a:rPr lang="en-US" sz="2400" b="1" strike="noStrike">
                <a:solidFill>
                  <a:srgbClr val="C00000"/>
                </a:solidFill>
                <a:latin typeface="Roboto Condensed"/>
                <a:ea typeface="Roboto Condensed"/>
                <a:cs typeface="Roboto Condensed"/>
                <a:sym typeface="Roboto Condensed"/>
              </a:rPr>
              <a:t>without considering other factors</a:t>
            </a:r>
            <a:r>
              <a:rPr lang="en-US" sz="2400" b="0" strike="noStrike">
                <a:solidFill>
                  <a:srgbClr val="212121"/>
                </a:solidFill>
                <a:latin typeface="Roboto Condensed"/>
                <a:ea typeface="Roboto Condensed"/>
                <a:cs typeface="Roboto Condensed"/>
                <a:sym typeface="Roboto Condensed"/>
              </a:rPr>
              <a:t> in mind like OS, Programming language, etc.</a:t>
            </a:r>
            <a:endParaRPr/>
          </a:p>
          <a:p>
            <a:pPr marL="264960" marR="0" lvl="0" indent="-264599" algn="just" rtl="0">
              <a:lnSpc>
                <a:spcPct val="90000"/>
              </a:lnSpc>
              <a:spcBef>
                <a:spcPts val="1001"/>
              </a:spcBef>
              <a:spcAft>
                <a:spcPts val="0"/>
              </a:spcAft>
              <a:buClr>
                <a:srgbClr val="B84742"/>
              </a:buClr>
              <a:buSzPct val="100000"/>
              <a:buFont typeface="Noto Sans Symbols"/>
              <a:buChar char="🞂"/>
            </a:pPr>
            <a:r>
              <a:rPr lang="en-US" sz="2400" b="0" strike="noStrike">
                <a:solidFill>
                  <a:srgbClr val="212121"/>
                </a:solidFill>
                <a:latin typeface="Roboto Condensed"/>
                <a:ea typeface="Roboto Condensed"/>
                <a:cs typeface="Roboto Condensed"/>
                <a:sym typeface="Roboto Condensed"/>
              </a:rPr>
              <a:t>Potential false sense of security if prototype does not focus on key (</a:t>
            </a:r>
            <a:r>
              <a:rPr lang="en-US" sz="2400" b="1" strike="noStrike">
                <a:solidFill>
                  <a:srgbClr val="C00000"/>
                </a:solidFill>
                <a:latin typeface="Roboto Condensed"/>
                <a:ea typeface="Roboto Condensed"/>
                <a:cs typeface="Roboto Condensed"/>
                <a:sym typeface="Roboto Condensed"/>
              </a:rPr>
              <a:t>high risk</a:t>
            </a:r>
            <a:r>
              <a:rPr lang="en-US" sz="2400" b="0" strike="noStrike">
                <a:solidFill>
                  <a:srgbClr val="212121"/>
                </a:solidFill>
                <a:latin typeface="Roboto Condensed"/>
                <a:ea typeface="Roboto Condensed"/>
                <a:cs typeface="Roboto Condensed"/>
                <a:sym typeface="Roboto Condensed"/>
              </a:rPr>
              <a:t>) issues</a:t>
            </a:r>
            <a:endParaRPr/>
          </a:p>
          <a:p>
            <a:pPr marL="0" marR="0" lvl="0" indent="0" algn="just" rtl="0">
              <a:lnSpc>
                <a:spcPct val="90000"/>
              </a:lnSpc>
              <a:spcBef>
                <a:spcPts val="1001"/>
              </a:spcBef>
              <a:spcAft>
                <a:spcPts val="0"/>
              </a:spcAft>
              <a:buNone/>
            </a:pPr>
            <a:endParaRPr sz="2400" b="0" strike="noStrike">
              <a:solidFill>
                <a:srgbClr val="212121"/>
              </a:solidFill>
              <a:latin typeface="Roboto Condensed"/>
              <a:ea typeface="Roboto Condensed"/>
              <a:cs typeface="Roboto Condensed"/>
              <a:sym typeface="Roboto Condensed"/>
            </a:endParaRPr>
          </a:p>
          <a:p>
            <a:pPr marL="0" marR="0" lvl="0" indent="0" algn="just" rtl="0">
              <a:lnSpc>
                <a:spcPct val="90000"/>
              </a:lnSpc>
              <a:spcBef>
                <a:spcPts val="1001"/>
              </a:spcBef>
              <a:spcAft>
                <a:spcPts val="0"/>
              </a:spcAft>
              <a:buNone/>
            </a:pPr>
            <a:endParaRPr sz="2400" b="0" strike="noStrike">
              <a:solidFill>
                <a:srgbClr val="212121"/>
              </a:solidFill>
              <a:latin typeface="Roboto Condensed"/>
              <a:ea typeface="Roboto Condensed"/>
              <a:cs typeface="Roboto Condensed"/>
              <a:sym typeface="Roboto Condensed"/>
            </a:endParaRPr>
          </a:p>
        </p:txBody>
      </p:sp>
      <p:sp>
        <p:nvSpPr>
          <p:cNvPr id="820" name="Google Shape;820;p38"/>
          <p:cNvSpPr/>
          <p:nvPr/>
        </p:nvSpPr>
        <p:spPr>
          <a:xfrm>
            <a:off x="292680" y="4176000"/>
            <a:ext cx="240984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Advantages</a:t>
            </a:r>
            <a:endParaRPr sz="2400" b="0" strike="noStrike">
              <a:solidFill>
                <a:schemeClr val="dk1"/>
              </a:solidFill>
              <a:latin typeface="Arial"/>
              <a:ea typeface="Arial"/>
              <a:cs typeface="Arial"/>
              <a:sym typeface="Arial"/>
            </a:endParaRPr>
          </a:p>
        </p:txBody>
      </p:sp>
      <p:cxnSp>
        <p:nvCxnSpPr>
          <p:cNvPr id="821" name="Google Shape;821;p38"/>
          <p:cNvCxnSpPr/>
          <p:nvPr/>
        </p:nvCxnSpPr>
        <p:spPr>
          <a:xfrm>
            <a:off x="1387800" y="4637520"/>
            <a:ext cx="1044540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sp>
        <p:nvSpPr>
          <p:cNvPr id="822" name="Google Shape;822;p38"/>
          <p:cNvSpPr/>
          <p:nvPr/>
        </p:nvSpPr>
        <p:spPr>
          <a:xfrm>
            <a:off x="292680" y="4731840"/>
            <a:ext cx="11540160" cy="1713960"/>
          </a:xfrm>
          <a:prstGeom prst="rect">
            <a:avLst/>
          </a:prstGeom>
          <a:noFill/>
          <a:ln>
            <a:noFill/>
          </a:ln>
        </p:spPr>
        <p:txBody>
          <a:bodyPr spcFirstLastPara="1" wrap="square" lIns="91425" tIns="45700" rIns="91425" bIns="45700" anchor="t" anchorCtr="0">
            <a:norm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1" strike="noStrike">
                <a:solidFill>
                  <a:srgbClr val="C00000"/>
                </a:solidFill>
                <a:latin typeface="Roboto Condensed"/>
                <a:ea typeface="Roboto Condensed"/>
                <a:cs typeface="Roboto Condensed"/>
                <a:sym typeface="Roboto Condensed"/>
              </a:rPr>
              <a:t>Users</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are actively </a:t>
            </a:r>
            <a:r>
              <a:rPr lang="en-US" sz="2400" b="1" strike="noStrike">
                <a:solidFill>
                  <a:srgbClr val="C00000"/>
                </a:solidFill>
                <a:latin typeface="Roboto Condensed"/>
                <a:ea typeface="Roboto Condensed"/>
                <a:cs typeface="Roboto Condensed"/>
                <a:sym typeface="Roboto Condensed"/>
              </a:rPr>
              <a:t>involved</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in the </a:t>
            </a:r>
            <a:r>
              <a:rPr lang="en-US" sz="2400" b="1" strike="noStrike">
                <a:solidFill>
                  <a:srgbClr val="C00000"/>
                </a:solidFill>
                <a:latin typeface="Roboto Condensed"/>
                <a:ea typeface="Roboto Condensed"/>
                <a:cs typeface="Roboto Condensed"/>
                <a:sym typeface="Roboto Condensed"/>
              </a:rPr>
              <a:t>development</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Since in this methodology a working model of the system is provided, the </a:t>
            </a:r>
            <a:r>
              <a:rPr lang="en-US" sz="2400" b="1" strike="noStrike">
                <a:solidFill>
                  <a:srgbClr val="C00000"/>
                </a:solidFill>
                <a:latin typeface="Roboto Condensed"/>
                <a:ea typeface="Roboto Condensed"/>
                <a:cs typeface="Roboto Condensed"/>
                <a:sym typeface="Roboto Condensed"/>
              </a:rPr>
              <a:t>users get a better understanding</a:t>
            </a:r>
            <a:r>
              <a:rPr lang="en-US" sz="2400" b="0" strike="noStrike">
                <a:solidFill>
                  <a:srgbClr val="212121"/>
                </a:solidFill>
                <a:latin typeface="Roboto Condensed"/>
                <a:ea typeface="Roboto Condensed"/>
                <a:cs typeface="Roboto Condensed"/>
                <a:sym typeface="Roboto Condensed"/>
              </a:rPr>
              <a:t> of the </a:t>
            </a:r>
            <a:r>
              <a:rPr lang="en-US" sz="2400" b="1" strike="noStrike">
                <a:solidFill>
                  <a:srgbClr val="C00000"/>
                </a:solidFill>
                <a:latin typeface="Roboto Condensed"/>
                <a:ea typeface="Roboto Condensed"/>
                <a:cs typeface="Roboto Condensed"/>
                <a:sym typeface="Roboto Condensed"/>
              </a:rPr>
              <a:t>system</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being developed</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1" strike="noStrike">
                <a:solidFill>
                  <a:srgbClr val="C00000"/>
                </a:solidFill>
                <a:latin typeface="Roboto Condensed"/>
                <a:ea typeface="Roboto Condensed"/>
                <a:cs typeface="Roboto Condensed"/>
                <a:sym typeface="Roboto Condensed"/>
              </a:rPr>
              <a:t>Errors</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can be </a:t>
            </a:r>
            <a:r>
              <a:rPr lang="en-US" sz="2400" b="1" strike="noStrike">
                <a:solidFill>
                  <a:srgbClr val="C00000"/>
                </a:solidFill>
                <a:latin typeface="Roboto Condensed"/>
                <a:ea typeface="Roboto Condensed"/>
                <a:cs typeface="Roboto Condensed"/>
                <a:sym typeface="Roboto Condensed"/>
              </a:rPr>
              <a:t>detected</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much </a:t>
            </a:r>
            <a:r>
              <a:rPr lang="en-US" sz="2400" b="1" strike="noStrike">
                <a:solidFill>
                  <a:srgbClr val="C00000"/>
                </a:solidFill>
                <a:latin typeface="Roboto Condensed"/>
                <a:ea typeface="Roboto Condensed"/>
                <a:cs typeface="Roboto Condensed"/>
                <a:sym typeface="Roboto Condensed"/>
              </a:rPr>
              <a:t>earlier</a:t>
            </a:r>
            <a:endParaRPr sz="2400" b="0" strike="noStrike">
              <a:solidFill>
                <a:schemeClr val="dk1"/>
              </a:solidFill>
              <a:latin typeface="Arial"/>
              <a:ea typeface="Arial"/>
              <a:cs typeface="Arial"/>
              <a:sym typeface="Arial"/>
            </a:endParaRPr>
          </a:p>
          <a:p>
            <a:pPr marL="0" marR="0" lvl="0" indent="0" algn="just" rtl="0">
              <a:lnSpc>
                <a:spcPct val="90000"/>
              </a:lnSpc>
              <a:spcBef>
                <a:spcPts val="1001"/>
              </a:spcBef>
              <a:spcAft>
                <a:spcPts val="0"/>
              </a:spcAft>
              <a:buNone/>
            </a:pPr>
            <a:endParaRPr sz="2400" b="0" strike="noStrik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7"/>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818"/>
                                        </p:tgtEl>
                                        <p:attrNameLst>
                                          <p:attrName>style.visibility</p:attrName>
                                        </p:attrNameLst>
                                      </p:cBhvr>
                                      <p:to>
                                        <p:strVal val="visible"/>
                                      </p:to>
                                    </p:set>
                                    <p:animEffect transition="in" filter="fade">
                                      <p:cBhvr>
                                        <p:cTn id="9" dur="500"/>
                                        <p:tgtEl>
                                          <p:spTgt spid="81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19">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19">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19">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819">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819">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819">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820"/>
                                        </p:tgtEl>
                                        <p:attrNameLst>
                                          <p:attrName>style.visibility</p:attrName>
                                        </p:attrNameLst>
                                      </p:cBhvr>
                                      <p:to>
                                        <p:strVal val="visible"/>
                                      </p:to>
                                    </p:set>
                                  </p:childTnLst>
                                </p:cTn>
                              </p:par>
                              <p:par>
                                <p:cTn id="38" presetID="10" presetClass="entr" presetSubtype="0" fill="hold" nodeType="withEffect">
                                  <p:stCondLst>
                                    <p:cond delay="0"/>
                                  </p:stCondLst>
                                  <p:childTnLst>
                                    <p:set>
                                      <p:cBhvr>
                                        <p:cTn id="39" dur="1" fill="hold">
                                          <p:stCondLst>
                                            <p:cond delay="0"/>
                                          </p:stCondLst>
                                        </p:cTn>
                                        <p:tgtEl>
                                          <p:spTgt spid="821"/>
                                        </p:tgtEl>
                                        <p:attrNameLst>
                                          <p:attrName>style.visibility</p:attrName>
                                        </p:attrNameLst>
                                      </p:cBhvr>
                                      <p:to>
                                        <p:strVal val="visible"/>
                                      </p:to>
                                    </p:set>
                                    <p:animEffect transition="in" filter="fade">
                                      <p:cBhvr>
                                        <p:cTn id="40" dur="500"/>
                                        <p:tgtEl>
                                          <p:spTgt spid="821"/>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22">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22">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22">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39"/>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The Spiral Model</a:t>
            </a:r>
            <a:endParaRPr sz="3400" b="0" strike="noStrike">
              <a:solidFill>
                <a:srgbClr val="212121"/>
              </a:solidFill>
              <a:latin typeface="Roboto Condensed"/>
              <a:ea typeface="Roboto Condensed"/>
              <a:cs typeface="Roboto Condensed"/>
              <a:sym typeface="Roboto Condensed"/>
            </a:endParaRPr>
          </a:p>
        </p:txBody>
      </p:sp>
      <p:sp>
        <p:nvSpPr>
          <p:cNvPr id="828" name="Google Shape;828;p39"/>
          <p:cNvSpPr txBox="1"/>
          <p:nvPr/>
        </p:nvSpPr>
        <p:spPr>
          <a:xfrm>
            <a:off x="5862960" y="1075680"/>
            <a:ext cx="6212160" cy="513648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It provides the </a:t>
            </a:r>
            <a:r>
              <a:rPr lang="en-US" sz="2400" b="1" strike="noStrike">
                <a:solidFill>
                  <a:srgbClr val="C00000"/>
                </a:solidFill>
                <a:latin typeface="Roboto Condensed"/>
                <a:ea typeface="Roboto Condensed"/>
                <a:cs typeface="Roboto Condensed"/>
                <a:sym typeface="Roboto Condensed"/>
              </a:rPr>
              <a:t>potential</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for </a:t>
            </a:r>
            <a:r>
              <a:rPr lang="en-US" sz="2400" b="1" strike="noStrike">
                <a:solidFill>
                  <a:srgbClr val="C00000"/>
                </a:solidFill>
                <a:latin typeface="Roboto Condensed"/>
                <a:ea typeface="Roboto Condensed"/>
                <a:cs typeface="Roboto Condensed"/>
                <a:sym typeface="Roboto Condensed"/>
              </a:rPr>
              <a:t>rapid development</a:t>
            </a:r>
            <a:r>
              <a:rPr lang="en-US" sz="2400" b="0" strike="noStrike">
                <a:solidFill>
                  <a:srgbClr val="212121"/>
                </a:solidFill>
                <a:latin typeface="Roboto Condensed"/>
                <a:ea typeface="Roboto Condensed"/>
                <a:cs typeface="Roboto Condensed"/>
                <a:sym typeface="Roboto Condensed"/>
              </a:rPr>
              <a:t>.</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Software is developed in a series of evolutionary releases.</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1" strike="noStrike">
                <a:solidFill>
                  <a:srgbClr val="C00000"/>
                </a:solidFill>
                <a:latin typeface="Roboto Condensed"/>
                <a:ea typeface="Roboto Condensed"/>
                <a:cs typeface="Roboto Condensed"/>
                <a:sym typeface="Roboto Condensed"/>
              </a:rPr>
              <a:t>Early iteration </a:t>
            </a:r>
            <a:r>
              <a:rPr lang="en-US" sz="2400" b="0" strike="noStrike">
                <a:solidFill>
                  <a:srgbClr val="212121"/>
                </a:solidFill>
                <a:latin typeface="Roboto Condensed"/>
                <a:ea typeface="Roboto Condensed"/>
                <a:cs typeface="Roboto Condensed"/>
                <a:sym typeface="Roboto Condensed"/>
              </a:rPr>
              <a:t>release might be </a:t>
            </a:r>
            <a:r>
              <a:rPr lang="en-US" sz="2400" b="1" strike="noStrike">
                <a:solidFill>
                  <a:srgbClr val="C00000"/>
                </a:solidFill>
                <a:latin typeface="Roboto Condensed"/>
                <a:ea typeface="Roboto Condensed"/>
                <a:cs typeface="Roboto Condensed"/>
                <a:sym typeface="Roboto Condensed"/>
              </a:rPr>
              <a:t>prototype</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but </a:t>
            </a:r>
            <a:r>
              <a:rPr lang="en-US" sz="2400" b="1" strike="noStrike">
                <a:solidFill>
                  <a:srgbClr val="C00000"/>
                </a:solidFill>
                <a:latin typeface="Roboto Condensed"/>
                <a:ea typeface="Roboto Condensed"/>
                <a:cs typeface="Roboto Condensed"/>
                <a:sym typeface="Roboto Condensed"/>
              </a:rPr>
              <a:t>later iterations</a:t>
            </a:r>
            <a:r>
              <a:rPr lang="en-US" sz="2400" b="0" strike="noStrike">
                <a:solidFill>
                  <a:srgbClr val="212121"/>
                </a:solidFill>
                <a:latin typeface="Roboto Condensed"/>
                <a:ea typeface="Roboto Condensed"/>
                <a:cs typeface="Roboto Condensed"/>
                <a:sym typeface="Roboto Condensed"/>
              </a:rPr>
              <a:t> provides more </a:t>
            </a:r>
            <a:r>
              <a:rPr lang="en-US" sz="2400" b="1" strike="noStrike">
                <a:solidFill>
                  <a:srgbClr val="C00000"/>
                </a:solidFill>
                <a:latin typeface="Roboto Condensed"/>
                <a:ea typeface="Roboto Condensed"/>
                <a:cs typeface="Roboto Condensed"/>
                <a:sym typeface="Roboto Condensed"/>
              </a:rPr>
              <a:t>complete version of software</a:t>
            </a:r>
            <a:r>
              <a:rPr lang="en-US" sz="2400" b="0" strike="noStrike">
                <a:solidFill>
                  <a:srgbClr val="212121"/>
                </a:solidFill>
                <a:latin typeface="Roboto Condensed"/>
                <a:ea typeface="Roboto Condensed"/>
                <a:cs typeface="Roboto Condensed"/>
                <a:sym typeface="Roboto Condensed"/>
              </a:rPr>
              <a:t>.</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It is divided into framework activities (C,P,M,C,D). Each activity represent one segment of the spiral</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1" strike="noStrike">
                <a:solidFill>
                  <a:srgbClr val="C00000"/>
                </a:solidFill>
                <a:latin typeface="Roboto Condensed"/>
                <a:ea typeface="Roboto Condensed"/>
                <a:cs typeface="Roboto Condensed"/>
                <a:sym typeface="Roboto Condensed"/>
              </a:rPr>
              <a:t>Each pass</a:t>
            </a:r>
            <a:r>
              <a:rPr lang="en-US" sz="2400" b="0" strike="noStrike">
                <a:solidFill>
                  <a:srgbClr val="212121"/>
                </a:solidFill>
                <a:latin typeface="Roboto Condensed"/>
                <a:ea typeface="Roboto Condensed"/>
                <a:cs typeface="Roboto Condensed"/>
                <a:sym typeface="Roboto Condensed"/>
              </a:rPr>
              <a:t> through the </a:t>
            </a:r>
            <a:r>
              <a:rPr lang="en-US" sz="2400" b="1" strike="noStrike">
                <a:solidFill>
                  <a:srgbClr val="C00000"/>
                </a:solidFill>
                <a:latin typeface="Roboto Condensed"/>
                <a:ea typeface="Roboto Condensed"/>
                <a:cs typeface="Roboto Condensed"/>
                <a:sym typeface="Roboto Condensed"/>
              </a:rPr>
              <a:t>planning</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region results in  </a:t>
            </a:r>
            <a:r>
              <a:rPr lang="en-US" sz="2400" b="1" strike="noStrike">
                <a:solidFill>
                  <a:srgbClr val="C00000"/>
                </a:solidFill>
                <a:latin typeface="Roboto Condensed"/>
                <a:ea typeface="Roboto Condensed"/>
                <a:cs typeface="Roboto Condensed"/>
                <a:sym typeface="Roboto Condensed"/>
              </a:rPr>
              <a:t>adjustments</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to</a:t>
            </a:r>
            <a:endParaRPr/>
          </a:p>
          <a:p>
            <a:pPr marL="809640" marR="0" lvl="1" indent="-352080" algn="just" rtl="0">
              <a:lnSpc>
                <a:spcPct val="90000"/>
              </a:lnSpc>
              <a:spcBef>
                <a:spcPts val="499"/>
              </a:spcBef>
              <a:spcAft>
                <a:spcPts val="0"/>
              </a:spcAft>
              <a:buClr>
                <a:srgbClr val="B84742"/>
              </a:buClr>
              <a:buSzPts val="2000"/>
              <a:buFont typeface="Noto Sans Symbols"/>
              <a:buChar char="⮩"/>
            </a:pPr>
            <a:r>
              <a:rPr lang="en-US" sz="2000" b="0" i="0" u="none" strike="noStrike" cap="none">
                <a:solidFill>
                  <a:srgbClr val="212121"/>
                </a:solidFill>
                <a:latin typeface="Roboto Condensed"/>
                <a:ea typeface="Roboto Condensed"/>
                <a:cs typeface="Roboto Condensed"/>
                <a:sym typeface="Roboto Condensed"/>
              </a:rPr>
              <a:t>the </a:t>
            </a:r>
            <a:r>
              <a:rPr lang="en-US" sz="2000" b="1" i="0" u="none" strike="noStrike" cap="none">
                <a:solidFill>
                  <a:srgbClr val="212121"/>
                </a:solidFill>
                <a:latin typeface="Roboto Condensed"/>
                <a:ea typeface="Roboto Condensed"/>
                <a:cs typeface="Roboto Condensed"/>
                <a:sym typeface="Roboto Condensed"/>
              </a:rPr>
              <a:t>project plan</a:t>
            </a:r>
            <a:endParaRPr sz="2000" b="0" i="0" u="none" strike="noStrike" cap="none">
              <a:solidFill>
                <a:srgbClr val="212121"/>
              </a:solidFill>
              <a:latin typeface="Roboto Condensed"/>
              <a:ea typeface="Roboto Condensed"/>
              <a:cs typeface="Roboto Condensed"/>
              <a:sym typeface="Roboto Condensed"/>
            </a:endParaRPr>
          </a:p>
          <a:p>
            <a:pPr marL="809640" marR="0" lvl="1" indent="-352080" algn="just" rtl="0">
              <a:lnSpc>
                <a:spcPct val="90000"/>
              </a:lnSpc>
              <a:spcBef>
                <a:spcPts val="499"/>
              </a:spcBef>
              <a:spcAft>
                <a:spcPts val="0"/>
              </a:spcAft>
              <a:buClr>
                <a:srgbClr val="B84742"/>
              </a:buClr>
              <a:buSzPts val="2000"/>
              <a:buFont typeface="Noto Sans Symbols"/>
              <a:buChar char="⮩"/>
            </a:pPr>
            <a:r>
              <a:rPr lang="en-US" sz="2000" b="1" i="0" u="none" strike="noStrike" cap="none">
                <a:solidFill>
                  <a:srgbClr val="212121"/>
                </a:solidFill>
                <a:latin typeface="Roboto Condensed"/>
                <a:ea typeface="Roboto Condensed"/>
                <a:cs typeface="Roboto Condensed"/>
                <a:sym typeface="Roboto Condensed"/>
              </a:rPr>
              <a:t>Cost</a:t>
            </a:r>
            <a:r>
              <a:rPr lang="en-US" sz="2000" b="0" i="0" u="none" strike="noStrike" cap="none">
                <a:solidFill>
                  <a:srgbClr val="212121"/>
                </a:solidFill>
                <a:latin typeface="Roboto Condensed"/>
                <a:ea typeface="Roboto Condensed"/>
                <a:cs typeface="Roboto Condensed"/>
                <a:sym typeface="Roboto Condensed"/>
              </a:rPr>
              <a:t> &amp; </a:t>
            </a:r>
            <a:r>
              <a:rPr lang="en-US" sz="2000" b="1" i="0" u="none" strike="noStrike" cap="none">
                <a:solidFill>
                  <a:srgbClr val="212121"/>
                </a:solidFill>
                <a:latin typeface="Roboto Condensed"/>
                <a:ea typeface="Roboto Condensed"/>
                <a:cs typeface="Roboto Condensed"/>
                <a:sym typeface="Roboto Condensed"/>
              </a:rPr>
              <a:t>schedule </a:t>
            </a:r>
            <a:r>
              <a:rPr lang="en-US" sz="2000" b="0" i="0" u="none" strike="noStrike" cap="none">
                <a:solidFill>
                  <a:srgbClr val="212121"/>
                </a:solidFill>
                <a:latin typeface="Roboto Condensed"/>
                <a:ea typeface="Roboto Condensed"/>
                <a:cs typeface="Roboto Condensed"/>
                <a:sym typeface="Roboto Condensed"/>
              </a:rPr>
              <a:t>based on feedback</a:t>
            </a:r>
            <a:endParaRPr/>
          </a:p>
          <a:p>
            <a:pPr marL="0" marR="0" lvl="0" indent="0" algn="just" rtl="0">
              <a:lnSpc>
                <a:spcPct val="90000"/>
              </a:lnSpc>
              <a:spcBef>
                <a:spcPts val="1001"/>
              </a:spcBef>
              <a:spcAft>
                <a:spcPts val="0"/>
              </a:spcAft>
              <a:buNone/>
            </a:pPr>
            <a:endParaRPr sz="2000" b="0" strike="noStrike">
              <a:solidFill>
                <a:srgbClr val="212121"/>
              </a:solidFill>
              <a:latin typeface="Roboto Condensed"/>
              <a:ea typeface="Roboto Condensed"/>
              <a:cs typeface="Roboto Condensed"/>
              <a:sym typeface="Roboto Condensed"/>
            </a:endParaRPr>
          </a:p>
        </p:txBody>
      </p:sp>
      <p:pic>
        <p:nvPicPr>
          <p:cNvPr id="829" name="Google Shape;829;p39"/>
          <p:cNvPicPr preferRelativeResize="0"/>
          <p:nvPr/>
        </p:nvPicPr>
        <p:blipFill rotWithShape="1">
          <a:blip r:embed="rId3">
            <a:alphaModFix/>
          </a:blip>
          <a:srcRect/>
          <a:stretch/>
        </p:blipFill>
        <p:spPr>
          <a:xfrm>
            <a:off x="232200" y="1586880"/>
            <a:ext cx="5200200" cy="3443760"/>
          </a:xfrm>
          <a:prstGeom prst="rect">
            <a:avLst/>
          </a:prstGeom>
          <a:noFill/>
          <a:ln>
            <a:noFill/>
          </a:ln>
        </p:spPr>
      </p:pic>
      <p:cxnSp>
        <p:nvCxnSpPr>
          <p:cNvPr id="830" name="Google Shape;830;p39"/>
          <p:cNvCxnSpPr/>
          <p:nvPr/>
        </p:nvCxnSpPr>
        <p:spPr>
          <a:xfrm>
            <a:off x="5568120" y="711000"/>
            <a:ext cx="68760" cy="5892840"/>
          </a:xfrm>
          <a:prstGeom prst="straightConnector1">
            <a:avLst/>
          </a:prstGeom>
          <a:noFill/>
          <a:ln w="38150" cap="flat" cmpd="sng">
            <a:solidFill>
              <a:srgbClr val="8C8C8C"/>
            </a:solidFill>
            <a:prstDash val="solid"/>
            <a:miter lim="8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830"/>
                                        </p:tgtEl>
                                        <p:attrNameLst>
                                          <p:attrName>style.visibility</p:attrName>
                                        </p:attrNameLst>
                                      </p:cBhvr>
                                      <p:to>
                                        <p:strVal val="visible"/>
                                      </p:to>
                                    </p:set>
                                    <p:animEffect transition="in" filter="fade">
                                      <p:cBhvr>
                                        <p:cTn id="9" dur="500"/>
                                        <p:tgtEl>
                                          <p:spTgt spid="83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28">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28">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28">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828">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828">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828">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828">
                                            <p:txEl>
                                              <p:pRg st="6" end="6"/>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82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40"/>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The Spiral Model Cont.</a:t>
            </a:r>
            <a:endParaRPr sz="3400" b="0" strike="noStrike">
              <a:solidFill>
                <a:srgbClr val="212121"/>
              </a:solidFill>
              <a:latin typeface="Roboto Condensed"/>
              <a:ea typeface="Roboto Condensed"/>
              <a:cs typeface="Roboto Condensed"/>
              <a:sym typeface="Roboto Condensed"/>
            </a:endParaRPr>
          </a:p>
        </p:txBody>
      </p:sp>
      <p:sp>
        <p:nvSpPr>
          <p:cNvPr id="836" name="Google Shape;836;p40"/>
          <p:cNvSpPr/>
          <p:nvPr/>
        </p:nvSpPr>
        <p:spPr>
          <a:xfrm>
            <a:off x="286112" y="849600"/>
            <a:ext cx="3680368" cy="460211"/>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When to use Spiral Model?</a:t>
            </a:r>
            <a:endParaRPr sz="2400" b="0" strike="noStrike">
              <a:solidFill>
                <a:schemeClr val="dk1"/>
              </a:solidFill>
              <a:latin typeface="Arial"/>
              <a:ea typeface="Arial"/>
              <a:cs typeface="Arial"/>
              <a:sym typeface="Arial"/>
            </a:endParaRPr>
          </a:p>
        </p:txBody>
      </p:sp>
      <p:cxnSp>
        <p:nvCxnSpPr>
          <p:cNvPr id="837" name="Google Shape;837;p40"/>
          <p:cNvCxnSpPr/>
          <p:nvPr/>
        </p:nvCxnSpPr>
        <p:spPr>
          <a:xfrm>
            <a:off x="1387800" y="1311120"/>
            <a:ext cx="324720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sp>
        <p:nvSpPr>
          <p:cNvPr id="838" name="Google Shape;838;p40"/>
          <p:cNvSpPr txBox="1"/>
          <p:nvPr/>
        </p:nvSpPr>
        <p:spPr>
          <a:xfrm>
            <a:off x="279360" y="1391760"/>
            <a:ext cx="4451400" cy="4363200"/>
          </a:xfrm>
          <a:prstGeom prst="rect">
            <a:avLst/>
          </a:prstGeom>
          <a:noFill/>
          <a:ln>
            <a:noFill/>
          </a:ln>
        </p:spPr>
        <p:txBody>
          <a:bodyPr spcFirstLastPara="1" wrap="square" lIns="91425" tIns="45700" rIns="91425" bIns="45700" anchor="t" anchorCtr="0">
            <a:normAutofit/>
          </a:bodyPr>
          <a:lstStyle/>
          <a:p>
            <a:pPr marL="635" marR="0" lvl="0" algn="just" rtl="0">
              <a:lnSpc>
                <a:spcPct val="90000"/>
              </a:lnSpc>
              <a:spcBef>
                <a:spcPts val="0"/>
              </a:spcBef>
              <a:spcAft>
                <a:spcPts val="0"/>
              </a:spcAft>
              <a:buClr>
                <a:srgbClr val="B84742"/>
              </a:buClr>
              <a:buSzPts val="2400"/>
            </a:pPr>
            <a:r>
              <a:rPr lang="en-US" sz="2400" b="0" strike="noStrike">
                <a:solidFill>
                  <a:srgbClr val="212121"/>
                </a:solidFill>
                <a:latin typeface="Roboto Condensed"/>
                <a:ea typeface="Roboto Condensed"/>
                <a:cs typeface="Roboto Condensed"/>
                <a:sym typeface="Roboto Condensed"/>
              </a:rPr>
              <a:t>For development of </a:t>
            </a:r>
            <a:r>
              <a:rPr lang="en-US" sz="2400" b="1" strike="noStrike">
                <a:solidFill>
                  <a:srgbClr val="C00000"/>
                </a:solidFill>
                <a:latin typeface="Roboto Condensed"/>
                <a:ea typeface="Roboto Condensed"/>
                <a:cs typeface="Roboto Condensed"/>
                <a:sym typeface="Roboto Condensed"/>
              </a:rPr>
              <a:t>large scale /  high-risk projects</a:t>
            </a:r>
            <a:r>
              <a:rPr lang="en-US" sz="2400" b="0" strike="noStrike">
                <a:solidFill>
                  <a:srgbClr val="212121"/>
                </a:solidFill>
                <a:latin typeface="Roboto Condensed"/>
                <a:ea typeface="Roboto Condensed"/>
                <a:cs typeface="Roboto Condensed"/>
                <a:sym typeface="Roboto Condensed"/>
              </a:rPr>
              <a:t>.</a:t>
            </a:r>
            <a:endParaRPr lang="en-US"/>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When costs and </a:t>
            </a:r>
            <a:r>
              <a:rPr lang="en-US" sz="2400" b="1" strike="noStrike">
                <a:solidFill>
                  <a:srgbClr val="C00000"/>
                </a:solidFill>
                <a:latin typeface="Roboto Condensed"/>
                <a:ea typeface="Roboto Condensed"/>
                <a:cs typeface="Roboto Condensed"/>
                <a:sym typeface="Roboto Condensed"/>
              </a:rPr>
              <a:t>risk evaluation is important</a:t>
            </a:r>
            <a:r>
              <a:rPr lang="en-US" sz="2400" b="0" strike="noStrike">
                <a:solidFill>
                  <a:srgbClr val="212121"/>
                </a:solidFill>
                <a:latin typeface="Roboto Condensed"/>
                <a:ea typeface="Roboto Condensed"/>
                <a:cs typeface="Roboto Condensed"/>
                <a:sym typeface="Roboto Condensed"/>
              </a:rPr>
              <a:t>.</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Users are </a:t>
            </a:r>
            <a:r>
              <a:rPr lang="en-US" sz="2400" b="1" strike="noStrike">
                <a:solidFill>
                  <a:srgbClr val="C00000"/>
                </a:solidFill>
                <a:latin typeface="Roboto Condensed"/>
                <a:ea typeface="Roboto Condensed"/>
                <a:cs typeface="Roboto Condensed"/>
                <a:sym typeface="Roboto Condensed"/>
              </a:rPr>
              <a:t>unsure</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of their </a:t>
            </a:r>
            <a:r>
              <a:rPr lang="en-US" sz="2400" b="1" strike="noStrike">
                <a:solidFill>
                  <a:srgbClr val="C00000"/>
                </a:solidFill>
                <a:latin typeface="Roboto Condensed"/>
                <a:ea typeface="Roboto Condensed"/>
                <a:cs typeface="Roboto Condensed"/>
                <a:sym typeface="Roboto Condensed"/>
              </a:rPr>
              <a:t>needs</a:t>
            </a:r>
            <a:r>
              <a:rPr lang="en-US" sz="2400" b="0" strike="noStrike">
                <a:solidFill>
                  <a:srgbClr val="212121"/>
                </a:solidFill>
                <a:latin typeface="Roboto Condensed"/>
                <a:ea typeface="Roboto Condensed"/>
                <a:cs typeface="Roboto Condensed"/>
                <a:sym typeface="Roboto Condensed"/>
              </a:rPr>
              <a:t>.</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1" strike="noStrike">
                <a:solidFill>
                  <a:srgbClr val="C00000"/>
                </a:solidFill>
                <a:latin typeface="Roboto Condensed"/>
                <a:ea typeface="Roboto Condensed"/>
                <a:cs typeface="Roboto Condensed"/>
                <a:sym typeface="Roboto Condensed"/>
              </a:rPr>
              <a:t>Requirements</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are </a:t>
            </a:r>
            <a:r>
              <a:rPr lang="en-US" sz="2400" b="1" strike="noStrike">
                <a:solidFill>
                  <a:srgbClr val="C00000"/>
                </a:solidFill>
                <a:latin typeface="Roboto Condensed"/>
                <a:ea typeface="Roboto Condensed"/>
                <a:cs typeface="Roboto Condensed"/>
                <a:sym typeface="Roboto Condensed"/>
              </a:rPr>
              <a:t>complex</a:t>
            </a:r>
            <a:r>
              <a:rPr lang="en-US" sz="2400" b="0" strike="noStrike">
                <a:solidFill>
                  <a:srgbClr val="212121"/>
                </a:solidFill>
                <a:latin typeface="Roboto Condensed"/>
                <a:ea typeface="Roboto Condensed"/>
                <a:cs typeface="Roboto Condensed"/>
                <a:sym typeface="Roboto Condensed"/>
              </a:rPr>
              <a:t>.</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New product line.</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Significant (</a:t>
            </a:r>
            <a:r>
              <a:rPr lang="en-US" sz="2400" b="1" strike="noStrike">
                <a:solidFill>
                  <a:srgbClr val="C00000"/>
                </a:solidFill>
                <a:latin typeface="Roboto Condensed"/>
                <a:ea typeface="Roboto Condensed"/>
                <a:cs typeface="Roboto Condensed"/>
                <a:sym typeface="Roboto Condensed"/>
              </a:rPr>
              <a:t>considerable</a:t>
            </a:r>
            <a:r>
              <a:rPr lang="en-US" sz="2400" b="0" strike="noStrike">
                <a:solidFill>
                  <a:srgbClr val="212121"/>
                </a:solidFill>
                <a:latin typeface="Roboto Condensed"/>
                <a:ea typeface="Roboto Condensed"/>
                <a:cs typeface="Roboto Condensed"/>
                <a:sym typeface="Roboto Condensed"/>
              </a:rPr>
              <a:t>) </a:t>
            </a:r>
            <a:r>
              <a:rPr lang="en-US" sz="2400" b="1" strike="noStrike">
                <a:solidFill>
                  <a:srgbClr val="C00000"/>
                </a:solidFill>
                <a:latin typeface="Roboto Condensed"/>
                <a:ea typeface="Roboto Condensed"/>
                <a:cs typeface="Roboto Condensed"/>
                <a:sym typeface="Roboto Condensed"/>
              </a:rPr>
              <a:t>changes</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are expected.</a:t>
            </a:r>
            <a:endParaRPr/>
          </a:p>
        </p:txBody>
      </p:sp>
      <p:cxnSp>
        <p:nvCxnSpPr>
          <p:cNvPr id="839" name="Google Shape;839;p40"/>
          <p:cNvCxnSpPr/>
          <p:nvPr/>
        </p:nvCxnSpPr>
        <p:spPr>
          <a:xfrm>
            <a:off x="4852080" y="717840"/>
            <a:ext cx="68760" cy="5892840"/>
          </a:xfrm>
          <a:prstGeom prst="straightConnector1">
            <a:avLst/>
          </a:prstGeom>
          <a:noFill/>
          <a:ln w="38150" cap="flat" cmpd="sng">
            <a:solidFill>
              <a:srgbClr val="8C8C8C"/>
            </a:solidFill>
            <a:prstDash val="solid"/>
            <a:miter lim="8000"/>
            <a:headEnd type="none" w="sm" len="sm"/>
            <a:tailEnd type="none" w="sm" len="sm"/>
          </a:ln>
        </p:spPr>
      </p:cxnSp>
      <p:sp>
        <p:nvSpPr>
          <p:cNvPr id="840" name="Google Shape;840;p40"/>
          <p:cNvSpPr/>
          <p:nvPr/>
        </p:nvSpPr>
        <p:spPr>
          <a:xfrm>
            <a:off x="5138280" y="849600"/>
            <a:ext cx="198828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Advantages</a:t>
            </a:r>
            <a:endParaRPr sz="2400" b="0" strike="noStrike">
              <a:solidFill>
                <a:schemeClr val="dk1"/>
              </a:solidFill>
              <a:latin typeface="Arial"/>
              <a:ea typeface="Arial"/>
              <a:cs typeface="Arial"/>
              <a:sym typeface="Arial"/>
            </a:endParaRPr>
          </a:p>
        </p:txBody>
      </p:sp>
      <p:sp>
        <p:nvSpPr>
          <p:cNvPr id="841" name="Google Shape;841;p40"/>
          <p:cNvSpPr/>
          <p:nvPr/>
        </p:nvSpPr>
        <p:spPr>
          <a:xfrm>
            <a:off x="5042520" y="1378440"/>
            <a:ext cx="6992280" cy="2296800"/>
          </a:xfrm>
          <a:prstGeom prst="rect">
            <a:avLst/>
          </a:prstGeom>
          <a:noFill/>
          <a:ln>
            <a:noFill/>
          </a:ln>
        </p:spPr>
        <p:txBody>
          <a:bodyPr spcFirstLastPara="1" wrap="square" lIns="91425" tIns="45700" rIns="91425" bIns="45700" anchor="t" anchorCtr="0">
            <a:normAutofit/>
          </a:bodyPr>
          <a:lstStyle/>
          <a:p>
            <a:pPr marL="264960" marR="0" lvl="0" indent="-264599" algn="just" rtl="0">
              <a:lnSpc>
                <a:spcPct val="8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High amount of risk analysis hence, </a:t>
            </a:r>
            <a:r>
              <a:rPr lang="en-US" sz="2400" b="1" strike="noStrike">
                <a:solidFill>
                  <a:srgbClr val="C00000"/>
                </a:solidFill>
                <a:latin typeface="Roboto Condensed"/>
                <a:ea typeface="Roboto Condensed"/>
                <a:cs typeface="Roboto Condensed"/>
                <a:sym typeface="Roboto Condensed"/>
              </a:rPr>
              <a:t>avoidance of Risk</a:t>
            </a:r>
            <a:r>
              <a:rPr lang="en-US" sz="2400" b="0" strike="noStrike">
                <a:solidFill>
                  <a:srgbClr val="212121"/>
                </a:solidFill>
                <a:latin typeface="Roboto Condensed"/>
                <a:ea typeface="Roboto Condensed"/>
                <a:cs typeface="Roboto Condensed"/>
                <a:sym typeface="Roboto Condensed"/>
              </a:rPr>
              <a:t> is enhanced.</a:t>
            </a:r>
            <a:endParaRPr sz="2400" b="0" strike="noStrike">
              <a:solidFill>
                <a:schemeClr val="dk1"/>
              </a:solidFill>
              <a:latin typeface="Arial"/>
              <a:ea typeface="Arial"/>
              <a:cs typeface="Arial"/>
              <a:sym typeface="Arial"/>
            </a:endParaRPr>
          </a:p>
          <a:p>
            <a:pPr marL="264960" marR="0" lvl="0" indent="-264599" algn="just" rtl="0">
              <a:lnSpc>
                <a:spcPct val="80000"/>
              </a:lnSpc>
              <a:spcBef>
                <a:spcPts val="1001"/>
              </a:spcBef>
              <a:spcAft>
                <a:spcPts val="0"/>
              </a:spcAft>
              <a:buClr>
                <a:srgbClr val="B84742"/>
              </a:buClr>
              <a:buSzPts val="2400"/>
              <a:buFont typeface="Noto Sans Symbols"/>
              <a:buChar char="🞂"/>
            </a:pPr>
            <a:r>
              <a:rPr lang="en-US" sz="2400" b="1" strike="noStrike">
                <a:solidFill>
                  <a:srgbClr val="212121"/>
                </a:solidFill>
                <a:latin typeface="Roboto Condensed"/>
                <a:ea typeface="Roboto Condensed"/>
                <a:cs typeface="Roboto Condensed"/>
                <a:sym typeface="Roboto Condensed"/>
              </a:rPr>
              <a:t>Strong</a:t>
            </a:r>
            <a:r>
              <a:rPr lang="en-US" sz="2400" b="0" strike="noStrike">
                <a:solidFill>
                  <a:srgbClr val="212121"/>
                </a:solidFill>
                <a:latin typeface="Roboto Condensed"/>
                <a:ea typeface="Roboto Condensed"/>
                <a:cs typeface="Roboto Condensed"/>
                <a:sym typeface="Roboto Condensed"/>
              </a:rPr>
              <a:t> </a:t>
            </a:r>
            <a:r>
              <a:rPr lang="en-US" sz="2400" b="1" strike="noStrike">
                <a:solidFill>
                  <a:srgbClr val="C00000"/>
                </a:solidFill>
                <a:latin typeface="Roboto Condensed"/>
                <a:ea typeface="Roboto Condensed"/>
                <a:cs typeface="Roboto Condensed"/>
                <a:sym typeface="Roboto Condensed"/>
              </a:rPr>
              <a:t>approval</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and </a:t>
            </a:r>
            <a:r>
              <a:rPr lang="en-US" sz="2400" b="1" strike="noStrike">
                <a:solidFill>
                  <a:srgbClr val="C00000"/>
                </a:solidFill>
                <a:latin typeface="Roboto Condensed"/>
                <a:ea typeface="Roboto Condensed"/>
                <a:cs typeface="Roboto Condensed"/>
                <a:sym typeface="Roboto Condensed"/>
              </a:rPr>
              <a:t>documentation</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control.</a:t>
            </a:r>
            <a:endParaRPr sz="2400" b="0" strike="noStrike">
              <a:solidFill>
                <a:schemeClr val="dk1"/>
              </a:solidFill>
              <a:latin typeface="Arial"/>
              <a:ea typeface="Arial"/>
              <a:cs typeface="Arial"/>
              <a:sym typeface="Arial"/>
            </a:endParaRPr>
          </a:p>
          <a:p>
            <a:pPr marL="264960" marR="0" lvl="0" indent="-264599" algn="just" rtl="0">
              <a:lnSpc>
                <a:spcPct val="80000"/>
              </a:lnSpc>
              <a:spcBef>
                <a:spcPts val="1001"/>
              </a:spcBef>
              <a:spcAft>
                <a:spcPts val="0"/>
              </a:spcAft>
              <a:buClr>
                <a:srgbClr val="B84742"/>
              </a:buClr>
              <a:buSzPts val="2400"/>
              <a:buFont typeface="Noto Sans Symbols"/>
              <a:buChar char="🞂"/>
            </a:pPr>
            <a:r>
              <a:rPr lang="en-US" sz="2400" b="1" strike="noStrike">
                <a:solidFill>
                  <a:srgbClr val="C00000"/>
                </a:solidFill>
                <a:latin typeface="Roboto Condensed"/>
                <a:ea typeface="Roboto Condensed"/>
                <a:cs typeface="Roboto Condensed"/>
                <a:sym typeface="Roboto Condensed"/>
              </a:rPr>
              <a:t>Additional functionality </a:t>
            </a:r>
            <a:r>
              <a:rPr lang="en-US" sz="2400" b="0" strike="noStrike">
                <a:solidFill>
                  <a:srgbClr val="212121"/>
                </a:solidFill>
                <a:latin typeface="Roboto Condensed"/>
                <a:ea typeface="Roboto Condensed"/>
                <a:cs typeface="Roboto Condensed"/>
                <a:sym typeface="Roboto Condensed"/>
              </a:rPr>
              <a:t>can be </a:t>
            </a:r>
            <a:r>
              <a:rPr lang="en-US" sz="2400" b="1" strike="noStrike">
                <a:solidFill>
                  <a:srgbClr val="C00000"/>
                </a:solidFill>
                <a:latin typeface="Roboto Condensed"/>
                <a:ea typeface="Roboto Condensed"/>
                <a:cs typeface="Roboto Condensed"/>
                <a:sym typeface="Roboto Condensed"/>
              </a:rPr>
              <a:t>added</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later.</a:t>
            </a:r>
            <a:endParaRPr sz="2400" b="0" strike="noStrike">
              <a:solidFill>
                <a:schemeClr val="dk1"/>
              </a:solidFill>
              <a:latin typeface="Arial"/>
              <a:ea typeface="Arial"/>
              <a:cs typeface="Arial"/>
              <a:sym typeface="Arial"/>
            </a:endParaRPr>
          </a:p>
          <a:p>
            <a:pPr marL="264960" marR="0" lvl="0" indent="-264599" algn="just" rtl="0">
              <a:lnSpc>
                <a:spcPct val="80000"/>
              </a:lnSpc>
              <a:spcBef>
                <a:spcPts val="1001"/>
              </a:spcBef>
              <a:spcAft>
                <a:spcPts val="0"/>
              </a:spcAft>
              <a:buClr>
                <a:srgbClr val="B84742"/>
              </a:buClr>
              <a:buSzPts val="2400"/>
              <a:buFont typeface="Noto Sans Symbols"/>
              <a:buChar char="🞂"/>
            </a:pPr>
            <a:r>
              <a:rPr lang="en-US" sz="2400" b="1" strike="noStrike">
                <a:solidFill>
                  <a:srgbClr val="C00000"/>
                </a:solidFill>
                <a:latin typeface="Roboto Condensed"/>
                <a:ea typeface="Roboto Condensed"/>
                <a:cs typeface="Roboto Condensed"/>
                <a:sym typeface="Roboto Condensed"/>
              </a:rPr>
              <a:t>Software</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is </a:t>
            </a:r>
            <a:r>
              <a:rPr lang="en-US" sz="2400" b="1" strike="noStrike">
                <a:solidFill>
                  <a:srgbClr val="C00000"/>
                </a:solidFill>
                <a:latin typeface="Roboto Condensed"/>
                <a:ea typeface="Roboto Condensed"/>
                <a:cs typeface="Roboto Condensed"/>
                <a:sym typeface="Roboto Condensed"/>
              </a:rPr>
              <a:t>produced early </a:t>
            </a:r>
            <a:r>
              <a:rPr lang="en-US" sz="2400" b="0" strike="noStrike">
                <a:solidFill>
                  <a:srgbClr val="212121"/>
                </a:solidFill>
                <a:latin typeface="Roboto Condensed"/>
                <a:ea typeface="Roboto Condensed"/>
                <a:cs typeface="Roboto Condensed"/>
                <a:sym typeface="Roboto Condensed"/>
              </a:rPr>
              <a:t>in the Software Life Cycle.</a:t>
            </a:r>
            <a:endParaRPr sz="2400" b="0" strike="noStrike">
              <a:solidFill>
                <a:schemeClr val="dk1"/>
              </a:solidFill>
              <a:latin typeface="Arial"/>
              <a:ea typeface="Arial"/>
              <a:cs typeface="Arial"/>
              <a:sym typeface="Arial"/>
            </a:endParaRPr>
          </a:p>
        </p:txBody>
      </p:sp>
      <p:cxnSp>
        <p:nvCxnSpPr>
          <p:cNvPr id="842" name="Google Shape;842;p40"/>
          <p:cNvCxnSpPr/>
          <p:nvPr/>
        </p:nvCxnSpPr>
        <p:spPr>
          <a:xfrm>
            <a:off x="7115760" y="1307160"/>
            <a:ext cx="486216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sp>
        <p:nvSpPr>
          <p:cNvPr id="843" name="Google Shape;843;p40"/>
          <p:cNvSpPr/>
          <p:nvPr/>
        </p:nvSpPr>
        <p:spPr>
          <a:xfrm>
            <a:off x="5134680" y="3540960"/>
            <a:ext cx="198828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Disadvantages</a:t>
            </a:r>
            <a:endParaRPr sz="2400" b="0" strike="noStrike">
              <a:solidFill>
                <a:schemeClr val="dk1"/>
              </a:solidFill>
              <a:latin typeface="Arial"/>
              <a:ea typeface="Arial"/>
              <a:cs typeface="Arial"/>
              <a:sym typeface="Arial"/>
            </a:endParaRPr>
          </a:p>
        </p:txBody>
      </p:sp>
      <p:cxnSp>
        <p:nvCxnSpPr>
          <p:cNvPr id="844" name="Google Shape;844;p40"/>
          <p:cNvCxnSpPr/>
          <p:nvPr/>
        </p:nvCxnSpPr>
        <p:spPr>
          <a:xfrm>
            <a:off x="7123320" y="4006440"/>
            <a:ext cx="466956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sp>
        <p:nvSpPr>
          <p:cNvPr id="845" name="Google Shape;845;p40"/>
          <p:cNvSpPr/>
          <p:nvPr/>
        </p:nvSpPr>
        <p:spPr>
          <a:xfrm>
            <a:off x="5095080" y="4138920"/>
            <a:ext cx="6890400" cy="2924280"/>
          </a:xfrm>
          <a:prstGeom prst="rect">
            <a:avLst/>
          </a:prstGeom>
          <a:noFill/>
          <a:ln>
            <a:noFill/>
          </a:ln>
        </p:spPr>
        <p:txBody>
          <a:bodyPr spcFirstLastPara="1" wrap="square" lIns="91425" tIns="45700" rIns="91425" bIns="45700" anchor="t" anchorCtr="0">
            <a:norm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Can be </a:t>
            </a:r>
            <a:r>
              <a:rPr lang="en-US" sz="2400" b="1" strike="noStrike">
                <a:solidFill>
                  <a:srgbClr val="C00000"/>
                </a:solidFill>
                <a:latin typeface="Roboto Condensed"/>
                <a:ea typeface="Roboto Condensed"/>
                <a:cs typeface="Roboto Condensed"/>
                <a:sym typeface="Roboto Condensed"/>
              </a:rPr>
              <a:t>a costly model</a:t>
            </a:r>
            <a:r>
              <a:rPr lang="en-US" sz="2400" b="0" strike="noStrike">
                <a:solidFill>
                  <a:srgbClr val="212121"/>
                </a:solidFill>
                <a:latin typeface="Roboto Condensed"/>
                <a:ea typeface="Roboto Condensed"/>
                <a:cs typeface="Roboto Condensed"/>
                <a:sym typeface="Roboto Condensed"/>
              </a:rPr>
              <a:t> to use.</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Risk analysis </a:t>
            </a:r>
            <a:r>
              <a:rPr lang="en-US" sz="2400" b="1" strike="noStrike">
                <a:solidFill>
                  <a:srgbClr val="C00000"/>
                </a:solidFill>
                <a:latin typeface="Roboto Condensed"/>
                <a:ea typeface="Roboto Condensed"/>
                <a:cs typeface="Roboto Condensed"/>
                <a:sym typeface="Roboto Condensed"/>
              </a:rPr>
              <a:t>requires highly specific expertise</a:t>
            </a:r>
            <a:r>
              <a:rPr lang="en-US" sz="2400" b="0" strike="noStrike">
                <a:solidFill>
                  <a:srgbClr val="212121"/>
                </a:solidFill>
                <a:latin typeface="Roboto Condensed"/>
                <a:ea typeface="Roboto Condensed"/>
                <a:cs typeface="Roboto Condensed"/>
                <a:sym typeface="Roboto Condensed"/>
              </a:rPr>
              <a:t>.</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Project’s success is highly dependent on the risk analysis phase.</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Doesn’t work well for smaller projects.</a:t>
            </a:r>
            <a:endParaRPr sz="2400" b="0" strike="noStrik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6"/>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837"/>
                                        </p:tgtEl>
                                        <p:attrNameLst>
                                          <p:attrName>style.visibility</p:attrName>
                                        </p:attrNameLst>
                                      </p:cBhvr>
                                      <p:to>
                                        <p:strVal val="visible"/>
                                      </p:to>
                                    </p:set>
                                    <p:animEffect transition="in" filter="fade">
                                      <p:cBhvr>
                                        <p:cTn id="9" dur="500"/>
                                        <p:tgtEl>
                                          <p:spTgt spid="83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38">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38">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38">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838">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838">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838">
                                            <p:txEl>
                                              <p:pRg st="5" end="5"/>
                                            </p:txEl>
                                          </p:spTgt>
                                        </p:tgtEl>
                                        <p:attrNameLst>
                                          <p:attrName>style.visibility</p:attrName>
                                        </p:attrNameLst>
                                      </p:cBhvr>
                                      <p:to>
                                        <p:strVal val="visible"/>
                                      </p:to>
                                    </p:set>
                                  </p:childTnLst>
                                </p:cTn>
                              </p:par>
                              <p:par>
                                <p:cTn id="34" presetID="10" presetClass="entr" presetSubtype="0" fill="hold" nodeType="withEffect">
                                  <p:stCondLst>
                                    <p:cond delay="0"/>
                                  </p:stCondLst>
                                  <p:childTnLst>
                                    <p:set>
                                      <p:cBhvr>
                                        <p:cTn id="35" dur="1" fill="hold">
                                          <p:stCondLst>
                                            <p:cond delay="0"/>
                                          </p:stCondLst>
                                        </p:cTn>
                                        <p:tgtEl>
                                          <p:spTgt spid="839"/>
                                        </p:tgtEl>
                                        <p:attrNameLst>
                                          <p:attrName>style.visibility</p:attrName>
                                        </p:attrNameLst>
                                      </p:cBhvr>
                                      <p:to>
                                        <p:strVal val="visible"/>
                                      </p:to>
                                    </p:set>
                                    <p:animEffect transition="in" filter="fade">
                                      <p:cBhvr>
                                        <p:cTn id="36" dur="500"/>
                                        <p:tgtEl>
                                          <p:spTgt spid="83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40"/>
                                        </p:tgtEl>
                                        <p:attrNameLst>
                                          <p:attrName>style.visibility</p:attrName>
                                        </p:attrNameLst>
                                      </p:cBhvr>
                                      <p:to>
                                        <p:strVal val="visible"/>
                                      </p:to>
                                    </p:set>
                                  </p:childTnLst>
                                </p:cTn>
                              </p:par>
                              <p:par>
                                <p:cTn id="41" presetID="10" presetClass="entr" presetSubtype="0" fill="hold" nodeType="withEffect">
                                  <p:stCondLst>
                                    <p:cond delay="0"/>
                                  </p:stCondLst>
                                  <p:childTnLst>
                                    <p:set>
                                      <p:cBhvr>
                                        <p:cTn id="42" dur="1" fill="hold">
                                          <p:stCondLst>
                                            <p:cond delay="0"/>
                                          </p:stCondLst>
                                        </p:cTn>
                                        <p:tgtEl>
                                          <p:spTgt spid="842"/>
                                        </p:tgtEl>
                                        <p:attrNameLst>
                                          <p:attrName>style.visibility</p:attrName>
                                        </p:attrNameLst>
                                      </p:cBhvr>
                                      <p:to>
                                        <p:strVal val="visible"/>
                                      </p:to>
                                    </p:set>
                                    <p:animEffect transition="in" filter="fade">
                                      <p:cBhvr>
                                        <p:cTn id="43" dur="500"/>
                                        <p:tgtEl>
                                          <p:spTgt spid="84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41">
                                            <p:txEl>
                                              <p:pRg st="0" end="0"/>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841">
                                            <p:txEl>
                                              <p:pRg st="1" end="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841">
                                            <p:txEl>
                                              <p:pRg st="2" end="2"/>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841">
                                            <p:txEl>
                                              <p:pRg st="3" end="3"/>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843"/>
                                        </p:tgtEl>
                                        <p:attrNameLst>
                                          <p:attrName>style.visibility</p:attrName>
                                        </p:attrNameLst>
                                      </p:cBhvr>
                                      <p:to>
                                        <p:strVal val="visible"/>
                                      </p:to>
                                    </p:set>
                                  </p:childTnLst>
                                </p:cTn>
                              </p:par>
                              <p:par>
                                <p:cTn id="64" presetID="10" presetClass="entr" presetSubtype="0" fill="hold" nodeType="withEffect">
                                  <p:stCondLst>
                                    <p:cond delay="0"/>
                                  </p:stCondLst>
                                  <p:childTnLst>
                                    <p:set>
                                      <p:cBhvr>
                                        <p:cTn id="65" dur="1" fill="hold">
                                          <p:stCondLst>
                                            <p:cond delay="0"/>
                                          </p:stCondLst>
                                        </p:cTn>
                                        <p:tgtEl>
                                          <p:spTgt spid="844"/>
                                        </p:tgtEl>
                                        <p:attrNameLst>
                                          <p:attrName>style.visibility</p:attrName>
                                        </p:attrNameLst>
                                      </p:cBhvr>
                                      <p:to>
                                        <p:strVal val="visible"/>
                                      </p:to>
                                    </p:set>
                                    <p:animEffect transition="in" filter="fade">
                                      <p:cBhvr>
                                        <p:cTn id="66" dur="500"/>
                                        <p:tgtEl>
                                          <p:spTgt spid="844"/>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45">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45">
                                            <p:txEl>
                                              <p:pRg st="1" end="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45">
                                            <p:txEl>
                                              <p:pRg st="2" end="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4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41"/>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Rapid Application Development Model (RAD)</a:t>
            </a:r>
            <a:endParaRPr sz="3400" b="0" strike="noStrike">
              <a:solidFill>
                <a:srgbClr val="212121"/>
              </a:solidFill>
              <a:latin typeface="Roboto Condensed"/>
              <a:ea typeface="Roboto Condensed"/>
              <a:cs typeface="Roboto Condensed"/>
              <a:sym typeface="Roboto Condensed"/>
            </a:endParaRPr>
          </a:p>
        </p:txBody>
      </p:sp>
      <p:sp>
        <p:nvSpPr>
          <p:cNvPr id="851" name="Google Shape;851;p41"/>
          <p:cNvSpPr/>
          <p:nvPr/>
        </p:nvSpPr>
        <p:spPr>
          <a:xfrm>
            <a:off x="140760" y="1229760"/>
            <a:ext cx="2209320" cy="533160"/>
          </a:xfrm>
          <a:prstGeom prst="rect">
            <a:avLst/>
          </a:prstGeom>
          <a:solidFill>
            <a:schemeClr val="accent1"/>
          </a:solidFill>
          <a:ln w="25400" cap="flat" cmpd="sng">
            <a:solidFill>
              <a:srgbClr val="696969"/>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Communication</a:t>
            </a:r>
            <a:endParaRPr sz="2400" b="0" strike="noStrike">
              <a:solidFill>
                <a:schemeClr val="dk1"/>
              </a:solidFill>
              <a:latin typeface="Arial"/>
              <a:ea typeface="Arial"/>
              <a:cs typeface="Arial"/>
              <a:sym typeface="Arial"/>
            </a:endParaRPr>
          </a:p>
        </p:txBody>
      </p:sp>
      <p:sp>
        <p:nvSpPr>
          <p:cNvPr id="852" name="Google Shape;852;p41"/>
          <p:cNvSpPr/>
          <p:nvPr/>
        </p:nvSpPr>
        <p:spPr>
          <a:xfrm>
            <a:off x="140760" y="2220480"/>
            <a:ext cx="1899000" cy="533160"/>
          </a:xfrm>
          <a:prstGeom prst="rect">
            <a:avLst/>
          </a:prstGeom>
          <a:solidFill>
            <a:schemeClr val="accent1"/>
          </a:solidFill>
          <a:ln w="25400" cap="flat" cmpd="sng">
            <a:solidFill>
              <a:srgbClr val="696969"/>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Planning</a:t>
            </a:r>
            <a:endParaRPr sz="2400" b="0" strike="noStrike">
              <a:solidFill>
                <a:schemeClr val="dk1"/>
              </a:solidFill>
              <a:latin typeface="Arial"/>
              <a:ea typeface="Arial"/>
              <a:cs typeface="Arial"/>
              <a:sym typeface="Arial"/>
            </a:endParaRPr>
          </a:p>
        </p:txBody>
      </p:sp>
      <p:sp>
        <p:nvSpPr>
          <p:cNvPr id="853" name="Google Shape;853;p41"/>
          <p:cNvSpPr/>
          <p:nvPr/>
        </p:nvSpPr>
        <p:spPr>
          <a:xfrm>
            <a:off x="7171920" y="3562200"/>
            <a:ext cx="1752120" cy="533160"/>
          </a:xfrm>
          <a:prstGeom prst="rect">
            <a:avLst/>
          </a:prstGeom>
          <a:solidFill>
            <a:schemeClr val="accent1"/>
          </a:solidFill>
          <a:ln w="25400" cap="flat" cmpd="sng">
            <a:solidFill>
              <a:srgbClr val="696969"/>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Deployment</a:t>
            </a:r>
            <a:endParaRPr sz="2400" b="0" strike="noStrike">
              <a:solidFill>
                <a:schemeClr val="dk1"/>
              </a:solidFill>
              <a:latin typeface="Arial"/>
              <a:ea typeface="Arial"/>
              <a:cs typeface="Arial"/>
              <a:sym typeface="Arial"/>
            </a:endParaRPr>
          </a:p>
        </p:txBody>
      </p:sp>
      <p:sp>
        <p:nvSpPr>
          <p:cNvPr id="854" name="Google Shape;854;p41"/>
          <p:cNvSpPr/>
          <p:nvPr/>
        </p:nvSpPr>
        <p:spPr>
          <a:xfrm>
            <a:off x="2752200" y="934200"/>
            <a:ext cx="4038120" cy="5409720"/>
          </a:xfrm>
          <a:prstGeom prst="rect">
            <a:avLst/>
          </a:prstGeom>
          <a:gradFill>
            <a:gsLst>
              <a:gs pos="0">
                <a:srgbClr val="C5C5C5"/>
              </a:gs>
              <a:gs pos="100000">
                <a:srgbClr val="BABABA"/>
              </a:gs>
            </a:gsLst>
            <a:lin ang="5400000" scaled="0"/>
          </a:gradFill>
          <a:ln w="9525" cap="flat" cmpd="sng">
            <a:solidFill>
              <a:srgbClr val="8C8C8C"/>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p:cNvSpPr/>
          <p:nvPr/>
        </p:nvSpPr>
        <p:spPr>
          <a:xfrm>
            <a:off x="2904480" y="1049040"/>
            <a:ext cx="3733560" cy="1690920"/>
          </a:xfrm>
          <a:prstGeom prst="rect">
            <a:avLst/>
          </a:prstGeom>
          <a:solidFill>
            <a:schemeClr val="lt1"/>
          </a:solidFill>
          <a:ln w="254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1"/>
          <p:cNvSpPr/>
          <p:nvPr/>
        </p:nvSpPr>
        <p:spPr>
          <a:xfrm>
            <a:off x="2904480" y="1050120"/>
            <a:ext cx="3733560" cy="45684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Team - 1</a:t>
            </a:r>
            <a:endParaRPr sz="2400" b="0" strike="noStrike">
              <a:solidFill>
                <a:schemeClr val="dk1"/>
              </a:solidFill>
              <a:latin typeface="Arial"/>
              <a:ea typeface="Arial"/>
              <a:cs typeface="Arial"/>
              <a:sym typeface="Arial"/>
            </a:endParaRPr>
          </a:p>
        </p:txBody>
      </p:sp>
      <p:sp>
        <p:nvSpPr>
          <p:cNvPr id="857" name="Google Shape;857;p41"/>
          <p:cNvSpPr/>
          <p:nvPr/>
        </p:nvSpPr>
        <p:spPr>
          <a:xfrm>
            <a:off x="3168000" y="1621800"/>
            <a:ext cx="1333080" cy="410040"/>
          </a:xfrm>
          <a:prstGeom prst="rect">
            <a:avLst/>
          </a:prstGeom>
          <a:solidFill>
            <a:schemeClr val="lt1"/>
          </a:solidFill>
          <a:ln w="25400" cap="flat" cmpd="sng">
            <a:solidFill>
              <a:schemeClr val="accent6"/>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1" strike="noStrike">
                <a:solidFill>
                  <a:srgbClr val="212121"/>
                </a:solidFill>
                <a:latin typeface="Roboto Condensed"/>
                <a:ea typeface="Roboto Condensed"/>
                <a:cs typeface="Roboto Condensed"/>
                <a:sym typeface="Roboto Condensed"/>
              </a:rPr>
              <a:t>Modeling</a:t>
            </a:r>
            <a:endParaRPr sz="1800" b="0" strike="noStrike">
              <a:solidFill>
                <a:schemeClr val="dk1"/>
              </a:solidFill>
              <a:latin typeface="Arial"/>
              <a:ea typeface="Arial"/>
              <a:cs typeface="Arial"/>
              <a:sym typeface="Arial"/>
            </a:endParaRPr>
          </a:p>
        </p:txBody>
      </p:sp>
      <p:sp>
        <p:nvSpPr>
          <p:cNvPr id="858" name="Google Shape;858;p41"/>
          <p:cNvSpPr/>
          <p:nvPr/>
        </p:nvSpPr>
        <p:spPr>
          <a:xfrm>
            <a:off x="4797360" y="2130480"/>
            <a:ext cx="1485720" cy="410040"/>
          </a:xfrm>
          <a:prstGeom prst="rect">
            <a:avLst/>
          </a:prstGeom>
          <a:solidFill>
            <a:schemeClr val="lt1"/>
          </a:solidFill>
          <a:ln w="25400" cap="flat" cmpd="sng">
            <a:solidFill>
              <a:schemeClr val="accent6"/>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1" strike="noStrike">
                <a:solidFill>
                  <a:srgbClr val="212121"/>
                </a:solidFill>
                <a:latin typeface="Roboto Condensed"/>
                <a:ea typeface="Roboto Condensed"/>
                <a:cs typeface="Roboto Condensed"/>
                <a:sym typeface="Roboto Condensed"/>
              </a:rPr>
              <a:t>Construction</a:t>
            </a:r>
            <a:endParaRPr sz="1800" b="0" strike="noStrike">
              <a:solidFill>
                <a:schemeClr val="dk1"/>
              </a:solidFill>
              <a:latin typeface="Arial"/>
              <a:ea typeface="Arial"/>
              <a:cs typeface="Arial"/>
              <a:sym typeface="Arial"/>
            </a:endParaRPr>
          </a:p>
        </p:txBody>
      </p:sp>
      <p:sp>
        <p:nvSpPr>
          <p:cNvPr id="859" name="Google Shape;859;p41"/>
          <p:cNvSpPr/>
          <p:nvPr/>
        </p:nvSpPr>
        <p:spPr>
          <a:xfrm rot="5400000">
            <a:off x="4029480" y="1692720"/>
            <a:ext cx="402480" cy="1081080"/>
          </a:xfrm>
          <a:prstGeom prst="bentUpArrow">
            <a:avLst>
              <a:gd name="adj1" fmla="val 25000"/>
              <a:gd name="adj2" fmla="val 25000"/>
              <a:gd name="adj3" fmla="val 25000"/>
            </a:avLst>
          </a:prstGeom>
          <a:solidFill>
            <a:schemeClr val="lt1"/>
          </a:solidFill>
          <a:ln w="254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p:cNvSpPr/>
          <p:nvPr/>
        </p:nvSpPr>
        <p:spPr>
          <a:xfrm>
            <a:off x="826560" y="1763280"/>
            <a:ext cx="228240" cy="456840"/>
          </a:xfrm>
          <a:prstGeom prst="downArrow">
            <a:avLst>
              <a:gd name="adj1" fmla="val 50000"/>
              <a:gd name="adj2" fmla="val 50000"/>
            </a:avLst>
          </a:prstGeom>
          <a:solidFill>
            <a:schemeClr val="lt1"/>
          </a:solidFill>
          <a:ln w="254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1"/>
          <p:cNvSpPr/>
          <p:nvPr/>
        </p:nvSpPr>
        <p:spPr>
          <a:xfrm>
            <a:off x="2009520" y="2332440"/>
            <a:ext cx="742320" cy="343080"/>
          </a:xfrm>
          <a:prstGeom prst="rightArrow">
            <a:avLst>
              <a:gd name="adj1" fmla="val 50000"/>
              <a:gd name="adj2" fmla="val 50000"/>
            </a:avLst>
          </a:prstGeom>
          <a:solidFill>
            <a:schemeClr val="lt1"/>
          </a:solidFill>
          <a:ln w="254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p:cNvSpPr/>
          <p:nvPr/>
        </p:nvSpPr>
        <p:spPr>
          <a:xfrm>
            <a:off x="2904480" y="2816280"/>
            <a:ext cx="3733560" cy="1690920"/>
          </a:xfrm>
          <a:prstGeom prst="rect">
            <a:avLst/>
          </a:prstGeom>
          <a:solidFill>
            <a:schemeClr val="lt1"/>
          </a:solidFill>
          <a:ln w="254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p:cNvSpPr/>
          <p:nvPr/>
        </p:nvSpPr>
        <p:spPr>
          <a:xfrm>
            <a:off x="2904480" y="2817360"/>
            <a:ext cx="3733560" cy="45684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Team - 2</a:t>
            </a:r>
            <a:endParaRPr sz="2400" b="0" strike="noStrike">
              <a:solidFill>
                <a:schemeClr val="dk1"/>
              </a:solidFill>
              <a:latin typeface="Arial"/>
              <a:ea typeface="Arial"/>
              <a:cs typeface="Arial"/>
              <a:sym typeface="Arial"/>
            </a:endParaRPr>
          </a:p>
        </p:txBody>
      </p:sp>
      <p:sp>
        <p:nvSpPr>
          <p:cNvPr id="864" name="Google Shape;864;p41"/>
          <p:cNvSpPr/>
          <p:nvPr/>
        </p:nvSpPr>
        <p:spPr>
          <a:xfrm>
            <a:off x="3168000" y="3389040"/>
            <a:ext cx="1333080" cy="410040"/>
          </a:xfrm>
          <a:prstGeom prst="rect">
            <a:avLst/>
          </a:prstGeom>
          <a:solidFill>
            <a:schemeClr val="lt1"/>
          </a:solidFill>
          <a:ln w="25400" cap="flat" cmpd="sng">
            <a:solidFill>
              <a:schemeClr val="accent6"/>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1" strike="noStrike">
                <a:solidFill>
                  <a:srgbClr val="212121"/>
                </a:solidFill>
                <a:latin typeface="Roboto Condensed"/>
                <a:ea typeface="Roboto Condensed"/>
                <a:cs typeface="Roboto Condensed"/>
                <a:sym typeface="Roboto Condensed"/>
              </a:rPr>
              <a:t>Modeling</a:t>
            </a:r>
            <a:endParaRPr sz="1800" b="0" strike="noStrike">
              <a:solidFill>
                <a:schemeClr val="dk1"/>
              </a:solidFill>
              <a:latin typeface="Arial"/>
              <a:ea typeface="Arial"/>
              <a:cs typeface="Arial"/>
              <a:sym typeface="Arial"/>
            </a:endParaRPr>
          </a:p>
        </p:txBody>
      </p:sp>
      <p:sp>
        <p:nvSpPr>
          <p:cNvPr id="865" name="Google Shape;865;p41"/>
          <p:cNvSpPr/>
          <p:nvPr/>
        </p:nvSpPr>
        <p:spPr>
          <a:xfrm>
            <a:off x="4797360" y="3897720"/>
            <a:ext cx="1485720" cy="410040"/>
          </a:xfrm>
          <a:prstGeom prst="rect">
            <a:avLst/>
          </a:prstGeom>
          <a:solidFill>
            <a:schemeClr val="lt1"/>
          </a:solidFill>
          <a:ln w="25400" cap="flat" cmpd="sng">
            <a:solidFill>
              <a:schemeClr val="accent6"/>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1" strike="noStrike">
                <a:solidFill>
                  <a:srgbClr val="212121"/>
                </a:solidFill>
                <a:latin typeface="Roboto Condensed"/>
                <a:ea typeface="Roboto Condensed"/>
                <a:cs typeface="Roboto Condensed"/>
                <a:sym typeface="Roboto Condensed"/>
              </a:rPr>
              <a:t>Construction</a:t>
            </a:r>
            <a:endParaRPr sz="1800" b="0" strike="noStrike">
              <a:solidFill>
                <a:schemeClr val="dk1"/>
              </a:solidFill>
              <a:latin typeface="Arial"/>
              <a:ea typeface="Arial"/>
              <a:cs typeface="Arial"/>
              <a:sym typeface="Arial"/>
            </a:endParaRPr>
          </a:p>
        </p:txBody>
      </p:sp>
      <p:sp>
        <p:nvSpPr>
          <p:cNvPr id="866" name="Google Shape;866;p41"/>
          <p:cNvSpPr/>
          <p:nvPr/>
        </p:nvSpPr>
        <p:spPr>
          <a:xfrm rot="5400000">
            <a:off x="4029480" y="3459960"/>
            <a:ext cx="402480" cy="1081080"/>
          </a:xfrm>
          <a:prstGeom prst="bentUpArrow">
            <a:avLst>
              <a:gd name="adj1" fmla="val 25000"/>
              <a:gd name="adj2" fmla="val 25000"/>
              <a:gd name="adj3" fmla="val 25000"/>
            </a:avLst>
          </a:prstGeom>
          <a:solidFill>
            <a:schemeClr val="lt1"/>
          </a:solidFill>
          <a:ln w="254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p:cNvSpPr/>
          <p:nvPr/>
        </p:nvSpPr>
        <p:spPr>
          <a:xfrm>
            <a:off x="2904480" y="4552920"/>
            <a:ext cx="3733560" cy="1690920"/>
          </a:xfrm>
          <a:prstGeom prst="rect">
            <a:avLst/>
          </a:prstGeom>
          <a:solidFill>
            <a:schemeClr val="lt1"/>
          </a:solidFill>
          <a:ln w="25400" cap="flat" cmpd="sng">
            <a:solidFill>
              <a:schemeClr val="accen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p:cNvSpPr/>
          <p:nvPr/>
        </p:nvSpPr>
        <p:spPr>
          <a:xfrm>
            <a:off x="2904480" y="4567680"/>
            <a:ext cx="3733560" cy="45684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Team - 3</a:t>
            </a:r>
            <a:endParaRPr sz="2400" b="0" strike="noStrike">
              <a:solidFill>
                <a:schemeClr val="dk1"/>
              </a:solidFill>
              <a:latin typeface="Arial"/>
              <a:ea typeface="Arial"/>
              <a:cs typeface="Arial"/>
              <a:sym typeface="Arial"/>
            </a:endParaRPr>
          </a:p>
        </p:txBody>
      </p:sp>
      <p:sp>
        <p:nvSpPr>
          <p:cNvPr id="869" name="Google Shape;869;p41"/>
          <p:cNvSpPr/>
          <p:nvPr/>
        </p:nvSpPr>
        <p:spPr>
          <a:xfrm>
            <a:off x="3168000" y="5112000"/>
            <a:ext cx="1333080" cy="410040"/>
          </a:xfrm>
          <a:prstGeom prst="rect">
            <a:avLst/>
          </a:prstGeom>
          <a:solidFill>
            <a:schemeClr val="lt1"/>
          </a:solidFill>
          <a:ln w="25400" cap="flat" cmpd="sng">
            <a:solidFill>
              <a:schemeClr val="accent6"/>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1" strike="noStrike">
                <a:solidFill>
                  <a:srgbClr val="212121"/>
                </a:solidFill>
                <a:latin typeface="Roboto Condensed"/>
                <a:ea typeface="Roboto Condensed"/>
                <a:cs typeface="Roboto Condensed"/>
                <a:sym typeface="Roboto Condensed"/>
              </a:rPr>
              <a:t>Modeling</a:t>
            </a:r>
            <a:endParaRPr sz="1800" b="0" strike="noStrike">
              <a:solidFill>
                <a:schemeClr val="dk1"/>
              </a:solidFill>
              <a:latin typeface="Arial"/>
              <a:ea typeface="Arial"/>
              <a:cs typeface="Arial"/>
              <a:sym typeface="Arial"/>
            </a:endParaRPr>
          </a:p>
        </p:txBody>
      </p:sp>
      <p:sp>
        <p:nvSpPr>
          <p:cNvPr id="870" name="Google Shape;870;p41"/>
          <p:cNvSpPr/>
          <p:nvPr/>
        </p:nvSpPr>
        <p:spPr>
          <a:xfrm>
            <a:off x="4797360" y="5621040"/>
            <a:ext cx="1485720" cy="410040"/>
          </a:xfrm>
          <a:prstGeom prst="rect">
            <a:avLst/>
          </a:prstGeom>
          <a:solidFill>
            <a:schemeClr val="lt1"/>
          </a:solidFill>
          <a:ln w="25400" cap="flat" cmpd="sng">
            <a:solidFill>
              <a:schemeClr val="accent6"/>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1" strike="noStrike">
                <a:solidFill>
                  <a:srgbClr val="212121"/>
                </a:solidFill>
                <a:latin typeface="Roboto Condensed"/>
                <a:ea typeface="Roboto Condensed"/>
                <a:cs typeface="Roboto Condensed"/>
                <a:sym typeface="Roboto Condensed"/>
              </a:rPr>
              <a:t>Construction</a:t>
            </a:r>
            <a:endParaRPr sz="1800" b="0" strike="noStrike">
              <a:solidFill>
                <a:schemeClr val="dk1"/>
              </a:solidFill>
              <a:latin typeface="Arial"/>
              <a:ea typeface="Arial"/>
              <a:cs typeface="Arial"/>
              <a:sym typeface="Arial"/>
            </a:endParaRPr>
          </a:p>
        </p:txBody>
      </p:sp>
      <p:sp>
        <p:nvSpPr>
          <p:cNvPr id="871" name="Google Shape;871;p41"/>
          <p:cNvSpPr/>
          <p:nvPr/>
        </p:nvSpPr>
        <p:spPr>
          <a:xfrm rot="5400000">
            <a:off x="4029480" y="5183280"/>
            <a:ext cx="402480" cy="1081080"/>
          </a:xfrm>
          <a:prstGeom prst="bentUpArrow">
            <a:avLst>
              <a:gd name="adj1" fmla="val 25000"/>
              <a:gd name="adj2" fmla="val 25000"/>
              <a:gd name="adj3" fmla="val 25000"/>
            </a:avLst>
          </a:prstGeom>
          <a:solidFill>
            <a:schemeClr val="lt1"/>
          </a:solidFill>
          <a:ln w="254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p:cNvSpPr/>
          <p:nvPr/>
        </p:nvSpPr>
        <p:spPr>
          <a:xfrm>
            <a:off x="376560" y="3317760"/>
            <a:ext cx="1957320" cy="1555200"/>
          </a:xfrm>
          <a:prstGeom prst="wedgeRoundRectCallout">
            <a:avLst>
              <a:gd name="adj1" fmla="val 96921"/>
              <a:gd name="adj2" fmla="val 75663"/>
              <a:gd name="adj3" fmla="val 16667"/>
            </a:avLst>
          </a:prstGeom>
          <a:solidFill>
            <a:schemeClr val="lt1"/>
          </a:solidFill>
          <a:ln w="25400" cap="flat" cmpd="sng">
            <a:solidFill>
              <a:srgbClr val="7D4F07"/>
            </a:solidFill>
            <a:prstDash val="solid"/>
            <a:miter lim="8000"/>
            <a:headEnd type="none" w="sm" len="sm"/>
            <a:tailEnd type="none" w="sm" len="sm"/>
          </a:ln>
        </p:spPr>
        <p:txBody>
          <a:bodyPr spcFirstLastPara="1" wrap="square" lIns="90000" tIns="45000" rIns="90000" bIns="45000" anchor="ctr" anchorCtr="0">
            <a:noAutofit/>
          </a:bodyPr>
          <a:lstStyle/>
          <a:p>
            <a:pPr marL="285840" marR="0" lvl="0" indent="-285480" algn="l" rtl="0">
              <a:lnSpc>
                <a:spcPct val="100000"/>
              </a:lnSpc>
              <a:spcBef>
                <a:spcPts val="0"/>
              </a:spcBef>
              <a:spcAft>
                <a:spcPts val="0"/>
              </a:spcAft>
              <a:buClr>
                <a:srgbClr val="212121"/>
              </a:buClr>
              <a:buSzPts val="1800"/>
              <a:buFont typeface="Arial"/>
              <a:buChar char="•"/>
            </a:pPr>
            <a:r>
              <a:rPr lang="en-US" sz="1800" b="1" strike="noStrike">
                <a:solidFill>
                  <a:srgbClr val="212121"/>
                </a:solidFill>
                <a:latin typeface="Roboto Condensed"/>
                <a:ea typeface="Roboto Condensed"/>
                <a:cs typeface="Roboto Condensed"/>
                <a:sym typeface="Roboto Condensed"/>
              </a:rPr>
              <a:t>Business Modeling</a:t>
            </a:r>
            <a:endParaRPr sz="1800" b="0" strike="noStrike">
              <a:solidFill>
                <a:schemeClr val="dk1"/>
              </a:solidFill>
              <a:latin typeface="Arial"/>
              <a:ea typeface="Arial"/>
              <a:cs typeface="Arial"/>
              <a:sym typeface="Arial"/>
            </a:endParaRPr>
          </a:p>
          <a:p>
            <a:pPr marL="285840" marR="0" lvl="0" indent="-285480" algn="l" rtl="0">
              <a:lnSpc>
                <a:spcPct val="100000"/>
              </a:lnSpc>
              <a:spcBef>
                <a:spcPts val="0"/>
              </a:spcBef>
              <a:spcAft>
                <a:spcPts val="0"/>
              </a:spcAft>
              <a:buClr>
                <a:srgbClr val="212121"/>
              </a:buClr>
              <a:buSzPts val="1800"/>
              <a:buFont typeface="Arial"/>
              <a:buChar char="•"/>
            </a:pPr>
            <a:r>
              <a:rPr lang="en-US" sz="1800" b="1" strike="noStrike">
                <a:solidFill>
                  <a:srgbClr val="212121"/>
                </a:solidFill>
                <a:latin typeface="Roboto Condensed"/>
                <a:ea typeface="Roboto Condensed"/>
                <a:cs typeface="Roboto Condensed"/>
                <a:sym typeface="Roboto Condensed"/>
              </a:rPr>
              <a:t>Data Modeling</a:t>
            </a:r>
            <a:endParaRPr sz="1800" b="0" strike="noStrike">
              <a:solidFill>
                <a:schemeClr val="dk1"/>
              </a:solidFill>
              <a:latin typeface="Arial"/>
              <a:ea typeface="Arial"/>
              <a:cs typeface="Arial"/>
              <a:sym typeface="Arial"/>
            </a:endParaRPr>
          </a:p>
          <a:p>
            <a:pPr marL="285840" marR="0" lvl="0" indent="-285480" algn="l" rtl="0">
              <a:lnSpc>
                <a:spcPct val="100000"/>
              </a:lnSpc>
              <a:spcBef>
                <a:spcPts val="0"/>
              </a:spcBef>
              <a:spcAft>
                <a:spcPts val="0"/>
              </a:spcAft>
              <a:buClr>
                <a:srgbClr val="212121"/>
              </a:buClr>
              <a:buSzPts val="1800"/>
              <a:buFont typeface="Arial"/>
              <a:buChar char="•"/>
            </a:pPr>
            <a:r>
              <a:rPr lang="en-US" sz="1800" b="1" strike="noStrike">
                <a:solidFill>
                  <a:srgbClr val="212121"/>
                </a:solidFill>
                <a:latin typeface="Roboto Condensed"/>
                <a:ea typeface="Roboto Condensed"/>
                <a:cs typeface="Roboto Condensed"/>
                <a:sym typeface="Roboto Condensed"/>
              </a:rPr>
              <a:t>Process Modeling</a:t>
            </a:r>
            <a:endParaRPr sz="1800" b="0" strike="noStrike">
              <a:solidFill>
                <a:schemeClr val="dk1"/>
              </a:solidFill>
              <a:latin typeface="Arial"/>
              <a:ea typeface="Arial"/>
              <a:cs typeface="Arial"/>
              <a:sym typeface="Arial"/>
            </a:endParaRPr>
          </a:p>
        </p:txBody>
      </p:sp>
      <p:sp>
        <p:nvSpPr>
          <p:cNvPr id="873" name="Google Shape;873;p41"/>
          <p:cNvSpPr/>
          <p:nvPr/>
        </p:nvSpPr>
        <p:spPr>
          <a:xfrm>
            <a:off x="6901920" y="4917600"/>
            <a:ext cx="2073600" cy="1420920"/>
          </a:xfrm>
          <a:prstGeom prst="wedgeRoundRectCallout">
            <a:avLst>
              <a:gd name="adj1" fmla="val -78945"/>
              <a:gd name="adj2" fmla="val 13014"/>
              <a:gd name="adj3" fmla="val 16667"/>
            </a:avLst>
          </a:prstGeom>
          <a:solidFill>
            <a:schemeClr val="lt1"/>
          </a:solidFill>
          <a:ln w="25400" cap="flat" cmpd="sng">
            <a:solidFill>
              <a:srgbClr val="7D4F07"/>
            </a:solidFill>
            <a:prstDash val="solid"/>
            <a:miter lim="8000"/>
            <a:headEnd type="none" w="sm" len="sm"/>
            <a:tailEnd type="none" w="sm" len="sm"/>
          </a:ln>
        </p:spPr>
        <p:txBody>
          <a:bodyPr spcFirstLastPara="1" wrap="square" lIns="90000" tIns="45000" rIns="90000" bIns="45000" anchor="ctr" anchorCtr="0">
            <a:noAutofit/>
          </a:bodyPr>
          <a:lstStyle/>
          <a:p>
            <a:pPr marL="285840" marR="0" lvl="0" indent="-285480" algn="l" rtl="0">
              <a:lnSpc>
                <a:spcPct val="100000"/>
              </a:lnSpc>
              <a:spcBef>
                <a:spcPts val="0"/>
              </a:spcBef>
              <a:spcAft>
                <a:spcPts val="0"/>
              </a:spcAft>
              <a:buClr>
                <a:srgbClr val="212121"/>
              </a:buClr>
              <a:buSzPts val="1800"/>
              <a:buFont typeface="Arial"/>
              <a:buChar char="•"/>
            </a:pPr>
            <a:r>
              <a:rPr lang="en-US" sz="1800" b="1" strike="noStrike">
                <a:solidFill>
                  <a:srgbClr val="212121"/>
                </a:solidFill>
                <a:latin typeface="Roboto Condensed"/>
                <a:ea typeface="Roboto Condensed"/>
                <a:cs typeface="Roboto Condensed"/>
                <a:sym typeface="Roboto Condensed"/>
              </a:rPr>
              <a:t>Component Reuse</a:t>
            </a:r>
            <a:endParaRPr sz="1800" b="0" strike="noStrike">
              <a:solidFill>
                <a:schemeClr val="dk1"/>
              </a:solidFill>
              <a:latin typeface="Arial"/>
              <a:ea typeface="Arial"/>
              <a:cs typeface="Arial"/>
              <a:sym typeface="Arial"/>
            </a:endParaRPr>
          </a:p>
          <a:p>
            <a:pPr marL="285840" marR="0" lvl="0" indent="-285480" algn="l" rtl="0">
              <a:lnSpc>
                <a:spcPct val="100000"/>
              </a:lnSpc>
              <a:spcBef>
                <a:spcPts val="0"/>
              </a:spcBef>
              <a:spcAft>
                <a:spcPts val="0"/>
              </a:spcAft>
              <a:buClr>
                <a:srgbClr val="212121"/>
              </a:buClr>
              <a:buSzPts val="1800"/>
              <a:buFont typeface="Arial"/>
              <a:buChar char="•"/>
            </a:pPr>
            <a:r>
              <a:rPr lang="en-US" sz="1800" b="1" strike="noStrike">
                <a:solidFill>
                  <a:srgbClr val="212121"/>
                </a:solidFill>
                <a:latin typeface="Roboto Condensed"/>
                <a:ea typeface="Roboto Condensed"/>
                <a:cs typeface="Roboto Condensed"/>
                <a:sym typeface="Roboto Condensed"/>
              </a:rPr>
              <a:t>Automatic Code Generation</a:t>
            </a:r>
            <a:endParaRPr sz="1800" b="0" strike="noStrike">
              <a:solidFill>
                <a:schemeClr val="dk1"/>
              </a:solidFill>
              <a:latin typeface="Arial"/>
              <a:ea typeface="Arial"/>
              <a:cs typeface="Arial"/>
              <a:sym typeface="Arial"/>
            </a:endParaRPr>
          </a:p>
          <a:p>
            <a:pPr marL="285840" marR="0" lvl="0" indent="-285480" algn="l" rtl="0">
              <a:lnSpc>
                <a:spcPct val="100000"/>
              </a:lnSpc>
              <a:spcBef>
                <a:spcPts val="0"/>
              </a:spcBef>
              <a:spcAft>
                <a:spcPts val="0"/>
              </a:spcAft>
              <a:buClr>
                <a:srgbClr val="212121"/>
              </a:buClr>
              <a:buSzPts val="1800"/>
              <a:buFont typeface="Arial"/>
              <a:buChar char="•"/>
            </a:pPr>
            <a:r>
              <a:rPr lang="en-US" sz="1800" b="1" strike="noStrike">
                <a:solidFill>
                  <a:srgbClr val="212121"/>
                </a:solidFill>
                <a:latin typeface="Roboto Condensed"/>
                <a:ea typeface="Roboto Condensed"/>
                <a:cs typeface="Roboto Condensed"/>
                <a:sym typeface="Roboto Condensed"/>
              </a:rPr>
              <a:t>Testing</a:t>
            </a:r>
            <a:endParaRPr sz="1800" b="0" strike="noStrike">
              <a:solidFill>
                <a:schemeClr val="dk1"/>
              </a:solidFill>
              <a:latin typeface="Arial"/>
              <a:ea typeface="Arial"/>
              <a:cs typeface="Arial"/>
              <a:sym typeface="Arial"/>
            </a:endParaRPr>
          </a:p>
        </p:txBody>
      </p:sp>
      <p:sp>
        <p:nvSpPr>
          <p:cNvPr id="874" name="Google Shape;874;p41"/>
          <p:cNvSpPr/>
          <p:nvPr/>
        </p:nvSpPr>
        <p:spPr>
          <a:xfrm>
            <a:off x="7206480" y="2335680"/>
            <a:ext cx="1614240" cy="913680"/>
          </a:xfrm>
          <a:prstGeom prst="wedgeRoundRectCallout">
            <a:avLst>
              <a:gd name="adj1" fmla="val -28477"/>
              <a:gd name="adj2" fmla="val 97834"/>
              <a:gd name="adj3" fmla="val 16667"/>
            </a:avLst>
          </a:prstGeom>
          <a:solidFill>
            <a:schemeClr val="lt1"/>
          </a:solidFill>
          <a:ln w="25400" cap="flat" cmpd="sng">
            <a:solidFill>
              <a:srgbClr val="7D4F07"/>
            </a:solidFill>
            <a:prstDash val="solid"/>
            <a:miter lim="8000"/>
            <a:headEnd type="none" w="sm" len="sm"/>
            <a:tailEnd type="none" w="sm" len="sm"/>
          </a:ln>
        </p:spPr>
        <p:txBody>
          <a:bodyPr spcFirstLastPara="1" wrap="square" lIns="90000" tIns="45000" rIns="90000" bIns="45000" anchor="ctr" anchorCtr="0">
            <a:noAutofit/>
          </a:bodyPr>
          <a:lstStyle/>
          <a:p>
            <a:pPr marL="285840" marR="0" lvl="0" indent="-285480" algn="l" rtl="0">
              <a:lnSpc>
                <a:spcPct val="100000"/>
              </a:lnSpc>
              <a:spcBef>
                <a:spcPts val="0"/>
              </a:spcBef>
              <a:spcAft>
                <a:spcPts val="0"/>
              </a:spcAft>
              <a:buClr>
                <a:srgbClr val="212121"/>
              </a:buClr>
              <a:buSzPts val="1800"/>
              <a:buFont typeface="Arial"/>
              <a:buChar char="•"/>
            </a:pPr>
            <a:r>
              <a:rPr lang="en-US" sz="1800" b="1" strike="noStrike">
                <a:solidFill>
                  <a:srgbClr val="212121"/>
                </a:solidFill>
                <a:latin typeface="Roboto Condensed"/>
                <a:ea typeface="Roboto Condensed"/>
                <a:cs typeface="Roboto Condensed"/>
                <a:sym typeface="Roboto Condensed"/>
              </a:rPr>
              <a:t>Integration</a:t>
            </a:r>
            <a:endParaRPr sz="1800" b="0" strike="noStrike">
              <a:solidFill>
                <a:schemeClr val="dk1"/>
              </a:solidFill>
              <a:latin typeface="Arial"/>
              <a:ea typeface="Arial"/>
              <a:cs typeface="Arial"/>
              <a:sym typeface="Arial"/>
            </a:endParaRPr>
          </a:p>
          <a:p>
            <a:pPr marL="285840" marR="0" lvl="0" indent="-285480" algn="l" rtl="0">
              <a:lnSpc>
                <a:spcPct val="100000"/>
              </a:lnSpc>
              <a:spcBef>
                <a:spcPts val="0"/>
              </a:spcBef>
              <a:spcAft>
                <a:spcPts val="0"/>
              </a:spcAft>
              <a:buClr>
                <a:srgbClr val="212121"/>
              </a:buClr>
              <a:buSzPts val="1800"/>
              <a:buFont typeface="Arial"/>
              <a:buChar char="•"/>
            </a:pPr>
            <a:r>
              <a:rPr lang="en-US" sz="1800" b="1" strike="noStrike">
                <a:solidFill>
                  <a:srgbClr val="212121"/>
                </a:solidFill>
                <a:latin typeface="Roboto Condensed"/>
                <a:ea typeface="Roboto Condensed"/>
                <a:cs typeface="Roboto Condensed"/>
                <a:sym typeface="Roboto Condensed"/>
              </a:rPr>
              <a:t>Delivery</a:t>
            </a:r>
            <a:endParaRPr sz="1800" b="0" strike="noStrike">
              <a:solidFill>
                <a:schemeClr val="dk1"/>
              </a:solidFill>
              <a:latin typeface="Arial"/>
              <a:ea typeface="Arial"/>
              <a:cs typeface="Arial"/>
              <a:sym typeface="Arial"/>
            </a:endParaRPr>
          </a:p>
          <a:p>
            <a:pPr marL="285840" marR="0" lvl="0" indent="-285480" algn="l" rtl="0">
              <a:lnSpc>
                <a:spcPct val="100000"/>
              </a:lnSpc>
              <a:spcBef>
                <a:spcPts val="0"/>
              </a:spcBef>
              <a:spcAft>
                <a:spcPts val="0"/>
              </a:spcAft>
              <a:buClr>
                <a:srgbClr val="212121"/>
              </a:buClr>
              <a:buSzPts val="1800"/>
              <a:buFont typeface="Arial"/>
              <a:buChar char="•"/>
            </a:pPr>
            <a:r>
              <a:rPr lang="en-US" sz="1800" b="1" strike="noStrike">
                <a:solidFill>
                  <a:srgbClr val="212121"/>
                </a:solidFill>
                <a:latin typeface="Roboto Condensed"/>
                <a:ea typeface="Roboto Condensed"/>
                <a:cs typeface="Roboto Condensed"/>
                <a:sym typeface="Roboto Condensed"/>
              </a:rPr>
              <a:t>Feedback</a:t>
            </a:r>
            <a:endParaRPr sz="1800" b="0" strike="noStrike">
              <a:solidFill>
                <a:schemeClr val="dk1"/>
              </a:solidFill>
              <a:latin typeface="Arial"/>
              <a:ea typeface="Arial"/>
              <a:cs typeface="Arial"/>
              <a:sym typeface="Arial"/>
            </a:endParaRPr>
          </a:p>
        </p:txBody>
      </p:sp>
      <p:sp>
        <p:nvSpPr>
          <p:cNvPr id="875" name="Google Shape;875;p41"/>
          <p:cNvSpPr/>
          <p:nvPr/>
        </p:nvSpPr>
        <p:spPr>
          <a:xfrm>
            <a:off x="6283080" y="2335680"/>
            <a:ext cx="888120" cy="1492920"/>
          </a:xfrm>
          <a:custGeom>
            <a:avLst/>
            <a:gdLst/>
            <a:ahLst/>
            <a:cxnLst/>
            <a:rect l="l" t="t" r="r" b="b"/>
            <a:pathLst>
              <a:path w="21600" h="21600" extrusionOk="0">
                <a:moveTo>
                  <a:pt x="0" y="0"/>
                </a:moveTo>
                <a:lnTo>
                  <a:pt x="21600" y="21600"/>
                </a:lnTo>
              </a:path>
            </a:pathLst>
          </a:custGeom>
          <a:noFill/>
          <a:ln w="38100" cap="flat" cmpd="sng">
            <a:solidFill>
              <a:schemeClr val="dk1"/>
            </a:solidFill>
            <a:prstDash val="solid"/>
            <a:miter lim="8000"/>
            <a:headEnd type="none" w="sm" len="sm"/>
            <a:tailEnd type="triangle" w="med" len="med"/>
          </a:ln>
          <a:effectLst>
            <a:outerShdw blurRad="40000" dist="23000" dir="5400000" rotWithShape="0">
              <a:srgbClr val="000000">
                <a:alpha val="34901"/>
              </a:srgbClr>
            </a:outerShdw>
          </a:effectLst>
        </p:spPr>
      </p:sp>
      <p:sp>
        <p:nvSpPr>
          <p:cNvPr id="876" name="Google Shape;876;p41"/>
          <p:cNvSpPr/>
          <p:nvPr/>
        </p:nvSpPr>
        <p:spPr>
          <a:xfrm rot="10800000" flipH="1">
            <a:off x="6283080" y="3828240"/>
            <a:ext cx="888120" cy="273960"/>
          </a:xfrm>
          <a:custGeom>
            <a:avLst/>
            <a:gdLst/>
            <a:ahLst/>
            <a:cxnLst/>
            <a:rect l="l" t="t" r="r" b="b"/>
            <a:pathLst>
              <a:path w="21600" h="21600" extrusionOk="0">
                <a:moveTo>
                  <a:pt x="0" y="0"/>
                </a:moveTo>
                <a:lnTo>
                  <a:pt x="21600" y="21600"/>
                </a:lnTo>
              </a:path>
            </a:pathLst>
          </a:custGeom>
          <a:noFill/>
          <a:ln w="38100" cap="flat" cmpd="sng">
            <a:solidFill>
              <a:schemeClr val="dk1"/>
            </a:solidFill>
            <a:prstDash val="solid"/>
            <a:miter lim="8000"/>
            <a:headEnd type="none" w="sm" len="sm"/>
            <a:tailEnd type="triangle" w="med" len="med"/>
          </a:ln>
          <a:effectLst>
            <a:outerShdw blurRad="40000" dist="23000" dir="5400000" rotWithShape="0">
              <a:srgbClr val="000000">
                <a:alpha val="34901"/>
              </a:srgbClr>
            </a:outerShdw>
          </a:effectLst>
        </p:spPr>
      </p:sp>
      <p:sp>
        <p:nvSpPr>
          <p:cNvPr id="877" name="Google Shape;877;p41"/>
          <p:cNvSpPr/>
          <p:nvPr/>
        </p:nvSpPr>
        <p:spPr>
          <a:xfrm rot="10800000" flipH="1">
            <a:off x="6638400" y="3828240"/>
            <a:ext cx="533160" cy="1569240"/>
          </a:xfrm>
          <a:custGeom>
            <a:avLst/>
            <a:gdLst/>
            <a:ahLst/>
            <a:cxnLst/>
            <a:rect l="l" t="t" r="r" b="b"/>
            <a:pathLst>
              <a:path w="21600" h="21600" extrusionOk="0">
                <a:moveTo>
                  <a:pt x="0" y="0"/>
                </a:moveTo>
                <a:lnTo>
                  <a:pt x="21600" y="21600"/>
                </a:lnTo>
              </a:path>
            </a:pathLst>
          </a:custGeom>
          <a:noFill/>
          <a:ln w="38100" cap="flat" cmpd="sng">
            <a:solidFill>
              <a:schemeClr val="dk1"/>
            </a:solidFill>
            <a:prstDash val="solid"/>
            <a:miter lim="8000"/>
            <a:headEnd type="none" w="sm" len="sm"/>
            <a:tailEnd type="triangle" w="med" len="med"/>
          </a:ln>
          <a:effectLst>
            <a:outerShdw blurRad="40000" dist="23000" dir="5400000" rotWithShape="0">
              <a:srgbClr val="000000">
                <a:alpha val="34901"/>
              </a:srgbClr>
            </a:outerShdw>
          </a:effectLst>
        </p:spPr>
      </p:sp>
      <p:sp>
        <p:nvSpPr>
          <p:cNvPr id="878" name="Google Shape;878;p41"/>
          <p:cNvSpPr/>
          <p:nvPr/>
        </p:nvSpPr>
        <p:spPr>
          <a:xfrm>
            <a:off x="8975880" y="190080"/>
            <a:ext cx="3094920" cy="2014920"/>
          </a:xfrm>
          <a:prstGeom prst="wedgeRoundRectCallout">
            <a:avLst>
              <a:gd name="adj1" fmla="val -82904"/>
              <a:gd name="adj2" fmla="val -37534"/>
              <a:gd name="adj3" fmla="val 16667"/>
            </a:avLst>
          </a:prstGeom>
          <a:solidFill>
            <a:schemeClr val="lt1"/>
          </a:solidFill>
          <a:ln w="25400" cap="flat" cmpd="sng">
            <a:solidFill>
              <a:schemeClr val="accent6"/>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It is a type of </a:t>
            </a:r>
            <a:r>
              <a:rPr lang="en-US" sz="2400" b="1" strike="noStrike">
                <a:solidFill>
                  <a:srgbClr val="C00000"/>
                </a:solidFill>
                <a:latin typeface="Roboto Condensed"/>
                <a:ea typeface="Roboto Condensed"/>
                <a:cs typeface="Roboto Condensed"/>
                <a:sym typeface="Roboto Condensed"/>
              </a:rPr>
              <a:t>incremental model</a:t>
            </a:r>
            <a:r>
              <a:rPr lang="en-US" sz="2400" b="0" strike="noStrike">
                <a:solidFill>
                  <a:srgbClr val="212121"/>
                </a:solidFill>
                <a:latin typeface="Roboto Condensed"/>
                <a:ea typeface="Roboto Condensed"/>
                <a:cs typeface="Roboto Condensed"/>
                <a:sym typeface="Roboto Condensed"/>
              </a:rPr>
              <a:t> in which; </a:t>
            </a:r>
            <a:r>
              <a:rPr lang="en-US" sz="2400" b="1" strike="noStrike">
                <a:solidFill>
                  <a:srgbClr val="C00000"/>
                </a:solidFill>
                <a:latin typeface="Roboto Condensed"/>
                <a:ea typeface="Roboto Condensed"/>
                <a:cs typeface="Roboto Condensed"/>
                <a:sym typeface="Roboto Condensed"/>
              </a:rPr>
              <a:t>components</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or functions are </a:t>
            </a:r>
            <a:r>
              <a:rPr lang="en-US" sz="2400" b="1" strike="noStrike">
                <a:solidFill>
                  <a:srgbClr val="C00000"/>
                </a:solidFill>
                <a:latin typeface="Roboto Condensed"/>
                <a:ea typeface="Roboto Condensed"/>
                <a:cs typeface="Roboto Condensed"/>
                <a:sym typeface="Roboto Condensed"/>
              </a:rPr>
              <a:t>developed in parallel</a:t>
            </a:r>
            <a:r>
              <a:rPr lang="en-US" sz="2400" b="0" strike="noStrike">
                <a:solidFill>
                  <a:srgbClr val="212121"/>
                </a:solidFill>
                <a:latin typeface="Roboto Condensed"/>
                <a:ea typeface="Roboto Condensed"/>
                <a:cs typeface="Roboto Condensed"/>
                <a:sym typeface="Roboto Condensed"/>
              </a:rPr>
              <a:t>.</a:t>
            </a:r>
            <a:endParaRPr sz="2400" b="0" strike="noStrike">
              <a:solidFill>
                <a:schemeClr val="dk1"/>
              </a:solidFill>
              <a:latin typeface="Arial"/>
              <a:ea typeface="Arial"/>
              <a:cs typeface="Arial"/>
              <a:sym typeface="Arial"/>
            </a:endParaRPr>
          </a:p>
        </p:txBody>
      </p:sp>
      <p:sp>
        <p:nvSpPr>
          <p:cNvPr id="879" name="Google Shape;879;p41"/>
          <p:cNvSpPr/>
          <p:nvPr/>
        </p:nvSpPr>
        <p:spPr>
          <a:xfrm>
            <a:off x="9305280" y="2331720"/>
            <a:ext cx="2765160" cy="1868760"/>
          </a:xfrm>
          <a:prstGeom prst="roundRect">
            <a:avLst>
              <a:gd name="adj" fmla="val 16667"/>
            </a:avLst>
          </a:prstGeom>
          <a:solidFill>
            <a:schemeClr val="lt1"/>
          </a:solidFill>
          <a:ln w="25400" cap="flat" cmpd="sng">
            <a:solidFill>
              <a:schemeClr val="accent6"/>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Rapid development is </a:t>
            </a:r>
            <a:r>
              <a:rPr lang="en-US" sz="2400" b="1" strike="noStrike">
                <a:solidFill>
                  <a:srgbClr val="C00000"/>
                </a:solidFill>
                <a:latin typeface="Roboto Condensed"/>
                <a:ea typeface="Roboto Condensed"/>
                <a:cs typeface="Roboto Condensed"/>
                <a:sym typeface="Roboto Condensed"/>
              </a:rPr>
              <a:t>achieved</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by </a:t>
            </a:r>
            <a:r>
              <a:rPr lang="en-US" sz="2400" b="1" strike="noStrike">
                <a:solidFill>
                  <a:srgbClr val="212121"/>
                </a:solidFill>
                <a:latin typeface="Roboto Condensed"/>
                <a:ea typeface="Roboto Condensed"/>
                <a:cs typeface="Roboto Condensed"/>
                <a:sym typeface="Roboto Condensed"/>
              </a:rPr>
              <a:t>component based construction</a:t>
            </a:r>
            <a:endParaRPr sz="2400" b="0" strike="noStrike">
              <a:solidFill>
                <a:schemeClr val="dk1"/>
              </a:solidFill>
              <a:latin typeface="Arial"/>
              <a:ea typeface="Arial"/>
              <a:cs typeface="Arial"/>
              <a:sym typeface="Arial"/>
            </a:endParaRPr>
          </a:p>
        </p:txBody>
      </p:sp>
      <p:sp>
        <p:nvSpPr>
          <p:cNvPr id="880" name="Google Shape;880;p41"/>
          <p:cNvSpPr/>
          <p:nvPr/>
        </p:nvSpPr>
        <p:spPr>
          <a:xfrm>
            <a:off x="9308520" y="4327200"/>
            <a:ext cx="2766600" cy="2094120"/>
          </a:xfrm>
          <a:prstGeom prst="roundRect">
            <a:avLst>
              <a:gd name="adj" fmla="val 16667"/>
            </a:avLst>
          </a:prstGeom>
          <a:solidFill>
            <a:schemeClr val="lt1"/>
          </a:solidFill>
          <a:ln w="25400" cap="flat" cmpd="sng">
            <a:solidFill>
              <a:schemeClr val="accent6"/>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This can </a:t>
            </a:r>
            <a:r>
              <a:rPr lang="en-US" sz="2400" b="1" strike="noStrike">
                <a:solidFill>
                  <a:srgbClr val="C00000"/>
                </a:solidFill>
                <a:latin typeface="Roboto Condensed"/>
                <a:ea typeface="Roboto Condensed"/>
                <a:cs typeface="Roboto Condensed"/>
                <a:sym typeface="Roboto Condensed"/>
              </a:rPr>
              <a:t>quickly give</a:t>
            </a:r>
            <a:r>
              <a:rPr lang="en-US" sz="2400" b="0" strike="noStrike">
                <a:solidFill>
                  <a:srgbClr val="212121"/>
                </a:solidFill>
                <a:latin typeface="Roboto Condensed"/>
                <a:ea typeface="Roboto Condensed"/>
                <a:cs typeface="Roboto Condensed"/>
                <a:sym typeface="Roboto Condensed"/>
              </a:rPr>
              <a:t> the customer </a:t>
            </a:r>
            <a:r>
              <a:rPr lang="en-US" sz="2400" b="1" strike="noStrike">
                <a:solidFill>
                  <a:srgbClr val="C00000"/>
                </a:solidFill>
                <a:latin typeface="Roboto Condensed"/>
                <a:ea typeface="Roboto Condensed"/>
                <a:cs typeface="Roboto Condensed"/>
                <a:sym typeface="Roboto Condensed"/>
              </a:rPr>
              <a:t>something to see</a:t>
            </a:r>
            <a:r>
              <a:rPr lang="en-US" sz="2400" b="0" strike="noStrike">
                <a:solidFill>
                  <a:srgbClr val="212121"/>
                </a:solidFill>
                <a:latin typeface="Roboto Condensed"/>
                <a:ea typeface="Roboto Condensed"/>
                <a:cs typeface="Roboto Condensed"/>
                <a:sym typeface="Roboto Condensed"/>
              </a:rPr>
              <a:t> and use and to provide feedback.</a:t>
            </a:r>
            <a:endParaRPr sz="2400" b="0" strike="noStrik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60"/>
                                        </p:tgtEl>
                                        <p:attrNameLst>
                                          <p:attrName>style.visibility</p:attrName>
                                        </p:attrNameLst>
                                      </p:cBhvr>
                                      <p:to>
                                        <p:strVal val="visible"/>
                                      </p:to>
                                    </p:set>
                                    <p:animEffect transition="in" filter="fade">
                                      <p:cBhvr>
                                        <p:cTn id="11" dur="500"/>
                                        <p:tgtEl>
                                          <p:spTgt spid="86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5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61"/>
                                        </p:tgtEl>
                                        <p:attrNameLst>
                                          <p:attrName>style.visibility</p:attrName>
                                        </p:attrNameLst>
                                      </p:cBhvr>
                                      <p:to>
                                        <p:strVal val="visible"/>
                                      </p:to>
                                    </p:set>
                                    <p:animEffect transition="in" filter="fade">
                                      <p:cBhvr>
                                        <p:cTn id="20" dur="500"/>
                                        <p:tgtEl>
                                          <p:spTgt spid="86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5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5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6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5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5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5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6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6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6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7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7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87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875"/>
                                        </p:tgtEl>
                                        <p:attrNameLst>
                                          <p:attrName>style.visibility</p:attrName>
                                        </p:attrNameLst>
                                      </p:cBhvr>
                                      <p:to>
                                        <p:strVal val="visible"/>
                                      </p:to>
                                    </p:set>
                                    <p:animEffect transition="in" filter="fade">
                                      <p:cBhvr>
                                        <p:cTn id="69" dur="500"/>
                                        <p:tgtEl>
                                          <p:spTgt spid="875"/>
                                        </p:tgtEl>
                                      </p:cBhvr>
                                    </p:animEffect>
                                  </p:childTnLst>
                                </p:cTn>
                              </p:par>
                              <p:par>
                                <p:cTn id="70" presetID="10" presetClass="entr" presetSubtype="0" fill="hold" nodeType="withEffect">
                                  <p:stCondLst>
                                    <p:cond delay="0"/>
                                  </p:stCondLst>
                                  <p:childTnLst>
                                    <p:set>
                                      <p:cBhvr>
                                        <p:cTn id="71" dur="1" fill="hold">
                                          <p:stCondLst>
                                            <p:cond delay="0"/>
                                          </p:stCondLst>
                                        </p:cTn>
                                        <p:tgtEl>
                                          <p:spTgt spid="876"/>
                                        </p:tgtEl>
                                        <p:attrNameLst>
                                          <p:attrName>style.visibility</p:attrName>
                                        </p:attrNameLst>
                                      </p:cBhvr>
                                      <p:to>
                                        <p:strVal val="visible"/>
                                      </p:to>
                                    </p:set>
                                    <p:animEffect transition="in" filter="fade">
                                      <p:cBhvr>
                                        <p:cTn id="72" dur="500"/>
                                        <p:tgtEl>
                                          <p:spTgt spid="876"/>
                                        </p:tgtEl>
                                      </p:cBhvr>
                                    </p:animEffect>
                                  </p:childTnLst>
                                </p:cTn>
                              </p:par>
                              <p:par>
                                <p:cTn id="73" presetID="10" presetClass="entr" presetSubtype="0" fill="hold" nodeType="withEffect">
                                  <p:stCondLst>
                                    <p:cond delay="0"/>
                                  </p:stCondLst>
                                  <p:childTnLst>
                                    <p:set>
                                      <p:cBhvr>
                                        <p:cTn id="74" dur="1" fill="hold">
                                          <p:stCondLst>
                                            <p:cond delay="0"/>
                                          </p:stCondLst>
                                        </p:cTn>
                                        <p:tgtEl>
                                          <p:spTgt spid="877"/>
                                        </p:tgtEl>
                                        <p:attrNameLst>
                                          <p:attrName>style.visibility</p:attrName>
                                        </p:attrNameLst>
                                      </p:cBhvr>
                                      <p:to>
                                        <p:strVal val="visible"/>
                                      </p:to>
                                    </p:set>
                                    <p:animEffect transition="in" filter="fade">
                                      <p:cBhvr>
                                        <p:cTn id="75" dur="500"/>
                                        <p:tgtEl>
                                          <p:spTgt spid="877"/>
                                        </p:tgtEl>
                                      </p:cBhvr>
                                    </p:animEffect>
                                  </p:childTnLst>
                                </p:cTn>
                              </p:par>
                            </p:childTnLst>
                          </p:cTn>
                        </p:par>
                        <p:par>
                          <p:cTn id="76" fill="hold">
                            <p:stCondLst>
                              <p:cond delay="500"/>
                            </p:stCondLst>
                            <p:childTnLst>
                              <p:par>
                                <p:cTn id="77" presetID="1" presetClass="entr" presetSubtype="0" fill="hold" nodeType="afterEffect">
                                  <p:stCondLst>
                                    <p:cond delay="0"/>
                                  </p:stCondLst>
                                  <p:childTnLst>
                                    <p:set>
                                      <p:cBhvr>
                                        <p:cTn id="78" dur="1" fill="hold">
                                          <p:stCondLst>
                                            <p:cond delay="0"/>
                                          </p:stCondLst>
                                        </p:cTn>
                                        <p:tgtEl>
                                          <p:spTgt spid="85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7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87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8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42"/>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Rapid Application Development Model (RAD) Cont.</a:t>
            </a:r>
            <a:endParaRPr sz="3400" b="0" strike="noStrike">
              <a:solidFill>
                <a:srgbClr val="212121"/>
              </a:solidFill>
              <a:latin typeface="Roboto Condensed"/>
              <a:ea typeface="Roboto Condensed"/>
              <a:cs typeface="Roboto Condensed"/>
              <a:sym typeface="Roboto Condensed"/>
            </a:endParaRPr>
          </a:p>
        </p:txBody>
      </p:sp>
      <p:sp>
        <p:nvSpPr>
          <p:cNvPr id="886" name="Google Shape;886;p42"/>
          <p:cNvSpPr/>
          <p:nvPr/>
        </p:nvSpPr>
        <p:spPr>
          <a:xfrm>
            <a:off x="310680" y="847080"/>
            <a:ext cx="221688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Communication</a:t>
            </a:r>
            <a:endParaRPr sz="2400" b="0" strike="noStrike">
              <a:solidFill>
                <a:schemeClr val="dk1"/>
              </a:solidFill>
              <a:latin typeface="Arial"/>
              <a:ea typeface="Arial"/>
              <a:cs typeface="Arial"/>
              <a:sym typeface="Arial"/>
            </a:endParaRPr>
          </a:p>
        </p:txBody>
      </p:sp>
      <p:sp>
        <p:nvSpPr>
          <p:cNvPr id="887" name="Google Shape;887;p42"/>
          <p:cNvSpPr/>
          <p:nvPr/>
        </p:nvSpPr>
        <p:spPr>
          <a:xfrm>
            <a:off x="2587680" y="914400"/>
            <a:ext cx="6839640" cy="54648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This phase is used to understand business problem.</a:t>
            </a:r>
            <a:endParaRPr sz="2400" b="0" strike="noStrike">
              <a:solidFill>
                <a:schemeClr val="dk1"/>
              </a:solidFill>
              <a:latin typeface="Arial"/>
              <a:ea typeface="Arial"/>
              <a:cs typeface="Arial"/>
              <a:sym typeface="Arial"/>
            </a:endParaRPr>
          </a:p>
        </p:txBody>
      </p:sp>
      <p:sp>
        <p:nvSpPr>
          <p:cNvPr id="888" name="Google Shape;888;p42"/>
          <p:cNvSpPr/>
          <p:nvPr/>
        </p:nvSpPr>
        <p:spPr>
          <a:xfrm>
            <a:off x="310680" y="1526760"/>
            <a:ext cx="221688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Planning</a:t>
            </a:r>
            <a:endParaRPr sz="2400" b="0" strike="noStrike">
              <a:solidFill>
                <a:schemeClr val="dk1"/>
              </a:solidFill>
              <a:latin typeface="Arial"/>
              <a:ea typeface="Arial"/>
              <a:cs typeface="Arial"/>
              <a:sym typeface="Arial"/>
            </a:endParaRPr>
          </a:p>
        </p:txBody>
      </p:sp>
      <p:sp>
        <p:nvSpPr>
          <p:cNvPr id="889" name="Google Shape;889;p42"/>
          <p:cNvSpPr/>
          <p:nvPr/>
        </p:nvSpPr>
        <p:spPr>
          <a:xfrm>
            <a:off x="2631600" y="1586880"/>
            <a:ext cx="9385920" cy="51624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Multiple software teams work in parallel on different systems/modules.</a:t>
            </a:r>
            <a:endParaRPr sz="2400" b="0" strike="noStrike">
              <a:solidFill>
                <a:schemeClr val="dk1"/>
              </a:solidFill>
              <a:latin typeface="Arial"/>
              <a:ea typeface="Arial"/>
              <a:cs typeface="Arial"/>
              <a:sym typeface="Arial"/>
            </a:endParaRPr>
          </a:p>
        </p:txBody>
      </p:sp>
      <p:sp>
        <p:nvSpPr>
          <p:cNvPr id="890" name="Google Shape;890;p42"/>
          <p:cNvSpPr/>
          <p:nvPr/>
        </p:nvSpPr>
        <p:spPr>
          <a:xfrm>
            <a:off x="310680" y="2237040"/>
            <a:ext cx="221688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Modeling</a:t>
            </a:r>
            <a:endParaRPr sz="2400" b="0" strike="noStrike">
              <a:solidFill>
                <a:schemeClr val="dk1"/>
              </a:solidFill>
              <a:latin typeface="Arial"/>
              <a:ea typeface="Arial"/>
              <a:cs typeface="Arial"/>
              <a:sym typeface="Arial"/>
            </a:endParaRPr>
          </a:p>
        </p:txBody>
      </p:sp>
      <p:cxnSp>
        <p:nvCxnSpPr>
          <p:cNvPr id="891" name="Google Shape;891;p42"/>
          <p:cNvCxnSpPr/>
          <p:nvPr/>
        </p:nvCxnSpPr>
        <p:spPr>
          <a:xfrm>
            <a:off x="2420280" y="2698560"/>
            <a:ext cx="462276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sp>
        <p:nvSpPr>
          <p:cNvPr id="892" name="Google Shape;892;p42"/>
          <p:cNvSpPr/>
          <p:nvPr/>
        </p:nvSpPr>
        <p:spPr>
          <a:xfrm>
            <a:off x="263160" y="2811600"/>
            <a:ext cx="6482160" cy="378396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1" strike="noStrike">
                <a:solidFill>
                  <a:srgbClr val="212121"/>
                </a:solidFill>
                <a:latin typeface="Roboto Condensed"/>
                <a:ea typeface="Roboto Condensed"/>
                <a:cs typeface="Roboto Condensed"/>
                <a:sym typeface="Roboto Condensed"/>
              </a:rPr>
              <a:t>Business Modeling:</a:t>
            </a:r>
            <a:r>
              <a:rPr lang="en-US" sz="2400" b="0" strike="noStrike">
                <a:solidFill>
                  <a:srgbClr val="212121"/>
                </a:solidFill>
                <a:latin typeface="Roboto Condensed"/>
                <a:ea typeface="Roboto Condensed"/>
                <a:cs typeface="Roboto Condensed"/>
                <a:sym typeface="Roboto Condensed"/>
              </a:rPr>
              <a:t> </a:t>
            </a:r>
            <a:r>
              <a:rPr lang="en-US" sz="2400" b="0" i="1" strike="noStrike">
                <a:solidFill>
                  <a:srgbClr val="C00000"/>
                </a:solidFill>
                <a:latin typeface="Roboto Condensed"/>
                <a:ea typeface="Roboto Condensed"/>
                <a:cs typeface="Roboto Condensed"/>
                <a:sym typeface="Roboto Condensed"/>
              </a:rPr>
              <a:t>Information flow </a:t>
            </a:r>
            <a:r>
              <a:rPr lang="en-US" sz="2400" b="0" strike="noStrike">
                <a:solidFill>
                  <a:srgbClr val="212121"/>
                </a:solidFill>
                <a:latin typeface="Roboto Condensed"/>
                <a:ea typeface="Roboto Condensed"/>
                <a:cs typeface="Roboto Condensed"/>
                <a:sym typeface="Roboto Condensed"/>
              </a:rPr>
              <a:t>among the business.</a:t>
            </a:r>
            <a:endParaRPr sz="2400" b="0" strike="noStrike">
              <a:solidFill>
                <a:schemeClr val="dk1"/>
              </a:solidFill>
              <a:latin typeface="Arial"/>
              <a:ea typeface="Arial"/>
              <a:cs typeface="Arial"/>
              <a:sym typeface="Arial"/>
            </a:endParaRPr>
          </a:p>
          <a:p>
            <a:pPr marL="809640" marR="0" lvl="1" indent="-352080" algn="just" rtl="0">
              <a:lnSpc>
                <a:spcPct val="90000"/>
              </a:lnSpc>
              <a:spcBef>
                <a:spcPts val="499"/>
              </a:spcBef>
              <a:spcAft>
                <a:spcPts val="0"/>
              </a:spcAft>
              <a:buClr>
                <a:srgbClr val="B84742"/>
              </a:buClr>
              <a:buSzPts val="2000"/>
              <a:buFont typeface="Noto Sans Symbols"/>
              <a:buChar char="⮩"/>
            </a:pPr>
            <a:r>
              <a:rPr lang="en-US" sz="2000" b="0" i="0" u="none" strike="noStrike" cap="none">
                <a:solidFill>
                  <a:srgbClr val="212121"/>
                </a:solidFill>
                <a:latin typeface="Roboto Condensed"/>
                <a:ea typeface="Roboto Condensed"/>
                <a:cs typeface="Roboto Condensed"/>
                <a:sym typeface="Roboto Condensed"/>
              </a:rPr>
              <a:t>Ex.  What kind of information drives (moves)?</a:t>
            </a:r>
            <a:endParaRPr sz="2000" b="0" i="0" u="none" strike="noStrike" cap="none">
              <a:solidFill>
                <a:schemeClr val="dk1"/>
              </a:solidFill>
              <a:latin typeface="Arial"/>
              <a:ea typeface="Arial"/>
              <a:cs typeface="Arial"/>
              <a:sym typeface="Arial"/>
            </a:endParaRPr>
          </a:p>
          <a:p>
            <a:pPr marL="809640" marR="0" lvl="1" indent="-352080" algn="just" rtl="0">
              <a:lnSpc>
                <a:spcPct val="90000"/>
              </a:lnSpc>
              <a:spcBef>
                <a:spcPts val="499"/>
              </a:spcBef>
              <a:spcAft>
                <a:spcPts val="0"/>
              </a:spcAft>
              <a:buClr>
                <a:srgbClr val="B84742"/>
              </a:buClr>
              <a:buSzPts val="2000"/>
              <a:buFont typeface="Noto Sans Symbols"/>
              <a:buChar char="⮩"/>
            </a:pPr>
            <a:r>
              <a:rPr lang="en-US" sz="2000" b="0" i="0" u="none" strike="noStrike" cap="none">
                <a:solidFill>
                  <a:srgbClr val="212121"/>
                </a:solidFill>
                <a:latin typeface="Roboto Condensed"/>
                <a:ea typeface="Roboto Condensed"/>
                <a:cs typeface="Roboto Condensed"/>
                <a:sym typeface="Roboto Condensed"/>
              </a:rPr>
              <a:t>Who is going to generate information?</a:t>
            </a:r>
            <a:endParaRPr sz="2000" b="0" i="0" u="none" strike="noStrike" cap="none">
              <a:solidFill>
                <a:schemeClr val="dk1"/>
              </a:solidFill>
              <a:latin typeface="Arial"/>
              <a:ea typeface="Arial"/>
              <a:cs typeface="Arial"/>
              <a:sym typeface="Arial"/>
            </a:endParaRPr>
          </a:p>
          <a:p>
            <a:pPr marL="809640" marR="0" lvl="1" indent="-352080" algn="just" rtl="0">
              <a:lnSpc>
                <a:spcPct val="90000"/>
              </a:lnSpc>
              <a:spcBef>
                <a:spcPts val="499"/>
              </a:spcBef>
              <a:spcAft>
                <a:spcPts val="0"/>
              </a:spcAft>
              <a:buClr>
                <a:srgbClr val="B84742"/>
              </a:buClr>
              <a:buSzPts val="2000"/>
              <a:buFont typeface="Noto Sans Symbols"/>
              <a:buChar char="⮩"/>
            </a:pPr>
            <a:r>
              <a:rPr lang="en-US" sz="2000" b="0" i="0" u="none" strike="noStrike" cap="none">
                <a:solidFill>
                  <a:srgbClr val="212121"/>
                </a:solidFill>
                <a:latin typeface="Roboto Condensed"/>
                <a:ea typeface="Roboto Condensed"/>
                <a:cs typeface="Roboto Condensed"/>
                <a:sym typeface="Roboto Condensed"/>
              </a:rPr>
              <a:t>From where information comes and goes? </a:t>
            </a:r>
            <a:endParaRPr sz="2000" b="0" i="0" u="none" strike="noStrike" cap="non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1" strike="noStrike">
                <a:solidFill>
                  <a:srgbClr val="212121"/>
                </a:solidFill>
                <a:latin typeface="Roboto Condensed"/>
                <a:ea typeface="Roboto Condensed"/>
                <a:cs typeface="Roboto Condensed"/>
                <a:sym typeface="Roboto Condensed"/>
              </a:rPr>
              <a:t>Data Modeling: </a:t>
            </a:r>
            <a:r>
              <a:rPr lang="en-US" sz="2400" b="0" strike="noStrike">
                <a:solidFill>
                  <a:srgbClr val="212121"/>
                </a:solidFill>
                <a:latin typeface="Roboto Condensed"/>
                <a:ea typeface="Roboto Condensed"/>
                <a:cs typeface="Roboto Condensed"/>
                <a:sym typeface="Roboto Condensed"/>
              </a:rPr>
              <a:t>Information refine into set of </a:t>
            </a:r>
            <a:r>
              <a:rPr lang="en-US" sz="2400" b="0" i="1" strike="noStrike">
                <a:solidFill>
                  <a:srgbClr val="C00000"/>
                </a:solidFill>
                <a:latin typeface="Roboto Condensed"/>
                <a:ea typeface="Roboto Condensed"/>
                <a:cs typeface="Roboto Condensed"/>
                <a:sym typeface="Roboto Condensed"/>
              </a:rPr>
              <a:t>data objects </a:t>
            </a:r>
            <a:r>
              <a:rPr lang="en-US" sz="2400" b="0" strike="noStrike">
                <a:solidFill>
                  <a:srgbClr val="212121"/>
                </a:solidFill>
                <a:latin typeface="Roboto Condensed"/>
                <a:ea typeface="Roboto Condensed"/>
                <a:cs typeface="Roboto Condensed"/>
                <a:sym typeface="Roboto Condensed"/>
              </a:rPr>
              <a:t>that are </a:t>
            </a:r>
            <a:r>
              <a:rPr lang="en-US" sz="2400" b="0" i="1" strike="noStrike">
                <a:solidFill>
                  <a:srgbClr val="C00000"/>
                </a:solidFill>
                <a:latin typeface="Roboto Condensed"/>
                <a:ea typeface="Roboto Condensed"/>
                <a:cs typeface="Roboto Condensed"/>
                <a:sym typeface="Roboto Condensed"/>
              </a:rPr>
              <a:t>needed</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to support business.</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1" strike="noStrike">
                <a:solidFill>
                  <a:srgbClr val="212121"/>
                </a:solidFill>
                <a:latin typeface="Roboto Condensed"/>
                <a:ea typeface="Roboto Condensed"/>
                <a:cs typeface="Roboto Condensed"/>
                <a:sym typeface="Roboto Condensed"/>
              </a:rPr>
              <a:t>Process Modeling: </a:t>
            </a:r>
            <a:r>
              <a:rPr lang="en-US" sz="2400" b="0" i="1" strike="noStrike">
                <a:solidFill>
                  <a:srgbClr val="212121"/>
                </a:solidFill>
                <a:latin typeface="Roboto Condensed"/>
                <a:ea typeface="Roboto Condensed"/>
                <a:cs typeface="Roboto Condensed"/>
                <a:sym typeface="Roboto Condensed"/>
              </a:rPr>
              <a:t>Data object </a:t>
            </a:r>
            <a:r>
              <a:rPr lang="en-US" sz="2400" b="0" strike="noStrike">
                <a:solidFill>
                  <a:srgbClr val="212121"/>
                </a:solidFill>
                <a:latin typeface="Roboto Condensed"/>
                <a:ea typeface="Roboto Condensed"/>
                <a:cs typeface="Roboto Condensed"/>
                <a:sym typeface="Roboto Condensed"/>
              </a:rPr>
              <a:t>transforms </a:t>
            </a:r>
            <a:r>
              <a:rPr lang="en-US" sz="2400" b="1" strike="noStrike">
                <a:solidFill>
                  <a:srgbClr val="212121"/>
                </a:solidFill>
                <a:latin typeface="Roboto Condensed"/>
                <a:ea typeface="Roboto Condensed"/>
                <a:cs typeface="Roboto Condensed"/>
                <a:sym typeface="Roboto Condensed"/>
              </a:rPr>
              <a:t>to</a:t>
            </a:r>
            <a:r>
              <a:rPr lang="en-US" sz="2400" b="0" strike="noStrike">
                <a:solidFill>
                  <a:srgbClr val="212121"/>
                </a:solidFill>
                <a:latin typeface="Roboto Condensed"/>
                <a:ea typeface="Roboto Condensed"/>
                <a:cs typeface="Roboto Condensed"/>
                <a:sym typeface="Roboto Condensed"/>
              </a:rPr>
              <a:t> </a:t>
            </a:r>
            <a:r>
              <a:rPr lang="en-US" sz="2400" b="0" i="1" strike="noStrike">
                <a:solidFill>
                  <a:srgbClr val="212121"/>
                </a:solidFill>
                <a:latin typeface="Roboto Condensed"/>
                <a:ea typeface="Roboto Condensed"/>
                <a:cs typeface="Roboto Condensed"/>
                <a:sym typeface="Roboto Condensed"/>
              </a:rPr>
              <a:t>information flow</a:t>
            </a:r>
            <a:r>
              <a:rPr lang="en-US" sz="2400" b="0" strike="noStrike">
                <a:solidFill>
                  <a:srgbClr val="212121"/>
                </a:solidFill>
                <a:latin typeface="Roboto Condensed"/>
                <a:ea typeface="Roboto Condensed"/>
                <a:cs typeface="Roboto Condensed"/>
                <a:sym typeface="Roboto Condensed"/>
              </a:rPr>
              <a:t> necessary to implement business.</a:t>
            </a:r>
            <a:endParaRPr sz="2400" b="0" strike="noStrike">
              <a:solidFill>
                <a:schemeClr val="dk1"/>
              </a:solidFill>
              <a:latin typeface="Arial"/>
              <a:ea typeface="Arial"/>
              <a:cs typeface="Arial"/>
              <a:sym typeface="Arial"/>
            </a:endParaRPr>
          </a:p>
        </p:txBody>
      </p:sp>
      <p:sp>
        <p:nvSpPr>
          <p:cNvPr id="893" name="Google Shape;893;p42"/>
          <p:cNvSpPr/>
          <p:nvPr/>
        </p:nvSpPr>
        <p:spPr>
          <a:xfrm>
            <a:off x="7538760" y="2201760"/>
            <a:ext cx="221688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Construction</a:t>
            </a:r>
            <a:endParaRPr sz="2400" b="0" strike="noStrike">
              <a:solidFill>
                <a:schemeClr val="dk1"/>
              </a:solidFill>
              <a:latin typeface="Arial"/>
              <a:ea typeface="Arial"/>
              <a:cs typeface="Arial"/>
              <a:sym typeface="Arial"/>
            </a:endParaRPr>
          </a:p>
        </p:txBody>
      </p:sp>
      <p:cxnSp>
        <p:nvCxnSpPr>
          <p:cNvPr id="894" name="Google Shape;894;p42"/>
          <p:cNvCxnSpPr/>
          <p:nvPr/>
        </p:nvCxnSpPr>
        <p:spPr>
          <a:xfrm>
            <a:off x="9755640" y="2656800"/>
            <a:ext cx="217548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sp>
        <p:nvSpPr>
          <p:cNvPr id="895" name="Google Shape;895;p42"/>
          <p:cNvSpPr/>
          <p:nvPr/>
        </p:nvSpPr>
        <p:spPr>
          <a:xfrm>
            <a:off x="7485120" y="2782080"/>
            <a:ext cx="4446000" cy="87516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It highlighting the </a:t>
            </a:r>
            <a:r>
              <a:rPr lang="en-US" sz="2400" b="0" i="1" strike="noStrike">
                <a:solidFill>
                  <a:srgbClr val="C00000"/>
                </a:solidFill>
                <a:latin typeface="Roboto Condensed"/>
                <a:ea typeface="Roboto Condensed"/>
                <a:cs typeface="Roboto Condensed"/>
                <a:sym typeface="Roboto Condensed"/>
              </a:rPr>
              <a:t>use of pre-existing software component</a:t>
            </a:r>
            <a:r>
              <a:rPr lang="en-US" sz="2400" b="0" strike="noStrike">
                <a:solidFill>
                  <a:srgbClr val="212121"/>
                </a:solidFill>
                <a:latin typeface="Roboto Condensed"/>
                <a:ea typeface="Roboto Condensed"/>
                <a:cs typeface="Roboto Condensed"/>
                <a:sym typeface="Roboto Condensed"/>
              </a:rPr>
              <a:t>.</a:t>
            </a:r>
            <a:endParaRPr sz="2400" b="0" strike="noStrike">
              <a:solidFill>
                <a:schemeClr val="dk1"/>
              </a:solidFill>
              <a:latin typeface="Arial"/>
              <a:ea typeface="Arial"/>
              <a:cs typeface="Arial"/>
              <a:sym typeface="Arial"/>
            </a:endParaRPr>
          </a:p>
        </p:txBody>
      </p:sp>
      <p:sp>
        <p:nvSpPr>
          <p:cNvPr id="896" name="Google Shape;896;p42"/>
          <p:cNvSpPr/>
          <p:nvPr/>
        </p:nvSpPr>
        <p:spPr>
          <a:xfrm>
            <a:off x="7538760" y="3782880"/>
            <a:ext cx="221688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Deployment</a:t>
            </a:r>
            <a:endParaRPr sz="2400" b="0" strike="noStrike">
              <a:solidFill>
                <a:schemeClr val="dk1"/>
              </a:solidFill>
              <a:latin typeface="Arial"/>
              <a:ea typeface="Arial"/>
              <a:cs typeface="Arial"/>
              <a:sym typeface="Arial"/>
            </a:endParaRPr>
          </a:p>
        </p:txBody>
      </p:sp>
      <p:cxnSp>
        <p:nvCxnSpPr>
          <p:cNvPr id="897" name="Google Shape;897;p42"/>
          <p:cNvCxnSpPr/>
          <p:nvPr/>
        </p:nvCxnSpPr>
        <p:spPr>
          <a:xfrm>
            <a:off x="9755640" y="4244400"/>
            <a:ext cx="217548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sp>
        <p:nvSpPr>
          <p:cNvPr id="898" name="Google Shape;898;p42"/>
          <p:cNvSpPr/>
          <p:nvPr/>
        </p:nvSpPr>
        <p:spPr>
          <a:xfrm>
            <a:off x="7485120" y="4369680"/>
            <a:ext cx="4446000" cy="87516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1" strike="noStrike">
                <a:solidFill>
                  <a:srgbClr val="C00000"/>
                </a:solidFill>
                <a:latin typeface="Roboto Condensed"/>
                <a:ea typeface="Roboto Condensed"/>
                <a:cs typeface="Roboto Condensed"/>
                <a:sym typeface="Roboto Condensed"/>
              </a:rPr>
              <a:t>Integration of modules</a:t>
            </a:r>
            <a:r>
              <a:rPr lang="en-US" sz="2400" b="0" strike="noStrike">
                <a:solidFill>
                  <a:srgbClr val="212121"/>
                </a:solidFill>
                <a:latin typeface="Roboto Condensed"/>
                <a:ea typeface="Roboto Condensed"/>
                <a:cs typeface="Roboto Condensed"/>
                <a:sym typeface="Roboto Condensed"/>
              </a:rPr>
              <a:t> developed by parallel teams,  </a:t>
            </a:r>
            <a:r>
              <a:rPr lang="en-US" sz="2400" b="1" strike="noStrike">
                <a:solidFill>
                  <a:srgbClr val="C00000"/>
                </a:solidFill>
                <a:latin typeface="Roboto Condensed"/>
                <a:ea typeface="Roboto Condensed"/>
                <a:cs typeface="Roboto Condensed"/>
                <a:sym typeface="Roboto Condensed"/>
              </a:rPr>
              <a:t>delivery</a:t>
            </a:r>
            <a:r>
              <a:rPr lang="en-US" sz="2400" b="0" strike="noStrike">
                <a:solidFill>
                  <a:srgbClr val="212121"/>
                </a:solidFill>
                <a:latin typeface="Roboto Condensed"/>
                <a:ea typeface="Roboto Condensed"/>
                <a:cs typeface="Roboto Condensed"/>
                <a:sym typeface="Roboto Condensed"/>
              </a:rPr>
              <a:t> of integrated software and </a:t>
            </a:r>
            <a:r>
              <a:rPr lang="en-US" sz="2400" b="1" strike="noStrike">
                <a:solidFill>
                  <a:srgbClr val="C00000"/>
                </a:solidFill>
                <a:latin typeface="Roboto Condensed"/>
                <a:ea typeface="Roboto Condensed"/>
                <a:cs typeface="Roboto Condensed"/>
                <a:sym typeface="Roboto Condensed"/>
              </a:rPr>
              <a:t>feedback</a:t>
            </a:r>
            <a:r>
              <a:rPr lang="en-US" sz="2400" b="0" strike="noStrike">
                <a:solidFill>
                  <a:srgbClr val="212121"/>
                </a:solidFill>
                <a:latin typeface="Roboto Condensed"/>
                <a:ea typeface="Roboto Condensed"/>
                <a:cs typeface="Roboto Condensed"/>
                <a:sym typeface="Roboto Condensed"/>
              </a:rPr>
              <a:t> comes under deployment phase.</a:t>
            </a:r>
            <a:endParaRPr sz="2400" b="0" strike="noStrike">
              <a:solidFill>
                <a:schemeClr val="dk1"/>
              </a:solidFill>
              <a:latin typeface="Arial"/>
              <a:ea typeface="Arial"/>
              <a:cs typeface="Arial"/>
              <a:sym typeface="Arial"/>
            </a:endParaRPr>
          </a:p>
        </p:txBody>
      </p:sp>
      <p:cxnSp>
        <p:nvCxnSpPr>
          <p:cNvPr id="899" name="Google Shape;899;p42"/>
          <p:cNvCxnSpPr/>
          <p:nvPr/>
        </p:nvCxnSpPr>
        <p:spPr>
          <a:xfrm>
            <a:off x="7242480" y="2236680"/>
            <a:ext cx="0" cy="4367160"/>
          </a:xfrm>
          <a:prstGeom prst="straightConnector1">
            <a:avLst/>
          </a:prstGeom>
          <a:noFill/>
          <a:ln w="38150" cap="flat" cmpd="sng">
            <a:solidFill>
              <a:srgbClr val="8C8C8C"/>
            </a:solidFill>
            <a:prstDash val="solid"/>
            <a:miter lim="8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90"/>
                                        </p:tgtEl>
                                        <p:attrNameLst>
                                          <p:attrName>style.visibility</p:attrName>
                                        </p:attrNameLst>
                                      </p:cBhvr>
                                      <p:to>
                                        <p:strVal val="visible"/>
                                      </p:to>
                                    </p:set>
                                  </p:childTnLst>
                                </p:cTn>
                              </p:par>
                              <p:par>
                                <p:cTn id="23" presetID="10" presetClass="entr" presetSubtype="0" fill="hold" nodeType="withEffect">
                                  <p:stCondLst>
                                    <p:cond delay="0"/>
                                  </p:stCondLst>
                                  <p:childTnLst>
                                    <p:set>
                                      <p:cBhvr>
                                        <p:cTn id="24" dur="1" fill="hold">
                                          <p:stCondLst>
                                            <p:cond delay="0"/>
                                          </p:stCondLst>
                                        </p:cTn>
                                        <p:tgtEl>
                                          <p:spTgt spid="891"/>
                                        </p:tgtEl>
                                        <p:attrNameLst>
                                          <p:attrName>style.visibility</p:attrName>
                                        </p:attrNameLst>
                                      </p:cBhvr>
                                      <p:to>
                                        <p:strVal val="visible"/>
                                      </p:to>
                                    </p:set>
                                    <p:animEffect transition="in" filter="fade">
                                      <p:cBhvr>
                                        <p:cTn id="25" dur="500"/>
                                        <p:tgtEl>
                                          <p:spTgt spid="89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892">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892">
                                            <p:txEl>
                                              <p:pRg st="1" end="1"/>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892">
                                            <p:txEl>
                                              <p:pRg st="2" end="2"/>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892">
                                            <p:txEl>
                                              <p:pRg st="3" end="3"/>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892">
                                            <p:txEl>
                                              <p:pRg st="4" end="4"/>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892">
                                            <p:txEl>
                                              <p:pRg st="5" end="5"/>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899"/>
                                        </p:tgtEl>
                                        <p:attrNameLst>
                                          <p:attrName>style.visibility</p:attrName>
                                        </p:attrNameLst>
                                      </p:cBhvr>
                                      <p:to>
                                        <p:strVal val="visible"/>
                                      </p:to>
                                    </p:set>
                                    <p:animEffect transition="in" filter="fade">
                                      <p:cBhvr>
                                        <p:cTn id="54" dur="500"/>
                                        <p:tgtEl>
                                          <p:spTgt spid="899"/>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93"/>
                                        </p:tgtEl>
                                        <p:attrNameLst>
                                          <p:attrName>style.visibility</p:attrName>
                                        </p:attrNameLst>
                                      </p:cBhvr>
                                      <p:to>
                                        <p:strVal val="visible"/>
                                      </p:to>
                                    </p:set>
                                  </p:childTnLst>
                                </p:cTn>
                              </p:par>
                              <p:par>
                                <p:cTn id="59" presetID="10" presetClass="entr" presetSubtype="0" fill="hold" nodeType="withEffect">
                                  <p:stCondLst>
                                    <p:cond delay="0"/>
                                  </p:stCondLst>
                                  <p:childTnLst>
                                    <p:set>
                                      <p:cBhvr>
                                        <p:cTn id="60" dur="1" fill="hold">
                                          <p:stCondLst>
                                            <p:cond delay="0"/>
                                          </p:stCondLst>
                                        </p:cTn>
                                        <p:tgtEl>
                                          <p:spTgt spid="894"/>
                                        </p:tgtEl>
                                        <p:attrNameLst>
                                          <p:attrName>style.visibility</p:attrName>
                                        </p:attrNameLst>
                                      </p:cBhvr>
                                      <p:to>
                                        <p:strVal val="visible"/>
                                      </p:to>
                                    </p:set>
                                    <p:animEffect transition="in" filter="fade">
                                      <p:cBhvr>
                                        <p:cTn id="61" dur="500"/>
                                        <p:tgtEl>
                                          <p:spTgt spid="894"/>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895">
                                            <p:txEl>
                                              <p:pRg st="0" end="0"/>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896"/>
                                        </p:tgtEl>
                                        <p:attrNameLst>
                                          <p:attrName>style.visibility</p:attrName>
                                        </p:attrNameLst>
                                      </p:cBhvr>
                                      <p:to>
                                        <p:strVal val="visible"/>
                                      </p:to>
                                    </p:set>
                                  </p:childTnLst>
                                </p:cTn>
                              </p:par>
                              <p:par>
                                <p:cTn id="70" presetID="10" presetClass="entr" presetSubtype="0" fill="hold" nodeType="withEffect">
                                  <p:stCondLst>
                                    <p:cond delay="0"/>
                                  </p:stCondLst>
                                  <p:childTnLst>
                                    <p:set>
                                      <p:cBhvr>
                                        <p:cTn id="71" dur="1" fill="hold">
                                          <p:stCondLst>
                                            <p:cond delay="0"/>
                                          </p:stCondLst>
                                        </p:cTn>
                                        <p:tgtEl>
                                          <p:spTgt spid="897"/>
                                        </p:tgtEl>
                                        <p:attrNameLst>
                                          <p:attrName>style.visibility</p:attrName>
                                        </p:attrNameLst>
                                      </p:cBhvr>
                                      <p:to>
                                        <p:strVal val="visible"/>
                                      </p:to>
                                    </p:set>
                                    <p:animEffect transition="in" filter="fade">
                                      <p:cBhvr>
                                        <p:cTn id="72" dur="500"/>
                                        <p:tgtEl>
                                          <p:spTgt spid="897"/>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89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43"/>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Rapid Application Development Model (RAD) Cont.</a:t>
            </a:r>
            <a:endParaRPr sz="3400" b="0" strike="noStrike">
              <a:solidFill>
                <a:srgbClr val="212121"/>
              </a:solidFill>
              <a:latin typeface="Roboto Condensed"/>
              <a:ea typeface="Roboto Condensed"/>
              <a:cs typeface="Roboto Condensed"/>
              <a:sym typeface="Roboto Condensed"/>
            </a:endParaRPr>
          </a:p>
        </p:txBody>
      </p:sp>
      <p:sp>
        <p:nvSpPr>
          <p:cNvPr id="905" name="Google Shape;905;p43"/>
          <p:cNvSpPr/>
          <p:nvPr/>
        </p:nvSpPr>
        <p:spPr>
          <a:xfrm>
            <a:off x="284760" y="891360"/>
            <a:ext cx="221688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When to Use?</a:t>
            </a:r>
            <a:endParaRPr sz="2400" b="0" strike="noStrike">
              <a:solidFill>
                <a:schemeClr val="dk1"/>
              </a:solidFill>
              <a:latin typeface="Arial"/>
              <a:ea typeface="Arial"/>
              <a:cs typeface="Arial"/>
              <a:sym typeface="Arial"/>
            </a:endParaRPr>
          </a:p>
        </p:txBody>
      </p:sp>
      <p:cxnSp>
        <p:nvCxnSpPr>
          <p:cNvPr id="906" name="Google Shape;906;p43"/>
          <p:cNvCxnSpPr/>
          <p:nvPr/>
        </p:nvCxnSpPr>
        <p:spPr>
          <a:xfrm>
            <a:off x="2394000" y="1352880"/>
            <a:ext cx="699804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sp>
        <p:nvSpPr>
          <p:cNvPr id="907" name="Google Shape;907;p43"/>
          <p:cNvSpPr txBox="1"/>
          <p:nvPr/>
        </p:nvSpPr>
        <p:spPr>
          <a:xfrm>
            <a:off x="284760" y="1431360"/>
            <a:ext cx="11615040" cy="183060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There is a need to create a </a:t>
            </a:r>
            <a:r>
              <a:rPr lang="en-US" sz="2400" b="1" strike="noStrike">
                <a:solidFill>
                  <a:srgbClr val="C00000"/>
                </a:solidFill>
                <a:latin typeface="Roboto Condensed"/>
                <a:ea typeface="Roboto Condensed"/>
                <a:cs typeface="Roboto Condensed"/>
                <a:sym typeface="Roboto Condensed"/>
              </a:rPr>
              <a:t>system</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that can be </a:t>
            </a:r>
            <a:r>
              <a:rPr lang="en-US" sz="2400" b="1" strike="noStrike">
                <a:solidFill>
                  <a:srgbClr val="C00000"/>
                </a:solidFill>
                <a:latin typeface="Roboto Condensed"/>
                <a:ea typeface="Roboto Condensed"/>
                <a:cs typeface="Roboto Condensed"/>
                <a:sym typeface="Roboto Condensed"/>
              </a:rPr>
              <a:t>modularized in 2-3 months</a:t>
            </a:r>
            <a:r>
              <a:rPr lang="en-US" sz="2400" b="0" strike="noStrike">
                <a:solidFill>
                  <a:srgbClr val="212121"/>
                </a:solidFill>
                <a:latin typeface="Roboto Condensed"/>
                <a:ea typeface="Roboto Condensed"/>
                <a:cs typeface="Roboto Condensed"/>
                <a:sym typeface="Roboto Condensed"/>
              </a:rPr>
              <a:t> of time.</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1" strike="noStrike">
                <a:solidFill>
                  <a:srgbClr val="C00000"/>
                </a:solidFill>
                <a:latin typeface="Roboto Condensed"/>
                <a:ea typeface="Roboto Condensed"/>
                <a:cs typeface="Roboto Condensed"/>
                <a:sym typeface="Roboto Condensed"/>
              </a:rPr>
              <a:t>High availability</a:t>
            </a:r>
            <a:r>
              <a:rPr lang="en-US" sz="2400" b="0" strike="noStrike">
                <a:solidFill>
                  <a:srgbClr val="212121"/>
                </a:solidFill>
                <a:latin typeface="Roboto Condensed"/>
                <a:ea typeface="Roboto Condensed"/>
                <a:cs typeface="Roboto Condensed"/>
                <a:sym typeface="Roboto Condensed"/>
              </a:rPr>
              <a:t> of </a:t>
            </a:r>
            <a:r>
              <a:rPr lang="en-US" sz="2400" b="1" strike="noStrike">
                <a:solidFill>
                  <a:srgbClr val="212121"/>
                </a:solidFill>
                <a:latin typeface="Roboto Condensed"/>
                <a:ea typeface="Roboto Condensed"/>
                <a:cs typeface="Roboto Condensed"/>
                <a:sym typeface="Roboto Condensed"/>
              </a:rPr>
              <a:t>designers</a:t>
            </a:r>
            <a:r>
              <a:rPr lang="en-US" sz="2400" b="0" strike="noStrike">
                <a:solidFill>
                  <a:srgbClr val="212121"/>
                </a:solidFill>
                <a:latin typeface="Roboto Condensed"/>
                <a:ea typeface="Roboto Condensed"/>
                <a:cs typeface="Roboto Condensed"/>
                <a:sym typeface="Roboto Condensed"/>
              </a:rPr>
              <a:t> and </a:t>
            </a:r>
            <a:r>
              <a:rPr lang="en-US" sz="2400" b="1" strike="noStrike">
                <a:solidFill>
                  <a:srgbClr val="C00000"/>
                </a:solidFill>
                <a:latin typeface="Roboto Condensed"/>
                <a:ea typeface="Roboto Condensed"/>
                <a:cs typeface="Roboto Condensed"/>
                <a:sym typeface="Roboto Condensed"/>
              </a:rPr>
              <a:t>budget</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for modeling along with the cost of automated code generating tools.</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1" strike="noStrike">
                <a:solidFill>
                  <a:srgbClr val="C00000"/>
                </a:solidFill>
                <a:latin typeface="Roboto Condensed"/>
                <a:ea typeface="Roboto Condensed"/>
                <a:cs typeface="Roboto Condensed"/>
                <a:sym typeface="Roboto Condensed"/>
              </a:rPr>
              <a:t>Resources</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with </a:t>
            </a:r>
            <a:r>
              <a:rPr lang="en-US" sz="2400" b="1" strike="noStrike">
                <a:solidFill>
                  <a:srgbClr val="C00000"/>
                </a:solidFill>
                <a:latin typeface="Roboto Condensed"/>
                <a:ea typeface="Roboto Condensed"/>
                <a:cs typeface="Roboto Condensed"/>
                <a:sym typeface="Roboto Condensed"/>
              </a:rPr>
              <a:t>high</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business </a:t>
            </a:r>
            <a:r>
              <a:rPr lang="en-US" sz="2400" b="1" strike="noStrike">
                <a:solidFill>
                  <a:srgbClr val="C00000"/>
                </a:solidFill>
                <a:latin typeface="Roboto Condensed"/>
                <a:ea typeface="Roboto Condensed"/>
                <a:cs typeface="Roboto Condensed"/>
                <a:sym typeface="Roboto Condensed"/>
              </a:rPr>
              <a:t>knowledge</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are available.</a:t>
            </a:r>
            <a:endParaRPr/>
          </a:p>
        </p:txBody>
      </p:sp>
      <p:sp>
        <p:nvSpPr>
          <p:cNvPr id="908" name="Google Shape;908;p43"/>
          <p:cNvSpPr/>
          <p:nvPr/>
        </p:nvSpPr>
        <p:spPr>
          <a:xfrm>
            <a:off x="284760" y="3223440"/>
            <a:ext cx="221688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Advantages</a:t>
            </a:r>
            <a:endParaRPr sz="2400" b="0" strike="noStrike">
              <a:solidFill>
                <a:schemeClr val="dk1"/>
              </a:solidFill>
              <a:latin typeface="Arial"/>
              <a:ea typeface="Arial"/>
              <a:cs typeface="Arial"/>
              <a:sym typeface="Arial"/>
            </a:endParaRPr>
          </a:p>
        </p:txBody>
      </p:sp>
      <p:sp>
        <p:nvSpPr>
          <p:cNvPr id="909" name="Google Shape;909;p43"/>
          <p:cNvSpPr/>
          <p:nvPr/>
        </p:nvSpPr>
        <p:spPr>
          <a:xfrm>
            <a:off x="284760" y="3763440"/>
            <a:ext cx="5175360" cy="183060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1" strike="noStrike">
                <a:solidFill>
                  <a:srgbClr val="C00000"/>
                </a:solidFill>
                <a:latin typeface="Roboto Condensed"/>
                <a:ea typeface="Roboto Condensed"/>
                <a:cs typeface="Roboto Condensed"/>
                <a:sym typeface="Roboto Condensed"/>
              </a:rPr>
              <a:t>Reduced</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development </a:t>
            </a:r>
            <a:r>
              <a:rPr lang="en-US" sz="2400" b="1" strike="noStrike">
                <a:solidFill>
                  <a:srgbClr val="C00000"/>
                </a:solidFill>
                <a:latin typeface="Roboto Condensed"/>
                <a:ea typeface="Roboto Condensed"/>
                <a:cs typeface="Roboto Condensed"/>
                <a:sym typeface="Roboto Condensed"/>
              </a:rPr>
              <a:t>time</a:t>
            </a:r>
            <a:r>
              <a:rPr lang="en-US" sz="2400" b="0" strike="noStrike">
                <a:solidFill>
                  <a:srgbClr val="212121"/>
                </a:solidFill>
                <a:latin typeface="Roboto Condensed"/>
                <a:ea typeface="Roboto Condensed"/>
                <a:cs typeface="Roboto Condensed"/>
                <a:sym typeface="Roboto Condensed"/>
              </a:rPr>
              <a:t>.</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1" strike="noStrike">
                <a:solidFill>
                  <a:srgbClr val="C00000"/>
                </a:solidFill>
                <a:latin typeface="Roboto Condensed"/>
                <a:ea typeface="Roboto Condensed"/>
                <a:cs typeface="Roboto Condensed"/>
                <a:sym typeface="Roboto Condensed"/>
              </a:rPr>
              <a:t>Increases reusability </a:t>
            </a:r>
            <a:r>
              <a:rPr lang="en-US" sz="2400" b="0" strike="noStrike">
                <a:solidFill>
                  <a:srgbClr val="212121"/>
                </a:solidFill>
                <a:latin typeface="Roboto Condensed"/>
                <a:ea typeface="Roboto Condensed"/>
                <a:cs typeface="Roboto Condensed"/>
                <a:sym typeface="Roboto Condensed"/>
              </a:rPr>
              <a:t>of components.</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1" strike="noStrike">
                <a:solidFill>
                  <a:srgbClr val="C00000"/>
                </a:solidFill>
                <a:latin typeface="Roboto Condensed"/>
                <a:ea typeface="Roboto Condensed"/>
                <a:cs typeface="Roboto Condensed"/>
                <a:sym typeface="Roboto Condensed"/>
              </a:rPr>
              <a:t>Quick</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initial </a:t>
            </a:r>
            <a:r>
              <a:rPr lang="en-US" sz="2400" b="1" strike="noStrike">
                <a:solidFill>
                  <a:srgbClr val="C00000"/>
                </a:solidFill>
                <a:latin typeface="Roboto Condensed"/>
                <a:ea typeface="Roboto Condensed"/>
                <a:cs typeface="Roboto Condensed"/>
                <a:sym typeface="Roboto Condensed"/>
              </a:rPr>
              <a:t>reviews</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occur.</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1" strike="noStrike">
                <a:solidFill>
                  <a:srgbClr val="C00000"/>
                </a:solidFill>
                <a:latin typeface="Roboto Condensed"/>
                <a:ea typeface="Roboto Condensed"/>
                <a:cs typeface="Roboto Condensed"/>
                <a:sym typeface="Roboto Condensed"/>
              </a:rPr>
              <a:t>Encourages</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customer </a:t>
            </a:r>
            <a:r>
              <a:rPr lang="en-US" sz="2400" b="1" strike="noStrike">
                <a:solidFill>
                  <a:srgbClr val="C00000"/>
                </a:solidFill>
                <a:latin typeface="Roboto Condensed"/>
                <a:ea typeface="Roboto Condensed"/>
                <a:cs typeface="Roboto Condensed"/>
                <a:sym typeface="Roboto Condensed"/>
              </a:rPr>
              <a:t>feedback</a:t>
            </a:r>
            <a:r>
              <a:rPr lang="en-US" sz="2400" b="0" strike="noStrike">
                <a:solidFill>
                  <a:srgbClr val="212121"/>
                </a:solidFill>
                <a:latin typeface="Roboto Condensed"/>
                <a:ea typeface="Roboto Condensed"/>
                <a:cs typeface="Roboto Condensed"/>
                <a:sym typeface="Roboto Condensed"/>
              </a:rPr>
              <a:t>.</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Integration from very beginning </a:t>
            </a:r>
            <a:r>
              <a:rPr lang="en-US" sz="2400" b="1" strike="noStrike">
                <a:solidFill>
                  <a:srgbClr val="C00000"/>
                </a:solidFill>
                <a:latin typeface="Roboto Condensed"/>
                <a:ea typeface="Roboto Condensed"/>
                <a:cs typeface="Roboto Condensed"/>
                <a:sym typeface="Roboto Condensed"/>
              </a:rPr>
              <a:t>solves</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a lot </a:t>
            </a:r>
            <a:r>
              <a:rPr lang="en-US" sz="2400" b="1" strike="noStrike">
                <a:solidFill>
                  <a:srgbClr val="C00000"/>
                </a:solidFill>
                <a:latin typeface="Roboto Condensed"/>
                <a:ea typeface="Roboto Condensed"/>
                <a:cs typeface="Roboto Condensed"/>
                <a:sym typeface="Roboto Condensed"/>
              </a:rPr>
              <a:t>of integration issues</a:t>
            </a:r>
            <a:r>
              <a:rPr lang="en-US" sz="2400" b="0" strike="noStrike">
                <a:solidFill>
                  <a:srgbClr val="212121"/>
                </a:solidFill>
                <a:latin typeface="Roboto Condensed"/>
                <a:ea typeface="Roboto Condensed"/>
                <a:cs typeface="Roboto Condensed"/>
                <a:sym typeface="Roboto Condensed"/>
              </a:rPr>
              <a:t>.</a:t>
            </a:r>
            <a:endParaRPr sz="2400" b="0" strike="noStrike">
              <a:solidFill>
                <a:schemeClr val="dk1"/>
              </a:solidFill>
              <a:latin typeface="Arial"/>
              <a:ea typeface="Arial"/>
              <a:cs typeface="Arial"/>
              <a:sym typeface="Arial"/>
            </a:endParaRPr>
          </a:p>
        </p:txBody>
      </p:sp>
      <p:cxnSp>
        <p:nvCxnSpPr>
          <p:cNvPr id="910" name="Google Shape;910;p43"/>
          <p:cNvCxnSpPr/>
          <p:nvPr/>
        </p:nvCxnSpPr>
        <p:spPr>
          <a:xfrm>
            <a:off x="2501640" y="3684600"/>
            <a:ext cx="280188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sp>
        <p:nvSpPr>
          <p:cNvPr id="911" name="Google Shape;911;p43"/>
          <p:cNvSpPr/>
          <p:nvPr/>
        </p:nvSpPr>
        <p:spPr>
          <a:xfrm>
            <a:off x="5682240" y="3144960"/>
            <a:ext cx="2216880" cy="456120"/>
          </a:xfrm>
          <a:prstGeom prst="rect">
            <a:avLst/>
          </a:prstGeom>
          <a:solidFill>
            <a:schemeClr val="accent6"/>
          </a:solidFill>
          <a:ln w="25400" cap="flat" cmpd="sng">
            <a:solidFill>
              <a:srgbClr val="86333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FFFF"/>
                </a:solidFill>
                <a:latin typeface="Roboto Condensed"/>
                <a:ea typeface="Roboto Condensed"/>
                <a:cs typeface="Roboto Condensed"/>
                <a:sym typeface="Roboto Condensed"/>
              </a:rPr>
              <a:t>Drawback</a:t>
            </a:r>
            <a:endParaRPr sz="2400" b="0" strike="noStrike">
              <a:solidFill>
                <a:schemeClr val="dk1"/>
              </a:solidFill>
              <a:latin typeface="Arial"/>
              <a:ea typeface="Arial"/>
              <a:cs typeface="Arial"/>
              <a:sym typeface="Arial"/>
            </a:endParaRPr>
          </a:p>
        </p:txBody>
      </p:sp>
      <p:sp>
        <p:nvSpPr>
          <p:cNvPr id="912" name="Google Shape;912;p43"/>
          <p:cNvSpPr/>
          <p:nvPr/>
        </p:nvSpPr>
        <p:spPr>
          <a:xfrm>
            <a:off x="5643000" y="3684960"/>
            <a:ext cx="6256800" cy="183060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For </a:t>
            </a:r>
            <a:r>
              <a:rPr lang="en-US" sz="2400" b="1" strike="noStrike">
                <a:solidFill>
                  <a:srgbClr val="212121"/>
                </a:solidFill>
                <a:latin typeface="Roboto Condensed"/>
                <a:ea typeface="Roboto Condensed"/>
                <a:cs typeface="Roboto Condensed"/>
                <a:sym typeface="Roboto Condensed"/>
              </a:rPr>
              <a:t>large</a:t>
            </a:r>
            <a:r>
              <a:rPr lang="en-US" sz="2400" b="0" strike="noStrike">
                <a:solidFill>
                  <a:srgbClr val="212121"/>
                </a:solidFill>
                <a:latin typeface="Roboto Condensed"/>
                <a:ea typeface="Roboto Condensed"/>
                <a:cs typeface="Roboto Condensed"/>
                <a:sym typeface="Roboto Condensed"/>
              </a:rPr>
              <a:t> but scalable </a:t>
            </a:r>
            <a:r>
              <a:rPr lang="en-US" sz="2400" b="1" strike="noStrike">
                <a:solidFill>
                  <a:srgbClr val="212121"/>
                </a:solidFill>
                <a:latin typeface="Roboto Condensed"/>
                <a:ea typeface="Roboto Condensed"/>
                <a:cs typeface="Roboto Condensed"/>
                <a:sym typeface="Roboto Condensed"/>
              </a:rPr>
              <a:t>projects</a:t>
            </a:r>
            <a:r>
              <a:rPr lang="en-US" sz="2400" b="0" strike="noStrike">
                <a:solidFill>
                  <a:srgbClr val="212121"/>
                </a:solidFill>
                <a:latin typeface="Roboto Condensed"/>
                <a:ea typeface="Roboto Condensed"/>
                <a:cs typeface="Roboto Condensed"/>
                <a:sym typeface="Roboto Condensed"/>
              </a:rPr>
              <a:t>, RAD </a:t>
            </a:r>
            <a:r>
              <a:rPr lang="en-US" sz="2400" b="1" strike="noStrike">
                <a:solidFill>
                  <a:srgbClr val="C00000"/>
                </a:solidFill>
                <a:latin typeface="Roboto Condensed"/>
                <a:ea typeface="Roboto Condensed"/>
                <a:cs typeface="Roboto Condensed"/>
                <a:sym typeface="Roboto Condensed"/>
              </a:rPr>
              <a:t>requires sufficient human resources</a:t>
            </a:r>
            <a:r>
              <a:rPr lang="en-US" sz="2400" b="0" strike="noStrike">
                <a:solidFill>
                  <a:srgbClr val="212121"/>
                </a:solidFill>
                <a:latin typeface="Roboto Condensed"/>
                <a:ea typeface="Roboto Condensed"/>
                <a:cs typeface="Roboto Condensed"/>
                <a:sym typeface="Roboto Condensed"/>
              </a:rPr>
              <a:t>.</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Projects </a:t>
            </a:r>
            <a:r>
              <a:rPr lang="en-US" sz="2400" b="1" strike="noStrike">
                <a:solidFill>
                  <a:srgbClr val="C00000"/>
                </a:solidFill>
                <a:latin typeface="Roboto Condensed"/>
                <a:ea typeface="Roboto Condensed"/>
                <a:cs typeface="Roboto Condensed"/>
                <a:sym typeface="Roboto Condensed"/>
              </a:rPr>
              <a:t>fail if </a:t>
            </a:r>
            <a:r>
              <a:rPr lang="en-US" sz="2400" b="1" strike="noStrike">
                <a:solidFill>
                  <a:srgbClr val="212121"/>
                </a:solidFill>
                <a:latin typeface="Roboto Condensed"/>
                <a:ea typeface="Roboto Condensed"/>
                <a:cs typeface="Roboto Condensed"/>
                <a:sym typeface="Roboto Condensed"/>
              </a:rPr>
              <a:t>developers</a:t>
            </a:r>
            <a:r>
              <a:rPr lang="en-US" sz="2400" b="0" strike="noStrike">
                <a:solidFill>
                  <a:srgbClr val="212121"/>
                </a:solidFill>
                <a:latin typeface="Roboto Condensed"/>
                <a:ea typeface="Roboto Condensed"/>
                <a:cs typeface="Roboto Condensed"/>
                <a:sym typeface="Roboto Condensed"/>
              </a:rPr>
              <a:t> and </a:t>
            </a:r>
            <a:r>
              <a:rPr lang="en-US" sz="2400" b="1" strike="noStrike">
                <a:solidFill>
                  <a:srgbClr val="212121"/>
                </a:solidFill>
                <a:latin typeface="Roboto Condensed"/>
                <a:ea typeface="Roboto Condensed"/>
                <a:cs typeface="Roboto Condensed"/>
                <a:sym typeface="Roboto Condensed"/>
              </a:rPr>
              <a:t>customers </a:t>
            </a:r>
            <a:r>
              <a:rPr lang="en-US" sz="2400" b="0" strike="noStrike">
                <a:solidFill>
                  <a:srgbClr val="212121"/>
                </a:solidFill>
                <a:latin typeface="Roboto Condensed"/>
                <a:ea typeface="Roboto Condensed"/>
                <a:cs typeface="Roboto Condensed"/>
                <a:sym typeface="Roboto Condensed"/>
              </a:rPr>
              <a:t>are </a:t>
            </a:r>
            <a:r>
              <a:rPr lang="en-US" sz="2400" b="1" strike="noStrike">
                <a:solidFill>
                  <a:srgbClr val="C00000"/>
                </a:solidFill>
                <a:latin typeface="Roboto Condensed"/>
                <a:ea typeface="Roboto Condensed"/>
                <a:cs typeface="Roboto Condensed"/>
                <a:sym typeface="Roboto Condensed"/>
              </a:rPr>
              <a:t>not committed</a:t>
            </a:r>
            <a:r>
              <a:rPr lang="en-US" sz="2400" b="0" strike="noStrike">
                <a:solidFill>
                  <a:srgbClr val="212121"/>
                </a:solidFill>
                <a:latin typeface="Roboto Condensed"/>
                <a:ea typeface="Roboto Condensed"/>
                <a:cs typeface="Roboto Condensed"/>
                <a:sym typeface="Roboto Condensed"/>
              </a:rPr>
              <a:t> in a much-shortened time-frame.</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1" strike="noStrike">
                <a:solidFill>
                  <a:srgbClr val="C00000"/>
                </a:solidFill>
                <a:latin typeface="Roboto Condensed"/>
                <a:ea typeface="Roboto Condensed"/>
                <a:cs typeface="Roboto Condensed"/>
                <a:sym typeface="Roboto Condensed"/>
              </a:rPr>
              <a:t>Problematic</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if system </a:t>
            </a:r>
            <a:r>
              <a:rPr lang="en-US" sz="2400" b="1" strike="noStrike">
                <a:solidFill>
                  <a:srgbClr val="212121"/>
                </a:solidFill>
                <a:latin typeface="Roboto Condensed"/>
                <a:ea typeface="Roboto Condensed"/>
                <a:cs typeface="Roboto Condensed"/>
                <a:sym typeface="Roboto Condensed"/>
              </a:rPr>
              <a:t>can not be modularized</a:t>
            </a:r>
            <a:r>
              <a:rPr lang="en-US" sz="2400" b="0" strike="noStrike">
                <a:solidFill>
                  <a:srgbClr val="212121"/>
                </a:solidFill>
                <a:latin typeface="Roboto Condensed"/>
                <a:ea typeface="Roboto Condensed"/>
                <a:cs typeface="Roboto Condensed"/>
                <a:sym typeface="Roboto Condensed"/>
              </a:rPr>
              <a:t>.</a:t>
            </a:r>
            <a:endParaRPr sz="24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1" strike="noStrike">
                <a:solidFill>
                  <a:srgbClr val="C00000"/>
                </a:solidFill>
                <a:latin typeface="Roboto Condensed"/>
                <a:ea typeface="Roboto Condensed"/>
                <a:cs typeface="Roboto Condensed"/>
                <a:sym typeface="Roboto Condensed"/>
              </a:rPr>
              <a:t>Not</a:t>
            </a:r>
            <a:r>
              <a:rPr lang="en-US" sz="2400" b="1" strike="noStrike">
                <a:solidFill>
                  <a:srgbClr val="212121"/>
                </a:solidFill>
                <a:latin typeface="Roboto Condensed"/>
                <a:ea typeface="Roboto Condensed"/>
                <a:cs typeface="Roboto Condensed"/>
                <a:sym typeface="Roboto Condensed"/>
              </a:rPr>
              <a:t> appropriate </a:t>
            </a:r>
            <a:r>
              <a:rPr lang="en-US" sz="2400" b="1" strike="noStrike">
                <a:solidFill>
                  <a:srgbClr val="C00000"/>
                </a:solidFill>
                <a:latin typeface="Roboto Condensed"/>
                <a:ea typeface="Roboto Condensed"/>
                <a:cs typeface="Roboto Condensed"/>
                <a:sym typeface="Roboto Condensed"/>
              </a:rPr>
              <a:t>when technical risks are high </a:t>
            </a:r>
            <a:r>
              <a:rPr lang="en-US" sz="2400" b="0" strike="noStrike">
                <a:solidFill>
                  <a:srgbClr val="212121"/>
                </a:solidFill>
                <a:latin typeface="Roboto Condensed"/>
                <a:ea typeface="Roboto Condensed"/>
                <a:cs typeface="Roboto Condensed"/>
                <a:sym typeface="Roboto Condensed"/>
              </a:rPr>
              <a:t>(heavy use of new technology).</a:t>
            </a:r>
            <a:endParaRPr sz="2400" b="0" strike="noStrike">
              <a:solidFill>
                <a:schemeClr val="dk1"/>
              </a:solidFill>
              <a:latin typeface="Arial"/>
              <a:ea typeface="Arial"/>
              <a:cs typeface="Arial"/>
              <a:sym typeface="Arial"/>
            </a:endParaRPr>
          </a:p>
        </p:txBody>
      </p:sp>
      <p:cxnSp>
        <p:nvCxnSpPr>
          <p:cNvPr id="913" name="Google Shape;913;p43"/>
          <p:cNvCxnSpPr/>
          <p:nvPr/>
        </p:nvCxnSpPr>
        <p:spPr>
          <a:xfrm>
            <a:off x="7899480" y="3592800"/>
            <a:ext cx="4251600" cy="0"/>
          </a:xfrm>
          <a:prstGeom prst="straightConnector1">
            <a:avLst/>
          </a:prstGeom>
          <a:noFill/>
          <a:ln w="25400" cap="flat" cmpd="sng">
            <a:solidFill>
              <a:schemeClr val="accent6"/>
            </a:solidFill>
            <a:prstDash val="solid"/>
            <a:miter lim="8000"/>
            <a:headEnd type="none" w="sm" len="sm"/>
            <a:tailEnd type="none" w="sm" len="sm"/>
          </a:ln>
          <a:effectLst>
            <a:outerShdw blurRad="40000" dist="20000" dir="5400000" rotWithShape="0">
              <a:srgbClr val="000000">
                <a:alpha val="37647"/>
              </a:srgbClr>
            </a:outerShdw>
          </a:effectLst>
        </p:spPr>
      </p:cxnSp>
      <p:cxnSp>
        <p:nvCxnSpPr>
          <p:cNvPr id="914" name="Google Shape;914;p43"/>
          <p:cNvCxnSpPr/>
          <p:nvPr/>
        </p:nvCxnSpPr>
        <p:spPr>
          <a:xfrm>
            <a:off x="5518080" y="3144600"/>
            <a:ext cx="0" cy="3459240"/>
          </a:xfrm>
          <a:prstGeom prst="straightConnector1">
            <a:avLst/>
          </a:prstGeom>
          <a:noFill/>
          <a:ln w="38150" cap="flat" cmpd="sng">
            <a:solidFill>
              <a:srgbClr val="8C8C8C"/>
            </a:solidFill>
            <a:prstDash val="solid"/>
            <a:miter lim="8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5"/>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906"/>
                                        </p:tgtEl>
                                        <p:attrNameLst>
                                          <p:attrName>style.visibility</p:attrName>
                                        </p:attrNameLst>
                                      </p:cBhvr>
                                      <p:to>
                                        <p:strVal val="visible"/>
                                      </p:to>
                                    </p:set>
                                    <p:animEffect transition="in" filter="fade">
                                      <p:cBhvr>
                                        <p:cTn id="9" dur="500"/>
                                        <p:tgtEl>
                                          <p:spTgt spid="90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07">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07">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07">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08"/>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910"/>
                                        </p:tgtEl>
                                        <p:attrNameLst>
                                          <p:attrName>style.visibility</p:attrName>
                                        </p:attrNameLst>
                                      </p:cBhvr>
                                      <p:to>
                                        <p:strVal val="visible"/>
                                      </p:to>
                                    </p:set>
                                    <p:animEffect transition="in" filter="fade">
                                      <p:cBhvr>
                                        <p:cTn id="28" dur="500"/>
                                        <p:tgtEl>
                                          <p:spTgt spid="91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09">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09">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09">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09">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09">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914"/>
                                        </p:tgtEl>
                                        <p:attrNameLst>
                                          <p:attrName>style.visibility</p:attrName>
                                        </p:attrNameLst>
                                      </p:cBhvr>
                                      <p:to>
                                        <p:strVal val="visible"/>
                                      </p:to>
                                    </p:set>
                                    <p:animEffect transition="in" filter="fade">
                                      <p:cBhvr>
                                        <p:cTn id="53" dur="500"/>
                                        <p:tgtEl>
                                          <p:spTgt spid="914"/>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911"/>
                                        </p:tgtEl>
                                        <p:attrNameLst>
                                          <p:attrName>style.visibility</p:attrName>
                                        </p:attrNameLst>
                                      </p:cBhvr>
                                      <p:to>
                                        <p:strVal val="visible"/>
                                      </p:to>
                                    </p:set>
                                  </p:childTnLst>
                                </p:cTn>
                              </p:par>
                              <p:par>
                                <p:cTn id="58" presetID="10" presetClass="entr" presetSubtype="0" fill="hold" nodeType="withEffect">
                                  <p:stCondLst>
                                    <p:cond delay="0"/>
                                  </p:stCondLst>
                                  <p:childTnLst>
                                    <p:set>
                                      <p:cBhvr>
                                        <p:cTn id="59" dur="1" fill="hold">
                                          <p:stCondLst>
                                            <p:cond delay="0"/>
                                          </p:stCondLst>
                                        </p:cTn>
                                        <p:tgtEl>
                                          <p:spTgt spid="913"/>
                                        </p:tgtEl>
                                        <p:attrNameLst>
                                          <p:attrName>style.visibility</p:attrName>
                                        </p:attrNameLst>
                                      </p:cBhvr>
                                      <p:to>
                                        <p:strVal val="visible"/>
                                      </p:to>
                                    </p:set>
                                    <p:animEffect transition="in" filter="fade">
                                      <p:cBhvr>
                                        <p:cTn id="60" dur="500"/>
                                        <p:tgtEl>
                                          <p:spTgt spid="913"/>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912">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912">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912">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Component based Development</a:t>
            </a:r>
          </a:p>
        </p:txBody>
      </p:sp>
      <p:sp>
        <p:nvSpPr>
          <p:cNvPr id="4" name="Content Placeholder 2"/>
          <p:cNvSpPr>
            <a:spLocks noGrp="1"/>
          </p:cNvSpPr>
          <p:nvPr>
            <p:ph idx="1"/>
          </p:nvPr>
        </p:nvSpPr>
        <p:spPr/>
        <p:txBody>
          <a:bodyPr/>
          <a:lstStyle/>
          <a:p>
            <a:r>
              <a:rPr lang="en-US" b="1" dirty="0" smtClean="0">
                <a:solidFill>
                  <a:srgbClr val="C00000"/>
                </a:solidFill>
              </a:rPr>
              <a:t>Commercial off the shelf (COTS) </a:t>
            </a:r>
            <a:r>
              <a:rPr lang="en-US" dirty="0" smtClean="0"/>
              <a:t>software </a:t>
            </a:r>
            <a:r>
              <a:rPr lang="en-US" b="1" dirty="0" smtClean="0">
                <a:solidFill>
                  <a:srgbClr val="C00000"/>
                </a:solidFill>
              </a:rPr>
              <a:t>components</a:t>
            </a:r>
            <a:r>
              <a:rPr lang="en-US" dirty="0" smtClean="0">
                <a:solidFill>
                  <a:srgbClr val="C00000"/>
                </a:solidFill>
              </a:rPr>
              <a:t> </a:t>
            </a:r>
            <a:r>
              <a:rPr lang="en-US" dirty="0" smtClean="0"/>
              <a:t>are offered </a:t>
            </a:r>
            <a:r>
              <a:rPr lang="en-US" b="1" dirty="0" smtClean="0">
                <a:solidFill>
                  <a:srgbClr val="C00000"/>
                </a:solidFill>
              </a:rPr>
              <a:t>as product</a:t>
            </a:r>
            <a:r>
              <a:rPr lang="en-US" dirty="0" smtClean="0"/>
              <a:t>.</a:t>
            </a:r>
          </a:p>
          <a:p>
            <a:r>
              <a:rPr lang="en-US" b="1" dirty="0">
                <a:solidFill>
                  <a:srgbClr val="C00000"/>
                </a:solidFill>
              </a:rPr>
              <a:t>COTS</a:t>
            </a:r>
            <a:r>
              <a:rPr lang="en-US" dirty="0" smtClean="0">
                <a:solidFill>
                  <a:srgbClr val="C00000"/>
                </a:solidFill>
              </a:rPr>
              <a:t> </a:t>
            </a:r>
            <a:r>
              <a:rPr lang="en-US" dirty="0" smtClean="0"/>
              <a:t>provides </a:t>
            </a:r>
            <a:r>
              <a:rPr lang="en-US" b="1" dirty="0" smtClean="0">
                <a:solidFill>
                  <a:srgbClr val="C00000"/>
                </a:solidFill>
              </a:rPr>
              <a:t>set of functionality</a:t>
            </a:r>
            <a:r>
              <a:rPr lang="en-US" dirty="0" smtClean="0"/>
              <a:t> with </a:t>
            </a:r>
            <a:r>
              <a:rPr lang="en-US" b="1" dirty="0" smtClean="0">
                <a:solidFill>
                  <a:srgbClr val="C00000"/>
                </a:solidFill>
              </a:rPr>
              <a:t>well defined interfaces</a:t>
            </a:r>
            <a:r>
              <a:rPr lang="en-US" dirty="0" smtClean="0"/>
              <a:t> that enables component to be integrated into software.</a:t>
            </a:r>
          </a:p>
          <a:p>
            <a:r>
              <a:rPr lang="en-US" dirty="0" smtClean="0"/>
              <a:t>The component based development model </a:t>
            </a:r>
            <a:r>
              <a:rPr lang="en-US" b="1" dirty="0" smtClean="0">
                <a:solidFill>
                  <a:srgbClr val="C00000"/>
                </a:solidFill>
              </a:rPr>
              <a:t>incorporates</a:t>
            </a:r>
            <a:r>
              <a:rPr lang="en-US" dirty="0" smtClean="0">
                <a:solidFill>
                  <a:srgbClr val="C00000"/>
                </a:solidFill>
              </a:rPr>
              <a:t> </a:t>
            </a:r>
            <a:r>
              <a:rPr lang="en-US" dirty="0" smtClean="0"/>
              <a:t>many </a:t>
            </a:r>
            <a:r>
              <a:rPr lang="en-US" b="1" dirty="0" smtClean="0">
                <a:solidFill>
                  <a:srgbClr val="C00000"/>
                </a:solidFill>
              </a:rPr>
              <a:t>characteristics</a:t>
            </a:r>
            <a:r>
              <a:rPr lang="en-US" dirty="0" smtClean="0"/>
              <a:t> of the </a:t>
            </a:r>
            <a:r>
              <a:rPr lang="en-US" b="1" dirty="0" smtClean="0">
                <a:solidFill>
                  <a:srgbClr val="C00000"/>
                </a:solidFill>
              </a:rPr>
              <a:t>spiral model</a:t>
            </a:r>
            <a:r>
              <a:rPr lang="en-US" dirty="0" smtClean="0"/>
              <a:t>.</a:t>
            </a:r>
            <a:endParaRPr lang="en-US" b="1" dirty="0" smtClean="0">
              <a:solidFill>
                <a:srgbClr val="C00000"/>
              </a:solidFill>
            </a:endParaRPr>
          </a:p>
          <a:p>
            <a:r>
              <a:rPr lang="en-US" dirty="0" smtClean="0"/>
              <a:t>It is </a:t>
            </a:r>
            <a:r>
              <a:rPr lang="en-US" b="1" dirty="0" smtClean="0">
                <a:solidFill>
                  <a:srgbClr val="C00000"/>
                </a:solidFill>
              </a:rPr>
              <a:t>evolutionary</a:t>
            </a:r>
            <a:r>
              <a:rPr lang="en-US" dirty="0" smtClean="0">
                <a:solidFill>
                  <a:srgbClr val="C00000"/>
                </a:solidFill>
              </a:rPr>
              <a:t> </a:t>
            </a:r>
            <a:r>
              <a:rPr lang="en-US" dirty="0" smtClean="0"/>
              <a:t>in </a:t>
            </a:r>
            <a:r>
              <a:rPr lang="en-US" b="1" dirty="0" smtClean="0">
                <a:solidFill>
                  <a:srgbClr val="C00000"/>
                </a:solidFill>
              </a:rPr>
              <a:t>nature</a:t>
            </a:r>
            <a:r>
              <a:rPr lang="en-US" dirty="0" smtClean="0"/>
              <a:t>.</a:t>
            </a:r>
          </a:p>
          <a:p>
            <a:r>
              <a:rPr lang="en-US" dirty="0" smtClean="0"/>
              <a:t>Component based development model </a:t>
            </a:r>
            <a:r>
              <a:rPr lang="en-US" b="1" dirty="0" smtClean="0">
                <a:solidFill>
                  <a:srgbClr val="C00000"/>
                </a:solidFill>
              </a:rPr>
              <a:t>constructs</a:t>
            </a:r>
            <a:r>
              <a:rPr lang="en-US" dirty="0" smtClean="0">
                <a:solidFill>
                  <a:srgbClr val="C00000"/>
                </a:solidFill>
              </a:rPr>
              <a:t> </a:t>
            </a:r>
            <a:r>
              <a:rPr lang="en-US" dirty="0" smtClean="0"/>
              <a:t>applications from </a:t>
            </a:r>
            <a:r>
              <a:rPr lang="en-US" b="1" dirty="0" smtClean="0">
                <a:solidFill>
                  <a:srgbClr val="C00000"/>
                </a:solidFill>
              </a:rPr>
              <a:t>prepackaged</a:t>
            </a:r>
            <a:r>
              <a:rPr lang="en-US" dirty="0" smtClean="0">
                <a:solidFill>
                  <a:srgbClr val="C00000"/>
                </a:solidFill>
              </a:rPr>
              <a:t> </a:t>
            </a:r>
            <a:r>
              <a:rPr lang="en-US" dirty="0" smtClean="0"/>
              <a:t>software </a:t>
            </a:r>
            <a:r>
              <a:rPr lang="en-US" b="1" dirty="0" smtClean="0">
                <a:solidFill>
                  <a:srgbClr val="C00000"/>
                </a:solidFill>
              </a:rPr>
              <a:t>components</a:t>
            </a:r>
            <a:r>
              <a:rPr lang="en-US" dirty="0" smtClean="0"/>
              <a:t>.</a:t>
            </a:r>
          </a:p>
          <a:p>
            <a:r>
              <a:rPr lang="en-US" b="1" dirty="0" smtClean="0"/>
              <a:t>Modeling</a:t>
            </a:r>
            <a:r>
              <a:rPr lang="en-US" dirty="0" smtClean="0"/>
              <a:t> and </a:t>
            </a:r>
            <a:r>
              <a:rPr lang="en-US" b="1" dirty="0" smtClean="0"/>
              <a:t>construction</a:t>
            </a:r>
            <a:r>
              <a:rPr lang="en-US" dirty="0" smtClean="0"/>
              <a:t> activities begin with the </a:t>
            </a:r>
            <a:r>
              <a:rPr lang="en-US" b="1" dirty="0" smtClean="0">
                <a:solidFill>
                  <a:srgbClr val="C00000"/>
                </a:solidFill>
              </a:rPr>
              <a:t>identification of components</a:t>
            </a:r>
            <a:r>
              <a:rPr lang="en-US" dirty="0" smtClean="0"/>
              <a:t>.</a:t>
            </a:r>
            <a:endParaRPr lang="en-US" dirty="0"/>
          </a:p>
        </p:txBody>
      </p:sp>
    </p:spTree>
    <p:extLst>
      <p:ext uri="{BB962C8B-B14F-4D97-AF65-F5344CB8AC3E}">
        <p14:creationId xmlns:p14="http://schemas.microsoft.com/office/powerpoint/2010/main" val="410126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Component based Development</a:t>
            </a:r>
          </a:p>
        </p:txBody>
      </p:sp>
      <p:sp>
        <p:nvSpPr>
          <p:cNvPr id="4" name="Content Placeholder 2"/>
          <p:cNvSpPr>
            <a:spLocks noGrp="1"/>
          </p:cNvSpPr>
          <p:nvPr>
            <p:ph idx="1"/>
          </p:nvPr>
        </p:nvSpPr>
        <p:spPr>
          <a:xfrm>
            <a:off x="190500" y="1488139"/>
            <a:ext cx="11777382" cy="2774576"/>
          </a:xfrm>
        </p:spPr>
        <p:txBody>
          <a:bodyPr/>
          <a:lstStyle/>
          <a:p>
            <a:pPr marL="274638" indent="-457200">
              <a:buFont typeface="+mj-lt"/>
              <a:buAutoNum type="arabicPeriod"/>
            </a:pPr>
            <a:r>
              <a:rPr lang="en-US" dirty="0" smtClean="0"/>
              <a:t>Available </a:t>
            </a:r>
            <a:r>
              <a:rPr lang="en-US" b="1" dirty="0" smtClean="0">
                <a:solidFill>
                  <a:srgbClr val="C00000"/>
                </a:solidFill>
              </a:rPr>
              <a:t>component-based products</a:t>
            </a:r>
            <a:r>
              <a:rPr lang="en-US" dirty="0" smtClean="0"/>
              <a:t> are </a:t>
            </a:r>
            <a:r>
              <a:rPr lang="en-US" b="1" dirty="0" smtClean="0">
                <a:solidFill>
                  <a:srgbClr val="C00000"/>
                </a:solidFill>
              </a:rPr>
              <a:t>researched</a:t>
            </a:r>
            <a:r>
              <a:rPr lang="en-US" dirty="0" smtClean="0">
                <a:solidFill>
                  <a:srgbClr val="C00000"/>
                </a:solidFill>
              </a:rPr>
              <a:t> </a:t>
            </a:r>
            <a:r>
              <a:rPr lang="en-US" dirty="0" smtClean="0"/>
              <a:t>&amp; </a:t>
            </a:r>
            <a:r>
              <a:rPr lang="en-US" b="1" dirty="0" smtClean="0">
                <a:solidFill>
                  <a:srgbClr val="C00000"/>
                </a:solidFill>
              </a:rPr>
              <a:t>evaluated</a:t>
            </a:r>
            <a:r>
              <a:rPr lang="en-US" dirty="0" smtClean="0"/>
              <a:t>  for software development.</a:t>
            </a:r>
          </a:p>
          <a:p>
            <a:pPr marL="274638" indent="-457200">
              <a:buFont typeface="+mj-lt"/>
              <a:buAutoNum type="arabicPeriod"/>
            </a:pPr>
            <a:r>
              <a:rPr lang="en-US" dirty="0" smtClean="0"/>
              <a:t>Component</a:t>
            </a:r>
            <a:r>
              <a:rPr lang="en-US" b="1" dirty="0" smtClean="0">
                <a:solidFill>
                  <a:srgbClr val="C00000"/>
                </a:solidFill>
              </a:rPr>
              <a:t> integration issues</a:t>
            </a:r>
            <a:r>
              <a:rPr lang="en-US" dirty="0" smtClean="0"/>
              <a:t> are </a:t>
            </a:r>
            <a:r>
              <a:rPr lang="en-US" b="1" dirty="0" smtClean="0">
                <a:solidFill>
                  <a:srgbClr val="C00000"/>
                </a:solidFill>
              </a:rPr>
              <a:t>considered</a:t>
            </a:r>
            <a:r>
              <a:rPr lang="en-US" dirty="0" smtClean="0"/>
              <a:t>.</a:t>
            </a:r>
            <a:endParaRPr lang="en-US" b="1" dirty="0" smtClean="0">
              <a:solidFill>
                <a:srgbClr val="C00000"/>
              </a:solidFill>
            </a:endParaRPr>
          </a:p>
          <a:p>
            <a:pPr marL="274638" indent="-457200">
              <a:buFont typeface="+mj-lt"/>
              <a:buAutoNum type="arabicPeriod"/>
            </a:pPr>
            <a:r>
              <a:rPr lang="en-US" dirty="0" smtClean="0"/>
              <a:t>A </a:t>
            </a:r>
            <a:r>
              <a:rPr lang="en-US" b="1" dirty="0" smtClean="0">
                <a:solidFill>
                  <a:srgbClr val="C00000"/>
                </a:solidFill>
              </a:rPr>
              <a:t>software architecture</a:t>
            </a:r>
            <a:r>
              <a:rPr lang="en-US" dirty="0" smtClean="0"/>
              <a:t> is </a:t>
            </a:r>
            <a:r>
              <a:rPr lang="en-US" b="1" dirty="0" smtClean="0">
                <a:solidFill>
                  <a:srgbClr val="C00000"/>
                </a:solidFill>
              </a:rPr>
              <a:t>designed</a:t>
            </a:r>
            <a:r>
              <a:rPr lang="en-US" dirty="0" smtClean="0">
                <a:solidFill>
                  <a:srgbClr val="C00000"/>
                </a:solidFill>
              </a:rPr>
              <a:t> </a:t>
            </a:r>
            <a:r>
              <a:rPr lang="en-US" dirty="0" smtClean="0"/>
              <a:t>to accommodate the components.</a:t>
            </a:r>
          </a:p>
          <a:p>
            <a:pPr marL="274638" indent="-457200">
              <a:buFont typeface="+mj-lt"/>
              <a:buAutoNum type="arabicPeriod"/>
            </a:pPr>
            <a:r>
              <a:rPr lang="en-US" dirty="0" smtClean="0"/>
              <a:t>Components are </a:t>
            </a:r>
            <a:r>
              <a:rPr lang="en-US" b="1" dirty="0" smtClean="0">
                <a:solidFill>
                  <a:srgbClr val="C00000"/>
                </a:solidFill>
              </a:rPr>
              <a:t>integrated</a:t>
            </a:r>
            <a:r>
              <a:rPr lang="en-US" dirty="0" smtClean="0">
                <a:solidFill>
                  <a:srgbClr val="C00000"/>
                </a:solidFill>
              </a:rPr>
              <a:t> </a:t>
            </a:r>
            <a:r>
              <a:rPr lang="en-US" dirty="0" smtClean="0"/>
              <a:t>into the </a:t>
            </a:r>
            <a:r>
              <a:rPr lang="en-US" b="1" dirty="0" smtClean="0">
                <a:solidFill>
                  <a:srgbClr val="C00000"/>
                </a:solidFill>
              </a:rPr>
              <a:t>architecture</a:t>
            </a:r>
            <a:r>
              <a:rPr lang="en-US" dirty="0" smtClean="0"/>
              <a:t>.</a:t>
            </a:r>
          </a:p>
          <a:p>
            <a:pPr marL="274638" indent="-457200">
              <a:buFont typeface="+mj-lt"/>
              <a:buAutoNum type="arabicPeriod"/>
            </a:pPr>
            <a:r>
              <a:rPr lang="en-US" b="1" dirty="0" smtClean="0">
                <a:solidFill>
                  <a:srgbClr val="C00000"/>
                </a:solidFill>
              </a:rPr>
              <a:t>Testing</a:t>
            </a:r>
            <a:r>
              <a:rPr lang="en-US" dirty="0" smtClean="0">
                <a:solidFill>
                  <a:srgbClr val="C00000"/>
                </a:solidFill>
              </a:rPr>
              <a:t> </a:t>
            </a:r>
            <a:r>
              <a:rPr lang="en-US" dirty="0" smtClean="0"/>
              <a:t>is conducted to insure proper functionality.</a:t>
            </a:r>
          </a:p>
        </p:txBody>
      </p:sp>
      <p:sp>
        <p:nvSpPr>
          <p:cNvPr id="5" name="Rectangle 4"/>
          <p:cNvSpPr/>
          <p:nvPr/>
        </p:nvSpPr>
        <p:spPr>
          <a:xfrm>
            <a:off x="190499" y="841045"/>
            <a:ext cx="11656359" cy="523220"/>
          </a:xfrm>
          <a:prstGeom prst="rect">
            <a:avLst/>
          </a:prstGeom>
        </p:spPr>
        <p:txBody>
          <a:bodyPr wrap="square">
            <a:spAutoFit/>
          </a:bodyPr>
          <a:lstStyle/>
          <a:p>
            <a:r>
              <a:rPr lang="en-US" sz="2800" b="1" dirty="0"/>
              <a:t>Component based development incorporates the following steps</a:t>
            </a:r>
          </a:p>
        </p:txBody>
      </p:sp>
      <p:sp>
        <p:nvSpPr>
          <p:cNvPr id="6" name="Rectangle 5"/>
          <p:cNvSpPr/>
          <p:nvPr/>
        </p:nvSpPr>
        <p:spPr>
          <a:xfrm>
            <a:off x="190500" y="4309644"/>
            <a:ext cx="2217225"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smtClean="0"/>
              <a:t>Advantages</a:t>
            </a:r>
            <a:endParaRPr lang="en-US" sz="2400" b="1" dirty="0"/>
          </a:p>
        </p:txBody>
      </p:sp>
      <p:cxnSp>
        <p:nvCxnSpPr>
          <p:cNvPr id="7" name="Straight Connector 6"/>
          <p:cNvCxnSpPr/>
          <p:nvPr/>
        </p:nvCxnSpPr>
        <p:spPr>
          <a:xfrm>
            <a:off x="2407725" y="4771309"/>
            <a:ext cx="9439133" cy="0"/>
          </a:xfrm>
          <a:prstGeom prst="line">
            <a:avLst/>
          </a:prstGeom>
        </p:spPr>
        <p:style>
          <a:lnRef idx="2">
            <a:schemeClr val="accent6"/>
          </a:lnRef>
          <a:fillRef idx="0">
            <a:schemeClr val="accent6"/>
          </a:fillRef>
          <a:effectRef idx="1">
            <a:schemeClr val="accent6"/>
          </a:effectRef>
          <a:fontRef idx="minor">
            <a:schemeClr val="tx1"/>
          </a:fontRef>
        </p:style>
      </p:cxnSp>
      <p:sp>
        <p:nvSpPr>
          <p:cNvPr id="9" name="Content Placeholder 2"/>
          <p:cNvSpPr txBox="1">
            <a:spLocks/>
          </p:cNvSpPr>
          <p:nvPr/>
        </p:nvSpPr>
        <p:spPr>
          <a:xfrm>
            <a:off x="190500" y="4942397"/>
            <a:ext cx="11548782" cy="145840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It leads to </a:t>
            </a:r>
            <a:r>
              <a:rPr lang="en-US" b="1" dirty="0" smtClean="0">
                <a:solidFill>
                  <a:srgbClr val="C00000"/>
                </a:solidFill>
              </a:rPr>
              <a:t>software reuse</a:t>
            </a:r>
            <a:r>
              <a:rPr lang="en-US" dirty="0" smtClean="0"/>
              <a:t>.</a:t>
            </a:r>
          </a:p>
          <a:p>
            <a:r>
              <a:rPr lang="en-US" dirty="0" smtClean="0"/>
              <a:t>It </a:t>
            </a:r>
            <a:r>
              <a:rPr lang="en-US" b="1" dirty="0" smtClean="0">
                <a:solidFill>
                  <a:srgbClr val="C00000"/>
                </a:solidFill>
              </a:rPr>
              <a:t>reduces</a:t>
            </a:r>
            <a:r>
              <a:rPr lang="en-US" dirty="0" smtClean="0">
                <a:solidFill>
                  <a:srgbClr val="C00000"/>
                </a:solidFill>
              </a:rPr>
              <a:t> </a:t>
            </a:r>
            <a:r>
              <a:rPr lang="en-US" b="1" dirty="0" smtClean="0">
                <a:solidFill>
                  <a:srgbClr val="C00000"/>
                </a:solidFill>
              </a:rPr>
              <a:t>development</a:t>
            </a:r>
            <a:r>
              <a:rPr lang="en-US" dirty="0" smtClean="0">
                <a:solidFill>
                  <a:srgbClr val="C00000"/>
                </a:solidFill>
              </a:rPr>
              <a:t> </a:t>
            </a:r>
            <a:r>
              <a:rPr lang="en-US" dirty="0" smtClean="0"/>
              <a:t>cycle </a:t>
            </a:r>
            <a:r>
              <a:rPr lang="en-US" b="1" dirty="0" smtClean="0">
                <a:solidFill>
                  <a:srgbClr val="C00000"/>
                </a:solidFill>
              </a:rPr>
              <a:t>time</a:t>
            </a:r>
            <a:r>
              <a:rPr lang="en-US" dirty="0" smtClean="0"/>
              <a:t>.</a:t>
            </a:r>
          </a:p>
          <a:p>
            <a:r>
              <a:rPr lang="en-US" b="1" dirty="0" smtClean="0">
                <a:solidFill>
                  <a:srgbClr val="C00000"/>
                </a:solidFill>
              </a:rPr>
              <a:t>Reduction</a:t>
            </a:r>
            <a:r>
              <a:rPr lang="en-US" dirty="0" smtClean="0">
                <a:solidFill>
                  <a:srgbClr val="C00000"/>
                </a:solidFill>
              </a:rPr>
              <a:t> </a:t>
            </a:r>
            <a:r>
              <a:rPr lang="en-US" dirty="0" smtClean="0"/>
              <a:t>in project </a:t>
            </a:r>
            <a:r>
              <a:rPr lang="en-US" b="1" dirty="0" smtClean="0">
                <a:solidFill>
                  <a:srgbClr val="C00000"/>
                </a:solidFill>
              </a:rPr>
              <a:t>cost</a:t>
            </a:r>
            <a:r>
              <a:rPr lang="en-US" dirty="0" smtClean="0"/>
              <a:t>.</a:t>
            </a:r>
            <a:endParaRPr lang="en-US" dirty="0"/>
          </a:p>
        </p:txBody>
      </p:sp>
      <p:cxnSp>
        <p:nvCxnSpPr>
          <p:cNvPr id="13" name="Straight Connector 12"/>
          <p:cNvCxnSpPr/>
          <p:nvPr/>
        </p:nvCxnSpPr>
        <p:spPr>
          <a:xfrm>
            <a:off x="274125" y="1366351"/>
            <a:ext cx="11545839"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71525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par>
                                <p:cTn id="26" presetID="22" presetClass="entr" presetSubtype="8"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46"/>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Typical Effort Distribution</a:t>
            </a:r>
            <a:endParaRPr sz="3400" b="0" strike="noStrike">
              <a:solidFill>
                <a:srgbClr val="212121"/>
              </a:solidFill>
              <a:latin typeface="Roboto Condensed"/>
              <a:ea typeface="Roboto Condensed"/>
              <a:cs typeface="Roboto Condensed"/>
              <a:sym typeface="Roboto Condensed"/>
            </a:endParaRPr>
          </a:p>
        </p:txBody>
      </p:sp>
      <p:sp>
        <p:nvSpPr>
          <p:cNvPr id="920" name="Google Shape;920;p46"/>
          <p:cNvSpPr txBox="1"/>
          <p:nvPr/>
        </p:nvSpPr>
        <p:spPr>
          <a:xfrm>
            <a:off x="190440" y="990720"/>
            <a:ext cx="3424680" cy="283536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3600"/>
              <a:buFont typeface="Noto Sans Symbols"/>
              <a:buChar char="🞂"/>
            </a:pPr>
            <a:r>
              <a:rPr lang="en-US" sz="3600" b="0" strike="noStrike">
                <a:solidFill>
                  <a:srgbClr val="212121"/>
                </a:solidFill>
                <a:latin typeface="Roboto Condensed"/>
                <a:ea typeface="Roboto Condensed"/>
                <a:cs typeface="Roboto Condensed"/>
                <a:sym typeface="Roboto Condensed"/>
              </a:rPr>
              <a:t>Req.       -   ?</a:t>
            </a:r>
            <a:endParaRPr/>
          </a:p>
          <a:p>
            <a:pPr marL="264960" marR="0" lvl="0" indent="-264599" algn="just" rtl="0">
              <a:lnSpc>
                <a:spcPct val="90000"/>
              </a:lnSpc>
              <a:spcBef>
                <a:spcPts val="1001"/>
              </a:spcBef>
              <a:spcAft>
                <a:spcPts val="0"/>
              </a:spcAft>
              <a:buClr>
                <a:srgbClr val="B84742"/>
              </a:buClr>
              <a:buSzPts val="3600"/>
              <a:buFont typeface="Noto Sans Symbols"/>
              <a:buChar char="🞂"/>
            </a:pPr>
            <a:r>
              <a:rPr lang="en-US" sz="3600" b="0" strike="noStrike">
                <a:solidFill>
                  <a:srgbClr val="212121"/>
                </a:solidFill>
                <a:latin typeface="Roboto Condensed"/>
                <a:ea typeface="Roboto Condensed"/>
                <a:cs typeface="Roboto Condensed"/>
                <a:sym typeface="Roboto Condensed"/>
              </a:rPr>
              <a:t>Design   -   ?</a:t>
            </a:r>
            <a:endParaRPr/>
          </a:p>
          <a:p>
            <a:pPr marL="264960" marR="0" lvl="0" indent="-264599" algn="just" rtl="0">
              <a:lnSpc>
                <a:spcPct val="90000"/>
              </a:lnSpc>
              <a:spcBef>
                <a:spcPts val="1001"/>
              </a:spcBef>
              <a:spcAft>
                <a:spcPts val="0"/>
              </a:spcAft>
              <a:buClr>
                <a:srgbClr val="B84742"/>
              </a:buClr>
              <a:buSzPts val="3600"/>
              <a:buFont typeface="Noto Sans Symbols"/>
              <a:buChar char="🞂"/>
            </a:pPr>
            <a:r>
              <a:rPr lang="en-US" sz="3600" b="0" strike="noStrike">
                <a:solidFill>
                  <a:srgbClr val="212121"/>
                </a:solidFill>
                <a:latin typeface="Roboto Condensed"/>
                <a:ea typeface="Roboto Condensed"/>
                <a:cs typeface="Roboto Condensed"/>
                <a:sym typeface="Roboto Condensed"/>
              </a:rPr>
              <a:t>Coding   -  ?</a:t>
            </a:r>
            <a:endParaRPr/>
          </a:p>
          <a:p>
            <a:pPr marL="264960" marR="0" lvl="0" indent="-264599" algn="just" rtl="0">
              <a:lnSpc>
                <a:spcPct val="90000"/>
              </a:lnSpc>
              <a:spcBef>
                <a:spcPts val="1001"/>
              </a:spcBef>
              <a:spcAft>
                <a:spcPts val="0"/>
              </a:spcAft>
              <a:buClr>
                <a:srgbClr val="B84742"/>
              </a:buClr>
              <a:buSzPts val="3600"/>
              <a:buFont typeface="Noto Sans Symbols"/>
              <a:buChar char="🞂"/>
            </a:pPr>
            <a:r>
              <a:rPr lang="en-US" sz="3600" b="0" strike="noStrike">
                <a:solidFill>
                  <a:srgbClr val="212121"/>
                </a:solidFill>
                <a:latin typeface="Roboto Condensed"/>
                <a:ea typeface="Roboto Condensed"/>
                <a:cs typeface="Roboto Condensed"/>
                <a:sym typeface="Roboto Condensed"/>
              </a:rPr>
              <a:t>Testing   -  ?</a:t>
            </a:r>
            <a:endParaRPr/>
          </a:p>
        </p:txBody>
      </p:sp>
      <p:sp>
        <p:nvSpPr>
          <p:cNvPr id="921" name="Google Shape;921;p46"/>
          <p:cNvSpPr/>
          <p:nvPr/>
        </p:nvSpPr>
        <p:spPr>
          <a:xfrm>
            <a:off x="6095880" y="1008360"/>
            <a:ext cx="4257360" cy="283536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3600"/>
              <a:buFont typeface="Noto Sans Symbols"/>
              <a:buChar char="🞂"/>
            </a:pPr>
            <a:r>
              <a:rPr lang="en-US" sz="3600" b="0" strike="noStrike">
                <a:solidFill>
                  <a:srgbClr val="212121"/>
                </a:solidFill>
                <a:latin typeface="Roboto Condensed"/>
                <a:ea typeface="Roboto Condensed"/>
                <a:cs typeface="Roboto Condensed"/>
                <a:sym typeface="Roboto Condensed"/>
              </a:rPr>
              <a:t>Req.	-	15-20%</a:t>
            </a:r>
            <a:endParaRPr sz="36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3600"/>
              <a:buFont typeface="Noto Sans Symbols"/>
              <a:buChar char="🞂"/>
            </a:pPr>
            <a:r>
              <a:rPr lang="en-US" sz="3600" b="0" strike="noStrike">
                <a:solidFill>
                  <a:srgbClr val="212121"/>
                </a:solidFill>
                <a:latin typeface="Roboto Condensed"/>
                <a:ea typeface="Roboto Condensed"/>
                <a:cs typeface="Roboto Condensed"/>
                <a:sym typeface="Roboto Condensed"/>
              </a:rPr>
              <a:t>Design	- 	25-30%</a:t>
            </a:r>
            <a:endParaRPr sz="36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3600"/>
              <a:buFont typeface="Noto Sans Symbols"/>
              <a:buChar char="🞂"/>
            </a:pPr>
            <a:r>
              <a:rPr lang="en-US" sz="3600" b="0" strike="noStrike">
                <a:solidFill>
                  <a:srgbClr val="212121"/>
                </a:solidFill>
                <a:latin typeface="Roboto Condensed"/>
                <a:ea typeface="Roboto Condensed"/>
                <a:cs typeface="Roboto Condensed"/>
                <a:sym typeface="Roboto Condensed"/>
              </a:rPr>
              <a:t>Coding	-	25-30%</a:t>
            </a:r>
            <a:endParaRPr sz="36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3600"/>
              <a:buFont typeface="Noto Sans Symbols"/>
              <a:buChar char="🞂"/>
            </a:pPr>
            <a:r>
              <a:rPr lang="en-US" sz="3600" b="0" strike="noStrike">
                <a:solidFill>
                  <a:srgbClr val="212121"/>
                </a:solidFill>
                <a:latin typeface="Roboto Condensed"/>
                <a:ea typeface="Roboto Condensed"/>
                <a:cs typeface="Roboto Condensed"/>
                <a:sym typeface="Roboto Condensed"/>
              </a:rPr>
              <a:t>Testing	-	20-30%</a:t>
            </a:r>
            <a:endParaRPr sz="3600" b="0" strike="noStrike">
              <a:solidFill>
                <a:schemeClr val="dk1"/>
              </a:solidFill>
              <a:latin typeface="Arial"/>
              <a:ea typeface="Arial"/>
              <a:cs typeface="Arial"/>
              <a:sym typeface="Arial"/>
            </a:endParaRPr>
          </a:p>
        </p:txBody>
      </p:sp>
      <p:sp>
        <p:nvSpPr>
          <p:cNvPr id="922" name="Google Shape;922;p46"/>
          <p:cNvSpPr/>
          <p:nvPr/>
        </p:nvSpPr>
        <p:spPr>
          <a:xfrm>
            <a:off x="2818080" y="4858560"/>
            <a:ext cx="6555240" cy="639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3600" b="0" strike="noStrike">
                <a:solidFill>
                  <a:srgbClr val="212121"/>
                </a:solidFill>
                <a:latin typeface="Roboto Condensed"/>
                <a:ea typeface="Roboto Condensed"/>
                <a:cs typeface="Roboto Condensed"/>
                <a:sym typeface="Roboto Condensed"/>
              </a:rPr>
              <a:t>Coding is not </a:t>
            </a:r>
            <a:r>
              <a:rPr lang="en-US" sz="3200" b="1" strike="noStrike">
                <a:solidFill>
                  <a:srgbClr val="C00000"/>
                </a:solidFill>
                <a:latin typeface="Roboto Condensed"/>
                <a:ea typeface="Roboto Condensed"/>
                <a:cs typeface="Roboto Condensed"/>
                <a:sym typeface="Roboto Condensed"/>
              </a:rPr>
              <a:t>the most </a:t>
            </a:r>
            <a:r>
              <a:rPr lang="en-US" sz="3600" b="0" strike="noStrike">
                <a:solidFill>
                  <a:srgbClr val="212121"/>
                </a:solidFill>
                <a:latin typeface="Roboto Condensed"/>
                <a:ea typeface="Roboto Condensed"/>
                <a:cs typeface="Roboto Condensed"/>
                <a:sym typeface="Roboto Condensed"/>
              </a:rPr>
              <a:t>expensive!</a:t>
            </a:r>
            <a:endParaRPr sz="3600" b="0" strike="noStrik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21">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922"/>
                                        </p:tgtEl>
                                        <p:attrNameLst>
                                          <p:attrName>style.visibility</p:attrName>
                                        </p:attrNameLst>
                                      </p:cBhvr>
                                      <p:to>
                                        <p:strVal val="visible"/>
                                      </p:to>
                                    </p:set>
                                    <p:animEffect transition="in" filter="fade">
                                      <p:cBhvr>
                                        <p:cTn id="39" dur="500"/>
                                        <p:tgtEl>
                                          <p:spTgt spid="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47"/>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600" b="1" strike="noStrike">
                <a:solidFill>
                  <a:srgbClr val="373737"/>
                </a:solidFill>
                <a:latin typeface="Roboto Condensed"/>
                <a:ea typeface="Roboto Condensed"/>
                <a:cs typeface="Roboto Condensed"/>
                <a:sym typeface="Roboto Condensed"/>
              </a:rPr>
              <a:t>How programmers spend their time?</a:t>
            </a:r>
            <a:endParaRPr sz="3600" b="0" strike="noStrike">
              <a:solidFill>
                <a:srgbClr val="212121"/>
              </a:solidFill>
              <a:latin typeface="Roboto Condensed"/>
              <a:ea typeface="Roboto Condensed"/>
              <a:cs typeface="Roboto Condensed"/>
              <a:sym typeface="Roboto Condensed"/>
            </a:endParaRPr>
          </a:p>
        </p:txBody>
      </p:sp>
      <p:sp>
        <p:nvSpPr>
          <p:cNvPr id="928" name="Google Shape;928;p47"/>
          <p:cNvSpPr txBox="1"/>
          <p:nvPr/>
        </p:nvSpPr>
        <p:spPr>
          <a:xfrm>
            <a:off x="190440" y="990720"/>
            <a:ext cx="8854560" cy="254016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3600"/>
              <a:buFont typeface="Noto Sans Symbols"/>
              <a:buChar char="🞂"/>
            </a:pPr>
            <a:r>
              <a:rPr lang="en-US" sz="3600" b="0" strike="noStrike">
                <a:solidFill>
                  <a:srgbClr val="212121"/>
                </a:solidFill>
                <a:latin typeface="Roboto Condensed"/>
                <a:ea typeface="Roboto Condensed"/>
                <a:cs typeface="Roboto Condensed"/>
                <a:sym typeface="Roboto Condensed"/>
              </a:rPr>
              <a:t>Writing programs				- ?</a:t>
            </a:r>
            <a:endParaRPr/>
          </a:p>
          <a:p>
            <a:pPr marL="264960" marR="0" lvl="0" indent="-264599" algn="just" rtl="0">
              <a:lnSpc>
                <a:spcPct val="90000"/>
              </a:lnSpc>
              <a:spcBef>
                <a:spcPts val="1001"/>
              </a:spcBef>
              <a:spcAft>
                <a:spcPts val="0"/>
              </a:spcAft>
              <a:buClr>
                <a:srgbClr val="B84742"/>
              </a:buClr>
              <a:buSzPts val="3600"/>
              <a:buFont typeface="Noto Sans Symbols"/>
              <a:buChar char="🞂"/>
            </a:pPr>
            <a:r>
              <a:rPr lang="en-US" sz="3600" b="0" strike="noStrike">
                <a:solidFill>
                  <a:srgbClr val="212121"/>
                </a:solidFill>
                <a:latin typeface="Roboto Condensed"/>
                <a:ea typeface="Roboto Condensed"/>
                <a:cs typeface="Roboto Condensed"/>
                <a:sym typeface="Roboto Condensed"/>
              </a:rPr>
              <a:t>Reading programs and manuals	- ?</a:t>
            </a:r>
            <a:endParaRPr/>
          </a:p>
          <a:p>
            <a:pPr marL="264960" marR="0" lvl="0" indent="-264599" algn="just" rtl="0">
              <a:lnSpc>
                <a:spcPct val="90000"/>
              </a:lnSpc>
              <a:spcBef>
                <a:spcPts val="1001"/>
              </a:spcBef>
              <a:spcAft>
                <a:spcPts val="0"/>
              </a:spcAft>
              <a:buClr>
                <a:srgbClr val="B84742"/>
              </a:buClr>
              <a:buSzPts val="3600"/>
              <a:buFont typeface="Noto Sans Symbols"/>
              <a:buChar char="🞂"/>
            </a:pPr>
            <a:r>
              <a:rPr lang="en-US" sz="3600" b="0" strike="noStrike">
                <a:solidFill>
                  <a:srgbClr val="212121"/>
                </a:solidFill>
                <a:latin typeface="Roboto Condensed"/>
                <a:ea typeface="Roboto Condensed"/>
                <a:cs typeface="Roboto Condensed"/>
                <a:sym typeface="Roboto Condensed"/>
              </a:rPr>
              <a:t>Job communication			- ?</a:t>
            </a:r>
            <a:endParaRPr/>
          </a:p>
          <a:p>
            <a:pPr marL="264960" marR="0" lvl="0" indent="-264599" algn="just" rtl="0">
              <a:lnSpc>
                <a:spcPct val="90000"/>
              </a:lnSpc>
              <a:spcBef>
                <a:spcPts val="1001"/>
              </a:spcBef>
              <a:spcAft>
                <a:spcPts val="0"/>
              </a:spcAft>
              <a:buClr>
                <a:srgbClr val="B84742"/>
              </a:buClr>
              <a:buSzPts val="3600"/>
              <a:buFont typeface="Noto Sans Symbols"/>
              <a:buChar char="🞂"/>
            </a:pPr>
            <a:r>
              <a:rPr lang="en-US" sz="3600" b="0" strike="noStrike">
                <a:solidFill>
                  <a:srgbClr val="212121"/>
                </a:solidFill>
                <a:latin typeface="Roboto Condensed"/>
                <a:ea typeface="Roboto Condensed"/>
                <a:cs typeface="Roboto Condensed"/>
                <a:sym typeface="Roboto Condensed"/>
              </a:rPr>
              <a:t>Others						- ?</a:t>
            </a:r>
            <a:endParaRPr/>
          </a:p>
        </p:txBody>
      </p:sp>
      <p:sp>
        <p:nvSpPr>
          <p:cNvPr id="929" name="Google Shape;929;p47"/>
          <p:cNvSpPr/>
          <p:nvPr/>
        </p:nvSpPr>
        <p:spPr>
          <a:xfrm>
            <a:off x="190440" y="3534480"/>
            <a:ext cx="7799760" cy="283536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3600"/>
              <a:buFont typeface="Noto Sans Symbols"/>
              <a:buChar char="🞂"/>
            </a:pPr>
            <a:r>
              <a:rPr lang="en-US" sz="3600" b="0" strike="noStrike">
                <a:solidFill>
                  <a:srgbClr val="212121"/>
                </a:solidFill>
                <a:latin typeface="Roboto Condensed"/>
                <a:ea typeface="Roboto Condensed"/>
                <a:cs typeface="Roboto Condensed"/>
                <a:sym typeface="Roboto Condensed"/>
              </a:rPr>
              <a:t>Writing programs				- 13%</a:t>
            </a:r>
            <a:endParaRPr sz="36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3600"/>
              <a:buFont typeface="Noto Sans Symbols"/>
              <a:buChar char="🞂"/>
            </a:pPr>
            <a:r>
              <a:rPr lang="en-US" sz="3600" b="0" strike="noStrike">
                <a:solidFill>
                  <a:srgbClr val="212121"/>
                </a:solidFill>
                <a:latin typeface="Roboto Condensed"/>
                <a:ea typeface="Roboto Condensed"/>
                <a:cs typeface="Roboto Condensed"/>
                <a:sym typeface="Roboto Condensed"/>
              </a:rPr>
              <a:t>Reading programs and manuals	- 16%</a:t>
            </a:r>
            <a:endParaRPr sz="36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3600"/>
              <a:buFont typeface="Noto Sans Symbols"/>
              <a:buChar char="🞂"/>
            </a:pPr>
            <a:r>
              <a:rPr lang="en-US" sz="3600" b="0" strike="noStrike">
                <a:solidFill>
                  <a:srgbClr val="212121"/>
                </a:solidFill>
                <a:latin typeface="Roboto Condensed"/>
                <a:ea typeface="Roboto Condensed"/>
                <a:cs typeface="Roboto Condensed"/>
                <a:sym typeface="Roboto Condensed"/>
              </a:rPr>
              <a:t>Job communication			- 32%</a:t>
            </a:r>
            <a:endParaRPr sz="36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3600"/>
              <a:buFont typeface="Noto Sans Symbols"/>
              <a:buChar char="🞂"/>
            </a:pPr>
            <a:r>
              <a:rPr lang="en-US" sz="3600" b="0" strike="noStrike">
                <a:solidFill>
                  <a:srgbClr val="212121"/>
                </a:solidFill>
                <a:latin typeface="Roboto Condensed"/>
                <a:ea typeface="Roboto Condensed"/>
                <a:cs typeface="Roboto Condensed"/>
                <a:sym typeface="Roboto Condensed"/>
              </a:rPr>
              <a:t>Others						- 39%</a:t>
            </a:r>
            <a:endParaRPr sz="3600" b="0" strike="noStrike">
              <a:solidFill>
                <a:schemeClr val="dk1"/>
              </a:solidFill>
              <a:latin typeface="Arial"/>
              <a:ea typeface="Arial"/>
              <a:cs typeface="Arial"/>
              <a:sym typeface="Arial"/>
            </a:endParaRPr>
          </a:p>
        </p:txBody>
      </p:sp>
      <p:sp>
        <p:nvSpPr>
          <p:cNvPr id="930" name="Google Shape;930;p47"/>
          <p:cNvSpPr/>
          <p:nvPr/>
        </p:nvSpPr>
        <p:spPr>
          <a:xfrm>
            <a:off x="7821720" y="1660680"/>
            <a:ext cx="4010760" cy="3076560"/>
          </a:xfrm>
          <a:prstGeom prst="rect">
            <a:avLst/>
          </a:prstGeom>
          <a:noFill/>
          <a:ln w="50750" cap="flat" cmpd="sng">
            <a:solidFill>
              <a:srgbClr val="CDCDCD"/>
            </a:solidFill>
            <a:prstDash val="solid"/>
            <a:round/>
            <a:headEnd type="none" w="sm" len="sm"/>
            <a:tailEnd type="none" w="sm" len="sm"/>
          </a:ln>
        </p:spPr>
        <p:txBody>
          <a:bodyPr spcFirstLastPara="1" wrap="square" lIns="90000" tIns="45000" rIns="90000" bIns="45000" anchor="t" anchorCtr="0">
            <a:spAutoFit/>
          </a:bodyPr>
          <a:lstStyle/>
          <a:p>
            <a:pPr marL="457200" marR="0" lvl="0" indent="-456840" algn="l" rtl="0">
              <a:lnSpc>
                <a:spcPct val="100000"/>
              </a:lnSpc>
              <a:spcBef>
                <a:spcPts val="0"/>
              </a:spcBef>
              <a:spcAft>
                <a:spcPts val="0"/>
              </a:spcAft>
              <a:buClr>
                <a:srgbClr val="212121"/>
              </a:buClr>
              <a:buSzPts val="2800"/>
              <a:buFont typeface="Arial"/>
              <a:buChar char="•"/>
            </a:pPr>
            <a:r>
              <a:rPr lang="en-US" sz="2800" b="0" strike="noStrike">
                <a:solidFill>
                  <a:srgbClr val="212121"/>
                </a:solidFill>
                <a:latin typeface="Roboto Condensed"/>
                <a:ea typeface="Roboto Condensed"/>
                <a:cs typeface="Roboto Condensed"/>
                <a:sym typeface="Roboto Condensed"/>
              </a:rPr>
              <a:t>Programmers spend </a:t>
            </a:r>
            <a:r>
              <a:rPr lang="en-US" sz="2800" b="1" strike="noStrike">
                <a:solidFill>
                  <a:srgbClr val="C00000"/>
                </a:solidFill>
                <a:latin typeface="Roboto Condensed"/>
                <a:ea typeface="Roboto Condensed"/>
                <a:cs typeface="Roboto Condensed"/>
                <a:sym typeface="Roboto Condensed"/>
              </a:rPr>
              <a:t>more time in reading programs</a:t>
            </a:r>
            <a:r>
              <a:rPr lang="en-US" sz="2800" b="0" strike="noStrike">
                <a:solidFill>
                  <a:srgbClr val="212121"/>
                </a:solidFill>
                <a:latin typeface="Roboto Condensed"/>
                <a:ea typeface="Roboto Condensed"/>
                <a:cs typeface="Roboto Condensed"/>
                <a:sym typeface="Roboto Condensed"/>
              </a:rPr>
              <a:t> than in writing them.</a:t>
            </a:r>
            <a:endParaRPr sz="2800" b="0" strike="noStrik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800" b="0" strike="noStrike">
              <a:solidFill>
                <a:schemeClr val="dk1"/>
              </a:solidFill>
              <a:latin typeface="Arial"/>
              <a:ea typeface="Arial"/>
              <a:cs typeface="Arial"/>
              <a:sym typeface="Arial"/>
            </a:endParaRPr>
          </a:p>
          <a:p>
            <a:pPr marL="457200" marR="0" lvl="0" indent="-456840" algn="l" rtl="0">
              <a:lnSpc>
                <a:spcPct val="100000"/>
              </a:lnSpc>
              <a:spcBef>
                <a:spcPts val="0"/>
              </a:spcBef>
              <a:spcAft>
                <a:spcPts val="0"/>
              </a:spcAft>
              <a:buClr>
                <a:srgbClr val="212121"/>
              </a:buClr>
              <a:buSzPts val="2800"/>
              <a:buFont typeface="Arial"/>
              <a:buChar char="•"/>
            </a:pPr>
            <a:r>
              <a:rPr lang="en-US" sz="2800" b="0" strike="noStrike">
                <a:solidFill>
                  <a:srgbClr val="212121"/>
                </a:solidFill>
                <a:latin typeface="Roboto Condensed"/>
                <a:ea typeface="Roboto Condensed"/>
                <a:cs typeface="Roboto Condensed"/>
                <a:sym typeface="Roboto Condensed"/>
              </a:rPr>
              <a:t>Writing programs is a small part of their lives.</a:t>
            </a:r>
            <a:endParaRPr sz="2800" b="0" strike="noStrike">
              <a:solidFill>
                <a:schemeClr val="dk1"/>
              </a:solidFill>
              <a:latin typeface="Arial"/>
              <a:ea typeface="Arial"/>
              <a:cs typeface="Arial"/>
              <a:sym typeface="Arial"/>
            </a:endParaRPr>
          </a:p>
        </p:txBody>
      </p:sp>
      <p:cxnSp>
        <p:nvCxnSpPr>
          <p:cNvPr id="931" name="Google Shape;931;p47"/>
          <p:cNvCxnSpPr/>
          <p:nvPr/>
        </p:nvCxnSpPr>
        <p:spPr>
          <a:xfrm>
            <a:off x="190440" y="3530880"/>
            <a:ext cx="7448040" cy="0"/>
          </a:xfrm>
          <a:prstGeom prst="straightConnector1">
            <a:avLst/>
          </a:prstGeom>
          <a:noFill/>
          <a:ln w="50750" cap="flat" cmpd="sng">
            <a:solidFill>
              <a:srgbClr val="CDCDCD"/>
            </a:solidFill>
            <a:prstDash val="solid"/>
            <a:miter lim="8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9">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29">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930"/>
                                        </p:tgtEl>
                                        <p:attrNameLst>
                                          <p:attrName>style.visibility</p:attrName>
                                        </p:attrNameLst>
                                      </p:cBhvr>
                                      <p:to>
                                        <p:strVal val="visible"/>
                                      </p:to>
                                    </p:set>
                                    <p:animEffect transition="in" filter="fade">
                                      <p:cBhvr>
                                        <p:cTn id="39" dur="500"/>
                                        <p:tgtEl>
                                          <p:spTgt spid="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ebb636fcf1_0_97"/>
          <p:cNvSpPr txBox="1"/>
          <p:nvPr/>
        </p:nvSpPr>
        <p:spPr>
          <a:xfrm>
            <a:off x="0" y="0"/>
            <a:ext cx="12191700" cy="711000"/>
          </a:xfrm>
          <a:prstGeom prst="rect">
            <a:avLst/>
          </a:prstGeom>
          <a:solidFill>
            <a:srgbClr val="C0C0C0">
              <a:alpha val="49800"/>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Characteristics of Software</a:t>
            </a:r>
            <a:endParaRPr sz="3400" b="0" strike="noStrike">
              <a:solidFill>
                <a:srgbClr val="212121"/>
              </a:solidFill>
              <a:latin typeface="Roboto Condensed"/>
              <a:ea typeface="Roboto Condensed"/>
              <a:cs typeface="Roboto Condensed"/>
              <a:sym typeface="Roboto Condensed"/>
            </a:endParaRPr>
          </a:p>
        </p:txBody>
      </p:sp>
      <p:sp>
        <p:nvSpPr>
          <p:cNvPr id="152" name="Google Shape;152;g2ebb636fcf1_0_97"/>
          <p:cNvSpPr txBox="1"/>
          <p:nvPr/>
        </p:nvSpPr>
        <p:spPr>
          <a:xfrm>
            <a:off x="190440" y="847800"/>
            <a:ext cx="11782200" cy="2590500"/>
          </a:xfrm>
          <a:prstGeom prst="rect">
            <a:avLst/>
          </a:prstGeom>
          <a:noFill/>
          <a:ln>
            <a:noFill/>
          </a:ln>
        </p:spPr>
        <p:txBody>
          <a:bodyPr spcFirstLastPara="1" wrap="square" lIns="91425" tIns="45700" rIns="91425" bIns="45700" anchor="t" anchorCtr="0">
            <a:noAutofit/>
          </a:bodyPr>
          <a:lstStyle/>
          <a:p>
            <a:pPr marL="264960" marR="0" lvl="0" indent="-264600" algn="just" rtl="0">
              <a:lnSpc>
                <a:spcPct val="90000"/>
              </a:lnSpc>
              <a:spcBef>
                <a:spcPts val="0"/>
              </a:spcBef>
              <a:spcAft>
                <a:spcPts val="0"/>
              </a:spcAft>
              <a:buClr>
                <a:srgbClr val="B84742"/>
              </a:buClr>
              <a:buSzPts val="2800"/>
              <a:buFont typeface="Noto Sans Symbols"/>
              <a:buChar char="🞂"/>
            </a:pPr>
            <a:r>
              <a:rPr lang="en-US" sz="2800" b="1" strike="noStrike">
                <a:solidFill>
                  <a:srgbClr val="B84742"/>
                </a:solidFill>
                <a:latin typeface="Roboto Condensed"/>
                <a:ea typeface="Roboto Condensed"/>
                <a:cs typeface="Roboto Condensed"/>
                <a:sym typeface="Roboto Condensed"/>
              </a:rPr>
              <a:t>Software is developed or engineered</a:t>
            </a:r>
            <a:endParaRPr sz="2800" b="0" strike="noStrike">
              <a:solidFill>
                <a:srgbClr val="212121"/>
              </a:solidFill>
              <a:latin typeface="Roboto Condensed"/>
              <a:ea typeface="Roboto Condensed"/>
              <a:cs typeface="Roboto Condensed"/>
              <a:sym typeface="Roboto Condensed"/>
            </a:endParaRPr>
          </a:p>
          <a:p>
            <a:pPr marL="809640" marR="0" lvl="1" indent="-352080" algn="just" rtl="0">
              <a:lnSpc>
                <a:spcPct val="90000"/>
              </a:lnSpc>
              <a:spcBef>
                <a:spcPts val="499"/>
              </a:spcBef>
              <a:spcAft>
                <a:spcPts val="0"/>
              </a:spcAft>
              <a:buClr>
                <a:srgbClr val="B84742"/>
              </a:buClr>
              <a:buSzPts val="2400"/>
              <a:buFont typeface="Noto Sans Symbols"/>
              <a:buChar char="⮩"/>
            </a:pPr>
            <a:r>
              <a:rPr lang="en-US" sz="2400" b="0" i="0" u="none" strike="noStrike" cap="none">
                <a:solidFill>
                  <a:srgbClr val="212121"/>
                </a:solidFill>
                <a:latin typeface="Roboto Condensed"/>
                <a:ea typeface="Roboto Condensed"/>
                <a:cs typeface="Roboto Condensed"/>
                <a:sym typeface="Roboto Condensed"/>
              </a:rPr>
              <a:t>It is not manufactured like hardware</a:t>
            </a:r>
            <a:endParaRPr/>
          </a:p>
          <a:p>
            <a:pPr marL="1143000" marR="0" lvl="2" indent="-228240" algn="just" rtl="0">
              <a:lnSpc>
                <a:spcPct val="90000"/>
              </a:lnSpc>
              <a:spcBef>
                <a:spcPts val="499"/>
              </a:spcBef>
              <a:spcAft>
                <a:spcPts val="0"/>
              </a:spcAft>
              <a:buClr>
                <a:srgbClr val="B84742"/>
              </a:buClr>
              <a:buSzPts val="2400"/>
              <a:buFont typeface="Noto Sans Symbols"/>
              <a:buChar char="▪"/>
            </a:pPr>
            <a:r>
              <a:rPr lang="en-US" sz="2400" b="0" i="0" u="none" strike="noStrike" cap="none">
                <a:solidFill>
                  <a:srgbClr val="212121"/>
                </a:solidFill>
                <a:latin typeface="Roboto Condensed"/>
                <a:ea typeface="Roboto Condensed"/>
                <a:cs typeface="Roboto Condensed"/>
                <a:sym typeface="Roboto Condensed"/>
              </a:rPr>
              <a:t>Manufacturing phase can introduce quality problem that are nonexistent (or easily corrected) for software</a:t>
            </a:r>
            <a:endParaRPr/>
          </a:p>
          <a:p>
            <a:pPr marL="1143000" marR="0" lvl="2" indent="-228240" algn="just" rtl="0">
              <a:lnSpc>
                <a:spcPct val="90000"/>
              </a:lnSpc>
              <a:spcBef>
                <a:spcPts val="499"/>
              </a:spcBef>
              <a:spcAft>
                <a:spcPts val="0"/>
              </a:spcAft>
              <a:buClr>
                <a:srgbClr val="B84742"/>
              </a:buClr>
              <a:buSzPts val="2400"/>
              <a:buFont typeface="Noto Sans Symbols"/>
              <a:buChar char="▪"/>
            </a:pPr>
            <a:r>
              <a:rPr lang="en-US" sz="2400" b="0" i="0" u="none" strike="noStrike" cap="none">
                <a:solidFill>
                  <a:srgbClr val="212121"/>
                </a:solidFill>
                <a:latin typeface="Roboto Condensed"/>
                <a:ea typeface="Roboto Condensed"/>
                <a:cs typeface="Roboto Condensed"/>
                <a:sym typeface="Roboto Condensed"/>
              </a:rPr>
              <a:t>Both requires construction of “product” but approaches are different</a:t>
            </a:r>
            <a:endParaRPr/>
          </a:p>
          <a:p>
            <a:pPr marL="264960" marR="0" lvl="0" indent="-264600" algn="just" rtl="0">
              <a:lnSpc>
                <a:spcPct val="90000"/>
              </a:lnSpc>
              <a:spcBef>
                <a:spcPts val="1001"/>
              </a:spcBef>
              <a:spcAft>
                <a:spcPts val="0"/>
              </a:spcAft>
              <a:buClr>
                <a:srgbClr val="B84742"/>
              </a:buClr>
              <a:buSzPts val="2800"/>
              <a:buFont typeface="Noto Sans Symbols"/>
              <a:buChar char="🞂"/>
            </a:pPr>
            <a:r>
              <a:rPr lang="en-US" sz="2800" b="1" strike="noStrike">
                <a:solidFill>
                  <a:srgbClr val="B84742"/>
                </a:solidFill>
                <a:latin typeface="Roboto Condensed"/>
                <a:ea typeface="Roboto Condensed"/>
                <a:cs typeface="Roboto Condensed"/>
                <a:sym typeface="Roboto Condensed"/>
              </a:rPr>
              <a:t>Software doesn’t “wear-out”- </a:t>
            </a:r>
            <a:r>
              <a:rPr lang="en-US" sz="2600" b="1">
                <a:solidFill>
                  <a:srgbClr val="0570A6"/>
                </a:solidFill>
              </a:rPr>
              <a:t> But it does deteriorate!</a:t>
            </a:r>
            <a:endParaRPr sz="2600" b="1">
              <a:solidFill>
                <a:srgbClr val="0570A6"/>
              </a:solidFill>
            </a:endParaRPr>
          </a:p>
          <a:p>
            <a:pPr marL="264960" marR="0" lvl="0" indent="-264600" algn="just" rtl="0">
              <a:lnSpc>
                <a:spcPct val="90000"/>
              </a:lnSpc>
              <a:spcBef>
                <a:spcPts val="1001"/>
              </a:spcBef>
              <a:spcAft>
                <a:spcPts val="0"/>
              </a:spcAft>
              <a:buClr>
                <a:srgbClr val="B84742"/>
              </a:buClr>
              <a:buSzPts val="2800"/>
              <a:buFont typeface="Roboto Condensed"/>
              <a:buChar char="🞂"/>
            </a:pPr>
            <a:endParaRPr sz="2800" b="1">
              <a:solidFill>
                <a:srgbClr val="B84742"/>
              </a:solidFill>
              <a:latin typeface="Roboto Condensed"/>
              <a:ea typeface="Roboto Condensed"/>
              <a:cs typeface="Roboto Condensed"/>
              <a:sym typeface="Roboto Condensed"/>
            </a:endParaRPr>
          </a:p>
        </p:txBody>
      </p:sp>
      <p:grpSp>
        <p:nvGrpSpPr>
          <p:cNvPr id="153" name="Google Shape;153;g2ebb636fcf1_0_97"/>
          <p:cNvGrpSpPr/>
          <p:nvPr/>
        </p:nvGrpSpPr>
        <p:grpSpPr>
          <a:xfrm>
            <a:off x="320580" y="3656862"/>
            <a:ext cx="5394060" cy="2287116"/>
            <a:chOff x="320580" y="3656862"/>
            <a:chExt cx="5394060" cy="2287116"/>
          </a:xfrm>
        </p:grpSpPr>
        <p:grpSp>
          <p:nvGrpSpPr>
            <p:cNvPr id="154" name="Google Shape;154;g2ebb636fcf1_0_97"/>
            <p:cNvGrpSpPr/>
            <p:nvPr/>
          </p:nvGrpSpPr>
          <p:grpSpPr>
            <a:xfrm>
              <a:off x="747720" y="3656862"/>
              <a:ext cx="4966920" cy="2287116"/>
              <a:chOff x="747720" y="3656862"/>
              <a:chExt cx="4966920" cy="2287116"/>
            </a:xfrm>
          </p:grpSpPr>
          <p:sp>
            <p:nvSpPr>
              <p:cNvPr id="155" name="Google Shape;155;g2ebb636fcf1_0_97"/>
              <p:cNvSpPr/>
              <p:nvPr/>
            </p:nvSpPr>
            <p:spPr>
              <a:xfrm rot="10800000" flipH="1">
                <a:off x="747720" y="3656862"/>
                <a:ext cx="378" cy="2285658"/>
              </a:xfrm>
              <a:custGeom>
                <a:avLst/>
                <a:gdLst/>
                <a:ahLst/>
                <a:cxnLst/>
                <a:rect l="l" t="t" r="r" b="b"/>
                <a:pathLst>
                  <a:path w="21600" h="21600" extrusionOk="0">
                    <a:moveTo>
                      <a:pt x="0" y="0"/>
                    </a:moveTo>
                    <a:lnTo>
                      <a:pt x="21600" y="21600"/>
                    </a:lnTo>
                  </a:path>
                </a:pathLst>
              </a:custGeom>
              <a:noFill/>
              <a:ln w="25400" cap="flat" cmpd="sng">
                <a:solidFill>
                  <a:schemeClr val="accent6"/>
                </a:solidFill>
                <a:prstDash val="solid"/>
                <a:miter lim="8000"/>
                <a:headEnd type="none" w="sm" len="sm"/>
                <a:tailEnd type="triangle" w="med" len="med"/>
              </a:ln>
              <a:effectLst>
                <a:outerShdw blurRad="40000" dist="20000" dir="5400000" rotWithShape="0">
                  <a:srgbClr val="000000">
                    <a:alpha val="37650"/>
                  </a:srgbClr>
                </a:outerShdw>
              </a:effectLst>
            </p:spPr>
          </p:sp>
          <p:sp>
            <p:nvSpPr>
              <p:cNvPr id="156" name="Google Shape;156;g2ebb636fcf1_0_97"/>
              <p:cNvSpPr/>
              <p:nvPr/>
            </p:nvSpPr>
            <p:spPr>
              <a:xfrm>
                <a:off x="747720" y="5943600"/>
                <a:ext cx="4966920" cy="378"/>
              </a:xfrm>
              <a:custGeom>
                <a:avLst/>
                <a:gdLst/>
                <a:ahLst/>
                <a:cxnLst/>
                <a:rect l="l" t="t" r="r" b="b"/>
                <a:pathLst>
                  <a:path w="21600" h="21600" extrusionOk="0">
                    <a:moveTo>
                      <a:pt x="0" y="0"/>
                    </a:moveTo>
                    <a:lnTo>
                      <a:pt x="21600" y="21600"/>
                    </a:lnTo>
                  </a:path>
                </a:pathLst>
              </a:custGeom>
              <a:noFill/>
              <a:ln w="25400" cap="flat" cmpd="sng">
                <a:solidFill>
                  <a:schemeClr val="dk1"/>
                </a:solidFill>
                <a:prstDash val="solid"/>
                <a:miter lim="8000"/>
                <a:headEnd type="none" w="sm" len="sm"/>
                <a:tailEnd type="triangle" w="med" len="med"/>
              </a:ln>
              <a:effectLst>
                <a:outerShdw blurRad="40000" dist="20000" dir="5400000" rotWithShape="0">
                  <a:srgbClr val="000000">
                    <a:alpha val="37650"/>
                  </a:srgbClr>
                </a:outerShdw>
              </a:effectLst>
            </p:spPr>
          </p:sp>
          <p:sp>
            <p:nvSpPr>
              <p:cNvPr id="157" name="Google Shape;157;g2ebb636fcf1_0_97"/>
              <p:cNvSpPr/>
              <p:nvPr/>
            </p:nvSpPr>
            <p:spPr>
              <a:xfrm>
                <a:off x="1080000" y="4013640"/>
                <a:ext cx="4028792" cy="1839803"/>
              </a:xfrm>
              <a:custGeom>
                <a:avLst/>
                <a:gdLst/>
                <a:ahLst/>
                <a:cxnLst/>
                <a:rect l="l" t="t" r="r" b="b"/>
                <a:pathLst>
                  <a:path w="4028792" h="1839803" extrusionOk="0">
                    <a:moveTo>
                      <a:pt x="0" y="0"/>
                    </a:moveTo>
                    <a:cubicBezTo>
                      <a:pt x="153154" y="623935"/>
                      <a:pt x="306309" y="1247870"/>
                      <a:pt x="516048" y="1548143"/>
                    </a:cubicBezTo>
                    <a:cubicBezTo>
                      <a:pt x="725787" y="1848416"/>
                      <a:pt x="826884" y="1759391"/>
                      <a:pt x="1258432" y="1801640"/>
                    </a:cubicBezTo>
                    <a:cubicBezTo>
                      <a:pt x="1689981" y="1843890"/>
                      <a:pt x="2719058" y="1860488"/>
                      <a:pt x="3105339" y="1801640"/>
                    </a:cubicBezTo>
                    <a:cubicBezTo>
                      <a:pt x="3491620" y="1742792"/>
                      <a:pt x="3422210" y="1715631"/>
                      <a:pt x="3576119" y="1448554"/>
                    </a:cubicBezTo>
                    <a:cubicBezTo>
                      <a:pt x="3730028" y="1181477"/>
                      <a:pt x="3879410" y="690326"/>
                      <a:pt x="4028792" y="199176"/>
                    </a:cubicBezTo>
                  </a:path>
                </a:pathLst>
              </a:custGeom>
              <a:noFill/>
              <a:ln w="25400" cap="flat" cmpd="sng">
                <a:solidFill>
                  <a:srgbClr val="6969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g2ebb636fcf1_0_97"/>
              <p:cNvSpPr/>
              <p:nvPr/>
            </p:nvSpPr>
            <p:spPr>
              <a:xfrm>
                <a:off x="1740240" y="3751560"/>
                <a:ext cx="907800" cy="639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strike="noStrike">
                    <a:solidFill>
                      <a:srgbClr val="212121"/>
                    </a:solidFill>
                    <a:latin typeface="Roboto Condensed"/>
                    <a:ea typeface="Roboto Condensed"/>
                    <a:cs typeface="Roboto Condensed"/>
                    <a:sym typeface="Roboto Condensed"/>
                  </a:rPr>
                  <a:t>Infant</a:t>
                </a:r>
                <a:endParaRPr sz="1800" b="0" strike="noStrik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800" b="0" strike="noStrike">
                    <a:solidFill>
                      <a:srgbClr val="212121"/>
                    </a:solidFill>
                    <a:latin typeface="Roboto Condensed"/>
                    <a:ea typeface="Roboto Condensed"/>
                    <a:cs typeface="Roboto Condensed"/>
                    <a:sym typeface="Roboto Condensed"/>
                  </a:rPr>
                  <a:t>morality</a:t>
                </a:r>
                <a:endParaRPr sz="1800" b="0" strike="noStrike">
                  <a:solidFill>
                    <a:schemeClr val="dk1"/>
                  </a:solidFill>
                  <a:latin typeface="Arial"/>
                  <a:ea typeface="Arial"/>
                  <a:cs typeface="Arial"/>
                  <a:sym typeface="Arial"/>
                </a:endParaRPr>
              </a:p>
            </p:txBody>
          </p:sp>
          <p:sp>
            <p:nvSpPr>
              <p:cNvPr id="159" name="Google Shape;159;g2ebb636fcf1_0_97"/>
              <p:cNvSpPr/>
              <p:nvPr/>
            </p:nvSpPr>
            <p:spPr>
              <a:xfrm flipH="1">
                <a:off x="1299618" y="4074840"/>
                <a:ext cx="412182" cy="584658"/>
              </a:xfrm>
              <a:custGeom>
                <a:avLst/>
                <a:gdLst/>
                <a:ahLst/>
                <a:cxnLst/>
                <a:rect l="l" t="t" r="r" b="b"/>
                <a:pathLst>
                  <a:path w="21600" h="21600" extrusionOk="0">
                    <a:moveTo>
                      <a:pt x="0" y="0"/>
                    </a:moveTo>
                    <a:lnTo>
                      <a:pt x="21600" y="21600"/>
                    </a:lnTo>
                  </a:path>
                </a:pathLst>
              </a:custGeom>
              <a:noFill/>
              <a:ln w="25400" cap="flat" cmpd="sng">
                <a:solidFill>
                  <a:schemeClr val="dk1"/>
                </a:solidFill>
                <a:prstDash val="solid"/>
                <a:miter lim="8000"/>
                <a:headEnd type="none" w="sm" len="sm"/>
                <a:tailEnd type="triangle" w="med" len="med"/>
              </a:ln>
              <a:effectLst>
                <a:outerShdw blurRad="40000" dist="20000" dir="5400000" rotWithShape="0">
                  <a:srgbClr val="000000">
                    <a:alpha val="37650"/>
                  </a:srgbClr>
                </a:outerShdw>
              </a:effectLst>
            </p:spPr>
          </p:sp>
          <p:sp>
            <p:nvSpPr>
              <p:cNvPr id="160" name="Google Shape;160;g2ebb636fcf1_0_97"/>
              <p:cNvSpPr/>
              <p:nvPr/>
            </p:nvSpPr>
            <p:spPr>
              <a:xfrm>
                <a:off x="3323880" y="3890160"/>
                <a:ext cx="1137000" cy="36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strike="noStrike">
                    <a:solidFill>
                      <a:srgbClr val="212121"/>
                    </a:solidFill>
                    <a:latin typeface="Roboto Condensed"/>
                    <a:ea typeface="Roboto Condensed"/>
                    <a:cs typeface="Roboto Condensed"/>
                    <a:sym typeface="Roboto Condensed"/>
                  </a:rPr>
                  <a:t>“Wear out”</a:t>
                </a:r>
                <a:endParaRPr sz="1800" b="0" strike="noStrike">
                  <a:solidFill>
                    <a:schemeClr val="dk1"/>
                  </a:solidFill>
                  <a:latin typeface="Arial"/>
                  <a:ea typeface="Arial"/>
                  <a:cs typeface="Arial"/>
                  <a:sym typeface="Arial"/>
                </a:endParaRPr>
              </a:p>
            </p:txBody>
          </p:sp>
          <p:sp>
            <p:nvSpPr>
              <p:cNvPr id="161" name="Google Shape;161;g2ebb636fcf1_0_97"/>
              <p:cNvSpPr/>
              <p:nvPr/>
            </p:nvSpPr>
            <p:spPr>
              <a:xfrm>
                <a:off x="4272120" y="4267080"/>
                <a:ext cx="533142" cy="533142"/>
              </a:xfrm>
              <a:custGeom>
                <a:avLst/>
                <a:gdLst/>
                <a:ahLst/>
                <a:cxnLst/>
                <a:rect l="l" t="t" r="r" b="b"/>
                <a:pathLst>
                  <a:path w="21600" h="21600" extrusionOk="0">
                    <a:moveTo>
                      <a:pt x="0" y="0"/>
                    </a:moveTo>
                    <a:lnTo>
                      <a:pt x="21600" y="21600"/>
                    </a:lnTo>
                  </a:path>
                </a:pathLst>
              </a:custGeom>
              <a:noFill/>
              <a:ln w="25400" cap="flat" cmpd="sng">
                <a:solidFill>
                  <a:schemeClr val="dk1"/>
                </a:solidFill>
                <a:prstDash val="solid"/>
                <a:miter lim="8000"/>
                <a:headEnd type="none" w="sm" len="sm"/>
                <a:tailEnd type="triangle" w="med" len="med"/>
              </a:ln>
              <a:effectLst>
                <a:outerShdw blurRad="40000" dist="20000" dir="5400000" rotWithShape="0">
                  <a:srgbClr val="000000">
                    <a:alpha val="37650"/>
                  </a:srgbClr>
                </a:outerShdw>
              </a:effectLst>
            </p:spPr>
          </p:sp>
          <p:sp>
            <p:nvSpPr>
              <p:cNvPr id="162" name="Google Shape;162;g2ebb636fcf1_0_97"/>
              <p:cNvSpPr/>
              <p:nvPr/>
            </p:nvSpPr>
            <p:spPr>
              <a:xfrm>
                <a:off x="4928760" y="5562720"/>
                <a:ext cx="630600" cy="36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strike="noStrike">
                    <a:solidFill>
                      <a:srgbClr val="212121"/>
                    </a:solidFill>
                    <a:latin typeface="Roboto Condensed"/>
                    <a:ea typeface="Roboto Condensed"/>
                    <a:cs typeface="Roboto Condensed"/>
                    <a:sym typeface="Roboto Condensed"/>
                  </a:rPr>
                  <a:t>Time</a:t>
                </a:r>
                <a:endParaRPr sz="1800" b="0" strike="noStrike">
                  <a:solidFill>
                    <a:schemeClr val="dk1"/>
                  </a:solidFill>
                  <a:latin typeface="Arial"/>
                  <a:ea typeface="Arial"/>
                  <a:cs typeface="Arial"/>
                  <a:sym typeface="Arial"/>
                </a:endParaRPr>
              </a:p>
            </p:txBody>
          </p:sp>
        </p:grpSp>
        <p:sp>
          <p:nvSpPr>
            <p:cNvPr id="163" name="Google Shape;163;g2ebb636fcf1_0_97"/>
            <p:cNvSpPr/>
            <p:nvPr/>
          </p:nvSpPr>
          <p:spPr>
            <a:xfrm rot="-5400000">
              <a:off x="-251970" y="4532850"/>
              <a:ext cx="1600800" cy="455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Failure Rate</a:t>
              </a:r>
              <a:endParaRPr sz="2400" b="0" strike="noStrike">
                <a:solidFill>
                  <a:schemeClr val="dk1"/>
                </a:solidFill>
                <a:latin typeface="Arial"/>
                <a:ea typeface="Arial"/>
                <a:cs typeface="Arial"/>
                <a:sym typeface="Arial"/>
              </a:endParaRPr>
            </a:p>
          </p:txBody>
        </p:sp>
      </p:grpSp>
      <p:sp>
        <p:nvSpPr>
          <p:cNvPr id="164" name="Google Shape;164;g2ebb636fcf1_0_97"/>
          <p:cNvSpPr/>
          <p:nvPr/>
        </p:nvSpPr>
        <p:spPr>
          <a:xfrm>
            <a:off x="747720" y="6060600"/>
            <a:ext cx="4966800" cy="456000"/>
          </a:xfrm>
          <a:prstGeom prst="rect">
            <a:avLst/>
          </a:prstGeom>
          <a:solidFill>
            <a:schemeClr val="lt1"/>
          </a:solidFill>
          <a:ln w="25400" cap="flat" cmpd="sng">
            <a:solidFill>
              <a:schemeClr val="accent6"/>
            </a:solidFill>
            <a:prstDash val="solid"/>
            <a:miter lim="8000"/>
            <a:headEnd type="none" w="sm" len="sm"/>
            <a:tailEnd type="none" w="sm" len="sm"/>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Bathtub curve of hardware failure</a:t>
            </a:r>
            <a:endParaRPr sz="2400" b="0" strike="noStrike">
              <a:solidFill>
                <a:schemeClr val="dk1"/>
              </a:solidFill>
              <a:latin typeface="Arial"/>
              <a:ea typeface="Arial"/>
              <a:cs typeface="Arial"/>
              <a:sym typeface="Arial"/>
            </a:endParaRPr>
          </a:p>
        </p:txBody>
      </p:sp>
      <p:sp>
        <p:nvSpPr>
          <p:cNvPr id="165" name="Google Shape;165;g2ebb636fcf1_0_97"/>
          <p:cNvSpPr/>
          <p:nvPr/>
        </p:nvSpPr>
        <p:spPr>
          <a:xfrm rot="10800000" flipH="1">
            <a:off x="6810480" y="3656862"/>
            <a:ext cx="378" cy="2285658"/>
          </a:xfrm>
          <a:custGeom>
            <a:avLst/>
            <a:gdLst/>
            <a:ahLst/>
            <a:cxnLst/>
            <a:rect l="l" t="t" r="r" b="b"/>
            <a:pathLst>
              <a:path w="21600" h="21600" extrusionOk="0">
                <a:moveTo>
                  <a:pt x="0" y="0"/>
                </a:moveTo>
                <a:lnTo>
                  <a:pt x="21600" y="21600"/>
                </a:lnTo>
              </a:path>
            </a:pathLst>
          </a:custGeom>
          <a:noFill/>
          <a:ln w="25400" cap="flat" cmpd="sng">
            <a:solidFill>
              <a:schemeClr val="dk1"/>
            </a:solidFill>
            <a:prstDash val="solid"/>
            <a:miter lim="8000"/>
            <a:headEnd type="none" w="sm" len="sm"/>
            <a:tailEnd type="triangle" w="med" len="med"/>
          </a:ln>
          <a:effectLst>
            <a:outerShdw blurRad="40000" dist="20000" dir="5400000" rotWithShape="0">
              <a:srgbClr val="000000">
                <a:alpha val="37650"/>
              </a:srgbClr>
            </a:outerShdw>
          </a:effectLst>
        </p:spPr>
      </p:sp>
      <p:sp>
        <p:nvSpPr>
          <p:cNvPr id="166" name="Google Shape;166;g2ebb636fcf1_0_97"/>
          <p:cNvSpPr/>
          <p:nvPr/>
        </p:nvSpPr>
        <p:spPr>
          <a:xfrm>
            <a:off x="6810480" y="5943600"/>
            <a:ext cx="4704858" cy="378"/>
          </a:xfrm>
          <a:custGeom>
            <a:avLst/>
            <a:gdLst/>
            <a:ahLst/>
            <a:cxnLst/>
            <a:rect l="l" t="t" r="r" b="b"/>
            <a:pathLst>
              <a:path w="21600" h="21600" extrusionOk="0">
                <a:moveTo>
                  <a:pt x="0" y="0"/>
                </a:moveTo>
                <a:lnTo>
                  <a:pt x="21600" y="21600"/>
                </a:lnTo>
              </a:path>
            </a:pathLst>
          </a:custGeom>
          <a:noFill/>
          <a:ln w="25400" cap="flat" cmpd="sng">
            <a:solidFill>
              <a:schemeClr val="dk1"/>
            </a:solidFill>
            <a:prstDash val="solid"/>
            <a:miter lim="8000"/>
            <a:headEnd type="none" w="sm" len="sm"/>
            <a:tailEnd type="triangle" w="med" len="med"/>
          </a:ln>
          <a:effectLst>
            <a:outerShdw blurRad="40000" dist="20000" dir="5400000" rotWithShape="0">
              <a:srgbClr val="000000">
                <a:alpha val="37650"/>
              </a:srgbClr>
            </a:outerShdw>
          </a:effectLst>
        </p:spPr>
      </p:sp>
      <p:sp>
        <p:nvSpPr>
          <p:cNvPr id="167" name="Google Shape;167;g2ebb636fcf1_0_97"/>
          <p:cNvSpPr/>
          <p:nvPr/>
        </p:nvSpPr>
        <p:spPr>
          <a:xfrm>
            <a:off x="11080800" y="5592960"/>
            <a:ext cx="630600" cy="36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strike="noStrike">
                <a:solidFill>
                  <a:srgbClr val="212121"/>
                </a:solidFill>
                <a:latin typeface="Roboto Condensed"/>
                <a:ea typeface="Roboto Condensed"/>
                <a:cs typeface="Roboto Condensed"/>
                <a:sym typeface="Roboto Condensed"/>
              </a:rPr>
              <a:t>Time</a:t>
            </a:r>
            <a:endParaRPr sz="1800" b="0" strike="noStrike">
              <a:solidFill>
                <a:schemeClr val="dk1"/>
              </a:solidFill>
              <a:latin typeface="Arial"/>
              <a:ea typeface="Arial"/>
              <a:cs typeface="Arial"/>
              <a:sym typeface="Arial"/>
            </a:endParaRPr>
          </a:p>
        </p:txBody>
      </p:sp>
      <p:sp>
        <p:nvSpPr>
          <p:cNvPr id="168" name="Google Shape;168;g2ebb636fcf1_0_97"/>
          <p:cNvSpPr/>
          <p:nvPr/>
        </p:nvSpPr>
        <p:spPr>
          <a:xfrm rot="-5400000">
            <a:off x="5734110" y="4532850"/>
            <a:ext cx="1600800" cy="455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Failure Rate</a:t>
            </a:r>
            <a:endParaRPr sz="2400" b="0" strike="noStrike">
              <a:solidFill>
                <a:schemeClr val="dk1"/>
              </a:solidFill>
              <a:latin typeface="Arial"/>
              <a:ea typeface="Arial"/>
              <a:cs typeface="Arial"/>
              <a:sym typeface="Arial"/>
            </a:endParaRPr>
          </a:p>
        </p:txBody>
      </p:sp>
      <p:sp>
        <p:nvSpPr>
          <p:cNvPr id="169" name="Google Shape;169;g2ebb636fcf1_0_97"/>
          <p:cNvSpPr/>
          <p:nvPr/>
        </p:nvSpPr>
        <p:spPr>
          <a:xfrm>
            <a:off x="7027200" y="3870360"/>
            <a:ext cx="3864962" cy="1938313"/>
          </a:xfrm>
          <a:custGeom>
            <a:avLst/>
            <a:gdLst/>
            <a:ahLst/>
            <a:cxnLst/>
            <a:rect l="l" t="t" r="r" b="b"/>
            <a:pathLst>
              <a:path w="3864962" h="1938313" extrusionOk="0">
                <a:moveTo>
                  <a:pt x="4165" y="0"/>
                </a:moveTo>
                <a:cubicBezTo>
                  <a:pt x="-1116" y="185596"/>
                  <a:pt x="-6397" y="371193"/>
                  <a:pt x="22272" y="534155"/>
                </a:cubicBezTo>
                <a:cubicBezTo>
                  <a:pt x="50941" y="697117"/>
                  <a:pt x="112807" y="848009"/>
                  <a:pt x="176181" y="977775"/>
                </a:cubicBezTo>
                <a:cubicBezTo>
                  <a:pt x="239555" y="1107541"/>
                  <a:pt x="318019" y="1196567"/>
                  <a:pt x="402518" y="1312753"/>
                </a:cubicBezTo>
                <a:cubicBezTo>
                  <a:pt x="487017" y="1428939"/>
                  <a:pt x="560953" y="1591902"/>
                  <a:pt x="683175" y="1674892"/>
                </a:cubicBezTo>
                <a:cubicBezTo>
                  <a:pt x="805397" y="1757882"/>
                  <a:pt x="969869" y="1779007"/>
                  <a:pt x="1135849" y="1810694"/>
                </a:cubicBezTo>
                <a:cubicBezTo>
                  <a:pt x="1301829" y="1842381"/>
                  <a:pt x="1484408" y="1848416"/>
                  <a:pt x="1679057" y="1865014"/>
                </a:cubicBezTo>
                <a:cubicBezTo>
                  <a:pt x="1873706" y="1881612"/>
                  <a:pt x="2092499" y="1899720"/>
                  <a:pt x="2303746" y="1910282"/>
                </a:cubicBezTo>
                <a:cubicBezTo>
                  <a:pt x="2514994" y="1920845"/>
                  <a:pt x="2789615" y="1925371"/>
                  <a:pt x="2946542" y="1928389"/>
                </a:cubicBezTo>
                <a:cubicBezTo>
                  <a:pt x="3103469" y="1931407"/>
                  <a:pt x="3245306" y="1928389"/>
                  <a:pt x="3245306" y="1928389"/>
                </a:cubicBezTo>
                <a:lnTo>
                  <a:pt x="3815674" y="1937442"/>
                </a:lnTo>
                <a:cubicBezTo>
                  <a:pt x="3907717" y="1938951"/>
                  <a:pt x="3852642" y="1938196"/>
                  <a:pt x="3797567" y="1937442"/>
                </a:cubicBezTo>
              </a:path>
            </a:pathLst>
          </a:custGeom>
          <a:noFill/>
          <a:ln w="38150" cap="flat" cmpd="sng">
            <a:solidFill>
              <a:schemeClr val="accent4"/>
            </a:solidFill>
            <a:prstDash val="solid"/>
            <a:miter lim="8000"/>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g2ebb636fcf1_0_97"/>
          <p:cNvSpPr/>
          <p:nvPr/>
        </p:nvSpPr>
        <p:spPr>
          <a:xfrm>
            <a:off x="7194240" y="3915720"/>
            <a:ext cx="4137433" cy="1376579"/>
          </a:xfrm>
          <a:custGeom>
            <a:avLst/>
            <a:gdLst/>
            <a:ahLst/>
            <a:cxnLst/>
            <a:rect l="l" t="t" r="r" b="b"/>
            <a:pathLst>
              <a:path w="4137433" h="1376579" extrusionOk="0">
                <a:moveTo>
                  <a:pt x="0" y="0"/>
                </a:moveTo>
                <a:cubicBezTo>
                  <a:pt x="16598" y="167489"/>
                  <a:pt x="33196" y="334978"/>
                  <a:pt x="72428" y="479833"/>
                </a:cubicBezTo>
                <a:cubicBezTo>
                  <a:pt x="111660" y="624688"/>
                  <a:pt x="175034" y="758982"/>
                  <a:pt x="235390" y="869132"/>
                </a:cubicBezTo>
                <a:cubicBezTo>
                  <a:pt x="295746" y="979282"/>
                  <a:pt x="362138" y="1069817"/>
                  <a:pt x="434566" y="1140736"/>
                </a:cubicBezTo>
                <a:cubicBezTo>
                  <a:pt x="506994" y="1211655"/>
                  <a:pt x="570368" y="1255413"/>
                  <a:pt x="669956" y="1294645"/>
                </a:cubicBezTo>
                <a:cubicBezTo>
                  <a:pt x="769544" y="1333877"/>
                  <a:pt x="894784" y="1371599"/>
                  <a:pt x="1032095" y="1376126"/>
                </a:cubicBezTo>
                <a:cubicBezTo>
                  <a:pt x="1169406" y="1380653"/>
                  <a:pt x="1342931" y="1350475"/>
                  <a:pt x="1493822" y="1321806"/>
                </a:cubicBezTo>
                <a:cubicBezTo>
                  <a:pt x="1644713" y="1293137"/>
                  <a:pt x="1748827" y="1262958"/>
                  <a:pt x="1937441" y="1204111"/>
                </a:cubicBezTo>
                <a:cubicBezTo>
                  <a:pt x="2126055" y="1145264"/>
                  <a:pt x="2403695" y="1047184"/>
                  <a:pt x="2625505" y="968721"/>
                </a:cubicBezTo>
                <a:cubicBezTo>
                  <a:pt x="2847315" y="890258"/>
                  <a:pt x="3079687" y="805758"/>
                  <a:pt x="3268301" y="733330"/>
                </a:cubicBezTo>
                <a:cubicBezTo>
                  <a:pt x="3456915" y="660902"/>
                  <a:pt x="3612333" y="608090"/>
                  <a:pt x="3757188" y="534154"/>
                </a:cubicBezTo>
                <a:cubicBezTo>
                  <a:pt x="3902043" y="460218"/>
                  <a:pt x="4019738" y="374964"/>
                  <a:pt x="4137433" y="289711"/>
                </a:cubicBezTo>
              </a:path>
            </a:pathLst>
          </a:custGeom>
          <a:noFill/>
          <a:ln w="38150" cap="flat" cmpd="sng">
            <a:solidFill>
              <a:schemeClr val="accent6"/>
            </a:solidFill>
            <a:prstDash val="solid"/>
            <a:miter lim="8000"/>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1" name="Google Shape;171;g2ebb636fcf1_0_97"/>
          <p:cNvCxnSpPr/>
          <p:nvPr/>
        </p:nvCxnSpPr>
        <p:spPr>
          <a:xfrm rot="10800000" flipH="1">
            <a:off x="7628760" y="3870000"/>
            <a:ext cx="19800" cy="1186200"/>
          </a:xfrm>
          <a:prstGeom prst="straightConnector1">
            <a:avLst/>
          </a:prstGeom>
          <a:noFill/>
          <a:ln w="28425" cap="flat" cmpd="sng">
            <a:solidFill>
              <a:schemeClr val="accent6"/>
            </a:solidFill>
            <a:prstDash val="solid"/>
            <a:miter lim="8000"/>
            <a:headEnd type="none" w="sm" len="sm"/>
            <a:tailEnd type="none" w="sm" len="sm"/>
          </a:ln>
          <a:effectLst>
            <a:outerShdw blurRad="40000" dist="23000" dir="5400000" rotWithShape="0">
              <a:srgbClr val="000000">
                <a:alpha val="34900"/>
              </a:srgbClr>
            </a:outerShdw>
          </a:effectLst>
        </p:spPr>
      </p:cxnSp>
      <p:sp>
        <p:nvSpPr>
          <p:cNvPr id="172" name="Google Shape;172;g2ebb636fcf1_0_97"/>
          <p:cNvSpPr/>
          <p:nvPr/>
        </p:nvSpPr>
        <p:spPr>
          <a:xfrm>
            <a:off x="7656120" y="3897360"/>
            <a:ext cx="506994" cy="1399118"/>
          </a:xfrm>
          <a:custGeom>
            <a:avLst/>
            <a:gdLst/>
            <a:ahLst/>
            <a:cxnLst/>
            <a:rect l="l" t="t" r="r" b="b"/>
            <a:pathLst>
              <a:path w="506994" h="1399118" extrusionOk="0">
                <a:moveTo>
                  <a:pt x="0" y="0"/>
                </a:moveTo>
                <a:cubicBezTo>
                  <a:pt x="13580" y="141083"/>
                  <a:pt x="27160" y="282167"/>
                  <a:pt x="45267" y="407406"/>
                </a:cubicBezTo>
                <a:cubicBezTo>
                  <a:pt x="63374" y="532646"/>
                  <a:pt x="92043" y="660902"/>
                  <a:pt x="108641" y="751437"/>
                </a:cubicBezTo>
                <a:cubicBezTo>
                  <a:pt x="125239" y="841972"/>
                  <a:pt x="125239" y="890258"/>
                  <a:pt x="144855" y="950614"/>
                </a:cubicBezTo>
                <a:cubicBezTo>
                  <a:pt x="164471" y="1010970"/>
                  <a:pt x="190122" y="1065291"/>
                  <a:pt x="226336" y="1113576"/>
                </a:cubicBezTo>
                <a:cubicBezTo>
                  <a:pt x="262550" y="1161861"/>
                  <a:pt x="322906" y="1195058"/>
                  <a:pt x="362138" y="1240325"/>
                </a:cubicBezTo>
                <a:cubicBezTo>
                  <a:pt x="401370" y="1285592"/>
                  <a:pt x="437583" y="1361038"/>
                  <a:pt x="461726" y="1385180"/>
                </a:cubicBezTo>
                <a:cubicBezTo>
                  <a:pt x="485869" y="1409322"/>
                  <a:pt x="496431" y="1397251"/>
                  <a:pt x="506994" y="1385180"/>
                </a:cubicBezTo>
              </a:path>
            </a:pathLst>
          </a:custGeom>
          <a:noFill/>
          <a:ln w="28425" cap="flat" cmpd="sng">
            <a:solidFill>
              <a:schemeClr val="accent6"/>
            </a:solidFill>
            <a:prstDash val="solid"/>
            <a:miter lim="8000"/>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3" name="Google Shape;173;g2ebb636fcf1_0_97"/>
          <p:cNvCxnSpPr/>
          <p:nvPr/>
        </p:nvCxnSpPr>
        <p:spPr>
          <a:xfrm rot="10800000">
            <a:off x="8163000" y="3809940"/>
            <a:ext cx="0" cy="1472700"/>
          </a:xfrm>
          <a:prstGeom prst="straightConnector1">
            <a:avLst/>
          </a:prstGeom>
          <a:noFill/>
          <a:ln w="28425" cap="flat" cmpd="sng">
            <a:solidFill>
              <a:schemeClr val="accent6"/>
            </a:solidFill>
            <a:prstDash val="solid"/>
            <a:miter lim="8000"/>
            <a:headEnd type="none" w="sm" len="sm"/>
            <a:tailEnd type="none" w="sm" len="sm"/>
          </a:ln>
          <a:effectLst>
            <a:outerShdw blurRad="40000" dist="23000" dir="5400000" rotWithShape="0">
              <a:srgbClr val="000000">
                <a:alpha val="34900"/>
              </a:srgbClr>
            </a:outerShdw>
          </a:effectLst>
        </p:spPr>
      </p:cxnSp>
      <p:sp>
        <p:nvSpPr>
          <p:cNvPr id="174" name="Google Shape;174;g2ebb636fcf1_0_97"/>
          <p:cNvSpPr/>
          <p:nvPr/>
        </p:nvSpPr>
        <p:spPr>
          <a:xfrm>
            <a:off x="8163000" y="3807000"/>
            <a:ext cx="679010" cy="1403287"/>
          </a:xfrm>
          <a:custGeom>
            <a:avLst/>
            <a:gdLst/>
            <a:ahLst/>
            <a:cxnLst/>
            <a:rect l="l" t="t" r="r" b="b"/>
            <a:pathLst>
              <a:path w="679010" h="1403287" extrusionOk="0">
                <a:moveTo>
                  <a:pt x="0" y="0"/>
                </a:moveTo>
                <a:cubicBezTo>
                  <a:pt x="9808" y="104115"/>
                  <a:pt x="19616" y="208230"/>
                  <a:pt x="45267" y="334978"/>
                </a:cubicBezTo>
                <a:cubicBezTo>
                  <a:pt x="70918" y="461726"/>
                  <a:pt x="105624" y="633743"/>
                  <a:pt x="153909" y="760491"/>
                </a:cubicBezTo>
                <a:cubicBezTo>
                  <a:pt x="202194" y="887240"/>
                  <a:pt x="270095" y="1000408"/>
                  <a:pt x="334978" y="1095469"/>
                </a:cubicBezTo>
                <a:cubicBezTo>
                  <a:pt x="399861" y="1190530"/>
                  <a:pt x="485869" y="1279557"/>
                  <a:pt x="543208" y="1330860"/>
                </a:cubicBezTo>
                <a:cubicBezTo>
                  <a:pt x="600547" y="1382163"/>
                  <a:pt x="639778" y="1392725"/>
                  <a:pt x="679010" y="1403287"/>
                </a:cubicBezTo>
              </a:path>
            </a:pathLst>
          </a:custGeom>
          <a:noFill/>
          <a:ln w="28425" cap="flat" cmpd="sng">
            <a:solidFill>
              <a:schemeClr val="accent6"/>
            </a:solidFill>
            <a:prstDash val="solid"/>
            <a:miter lim="8000"/>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5" name="Google Shape;175;g2ebb636fcf1_0_97"/>
          <p:cNvCxnSpPr/>
          <p:nvPr/>
        </p:nvCxnSpPr>
        <p:spPr>
          <a:xfrm rot="10800000">
            <a:off x="8841960" y="3733620"/>
            <a:ext cx="0" cy="1476300"/>
          </a:xfrm>
          <a:prstGeom prst="straightConnector1">
            <a:avLst/>
          </a:prstGeom>
          <a:noFill/>
          <a:ln w="28425" cap="flat" cmpd="sng">
            <a:solidFill>
              <a:schemeClr val="accent6"/>
            </a:solidFill>
            <a:prstDash val="solid"/>
            <a:miter lim="8000"/>
            <a:headEnd type="none" w="sm" len="sm"/>
            <a:tailEnd type="none" w="sm" len="sm"/>
          </a:ln>
          <a:effectLst>
            <a:outerShdw blurRad="40000" dist="23000" dir="5400000" rotWithShape="0">
              <a:srgbClr val="000000">
                <a:alpha val="34900"/>
              </a:srgbClr>
            </a:outerShdw>
          </a:effectLst>
        </p:spPr>
      </p:cxnSp>
      <p:sp>
        <p:nvSpPr>
          <p:cNvPr id="176" name="Google Shape;176;g2ebb636fcf1_0_97"/>
          <p:cNvSpPr/>
          <p:nvPr/>
        </p:nvSpPr>
        <p:spPr>
          <a:xfrm>
            <a:off x="8850240" y="3734640"/>
            <a:ext cx="716003" cy="1231272"/>
          </a:xfrm>
          <a:custGeom>
            <a:avLst/>
            <a:gdLst/>
            <a:ahLst/>
            <a:cxnLst/>
            <a:rect l="l" t="t" r="r" b="b"/>
            <a:pathLst>
              <a:path w="716003" h="1231272" extrusionOk="0">
                <a:moveTo>
                  <a:pt x="779" y="0"/>
                </a:moveTo>
                <a:cubicBezTo>
                  <a:pt x="-730" y="70919"/>
                  <a:pt x="-2239" y="141839"/>
                  <a:pt x="18886" y="235391"/>
                </a:cubicBezTo>
                <a:cubicBezTo>
                  <a:pt x="40011" y="328944"/>
                  <a:pt x="89804" y="458709"/>
                  <a:pt x="127527" y="561315"/>
                </a:cubicBezTo>
                <a:cubicBezTo>
                  <a:pt x="165250" y="663921"/>
                  <a:pt x="207500" y="772563"/>
                  <a:pt x="245223" y="851026"/>
                </a:cubicBezTo>
                <a:cubicBezTo>
                  <a:pt x="282946" y="929489"/>
                  <a:pt x="304070" y="977775"/>
                  <a:pt x="353864" y="1032096"/>
                </a:cubicBezTo>
                <a:cubicBezTo>
                  <a:pt x="403658" y="1086417"/>
                  <a:pt x="483631" y="1143755"/>
                  <a:pt x="543987" y="1176951"/>
                </a:cubicBezTo>
                <a:cubicBezTo>
                  <a:pt x="604343" y="1210147"/>
                  <a:pt x="660173" y="1220709"/>
                  <a:pt x="716003" y="1231272"/>
                </a:cubicBezTo>
              </a:path>
            </a:pathLst>
          </a:custGeom>
          <a:noFill/>
          <a:ln w="28425" cap="flat" cmpd="sng">
            <a:solidFill>
              <a:schemeClr val="accent6"/>
            </a:solidFill>
            <a:prstDash val="solid"/>
            <a:miter lim="8000"/>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g2ebb636fcf1_0_97"/>
          <p:cNvSpPr/>
          <p:nvPr/>
        </p:nvSpPr>
        <p:spPr>
          <a:xfrm>
            <a:off x="7579800" y="4998240"/>
            <a:ext cx="75900" cy="75900"/>
          </a:xfrm>
          <a:prstGeom prst="ellipse">
            <a:avLst/>
          </a:prstGeom>
          <a:solidFill>
            <a:schemeClr val="accent6"/>
          </a:solidFill>
          <a:ln w="38100" cap="flat" cmpd="sng">
            <a:solidFill>
              <a:schemeClr val="lt1"/>
            </a:solidFill>
            <a:prstDash val="solid"/>
            <a:miter lim="8000"/>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g2ebb636fcf1_0_97"/>
          <p:cNvSpPr/>
          <p:nvPr/>
        </p:nvSpPr>
        <p:spPr>
          <a:xfrm>
            <a:off x="9465120" y="3047040"/>
            <a:ext cx="2726700" cy="639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1800" b="0" strike="noStrike">
                <a:solidFill>
                  <a:srgbClr val="212121"/>
                </a:solidFill>
                <a:latin typeface="Roboto Condensed"/>
                <a:ea typeface="Roboto Condensed"/>
                <a:cs typeface="Roboto Condensed"/>
                <a:sym typeface="Roboto Condensed"/>
              </a:rPr>
              <a:t>Increate failure rate due to side effect</a:t>
            </a:r>
            <a:endParaRPr sz="1800" b="0" strike="noStrike">
              <a:solidFill>
                <a:schemeClr val="dk1"/>
              </a:solidFill>
              <a:latin typeface="Arial"/>
              <a:ea typeface="Arial"/>
              <a:cs typeface="Arial"/>
              <a:sym typeface="Arial"/>
            </a:endParaRPr>
          </a:p>
        </p:txBody>
      </p:sp>
      <p:sp>
        <p:nvSpPr>
          <p:cNvPr id="179" name="Google Shape;179;g2ebb636fcf1_0_97"/>
          <p:cNvSpPr/>
          <p:nvPr/>
        </p:nvSpPr>
        <p:spPr>
          <a:xfrm flipH="1">
            <a:off x="8977320" y="3693600"/>
            <a:ext cx="1850040" cy="601938"/>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miter lim="8000"/>
            <a:headEnd type="none" w="sm" len="sm"/>
            <a:tailEnd type="triangle" w="med" len="med"/>
          </a:ln>
        </p:spPr>
      </p:sp>
      <p:sp>
        <p:nvSpPr>
          <p:cNvPr id="180" name="Google Shape;180;g2ebb636fcf1_0_97"/>
          <p:cNvSpPr/>
          <p:nvPr/>
        </p:nvSpPr>
        <p:spPr>
          <a:xfrm>
            <a:off x="7033320" y="3232080"/>
            <a:ext cx="860700" cy="36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strike="noStrike">
                <a:solidFill>
                  <a:srgbClr val="212121"/>
                </a:solidFill>
                <a:latin typeface="Roboto Condensed"/>
                <a:ea typeface="Roboto Condensed"/>
                <a:cs typeface="Roboto Condensed"/>
                <a:sym typeface="Roboto Condensed"/>
              </a:rPr>
              <a:t>Change</a:t>
            </a:r>
            <a:endParaRPr sz="1800" b="0" strike="noStrike">
              <a:solidFill>
                <a:schemeClr val="dk1"/>
              </a:solidFill>
              <a:latin typeface="Arial"/>
              <a:ea typeface="Arial"/>
              <a:cs typeface="Arial"/>
              <a:sym typeface="Arial"/>
            </a:endParaRPr>
          </a:p>
        </p:txBody>
      </p:sp>
      <p:sp>
        <p:nvSpPr>
          <p:cNvPr id="181" name="Google Shape;181;g2ebb636fcf1_0_97"/>
          <p:cNvSpPr/>
          <p:nvPr/>
        </p:nvSpPr>
        <p:spPr>
          <a:xfrm>
            <a:off x="7267680" y="3582000"/>
            <a:ext cx="312120" cy="1383480"/>
          </a:xfrm>
          <a:custGeom>
            <a:avLst/>
            <a:gdLst/>
            <a:ahLst/>
            <a:cxnLst/>
            <a:rect l="l" t="t" r="r" b="b"/>
            <a:pathLst>
              <a:path w="21600" h="21600" extrusionOk="0">
                <a:moveTo>
                  <a:pt x="0" y="0"/>
                </a:moveTo>
                <a:lnTo>
                  <a:pt x="21600" y="21600"/>
                </a:lnTo>
              </a:path>
            </a:pathLst>
          </a:custGeom>
          <a:noFill/>
          <a:ln w="9525" cap="flat" cmpd="sng">
            <a:solidFill>
              <a:schemeClr val="dk1"/>
            </a:solidFill>
            <a:prstDash val="solid"/>
            <a:miter lim="8000"/>
            <a:headEnd type="none" w="sm" len="sm"/>
            <a:tailEnd type="triangle" w="med" len="med"/>
          </a:ln>
        </p:spPr>
      </p:sp>
      <p:sp>
        <p:nvSpPr>
          <p:cNvPr id="182" name="Google Shape;182;g2ebb636fcf1_0_97"/>
          <p:cNvSpPr/>
          <p:nvPr/>
        </p:nvSpPr>
        <p:spPr>
          <a:xfrm>
            <a:off x="8873640" y="5402160"/>
            <a:ext cx="1557300" cy="36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strike="noStrike">
                <a:solidFill>
                  <a:srgbClr val="212121"/>
                </a:solidFill>
                <a:latin typeface="Roboto Condensed"/>
                <a:ea typeface="Roboto Condensed"/>
                <a:cs typeface="Roboto Condensed"/>
                <a:sym typeface="Roboto Condensed"/>
              </a:rPr>
              <a:t>Idealized Curve</a:t>
            </a:r>
            <a:endParaRPr sz="1800" b="0" strike="noStrike">
              <a:solidFill>
                <a:schemeClr val="dk1"/>
              </a:solidFill>
              <a:latin typeface="Arial"/>
              <a:ea typeface="Arial"/>
              <a:cs typeface="Arial"/>
              <a:sym typeface="Arial"/>
            </a:endParaRPr>
          </a:p>
        </p:txBody>
      </p:sp>
      <p:sp>
        <p:nvSpPr>
          <p:cNvPr id="183" name="Google Shape;183;g2ebb636fcf1_0_97"/>
          <p:cNvSpPr/>
          <p:nvPr/>
        </p:nvSpPr>
        <p:spPr>
          <a:xfrm>
            <a:off x="10598040" y="4516560"/>
            <a:ext cx="1324200" cy="36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strike="noStrike">
                <a:solidFill>
                  <a:srgbClr val="212121"/>
                </a:solidFill>
                <a:latin typeface="Roboto Condensed"/>
                <a:ea typeface="Roboto Condensed"/>
                <a:cs typeface="Roboto Condensed"/>
                <a:sym typeface="Roboto Condensed"/>
              </a:rPr>
              <a:t>Actual Curve</a:t>
            </a:r>
            <a:endParaRPr sz="1800" b="0" strike="noStrike">
              <a:solidFill>
                <a:schemeClr val="dk1"/>
              </a:solidFill>
              <a:latin typeface="Arial"/>
              <a:ea typeface="Arial"/>
              <a:cs typeface="Arial"/>
              <a:sym typeface="Arial"/>
            </a:endParaRPr>
          </a:p>
        </p:txBody>
      </p:sp>
      <p:sp>
        <p:nvSpPr>
          <p:cNvPr id="184" name="Google Shape;184;g2ebb636fcf1_0_97"/>
          <p:cNvSpPr/>
          <p:nvPr/>
        </p:nvSpPr>
        <p:spPr>
          <a:xfrm>
            <a:off x="6810480" y="6077880"/>
            <a:ext cx="4704900" cy="456000"/>
          </a:xfrm>
          <a:prstGeom prst="rect">
            <a:avLst/>
          </a:prstGeom>
          <a:solidFill>
            <a:schemeClr val="lt1"/>
          </a:solidFill>
          <a:ln w="25400" cap="flat" cmpd="sng">
            <a:solidFill>
              <a:schemeClr val="accent6"/>
            </a:solidFill>
            <a:prstDash val="solid"/>
            <a:miter lim="8000"/>
            <a:headEnd type="none" w="sm" len="sm"/>
            <a:tailEnd type="none" w="sm" len="sm"/>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400" b="0" strike="noStrike">
                <a:solidFill>
                  <a:srgbClr val="212121"/>
                </a:solidFill>
                <a:latin typeface="Roboto Condensed"/>
                <a:ea typeface="Roboto Condensed"/>
                <a:cs typeface="Roboto Condensed"/>
                <a:sym typeface="Roboto Condensed"/>
              </a:rPr>
              <a:t>Software failure curve</a:t>
            </a:r>
            <a:endParaRPr sz="2400" b="0" strike="noStrike">
              <a:solidFill>
                <a:schemeClr val="dk1"/>
              </a:solidFill>
              <a:latin typeface="Arial"/>
              <a:ea typeface="Arial"/>
              <a:cs typeface="Arial"/>
              <a:sym typeface="Arial"/>
            </a:endParaRPr>
          </a:p>
        </p:txBody>
      </p:sp>
      <p:cxnSp>
        <p:nvCxnSpPr>
          <p:cNvPr id="185" name="Google Shape;185;g2ebb636fcf1_0_97"/>
          <p:cNvCxnSpPr/>
          <p:nvPr/>
        </p:nvCxnSpPr>
        <p:spPr>
          <a:xfrm>
            <a:off x="6114960" y="3480480"/>
            <a:ext cx="0" cy="3121500"/>
          </a:xfrm>
          <a:prstGeom prst="straightConnector1">
            <a:avLst/>
          </a:prstGeom>
          <a:noFill/>
          <a:ln w="38150" cap="flat" cmpd="sng">
            <a:solidFill>
              <a:schemeClr val="accent1"/>
            </a:solidFill>
            <a:prstDash val="solid"/>
            <a:miter lim="8000"/>
            <a:headEnd type="none" w="sm" len="sm"/>
            <a:tailEnd type="none" w="sm" len="sm"/>
          </a:ln>
          <a:effectLst>
            <a:outerShdw blurRad="40000" dist="23000" dir="5400000" rotWithShape="0">
              <a:srgbClr val="000000">
                <a:alpha val="34900"/>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8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48"/>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600" b="1" strike="noStrike">
                <a:solidFill>
                  <a:srgbClr val="373737"/>
                </a:solidFill>
                <a:latin typeface="Roboto Condensed"/>
                <a:ea typeface="Roboto Condensed"/>
                <a:cs typeface="Roboto Condensed"/>
                <a:sym typeface="Roboto Condensed"/>
              </a:rPr>
              <a:t>When are defects introduced?</a:t>
            </a:r>
            <a:endParaRPr sz="3600" b="0" strike="noStrike">
              <a:solidFill>
                <a:srgbClr val="212121"/>
              </a:solidFill>
              <a:latin typeface="Roboto Condensed"/>
              <a:ea typeface="Roboto Condensed"/>
              <a:cs typeface="Roboto Condensed"/>
              <a:sym typeface="Roboto Condensed"/>
            </a:endParaRPr>
          </a:p>
        </p:txBody>
      </p:sp>
      <p:sp>
        <p:nvSpPr>
          <p:cNvPr id="937" name="Google Shape;937;p48"/>
          <p:cNvSpPr txBox="1"/>
          <p:nvPr/>
        </p:nvSpPr>
        <p:spPr>
          <a:xfrm>
            <a:off x="190440" y="990720"/>
            <a:ext cx="4010760" cy="190692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3600"/>
              <a:buFont typeface="Noto Sans Symbols"/>
              <a:buChar char="🞂"/>
            </a:pPr>
            <a:r>
              <a:rPr lang="en-US" sz="3600" b="0" strike="noStrike">
                <a:solidFill>
                  <a:srgbClr val="212121"/>
                </a:solidFill>
                <a:latin typeface="Roboto Condensed"/>
                <a:ea typeface="Roboto Condensed"/>
                <a:cs typeface="Roboto Condensed"/>
                <a:sym typeface="Roboto Condensed"/>
              </a:rPr>
              <a:t>Requirement	- ?</a:t>
            </a:r>
            <a:endParaRPr/>
          </a:p>
          <a:p>
            <a:pPr marL="264960" marR="0" lvl="0" indent="-264599" algn="just" rtl="0">
              <a:lnSpc>
                <a:spcPct val="90000"/>
              </a:lnSpc>
              <a:spcBef>
                <a:spcPts val="1001"/>
              </a:spcBef>
              <a:spcAft>
                <a:spcPts val="0"/>
              </a:spcAft>
              <a:buClr>
                <a:srgbClr val="B84742"/>
              </a:buClr>
              <a:buSzPts val="3600"/>
              <a:buFont typeface="Noto Sans Symbols"/>
              <a:buChar char="🞂"/>
            </a:pPr>
            <a:r>
              <a:rPr lang="en-US" sz="3600" b="0" strike="noStrike">
                <a:solidFill>
                  <a:srgbClr val="212121"/>
                </a:solidFill>
                <a:latin typeface="Roboto Condensed"/>
                <a:ea typeface="Roboto Condensed"/>
                <a:cs typeface="Roboto Condensed"/>
                <a:sym typeface="Roboto Condensed"/>
              </a:rPr>
              <a:t>Design		- ?</a:t>
            </a:r>
            <a:endParaRPr/>
          </a:p>
          <a:p>
            <a:pPr marL="264960" marR="0" lvl="0" indent="-264599" algn="just" rtl="0">
              <a:lnSpc>
                <a:spcPct val="90000"/>
              </a:lnSpc>
              <a:spcBef>
                <a:spcPts val="1001"/>
              </a:spcBef>
              <a:spcAft>
                <a:spcPts val="0"/>
              </a:spcAft>
              <a:buClr>
                <a:srgbClr val="B84742"/>
              </a:buClr>
              <a:buSzPts val="3600"/>
              <a:buFont typeface="Noto Sans Symbols"/>
              <a:buChar char="🞂"/>
            </a:pPr>
            <a:r>
              <a:rPr lang="en-US" sz="3600" b="0" strike="noStrike">
                <a:solidFill>
                  <a:srgbClr val="212121"/>
                </a:solidFill>
                <a:latin typeface="Roboto Condensed"/>
                <a:ea typeface="Roboto Condensed"/>
                <a:cs typeface="Roboto Condensed"/>
                <a:sym typeface="Roboto Condensed"/>
              </a:rPr>
              <a:t>Coding		- ?</a:t>
            </a:r>
            <a:endParaRPr/>
          </a:p>
        </p:txBody>
      </p:sp>
      <p:sp>
        <p:nvSpPr>
          <p:cNvPr id="938" name="Google Shape;938;p48"/>
          <p:cNvSpPr/>
          <p:nvPr/>
        </p:nvSpPr>
        <p:spPr>
          <a:xfrm>
            <a:off x="190440" y="3534480"/>
            <a:ext cx="4971960" cy="190152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3600"/>
              <a:buFont typeface="Noto Sans Symbols"/>
              <a:buChar char="🞂"/>
            </a:pPr>
            <a:r>
              <a:rPr lang="en-US" sz="3600" b="0" strike="noStrike">
                <a:solidFill>
                  <a:srgbClr val="212121"/>
                </a:solidFill>
                <a:latin typeface="Roboto Condensed"/>
                <a:ea typeface="Roboto Condensed"/>
                <a:cs typeface="Roboto Condensed"/>
                <a:sym typeface="Roboto Condensed"/>
              </a:rPr>
              <a:t>Requirement	- 20%</a:t>
            </a:r>
            <a:endParaRPr sz="36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3600"/>
              <a:buFont typeface="Noto Sans Symbols"/>
              <a:buChar char="🞂"/>
            </a:pPr>
            <a:r>
              <a:rPr lang="en-US" sz="3600" b="0" strike="noStrike">
                <a:solidFill>
                  <a:srgbClr val="212121"/>
                </a:solidFill>
                <a:latin typeface="Roboto Condensed"/>
                <a:ea typeface="Roboto Condensed"/>
                <a:cs typeface="Roboto Condensed"/>
                <a:sym typeface="Roboto Condensed"/>
              </a:rPr>
              <a:t>Design		- 30%</a:t>
            </a:r>
            <a:endParaRPr sz="3600" b="0" strike="noStrike">
              <a:solidFill>
                <a:schemeClr val="dk1"/>
              </a:solidFill>
              <a:latin typeface="Arial"/>
              <a:ea typeface="Arial"/>
              <a:cs typeface="Arial"/>
              <a:sym typeface="Arial"/>
            </a:endParaRPr>
          </a:p>
          <a:p>
            <a:pPr marL="264960" marR="0" lvl="0" indent="-264599" algn="just" rtl="0">
              <a:lnSpc>
                <a:spcPct val="90000"/>
              </a:lnSpc>
              <a:spcBef>
                <a:spcPts val="1001"/>
              </a:spcBef>
              <a:spcAft>
                <a:spcPts val="0"/>
              </a:spcAft>
              <a:buClr>
                <a:srgbClr val="B84742"/>
              </a:buClr>
              <a:buSzPts val="3600"/>
              <a:buFont typeface="Noto Sans Symbols"/>
              <a:buChar char="🞂"/>
            </a:pPr>
            <a:r>
              <a:rPr lang="en-US" sz="3600" b="0" strike="noStrike">
                <a:solidFill>
                  <a:srgbClr val="212121"/>
                </a:solidFill>
                <a:latin typeface="Roboto Condensed"/>
                <a:ea typeface="Roboto Condensed"/>
                <a:cs typeface="Roboto Condensed"/>
                <a:sym typeface="Roboto Condensed"/>
              </a:rPr>
              <a:t>Coding		- 50%</a:t>
            </a:r>
            <a:endParaRPr sz="3600" b="0" strike="noStrike">
              <a:solidFill>
                <a:schemeClr val="dk1"/>
              </a:solidFill>
              <a:latin typeface="Arial"/>
              <a:ea typeface="Arial"/>
              <a:cs typeface="Arial"/>
              <a:sym typeface="Arial"/>
            </a:endParaRPr>
          </a:p>
        </p:txBody>
      </p:sp>
      <p:sp>
        <p:nvSpPr>
          <p:cNvPr id="939" name="Google Shape;939;p48"/>
          <p:cNvSpPr/>
          <p:nvPr/>
        </p:nvSpPr>
        <p:spPr>
          <a:xfrm>
            <a:off x="7821720" y="1660680"/>
            <a:ext cx="4010760" cy="3503160"/>
          </a:xfrm>
          <a:prstGeom prst="rect">
            <a:avLst/>
          </a:prstGeom>
          <a:noFill/>
          <a:ln w="50750" cap="flat" cmpd="sng">
            <a:solidFill>
              <a:srgbClr val="CDCDCD"/>
            </a:solidFill>
            <a:prstDash val="solid"/>
            <a:round/>
            <a:headEnd type="none" w="sm" len="sm"/>
            <a:tailEnd type="none" w="sm" len="sm"/>
          </a:ln>
        </p:spPr>
        <p:txBody>
          <a:bodyPr spcFirstLastPara="1" wrap="square" lIns="90000" tIns="45000" rIns="90000" bIns="45000" anchor="t" anchorCtr="0">
            <a:spAutoFit/>
          </a:bodyPr>
          <a:lstStyle/>
          <a:p>
            <a:pPr marL="457200" marR="0" lvl="0" indent="-456840" algn="l" rtl="0">
              <a:lnSpc>
                <a:spcPct val="100000"/>
              </a:lnSpc>
              <a:spcBef>
                <a:spcPts val="0"/>
              </a:spcBef>
              <a:spcAft>
                <a:spcPts val="0"/>
              </a:spcAft>
              <a:buClr>
                <a:srgbClr val="212121"/>
              </a:buClr>
              <a:buSzPts val="2800"/>
              <a:buFont typeface="Arial"/>
              <a:buChar char="•"/>
            </a:pPr>
            <a:r>
              <a:rPr lang="en-US" sz="2800" b="0" strike="noStrike">
                <a:solidFill>
                  <a:srgbClr val="212121"/>
                </a:solidFill>
                <a:latin typeface="Roboto Condensed"/>
                <a:ea typeface="Roboto Condensed"/>
                <a:cs typeface="Roboto Condensed"/>
                <a:sym typeface="Roboto Condensed"/>
              </a:rPr>
              <a:t>Defects can be injected at any of the major phases.</a:t>
            </a:r>
            <a:r>
              <a:rPr lang="en-US" sz="1800">
                <a:solidFill>
                  <a:schemeClr val="dk1"/>
                </a:solidFill>
                <a:latin typeface="Arial"/>
                <a:ea typeface="Arial"/>
                <a:cs typeface="Arial"/>
                <a:sym typeface="Arial"/>
              </a:rPr>
              <a:t/>
            </a:r>
            <a:br>
              <a:rPr lang="en-US" sz="1800">
                <a:solidFill>
                  <a:schemeClr val="dk1"/>
                </a:solidFill>
                <a:latin typeface="Arial"/>
                <a:ea typeface="Arial"/>
                <a:cs typeface="Arial"/>
                <a:sym typeface="Arial"/>
              </a:rPr>
            </a:br>
            <a:r>
              <a:rPr lang="en-US" sz="2800" b="0" strike="noStrike">
                <a:solidFill>
                  <a:srgbClr val="212121"/>
                </a:solidFill>
                <a:latin typeface="Roboto Condensed"/>
                <a:ea typeface="Roboto Condensed"/>
                <a:cs typeface="Roboto Condensed"/>
                <a:sym typeface="Roboto Condensed"/>
              </a:rPr>
              <a:t> </a:t>
            </a:r>
            <a:endParaRPr sz="2800" b="0" strike="noStrike">
              <a:solidFill>
                <a:schemeClr val="dk1"/>
              </a:solidFill>
              <a:latin typeface="Arial"/>
              <a:ea typeface="Arial"/>
              <a:cs typeface="Arial"/>
              <a:sym typeface="Arial"/>
            </a:endParaRPr>
          </a:p>
          <a:p>
            <a:pPr marL="457200" marR="0" lvl="0" indent="-456840" algn="l" rtl="0">
              <a:lnSpc>
                <a:spcPct val="100000"/>
              </a:lnSpc>
              <a:spcBef>
                <a:spcPts val="0"/>
              </a:spcBef>
              <a:spcAft>
                <a:spcPts val="0"/>
              </a:spcAft>
              <a:buClr>
                <a:srgbClr val="C00000"/>
              </a:buClr>
              <a:buSzPts val="2800"/>
              <a:buFont typeface="Arial"/>
              <a:buChar char="•"/>
            </a:pPr>
            <a:r>
              <a:rPr lang="en-US" sz="2800" b="1" strike="noStrike">
                <a:solidFill>
                  <a:srgbClr val="C00000"/>
                </a:solidFill>
                <a:latin typeface="Roboto Condensed"/>
                <a:ea typeface="Roboto Condensed"/>
                <a:cs typeface="Roboto Condensed"/>
                <a:sym typeface="Roboto Condensed"/>
              </a:rPr>
              <a:t>Cost of latency: </a:t>
            </a:r>
            <a:r>
              <a:rPr lang="en-US" sz="2800" b="0" strike="noStrike">
                <a:solidFill>
                  <a:srgbClr val="212121"/>
                </a:solidFill>
                <a:latin typeface="Roboto Condensed"/>
                <a:ea typeface="Roboto Condensed"/>
                <a:cs typeface="Roboto Condensed"/>
                <a:sym typeface="Roboto Condensed"/>
              </a:rPr>
              <a:t>Cost of defect removal increases exponentially with latency time.</a:t>
            </a:r>
            <a:endParaRPr sz="2800" b="0" strike="noStrike">
              <a:solidFill>
                <a:schemeClr val="dk1"/>
              </a:solidFill>
              <a:latin typeface="Arial"/>
              <a:ea typeface="Arial"/>
              <a:cs typeface="Arial"/>
              <a:sym typeface="Arial"/>
            </a:endParaRPr>
          </a:p>
        </p:txBody>
      </p:sp>
      <p:cxnSp>
        <p:nvCxnSpPr>
          <p:cNvPr id="940" name="Google Shape;940;p48"/>
          <p:cNvCxnSpPr/>
          <p:nvPr/>
        </p:nvCxnSpPr>
        <p:spPr>
          <a:xfrm>
            <a:off x="190440" y="3249360"/>
            <a:ext cx="7448040" cy="0"/>
          </a:xfrm>
          <a:prstGeom prst="straightConnector1">
            <a:avLst/>
          </a:prstGeom>
          <a:noFill/>
          <a:ln w="50750" cap="flat" cmpd="sng">
            <a:solidFill>
              <a:srgbClr val="CDCDCD"/>
            </a:solidFill>
            <a:prstDash val="solid"/>
            <a:miter lim="8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3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3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3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39"/>
                                        </p:tgtEl>
                                        <p:attrNameLst>
                                          <p:attrName>style.visibility</p:attrName>
                                        </p:attrNameLst>
                                      </p:cBhvr>
                                      <p:to>
                                        <p:strVal val="visible"/>
                                      </p:to>
                                    </p:set>
                                    <p:animEffect transition="in" filter="fade">
                                      <p:cBhvr>
                                        <p:cTn id="31" dur="500"/>
                                        <p:tgtEl>
                                          <p:spTgt spid="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49"/>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600" b="1" strike="noStrike">
                <a:solidFill>
                  <a:srgbClr val="373737"/>
                </a:solidFill>
                <a:latin typeface="Roboto Condensed"/>
                <a:ea typeface="Roboto Condensed"/>
                <a:cs typeface="Roboto Condensed"/>
                <a:sym typeface="Roboto Condensed"/>
              </a:rPr>
              <a:t>When are defects introduced?</a:t>
            </a:r>
            <a:endParaRPr sz="3600" b="0" strike="noStrike">
              <a:solidFill>
                <a:srgbClr val="212121"/>
              </a:solidFill>
              <a:latin typeface="Roboto Condensed"/>
              <a:ea typeface="Roboto Condensed"/>
              <a:cs typeface="Roboto Condensed"/>
              <a:sym typeface="Roboto Condensed"/>
            </a:endParaRPr>
          </a:p>
        </p:txBody>
      </p:sp>
      <p:sp>
        <p:nvSpPr>
          <p:cNvPr id="946" name="Google Shape;946;p49"/>
          <p:cNvSpPr/>
          <p:nvPr/>
        </p:nvSpPr>
        <p:spPr>
          <a:xfrm>
            <a:off x="7821720" y="1660680"/>
            <a:ext cx="4010760" cy="3503160"/>
          </a:xfrm>
          <a:prstGeom prst="rect">
            <a:avLst/>
          </a:prstGeom>
          <a:noFill/>
          <a:ln w="50750" cap="flat" cmpd="sng">
            <a:solidFill>
              <a:srgbClr val="CDCDCD"/>
            </a:solidFill>
            <a:prstDash val="solid"/>
            <a:round/>
            <a:headEnd type="none" w="sm" len="sm"/>
            <a:tailEnd type="none" w="sm" len="sm"/>
          </a:ln>
        </p:spPr>
        <p:txBody>
          <a:bodyPr spcFirstLastPara="1" wrap="square" lIns="90000" tIns="45000" rIns="90000" bIns="45000" anchor="t" anchorCtr="0">
            <a:spAutoFit/>
          </a:bodyPr>
          <a:lstStyle/>
          <a:p>
            <a:pPr marL="457200" marR="0" lvl="0" indent="-456840" algn="l" rtl="0">
              <a:lnSpc>
                <a:spcPct val="100000"/>
              </a:lnSpc>
              <a:spcBef>
                <a:spcPts val="0"/>
              </a:spcBef>
              <a:spcAft>
                <a:spcPts val="0"/>
              </a:spcAft>
              <a:buClr>
                <a:srgbClr val="212121"/>
              </a:buClr>
              <a:buSzPts val="2800"/>
              <a:buFont typeface="Arial"/>
              <a:buChar char="•"/>
            </a:pPr>
            <a:r>
              <a:rPr lang="en-US" sz="2800" b="0" strike="noStrike">
                <a:solidFill>
                  <a:srgbClr val="212121"/>
                </a:solidFill>
                <a:latin typeface="Roboto Condensed"/>
                <a:ea typeface="Roboto Condensed"/>
                <a:cs typeface="Roboto Condensed"/>
                <a:sym typeface="Roboto Condensed"/>
              </a:rPr>
              <a:t>Cheapest way to detect and remove defects close to where it is injected.</a:t>
            </a:r>
            <a:r>
              <a:rPr lang="en-US" sz="1800">
                <a:solidFill>
                  <a:schemeClr val="dk1"/>
                </a:solidFill>
                <a:latin typeface="Arial"/>
                <a:ea typeface="Arial"/>
                <a:cs typeface="Arial"/>
                <a:sym typeface="Arial"/>
              </a:rPr>
              <a:t/>
            </a:r>
            <a:br>
              <a:rPr lang="en-US" sz="1800">
                <a:solidFill>
                  <a:schemeClr val="dk1"/>
                </a:solidFill>
                <a:latin typeface="Arial"/>
                <a:ea typeface="Arial"/>
                <a:cs typeface="Arial"/>
                <a:sym typeface="Arial"/>
              </a:rPr>
            </a:br>
            <a:r>
              <a:rPr lang="en-US" sz="2800" b="0" strike="noStrike">
                <a:solidFill>
                  <a:srgbClr val="212121"/>
                </a:solidFill>
                <a:latin typeface="Roboto Condensed"/>
                <a:ea typeface="Roboto Condensed"/>
                <a:cs typeface="Roboto Condensed"/>
                <a:sym typeface="Roboto Condensed"/>
              </a:rPr>
              <a:t> </a:t>
            </a:r>
            <a:endParaRPr sz="2800" b="0" strike="noStrike">
              <a:solidFill>
                <a:schemeClr val="dk1"/>
              </a:solidFill>
              <a:latin typeface="Arial"/>
              <a:ea typeface="Arial"/>
              <a:cs typeface="Arial"/>
              <a:sym typeface="Arial"/>
            </a:endParaRPr>
          </a:p>
          <a:p>
            <a:pPr marL="457200" marR="0" lvl="0" indent="-456840" algn="l" rtl="0">
              <a:lnSpc>
                <a:spcPct val="100000"/>
              </a:lnSpc>
              <a:spcBef>
                <a:spcPts val="0"/>
              </a:spcBef>
              <a:spcAft>
                <a:spcPts val="0"/>
              </a:spcAft>
              <a:buClr>
                <a:srgbClr val="212121"/>
              </a:buClr>
              <a:buSzPts val="2800"/>
              <a:buFont typeface="Arial"/>
              <a:buChar char="•"/>
            </a:pPr>
            <a:r>
              <a:rPr lang="en-US" sz="2800" b="0" strike="noStrike">
                <a:solidFill>
                  <a:srgbClr val="212121"/>
                </a:solidFill>
                <a:latin typeface="Roboto Condensed"/>
                <a:ea typeface="Roboto Condensed"/>
                <a:cs typeface="Roboto Condensed"/>
                <a:sym typeface="Roboto Condensed"/>
              </a:rPr>
              <a:t>Hence must check for defects after every phase.</a:t>
            </a:r>
            <a:endParaRPr sz="2800" b="0" strike="noStrike">
              <a:solidFill>
                <a:schemeClr val="dk1"/>
              </a:solidFill>
              <a:latin typeface="Arial"/>
              <a:ea typeface="Arial"/>
              <a:cs typeface="Arial"/>
              <a:sym typeface="Arial"/>
            </a:endParaRPr>
          </a:p>
        </p:txBody>
      </p:sp>
      <p:sp>
        <p:nvSpPr>
          <p:cNvPr id="947" name="Google Shape;947;p49"/>
          <p:cNvSpPr txBox="1"/>
          <p:nvPr/>
        </p:nvSpPr>
        <p:spPr>
          <a:xfrm>
            <a:off x="131040" y="863280"/>
            <a:ext cx="12060360" cy="57391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b="0" strike="noStrike">
              <a:solidFill>
                <a:srgbClr val="212121"/>
              </a:solidFill>
              <a:latin typeface="Roboto Condensed"/>
              <a:ea typeface="Roboto Condensed"/>
              <a:cs typeface="Roboto Condensed"/>
              <a:sym typeface="Roboto Condensed"/>
            </a:endParaRPr>
          </a:p>
        </p:txBody>
      </p:sp>
      <p:cxnSp>
        <p:nvCxnSpPr>
          <p:cNvPr id="948" name="Google Shape;948;p49"/>
          <p:cNvCxnSpPr/>
          <p:nvPr/>
        </p:nvCxnSpPr>
        <p:spPr>
          <a:xfrm>
            <a:off x="1671480" y="2037600"/>
            <a:ext cx="0" cy="2950560"/>
          </a:xfrm>
          <a:prstGeom prst="straightConnector1">
            <a:avLst/>
          </a:prstGeom>
          <a:noFill/>
          <a:ln w="38150" cap="flat" cmpd="sng">
            <a:solidFill>
              <a:schemeClr val="dk1"/>
            </a:solidFill>
            <a:prstDash val="solid"/>
            <a:round/>
            <a:headEnd type="none" w="sm" len="sm"/>
            <a:tailEnd type="none" w="sm" len="sm"/>
          </a:ln>
        </p:spPr>
      </p:cxnSp>
      <p:cxnSp>
        <p:nvCxnSpPr>
          <p:cNvPr id="949" name="Google Shape;949;p49"/>
          <p:cNvCxnSpPr/>
          <p:nvPr/>
        </p:nvCxnSpPr>
        <p:spPr>
          <a:xfrm>
            <a:off x="1671480" y="4988160"/>
            <a:ext cx="4700880" cy="0"/>
          </a:xfrm>
          <a:prstGeom prst="straightConnector1">
            <a:avLst/>
          </a:prstGeom>
          <a:noFill/>
          <a:ln w="38150" cap="flat" cmpd="sng">
            <a:solidFill>
              <a:schemeClr val="dk1"/>
            </a:solidFill>
            <a:prstDash val="solid"/>
            <a:round/>
            <a:headEnd type="none" w="sm" len="sm"/>
            <a:tailEnd type="none" w="sm" len="sm"/>
          </a:ln>
        </p:spPr>
      </p:cxnSp>
      <p:cxnSp>
        <p:nvCxnSpPr>
          <p:cNvPr id="950" name="Google Shape;950;p49"/>
          <p:cNvCxnSpPr/>
          <p:nvPr/>
        </p:nvCxnSpPr>
        <p:spPr>
          <a:xfrm rot="10800000" flipH="1">
            <a:off x="1823760" y="2206440"/>
            <a:ext cx="3535920" cy="2553120"/>
          </a:xfrm>
          <a:prstGeom prst="straightConnector1">
            <a:avLst/>
          </a:prstGeom>
          <a:noFill/>
          <a:ln w="38150" cap="flat" cmpd="sng">
            <a:solidFill>
              <a:srgbClr val="FF0000"/>
            </a:solidFill>
            <a:prstDash val="solid"/>
            <a:round/>
            <a:headEnd type="none" w="sm" len="sm"/>
            <a:tailEnd type="none" w="sm" len="sm"/>
          </a:ln>
        </p:spPr>
      </p:cxnSp>
      <p:sp>
        <p:nvSpPr>
          <p:cNvPr id="951" name="Google Shape;951;p49"/>
          <p:cNvSpPr/>
          <p:nvPr/>
        </p:nvSpPr>
        <p:spPr>
          <a:xfrm>
            <a:off x="478440" y="3160080"/>
            <a:ext cx="1193040" cy="9133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strike="noStrike">
                <a:solidFill>
                  <a:srgbClr val="212121"/>
                </a:solidFill>
                <a:latin typeface="Roboto Condensed"/>
                <a:ea typeface="Roboto Condensed"/>
                <a:cs typeface="Roboto Condensed"/>
                <a:sym typeface="Roboto Condensed"/>
              </a:rPr>
              <a:t>Cost to fix </a:t>
            </a:r>
            <a:endParaRPr sz="1800" b="0" strike="noStrik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1800" b="0" strike="noStrike">
                <a:solidFill>
                  <a:srgbClr val="212121"/>
                </a:solidFill>
                <a:latin typeface="Roboto Condensed"/>
                <a:ea typeface="Roboto Condensed"/>
                <a:cs typeface="Roboto Condensed"/>
                <a:sym typeface="Roboto Condensed"/>
              </a:rPr>
              <a:t>Error</a:t>
            </a:r>
            <a:endParaRPr sz="1800" b="0" strike="noStrik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1800" b="0" strike="noStrike">
                <a:solidFill>
                  <a:srgbClr val="212121"/>
                </a:solidFill>
                <a:latin typeface="Roboto Condensed"/>
                <a:ea typeface="Roboto Condensed"/>
                <a:cs typeface="Roboto Condensed"/>
                <a:sym typeface="Roboto Condensed"/>
              </a:rPr>
              <a:t>(log scale)</a:t>
            </a:r>
            <a:endParaRPr sz="1800" b="0" strike="noStrike">
              <a:solidFill>
                <a:schemeClr val="dk1"/>
              </a:solidFill>
              <a:latin typeface="Arial"/>
              <a:ea typeface="Arial"/>
              <a:cs typeface="Arial"/>
              <a:sym typeface="Arial"/>
            </a:endParaRPr>
          </a:p>
        </p:txBody>
      </p:sp>
      <p:sp>
        <p:nvSpPr>
          <p:cNvPr id="952" name="Google Shape;952;p49"/>
          <p:cNvSpPr/>
          <p:nvPr/>
        </p:nvSpPr>
        <p:spPr>
          <a:xfrm>
            <a:off x="3450240" y="5241600"/>
            <a:ext cx="72756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strike="noStrike">
                <a:solidFill>
                  <a:srgbClr val="212121"/>
                </a:solidFill>
                <a:latin typeface="Roboto Condensed"/>
                <a:ea typeface="Roboto Condensed"/>
                <a:cs typeface="Roboto Condensed"/>
                <a:sym typeface="Roboto Condensed"/>
              </a:rPr>
              <a:t>Time</a:t>
            </a:r>
            <a:endParaRPr sz="1800" b="0" strike="noStrik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6"/>
                                        </p:tgtEl>
                                        <p:attrNameLst>
                                          <p:attrName>style.visibility</p:attrName>
                                        </p:attrNameLst>
                                      </p:cBhvr>
                                      <p:to>
                                        <p:strVal val="visible"/>
                                      </p:to>
                                    </p:set>
                                    <p:animEffect transition="in" filter="fade">
                                      <p:cBhvr>
                                        <p:cTn id="7" dur="500"/>
                                        <p:tgtEl>
                                          <p:spTgt spid="9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51"/>
                                        </p:tgtEl>
                                        <p:attrNameLst>
                                          <p:attrName>style.visibility</p:attrName>
                                        </p:attrNameLst>
                                      </p:cBhvr>
                                      <p:to>
                                        <p:strVal val="visible"/>
                                      </p:to>
                                    </p:set>
                                    <p:animEffect transition="in" filter="fade">
                                      <p:cBhvr>
                                        <p:cTn id="12" dur="500"/>
                                        <p:tgtEl>
                                          <p:spTgt spid="951"/>
                                        </p:tgtEl>
                                      </p:cBhvr>
                                    </p:animEffect>
                                  </p:childTnLst>
                                </p:cTn>
                              </p:par>
                              <p:par>
                                <p:cTn id="13" presetID="10" presetClass="entr" presetSubtype="0" fill="hold" nodeType="withEffect">
                                  <p:stCondLst>
                                    <p:cond delay="0"/>
                                  </p:stCondLst>
                                  <p:childTnLst>
                                    <p:set>
                                      <p:cBhvr>
                                        <p:cTn id="14" dur="1" fill="hold">
                                          <p:stCondLst>
                                            <p:cond delay="0"/>
                                          </p:stCondLst>
                                        </p:cTn>
                                        <p:tgtEl>
                                          <p:spTgt spid="948"/>
                                        </p:tgtEl>
                                        <p:attrNameLst>
                                          <p:attrName>style.visibility</p:attrName>
                                        </p:attrNameLst>
                                      </p:cBhvr>
                                      <p:to>
                                        <p:strVal val="visible"/>
                                      </p:to>
                                    </p:set>
                                    <p:animEffect transition="in" filter="fade">
                                      <p:cBhvr>
                                        <p:cTn id="15" dur="500"/>
                                        <p:tgtEl>
                                          <p:spTgt spid="948"/>
                                        </p:tgtEl>
                                      </p:cBhvr>
                                    </p:animEffect>
                                  </p:childTnLst>
                                </p:cTn>
                              </p:par>
                              <p:par>
                                <p:cTn id="16" presetID="10" presetClass="entr" presetSubtype="0" fill="hold" nodeType="withEffect">
                                  <p:stCondLst>
                                    <p:cond delay="0"/>
                                  </p:stCondLst>
                                  <p:childTnLst>
                                    <p:set>
                                      <p:cBhvr>
                                        <p:cTn id="17" dur="1" fill="hold">
                                          <p:stCondLst>
                                            <p:cond delay="0"/>
                                          </p:stCondLst>
                                        </p:cTn>
                                        <p:tgtEl>
                                          <p:spTgt spid="950"/>
                                        </p:tgtEl>
                                        <p:attrNameLst>
                                          <p:attrName>style.visibility</p:attrName>
                                        </p:attrNameLst>
                                      </p:cBhvr>
                                      <p:to>
                                        <p:strVal val="visible"/>
                                      </p:to>
                                    </p:set>
                                    <p:animEffect transition="in" filter="fade">
                                      <p:cBhvr>
                                        <p:cTn id="18" dur="500"/>
                                        <p:tgtEl>
                                          <p:spTgt spid="950"/>
                                        </p:tgtEl>
                                      </p:cBhvr>
                                    </p:animEffect>
                                  </p:childTnLst>
                                </p:cTn>
                              </p:par>
                              <p:par>
                                <p:cTn id="19" presetID="10" presetClass="entr" presetSubtype="0" fill="hold" nodeType="withEffect">
                                  <p:stCondLst>
                                    <p:cond delay="0"/>
                                  </p:stCondLst>
                                  <p:childTnLst>
                                    <p:set>
                                      <p:cBhvr>
                                        <p:cTn id="20" dur="1" fill="hold">
                                          <p:stCondLst>
                                            <p:cond delay="0"/>
                                          </p:stCondLst>
                                        </p:cTn>
                                        <p:tgtEl>
                                          <p:spTgt spid="949"/>
                                        </p:tgtEl>
                                        <p:attrNameLst>
                                          <p:attrName>style.visibility</p:attrName>
                                        </p:attrNameLst>
                                      </p:cBhvr>
                                      <p:to>
                                        <p:strVal val="visible"/>
                                      </p:to>
                                    </p:set>
                                    <p:animEffect transition="in" filter="fade">
                                      <p:cBhvr>
                                        <p:cTn id="21" dur="500"/>
                                        <p:tgtEl>
                                          <p:spTgt spid="949"/>
                                        </p:tgtEl>
                                      </p:cBhvr>
                                    </p:animEffect>
                                  </p:childTnLst>
                                </p:cTn>
                              </p:par>
                              <p:par>
                                <p:cTn id="22" presetID="10" presetClass="entr" presetSubtype="0" fill="hold" nodeType="withEffect">
                                  <p:stCondLst>
                                    <p:cond delay="0"/>
                                  </p:stCondLst>
                                  <p:childTnLst>
                                    <p:set>
                                      <p:cBhvr>
                                        <p:cTn id="23" dur="1" fill="hold">
                                          <p:stCondLst>
                                            <p:cond delay="0"/>
                                          </p:stCondLst>
                                        </p:cTn>
                                        <p:tgtEl>
                                          <p:spTgt spid="952"/>
                                        </p:tgtEl>
                                        <p:attrNameLst>
                                          <p:attrName>style.visibility</p:attrName>
                                        </p:attrNameLst>
                                      </p:cBhvr>
                                      <p:to>
                                        <p:strVal val="visible"/>
                                      </p:to>
                                    </p:set>
                                    <p:animEffect transition="in" filter="fade">
                                      <p:cBhvr>
                                        <p:cTn id="24" dur="500"/>
                                        <p:tgtEl>
                                          <p:spTgt spid="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50"/>
          <p:cNvSpPr txBox="1"/>
          <p:nvPr/>
        </p:nvSpPr>
        <p:spPr>
          <a:xfrm>
            <a:off x="0" y="0"/>
            <a:ext cx="12191760" cy="711000"/>
          </a:xfrm>
          <a:prstGeom prst="rect">
            <a:avLst/>
          </a:prstGeom>
          <a:solidFill>
            <a:srgbClr val="C0C0C0">
              <a:alpha val="49803"/>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Product &amp; Process</a:t>
            </a:r>
            <a:endParaRPr sz="3400" b="0" strike="noStrike">
              <a:solidFill>
                <a:srgbClr val="212121"/>
              </a:solidFill>
              <a:latin typeface="Roboto Condensed"/>
              <a:ea typeface="Roboto Condensed"/>
              <a:cs typeface="Roboto Condensed"/>
              <a:sym typeface="Roboto Condensed"/>
            </a:endParaRPr>
          </a:p>
        </p:txBody>
      </p:sp>
      <p:sp>
        <p:nvSpPr>
          <p:cNvPr id="958" name="Google Shape;958;p50"/>
          <p:cNvSpPr txBox="1"/>
          <p:nvPr/>
        </p:nvSpPr>
        <p:spPr>
          <a:xfrm>
            <a:off x="190440" y="990720"/>
            <a:ext cx="11817360" cy="5333760"/>
          </a:xfrm>
          <a:prstGeom prst="rect">
            <a:avLst/>
          </a:prstGeom>
          <a:noFill/>
          <a:ln>
            <a:noFill/>
          </a:ln>
        </p:spPr>
        <p:txBody>
          <a:bodyPr spcFirstLastPara="1" wrap="square" lIns="91425" tIns="45700" rIns="91425" bIns="45700" anchor="t" anchorCtr="0">
            <a:noAutofit/>
          </a:bodyPr>
          <a:lstStyle/>
          <a:p>
            <a:pPr marL="264960" marR="0" lvl="0" indent="-264599" algn="just" rtl="0">
              <a:lnSpc>
                <a:spcPct val="90000"/>
              </a:lnSpc>
              <a:spcBef>
                <a:spcPts val="0"/>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If the </a:t>
            </a:r>
            <a:r>
              <a:rPr lang="en-US" sz="2400" b="1" strike="noStrike">
                <a:solidFill>
                  <a:srgbClr val="C00000"/>
                </a:solidFill>
                <a:latin typeface="Roboto Condensed"/>
                <a:ea typeface="Roboto Condensed"/>
                <a:cs typeface="Roboto Condensed"/>
                <a:sym typeface="Roboto Condensed"/>
              </a:rPr>
              <a:t>process is weak</a:t>
            </a:r>
            <a:r>
              <a:rPr lang="en-US" sz="2400" b="0" strike="noStrike">
                <a:solidFill>
                  <a:srgbClr val="212121"/>
                </a:solidFill>
                <a:latin typeface="Roboto Condensed"/>
                <a:ea typeface="Roboto Condensed"/>
                <a:cs typeface="Roboto Condensed"/>
                <a:sym typeface="Roboto Condensed"/>
              </a:rPr>
              <a:t>, the end </a:t>
            </a:r>
            <a:r>
              <a:rPr lang="en-US" sz="2400" b="1" strike="noStrike">
                <a:solidFill>
                  <a:srgbClr val="C00000"/>
                </a:solidFill>
                <a:latin typeface="Roboto Condensed"/>
                <a:ea typeface="Roboto Condensed"/>
                <a:cs typeface="Roboto Condensed"/>
                <a:sym typeface="Roboto Condensed"/>
              </a:rPr>
              <a:t>product</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will </a:t>
            </a:r>
            <a:r>
              <a:rPr lang="en-US" sz="2400" b="1" strike="noStrike">
                <a:solidFill>
                  <a:srgbClr val="C00000"/>
                </a:solidFill>
                <a:latin typeface="Roboto Condensed"/>
                <a:ea typeface="Roboto Condensed"/>
                <a:cs typeface="Roboto Condensed"/>
                <a:sym typeface="Roboto Condensed"/>
              </a:rPr>
              <a:t>suffer</a:t>
            </a:r>
            <a:r>
              <a:rPr lang="en-US" sz="2400" b="0" strike="noStrike">
                <a:solidFill>
                  <a:srgbClr val="212121"/>
                </a:solidFill>
                <a:latin typeface="Roboto Condensed"/>
                <a:ea typeface="Roboto Condensed"/>
                <a:cs typeface="Roboto Condensed"/>
                <a:sym typeface="Roboto Condensed"/>
              </a:rPr>
              <a:t>. But </a:t>
            </a:r>
            <a:r>
              <a:rPr lang="en-US" sz="2400" b="1" strike="noStrike">
                <a:solidFill>
                  <a:srgbClr val="C00000"/>
                </a:solidFill>
                <a:latin typeface="Roboto Condensed"/>
                <a:ea typeface="Roboto Condensed"/>
                <a:cs typeface="Roboto Condensed"/>
                <a:sym typeface="Roboto Condensed"/>
              </a:rPr>
              <a:t>more confidence</a:t>
            </a:r>
            <a:r>
              <a:rPr lang="en-US" sz="2400" b="0" strike="noStrike">
                <a:solidFill>
                  <a:srgbClr val="212121"/>
                </a:solidFill>
                <a:latin typeface="Roboto Condensed"/>
                <a:ea typeface="Roboto Condensed"/>
                <a:cs typeface="Roboto Condensed"/>
                <a:sym typeface="Roboto Condensed"/>
              </a:rPr>
              <a:t> on </a:t>
            </a:r>
            <a:r>
              <a:rPr lang="en-US" sz="2400" b="1" strike="noStrike">
                <a:solidFill>
                  <a:srgbClr val="C00000"/>
                </a:solidFill>
                <a:latin typeface="Roboto Condensed"/>
                <a:ea typeface="Roboto Condensed"/>
                <a:cs typeface="Roboto Condensed"/>
                <a:sym typeface="Roboto Condensed"/>
              </a:rPr>
              <a:t>process</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is also </a:t>
            </a:r>
            <a:r>
              <a:rPr lang="en-US" sz="2400" b="1" strike="noStrike">
                <a:solidFill>
                  <a:srgbClr val="C00000"/>
                </a:solidFill>
                <a:latin typeface="Roboto Condensed"/>
                <a:ea typeface="Roboto Condensed"/>
                <a:cs typeface="Roboto Condensed"/>
                <a:sym typeface="Roboto Condensed"/>
              </a:rPr>
              <a:t>dangerous</a:t>
            </a:r>
            <a:r>
              <a:rPr lang="en-US" sz="2400" b="0" strike="noStrike">
                <a:solidFill>
                  <a:srgbClr val="212121"/>
                </a:solidFill>
                <a:latin typeface="Roboto Condensed"/>
                <a:ea typeface="Roboto Condensed"/>
                <a:cs typeface="Roboto Condensed"/>
                <a:sym typeface="Roboto Condensed"/>
              </a:rPr>
              <a:t>.</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People </a:t>
            </a:r>
            <a:r>
              <a:rPr lang="en-US" sz="2400" b="1" strike="noStrike">
                <a:solidFill>
                  <a:srgbClr val="C00000"/>
                </a:solidFill>
                <a:latin typeface="Roboto Condensed"/>
                <a:ea typeface="Roboto Condensed"/>
                <a:cs typeface="Roboto Condensed"/>
                <a:sym typeface="Roboto Condensed"/>
              </a:rPr>
              <a:t>gain more satisfaction</a:t>
            </a:r>
            <a:r>
              <a:rPr lang="en-US" sz="2400" b="0" strike="noStrike">
                <a:solidFill>
                  <a:srgbClr val="212121"/>
                </a:solidFill>
                <a:latin typeface="Roboto Condensed"/>
                <a:ea typeface="Roboto Condensed"/>
                <a:cs typeface="Roboto Condensed"/>
                <a:sym typeface="Roboto Condensed"/>
              </a:rPr>
              <a:t> from the </a:t>
            </a:r>
            <a:r>
              <a:rPr lang="en-US" sz="2400" b="1" strike="noStrike">
                <a:solidFill>
                  <a:srgbClr val="C00000"/>
                </a:solidFill>
                <a:latin typeface="Roboto Condensed"/>
                <a:ea typeface="Roboto Condensed"/>
                <a:cs typeface="Roboto Condensed"/>
                <a:sym typeface="Roboto Condensed"/>
              </a:rPr>
              <a:t>creative process</a:t>
            </a:r>
            <a:r>
              <a:rPr lang="en-US" sz="2400" b="0" strike="noStrike">
                <a:solidFill>
                  <a:srgbClr val="212121"/>
                </a:solidFill>
                <a:latin typeface="Roboto Condensed"/>
                <a:ea typeface="Roboto Condensed"/>
                <a:cs typeface="Roboto Condensed"/>
                <a:sym typeface="Roboto Condensed"/>
              </a:rPr>
              <a:t> as they do from the end product. </a:t>
            </a:r>
            <a:endParaRPr/>
          </a:p>
          <a:p>
            <a:pPr marL="809640" marR="0" lvl="1" indent="-352080" algn="just" rtl="0">
              <a:lnSpc>
                <a:spcPct val="90000"/>
              </a:lnSpc>
              <a:spcBef>
                <a:spcPts val="499"/>
              </a:spcBef>
              <a:spcAft>
                <a:spcPts val="0"/>
              </a:spcAft>
              <a:buClr>
                <a:srgbClr val="B84742"/>
              </a:buClr>
              <a:buSzPts val="2000"/>
              <a:buFont typeface="Noto Sans Symbols"/>
              <a:buChar char="⮩"/>
            </a:pPr>
            <a:r>
              <a:rPr lang="en-US" sz="2000" b="0" i="0" u="none" strike="noStrike" cap="none">
                <a:solidFill>
                  <a:srgbClr val="212121"/>
                </a:solidFill>
                <a:latin typeface="Roboto Condensed"/>
                <a:ea typeface="Roboto Condensed"/>
                <a:cs typeface="Roboto Condensed"/>
                <a:sym typeface="Roboto Condensed"/>
              </a:rPr>
              <a:t>Like an artist enjoys the brush strokes as much as the framed result.</a:t>
            </a:r>
            <a:endParaRPr/>
          </a:p>
          <a:p>
            <a:pPr marL="809640" marR="0" lvl="1" indent="-352080" algn="just" rtl="0">
              <a:lnSpc>
                <a:spcPct val="90000"/>
              </a:lnSpc>
              <a:spcBef>
                <a:spcPts val="499"/>
              </a:spcBef>
              <a:spcAft>
                <a:spcPts val="0"/>
              </a:spcAft>
              <a:buClr>
                <a:srgbClr val="B84742"/>
              </a:buClr>
              <a:buSzPts val="2000"/>
              <a:buFont typeface="Noto Sans Symbols"/>
              <a:buChar char="⮩"/>
            </a:pPr>
            <a:r>
              <a:rPr lang="en-US" sz="2000" b="0" i="0" u="none" strike="noStrike" cap="none">
                <a:solidFill>
                  <a:srgbClr val="212121"/>
                </a:solidFill>
                <a:latin typeface="Roboto Condensed"/>
                <a:ea typeface="Roboto Condensed"/>
                <a:cs typeface="Roboto Condensed"/>
                <a:sym typeface="Roboto Condensed"/>
              </a:rPr>
              <a:t>A writer enjoys the search for the proper metaphor (comparison) as much as the finished book.</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As </a:t>
            </a:r>
            <a:r>
              <a:rPr lang="en-US" sz="2400" b="1" strike="noStrike">
                <a:solidFill>
                  <a:srgbClr val="C00000"/>
                </a:solidFill>
                <a:latin typeface="Roboto Condensed"/>
                <a:ea typeface="Roboto Condensed"/>
                <a:cs typeface="Roboto Condensed"/>
                <a:sym typeface="Roboto Condensed"/>
              </a:rPr>
              <a:t>software professional</a:t>
            </a:r>
            <a:r>
              <a:rPr lang="en-US" sz="2400" b="0" strike="noStrike">
                <a:solidFill>
                  <a:srgbClr val="212121"/>
                </a:solidFill>
                <a:latin typeface="Roboto Condensed"/>
                <a:ea typeface="Roboto Condensed"/>
                <a:cs typeface="Roboto Condensed"/>
                <a:sym typeface="Roboto Condensed"/>
              </a:rPr>
              <a:t>, you should also </a:t>
            </a:r>
            <a:r>
              <a:rPr lang="en-US" sz="2400" b="1" strike="noStrike">
                <a:solidFill>
                  <a:srgbClr val="C00000"/>
                </a:solidFill>
                <a:latin typeface="Roboto Condensed"/>
                <a:ea typeface="Roboto Condensed"/>
                <a:cs typeface="Roboto Condensed"/>
                <a:sym typeface="Roboto Condensed"/>
              </a:rPr>
              <a:t>derive</a:t>
            </a:r>
            <a:r>
              <a:rPr lang="en-US" sz="2400" b="0" strike="noStrike">
                <a:solidFill>
                  <a:srgbClr val="212121"/>
                </a:solidFill>
                <a:latin typeface="Roboto Condensed"/>
                <a:ea typeface="Roboto Condensed"/>
                <a:cs typeface="Roboto Condensed"/>
                <a:sym typeface="Roboto Condensed"/>
              </a:rPr>
              <a:t> as much </a:t>
            </a:r>
            <a:r>
              <a:rPr lang="en-US" sz="2400" b="1" strike="noStrike">
                <a:solidFill>
                  <a:srgbClr val="C00000"/>
                </a:solidFill>
                <a:latin typeface="Roboto Condensed"/>
                <a:ea typeface="Roboto Condensed"/>
                <a:cs typeface="Roboto Condensed"/>
                <a:sym typeface="Roboto Condensed"/>
              </a:rPr>
              <a:t>satisfaction</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from the </a:t>
            </a:r>
            <a:r>
              <a:rPr lang="en-US" sz="2400" b="1" strike="noStrike">
                <a:solidFill>
                  <a:srgbClr val="C00000"/>
                </a:solidFill>
                <a:latin typeface="Roboto Condensed"/>
                <a:ea typeface="Roboto Condensed"/>
                <a:cs typeface="Roboto Condensed"/>
                <a:sym typeface="Roboto Condensed"/>
              </a:rPr>
              <a:t>process</a:t>
            </a:r>
            <a:r>
              <a:rPr lang="en-US" sz="2400" b="0" strike="noStrike">
                <a:solidFill>
                  <a:srgbClr val="C00000"/>
                </a:solidFill>
                <a:latin typeface="Roboto Condensed"/>
                <a:ea typeface="Roboto Condensed"/>
                <a:cs typeface="Roboto Condensed"/>
                <a:sym typeface="Roboto Condensed"/>
              </a:rPr>
              <a:t> </a:t>
            </a:r>
            <a:r>
              <a:rPr lang="en-US" sz="2400" b="0" strike="noStrike">
                <a:solidFill>
                  <a:srgbClr val="212121"/>
                </a:solidFill>
                <a:latin typeface="Roboto Condensed"/>
                <a:ea typeface="Roboto Condensed"/>
                <a:cs typeface="Roboto Condensed"/>
                <a:sym typeface="Roboto Condensed"/>
              </a:rPr>
              <a:t>as the end product.</a:t>
            </a:r>
            <a:endParaRPr/>
          </a:p>
          <a:p>
            <a:pPr marL="264960" marR="0" lvl="0" indent="-264599" algn="just" rtl="0">
              <a:lnSpc>
                <a:spcPct val="90000"/>
              </a:lnSpc>
              <a:spcBef>
                <a:spcPts val="1001"/>
              </a:spcBef>
              <a:spcAft>
                <a:spcPts val="0"/>
              </a:spcAft>
              <a:buClr>
                <a:srgbClr val="B84742"/>
              </a:buClr>
              <a:buSzPts val="2400"/>
              <a:buFont typeface="Noto Sans Symbols"/>
              <a:buChar char="🞂"/>
            </a:pPr>
            <a:r>
              <a:rPr lang="en-US" sz="2400" b="0" strike="noStrike">
                <a:solidFill>
                  <a:srgbClr val="212121"/>
                </a:solidFill>
                <a:latin typeface="Roboto Condensed"/>
                <a:ea typeface="Roboto Condensed"/>
                <a:cs typeface="Roboto Condensed"/>
                <a:sym typeface="Roboto Condensed"/>
              </a:rPr>
              <a:t>The duality (contrast) of product and process is one important element in keeping creative people engaged as software engineering continues to evolve.</a:t>
            </a:r>
            <a:endParaRPr/>
          </a:p>
          <a:p>
            <a:pPr marL="0" marR="0" lvl="0" indent="0" algn="just" rtl="0">
              <a:lnSpc>
                <a:spcPct val="90000"/>
              </a:lnSpc>
              <a:spcBef>
                <a:spcPts val="1001"/>
              </a:spcBef>
              <a:spcAft>
                <a:spcPts val="0"/>
              </a:spcAft>
              <a:buNone/>
            </a:pPr>
            <a:endParaRPr sz="2400" b="0" strike="noStrike">
              <a:solidFill>
                <a:srgbClr val="212121"/>
              </a:solidFill>
              <a:latin typeface="Roboto Condensed"/>
              <a:ea typeface="Roboto Condensed"/>
              <a:cs typeface="Roboto Condensed"/>
              <a:sym typeface="Roboto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5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5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5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51"/>
          <p:cNvSpPr txBox="1"/>
          <p:nvPr/>
        </p:nvSpPr>
        <p:spPr>
          <a:xfrm>
            <a:off x="2001100" y="2536975"/>
            <a:ext cx="9585000" cy="2112900"/>
          </a:xfrm>
          <a:prstGeom prst="rect">
            <a:avLst/>
          </a:prstGeom>
          <a:solidFill>
            <a:schemeClr val="lt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1400" b="1">
                <a:solidFill>
                  <a:srgbClr val="C00000"/>
                </a:solidFill>
                <a:latin typeface="Roboto Condensed"/>
                <a:ea typeface="Roboto Condensed"/>
                <a:cs typeface="Roboto Condensed"/>
                <a:sym typeface="Roboto Condensed"/>
              </a:rPr>
              <a:t>Thank You!</a:t>
            </a:r>
            <a:endParaRPr sz="11400" b="1">
              <a:solidFill>
                <a:srgbClr val="C00000"/>
              </a:solidFill>
              <a:latin typeface="Roboto Condensed"/>
              <a:ea typeface="Roboto Condensed"/>
              <a:cs typeface="Roboto Condensed"/>
              <a:sym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g2ebb636fcf1_0_224"/>
          <p:cNvSpPr txBox="1">
            <a:spLocks noGrp="1"/>
          </p:cNvSpPr>
          <p:nvPr>
            <p:ph type="body" idx="1"/>
          </p:nvPr>
        </p:nvSpPr>
        <p:spPr>
          <a:xfrm>
            <a:off x="517350" y="1092125"/>
            <a:ext cx="11360700" cy="4823100"/>
          </a:xfrm>
          <a:prstGeom prst="rect">
            <a:avLst/>
          </a:prstGeom>
        </p:spPr>
        <p:txBody>
          <a:bodyPr spcFirstLastPara="1" wrap="square" lIns="121900" tIns="121900" rIns="121900" bIns="121900" anchor="t" anchorCtr="0">
            <a:noAutofit/>
          </a:bodyPr>
          <a:lstStyle/>
          <a:p>
            <a:pPr marL="609600" lvl="0" indent="-495300" algn="l" rtl="0">
              <a:lnSpc>
                <a:spcPct val="100000"/>
              </a:lnSpc>
              <a:spcBef>
                <a:spcPts val="1500"/>
              </a:spcBef>
              <a:spcAft>
                <a:spcPts val="0"/>
              </a:spcAft>
              <a:buSzPts val="3000"/>
              <a:buChar char="●"/>
            </a:pPr>
            <a:r>
              <a:rPr lang="en-US" sz="3000" b="1"/>
              <a:t>Although the industry is moving toward component-based construction, most software continues to be </a:t>
            </a:r>
            <a:r>
              <a:rPr lang="en-US" sz="3000" b="1">
                <a:solidFill>
                  <a:srgbClr val="0077B3"/>
                </a:solidFill>
              </a:rPr>
              <a:t>custom built.</a:t>
            </a:r>
            <a:endParaRPr sz="3000" b="1">
              <a:solidFill>
                <a:srgbClr val="0077B3"/>
              </a:solidFill>
            </a:endParaRPr>
          </a:p>
          <a:p>
            <a:pPr marL="609600" lvl="0" indent="-495300" algn="l" rtl="0">
              <a:lnSpc>
                <a:spcPct val="100000"/>
              </a:lnSpc>
              <a:spcBef>
                <a:spcPts val="1500"/>
              </a:spcBef>
              <a:spcAft>
                <a:spcPts val="0"/>
              </a:spcAft>
              <a:buSzPts val="3000"/>
              <a:buChar char="●"/>
            </a:pPr>
            <a:r>
              <a:rPr lang="en-US" sz="3000" b="1"/>
              <a:t>It can be </a:t>
            </a:r>
            <a:r>
              <a:rPr lang="en-US" sz="3000" b="1">
                <a:solidFill>
                  <a:srgbClr val="0077B3"/>
                </a:solidFill>
              </a:rPr>
              <a:t>complex,</a:t>
            </a:r>
            <a:r>
              <a:rPr lang="en-US" sz="3000" b="1"/>
              <a:t> meaning it can have many interrelated parts and features.</a:t>
            </a:r>
            <a:endParaRPr sz="3000" b="1"/>
          </a:p>
          <a:p>
            <a:pPr marL="609600" lvl="0" indent="-495300" algn="l" rtl="0">
              <a:lnSpc>
                <a:spcPct val="100000"/>
              </a:lnSpc>
              <a:spcBef>
                <a:spcPts val="1500"/>
              </a:spcBef>
              <a:spcAft>
                <a:spcPts val="0"/>
              </a:spcAft>
              <a:buSzPts val="3000"/>
              <a:buChar char="●"/>
            </a:pPr>
            <a:r>
              <a:rPr lang="en-US" sz="3000" b="1"/>
              <a:t>It can be affected by changing requirements, meaning it may need to be </a:t>
            </a:r>
            <a:r>
              <a:rPr lang="en-US" sz="3000" b="1">
                <a:solidFill>
                  <a:srgbClr val="0077B3"/>
                </a:solidFill>
              </a:rPr>
              <a:t>updated or modified as the needs o</a:t>
            </a:r>
            <a:r>
              <a:rPr lang="en-US" sz="3000" b="1"/>
              <a:t>f users change.</a:t>
            </a:r>
            <a:endParaRPr sz="3000" b="1"/>
          </a:p>
          <a:p>
            <a:pPr marL="609600" lvl="0" indent="-495300" algn="l" rtl="0">
              <a:lnSpc>
                <a:spcPct val="100000"/>
              </a:lnSpc>
              <a:spcBef>
                <a:spcPts val="1500"/>
              </a:spcBef>
              <a:spcAft>
                <a:spcPts val="1500"/>
              </a:spcAft>
              <a:buSzPts val="3000"/>
              <a:buChar char="●"/>
            </a:pPr>
            <a:r>
              <a:rPr lang="en-US" sz="3000" b="1"/>
              <a:t>It can be affected by bugs and other issues, meaning it may need to be </a:t>
            </a:r>
            <a:r>
              <a:rPr lang="en-US" sz="3000" b="1">
                <a:solidFill>
                  <a:srgbClr val="0077B3"/>
                </a:solidFill>
              </a:rPr>
              <a:t>tested and debugged </a:t>
            </a:r>
            <a:r>
              <a:rPr lang="en-US" sz="3000" b="1"/>
              <a:t>to ensure it works as intended.</a:t>
            </a:r>
            <a:endParaRPr sz="3000" b="1"/>
          </a:p>
        </p:txBody>
      </p:sp>
      <p:sp>
        <p:nvSpPr>
          <p:cNvPr id="191" name="Google Shape;191;g2ebb636fcf1_0_224"/>
          <p:cNvSpPr txBox="1"/>
          <p:nvPr/>
        </p:nvSpPr>
        <p:spPr>
          <a:xfrm>
            <a:off x="169575" y="94975"/>
            <a:ext cx="11904900" cy="655800"/>
          </a:xfrm>
          <a:prstGeom prst="rect">
            <a:avLst/>
          </a:prstGeom>
          <a:solidFill>
            <a:schemeClr val="lt2"/>
          </a:solid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3400" b="1">
                <a:solidFill>
                  <a:srgbClr val="373737"/>
                </a:solidFill>
                <a:latin typeface="Roboto Condensed"/>
                <a:ea typeface="Roboto Condensed"/>
                <a:cs typeface="Roboto Condensed"/>
                <a:sym typeface="Roboto Condensed"/>
              </a:rPr>
              <a:t>Characterics of Software</a:t>
            </a:r>
            <a:endParaRPr sz="3400">
              <a:solidFill>
                <a:srgbClr val="212121"/>
              </a:solidFill>
              <a:latin typeface="Roboto Condensed"/>
              <a:ea typeface="Roboto Condensed"/>
              <a:cs typeface="Roboto Condensed"/>
              <a:sym typeface="Roboto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2ebb636fcf1_0_135"/>
          <p:cNvSpPr txBox="1"/>
          <p:nvPr/>
        </p:nvSpPr>
        <p:spPr>
          <a:xfrm>
            <a:off x="0" y="0"/>
            <a:ext cx="12191700" cy="711000"/>
          </a:xfrm>
          <a:prstGeom prst="rect">
            <a:avLst/>
          </a:prstGeom>
          <a:solidFill>
            <a:srgbClr val="C0C0C0">
              <a:alpha val="49800"/>
            </a:srgbClr>
          </a:solidFill>
          <a:ln>
            <a:noFill/>
          </a:ln>
        </p:spPr>
        <p:txBody>
          <a:bodyPr spcFirstLastPara="1" wrap="square" lIns="216000" tIns="108000" rIns="216000" bIns="108000" anchor="ctr" anchorCtr="0">
            <a:noAutofit/>
          </a:bodyPr>
          <a:lstStyle/>
          <a:p>
            <a:pPr marL="0" marR="0" lvl="0" indent="0" algn="l" rtl="0">
              <a:lnSpc>
                <a:spcPct val="90000"/>
              </a:lnSpc>
              <a:spcBef>
                <a:spcPts val="0"/>
              </a:spcBef>
              <a:spcAft>
                <a:spcPts val="0"/>
              </a:spcAft>
              <a:buNone/>
            </a:pPr>
            <a:r>
              <a:rPr lang="en-US" sz="3400" b="1" strike="noStrike">
                <a:solidFill>
                  <a:srgbClr val="373737"/>
                </a:solidFill>
                <a:latin typeface="Roboto Condensed"/>
                <a:ea typeface="Roboto Condensed"/>
                <a:cs typeface="Roboto Condensed"/>
                <a:sym typeface="Roboto Condensed"/>
              </a:rPr>
              <a:t>Software Application Domains</a:t>
            </a:r>
            <a:endParaRPr sz="3400" b="0" strike="noStrike">
              <a:solidFill>
                <a:srgbClr val="212121"/>
              </a:solidFill>
              <a:latin typeface="Roboto Condensed"/>
              <a:ea typeface="Roboto Condensed"/>
              <a:cs typeface="Roboto Condensed"/>
              <a:sym typeface="Roboto Condensed"/>
            </a:endParaRPr>
          </a:p>
        </p:txBody>
      </p:sp>
      <p:pic>
        <p:nvPicPr>
          <p:cNvPr id="197" name="Google Shape;197;g2ebb636fcf1_0_135"/>
          <p:cNvPicPr preferRelativeResize="0"/>
          <p:nvPr/>
        </p:nvPicPr>
        <p:blipFill rotWithShape="1">
          <a:blip r:embed="rId3">
            <a:alphaModFix/>
          </a:blip>
          <a:srcRect/>
          <a:stretch/>
        </p:blipFill>
        <p:spPr>
          <a:xfrm>
            <a:off x="3024840" y="820440"/>
            <a:ext cx="5638319" cy="5499001"/>
          </a:xfrm>
          <a:prstGeom prst="rect">
            <a:avLst/>
          </a:prstGeom>
          <a:noFill/>
          <a:ln>
            <a:noFill/>
          </a:ln>
        </p:spPr>
      </p:pic>
      <p:sp>
        <p:nvSpPr>
          <p:cNvPr id="198" name="Google Shape;198;g2ebb636fcf1_0_135"/>
          <p:cNvSpPr/>
          <p:nvPr/>
        </p:nvSpPr>
        <p:spPr>
          <a:xfrm>
            <a:off x="5233440" y="1062000"/>
            <a:ext cx="1142700" cy="700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000" b="1" strike="noStrike">
                <a:solidFill>
                  <a:srgbClr val="212121"/>
                </a:solidFill>
                <a:latin typeface="Roboto Condensed"/>
                <a:ea typeface="Roboto Condensed"/>
                <a:cs typeface="Roboto Condensed"/>
                <a:sym typeface="Roboto Condensed"/>
              </a:rPr>
              <a:t>System Software</a:t>
            </a:r>
            <a:endParaRPr sz="2000" b="0" strike="noStrike">
              <a:solidFill>
                <a:schemeClr val="dk1"/>
              </a:solidFill>
              <a:latin typeface="Arial"/>
              <a:ea typeface="Arial"/>
              <a:cs typeface="Arial"/>
              <a:sym typeface="Arial"/>
            </a:endParaRPr>
          </a:p>
        </p:txBody>
      </p:sp>
      <p:sp>
        <p:nvSpPr>
          <p:cNvPr id="199" name="Google Shape;199;g2ebb636fcf1_0_135"/>
          <p:cNvSpPr/>
          <p:nvPr/>
        </p:nvSpPr>
        <p:spPr>
          <a:xfrm>
            <a:off x="6606120" y="1976400"/>
            <a:ext cx="1447500" cy="700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US" sz="2000" b="1" strike="noStrike">
                <a:solidFill>
                  <a:srgbClr val="212121"/>
                </a:solidFill>
                <a:latin typeface="Roboto Condensed"/>
                <a:ea typeface="Roboto Condensed"/>
                <a:cs typeface="Roboto Condensed"/>
                <a:sym typeface="Roboto Condensed"/>
              </a:rPr>
              <a:t>Application</a:t>
            </a:r>
            <a:endParaRPr sz="2000" b="0" strike="noStrike">
              <a:solidFill>
                <a:schemeClr val="dk1"/>
              </a:solidFill>
              <a:latin typeface="Arial"/>
              <a:ea typeface="Arial"/>
              <a:cs typeface="Arial"/>
              <a:sym typeface="Arial"/>
            </a:endParaRPr>
          </a:p>
          <a:p>
            <a:pPr marL="0" marR="0" lvl="0" indent="0" algn="r" rtl="0">
              <a:lnSpc>
                <a:spcPct val="100000"/>
              </a:lnSpc>
              <a:spcBef>
                <a:spcPts val="0"/>
              </a:spcBef>
              <a:spcAft>
                <a:spcPts val="0"/>
              </a:spcAft>
              <a:buNone/>
            </a:pPr>
            <a:r>
              <a:rPr lang="en-US" sz="2000" b="1" strike="noStrike">
                <a:solidFill>
                  <a:srgbClr val="212121"/>
                </a:solidFill>
                <a:latin typeface="Roboto Condensed"/>
                <a:ea typeface="Roboto Condensed"/>
                <a:cs typeface="Roboto Condensed"/>
                <a:sym typeface="Roboto Condensed"/>
              </a:rPr>
              <a:t>Software</a:t>
            </a:r>
            <a:endParaRPr sz="2000" b="0" strike="noStrike">
              <a:solidFill>
                <a:schemeClr val="dk1"/>
              </a:solidFill>
              <a:latin typeface="Arial"/>
              <a:ea typeface="Arial"/>
              <a:cs typeface="Arial"/>
              <a:sym typeface="Arial"/>
            </a:endParaRPr>
          </a:p>
        </p:txBody>
      </p:sp>
      <p:sp>
        <p:nvSpPr>
          <p:cNvPr id="200" name="Google Shape;200;g2ebb636fcf1_0_135"/>
          <p:cNvSpPr/>
          <p:nvPr/>
        </p:nvSpPr>
        <p:spPr>
          <a:xfrm>
            <a:off x="6987000" y="3515760"/>
            <a:ext cx="1447500" cy="10050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US" sz="2000" b="1" strike="noStrike">
                <a:solidFill>
                  <a:srgbClr val="FFFFFF"/>
                </a:solidFill>
                <a:latin typeface="Roboto Condensed"/>
                <a:ea typeface="Roboto Condensed"/>
                <a:cs typeface="Roboto Condensed"/>
                <a:sym typeface="Roboto Condensed"/>
              </a:rPr>
              <a:t>Engineering  / Scientific Software</a:t>
            </a:r>
            <a:endParaRPr sz="2000" b="0" strike="noStrike">
              <a:solidFill>
                <a:schemeClr val="dk1"/>
              </a:solidFill>
              <a:latin typeface="Arial"/>
              <a:ea typeface="Arial"/>
              <a:cs typeface="Arial"/>
              <a:sym typeface="Arial"/>
            </a:endParaRPr>
          </a:p>
        </p:txBody>
      </p:sp>
      <p:sp>
        <p:nvSpPr>
          <p:cNvPr id="201" name="Google Shape;201;g2ebb636fcf1_0_135"/>
          <p:cNvSpPr/>
          <p:nvPr/>
        </p:nvSpPr>
        <p:spPr>
          <a:xfrm>
            <a:off x="5996640" y="5230800"/>
            <a:ext cx="1447500" cy="700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US" sz="2000" b="1" strike="noStrike">
                <a:solidFill>
                  <a:srgbClr val="FFFFFF"/>
                </a:solidFill>
                <a:latin typeface="Roboto Condensed"/>
                <a:ea typeface="Roboto Condensed"/>
                <a:cs typeface="Roboto Condensed"/>
                <a:sym typeface="Roboto Condensed"/>
              </a:rPr>
              <a:t>Embedded Software</a:t>
            </a:r>
            <a:endParaRPr sz="2000" b="0" strike="noStrike">
              <a:solidFill>
                <a:schemeClr val="dk1"/>
              </a:solidFill>
              <a:latin typeface="Arial"/>
              <a:ea typeface="Arial"/>
              <a:cs typeface="Arial"/>
              <a:sym typeface="Arial"/>
            </a:endParaRPr>
          </a:p>
        </p:txBody>
      </p:sp>
      <p:sp>
        <p:nvSpPr>
          <p:cNvPr id="202" name="Google Shape;202;g2ebb636fcf1_0_135"/>
          <p:cNvSpPr/>
          <p:nvPr/>
        </p:nvSpPr>
        <p:spPr>
          <a:xfrm>
            <a:off x="4167840" y="5230800"/>
            <a:ext cx="1523400" cy="700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000" b="1" strike="noStrike">
                <a:solidFill>
                  <a:srgbClr val="FFFFFF"/>
                </a:solidFill>
                <a:latin typeface="Roboto Condensed"/>
                <a:ea typeface="Roboto Condensed"/>
                <a:cs typeface="Roboto Condensed"/>
                <a:sym typeface="Roboto Condensed"/>
              </a:rPr>
              <a:t>Product line Software</a:t>
            </a:r>
            <a:endParaRPr sz="2000" b="0" strike="noStrike">
              <a:solidFill>
                <a:schemeClr val="dk1"/>
              </a:solidFill>
              <a:latin typeface="Arial"/>
              <a:ea typeface="Arial"/>
              <a:cs typeface="Arial"/>
              <a:sym typeface="Arial"/>
            </a:endParaRPr>
          </a:p>
        </p:txBody>
      </p:sp>
      <p:sp>
        <p:nvSpPr>
          <p:cNvPr id="203" name="Google Shape;203;g2ebb636fcf1_0_135"/>
          <p:cNvSpPr/>
          <p:nvPr/>
        </p:nvSpPr>
        <p:spPr>
          <a:xfrm>
            <a:off x="3262440" y="3630600"/>
            <a:ext cx="1468800" cy="700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000" b="1" strike="noStrike">
                <a:solidFill>
                  <a:srgbClr val="212121"/>
                </a:solidFill>
                <a:latin typeface="Roboto Condensed"/>
                <a:ea typeface="Roboto Condensed"/>
                <a:cs typeface="Roboto Condensed"/>
                <a:sym typeface="Roboto Condensed"/>
              </a:rPr>
              <a:t>Web Application</a:t>
            </a:r>
            <a:endParaRPr sz="2000" b="0" strike="noStrike">
              <a:solidFill>
                <a:schemeClr val="dk1"/>
              </a:solidFill>
              <a:latin typeface="Arial"/>
              <a:ea typeface="Arial"/>
              <a:cs typeface="Arial"/>
              <a:sym typeface="Arial"/>
            </a:endParaRPr>
          </a:p>
        </p:txBody>
      </p:sp>
      <p:sp>
        <p:nvSpPr>
          <p:cNvPr id="204" name="Google Shape;204;g2ebb636fcf1_0_135"/>
          <p:cNvSpPr/>
          <p:nvPr/>
        </p:nvSpPr>
        <p:spPr>
          <a:xfrm>
            <a:off x="3460440" y="1824120"/>
            <a:ext cx="1545000" cy="1005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000" b="1" strike="noStrike">
                <a:solidFill>
                  <a:srgbClr val="212121"/>
                </a:solidFill>
                <a:latin typeface="Roboto Condensed"/>
                <a:ea typeface="Roboto Condensed"/>
                <a:cs typeface="Roboto Condensed"/>
                <a:sym typeface="Roboto Condensed"/>
              </a:rPr>
              <a:t>Artificial intelligence Software</a:t>
            </a:r>
            <a:endParaRPr sz="2000" b="0" strike="noStrike">
              <a:solidFill>
                <a:schemeClr val="dk1"/>
              </a:solidFill>
              <a:latin typeface="Arial"/>
              <a:ea typeface="Arial"/>
              <a:cs typeface="Arial"/>
              <a:sym typeface="Arial"/>
            </a:endParaRPr>
          </a:p>
        </p:txBody>
      </p:sp>
      <p:sp>
        <p:nvSpPr>
          <p:cNvPr id="205" name="Google Shape;205;g2ebb636fcf1_0_135"/>
          <p:cNvSpPr/>
          <p:nvPr/>
        </p:nvSpPr>
        <p:spPr>
          <a:xfrm>
            <a:off x="4955520" y="2764080"/>
            <a:ext cx="1650300" cy="1650300"/>
          </a:xfrm>
          <a:prstGeom prst="ellipse">
            <a:avLst/>
          </a:prstGeom>
          <a:solidFill>
            <a:schemeClr val="lt1"/>
          </a:solidFill>
          <a:ln w="25400" cap="flat" cmpd="sng">
            <a:solidFill>
              <a:schemeClr val="accent6"/>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g2ebb636fcf1_0_135"/>
          <p:cNvSpPr/>
          <p:nvPr/>
        </p:nvSpPr>
        <p:spPr>
          <a:xfrm>
            <a:off x="4929600" y="2985840"/>
            <a:ext cx="1714200" cy="1187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400" b="1" strike="noStrike">
                <a:solidFill>
                  <a:srgbClr val="212121"/>
                </a:solidFill>
                <a:latin typeface="Roboto Condensed"/>
                <a:ea typeface="Roboto Condensed"/>
                <a:cs typeface="Roboto Condensed"/>
                <a:sym typeface="Roboto Condensed"/>
              </a:rPr>
              <a:t>Software Application Domains</a:t>
            </a:r>
            <a:endParaRPr sz="2400" b="0" strike="noStrike">
              <a:solidFill>
                <a:schemeClr val="dk1"/>
              </a:solidFill>
              <a:latin typeface="Arial"/>
              <a:ea typeface="Arial"/>
              <a:cs typeface="Arial"/>
              <a:sym typeface="Arial"/>
            </a:endParaRPr>
          </a:p>
        </p:txBody>
      </p:sp>
      <p:pic>
        <p:nvPicPr>
          <p:cNvPr id="207" name="Google Shape;207;g2ebb636fcf1_0_135" descr="Image result for windows 10 logo"/>
          <p:cNvPicPr preferRelativeResize="0"/>
          <p:nvPr/>
        </p:nvPicPr>
        <p:blipFill rotWithShape="1">
          <a:blip r:embed="rId4">
            <a:alphaModFix/>
          </a:blip>
          <a:srcRect/>
          <a:stretch/>
        </p:blipFill>
        <p:spPr>
          <a:xfrm>
            <a:off x="8258520" y="956160"/>
            <a:ext cx="1548360" cy="387360"/>
          </a:xfrm>
          <a:prstGeom prst="rect">
            <a:avLst/>
          </a:prstGeom>
          <a:noFill/>
          <a:ln>
            <a:noFill/>
          </a:ln>
        </p:spPr>
      </p:pic>
      <p:pic>
        <p:nvPicPr>
          <p:cNvPr id="208" name="Google Shape;208;g2ebb636fcf1_0_135" descr="Image result for turbo c logo"/>
          <p:cNvPicPr preferRelativeResize="0"/>
          <p:nvPr/>
        </p:nvPicPr>
        <p:blipFill rotWithShape="1">
          <a:blip r:embed="rId5">
            <a:alphaModFix/>
          </a:blip>
          <a:srcRect/>
          <a:stretch/>
        </p:blipFill>
        <p:spPr>
          <a:xfrm>
            <a:off x="9941160" y="844920"/>
            <a:ext cx="434160" cy="434160"/>
          </a:xfrm>
          <a:prstGeom prst="rect">
            <a:avLst/>
          </a:prstGeom>
          <a:noFill/>
          <a:ln>
            <a:noFill/>
          </a:ln>
        </p:spPr>
      </p:pic>
      <p:pic>
        <p:nvPicPr>
          <p:cNvPr id="209" name="Google Shape;209;g2ebb636fcf1_0_135" descr="Image result for matlab logo"/>
          <p:cNvPicPr preferRelativeResize="0"/>
          <p:nvPr/>
        </p:nvPicPr>
        <p:blipFill rotWithShape="1">
          <a:blip r:embed="rId6">
            <a:alphaModFix/>
          </a:blip>
          <a:srcRect/>
          <a:stretch/>
        </p:blipFill>
        <p:spPr>
          <a:xfrm>
            <a:off x="8734800" y="4603320"/>
            <a:ext cx="1351440" cy="510840"/>
          </a:xfrm>
          <a:prstGeom prst="rect">
            <a:avLst/>
          </a:prstGeom>
          <a:noFill/>
          <a:ln>
            <a:noFill/>
          </a:ln>
        </p:spPr>
      </p:pic>
      <p:pic>
        <p:nvPicPr>
          <p:cNvPr id="210" name="Google Shape;210;g2ebb636fcf1_0_135" descr="Image result for autocad 2015 logo"/>
          <p:cNvPicPr preferRelativeResize="0"/>
          <p:nvPr/>
        </p:nvPicPr>
        <p:blipFill rotWithShape="1">
          <a:blip r:embed="rId7">
            <a:alphaModFix/>
          </a:blip>
          <a:srcRect/>
          <a:stretch/>
        </p:blipFill>
        <p:spPr>
          <a:xfrm>
            <a:off x="8770440" y="3181320"/>
            <a:ext cx="1387440" cy="1251000"/>
          </a:xfrm>
          <a:prstGeom prst="rect">
            <a:avLst/>
          </a:prstGeom>
          <a:noFill/>
          <a:ln>
            <a:noFill/>
          </a:ln>
        </p:spPr>
      </p:pic>
      <p:pic>
        <p:nvPicPr>
          <p:cNvPr id="211" name="Google Shape;211;g2ebb636fcf1_0_135" descr="Image result for linkedin logo"/>
          <p:cNvPicPr preferRelativeResize="0"/>
          <p:nvPr/>
        </p:nvPicPr>
        <p:blipFill rotWithShape="1">
          <a:blip r:embed="rId8">
            <a:alphaModFix/>
          </a:blip>
          <a:srcRect/>
          <a:stretch/>
        </p:blipFill>
        <p:spPr>
          <a:xfrm>
            <a:off x="1909920" y="4695120"/>
            <a:ext cx="1213200" cy="329040"/>
          </a:xfrm>
          <a:prstGeom prst="rect">
            <a:avLst/>
          </a:prstGeom>
          <a:noFill/>
          <a:ln>
            <a:noFill/>
          </a:ln>
        </p:spPr>
      </p:pic>
      <p:pic>
        <p:nvPicPr>
          <p:cNvPr id="212" name="Google Shape;212;g2ebb636fcf1_0_135" descr="Image result for facebook logo"/>
          <p:cNvPicPr preferRelativeResize="0"/>
          <p:nvPr/>
        </p:nvPicPr>
        <p:blipFill rotWithShape="1">
          <a:blip r:embed="rId9">
            <a:alphaModFix/>
          </a:blip>
          <a:srcRect/>
          <a:stretch/>
        </p:blipFill>
        <p:spPr>
          <a:xfrm>
            <a:off x="1890840" y="4092840"/>
            <a:ext cx="993600" cy="344520"/>
          </a:xfrm>
          <a:prstGeom prst="rect">
            <a:avLst/>
          </a:prstGeom>
          <a:noFill/>
          <a:ln>
            <a:noFill/>
          </a:ln>
        </p:spPr>
      </p:pic>
      <p:pic>
        <p:nvPicPr>
          <p:cNvPr id="213" name="Google Shape;213;g2ebb636fcf1_0_135" descr="Image result for siri logo"/>
          <p:cNvPicPr preferRelativeResize="0"/>
          <p:nvPr/>
        </p:nvPicPr>
        <p:blipFill rotWithShape="1">
          <a:blip r:embed="rId10">
            <a:alphaModFix/>
          </a:blip>
          <a:srcRect/>
          <a:stretch/>
        </p:blipFill>
        <p:spPr>
          <a:xfrm>
            <a:off x="2169480" y="2399040"/>
            <a:ext cx="830880" cy="382320"/>
          </a:xfrm>
          <a:prstGeom prst="rect">
            <a:avLst/>
          </a:prstGeom>
          <a:noFill/>
          <a:ln>
            <a:noFill/>
          </a:ln>
        </p:spPr>
      </p:pic>
      <p:pic>
        <p:nvPicPr>
          <p:cNvPr id="214" name="Google Shape;214;g2ebb636fcf1_0_135" descr="Image result for google self driving car"/>
          <p:cNvPicPr preferRelativeResize="0"/>
          <p:nvPr/>
        </p:nvPicPr>
        <p:blipFill rotWithShape="1">
          <a:blip r:embed="rId11">
            <a:alphaModFix/>
          </a:blip>
          <a:srcRect/>
          <a:stretch/>
        </p:blipFill>
        <p:spPr>
          <a:xfrm>
            <a:off x="1966800" y="1605960"/>
            <a:ext cx="1206720" cy="678600"/>
          </a:xfrm>
          <a:prstGeom prst="rect">
            <a:avLst/>
          </a:prstGeom>
          <a:noFill/>
          <a:ln>
            <a:noFill/>
          </a:ln>
        </p:spPr>
      </p:pic>
      <p:pic>
        <p:nvPicPr>
          <p:cNvPr id="215" name="Google Shape;215;g2ebb636fcf1_0_135" descr="Image result for Keypad Control for a Microwave Oven"/>
          <p:cNvPicPr preferRelativeResize="0"/>
          <p:nvPr/>
        </p:nvPicPr>
        <p:blipFill rotWithShape="1">
          <a:blip r:embed="rId12">
            <a:alphaModFix/>
          </a:blip>
          <a:srcRect/>
          <a:stretch/>
        </p:blipFill>
        <p:spPr>
          <a:xfrm>
            <a:off x="7490280" y="5844960"/>
            <a:ext cx="621720" cy="391320"/>
          </a:xfrm>
          <a:prstGeom prst="rect">
            <a:avLst/>
          </a:prstGeom>
          <a:noFill/>
          <a:ln>
            <a:noFill/>
          </a:ln>
        </p:spPr>
      </p:pic>
      <p:pic>
        <p:nvPicPr>
          <p:cNvPr id="216" name="Google Shape;216;g2ebb636fcf1_0_135" descr="Related image"/>
          <p:cNvPicPr preferRelativeResize="0"/>
          <p:nvPr/>
        </p:nvPicPr>
        <p:blipFill rotWithShape="1">
          <a:blip r:embed="rId13">
            <a:alphaModFix/>
          </a:blip>
          <a:srcRect/>
          <a:stretch/>
        </p:blipFill>
        <p:spPr>
          <a:xfrm>
            <a:off x="8284080" y="5633640"/>
            <a:ext cx="1626480" cy="609840"/>
          </a:xfrm>
          <a:prstGeom prst="rect">
            <a:avLst/>
          </a:prstGeom>
          <a:noFill/>
          <a:ln>
            <a:noFill/>
          </a:ln>
        </p:spPr>
      </p:pic>
      <p:cxnSp>
        <p:nvCxnSpPr>
          <p:cNvPr id="217" name="Google Shape;217;g2ebb636fcf1_0_135"/>
          <p:cNvCxnSpPr/>
          <p:nvPr/>
        </p:nvCxnSpPr>
        <p:spPr>
          <a:xfrm>
            <a:off x="6996360" y="1304640"/>
            <a:ext cx="3476100" cy="0"/>
          </a:xfrm>
          <a:prstGeom prst="straightConnector1">
            <a:avLst/>
          </a:prstGeom>
          <a:noFill/>
          <a:ln w="9525" cap="flat" cmpd="sng">
            <a:solidFill>
              <a:srgbClr val="FF8C53"/>
            </a:solidFill>
            <a:prstDash val="solid"/>
            <a:miter lim="8000"/>
            <a:headEnd type="none" w="sm" len="sm"/>
            <a:tailEnd type="none" w="sm" len="sm"/>
          </a:ln>
        </p:spPr>
      </p:cxnSp>
      <p:cxnSp>
        <p:nvCxnSpPr>
          <p:cNvPr id="218" name="Google Shape;218;g2ebb636fcf1_0_135"/>
          <p:cNvCxnSpPr/>
          <p:nvPr/>
        </p:nvCxnSpPr>
        <p:spPr>
          <a:xfrm>
            <a:off x="8356440" y="2966760"/>
            <a:ext cx="2116200" cy="0"/>
          </a:xfrm>
          <a:prstGeom prst="straightConnector1">
            <a:avLst/>
          </a:prstGeom>
          <a:noFill/>
          <a:ln w="9525" cap="flat" cmpd="sng">
            <a:solidFill>
              <a:srgbClr val="FF8C53"/>
            </a:solidFill>
            <a:prstDash val="solid"/>
            <a:miter lim="8000"/>
            <a:headEnd type="none" w="sm" len="sm"/>
            <a:tailEnd type="none" w="sm" len="sm"/>
          </a:ln>
        </p:spPr>
      </p:cxnSp>
      <p:cxnSp>
        <p:nvCxnSpPr>
          <p:cNvPr id="219" name="Google Shape;219;g2ebb636fcf1_0_135"/>
          <p:cNvCxnSpPr/>
          <p:nvPr/>
        </p:nvCxnSpPr>
        <p:spPr>
          <a:xfrm>
            <a:off x="8366160" y="3081240"/>
            <a:ext cx="2116200" cy="0"/>
          </a:xfrm>
          <a:prstGeom prst="straightConnector1">
            <a:avLst/>
          </a:prstGeom>
          <a:noFill/>
          <a:ln w="9525" cap="flat" cmpd="sng">
            <a:solidFill>
              <a:srgbClr val="5A5476"/>
            </a:solidFill>
            <a:prstDash val="solid"/>
            <a:miter lim="8000"/>
            <a:headEnd type="none" w="sm" len="sm"/>
            <a:tailEnd type="none" w="sm" len="sm"/>
          </a:ln>
        </p:spPr>
      </p:cxnSp>
      <p:cxnSp>
        <p:nvCxnSpPr>
          <p:cNvPr id="220" name="Google Shape;220;g2ebb636fcf1_0_135"/>
          <p:cNvCxnSpPr/>
          <p:nvPr/>
        </p:nvCxnSpPr>
        <p:spPr>
          <a:xfrm>
            <a:off x="7936320" y="5226120"/>
            <a:ext cx="2609400" cy="0"/>
          </a:xfrm>
          <a:prstGeom prst="straightConnector1">
            <a:avLst/>
          </a:prstGeom>
          <a:noFill/>
          <a:ln w="9525" cap="flat" cmpd="sng">
            <a:solidFill>
              <a:srgbClr val="5A5476"/>
            </a:solidFill>
            <a:prstDash val="solid"/>
            <a:miter lim="8000"/>
            <a:headEnd type="none" w="sm" len="sm"/>
            <a:tailEnd type="none" w="sm" len="sm"/>
          </a:ln>
        </p:spPr>
      </p:cxnSp>
      <p:cxnSp>
        <p:nvCxnSpPr>
          <p:cNvPr id="221" name="Google Shape;221;g2ebb636fcf1_0_135"/>
          <p:cNvCxnSpPr/>
          <p:nvPr/>
        </p:nvCxnSpPr>
        <p:spPr>
          <a:xfrm>
            <a:off x="7853880" y="5329080"/>
            <a:ext cx="2691600" cy="0"/>
          </a:xfrm>
          <a:prstGeom prst="straightConnector1">
            <a:avLst/>
          </a:prstGeom>
          <a:noFill/>
          <a:ln w="9525" cap="flat" cmpd="sng">
            <a:solidFill>
              <a:srgbClr val="0570A6"/>
            </a:solidFill>
            <a:prstDash val="solid"/>
            <a:miter lim="8000"/>
            <a:headEnd type="none" w="sm" len="sm"/>
            <a:tailEnd type="none" w="sm" len="sm"/>
          </a:ln>
        </p:spPr>
      </p:cxnSp>
      <p:cxnSp>
        <p:nvCxnSpPr>
          <p:cNvPr id="222" name="Google Shape;222;g2ebb636fcf1_0_135"/>
          <p:cNvCxnSpPr/>
          <p:nvPr/>
        </p:nvCxnSpPr>
        <p:spPr>
          <a:xfrm>
            <a:off x="1661880" y="5324760"/>
            <a:ext cx="2119200" cy="0"/>
          </a:xfrm>
          <a:prstGeom prst="straightConnector1">
            <a:avLst/>
          </a:prstGeom>
          <a:noFill/>
          <a:ln w="9525" cap="flat" cmpd="sng">
            <a:solidFill>
              <a:srgbClr val="2590BA"/>
            </a:solidFill>
            <a:prstDash val="solid"/>
            <a:miter lim="8000"/>
            <a:headEnd type="none" w="sm" len="sm"/>
            <a:tailEnd type="none" w="sm" len="sm"/>
          </a:ln>
        </p:spPr>
      </p:cxnSp>
      <p:cxnSp>
        <p:nvCxnSpPr>
          <p:cNvPr id="223" name="Google Shape;223;g2ebb636fcf1_0_135"/>
          <p:cNvCxnSpPr/>
          <p:nvPr/>
        </p:nvCxnSpPr>
        <p:spPr>
          <a:xfrm>
            <a:off x="1661880" y="5232240"/>
            <a:ext cx="2043000" cy="0"/>
          </a:xfrm>
          <a:prstGeom prst="straightConnector1">
            <a:avLst/>
          </a:prstGeom>
          <a:noFill/>
          <a:ln w="9525" cap="flat" cmpd="sng">
            <a:solidFill>
              <a:srgbClr val="34BBD1"/>
            </a:solidFill>
            <a:prstDash val="solid"/>
            <a:miter lim="8000"/>
            <a:headEnd type="none" w="sm" len="sm"/>
            <a:tailEnd type="none" w="sm" len="sm"/>
          </a:ln>
        </p:spPr>
      </p:cxnSp>
      <p:cxnSp>
        <p:nvCxnSpPr>
          <p:cNvPr id="224" name="Google Shape;224;g2ebb636fcf1_0_135"/>
          <p:cNvCxnSpPr/>
          <p:nvPr/>
        </p:nvCxnSpPr>
        <p:spPr>
          <a:xfrm>
            <a:off x="1661880" y="3090240"/>
            <a:ext cx="1600200" cy="0"/>
          </a:xfrm>
          <a:prstGeom prst="straightConnector1">
            <a:avLst/>
          </a:prstGeom>
          <a:noFill/>
          <a:ln w="9525" cap="flat" cmpd="sng">
            <a:solidFill>
              <a:srgbClr val="34BBD1"/>
            </a:solidFill>
            <a:prstDash val="solid"/>
            <a:miter lim="8000"/>
            <a:headEnd type="none" w="sm" len="sm"/>
            <a:tailEnd type="none" w="sm" len="sm"/>
          </a:ln>
        </p:spPr>
      </p:cxnSp>
      <p:cxnSp>
        <p:nvCxnSpPr>
          <p:cNvPr id="225" name="Google Shape;225;g2ebb636fcf1_0_135"/>
          <p:cNvCxnSpPr/>
          <p:nvPr/>
        </p:nvCxnSpPr>
        <p:spPr>
          <a:xfrm>
            <a:off x="1661880" y="2957040"/>
            <a:ext cx="1620000" cy="0"/>
          </a:xfrm>
          <a:prstGeom prst="straightConnector1">
            <a:avLst/>
          </a:prstGeom>
          <a:noFill/>
          <a:ln w="9525" cap="flat" cmpd="sng">
            <a:solidFill>
              <a:srgbClr val="000000"/>
            </a:solidFill>
            <a:prstDash val="solid"/>
            <a:miter lim="8000"/>
            <a:headEnd type="none" w="sm" len="sm"/>
            <a:tailEnd type="none" w="sm" len="sm"/>
          </a:ln>
        </p:spPr>
      </p:cxnSp>
      <p:cxnSp>
        <p:nvCxnSpPr>
          <p:cNvPr id="226" name="Google Shape;226;g2ebb636fcf1_0_135"/>
          <p:cNvCxnSpPr/>
          <p:nvPr/>
        </p:nvCxnSpPr>
        <p:spPr>
          <a:xfrm>
            <a:off x="1661880" y="1309320"/>
            <a:ext cx="2983200" cy="0"/>
          </a:xfrm>
          <a:prstGeom prst="straightConnector1">
            <a:avLst/>
          </a:prstGeom>
          <a:noFill/>
          <a:ln w="9525" cap="flat" cmpd="sng">
            <a:solidFill>
              <a:srgbClr val="000000"/>
            </a:solidFill>
            <a:prstDash val="solid"/>
            <a:miter lim="8000"/>
            <a:headEnd type="none" w="sm" len="sm"/>
            <a:tailEnd type="none" w="sm" len="sm"/>
          </a:ln>
        </p:spPr>
      </p:cxnSp>
      <p:pic>
        <p:nvPicPr>
          <p:cNvPr id="227" name="Google Shape;227;g2ebb636fcf1_0_135"/>
          <p:cNvPicPr preferRelativeResize="0"/>
          <p:nvPr/>
        </p:nvPicPr>
        <p:blipFill rotWithShape="1">
          <a:blip r:embed="rId14">
            <a:alphaModFix/>
          </a:blip>
          <a:srcRect/>
          <a:stretch/>
        </p:blipFill>
        <p:spPr>
          <a:xfrm>
            <a:off x="2304840" y="5470920"/>
            <a:ext cx="757080" cy="696600"/>
          </a:xfrm>
          <a:prstGeom prst="rect">
            <a:avLst/>
          </a:prstGeom>
          <a:noFill/>
          <a:ln>
            <a:noFill/>
          </a:ln>
        </p:spPr>
      </p:pic>
      <p:sp>
        <p:nvSpPr>
          <p:cNvPr id="228" name="Google Shape;228;g2ebb636fcf1_0_135"/>
          <p:cNvSpPr/>
          <p:nvPr/>
        </p:nvSpPr>
        <p:spPr>
          <a:xfrm>
            <a:off x="8729400" y="1662840"/>
            <a:ext cx="1415400" cy="913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1800" b="1" strike="noStrike">
                <a:solidFill>
                  <a:srgbClr val="212121"/>
                </a:solidFill>
                <a:latin typeface="Roboto Condensed"/>
                <a:ea typeface="Roboto Condensed"/>
                <a:cs typeface="Roboto Condensed"/>
                <a:sym typeface="Roboto Condensed"/>
              </a:rPr>
              <a:t>Point of Sale,</a:t>
            </a:r>
            <a:endParaRPr sz="1800" b="0" strike="noStrik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1800" b="1" strike="noStrike">
                <a:solidFill>
                  <a:srgbClr val="212121"/>
                </a:solidFill>
                <a:latin typeface="Roboto Condensed"/>
                <a:ea typeface="Roboto Condensed"/>
                <a:cs typeface="Roboto Condensed"/>
                <a:sym typeface="Roboto Condensed"/>
              </a:rPr>
              <a:t>Customized </a:t>
            </a:r>
            <a:endParaRPr sz="1800" b="0" strike="noStrik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1800" b="1" strike="noStrike">
                <a:solidFill>
                  <a:srgbClr val="212121"/>
                </a:solidFill>
                <a:latin typeface="Roboto Condensed"/>
                <a:ea typeface="Roboto Condensed"/>
                <a:cs typeface="Roboto Condensed"/>
                <a:sym typeface="Roboto Condensed"/>
              </a:rPr>
              <a:t>Software</a:t>
            </a:r>
            <a:endParaRPr sz="1800" b="0" strike="noStrike">
              <a:solidFill>
                <a:schemeClr val="dk1"/>
              </a:solidFill>
              <a:latin typeface="Arial"/>
              <a:ea typeface="Arial"/>
              <a:cs typeface="Arial"/>
              <a:sym typeface="Arial"/>
            </a:endParaRPr>
          </a:p>
        </p:txBody>
      </p:sp>
      <p:pic>
        <p:nvPicPr>
          <p:cNvPr id="229" name="Google Shape;229;g2ebb636fcf1_0_135"/>
          <p:cNvPicPr preferRelativeResize="0"/>
          <p:nvPr/>
        </p:nvPicPr>
        <p:blipFill rotWithShape="1">
          <a:blip r:embed="rId15">
            <a:alphaModFix/>
          </a:blip>
          <a:srcRect/>
          <a:stretch/>
        </p:blipFill>
        <p:spPr>
          <a:xfrm>
            <a:off x="2059680" y="3364560"/>
            <a:ext cx="604800" cy="442440"/>
          </a:xfrm>
          <a:prstGeom prst="rect">
            <a:avLst/>
          </a:prstGeom>
          <a:noFill/>
          <a:ln>
            <a:noFill/>
          </a:ln>
        </p:spPr>
      </p:pic>
      <p:cxnSp>
        <p:nvCxnSpPr>
          <p:cNvPr id="230" name="Google Shape;230;g2ebb636fcf1_0_135"/>
          <p:cNvCxnSpPr/>
          <p:nvPr/>
        </p:nvCxnSpPr>
        <p:spPr>
          <a:xfrm>
            <a:off x="1613640" y="5605200"/>
            <a:ext cx="0" cy="995400"/>
          </a:xfrm>
          <a:prstGeom prst="straightConnector1">
            <a:avLst/>
          </a:prstGeom>
          <a:noFill/>
          <a:ln w="9525" cap="flat" cmpd="sng">
            <a:solidFill>
              <a:srgbClr val="8C8C8C"/>
            </a:solidFill>
            <a:prstDash val="solid"/>
            <a:miter lim="8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0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1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1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0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2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2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0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2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1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1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2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2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20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22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1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212121"/>
      </a:dk2>
      <a:lt2>
        <a:srgbClr val="EEEEEE"/>
      </a:lt2>
      <a:accent1>
        <a:srgbClr val="0077B3"/>
      </a:accent1>
      <a:accent2>
        <a:srgbClr val="212121"/>
      </a:accent2>
      <a:accent3>
        <a:srgbClr val="78909C"/>
      </a:accent3>
      <a:accent4>
        <a:srgbClr val="FFAB40"/>
      </a:accent4>
      <a:accent5>
        <a:srgbClr val="0077B3"/>
      </a:accent5>
      <a:accent6>
        <a:srgbClr val="B0202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91B8DBE85E754E95685E69FD5D492B" ma:contentTypeVersion="3" ma:contentTypeDescription="Create a new document." ma:contentTypeScope="" ma:versionID="d50322d7d39f9854eef62cb5ad98f9d8">
  <xsd:schema xmlns:xsd="http://www.w3.org/2001/XMLSchema" xmlns:xs="http://www.w3.org/2001/XMLSchema" xmlns:p="http://schemas.microsoft.com/office/2006/metadata/properties" xmlns:ns2="3bdad26a-452c-4b74-8d0e-9c5cf26b198f" targetNamespace="http://schemas.microsoft.com/office/2006/metadata/properties" ma:root="true" ma:fieldsID="6edb7b53a78bd7cfeee66ab62c124434" ns2:_="">
    <xsd:import namespace="3bdad26a-452c-4b74-8d0e-9c5cf26b198f"/>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dad26a-452c-4b74-8d0e-9c5cf26b19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802E16-7DA8-4665-9CCC-D63A5022F32C}"/>
</file>

<file path=customXml/itemProps2.xml><?xml version="1.0" encoding="utf-8"?>
<ds:datastoreItem xmlns:ds="http://schemas.openxmlformats.org/officeDocument/2006/customXml" ds:itemID="{66B6964A-0E5F-451E-A0F8-7ACD0B89E177}"/>
</file>

<file path=customXml/itemProps3.xml><?xml version="1.0" encoding="utf-8"?>
<ds:datastoreItem xmlns:ds="http://schemas.openxmlformats.org/officeDocument/2006/customXml" ds:itemID="{5201C2AF-3ECD-41BC-AAF7-CE7C2DEE2841}"/>
</file>

<file path=docProps/app.xml><?xml version="1.0" encoding="utf-8"?>
<Properties xmlns="http://schemas.openxmlformats.org/officeDocument/2006/extended-properties" xmlns:vt="http://schemas.openxmlformats.org/officeDocument/2006/docPropsVTypes">
  <TotalTime>1</TotalTime>
  <Words>5851</Words>
  <Application>Microsoft Office PowerPoint</Application>
  <PresentationFormat>Widescreen</PresentationFormat>
  <Paragraphs>701</Paragraphs>
  <Slides>73</Slides>
  <Notes>71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73</vt:i4>
      </vt:variant>
    </vt:vector>
  </HeadingPairs>
  <TitlesOfParts>
    <vt:vector size="86" baseType="lpstr">
      <vt:lpstr>Roboto Condensed Light</vt:lpstr>
      <vt:lpstr>Roboto Condensed ExtraBold</vt:lpstr>
      <vt:lpstr>Lexend Black</vt:lpstr>
      <vt:lpstr>Arial</vt:lpstr>
      <vt:lpstr>Roboto Condensed</vt:lpstr>
      <vt:lpstr>Lexend</vt:lpstr>
      <vt:lpstr>Wingdings</vt:lpstr>
      <vt:lpstr>Times New Roman</vt:lpstr>
      <vt:lpstr>Wingdings 3</vt:lpstr>
      <vt:lpstr>Montserrat</vt:lpstr>
      <vt:lpstr>Nunito</vt:lpstr>
      <vt:lpstr>Noto Sans Symbols</vt:lpstr>
      <vt:lpstr>Simple Light</vt:lpstr>
      <vt:lpstr>PowerPoint Presentation</vt:lpstr>
      <vt:lpstr>PowerPoint Presentation</vt:lpstr>
      <vt:lpstr>PowerPoint Presentation</vt:lpstr>
      <vt:lpstr>Program vs Software: </vt:lpstr>
      <vt:lpstr>Dual Role of Software:  It is both a product and a vehicle for delivering a product  </vt:lpstr>
      <vt:lpstr>PowerPoint Presentation</vt:lpstr>
      <vt:lpstr>PowerPoint Presentation</vt:lpstr>
      <vt:lpstr>PowerPoint Presentation</vt:lpstr>
      <vt:lpstr>PowerPoint Presentation</vt:lpstr>
      <vt:lpstr>Software Application Domains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Objectives of Software Engineering: </vt:lpstr>
      <vt:lpstr>PowerPoint Presentation</vt:lpstr>
      <vt:lpstr>PowerPoint Presentation</vt:lpstr>
      <vt:lpstr>Advantages of Software Engineering </vt:lpstr>
      <vt:lpstr>PowerPoint Presentation</vt:lpstr>
      <vt:lpstr>Disadvantages of Software Engineering</vt:lpstr>
      <vt:lpstr>PowerPoint Presentation</vt:lpstr>
      <vt:lpstr>Legacy Software</vt:lpstr>
      <vt:lpstr>Many different reasons why a system might earn the "legacy" label</vt:lpstr>
      <vt:lpstr>Most organizations keep their legacy systems because of at least one of the following reasons:  </vt:lpstr>
      <vt:lpstr>PowerPoint Presentation</vt:lpstr>
      <vt:lpstr>What to do with Legacy Software?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PROCESS FLOWS</vt:lpstr>
      <vt:lpstr>PowerPoint Presentation</vt:lpstr>
      <vt:lpstr>PowerPoint Presentation</vt:lpstr>
      <vt:lpstr>PowerPoint Presentation</vt:lpstr>
      <vt:lpstr>7. Principles of Software Engineering </vt:lpstr>
      <vt:lpstr>PowerPoint Presentation</vt:lpstr>
      <vt:lpstr>Software Development Life Cycles</vt:lpstr>
      <vt:lpstr>PowerPoint Presentation</vt:lpstr>
      <vt:lpstr>PowerPoint Presentation</vt:lpstr>
      <vt:lpstr>PowerPoint Presentation</vt:lpstr>
      <vt:lpstr>V- Process Model</vt:lpstr>
      <vt:lpstr>Advantages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Component based Development</vt:lpstr>
      <vt:lpstr>Component based Development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Hargeet Kaur</cp:lastModifiedBy>
  <cp:revision>61</cp:revision>
  <dcterms:created xsi:type="dcterms:W3CDTF">2020-05-01T05:09:15Z</dcterms:created>
  <dcterms:modified xsi:type="dcterms:W3CDTF">2025-07-18T08:25:03Z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Notes">
    <vt:i4>0</vt:i4>
  </property>
  <property fmtid="{D5CDD505-2E9C-101B-9397-08002B2CF9AE}" pid="7" name="PresentationFormat">
    <vt:lpwstr>Widescreen</vt:lpwstr>
  </property>
  <property fmtid="{D5CDD505-2E9C-101B-9397-08002B2CF9AE}" pid="8" name="ScaleCrop">
    <vt:bool>false</vt:bool>
  </property>
  <property fmtid="{D5CDD505-2E9C-101B-9397-08002B2CF9AE}" pid="9" name="ShareDoc">
    <vt:bool>false</vt:bool>
  </property>
  <property fmtid="{D5CDD505-2E9C-101B-9397-08002B2CF9AE}" pid="10" name="Slides">
    <vt:i4>51</vt:i4>
  </property>
  <property fmtid="{D5CDD505-2E9C-101B-9397-08002B2CF9AE}" pid="11" name="ContentTypeId">
    <vt:lpwstr>0x010100D191B8DBE85E754E95685E69FD5D492B</vt:lpwstr>
  </property>
</Properties>
</file>