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4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2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s/slide41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30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29.xml" ContentType="application/vnd.openxmlformats-officedocument.presentationml.slide+xml"/>
  <Override PartName="/ppt/slides/slide31.xml" ContentType="application/vnd.openxmlformats-officedocument.presentationml.slide+xml"/>
  <Override PartName="/ppt/notesSlides/notesSlide2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4"/>
  </p:notesMasterIdLst>
  <p:sldIdLst>
    <p:sldId id="600" r:id="rId2"/>
    <p:sldId id="439" r:id="rId3"/>
    <p:sldId id="483" r:id="rId4"/>
    <p:sldId id="550" r:id="rId5"/>
    <p:sldId id="551" r:id="rId6"/>
    <p:sldId id="552" r:id="rId7"/>
    <p:sldId id="553" r:id="rId8"/>
    <p:sldId id="554" r:id="rId9"/>
    <p:sldId id="555" r:id="rId10"/>
    <p:sldId id="556" r:id="rId11"/>
    <p:sldId id="558" r:id="rId12"/>
    <p:sldId id="559" r:id="rId13"/>
    <p:sldId id="560" r:id="rId14"/>
    <p:sldId id="561" r:id="rId15"/>
    <p:sldId id="562" r:id="rId16"/>
    <p:sldId id="563" r:id="rId17"/>
    <p:sldId id="564" r:id="rId18"/>
    <p:sldId id="566" r:id="rId19"/>
    <p:sldId id="568" r:id="rId20"/>
    <p:sldId id="567" r:id="rId21"/>
    <p:sldId id="569" r:id="rId22"/>
    <p:sldId id="570" r:id="rId23"/>
    <p:sldId id="571" r:id="rId24"/>
    <p:sldId id="572" r:id="rId25"/>
    <p:sldId id="573" r:id="rId26"/>
    <p:sldId id="574" r:id="rId27"/>
    <p:sldId id="575" r:id="rId28"/>
    <p:sldId id="576" r:id="rId29"/>
    <p:sldId id="577" r:id="rId30"/>
    <p:sldId id="578" r:id="rId31"/>
    <p:sldId id="579" r:id="rId32"/>
    <p:sldId id="580" r:id="rId33"/>
    <p:sldId id="581" r:id="rId34"/>
    <p:sldId id="582" r:id="rId35"/>
    <p:sldId id="583" r:id="rId36"/>
    <p:sldId id="585" r:id="rId37"/>
    <p:sldId id="584" r:id="rId38"/>
    <p:sldId id="586" r:id="rId39"/>
    <p:sldId id="587" r:id="rId40"/>
    <p:sldId id="588" r:id="rId41"/>
    <p:sldId id="589" r:id="rId42"/>
    <p:sldId id="601" r:id="rId43"/>
  </p:sldIdLst>
  <p:sldSz cx="12192000" cy="6858000"/>
  <p:notesSz cx="6858000" cy="9144000"/>
  <p:embeddedFontLst>
    <p:embeddedFont>
      <p:font typeface="Wingdings 3" panose="05040102010807070707" pitchFamily="18" charset="2"/>
      <p:regular r:id="rId45"/>
    </p:embeddedFont>
    <p:embeddedFont>
      <p:font typeface="MS PGothic" panose="020B0600070205080204" pitchFamily="34" charset="-128"/>
      <p:regular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MS PGothic" panose="020B0600070205080204" pitchFamily="34" charset="-128"/>
      <p:regular r:id="rId46"/>
    </p:embeddedFont>
    <p:embeddedFont>
      <p:font typeface="Roboto Condensed" panose="020B0604020202020204" charset="0"/>
      <p:regular r:id="rId51"/>
      <p:bold r:id="rId52"/>
      <p:italic r:id="rId53"/>
      <p:boldItalic r:id="rId54"/>
    </p:embeddedFont>
    <p:embeddedFont>
      <p:font typeface="Cambria Math" panose="02040503050406030204" pitchFamily="18" charset="0"/>
      <p:regular r:id="rId55"/>
    </p:embeddedFont>
    <p:embeddedFont>
      <p:font typeface="Wingdings 2" panose="05020102010507070707" pitchFamily="18" charset="2"/>
      <p:regular r:id="rId5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2323"/>
    <a:srgbClr val="80DEEA"/>
    <a:srgbClr val="EEEEEE"/>
    <a:srgbClr val="E1F5FE"/>
    <a:srgbClr val="301B92"/>
    <a:srgbClr val="673BB7"/>
    <a:srgbClr val="607D8B"/>
    <a:srgbClr val="ED524F"/>
    <a:srgbClr val="B71B1C"/>
    <a:srgbClr val="F54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1971" autoAdjust="0"/>
  </p:normalViewPr>
  <p:slideViewPr>
    <p:cSldViewPr snapToGrid="0">
      <p:cViewPr varScale="1">
        <p:scale>
          <a:sx n="85" d="100"/>
          <a:sy n="85" d="100"/>
        </p:scale>
        <p:origin x="3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63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customXml" Target="../customXml/item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62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47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1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9" y="973960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8" y="861193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56">
            <a:extLst>
              <a:ext uri="{FF2B5EF4-FFF2-40B4-BE49-F238E27FC236}">
                <a16:creationId xmlns=""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8" y="861192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=""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7" r:id="rId2"/>
    <p:sldLayoutId id="2147483688" r:id="rId3"/>
    <p:sldLayoutId id="2147483671" r:id="rId4"/>
    <p:sldLayoutId id="2147483672" r:id="rId5"/>
    <p:sldLayoutId id="2147483689" r:id="rId6"/>
    <p:sldLayoutId id="2147483690" r:id="rId7"/>
    <p:sldLayoutId id="2147483673" r:id="rId8"/>
    <p:sldLayoutId id="2147483691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2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microsoft.com/office/2007/relationships/hdphoto" Target="../media/hdphoto5.wdp"/><Relationship Id="rId7" Type="http://schemas.openxmlformats.org/officeDocument/2006/relationships/image" Target="../media/image4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Software Projects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956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Measures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4895" y="845160"/>
            <a:ext cx="67092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/>
              <a:t>Categories </a:t>
            </a:r>
            <a:r>
              <a:rPr lang="en-US" sz="3000" b="1" dirty="0"/>
              <a:t>of </a:t>
            </a:r>
            <a:r>
              <a:rPr lang="en-US" sz="3000" b="1" dirty="0" smtClean="0"/>
              <a:t>Software Measurement</a:t>
            </a:r>
            <a:endParaRPr lang="en-US" sz="3000" b="1" dirty="0"/>
          </a:p>
        </p:txBody>
      </p:sp>
      <p:sp>
        <p:nvSpPr>
          <p:cNvPr id="5" name="Rectangle 4"/>
          <p:cNvSpPr/>
          <p:nvPr/>
        </p:nvSpPr>
        <p:spPr>
          <a:xfrm>
            <a:off x="228854" y="1540558"/>
            <a:ext cx="3262049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Direct measures of </a:t>
            </a:r>
            <a:r>
              <a:rPr lang="en-US" sz="2400" b="1" dirty="0" smtClean="0"/>
              <a:t>the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228855" y="2021481"/>
            <a:ext cx="3262048" cy="78483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/>
              <a:t>Software process</a:t>
            </a:r>
          </a:p>
          <a:p>
            <a:r>
              <a:rPr lang="en-US" sz="2100" dirty="0" smtClean="0"/>
              <a:t>Ex., cost, effort, etc.</a:t>
            </a:r>
            <a:endParaRPr lang="en-US" sz="2100" dirty="0"/>
          </a:p>
        </p:txBody>
      </p:sp>
      <p:sp>
        <p:nvSpPr>
          <p:cNvPr id="7" name="Rectangle 6"/>
          <p:cNvSpPr/>
          <p:nvPr/>
        </p:nvSpPr>
        <p:spPr>
          <a:xfrm>
            <a:off x="224895" y="2805183"/>
            <a:ext cx="3266008" cy="14311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Software </a:t>
            </a:r>
            <a:r>
              <a:rPr lang="en-US" sz="2400" b="1" dirty="0" smtClean="0"/>
              <a:t>product</a:t>
            </a:r>
          </a:p>
          <a:p>
            <a:r>
              <a:rPr lang="en-US" sz="2100" dirty="0"/>
              <a:t>Ex., lines of code produced, </a:t>
            </a:r>
            <a:endParaRPr lang="en-US" sz="2100" dirty="0" smtClean="0"/>
          </a:p>
          <a:p>
            <a:r>
              <a:rPr lang="en-US" sz="2100" dirty="0" smtClean="0"/>
              <a:t>execution </a:t>
            </a:r>
            <a:r>
              <a:rPr lang="en-US" sz="2100" dirty="0"/>
              <a:t>speed, </a:t>
            </a:r>
            <a:endParaRPr lang="en-US" sz="2100" dirty="0" smtClean="0"/>
          </a:p>
          <a:p>
            <a:r>
              <a:rPr lang="en-US" sz="2100" dirty="0" smtClean="0"/>
              <a:t>defects </a:t>
            </a:r>
            <a:r>
              <a:rPr lang="en-US" sz="2100" dirty="0"/>
              <a:t>reported, etc.</a:t>
            </a:r>
          </a:p>
        </p:txBody>
      </p:sp>
      <p:sp>
        <p:nvSpPr>
          <p:cNvPr id="8" name="Rectangle 7"/>
          <p:cNvSpPr/>
          <p:nvPr/>
        </p:nvSpPr>
        <p:spPr>
          <a:xfrm>
            <a:off x="3668184" y="1540558"/>
            <a:ext cx="3266008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smtClean="0"/>
              <a:t>Indirect </a:t>
            </a:r>
            <a:r>
              <a:rPr lang="en-US" sz="2400" b="1" dirty="0"/>
              <a:t>measures of </a:t>
            </a:r>
            <a:r>
              <a:rPr lang="en-US" sz="2400" b="1" dirty="0" smtClean="0"/>
              <a:t>the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3668184" y="2014531"/>
            <a:ext cx="3266008" cy="14311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Software </a:t>
            </a:r>
            <a:r>
              <a:rPr lang="en-US" sz="2400" b="1" dirty="0" smtClean="0"/>
              <a:t>product</a:t>
            </a:r>
          </a:p>
          <a:p>
            <a:r>
              <a:rPr lang="en-US" sz="2100" dirty="0"/>
              <a:t>Ex. functionality, quality, complexity, </a:t>
            </a:r>
            <a:r>
              <a:rPr lang="en-US" sz="2100" dirty="0" smtClean="0"/>
              <a:t>efficiency</a:t>
            </a:r>
            <a:r>
              <a:rPr lang="en-US" sz="2100" dirty="0"/>
              <a:t>, reliability, etc.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24095" y="758453"/>
            <a:ext cx="670929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/>
              <a:t>Software </a:t>
            </a:r>
            <a:r>
              <a:rPr lang="en-US" sz="3000" b="1" dirty="0" smtClean="0"/>
              <a:t>Measurement</a:t>
            </a:r>
            <a:endParaRPr lang="en-US" sz="3000" b="1" dirty="0"/>
          </a:p>
        </p:txBody>
      </p:sp>
      <p:sp>
        <p:nvSpPr>
          <p:cNvPr id="11" name="Rectangle 10"/>
          <p:cNvSpPr/>
          <p:nvPr/>
        </p:nvSpPr>
        <p:spPr>
          <a:xfrm>
            <a:off x="7111473" y="1540557"/>
            <a:ext cx="486281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Metrics for Software </a:t>
            </a:r>
            <a:endParaRPr lang="en-US" sz="2400" dirty="0" smtClean="0"/>
          </a:p>
          <a:p>
            <a:pPr algn="ctr"/>
            <a:r>
              <a:rPr lang="en-US" sz="2400" b="1" dirty="0" smtClean="0"/>
              <a:t>Cost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b="1" dirty="0"/>
              <a:t>Effort</a:t>
            </a:r>
            <a:r>
              <a:rPr lang="en-US" sz="2400" dirty="0"/>
              <a:t> </a:t>
            </a:r>
            <a:r>
              <a:rPr lang="en-US" sz="2400" b="1" dirty="0" smtClean="0"/>
              <a:t>estimations</a:t>
            </a:r>
            <a:endParaRPr lang="en-US" sz="2400" b="1" dirty="0"/>
          </a:p>
        </p:txBody>
      </p:sp>
      <p:sp>
        <p:nvSpPr>
          <p:cNvPr id="12" name="Rectangle 11"/>
          <p:cNvSpPr/>
          <p:nvPr/>
        </p:nvSpPr>
        <p:spPr>
          <a:xfrm>
            <a:off x="7111473" y="2433610"/>
            <a:ext cx="4862813" cy="4616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Size Oriented</a:t>
            </a:r>
            <a:r>
              <a:rPr lang="en-US" sz="2400" dirty="0" smtClean="0"/>
              <a:t> </a:t>
            </a:r>
            <a:r>
              <a:rPr lang="en-US" sz="2400" dirty="0"/>
              <a:t>Metrics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11473" y="2974305"/>
            <a:ext cx="4862813" cy="4616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Function Oriented </a:t>
            </a:r>
            <a:r>
              <a:rPr lang="en-US" sz="2400" dirty="0"/>
              <a:t>Metrics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11473" y="3515000"/>
            <a:ext cx="4862813" cy="4616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Object Oriented </a:t>
            </a:r>
            <a:r>
              <a:rPr lang="en-US" sz="2400" dirty="0"/>
              <a:t>Metrics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11473" y="4055695"/>
            <a:ext cx="4862813" cy="46166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solidFill>
                  <a:srgbClr val="C00000"/>
                </a:solidFill>
              </a:rPr>
              <a:t>Use Case Oriented </a:t>
            </a:r>
            <a:r>
              <a:rPr lang="en-US" sz="2400" dirty="0"/>
              <a:t>Metrics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823" y="1"/>
            <a:ext cx="922177" cy="93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4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Size-Oriented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32821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Derived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by </a:t>
            </a:r>
            <a:r>
              <a:rPr lang="en-US" b="1" dirty="0">
                <a:solidFill>
                  <a:srgbClr val="C00000"/>
                </a:solidFill>
              </a:rPr>
              <a:t>normalizing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(standardizing) </a:t>
            </a:r>
            <a:r>
              <a:rPr lang="en-US" b="1" dirty="0">
                <a:solidFill>
                  <a:srgbClr val="C00000"/>
                </a:solidFill>
              </a:rPr>
              <a:t>quality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and/or </a:t>
            </a:r>
            <a:r>
              <a:rPr lang="en-US" b="1" dirty="0">
                <a:solidFill>
                  <a:srgbClr val="C00000"/>
                </a:solidFill>
              </a:rPr>
              <a:t>productivity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measures by </a:t>
            </a:r>
            <a:r>
              <a:rPr lang="en-US" b="1" dirty="0">
                <a:solidFill>
                  <a:srgbClr val="C00000"/>
                </a:solidFill>
              </a:rPr>
              <a:t>considering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size of the software</a:t>
            </a:r>
            <a:r>
              <a:rPr lang="en-US" dirty="0"/>
              <a:t> produced</a:t>
            </a:r>
          </a:p>
          <a:p>
            <a:r>
              <a:rPr lang="en-US" b="1" dirty="0">
                <a:solidFill>
                  <a:srgbClr val="C00000"/>
                </a:solidFill>
              </a:rPr>
              <a:t>Thousand lines of code (KLOC) </a:t>
            </a:r>
            <a:r>
              <a:rPr lang="en-US" dirty="0"/>
              <a:t>are often chosen as the normalization value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3718" y="2111676"/>
            <a:ext cx="4506968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100" dirty="0"/>
              <a:t>A set of simple size-oriented metrics can be developed for each project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232778" y="2881222"/>
            <a:ext cx="4517583" cy="4154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sz="2100" dirty="0"/>
              <a:t>Errors per KLOC (thousand lines of code)</a:t>
            </a:r>
          </a:p>
        </p:txBody>
      </p:sp>
      <p:sp>
        <p:nvSpPr>
          <p:cNvPr id="7" name="Rectangle 6"/>
          <p:cNvSpPr/>
          <p:nvPr/>
        </p:nvSpPr>
        <p:spPr>
          <a:xfrm>
            <a:off x="232778" y="3355356"/>
            <a:ext cx="2408822" cy="4154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dirty="0"/>
              <a:t>Defects per KLOC</a:t>
            </a:r>
          </a:p>
        </p:txBody>
      </p:sp>
      <p:sp>
        <p:nvSpPr>
          <p:cNvPr id="8" name="Rectangle 7"/>
          <p:cNvSpPr/>
          <p:nvPr/>
        </p:nvSpPr>
        <p:spPr>
          <a:xfrm>
            <a:off x="2757714" y="3355355"/>
            <a:ext cx="1978684" cy="4154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dirty="0"/>
              <a:t>$ per KLOC</a:t>
            </a:r>
          </a:p>
        </p:txBody>
      </p:sp>
      <p:sp>
        <p:nvSpPr>
          <p:cNvPr id="9" name="Rectangle 8"/>
          <p:cNvSpPr/>
          <p:nvPr/>
        </p:nvSpPr>
        <p:spPr>
          <a:xfrm>
            <a:off x="232777" y="3829489"/>
            <a:ext cx="4517583" cy="4154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dirty="0"/>
              <a:t>Pages of documentation per KLOC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9757" y="4350368"/>
            <a:ext cx="4517583" cy="738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lt1"/>
                </a:solidFill>
              </a:rPr>
              <a:t>In addition, other interesting metrics can be computed, like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2777" y="5148942"/>
            <a:ext cx="4503621" cy="4154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dirty="0"/>
              <a:t>Errors per person-month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9758" y="5619101"/>
            <a:ext cx="4503621" cy="4154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dirty="0"/>
              <a:t>KLOC per person-month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3719" y="6103253"/>
            <a:ext cx="4503621" cy="4154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dirty="0"/>
              <a:t>$ per page of documentation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64293" y="3368057"/>
            <a:ext cx="6896528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Opponents argue that KLOC measurements</a:t>
            </a:r>
            <a:endParaRPr lang="en-US" sz="2400" dirty="0">
              <a:solidFill>
                <a:schemeClr val="lt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164293" y="3868478"/>
            <a:ext cx="6896528" cy="4154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dirty="0"/>
              <a:t>Are </a:t>
            </a:r>
            <a:r>
              <a:rPr lang="en-US" sz="2100" b="1" dirty="0">
                <a:solidFill>
                  <a:srgbClr val="C00000"/>
                </a:solidFill>
              </a:rPr>
              <a:t>dependent</a:t>
            </a:r>
            <a:r>
              <a:rPr lang="en-US" sz="2100" b="1" dirty="0"/>
              <a:t> on the programming </a:t>
            </a:r>
            <a:r>
              <a:rPr lang="en-US" sz="2100" b="1" dirty="0">
                <a:solidFill>
                  <a:srgbClr val="C00000"/>
                </a:solidFill>
              </a:rPr>
              <a:t>language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64293" y="4320108"/>
            <a:ext cx="6896528" cy="4154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</a:rPr>
              <a:t>Penalize</a:t>
            </a:r>
            <a:r>
              <a:rPr lang="en-US" sz="2100" dirty="0"/>
              <a:t> </a:t>
            </a:r>
            <a:r>
              <a:rPr lang="en-US" sz="2100" b="1" dirty="0"/>
              <a:t>well-designed</a:t>
            </a:r>
            <a:r>
              <a:rPr lang="en-US" sz="2100" dirty="0"/>
              <a:t> but </a:t>
            </a:r>
            <a:r>
              <a:rPr lang="en-US" sz="2100" b="1" dirty="0"/>
              <a:t>short programs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164293" y="4796286"/>
            <a:ext cx="6896528" cy="4154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</a:rPr>
              <a:t>Cannot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easily </a:t>
            </a:r>
            <a:r>
              <a:rPr lang="en-US" sz="2100" b="1" dirty="0"/>
              <a:t>accommodate nonprocedural</a:t>
            </a:r>
            <a:r>
              <a:rPr lang="en-US" sz="2100" dirty="0"/>
              <a:t> languages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164293" y="5272464"/>
            <a:ext cx="6896528" cy="415498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C00000"/>
                </a:solidFill>
              </a:rPr>
              <a:t>Require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a </a:t>
            </a:r>
            <a:r>
              <a:rPr lang="en-US" sz="2100" b="1" dirty="0"/>
              <a:t>level of detail </a:t>
            </a:r>
            <a:r>
              <a:rPr lang="en-US" sz="2100" dirty="0"/>
              <a:t>that may be </a:t>
            </a:r>
            <a:r>
              <a:rPr lang="en-US" sz="2100" b="1" dirty="0"/>
              <a:t>difficult to achieve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5069044" y="2232234"/>
            <a:ext cx="6896528" cy="9164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Size-oriented</a:t>
            </a:r>
            <a:r>
              <a:rPr lang="en-US" dirty="0" smtClean="0"/>
              <a:t> </a:t>
            </a:r>
            <a:r>
              <a:rPr lang="en-US" dirty="0"/>
              <a:t>metrics </a:t>
            </a:r>
            <a:r>
              <a:rPr lang="en-US" b="1" dirty="0">
                <a:solidFill>
                  <a:srgbClr val="C00000"/>
                </a:solidFill>
              </a:rPr>
              <a:t>are not universally accepted </a:t>
            </a:r>
            <a:r>
              <a:rPr lang="en-US" dirty="0"/>
              <a:t>as the best way </a:t>
            </a:r>
            <a:r>
              <a:rPr lang="en-US" b="1" dirty="0">
                <a:solidFill>
                  <a:srgbClr val="C00000"/>
                </a:solidFill>
              </a:rPr>
              <a:t>to measure the software </a:t>
            </a:r>
            <a:r>
              <a:rPr lang="en-US" dirty="0" smtClean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412153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20" grpId="0" animBg="1"/>
      <p:bldP spid="22" grpId="0" animBg="1"/>
      <p:bldP spid="23" grpId="0" animBg="1"/>
      <p:bldP spid="2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Oriented Metrics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11658600" cy="5334000"/>
          </a:xfrm>
        </p:spPr>
        <p:txBody>
          <a:bodyPr/>
          <a:lstStyle/>
          <a:p>
            <a:r>
              <a:rPr lang="en-US" dirty="0" smtClean="0"/>
              <a:t>Function-oriented </a:t>
            </a:r>
            <a:r>
              <a:rPr lang="en-US" dirty="0"/>
              <a:t>metrics use a measure of the </a:t>
            </a:r>
            <a:r>
              <a:rPr lang="en-US" b="1" dirty="0">
                <a:solidFill>
                  <a:srgbClr val="C00000"/>
                </a:solidFill>
              </a:rPr>
              <a:t>functionality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delivered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by the application as a normalization value</a:t>
            </a:r>
          </a:p>
          <a:p>
            <a:r>
              <a:rPr lang="en-US" dirty="0"/>
              <a:t>Most </a:t>
            </a:r>
            <a:r>
              <a:rPr lang="en-US" b="1" dirty="0">
                <a:solidFill>
                  <a:srgbClr val="C00000"/>
                </a:solidFill>
              </a:rPr>
              <a:t>widely used metric </a:t>
            </a:r>
            <a:r>
              <a:rPr lang="en-US" dirty="0"/>
              <a:t>of this type is the </a:t>
            </a:r>
            <a:r>
              <a:rPr lang="en-US" b="1" dirty="0">
                <a:solidFill>
                  <a:srgbClr val="C00000"/>
                </a:solidFill>
              </a:rPr>
              <a:t>Function Point</a:t>
            </a:r>
          </a:p>
          <a:p>
            <a:pPr lvl="1"/>
            <a:r>
              <a:rPr lang="en-US" b="1" dirty="0"/>
              <a:t>FP</a:t>
            </a:r>
            <a:r>
              <a:rPr lang="en-US" dirty="0"/>
              <a:t> = Count Total * [0.65 + 0.01 * Sum (Value Adjustment Factors)]</a:t>
            </a:r>
          </a:p>
          <a:p>
            <a:r>
              <a:rPr lang="en-US" dirty="0"/>
              <a:t>Function Point </a:t>
            </a:r>
            <a:r>
              <a:rPr lang="en-US" b="1" dirty="0">
                <a:solidFill>
                  <a:srgbClr val="C00000"/>
                </a:solidFill>
              </a:rPr>
              <a:t>values on past projects</a:t>
            </a:r>
            <a:r>
              <a:rPr lang="en-US" dirty="0"/>
              <a:t> can be </a:t>
            </a:r>
            <a:r>
              <a:rPr lang="en-US" b="1" dirty="0">
                <a:solidFill>
                  <a:srgbClr val="C00000"/>
                </a:solidFill>
              </a:rPr>
              <a:t>used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compute,</a:t>
            </a:r>
          </a:p>
          <a:p>
            <a:pPr lvl="1"/>
            <a:r>
              <a:rPr lang="en-US" dirty="0"/>
              <a:t>for example, the </a:t>
            </a:r>
            <a:r>
              <a:rPr lang="en-US" b="1" dirty="0"/>
              <a:t>average number of lines of code</a:t>
            </a:r>
            <a:r>
              <a:rPr lang="en-US" dirty="0"/>
              <a:t> per function </a:t>
            </a:r>
            <a:r>
              <a:rPr lang="en-US" dirty="0" smtClean="0"/>
              <a:t>point</a:t>
            </a:r>
          </a:p>
          <a:p>
            <a:r>
              <a:rPr lang="en-US" b="1" dirty="0" smtClean="0"/>
              <a:t>Advantages</a:t>
            </a:r>
          </a:p>
          <a:p>
            <a:pPr lvl="1"/>
            <a:r>
              <a:rPr lang="en-US" dirty="0"/>
              <a:t>FP is </a:t>
            </a:r>
            <a:r>
              <a:rPr lang="en-US" b="1" dirty="0">
                <a:solidFill>
                  <a:srgbClr val="C00000"/>
                </a:solidFill>
              </a:rPr>
              <a:t>programming language </a:t>
            </a:r>
            <a:r>
              <a:rPr lang="en-US" b="1" dirty="0" smtClean="0">
                <a:solidFill>
                  <a:srgbClr val="C00000"/>
                </a:solidFill>
              </a:rPr>
              <a:t>independent</a:t>
            </a:r>
            <a:endParaRPr lang="en-US" dirty="0"/>
          </a:p>
          <a:p>
            <a:pPr lvl="1"/>
            <a:r>
              <a:rPr lang="en-US" dirty="0"/>
              <a:t>FP is based on </a:t>
            </a:r>
            <a:r>
              <a:rPr lang="en-US" b="1" dirty="0">
                <a:solidFill>
                  <a:srgbClr val="C00000"/>
                </a:solidFill>
              </a:rPr>
              <a:t>data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are </a:t>
            </a:r>
            <a:r>
              <a:rPr lang="en-US" b="1" dirty="0">
                <a:solidFill>
                  <a:srgbClr val="C00000"/>
                </a:solidFill>
              </a:rPr>
              <a:t>more likely to be known in the early stages</a:t>
            </a:r>
            <a:r>
              <a:rPr lang="en-US" dirty="0"/>
              <a:t> of a project, making it more attractive as an estimation </a:t>
            </a:r>
            <a:r>
              <a:rPr lang="en-US" dirty="0" smtClean="0"/>
              <a:t>approach</a:t>
            </a:r>
            <a:endParaRPr lang="en-US" dirty="0"/>
          </a:p>
          <a:p>
            <a:r>
              <a:rPr lang="en-US" b="1" dirty="0"/>
              <a:t>Disadvantages</a:t>
            </a:r>
          </a:p>
          <a:p>
            <a:pPr lvl="1"/>
            <a:r>
              <a:rPr lang="en-US" dirty="0"/>
              <a:t>FP </a:t>
            </a:r>
            <a:r>
              <a:rPr lang="en-US" b="1" dirty="0">
                <a:solidFill>
                  <a:srgbClr val="C00000"/>
                </a:solidFill>
              </a:rPr>
              <a:t>requires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some “</a:t>
            </a:r>
            <a:r>
              <a:rPr lang="en-US" b="1" dirty="0"/>
              <a:t>sleight of hand</a:t>
            </a:r>
            <a:r>
              <a:rPr lang="en-US" dirty="0"/>
              <a:t>” because the </a:t>
            </a:r>
            <a:r>
              <a:rPr lang="en-US" b="1" dirty="0"/>
              <a:t>computation</a:t>
            </a:r>
            <a:r>
              <a:rPr lang="en-US" dirty="0"/>
              <a:t> is based on </a:t>
            </a:r>
            <a:r>
              <a:rPr lang="en-US" b="1" dirty="0"/>
              <a:t>subjective data</a:t>
            </a:r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Counts of the information</a:t>
            </a:r>
            <a:r>
              <a:rPr lang="en-US" dirty="0"/>
              <a:t> domain can be </a:t>
            </a:r>
            <a:r>
              <a:rPr lang="en-US" b="1" dirty="0"/>
              <a:t>difficult to collect</a:t>
            </a:r>
            <a:endParaRPr lang="en-US" dirty="0"/>
          </a:p>
          <a:p>
            <a:pPr lvl="1"/>
            <a:r>
              <a:rPr lang="en-US" dirty="0"/>
              <a:t>FP has </a:t>
            </a:r>
            <a:r>
              <a:rPr lang="en-US" b="1" dirty="0">
                <a:solidFill>
                  <a:srgbClr val="C00000"/>
                </a:solidFill>
              </a:rPr>
              <a:t>no direct physical meaning</a:t>
            </a:r>
            <a:r>
              <a:rPr lang="en-US" dirty="0"/>
              <a:t>, it’s just a number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3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Metrics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5674062" cy="5590565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Conventional software project metrics</a:t>
            </a:r>
            <a:r>
              <a:rPr lang="en-US" dirty="0"/>
              <a:t> (LOC or FP) </a:t>
            </a:r>
            <a:r>
              <a:rPr lang="en-US" b="1" dirty="0">
                <a:solidFill>
                  <a:srgbClr val="C00000"/>
                </a:solidFill>
              </a:rPr>
              <a:t>can be used </a:t>
            </a:r>
            <a:r>
              <a:rPr lang="en-US" dirty="0"/>
              <a:t>to estimate object-oriented software </a:t>
            </a:r>
            <a:r>
              <a:rPr lang="en-US" dirty="0" smtClean="0"/>
              <a:t>projects</a:t>
            </a:r>
            <a:endParaRPr lang="en-US" dirty="0"/>
          </a:p>
          <a:p>
            <a:r>
              <a:rPr lang="en-US" dirty="0"/>
              <a:t>However, these metrics </a:t>
            </a:r>
            <a:r>
              <a:rPr lang="en-US" b="1" dirty="0">
                <a:solidFill>
                  <a:srgbClr val="C00000"/>
                </a:solidFill>
              </a:rPr>
              <a:t>do not provide enough granularity</a:t>
            </a:r>
            <a:r>
              <a:rPr lang="en-US" dirty="0"/>
              <a:t> (detailing) for the schedule and effort adjustments that are required as you iterate through an evolutionary or incremental </a:t>
            </a:r>
            <a:r>
              <a:rPr lang="en-US" dirty="0" smtClean="0"/>
              <a:t>process</a:t>
            </a:r>
            <a:endParaRPr lang="en-US" dirty="0"/>
          </a:p>
          <a:p>
            <a:r>
              <a:rPr lang="en-US" dirty="0"/>
              <a:t>Lorenz and Kidd suggest the following </a:t>
            </a:r>
            <a:r>
              <a:rPr lang="en-US" b="1" dirty="0">
                <a:solidFill>
                  <a:srgbClr val="C00000"/>
                </a:solidFill>
              </a:rPr>
              <a:t>set of metrics for OO projects</a:t>
            </a:r>
          </a:p>
          <a:p>
            <a:pPr lvl="1"/>
            <a:r>
              <a:rPr lang="en-US" dirty="0"/>
              <a:t>Number of</a:t>
            </a:r>
            <a:r>
              <a:rPr lang="en-US" b="1" dirty="0">
                <a:solidFill>
                  <a:srgbClr val="C00000"/>
                </a:solidFill>
              </a:rPr>
              <a:t> scenario scripts</a:t>
            </a:r>
          </a:p>
          <a:p>
            <a:pPr lvl="1"/>
            <a:r>
              <a:rPr lang="en-US" dirty="0"/>
              <a:t>Number of </a:t>
            </a:r>
            <a:r>
              <a:rPr lang="en-US" b="1" dirty="0">
                <a:solidFill>
                  <a:srgbClr val="C00000"/>
                </a:solidFill>
              </a:rPr>
              <a:t>key classes</a:t>
            </a:r>
            <a:r>
              <a:rPr lang="en-US" dirty="0"/>
              <a:t> (the highly independent components)</a:t>
            </a:r>
          </a:p>
          <a:p>
            <a:pPr lvl="1"/>
            <a:r>
              <a:rPr lang="en-US" dirty="0"/>
              <a:t>Number of</a:t>
            </a:r>
            <a:r>
              <a:rPr lang="en-US" b="1" dirty="0">
                <a:solidFill>
                  <a:srgbClr val="C00000"/>
                </a:solidFill>
              </a:rPr>
              <a:t> support classes</a:t>
            </a:r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851317" y="1"/>
            <a:ext cx="0" cy="66093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011692" y="73985"/>
            <a:ext cx="4831772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Use Case Oriented Metrics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897392" y="885168"/>
            <a:ext cx="6224343" cy="5334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Like FP, the </a:t>
            </a:r>
            <a:r>
              <a:rPr lang="en-US" b="1" dirty="0" smtClean="0">
                <a:solidFill>
                  <a:srgbClr val="C00000"/>
                </a:solidFill>
              </a:rPr>
              <a:t>use case</a:t>
            </a:r>
            <a:r>
              <a:rPr lang="en-US" dirty="0" smtClean="0"/>
              <a:t> is defined early in the software process, allowing it to be </a:t>
            </a:r>
            <a:r>
              <a:rPr lang="en-US" b="1" dirty="0" smtClean="0">
                <a:solidFill>
                  <a:srgbClr val="C00000"/>
                </a:solidFill>
              </a:rPr>
              <a:t>used for estimation before significant</a:t>
            </a:r>
            <a:r>
              <a:rPr lang="en-US" dirty="0" smtClean="0"/>
              <a:t> (valuable) </a:t>
            </a:r>
            <a:r>
              <a:rPr lang="en-US" b="1" dirty="0" smtClean="0">
                <a:solidFill>
                  <a:srgbClr val="C00000"/>
                </a:solidFill>
              </a:rPr>
              <a:t>modeling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C00000"/>
                </a:solidFill>
              </a:rPr>
              <a:t>construction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activities are </a:t>
            </a:r>
            <a:r>
              <a:rPr lang="en-US" b="1" dirty="0" smtClean="0">
                <a:solidFill>
                  <a:srgbClr val="C00000"/>
                </a:solidFill>
              </a:rPr>
              <a:t>initiated</a:t>
            </a:r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Use cases describe</a:t>
            </a:r>
            <a:r>
              <a:rPr lang="en-US" dirty="0" smtClean="0"/>
              <a:t> (indirectly, at least) </a:t>
            </a:r>
            <a:r>
              <a:rPr lang="en-US" b="1" dirty="0" smtClean="0">
                <a:solidFill>
                  <a:srgbClr val="C00000"/>
                </a:solidFill>
              </a:rPr>
              <a:t>user-visible functions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features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that are basic requirements for a system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use case</a:t>
            </a:r>
            <a:r>
              <a:rPr lang="en-US" dirty="0" smtClean="0"/>
              <a:t> is </a:t>
            </a:r>
            <a:r>
              <a:rPr lang="en-US" b="1" dirty="0" smtClean="0">
                <a:solidFill>
                  <a:srgbClr val="C00000"/>
                </a:solidFill>
              </a:rPr>
              <a:t>independent of programming language</a:t>
            </a:r>
            <a:r>
              <a:rPr lang="en-US" dirty="0" smtClean="0"/>
              <a:t>, because use cases can be created at vastly different levels of abstraction, there is </a:t>
            </a:r>
            <a:r>
              <a:rPr lang="en-US" dirty="0" smtClean="0">
                <a:solidFill>
                  <a:srgbClr val="C00000"/>
                </a:solidFill>
              </a:rPr>
              <a:t>no standard “size” for a use case</a:t>
            </a:r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Without a standard measure</a:t>
            </a:r>
            <a:r>
              <a:rPr lang="en-US" dirty="0" smtClean="0"/>
              <a:t> of what a use case is, its application as a normalization </a:t>
            </a:r>
            <a:r>
              <a:rPr lang="en-US" b="1" dirty="0" smtClean="0">
                <a:solidFill>
                  <a:srgbClr val="C00000"/>
                </a:solidFill>
              </a:rPr>
              <a:t>measure is suspect</a:t>
            </a:r>
            <a:r>
              <a:rPr lang="en-US" dirty="0" smtClean="0"/>
              <a:t> (doubtful).</a:t>
            </a:r>
          </a:p>
          <a:p>
            <a:pPr lvl="1"/>
            <a:r>
              <a:rPr lang="en-US" dirty="0" smtClean="0"/>
              <a:t>Ex., effort expended / use 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21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 Metrics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0500" y="990600"/>
            <a:ext cx="4819650" cy="5334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function point (FP)</a:t>
            </a:r>
            <a:r>
              <a:rPr lang="en-US" dirty="0"/>
              <a:t> metric can be </a:t>
            </a:r>
            <a:r>
              <a:rPr lang="en-US" b="1" dirty="0">
                <a:solidFill>
                  <a:srgbClr val="C00000"/>
                </a:solidFill>
              </a:rPr>
              <a:t>used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effectively as a </a:t>
            </a:r>
            <a:r>
              <a:rPr lang="en-US" b="1" dirty="0">
                <a:solidFill>
                  <a:srgbClr val="C00000"/>
                </a:solidFill>
              </a:rPr>
              <a:t>means for measuring the functionality</a:t>
            </a:r>
            <a:r>
              <a:rPr lang="en-US" dirty="0"/>
              <a:t> delivered by a </a:t>
            </a:r>
            <a:r>
              <a:rPr lang="en-US" dirty="0" smtClean="0"/>
              <a:t>system</a:t>
            </a:r>
            <a:endParaRPr lang="en-US" dirty="0"/>
          </a:p>
          <a:p>
            <a:r>
              <a:rPr lang="en-US" dirty="0"/>
              <a:t>Using </a:t>
            </a:r>
            <a:r>
              <a:rPr lang="en-US" b="1" dirty="0">
                <a:solidFill>
                  <a:srgbClr val="C00000"/>
                </a:solidFill>
              </a:rPr>
              <a:t>historical data</a:t>
            </a:r>
            <a:r>
              <a:rPr lang="en-US" dirty="0"/>
              <a:t>, the </a:t>
            </a:r>
            <a:r>
              <a:rPr lang="en-US" b="1" dirty="0">
                <a:solidFill>
                  <a:srgbClr val="C00000"/>
                </a:solidFill>
              </a:rPr>
              <a:t>FP metric</a:t>
            </a:r>
            <a:r>
              <a:rPr lang="en-US" dirty="0"/>
              <a:t> can be </a:t>
            </a:r>
            <a:r>
              <a:rPr lang="en-US" b="1" dirty="0"/>
              <a:t>used</a:t>
            </a:r>
            <a:r>
              <a:rPr lang="en-US" dirty="0"/>
              <a:t> to 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Estimate </a:t>
            </a:r>
            <a:r>
              <a:rPr lang="en-US" b="1" dirty="0">
                <a:solidFill>
                  <a:srgbClr val="C00000"/>
                </a:solidFill>
              </a:rPr>
              <a:t>the cost</a:t>
            </a:r>
            <a:r>
              <a:rPr lang="en-US" dirty="0"/>
              <a:t> or </a:t>
            </a:r>
            <a:r>
              <a:rPr lang="en-US" b="1" dirty="0">
                <a:solidFill>
                  <a:srgbClr val="C00000"/>
                </a:solidFill>
              </a:rPr>
              <a:t>effort</a:t>
            </a:r>
            <a:r>
              <a:rPr lang="en-US" dirty="0"/>
              <a:t> required to </a:t>
            </a:r>
            <a:r>
              <a:rPr lang="en-US" dirty="0">
                <a:solidFill>
                  <a:srgbClr val="C00000"/>
                </a:solidFill>
              </a:rPr>
              <a:t>design, code,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test</a:t>
            </a:r>
            <a:r>
              <a:rPr lang="en-US" dirty="0"/>
              <a:t> the </a:t>
            </a:r>
            <a:r>
              <a:rPr lang="en-US" dirty="0" smtClean="0">
                <a:solidFill>
                  <a:srgbClr val="C00000"/>
                </a:solidFill>
              </a:rPr>
              <a:t>software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Predict </a:t>
            </a:r>
            <a:r>
              <a:rPr lang="en-US" b="1" dirty="0">
                <a:solidFill>
                  <a:srgbClr val="C00000"/>
                </a:solidFill>
              </a:rPr>
              <a:t>the number of errors </a:t>
            </a:r>
            <a:r>
              <a:rPr lang="en-US" dirty="0"/>
              <a:t>that will be encountered </a:t>
            </a:r>
            <a:r>
              <a:rPr lang="en-US" dirty="0">
                <a:solidFill>
                  <a:srgbClr val="C00000"/>
                </a:solidFill>
              </a:rPr>
              <a:t>during </a:t>
            </a:r>
            <a:r>
              <a:rPr lang="en-US" dirty="0" smtClean="0">
                <a:solidFill>
                  <a:srgbClr val="C00000"/>
                </a:solidFill>
              </a:rPr>
              <a:t>testing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Forecast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number of components</a:t>
            </a:r>
            <a:r>
              <a:rPr lang="en-US" dirty="0"/>
              <a:t> and/or the </a:t>
            </a:r>
            <a:r>
              <a:rPr lang="en-US" b="1" dirty="0">
                <a:solidFill>
                  <a:srgbClr val="C00000"/>
                </a:solidFill>
              </a:rPr>
              <a:t>number of projected source lines </a:t>
            </a:r>
            <a:r>
              <a:rPr lang="en-US" dirty="0"/>
              <a:t>in the implemented </a:t>
            </a:r>
            <a:r>
              <a:rPr lang="en-US" dirty="0" smtClean="0"/>
              <a:t>system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117903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7204417" y="4056966"/>
            <a:ext cx="3061244" cy="2286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241948" y="5657166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Function / Application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10853" y="4441568"/>
            <a:ext cx="2298664" cy="7386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100" b="1" dirty="0" smtClean="0"/>
              <a:t>Internal </a:t>
            </a:r>
          </a:p>
          <a:p>
            <a:pPr algn="ctr"/>
            <a:r>
              <a:rPr lang="en-US" sz="2100" b="1" dirty="0" smtClean="0"/>
              <a:t>Logic Files</a:t>
            </a:r>
            <a:endParaRPr lang="en-US" sz="2100" b="1" dirty="0"/>
          </a:p>
        </p:txBody>
      </p:sp>
      <p:sp>
        <p:nvSpPr>
          <p:cNvPr id="9" name="Oval 8"/>
          <p:cNvSpPr/>
          <p:nvPr/>
        </p:nvSpPr>
        <p:spPr>
          <a:xfrm>
            <a:off x="7476726" y="788518"/>
            <a:ext cx="2528817" cy="666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User / Event</a:t>
            </a:r>
            <a:endParaRPr lang="en-US" sz="2400" b="1" dirty="0"/>
          </a:p>
        </p:txBody>
      </p:sp>
      <p:sp>
        <p:nvSpPr>
          <p:cNvPr id="10" name="Oval 9"/>
          <p:cNvSpPr/>
          <p:nvPr/>
        </p:nvSpPr>
        <p:spPr>
          <a:xfrm>
            <a:off x="5225657" y="1885266"/>
            <a:ext cx="2528817" cy="66606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User / Event</a:t>
            </a:r>
            <a:endParaRPr lang="en-US" sz="2400" b="1" dirty="0"/>
          </a:p>
        </p:txBody>
      </p:sp>
      <p:sp>
        <p:nvSpPr>
          <p:cNvPr id="11" name="Oval 10"/>
          <p:cNvSpPr/>
          <p:nvPr/>
        </p:nvSpPr>
        <p:spPr>
          <a:xfrm>
            <a:off x="9475325" y="1676887"/>
            <a:ext cx="2528817" cy="98073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Other Applications</a:t>
            </a:r>
            <a:endParaRPr lang="en-US" sz="2400" b="1" dirty="0"/>
          </a:p>
        </p:txBody>
      </p:sp>
      <p:cxnSp>
        <p:nvCxnSpPr>
          <p:cNvPr id="12" name="Straight Arrow Connector 11"/>
          <p:cNvCxnSpPr>
            <a:stCxn id="10" idx="4"/>
            <a:endCxn id="6" idx="1"/>
          </p:cNvCxnSpPr>
          <p:nvPr/>
        </p:nvCxnSpPr>
        <p:spPr>
          <a:xfrm>
            <a:off x="6490066" y="2551332"/>
            <a:ext cx="714351" cy="2648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5" idx="0"/>
            <a:endCxn id="10" idx="3"/>
          </p:cNvCxnSpPr>
          <p:nvPr/>
        </p:nvCxnSpPr>
        <p:spPr>
          <a:xfrm flipH="1" flipV="1">
            <a:off x="5595994" y="2453789"/>
            <a:ext cx="550546" cy="1710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917553" y="3013942"/>
            <a:ext cx="12234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external </a:t>
            </a:r>
          </a:p>
          <a:p>
            <a:r>
              <a:rPr lang="en-US" dirty="0" smtClean="0"/>
              <a:t>inputs (EIs)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416404" y="4164569"/>
            <a:ext cx="14602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external </a:t>
            </a:r>
            <a:endParaRPr lang="en-US" dirty="0" smtClean="0"/>
          </a:p>
          <a:p>
            <a:pPr algn="ctr"/>
            <a:r>
              <a:rPr lang="en-US" dirty="0" smtClean="0"/>
              <a:t>outputs </a:t>
            </a:r>
            <a:r>
              <a:rPr lang="en-US" dirty="0"/>
              <a:t>(EOs)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964026" y="2130623"/>
            <a:ext cx="15420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external </a:t>
            </a:r>
            <a:endParaRPr lang="en-US" dirty="0" smtClean="0"/>
          </a:p>
          <a:p>
            <a:pPr algn="ctr"/>
            <a:r>
              <a:rPr lang="en-US" dirty="0" smtClean="0"/>
              <a:t>inquiries </a:t>
            </a:r>
            <a:r>
              <a:rPr lang="en-US" dirty="0"/>
              <a:t>(EQs)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794570" y="3182035"/>
            <a:ext cx="18903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external interface </a:t>
            </a:r>
            <a:endParaRPr lang="en-US" dirty="0" smtClean="0"/>
          </a:p>
          <a:p>
            <a:pPr algn="ctr"/>
            <a:r>
              <a:rPr lang="en-US" dirty="0" smtClean="0"/>
              <a:t>files </a:t>
            </a:r>
            <a:r>
              <a:rPr lang="en-US" dirty="0"/>
              <a:t>(EIFs)</a:t>
            </a:r>
          </a:p>
        </p:txBody>
      </p:sp>
      <p:cxnSp>
        <p:nvCxnSpPr>
          <p:cNvPr id="18" name="Straight Arrow Connector 17"/>
          <p:cNvCxnSpPr>
            <a:stCxn id="16" idx="0"/>
            <a:endCxn id="9" idx="4"/>
          </p:cNvCxnSpPr>
          <p:nvPr/>
        </p:nvCxnSpPr>
        <p:spPr>
          <a:xfrm flipV="1">
            <a:off x="8735039" y="1454584"/>
            <a:ext cx="6096" cy="6760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6" idx="2"/>
            <a:endCxn id="6" idx="0"/>
          </p:cNvCxnSpPr>
          <p:nvPr/>
        </p:nvCxnSpPr>
        <p:spPr>
          <a:xfrm>
            <a:off x="8735039" y="2776954"/>
            <a:ext cx="0" cy="1280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4"/>
            <a:endCxn id="17" idx="0"/>
          </p:cNvCxnSpPr>
          <p:nvPr/>
        </p:nvCxnSpPr>
        <p:spPr>
          <a:xfrm flipH="1">
            <a:off x="10739733" y="2657620"/>
            <a:ext cx="1" cy="5244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7" idx="2"/>
            <a:endCxn id="6" idx="3"/>
          </p:cNvCxnSpPr>
          <p:nvPr/>
        </p:nvCxnSpPr>
        <p:spPr>
          <a:xfrm rot="5400000">
            <a:off x="9816897" y="4277130"/>
            <a:ext cx="1371600" cy="47407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7" idx="1"/>
            <a:endCxn id="15" idx="2"/>
          </p:cNvCxnSpPr>
          <p:nvPr/>
        </p:nvCxnSpPr>
        <p:spPr>
          <a:xfrm rot="10800000">
            <a:off x="6146540" y="4810901"/>
            <a:ext cx="1095408" cy="10770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36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4" grpId="0"/>
      <p:bldP spid="15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 Components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Information domain values (components) are defined in the following manner</a:t>
            </a:r>
          </a:p>
          <a:p>
            <a:r>
              <a:rPr lang="en-US" b="1" dirty="0"/>
              <a:t>Number of external inputs (EIs)</a:t>
            </a:r>
          </a:p>
          <a:p>
            <a:pPr lvl="1"/>
            <a:r>
              <a:rPr lang="en-US" dirty="0"/>
              <a:t>input </a:t>
            </a:r>
            <a:r>
              <a:rPr lang="en-US" dirty="0">
                <a:solidFill>
                  <a:srgbClr val="C00000"/>
                </a:solidFill>
              </a:rPr>
              <a:t>data originates from a user </a:t>
            </a:r>
            <a:r>
              <a:rPr lang="en-US" dirty="0"/>
              <a:t>or is transmitted from another application</a:t>
            </a:r>
          </a:p>
          <a:p>
            <a:r>
              <a:rPr lang="en-US" b="1" dirty="0"/>
              <a:t>Number of external outputs (EOs)</a:t>
            </a:r>
          </a:p>
          <a:p>
            <a:pPr lvl="1"/>
            <a:r>
              <a:rPr lang="en-US" dirty="0"/>
              <a:t>external output is </a:t>
            </a:r>
            <a:r>
              <a:rPr lang="en-US" dirty="0">
                <a:solidFill>
                  <a:srgbClr val="C00000"/>
                </a:solidFill>
              </a:rPr>
              <a:t>derived data</a:t>
            </a:r>
            <a:r>
              <a:rPr lang="en-US" dirty="0"/>
              <a:t> within the application that </a:t>
            </a:r>
            <a:r>
              <a:rPr lang="en-US" dirty="0">
                <a:solidFill>
                  <a:srgbClr val="C00000"/>
                </a:solidFill>
              </a:rPr>
              <a:t>provides information to the user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output refers to reports, screens, error messages, etc. </a:t>
            </a:r>
          </a:p>
          <a:p>
            <a:r>
              <a:rPr lang="en-US" b="1" dirty="0"/>
              <a:t>Number of external inquiries (EQs)</a:t>
            </a:r>
          </a:p>
          <a:p>
            <a:pPr lvl="1"/>
            <a:r>
              <a:rPr lang="en-US" dirty="0"/>
              <a:t>external inquiry is defined as an </a:t>
            </a:r>
            <a:r>
              <a:rPr lang="en-US" dirty="0">
                <a:solidFill>
                  <a:srgbClr val="C00000"/>
                </a:solidFill>
              </a:rPr>
              <a:t>online input that results in the generation of some immediate software response</a:t>
            </a:r>
            <a:r>
              <a:rPr lang="en-US" dirty="0"/>
              <a:t> in the form of an online output</a:t>
            </a:r>
          </a:p>
          <a:p>
            <a:r>
              <a:rPr lang="en-US" b="1" dirty="0"/>
              <a:t>Number of internal logical files (ILFs)</a:t>
            </a:r>
          </a:p>
          <a:p>
            <a:pPr lvl="1"/>
            <a:r>
              <a:rPr lang="en-US" dirty="0"/>
              <a:t>internal logical file is a </a:t>
            </a:r>
            <a:r>
              <a:rPr lang="en-US" dirty="0">
                <a:solidFill>
                  <a:srgbClr val="C00000"/>
                </a:solidFill>
              </a:rPr>
              <a:t>logical grouping of data </a:t>
            </a:r>
            <a:r>
              <a:rPr lang="en-US" dirty="0"/>
              <a:t>that </a:t>
            </a:r>
            <a:r>
              <a:rPr lang="en-US" dirty="0">
                <a:solidFill>
                  <a:srgbClr val="C00000"/>
                </a:solidFill>
              </a:rPr>
              <a:t>resides within</a:t>
            </a:r>
            <a:r>
              <a:rPr lang="en-US" dirty="0"/>
              <a:t> the application’s </a:t>
            </a:r>
            <a:r>
              <a:rPr lang="en-US" dirty="0">
                <a:solidFill>
                  <a:srgbClr val="C00000"/>
                </a:solidFill>
              </a:rPr>
              <a:t>boundary</a:t>
            </a:r>
            <a:r>
              <a:rPr lang="en-US" dirty="0"/>
              <a:t> and is </a:t>
            </a:r>
            <a:r>
              <a:rPr lang="en-US" dirty="0">
                <a:solidFill>
                  <a:srgbClr val="C00000"/>
                </a:solidFill>
              </a:rPr>
              <a:t>maintained via</a:t>
            </a:r>
            <a:r>
              <a:rPr lang="en-US" dirty="0"/>
              <a:t> external </a:t>
            </a:r>
            <a:r>
              <a:rPr lang="en-US" dirty="0">
                <a:solidFill>
                  <a:srgbClr val="C00000"/>
                </a:solidFill>
              </a:rPr>
              <a:t>inputs</a:t>
            </a:r>
            <a:endParaRPr lang="en-US" dirty="0"/>
          </a:p>
          <a:p>
            <a:r>
              <a:rPr lang="en-US" b="1" dirty="0"/>
              <a:t>Number of external interface files (EIFs)</a:t>
            </a:r>
          </a:p>
          <a:p>
            <a:pPr lvl="1"/>
            <a:r>
              <a:rPr lang="en-US" dirty="0"/>
              <a:t>external interface file is a </a:t>
            </a:r>
            <a:r>
              <a:rPr lang="en-US" dirty="0">
                <a:solidFill>
                  <a:srgbClr val="C00000"/>
                </a:solidFill>
              </a:rPr>
              <a:t>logical grouping of data </a:t>
            </a:r>
            <a:r>
              <a:rPr lang="en-US" dirty="0"/>
              <a:t>that </a:t>
            </a:r>
            <a:r>
              <a:rPr lang="en-US" dirty="0">
                <a:solidFill>
                  <a:srgbClr val="C00000"/>
                </a:solidFill>
              </a:rPr>
              <a:t>resides external</a:t>
            </a:r>
            <a:r>
              <a:rPr lang="en-US" dirty="0"/>
              <a:t> to the application </a:t>
            </a:r>
            <a:r>
              <a:rPr lang="en-US" dirty="0">
                <a:solidFill>
                  <a:srgbClr val="C00000"/>
                </a:solidFill>
              </a:rPr>
              <a:t>but provides information</a:t>
            </a:r>
            <a:r>
              <a:rPr lang="en-US" dirty="0"/>
              <a:t> that may be of use to the another application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18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Function Points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4881" y="890885"/>
            <a:ext cx="5123069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FP</a:t>
            </a:r>
            <a:r>
              <a:rPr lang="en-US" sz="2400" b="1" dirty="0"/>
              <a:t> = Count Total * [ 0.65 + 0.01 * ∑(F</a:t>
            </a:r>
            <a:r>
              <a:rPr lang="en-US" sz="2400" b="1" baseline="-25000" dirty="0"/>
              <a:t>i</a:t>
            </a:r>
            <a:r>
              <a:rPr lang="en-US" sz="2400" b="1" dirty="0"/>
              <a:t>) ]</a:t>
            </a:r>
          </a:p>
        </p:txBody>
      </p:sp>
      <p:sp>
        <p:nvSpPr>
          <p:cNvPr id="5" name="Rectangle 4"/>
          <p:cNvSpPr/>
          <p:nvPr/>
        </p:nvSpPr>
        <p:spPr>
          <a:xfrm>
            <a:off x="438150" y="1581150"/>
            <a:ext cx="7239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Count Total </a:t>
            </a:r>
            <a:r>
              <a:rPr lang="en-US" sz="2000" dirty="0" smtClean="0"/>
              <a:t>is the sum of all FP entries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57484" y="2038350"/>
            <a:ext cx="6762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Fi (</a:t>
            </a:r>
            <a:r>
              <a:rPr lang="en-US" sz="2000" b="1" dirty="0" err="1">
                <a:solidFill>
                  <a:srgbClr val="C00000"/>
                </a:solidFill>
              </a:rPr>
              <a:t>i</a:t>
            </a:r>
            <a:r>
              <a:rPr lang="en-US" sz="2000" b="1" dirty="0">
                <a:solidFill>
                  <a:srgbClr val="C00000"/>
                </a:solidFill>
              </a:rPr>
              <a:t>=1 to 14)</a:t>
            </a:r>
            <a:r>
              <a:rPr lang="en-US" sz="2000" dirty="0"/>
              <a:t> are complexity </a:t>
            </a:r>
            <a:r>
              <a:rPr lang="en-US" sz="2000" dirty="0">
                <a:solidFill>
                  <a:srgbClr val="C00000"/>
                </a:solidFill>
              </a:rPr>
              <a:t>value adjustment factors</a:t>
            </a:r>
            <a:r>
              <a:rPr lang="en-US" sz="2000" dirty="0"/>
              <a:t> (</a:t>
            </a:r>
            <a:r>
              <a:rPr lang="en-US" sz="2000" b="1" dirty="0"/>
              <a:t>VAF</a:t>
            </a:r>
            <a:r>
              <a:rPr lang="en-US" sz="2000" dirty="0"/>
              <a:t>).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621377"/>
            <a:ext cx="7351452" cy="28365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ular Callout 7"/>
          <p:cNvSpPr/>
          <p:nvPr/>
        </p:nvSpPr>
        <p:spPr>
          <a:xfrm>
            <a:off x="285750" y="2571750"/>
            <a:ext cx="7351452" cy="838200"/>
          </a:xfrm>
          <a:prstGeom prst="wedgeRectCallout">
            <a:avLst>
              <a:gd name="adj1" fmla="val 1491"/>
              <a:gd name="adj2" fmla="val -64876"/>
            </a:avLst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Value adjustment factors are used to provide an indication of problem complexity</a:t>
            </a:r>
            <a:endParaRPr lang="en-US" sz="2000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861103" y="73025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861102" y="725786"/>
            <a:ext cx="4330897" cy="46166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Value Adjustment Factors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85005" y="1219200"/>
            <a:ext cx="403860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F1. Data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F2. Distributed Data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F3.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F4. Heavily Used Configuration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F5. Transaction Role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F6. Online Data Entry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F7. End-User </a:t>
            </a:r>
            <a:r>
              <a:rPr lang="en-US" sz="2100" dirty="0" smtClean="0"/>
              <a:t>Efficiency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F8. Online Update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F9. Complex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F10. Reusability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F11. Installation 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F12. Operational 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F13. Multiple Sites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F14. Facilitate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69899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8" grpId="0" animBg="1"/>
      <p:bldP spid="10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Function Point Calculation Example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65" y="899815"/>
            <a:ext cx="8613574" cy="310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8956221" y="804565"/>
            <a:ext cx="31786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Used Adjustment Factors and assumed values are,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086850" y="2193508"/>
            <a:ext cx="2952750" cy="7078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F09.</a:t>
            </a:r>
            <a:r>
              <a:rPr lang="en-US" sz="2000" dirty="0"/>
              <a:t> Complex internal </a:t>
            </a:r>
            <a:r>
              <a:rPr lang="en-US" sz="2000" dirty="0" smtClean="0"/>
              <a:t>processing =  </a:t>
            </a:r>
            <a:r>
              <a:rPr lang="en-US" sz="2000" b="1" dirty="0"/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086850" y="2989504"/>
            <a:ext cx="2952750" cy="7078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F10.</a:t>
            </a:r>
            <a:r>
              <a:rPr lang="en-US" sz="2000" dirty="0"/>
              <a:t> Code to be </a:t>
            </a:r>
            <a:r>
              <a:rPr lang="en-US" sz="2000" dirty="0" smtClean="0"/>
              <a:t>reusable =</a:t>
            </a:r>
            <a:r>
              <a:rPr lang="en-US" sz="2000" b="1" dirty="0" smtClean="0"/>
              <a:t> 2</a:t>
            </a:r>
            <a:endParaRPr lang="en-US" sz="2000" b="1" dirty="0"/>
          </a:p>
        </p:txBody>
      </p:sp>
      <p:sp>
        <p:nvSpPr>
          <p:cNvPr id="21" name="Rectangle 20"/>
          <p:cNvSpPr/>
          <p:nvPr/>
        </p:nvSpPr>
        <p:spPr>
          <a:xfrm>
            <a:off x="9088210" y="3785500"/>
            <a:ext cx="2951390" cy="4001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F03.</a:t>
            </a:r>
            <a:r>
              <a:rPr lang="en-US" sz="2000" dirty="0"/>
              <a:t> High </a:t>
            </a:r>
            <a:r>
              <a:rPr lang="en-US" sz="2000" dirty="0" smtClean="0"/>
              <a:t>performance =</a:t>
            </a:r>
            <a:r>
              <a:rPr lang="en-US" sz="2000" b="1" dirty="0" smtClean="0"/>
              <a:t> 4</a:t>
            </a:r>
            <a:endParaRPr lang="en-US" sz="2000" b="1" dirty="0"/>
          </a:p>
        </p:txBody>
      </p:sp>
      <p:sp>
        <p:nvSpPr>
          <p:cNvPr id="22" name="Rectangle 21"/>
          <p:cNvSpPr/>
          <p:nvPr/>
        </p:nvSpPr>
        <p:spPr>
          <a:xfrm>
            <a:off x="9086850" y="4273720"/>
            <a:ext cx="2952750" cy="4001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F13.</a:t>
            </a:r>
            <a:r>
              <a:rPr lang="en-US" sz="2000" dirty="0"/>
              <a:t> Multiple </a:t>
            </a:r>
            <a:r>
              <a:rPr lang="en-US" sz="2000" dirty="0" smtClean="0"/>
              <a:t>sites = </a:t>
            </a:r>
            <a:r>
              <a:rPr lang="en-US" sz="2000" b="1" dirty="0" smtClean="0"/>
              <a:t>3</a:t>
            </a:r>
            <a:endParaRPr lang="en-US" sz="2000" b="1" dirty="0"/>
          </a:p>
        </p:txBody>
      </p:sp>
      <p:sp>
        <p:nvSpPr>
          <p:cNvPr id="23" name="Rectangle 22"/>
          <p:cNvSpPr/>
          <p:nvPr/>
        </p:nvSpPr>
        <p:spPr>
          <a:xfrm>
            <a:off x="9086850" y="4761940"/>
            <a:ext cx="2952750" cy="7078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F02.</a:t>
            </a:r>
            <a:r>
              <a:rPr lang="en-US" sz="2000" dirty="0"/>
              <a:t> Distributed </a:t>
            </a:r>
            <a:r>
              <a:rPr lang="en-US" sz="2000" dirty="0" smtClean="0"/>
              <a:t>processing = </a:t>
            </a:r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24" name="Rectangle 23"/>
          <p:cNvSpPr/>
          <p:nvPr/>
        </p:nvSpPr>
        <p:spPr>
          <a:xfrm>
            <a:off x="9086850" y="5705385"/>
            <a:ext cx="29527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Project Adjustment </a:t>
            </a:r>
            <a:r>
              <a:rPr lang="en-US" sz="2400" b="1" dirty="0" smtClean="0"/>
              <a:t>Factor </a:t>
            </a:r>
            <a:r>
              <a:rPr lang="en-US" sz="2400" b="1" dirty="0" smtClean="0">
                <a:solidFill>
                  <a:srgbClr val="C00000"/>
                </a:solidFill>
              </a:rPr>
              <a:t>(VAF) </a:t>
            </a:r>
            <a:r>
              <a:rPr lang="en-US" sz="2400" b="1" dirty="0" smtClean="0"/>
              <a:t>= </a:t>
            </a:r>
            <a:r>
              <a:rPr lang="en-US" sz="2400" b="1" dirty="0">
                <a:solidFill>
                  <a:srgbClr val="C00000"/>
                </a:solidFill>
              </a:rPr>
              <a:t>17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88776" y="4300275"/>
            <a:ext cx="512306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FP</a:t>
            </a:r>
            <a:r>
              <a:rPr lang="en-US" sz="2400" b="1" dirty="0"/>
              <a:t> = Count Total * [ 0.65 + 0.01 * ∑(F</a:t>
            </a:r>
            <a:r>
              <a:rPr lang="en-US" sz="2400" b="1" baseline="-25000" dirty="0"/>
              <a:t>i</a:t>
            </a:r>
            <a:r>
              <a:rPr lang="en-US" sz="2400" b="1" dirty="0"/>
              <a:t>) ]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43772" y="4841061"/>
            <a:ext cx="429522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FP</a:t>
            </a:r>
            <a:r>
              <a:rPr lang="en-US" sz="2400" b="1" dirty="0"/>
              <a:t> = </a:t>
            </a:r>
            <a:r>
              <a:rPr lang="en-US" sz="2400" b="1" dirty="0" smtClean="0"/>
              <a:t>[</a:t>
            </a:r>
            <a:r>
              <a:rPr lang="en-US" sz="2400" b="1" dirty="0" smtClean="0">
                <a:solidFill>
                  <a:srgbClr val="C00000"/>
                </a:solidFill>
              </a:rPr>
              <a:t>50</a:t>
            </a:r>
            <a:r>
              <a:rPr lang="en-US" sz="2400" b="1" dirty="0" smtClean="0"/>
              <a:t>]* [0.65 </a:t>
            </a:r>
            <a:r>
              <a:rPr lang="en-US" sz="2400" b="1" dirty="0"/>
              <a:t>+ 0.01 * </a:t>
            </a:r>
            <a:r>
              <a:rPr lang="en-US" sz="2400" b="1" dirty="0" smtClean="0">
                <a:solidFill>
                  <a:srgbClr val="C00000"/>
                </a:solidFill>
              </a:rPr>
              <a:t>17</a:t>
            </a:r>
            <a:r>
              <a:rPr lang="en-US" sz="2400" b="1" dirty="0" smtClean="0"/>
              <a:t>]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943772" y="5381847"/>
            <a:ext cx="429522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FP</a:t>
            </a:r>
            <a:r>
              <a:rPr lang="en-US" sz="2400" b="1" dirty="0"/>
              <a:t> = </a:t>
            </a:r>
            <a:r>
              <a:rPr lang="en-US" sz="2400" b="1" dirty="0" smtClean="0"/>
              <a:t>[</a:t>
            </a:r>
            <a:r>
              <a:rPr lang="en-US" sz="2400" b="1" dirty="0" smtClean="0">
                <a:solidFill>
                  <a:srgbClr val="C00000"/>
                </a:solidFill>
              </a:rPr>
              <a:t>50</a:t>
            </a:r>
            <a:r>
              <a:rPr lang="en-US" sz="2400" b="1" dirty="0" smtClean="0"/>
              <a:t>]* [0.65 </a:t>
            </a:r>
            <a:r>
              <a:rPr lang="en-US" sz="2400" b="1" dirty="0"/>
              <a:t>+ </a:t>
            </a:r>
            <a:r>
              <a:rPr lang="en-US" sz="2400" b="1" dirty="0" smtClean="0"/>
              <a:t>0.17]</a:t>
            </a:r>
            <a:endParaRPr 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943772" y="5922633"/>
            <a:ext cx="429522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FP</a:t>
            </a:r>
            <a:r>
              <a:rPr lang="en-US" sz="2400" b="1" dirty="0"/>
              <a:t> = </a:t>
            </a:r>
            <a:r>
              <a:rPr lang="en-US" sz="2400" b="1" dirty="0" smtClean="0"/>
              <a:t>[</a:t>
            </a:r>
            <a:r>
              <a:rPr lang="en-US" sz="2400" b="1" dirty="0" smtClean="0">
                <a:solidFill>
                  <a:srgbClr val="C00000"/>
                </a:solidFill>
              </a:rPr>
              <a:t>50</a:t>
            </a:r>
            <a:r>
              <a:rPr lang="en-US" sz="2400" b="1" dirty="0" smtClean="0"/>
              <a:t>]* [0.82] = </a:t>
            </a:r>
            <a:r>
              <a:rPr lang="en-US" sz="2400" b="1" dirty="0" smtClean="0">
                <a:solidFill>
                  <a:srgbClr val="C00000"/>
                </a:solidFill>
              </a:rPr>
              <a:t>41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8918494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07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7" grpId="0"/>
      <p:bldP spid="28" grpId="0"/>
      <p:bldP spid="29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Function Point Calculation Example </a:t>
            </a:r>
            <a:r>
              <a:rPr lang="en-US" sz="3600" dirty="0" smtClean="0"/>
              <a:t>2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933450"/>
            <a:ext cx="7351452" cy="28365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161095" y="150779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6" name="Rectangle 5"/>
          <p:cNvSpPr/>
          <p:nvPr/>
        </p:nvSpPr>
        <p:spPr>
          <a:xfrm>
            <a:off x="7111052" y="1859518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63670" y="220801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6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13982" y="2561592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17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68218" y="290798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9625652" y="1535090"/>
            <a:ext cx="304800" cy="3048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612004" y="2914650"/>
            <a:ext cx="304800" cy="3048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689644" y="1877126"/>
            <a:ext cx="304800" cy="3048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689574" y="2217534"/>
            <a:ext cx="304800" cy="3048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688506" y="2584886"/>
            <a:ext cx="304800" cy="3048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446975" y="1505814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11454452" y="185534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40</a:t>
            </a:r>
            <a:endParaRPr lang="en-US" b="1" dirty="0"/>
          </a:p>
        </p:txBody>
      </p:sp>
      <p:sp>
        <p:nvSpPr>
          <p:cNvPr id="17" name="Rectangle 16"/>
          <p:cNvSpPr/>
          <p:nvPr/>
        </p:nvSpPr>
        <p:spPr>
          <a:xfrm>
            <a:off x="11452309" y="2206549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18</a:t>
            </a:r>
            <a:endParaRPr lang="en-US" b="1" dirty="0"/>
          </a:p>
        </p:txBody>
      </p:sp>
      <p:sp>
        <p:nvSpPr>
          <p:cNvPr id="18" name="Rectangle 17"/>
          <p:cNvSpPr/>
          <p:nvPr/>
        </p:nvSpPr>
        <p:spPr>
          <a:xfrm>
            <a:off x="11399520" y="2556510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119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11464547" y="2904621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11313376" y="3307318"/>
            <a:ext cx="535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233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811631" y="4586585"/>
            <a:ext cx="512306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FP</a:t>
            </a:r>
            <a:r>
              <a:rPr lang="en-US" sz="2400" b="1" dirty="0"/>
              <a:t> = Count Total * [ 0.65 + 0.01 * ∑(F</a:t>
            </a:r>
            <a:r>
              <a:rPr lang="en-US" sz="2400" b="1" baseline="-25000" dirty="0"/>
              <a:t>i</a:t>
            </a:r>
            <a:r>
              <a:rPr lang="en-US" sz="2400" b="1" dirty="0"/>
              <a:t>) ]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753100" y="3900785"/>
            <a:ext cx="5361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Value </a:t>
            </a:r>
            <a:r>
              <a:rPr lang="en-US" sz="2400" dirty="0"/>
              <a:t>adjustment factors </a:t>
            </a:r>
            <a:r>
              <a:rPr lang="en-US" sz="2400" b="1" dirty="0">
                <a:solidFill>
                  <a:srgbClr val="C00000"/>
                </a:solidFill>
              </a:rPr>
              <a:t>(VAF</a:t>
            </a:r>
            <a:r>
              <a:rPr lang="en-US" sz="2400" b="1" dirty="0" smtClean="0">
                <a:solidFill>
                  <a:srgbClr val="C00000"/>
                </a:solidFill>
              </a:rPr>
              <a:t>) = 32 </a:t>
            </a:r>
            <a:r>
              <a:rPr lang="en-US" sz="2400" dirty="0" smtClean="0"/>
              <a:t>given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6210300" y="5119985"/>
            <a:ext cx="342433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= </a:t>
            </a:r>
            <a:r>
              <a:rPr lang="en-US" sz="2400" b="1" dirty="0" smtClean="0">
                <a:solidFill>
                  <a:srgbClr val="C00000"/>
                </a:solidFill>
              </a:rPr>
              <a:t>233 </a:t>
            </a:r>
            <a:r>
              <a:rPr lang="en-US" sz="2400" b="1" dirty="0" smtClean="0"/>
              <a:t>* </a:t>
            </a:r>
            <a:r>
              <a:rPr lang="en-US" sz="2400" b="1" dirty="0"/>
              <a:t>[ 0.65 + 0.01 * </a:t>
            </a:r>
            <a:r>
              <a:rPr lang="en-US" sz="2400" b="1" dirty="0" smtClean="0">
                <a:solidFill>
                  <a:srgbClr val="C00000"/>
                </a:solidFill>
              </a:rPr>
              <a:t>32</a:t>
            </a:r>
            <a:r>
              <a:rPr lang="en-US" sz="2400" b="1" dirty="0" smtClean="0"/>
              <a:t>]</a:t>
            </a:r>
            <a:endParaRPr lang="en-US" sz="24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248284" y="5653385"/>
            <a:ext cx="293381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= </a:t>
            </a:r>
            <a:r>
              <a:rPr lang="en-US" sz="2400" b="1" dirty="0" smtClean="0">
                <a:solidFill>
                  <a:srgbClr val="C00000"/>
                </a:solidFill>
              </a:rPr>
              <a:t>233 </a:t>
            </a:r>
            <a:r>
              <a:rPr lang="en-US" sz="2400" b="1" dirty="0" smtClean="0"/>
              <a:t>*  0.97 = </a:t>
            </a:r>
            <a:r>
              <a:rPr lang="en-US" sz="2400" b="1" dirty="0" smtClean="0">
                <a:solidFill>
                  <a:srgbClr val="C00000"/>
                </a:solidFill>
              </a:rPr>
              <a:t>226.01</a:t>
            </a:r>
            <a:endParaRPr lang="en-US" sz="2400" b="1" dirty="0">
              <a:solidFill>
                <a:srgbClr val="C0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4610100" y="4438650"/>
            <a:ext cx="732514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50465" y="927960"/>
            <a:ext cx="401420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Study of requirement specification for a project has produced following results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493" y="2301168"/>
            <a:ext cx="401420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Need for</a:t>
            </a:r>
            <a:r>
              <a:rPr lang="en-US" sz="2100" b="1" dirty="0">
                <a:solidFill>
                  <a:srgbClr val="C00000"/>
                </a:solidFill>
              </a:rPr>
              <a:t> 7 inputs</a:t>
            </a:r>
            <a:r>
              <a:rPr lang="en-US" sz="2100" dirty="0"/>
              <a:t>, </a:t>
            </a:r>
            <a:r>
              <a:rPr lang="en-US" sz="2100" b="1" dirty="0">
                <a:solidFill>
                  <a:srgbClr val="C00000"/>
                </a:solidFill>
              </a:rPr>
              <a:t>10 outputs</a:t>
            </a:r>
            <a:r>
              <a:rPr lang="en-US" sz="2100" dirty="0"/>
              <a:t>, </a:t>
            </a:r>
            <a:r>
              <a:rPr lang="en-US" sz="2100" b="1" dirty="0">
                <a:solidFill>
                  <a:srgbClr val="C00000"/>
                </a:solidFill>
              </a:rPr>
              <a:t>6 inquiries</a:t>
            </a:r>
            <a:r>
              <a:rPr lang="en-US" sz="2100" dirty="0"/>
              <a:t>, </a:t>
            </a:r>
            <a:r>
              <a:rPr lang="en-US" sz="2100" b="1" dirty="0">
                <a:solidFill>
                  <a:srgbClr val="C00000"/>
                </a:solidFill>
              </a:rPr>
              <a:t>17 files</a:t>
            </a:r>
            <a:r>
              <a:rPr lang="en-US" sz="2100" dirty="0"/>
              <a:t> and</a:t>
            </a:r>
            <a:r>
              <a:rPr lang="en-US" sz="2100" b="1" dirty="0">
                <a:solidFill>
                  <a:srgbClr val="C00000"/>
                </a:solidFill>
              </a:rPr>
              <a:t> 4 external </a:t>
            </a:r>
            <a:r>
              <a:rPr lang="en-US" sz="2100" b="1" dirty="0" smtClean="0">
                <a:solidFill>
                  <a:srgbClr val="C00000"/>
                </a:solidFill>
              </a:rPr>
              <a:t>interfaces</a:t>
            </a:r>
            <a:endParaRPr lang="en-US" sz="2100" dirty="0"/>
          </a:p>
        </p:txBody>
      </p:sp>
      <p:sp>
        <p:nvSpPr>
          <p:cNvPr id="28" name="Rectangle 27"/>
          <p:cNvSpPr/>
          <p:nvPr/>
        </p:nvSpPr>
        <p:spPr>
          <a:xfrm>
            <a:off x="130994" y="3472540"/>
            <a:ext cx="401420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b="1" dirty="0">
                <a:solidFill>
                  <a:srgbClr val="C00000"/>
                </a:solidFill>
              </a:rPr>
              <a:t>Input </a:t>
            </a:r>
            <a:r>
              <a:rPr lang="en-US" sz="2100" dirty="0"/>
              <a:t>and</a:t>
            </a:r>
            <a:r>
              <a:rPr lang="en-US" sz="2100" b="1" dirty="0"/>
              <a:t> </a:t>
            </a:r>
            <a:r>
              <a:rPr lang="en-US" sz="2100" b="1" dirty="0">
                <a:solidFill>
                  <a:srgbClr val="C00000"/>
                </a:solidFill>
              </a:rPr>
              <a:t>external interface function point </a:t>
            </a:r>
            <a:r>
              <a:rPr lang="en-US" sz="2100" dirty="0"/>
              <a:t>attributes are of</a:t>
            </a:r>
            <a:r>
              <a:rPr lang="en-US" sz="2100" b="1" dirty="0">
                <a:solidFill>
                  <a:srgbClr val="C00000"/>
                </a:solidFill>
              </a:rPr>
              <a:t> average complexity</a:t>
            </a:r>
            <a:r>
              <a:rPr lang="en-US" sz="2100" dirty="0"/>
              <a:t> and all </a:t>
            </a:r>
            <a:r>
              <a:rPr lang="en-US" sz="2100" b="1" dirty="0">
                <a:solidFill>
                  <a:srgbClr val="C00000"/>
                </a:solidFill>
              </a:rPr>
              <a:t>other function points </a:t>
            </a:r>
            <a:r>
              <a:rPr lang="en-US" sz="2100" dirty="0"/>
              <a:t>attributes are of </a:t>
            </a:r>
            <a:r>
              <a:rPr lang="en-US" sz="2100" b="1" dirty="0">
                <a:solidFill>
                  <a:srgbClr val="C00000"/>
                </a:solidFill>
              </a:rPr>
              <a:t>low </a:t>
            </a:r>
            <a:r>
              <a:rPr lang="en-US" sz="2100" b="1" dirty="0" smtClean="0">
                <a:solidFill>
                  <a:srgbClr val="C00000"/>
                </a:solidFill>
              </a:rPr>
              <a:t>complexity</a:t>
            </a:r>
            <a:endParaRPr lang="en-US" sz="2100" b="1" dirty="0">
              <a:solidFill>
                <a:srgbClr val="C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49314" y="5353302"/>
            <a:ext cx="4008477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Determine </a:t>
            </a:r>
            <a:r>
              <a:rPr lang="en-US" sz="2100" b="1" dirty="0">
                <a:solidFill>
                  <a:srgbClr val="C00000"/>
                </a:solidFill>
              </a:rPr>
              <a:t>adjusted function points</a:t>
            </a:r>
            <a:r>
              <a:rPr lang="en-US" sz="2100" dirty="0"/>
              <a:t> assuming complexity </a:t>
            </a:r>
            <a:r>
              <a:rPr lang="en-US" sz="2100" b="1" dirty="0">
                <a:solidFill>
                  <a:srgbClr val="C00000"/>
                </a:solidFill>
              </a:rPr>
              <a:t>adjustment value is 32</a:t>
            </a:r>
            <a:r>
              <a:rPr lang="en-US" sz="2100" dirty="0"/>
              <a:t>.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249314" y="3362997"/>
            <a:ext cx="378158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49314" y="2206549"/>
            <a:ext cx="378158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68364" y="5224240"/>
            <a:ext cx="378158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346494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9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6" grpId="0"/>
      <p:bldP spid="27" grpId="0"/>
      <p:bldP spid="28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Project Estimation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408410" y="1348955"/>
            <a:ext cx="8360358" cy="3480220"/>
          </a:xfrm>
        </p:spPr>
        <p:txBody>
          <a:bodyPr/>
          <a:lstStyle/>
          <a:p>
            <a:r>
              <a:rPr lang="en-US" dirty="0" smtClean="0"/>
              <a:t>Delay </a:t>
            </a:r>
            <a:r>
              <a:rPr lang="en-US" dirty="0"/>
              <a:t>estimation </a:t>
            </a:r>
            <a:r>
              <a:rPr lang="en-US" b="1" dirty="0">
                <a:solidFill>
                  <a:srgbClr val="C00000"/>
                </a:solidFill>
              </a:rPr>
              <a:t>until late in the project</a:t>
            </a:r>
            <a:r>
              <a:rPr lang="en-US" dirty="0"/>
              <a:t> (obviously, we can achieve 100 percent accurate estimates after the project is complete</a:t>
            </a:r>
            <a:r>
              <a:rPr lang="en-US" dirty="0" smtClean="0"/>
              <a:t>!)</a:t>
            </a:r>
            <a:endParaRPr lang="en-US" dirty="0"/>
          </a:p>
          <a:p>
            <a:r>
              <a:rPr lang="en-US" dirty="0"/>
              <a:t>Base </a:t>
            </a:r>
            <a:r>
              <a:rPr lang="en-US" b="1" dirty="0">
                <a:solidFill>
                  <a:srgbClr val="C00000"/>
                </a:solidFill>
              </a:rPr>
              <a:t>estimates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on </a:t>
            </a:r>
            <a:r>
              <a:rPr lang="en-US" b="1" dirty="0">
                <a:solidFill>
                  <a:srgbClr val="C00000"/>
                </a:solidFill>
              </a:rPr>
              <a:t>similar projects</a:t>
            </a:r>
            <a:r>
              <a:rPr lang="en-US" dirty="0"/>
              <a:t> that have already been </a:t>
            </a:r>
            <a:r>
              <a:rPr lang="en-US" dirty="0" smtClean="0"/>
              <a:t>completed</a:t>
            </a:r>
            <a:endParaRPr lang="en-US" dirty="0"/>
          </a:p>
          <a:p>
            <a:r>
              <a:rPr lang="en-US" dirty="0"/>
              <a:t>Use relatively simple </a:t>
            </a:r>
            <a:r>
              <a:rPr lang="en-US" b="1" dirty="0">
                <a:solidFill>
                  <a:srgbClr val="C00000"/>
                </a:solidFill>
              </a:rPr>
              <a:t>decomposition techniques</a:t>
            </a:r>
            <a:r>
              <a:rPr lang="en-US" dirty="0"/>
              <a:t> to generate project cost and effort </a:t>
            </a:r>
            <a:r>
              <a:rPr lang="en-US" dirty="0" smtClean="0"/>
              <a:t>estimates</a:t>
            </a: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Use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one or more </a:t>
            </a:r>
            <a:r>
              <a:rPr lang="en-US" b="1" dirty="0">
                <a:solidFill>
                  <a:srgbClr val="C00000"/>
                </a:solidFill>
              </a:rPr>
              <a:t>empirical models</a:t>
            </a:r>
            <a:r>
              <a:rPr lang="en-US" dirty="0"/>
              <a:t> for software cost and effort estimation.</a:t>
            </a:r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228066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22" y="1148931"/>
            <a:ext cx="2257422" cy="225742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4839" y="3844083"/>
            <a:ext cx="28717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It can be </a:t>
            </a:r>
            <a:r>
              <a:rPr lang="en-US" sz="2400" b="1" dirty="0">
                <a:solidFill>
                  <a:srgbClr val="C00000"/>
                </a:solidFill>
              </a:rPr>
              <a:t>transformed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from a </a:t>
            </a:r>
            <a:r>
              <a:rPr lang="en-US" sz="2400" b="1" dirty="0">
                <a:solidFill>
                  <a:srgbClr val="C00000"/>
                </a:solidFill>
              </a:rPr>
              <a:t>black art</a:t>
            </a:r>
            <a:r>
              <a:rPr lang="en-US" sz="2400" dirty="0"/>
              <a:t> to a </a:t>
            </a:r>
            <a:r>
              <a:rPr lang="en-US" sz="2400" b="1" dirty="0">
                <a:solidFill>
                  <a:srgbClr val="C00000"/>
                </a:solidFill>
              </a:rPr>
              <a:t>series of systematic steps</a:t>
            </a:r>
            <a:r>
              <a:rPr lang="en-US" sz="2400" dirty="0"/>
              <a:t> that provide </a:t>
            </a:r>
            <a:r>
              <a:rPr lang="en-US" sz="2400" b="1" dirty="0">
                <a:solidFill>
                  <a:srgbClr val="C00000"/>
                </a:solidFill>
              </a:rPr>
              <a:t>estimates</a:t>
            </a:r>
            <a:r>
              <a:rPr lang="en-US" sz="2400" dirty="0"/>
              <a:t> with </a:t>
            </a:r>
            <a:r>
              <a:rPr lang="en-US" sz="2400" b="1" dirty="0">
                <a:solidFill>
                  <a:srgbClr val="C00000"/>
                </a:solidFill>
              </a:rPr>
              <a:t>acceptable risk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228066" y="748074"/>
            <a:ext cx="89639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To </a:t>
            </a:r>
            <a:r>
              <a:rPr lang="en-US" sz="2400" b="1" dirty="0">
                <a:solidFill>
                  <a:srgbClr val="C00000"/>
                </a:solidFill>
              </a:rPr>
              <a:t>achieve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reliable </a:t>
            </a:r>
            <a:r>
              <a:rPr lang="en-US" sz="2400" b="1" dirty="0">
                <a:solidFill>
                  <a:srgbClr val="C00000"/>
                </a:solidFill>
              </a:rPr>
              <a:t>cost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C00000"/>
                </a:solidFill>
              </a:rPr>
              <a:t>effort estimates</a:t>
            </a:r>
            <a:r>
              <a:rPr lang="en-US" sz="2400" dirty="0"/>
              <a:t>, a number of options arise:</a:t>
            </a:r>
          </a:p>
        </p:txBody>
      </p:sp>
    </p:spTree>
    <p:extLst>
      <p:ext uri="{BB962C8B-B14F-4D97-AF65-F5344CB8AC3E}">
        <p14:creationId xmlns:p14="http://schemas.microsoft.com/office/powerpoint/2010/main" val="330461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6092331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=""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2" y="731706"/>
            <a:ext cx="97185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en-US" sz="2400" baseline="300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 of Project Management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Software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Metrics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Process, Product and Project Metrics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Software Project Estimations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Software Project Planning (MS Project Tool)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Project Scheduling and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Tracking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4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Project Decomposing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2696185"/>
          </a:xfrm>
        </p:spPr>
        <p:txBody>
          <a:bodyPr/>
          <a:lstStyle/>
          <a:p>
            <a:r>
              <a:rPr lang="en-US" dirty="0"/>
              <a:t>Software </a:t>
            </a:r>
            <a:r>
              <a:rPr lang="en-US" b="1" dirty="0">
                <a:solidFill>
                  <a:srgbClr val="C00000"/>
                </a:solidFill>
              </a:rPr>
              <a:t>project estimation</a:t>
            </a:r>
            <a:r>
              <a:rPr lang="en-US" dirty="0"/>
              <a:t> is a form of </a:t>
            </a:r>
            <a:r>
              <a:rPr lang="en-US" b="1" dirty="0">
                <a:solidFill>
                  <a:srgbClr val="C00000"/>
                </a:solidFill>
              </a:rPr>
              <a:t>problem solving</a:t>
            </a:r>
            <a:r>
              <a:rPr lang="en-US" dirty="0"/>
              <a:t> and in most cases, the problem to be solved is </a:t>
            </a:r>
            <a:r>
              <a:rPr lang="en-US" b="1" dirty="0">
                <a:solidFill>
                  <a:srgbClr val="C00000"/>
                </a:solidFill>
              </a:rPr>
              <a:t>too complex to be considered in one piece</a:t>
            </a:r>
            <a:endParaRPr lang="en-US" dirty="0"/>
          </a:p>
          <a:p>
            <a:r>
              <a:rPr lang="en-US" dirty="0"/>
              <a:t>For this reason, </a:t>
            </a:r>
            <a:r>
              <a:rPr lang="en-US" b="1" dirty="0">
                <a:solidFill>
                  <a:srgbClr val="C00000"/>
                </a:solidFill>
              </a:rPr>
              <a:t>decomposing the problem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re-characterizing it</a:t>
            </a:r>
            <a:r>
              <a:rPr lang="en-US" dirty="0"/>
              <a:t> as a set of smaller problems is required</a:t>
            </a:r>
          </a:p>
          <a:p>
            <a:r>
              <a:rPr lang="en-US" dirty="0"/>
              <a:t>Before an estimate can be made, the </a:t>
            </a:r>
            <a:r>
              <a:rPr lang="en-US" b="1" dirty="0">
                <a:solidFill>
                  <a:srgbClr val="C00000"/>
                </a:solidFill>
              </a:rPr>
              <a:t>project planner</a:t>
            </a:r>
            <a:r>
              <a:rPr lang="en-US" dirty="0"/>
              <a:t> must </a:t>
            </a:r>
            <a:r>
              <a:rPr lang="en-US" b="1" dirty="0">
                <a:solidFill>
                  <a:srgbClr val="C00000"/>
                </a:solidFill>
              </a:rPr>
              <a:t>understand the scope of the software</a:t>
            </a:r>
            <a:r>
              <a:rPr lang="en-US" dirty="0"/>
              <a:t> to be built and must generate an estimate of its “size”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4045021"/>
            <a:ext cx="304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1. </a:t>
            </a:r>
            <a:r>
              <a:rPr lang="en-US" sz="2400" dirty="0" smtClean="0"/>
              <a:t>Software </a:t>
            </a:r>
            <a:r>
              <a:rPr lang="en-US" sz="2400" dirty="0"/>
              <a:t>Sizing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385546" y="4539197"/>
            <a:ext cx="3862137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2. </a:t>
            </a:r>
            <a:r>
              <a:rPr lang="en-US" sz="2400" dirty="0" smtClean="0"/>
              <a:t>Problem </a:t>
            </a:r>
            <a:r>
              <a:rPr lang="en-US" sz="2400" dirty="0"/>
              <a:t>based Estimation</a:t>
            </a:r>
          </a:p>
          <a:p>
            <a:r>
              <a:rPr lang="en-US" sz="2400" dirty="0" smtClean="0"/>
              <a:t>     </a:t>
            </a:r>
            <a:r>
              <a:rPr lang="en-US" sz="2100" dirty="0" smtClean="0"/>
              <a:t>LOC </a:t>
            </a:r>
            <a:r>
              <a:rPr lang="en-US" sz="2100" dirty="0"/>
              <a:t>(Lines of Code) </a:t>
            </a:r>
            <a:r>
              <a:rPr lang="en-US" sz="2100" dirty="0" smtClean="0"/>
              <a:t>based, </a:t>
            </a:r>
          </a:p>
          <a:p>
            <a:r>
              <a:rPr lang="en-US" sz="2100" dirty="0" smtClean="0"/>
              <a:t>      FP (Function Point) based</a:t>
            </a:r>
            <a:endParaRPr lang="en-US" sz="2100" dirty="0"/>
          </a:p>
        </p:txBody>
      </p:sp>
      <p:sp>
        <p:nvSpPr>
          <p:cNvPr id="7" name="Rectangle 6"/>
          <p:cNvSpPr/>
          <p:nvPr/>
        </p:nvSpPr>
        <p:spPr>
          <a:xfrm>
            <a:off x="4577443" y="4035228"/>
            <a:ext cx="419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3</a:t>
            </a:r>
            <a:r>
              <a:rPr lang="en-US" sz="2400" b="1" dirty="0" smtClean="0">
                <a:solidFill>
                  <a:srgbClr val="C00000"/>
                </a:solidFill>
              </a:rPr>
              <a:t>. </a:t>
            </a:r>
            <a:r>
              <a:rPr lang="en-US" sz="2400" dirty="0"/>
              <a:t>Process based Estimation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7443" y="4539197"/>
            <a:ext cx="419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4. </a:t>
            </a:r>
            <a:r>
              <a:rPr lang="en-US" sz="2400" dirty="0"/>
              <a:t>Estimation with Use-cases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219" b="10920"/>
          <a:stretch/>
        </p:blipFill>
        <p:spPr>
          <a:xfrm>
            <a:off x="11229873" y="70610"/>
            <a:ext cx="830948" cy="64143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90499" y="3337449"/>
            <a:ext cx="3826329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Decomposition Techniques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082292" y="3797428"/>
            <a:ext cx="997852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90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1581906"/>
            <a:ext cx="11929641" cy="4933199"/>
          </a:xfrm>
        </p:spPr>
        <p:txBody>
          <a:bodyPr/>
          <a:lstStyle/>
          <a:p>
            <a:r>
              <a:rPr lang="en-US" b="1" dirty="0"/>
              <a:t>“Fuzzy logic” sizing</a:t>
            </a:r>
          </a:p>
          <a:p>
            <a:pPr lvl="1"/>
            <a:r>
              <a:rPr lang="en-US" dirty="0"/>
              <a:t>This approach uses </a:t>
            </a:r>
            <a:r>
              <a:rPr lang="en-US" b="1" dirty="0">
                <a:solidFill>
                  <a:srgbClr val="C00000"/>
                </a:solidFill>
              </a:rPr>
              <a:t>the approximate reasoning techniques</a:t>
            </a:r>
            <a:r>
              <a:rPr lang="en-US" dirty="0"/>
              <a:t> that are the cornerstone of fuzzy logic.</a:t>
            </a:r>
          </a:p>
          <a:p>
            <a:r>
              <a:rPr lang="en-US" b="1" dirty="0"/>
              <a:t>Function Point sizing</a:t>
            </a:r>
          </a:p>
          <a:p>
            <a:pPr lvl="1"/>
            <a:r>
              <a:rPr lang="en-US" dirty="0"/>
              <a:t>The planner develops</a:t>
            </a:r>
            <a:r>
              <a:rPr lang="en-US" b="1" dirty="0">
                <a:solidFill>
                  <a:srgbClr val="C00000"/>
                </a:solidFill>
              </a:rPr>
              <a:t> estimates of the information domain characteristics</a:t>
            </a:r>
          </a:p>
          <a:p>
            <a:r>
              <a:rPr lang="en-US" b="1" dirty="0"/>
              <a:t>Standard Component </a:t>
            </a:r>
            <a:r>
              <a:rPr lang="en-US" b="1" dirty="0" smtClean="0"/>
              <a:t>sizing</a:t>
            </a:r>
          </a:p>
          <a:p>
            <a:pPr lvl="1"/>
            <a:r>
              <a:rPr lang="en-US" dirty="0" smtClean="0"/>
              <a:t>Estimate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number of occurrences</a:t>
            </a:r>
            <a:r>
              <a:rPr lang="en-US" dirty="0"/>
              <a:t> of each </a:t>
            </a:r>
            <a:r>
              <a:rPr lang="en-US" b="1" dirty="0">
                <a:solidFill>
                  <a:srgbClr val="C00000"/>
                </a:solidFill>
              </a:rPr>
              <a:t>standard </a:t>
            </a:r>
            <a:r>
              <a:rPr lang="en-US" b="1" dirty="0" smtClean="0">
                <a:solidFill>
                  <a:srgbClr val="C00000"/>
                </a:solidFill>
              </a:rPr>
              <a:t>component</a:t>
            </a:r>
            <a:endParaRPr lang="en-US" dirty="0" smtClean="0"/>
          </a:p>
          <a:p>
            <a:pPr lvl="1"/>
            <a:r>
              <a:rPr lang="en-US" dirty="0" smtClean="0"/>
              <a:t>Use </a:t>
            </a:r>
            <a:r>
              <a:rPr lang="en-US" b="1" dirty="0">
                <a:solidFill>
                  <a:srgbClr val="C00000"/>
                </a:solidFill>
              </a:rPr>
              <a:t>historical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project </a:t>
            </a:r>
            <a:r>
              <a:rPr lang="en-US" b="1" dirty="0">
                <a:solidFill>
                  <a:srgbClr val="C00000"/>
                </a:solidFill>
              </a:rPr>
              <a:t>data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determine the </a:t>
            </a:r>
            <a:r>
              <a:rPr lang="en-US" b="1" dirty="0">
                <a:solidFill>
                  <a:srgbClr val="C00000"/>
                </a:solidFill>
              </a:rPr>
              <a:t>delivered LOC </a:t>
            </a:r>
            <a:r>
              <a:rPr lang="en-US" dirty="0"/>
              <a:t>size per standard component</a:t>
            </a:r>
            <a:r>
              <a:rPr lang="en-US" dirty="0" smtClean="0"/>
              <a:t>.</a:t>
            </a:r>
          </a:p>
          <a:p>
            <a:r>
              <a:rPr lang="en-US" b="1" dirty="0"/>
              <a:t>Change </a:t>
            </a:r>
            <a:r>
              <a:rPr lang="en-US" b="1" dirty="0" smtClean="0"/>
              <a:t>sizing</a:t>
            </a:r>
          </a:p>
          <a:p>
            <a:pPr lvl="1"/>
            <a:r>
              <a:rPr lang="en-US" b="1" dirty="0" smtClean="0"/>
              <a:t>Used</a:t>
            </a:r>
            <a:r>
              <a:rPr lang="en-US" dirty="0" smtClean="0"/>
              <a:t> </a:t>
            </a:r>
            <a:r>
              <a:rPr lang="en-US" dirty="0"/>
              <a:t>when </a:t>
            </a:r>
            <a:r>
              <a:rPr lang="en-US" b="1" dirty="0">
                <a:solidFill>
                  <a:srgbClr val="C00000"/>
                </a:solidFill>
              </a:rPr>
              <a:t>changes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are being </a:t>
            </a:r>
            <a:r>
              <a:rPr lang="en-US" b="1" dirty="0">
                <a:solidFill>
                  <a:srgbClr val="C00000"/>
                </a:solidFill>
              </a:rPr>
              <a:t>made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existing </a:t>
            </a:r>
            <a:r>
              <a:rPr lang="en-US" b="1" dirty="0" smtClean="0">
                <a:solidFill>
                  <a:srgbClr val="C00000"/>
                </a:solidFill>
              </a:rPr>
              <a:t>software</a:t>
            </a:r>
            <a:endParaRPr lang="en-US" dirty="0" smtClean="0"/>
          </a:p>
          <a:p>
            <a:pPr lvl="1"/>
            <a:r>
              <a:rPr lang="en-US" dirty="0" smtClean="0"/>
              <a:t>Estimate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number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type of modifications</a:t>
            </a:r>
            <a:r>
              <a:rPr lang="en-US" dirty="0"/>
              <a:t> that must be </a:t>
            </a:r>
            <a:r>
              <a:rPr lang="en-US" dirty="0" smtClean="0"/>
              <a:t>accomplished</a:t>
            </a:r>
          </a:p>
          <a:p>
            <a:pPr lvl="1"/>
            <a:r>
              <a:rPr lang="en-US" dirty="0" smtClean="0"/>
              <a:t>An </a:t>
            </a:r>
            <a:r>
              <a:rPr lang="en-US" b="1" dirty="0">
                <a:solidFill>
                  <a:srgbClr val="C00000"/>
                </a:solidFill>
              </a:rPr>
              <a:t>effort ratio</a:t>
            </a:r>
            <a:r>
              <a:rPr lang="en-US" dirty="0"/>
              <a:t> is then </a:t>
            </a:r>
            <a:r>
              <a:rPr lang="en-US" b="1" dirty="0">
                <a:solidFill>
                  <a:srgbClr val="C00000"/>
                </a:solidFill>
              </a:rPr>
              <a:t>used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estimate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each </a:t>
            </a:r>
            <a:r>
              <a:rPr lang="en-US" b="1" dirty="0">
                <a:solidFill>
                  <a:srgbClr val="C00000"/>
                </a:solidFill>
              </a:rPr>
              <a:t>type of change</a:t>
            </a:r>
            <a:r>
              <a:rPr lang="en-US" dirty="0"/>
              <a:t> and the </a:t>
            </a:r>
            <a:r>
              <a:rPr lang="en-US" b="1" dirty="0">
                <a:solidFill>
                  <a:srgbClr val="C00000"/>
                </a:solidFill>
              </a:rPr>
              <a:t>size of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change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179" y="931110"/>
            <a:ext cx="11929641" cy="461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Putnam</a:t>
            </a:r>
            <a:r>
              <a:rPr lang="en-US" sz="2400" dirty="0"/>
              <a:t> and </a:t>
            </a:r>
            <a:r>
              <a:rPr lang="en-US" sz="2400" b="1" dirty="0"/>
              <a:t>Myers</a:t>
            </a:r>
            <a:r>
              <a:rPr lang="en-US" sz="2400" dirty="0"/>
              <a:t> suggest </a:t>
            </a:r>
            <a:r>
              <a:rPr lang="en-US" sz="2400" b="1" dirty="0"/>
              <a:t>four</a:t>
            </a:r>
            <a:r>
              <a:rPr lang="en-US" sz="2400" dirty="0"/>
              <a:t> different </a:t>
            </a:r>
            <a:r>
              <a:rPr lang="en-US" sz="2400" b="1" dirty="0"/>
              <a:t>approaches</a:t>
            </a:r>
            <a:r>
              <a:rPr lang="en-US" sz="2400" dirty="0"/>
              <a:t> to the </a:t>
            </a:r>
            <a:r>
              <a:rPr lang="en-US" sz="2400" b="1" dirty="0"/>
              <a:t>sizing problem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219" b="10920"/>
          <a:stretch/>
        </p:blipFill>
        <p:spPr>
          <a:xfrm>
            <a:off x="11229873" y="70610"/>
            <a:ext cx="830948" cy="64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6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Based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Start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with a </a:t>
            </a:r>
            <a:r>
              <a:rPr lang="en-US" b="1" dirty="0">
                <a:solidFill>
                  <a:srgbClr val="C00000"/>
                </a:solidFill>
              </a:rPr>
              <a:t>bounded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statement of </a:t>
            </a:r>
            <a:r>
              <a:rPr lang="en-US" b="1" dirty="0">
                <a:solidFill>
                  <a:srgbClr val="C00000"/>
                </a:solidFill>
              </a:rPr>
              <a:t>scope</a:t>
            </a:r>
          </a:p>
          <a:p>
            <a:r>
              <a:rPr lang="en-US" b="1" dirty="0">
                <a:solidFill>
                  <a:srgbClr val="C00000"/>
                </a:solidFill>
              </a:rPr>
              <a:t>Decompose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software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into </a:t>
            </a:r>
            <a:r>
              <a:rPr lang="en-US" b="1" dirty="0">
                <a:solidFill>
                  <a:srgbClr val="C00000"/>
                </a:solidFill>
              </a:rPr>
              <a:t>problem functions</a:t>
            </a:r>
            <a:r>
              <a:rPr lang="en-US" dirty="0"/>
              <a:t> that can each be </a:t>
            </a:r>
            <a:r>
              <a:rPr lang="en-US" b="1" dirty="0">
                <a:solidFill>
                  <a:srgbClr val="C00000"/>
                </a:solidFill>
              </a:rPr>
              <a:t>estimated individually</a:t>
            </a: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Compute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LOC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C00000"/>
                </a:solidFill>
              </a:rPr>
              <a:t>FP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value for </a:t>
            </a:r>
            <a:r>
              <a:rPr lang="en-US" b="1" dirty="0"/>
              <a:t>each function</a:t>
            </a: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Derive cost</a:t>
            </a:r>
            <a:r>
              <a:rPr lang="en-US" dirty="0"/>
              <a:t> or </a:t>
            </a:r>
            <a:r>
              <a:rPr lang="en-US" b="1" dirty="0">
                <a:solidFill>
                  <a:srgbClr val="C00000"/>
                </a:solidFill>
              </a:rPr>
              <a:t>effort estimates</a:t>
            </a:r>
            <a:r>
              <a:rPr lang="en-US" dirty="0"/>
              <a:t> by applying the </a:t>
            </a:r>
            <a:r>
              <a:rPr lang="en-US" b="1" dirty="0">
                <a:solidFill>
                  <a:srgbClr val="C00000"/>
                </a:solidFill>
              </a:rPr>
              <a:t>LOC </a:t>
            </a:r>
            <a:r>
              <a:rPr lang="en-US" dirty="0"/>
              <a:t>or </a:t>
            </a:r>
            <a:r>
              <a:rPr lang="en-US" b="1" dirty="0">
                <a:solidFill>
                  <a:srgbClr val="C00000"/>
                </a:solidFill>
              </a:rPr>
              <a:t>FP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values to your </a:t>
            </a:r>
            <a:r>
              <a:rPr lang="en-US" b="1" dirty="0"/>
              <a:t>baseline productivity metrics</a:t>
            </a:r>
          </a:p>
          <a:p>
            <a:pPr lvl="1"/>
            <a:r>
              <a:rPr lang="en-US" dirty="0"/>
              <a:t>Ex., LOC/person-month or FP/person-month</a:t>
            </a:r>
          </a:p>
          <a:p>
            <a:r>
              <a:rPr lang="en-US" b="1" dirty="0">
                <a:solidFill>
                  <a:srgbClr val="C00000"/>
                </a:solidFill>
              </a:rPr>
              <a:t>Combine function estimates</a:t>
            </a:r>
            <a:r>
              <a:rPr lang="en-US" dirty="0"/>
              <a:t> to produce an </a:t>
            </a:r>
            <a:r>
              <a:rPr lang="en-US" b="1" dirty="0">
                <a:solidFill>
                  <a:srgbClr val="C00000"/>
                </a:solidFill>
              </a:rPr>
              <a:t>overall estimate</a:t>
            </a:r>
            <a:r>
              <a:rPr lang="en-US" dirty="0"/>
              <a:t> for the </a:t>
            </a:r>
            <a:r>
              <a:rPr lang="en-US" b="1" dirty="0">
                <a:solidFill>
                  <a:srgbClr val="C00000"/>
                </a:solidFill>
              </a:rPr>
              <a:t>entire project</a:t>
            </a:r>
          </a:p>
          <a:p>
            <a:r>
              <a:rPr lang="en-US" dirty="0"/>
              <a:t>In general, the</a:t>
            </a:r>
            <a:r>
              <a:rPr lang="en-US" b="1" dirty="0">
                <a:solidFill>
                  <a:srgbClr val="C00000"/>
                </a:solidFill>
              </a:rPr>
              <a:t> LOC/pm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FP/pm</a:t>
            </a:r>
            <a:r>
              <a:rPr lang="en-US" dirty="0"/>
              <a:t> metrics should be computed by project domain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Important factors</a:t>
            </a:r>
            <a:r>
              <a:rPr lang="en-US" dirty="0"/>
              <a:t> are </a:t>
            </a:r>
            <a:r>
              <a:rPr lang="en-US" b="1" dirty="0"/>
              <a:t>team size</a:t>
            </a:r>
            <a:r>
              <a:rPr lang="en-US" dirty="0"/>
              <a:t>, </a:t>
            </a:r>
            <a:r>
              <a:rPr lang="en-US" b="1" dirty="0"/>
              <a:t>application area</a:t>
            </a:r>
            <a:r>
              <a:rPr lang="en-US" dirty="0"/>
              <a:t> and </a:t>
            </a:r>
            <a:r>
              <a:rPr lang="en-US" b="1" dirty="0" smtClean="0"/>
              <a:t>complexity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219" b="10920"/>
          <a:stretch/>
        </p:blipFill>
        <p:spPr>
          <a:xfrm>
            <a:off x="11229873" y="70610"/>
            <a:ext cx="830948" cy="64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29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Based </a:t>
            </a:r>
            <a:r>
              <a:rPr lang="en-US" dirty="0" smtClean="0"/>
              <a:t>Estimation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LOC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FP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estimation </a:t>
            </a:r>
            <a:r>
              <a:rPr lang="en-US" b="1" dirty="0"/>
              <a:t>differ in the level</a:t>
            </a:r>
            <a:r>
              <a:rPr lang="en-US" dirty="0"/>
              <a:t> of </a:t>
            </a:r>
            <a:r>
              <a:rPr lang="en-US" b="1" dirty="0"/>
              <a:t>detail</a:t>
            </a:r>
            <a:r>
              <a:rPr lang="en-US" dirty="0"/>
              <a:t> required for </a:t>
            </a:r>
            <a:r>
              <a:rPr lang="en-US" b="1" dirty="0"/>
              <a:t>decomposition</a:t>
            </a:r>
            <a:r>
              <a:rPr lang="en-US" dirty="0"/>
              <a:t> with each value</a:t>
            </a:r>
          </a:p>
          <a:p>
            <a:pPr lvl="1"/>
            <a:r>
              <a:rPr lang="en-US" dirty="0"/>
              <a:t>For </a:t>
            </a:r>
            <a:r>
              <a:rPr lang="en-US" b="1" dirty="0">
                <a:solidFill>
                  <a:srgbClr val="C00000"/>
                </a:solidFill>
              </a:rPr>
              <a:t>LOC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decomposition of functions</a:t>
            </a:r>
            <a:r>
              <a:rPr lang="en-US" dirty="0"/>
              <a:t> is </a:t>
            </a:r>
            <a:r>
              <a:rPr lang="en-US" b="1" dirty="0">
                <a:solidFill>
                  <a:srgbClr val="C00000"/>
                </a:solidFill>
              </a:rPr>
              <a:t>essential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should go into considerable detail </a:t>
            </a:r>
            <a:r>
              <a:rPr lang="en-US" sz="1800" b="1" dirty="0"/>
              <a:t>(the more detail, the more accurate the estimate)</a:t>
            </a:r>
            <a:endParaRPr lang="en-US" b="1" dirty="0"/>
          </a:p>
          <a:p>
            <a:pPr lvl="1"/>
            <a:r>
              <a:rPr lang="en-US" dirty="0"/>
              <a:t>For </a:t>
            </a:r>
            <a:r>
              <a:rPr lang="en-US" b="1" dirty="0">
                <a:solidFill>
                  <a:srgbClr val="C00000"/>
                </a:solidFill>
              </a:rPr>
              <a:t>FP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decomposition</a:t>
            </a:r>
            <a:r>
              <a:rPr lang="en-US" dirty="0"/>
              <a:t> occurs for the </a:t>
            </a:r>
            <a:r>
              <a:rPr lang="en-US" b="1" dirty="0">
                <a:solidFill>
                  <a:srgbClr val="C00000"/>
                </a:solidFill>
              </a:rPr>
              <a:t>five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information </a:t>
            </a:r>
            <a:r>
              <a:rPr lang="en-US" b="1" dirty="0">
                <a:solidFill>
                  <a:srgbClr val="C00000"/>
                </a:solidFill>
              </a:rPr>
              <a:t>domain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characteristics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the </a:t>
            </a:r>
            <a:r>
              <a:rPr lang="en-US" b="1" dirty="0">
                <a:solidFill>
                  <a:srgbClr val="C00000"/>
                </a:solidFill>
              </a:rPr>
              <a:t>14 adjustment factors</a:t>
            </a:r>
            <a:endParaRPr lang="en-US" dirty="0"/>
          </a:p>
          <a:p>
            <a:pPr lvl="2"/>
            <a:r>
              <a:rPr lang="en-US" b="1" dirty="0"/>
              <a:t>External Inputs, External Outputs, External Inquiries, Internal Logical Files, External Interface Files</a:t>
            </a:r>
          </a:p>
          <a:p>
            <a:r>
              <a:rPr lang="en-US" dirty="0"/>
              <a:t>For </a:t>
            </a:r>
            <a:r>
              <a:rPr lang="en-US" b="1" dirty="0"/>
              <a:t>both approaches</a:t>
            </a:r>
            <a:r>
              <a:rPr lang="en-US" dirty="0"/>
              <a:t>, the planner </a:t>
            </a:r>
            <a:r>
              <a:rPr lang="en-US" b="1" dirty="0">
                <a:solidFill>
                  <a:srgbClr val="C00000"/>
                </a:solidFill>
              </a:rPr>
              <a:t>uses lessons learned</a:t>
            </a:r>
            <a:r>
              <a:rPr lang="en-US" dirty="0"/>
              <a:t> to </a:t>
            </a:r>
            <a:r>
              <a:rPr lang="en-US" b="1" dirty="0">
                <a:solidFill>
                  <a:srgbClr val="C00000"/>
                </a:solidFill>
              </a:rPr>
              <a:t>estimate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optimistic (</a:t>
            </a:r>
            <a:r>
              <a:rPr lang="en-US" b="1" dirty="0" err="1">
                <a:solidFill>
                  <a:srgbClr val="C00000"/>
                </a:solidFill>
              </a:rPr>
              <a:t>S</a:t>
            </a:r>
            <a:r>
              <a:rPr lang="en-US" b="1" baseline="-25000" dirty="0" err="1">
                <a:solidFill>
                  <a:srgbClr val="C00000"/>
                </a:solidFill>
              </a:rPr>
              <a:t>opt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most likely (S</a:t>
            </a:r>
            <a:r>
              <a:rPr lang="en-US" b="1" baseline="-25000" dirty="0">
                <a:solidFill>
                  <a:srgbClr val="C00000"/>
                </a:solidFill>
              </a:rPr>
              <a:t>m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dirty="0"/>
              <a:t>, and </a:t>
            </a:r>
            <a:r>
              <a:rPr lang="en-US" b="1" dirty="0">
                <a:solidFill>
                  <a:srgbClr val="C00000"/>
                </a:solidFill>
              </a:rPr>
              <a:t>pessimistic (</a:t>
            </a:r>
            <a:r>
              <a:rPr lang="en-US" b="1" dirty="0" err="1">
                <a:solidFill>
                  <a:srgbClr val="C00000"/>
                </a:solidFill>
              </a:rPr>
              <a:t>S</a:t>
            </a:r>
            <a:r>
              <a:rPr lang="en-US" b="1" baseline="-25000" dirty="0" err="1">
                <a:solidFill>
                  <a:srgbClr val="C00000"/>
                </a:solidFill>
              </a:rPr>
              <a:t>pess</a:t>
            </a:r>
            <a:r>
              <a:rPr lang="en-US" b="1" dirty="0">
                <a:solidFill>
                  <a:srgbClr val="C00000"/>
                </a:solidFill>
              </a:rPr>
              <a:t>)</a:t>
            </a:r>
            <a:r>
              <a:rPr lang="en-US" dirty="0"/>
              <a:t> estimates Size (S) value for each function or count</a:t>
            </a:r>
          </a:p>
          <a:p>
            <a:pPr lvl="1"/>
            <a:r>
              <a:rPr lang="en-US" dirty="0"/>
              <a:t>Then the expected Size value S is computed as </a:t>
            </a:r>
          </a:p>
          <a:p>
            <a:pPr lvl="2"/>
            <a:r>
              <a:rPr lang="en-US" dirty="0"/>
              <a:t>S = (</a:t>
            </a:r>
            <a:r>
              <a:rPr lang="en-US" dirty="0" err="1"/>
              <a:t>S</a:t>
            </a:r>
            <a:r>
              <a:rPr lang="en-US" baseline="-25000" dirty="0" err="1"/>
              <a:t>opt</a:t>
            </a:r>
            <a:r>
              <a:rPr lang="en-US" dirty="0"/>
              <a:t> + 4 S</a:t>
            </a:r>
            <a:r>
              <a:rPr lang="en-US" baseline="-25000" dirty="0"/>
              <a:t>m</a:t>
            </a:r>
            <a:r>
              <a:rPr lang="en-US" dirty="0"/>
              <a:t> + </a:t>
            </a:r>
            <a:r>
              <a:rPr lang="en-US" dirty="0" err="1"/>
              <a:t>S</a:t>
            </a:r>
            <a:r>
              <a:rPr lang="en-US" baseline="-25000" dirty="0" err="1"/>
              <a:t>pess</a:t>
            </a:r>
            <a:r>
              <a:rPr lang="en-US" dirty="0"/>
              <a:t>)/6</a:t>
            </a:r>
          </a:p>
          <a:p>
            <a:pPr lvl="2"/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1179" y="4677459"/>
            <a:ext cx="11929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Historical LOC or FP data is then compared to S in order to cross-check it.</a:t>
            </a:r>
          </a:p>
        </p:txBody>
      </p:sp>
    </p:spTree>
    <p:extLst>
      <p:ext uri="{BB962C8B-B14F-4D97-AF65-F5344CB8AC3E}">
        <p14:creationId xmlns:p14="http://schemas.microsoft.com/office/powerpoint/2010/main" val="341860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Based Estimation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246540" y="863444"/>
            <a:ext cx="7814281" cy="5590565"/>
          </a:xfrm>
        </p:spPr>
        <p:txBody>
          <a:bodyPr/>
          <a:lstStyle/>
          <a:p>
            <a:r>
              <a:rPr lang="en-US" sz="2100" dirty="0"/>
              <a:t>This is one of the </a:t>
            </a:r>
            <a:r>
              <a:rPr lang="en-US" sz="2100" b="1" dirty="0">
                <a:solidFill>
                  <a:srgbClr val="C00000"/>
                </a:solidFill>
              </a:rPr>
              <a:t>most commonly used </a:t>
            </a:r>
            <a:r>
              <a:rPr lang="en-US" sz="2100" b="1" dirty="0" smtClean="0">
                <a:solidFill>
                  <a:srgbClr val="C00000"/>
                </a:solidFill>
              </a:rPr>
              <a:t>technique</a:t>
            </a:r>
            <a:endParaRPr lang="en-US" sz="2100" dirty="0"/>
          </a:p>
          <a:p>
            <a:r>
              <a:rPr lang="en-US" sz="2100" b="1" dirty="0">
                <a:solidFill>
                  <a:srgbClr val="C00000"/>
                </a:solidFill>
              </a:rPr>
              <a:t>Identify</a:t>
            </a:r>
            <a:r>
              <a:rPr lang="en-US" sz="2100" dirty="0"/>
              <a:t> the </a:t>
            </a:r>
            <a:r>
              <a:rPr lang="en-US" sz="2100" b="1" dirty="0">
                <a:solidFill>
                  <a:srgbClr val="C00000"/>
                </a:solidFill>
              </a:rPr>
              <a:t>set of functions</a:t>
            </a:r>
            <a:r>
              <a:rPr lang="en-US" sz="2100" dirty="0"/>
              <a:t> that the software needs to perform as obtained </a:t>
            </a:r>
            <a:r>
              <a:rPr lang="en-US" sz="2100" b="1" dirty="0"/>
              <a:t>from the project </a:t>
            </a:r>
            <a:r>
              <a:rPr lang="en-US" sz="2100" b="1" dirty="0" smtClean="0"/>
              <a:t>scope</a:t>
            </a:r>
            <a:endParaRPr lang="en-US" sz="2100" b="1" dirty="0"/>
          </a:p>
          <a:p>
            <a:r>
              <a:rPr lang="en-US" sz="2100" b="1" dirty="0">
                <a:solidFill>
                  <a:srgbClr val="C00000"/>
                </a:solidFill>
              </a:rPr>
              <a:t>Identify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the </a:t>
            </a:r>
            <a:r>
              <a:rPr lang="en-US" sz="2100" b="1" dirty="0">
                <a:solidFill>
                  <a:srgbClr val="C00000"/>
                </a:solidFill>
              </a:rPr>
              <a:t>series of framework activities</a:t>
            </a:r>
            <a:r>
              <a:rPr lang="en-US" sz="2100" dirty="0"/>
              <a:t> that need to be performed </a:t>
            </a:r>
            <a:r>
              <a:rPr lang="en-US" sz="2100" b="1" dirty="0"/>
              <a:t>for each </a:t>
            </a:r>
            <a:r>
              <a:rPr lang="en-US" sz="2100" b="1" dirty="0" smtClean="0"/>
              <a:t>function</a:t>
            </a:r>
            <a:endParaRPr lang="en-US" sz="2100" dirty="0"/>
          </a:p>
          <a:p>
            <a:r>
              <a:rPr lang="en-US" sz="2100" b="1" dirty="0">
                <a:solidFill>
                  <a:srgbClr val="C00000"/>
                </a:solidFill>
              </a:rPr>
              <a:t>Estimate the effort</a:t>
            </a:r>
            <a:r>
              <a:rPr lang="en-US" sz="2100" dirty="0"/>
              <a:t> (in </a:t>
            </a:r>
            <a:r>
              <a:rPr lang="en-US" sz="2100" b="1" dirty="0"/>
              <a:t>person months</a:t>
            </a:r>
            <a:r>
              <a:rPr lang="en-US" sz="2100" dirty="0"/>
              <a:t>) that will be </a:t>
            </a:r>
            <a:r>
              <a:rPr lang="en-US" sz="2100" b="1" dirty="0">
                <a:solidFill>
                  <a:srgbClr val="C00000"/>
                </a:solidFill>
              </a:rPr>
              <a:t>required to accomplish</a:t>
            </a:r>
            <a:r>
              <a:rPr lang="en-US" sz="2100" dirty="0"/>
              <a:t> each software process </a:t>
            </a:r>
            <a:r>
              <a:rPr lang="en-US" sz="2100" b="1" dirty="0">
                <a:solidFill>
                  <a:srgbClr val="C00000"/>
                </a:solidFill>
              </a:rPr>
              <a:t>activity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for </a:t>
            </a:r>
            <a:r>
              <a:rPr lang="en-US" sz="2100" b="1" dirty="0">
                <a:solidFill>
                  <a:srgbClr val="C00000"/>
                </a:solidFill>
              </a:rPr>
              <a:t>each </a:t>
            </a:r>
            <a:r>
              <a:rPr lang="en-US" sz="2100" b="1" dirty="0" smtClean="0">
                <a:solidFill>
                  <a:srgbClr val="C00000"/>
                </a:solidFill>
              </a:rPr>
              <a:t>function</a:t>
            </a:r>
            <a:endParaRPr lang="en-US" sz="2100" dirty="0"/>
          </a:p>
          <a:p>
            <a:r>
              <a:rPr lang="en-US" sz="2100" b="1" dirty="0">
                <a:solidFill>
                  <a:srgbClr val="C00000"/>
                </a:solidFill>
              </a:rPr>
              <a:t>Apply average labor</a:t>
            </a:r>
            <a:r>
              <a:rPr lang="en-US" sz="2100" dirty="0"/>
              <a:t> rates (i.e., </a:t>
            </a:r>
            <a:r>
              <a:rPr lang="en-US" sz="2100" b="1" dirty="0">
                <a:solidFill>
                  <a:srgbClr val="C00000"/>
                </a:solidFill>
              </a:rPr>
              <a:t>cost/unit</a:t>
            </a:r>
            <a:r>
              <a:rPr lang="en-US" sz="2100" dirty="0"/>
              <a:t> effort) to the </a:t>
            </a:r>
            <a:r>
              <a:rPr lang="en-US" sz="2100" b="1" dirty="0">
                <a:solidFill>
                  <a:srgbClr val="C00000"/>
                </a:solidFill>
              </a:rPr>
              <a:t>effort estimated</a:t>
            </a:r>
            <a:r>
              <a:rPr lang="en-US" sz="2100" dirty="0"/>
              <a:t> for each process </a:t>
            </a:r>
            <a:r>
              <a:rPr lang="en-US" sz="2100" dirty="0" smtClean="0"/>
              <a:t>activity</a:t>
            </a:r>
            <a:endParaRPr lang="en-US" sz="2100" dirty="0"/>
          </a:p>
          <a:p>
            <a:r>
              <a:rPr lang="en-US" sz="2100" b="1" dirty="0">
                <a:solidFill>
                  <a:srgbClr val="C00000"/>
                </a:solidFill>
              </a:rPr>
              <a:t>Compute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the </a:t>
            </a:r>
            <a:r>
              <a:rPr lang="en-US" sz="2100" b="1" dirty="0">
                <a:solidFill>
                  <a:srgbClr val="C00000"/>
                </a:solidFill>
              </a:rPr>
              <a:t>total cost</a:t>
            </a:r>
            <a:r>
              <a:rPr lang="en-US" sz="2100" dirty="0"/>
              <a:t> and </a:t>
            </a:r>
            <a:r>
              <a:rPr lang="en-US" sz="2100" b="1" dirty="0">
                <a:solidFill>
                  <a:srgbClr val="C00000"/>
                </a:solidFill>
              </a:rPr>
              <a:t>effort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for each function and each framework activity</a:t>
            </a:r>
            <a:r>
              <a:rPr lang="en-US" sz="2100" dirty="0" smtClean="0"/>
              <a:t>.</a:t>
            </a:r>
          </a:p>
          <a:p>
            <a:r>
              <a:rPr lang="en-US" sz="2100" b="1" dirty="0">
                <a:solidFill>
                  <a:srgbClr val="C00000"/>
                </a:solidFill>
              </a:rPr>
              <a:t>Compare the resulting values</a:t>
            </a:r>
            <a:r>
              <a:rPr lang="en-US" sz="2100" dirty="0"/>
              <a:t> to those obtained by way of the </a:t>
            </a:r>
            <a:r>
              <a:rPr lang="en-US" sz="2100" b="1" dirty="0">
                <a:solidFill>
                  <a:srgbClr val="C00000"/>
                </a:solidFill>
              </a:rPr>
              <a:t>LOC and FP</a:t>
            </a:r>
            <a:r>
              <a:rPr lang="en-US" sz="2100" dirty="0"/>
              <a:t> estimates</a:t>
            </a:r>
          </a:p>
          <a:p>
            <a:r>
              <a:rPr lang="en-US" sz="2100" dirty="0"/>
              <a:t>If </a:t>
            </a:r>
            <a:r>
              <a:rPr lang="en-US" sz="2100" b="1" dirty="0">
                <a:solidFill>
                  <a:srgbClr val="C00000"/>
                </a:solidFill>
              </a:rPr>
              <a:t>both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sets of </a:t>
            </a:r>
            <a:r>
              <a:rPr lang="en-US" sz="2100" b="1" dirty="0">
                <a:solidFill>
                  <a:srgbClr val="C00000"/>
                </a:solidFill>
              </a:rPr>
              <a:t>estimates agree</a:t>
            </a:r>
            <a:r>
              <a:rPr lang="en-US" sz="2100" dirty="0"/>
              <a:t>, then your numbers are </a:t>
            </a:r>
            <a:r>
              <a:rPr lang="en-US" sz="2100" b="1" dirty="0">
                <a:solidFill>
                  <a:srgbClr val="C00000"/>
                </a:solidFill>
              </a:rPr>
              <a:t>highly reliable</a:t>
            </a:r>
            <a:endParaRPr lang="en-US" sz="2100" dirty="0"/>
          </a:p>
          <a:p>
            <a:r>
              <a:rPr lang="en-US" sz="2100" b="1" dirty="0"/>
              <a:t>Otherwise</a:t>
            </a:r>
            <a:r>
              <a:rPr lang="en-US" sz="2100" dirty="0"/>
              <a:t>, conduct </a:t>
            </a:r>
            <a:r>
              <a:rPr lang="en-US" sz="2100" b="1" dirty="0">
                <a:solidFill>
                  <a:srgbClr val="C00000"/>
                </a:solidFill>
              </a:rPr>
              <a:t>further investigation</a:t>
            </a:r>
            <a:r>
              <a:rPr lang="en-US" sz="2100" dirty="0"/>
              <a:t> and </a:t>
            </a:r>
            <a:r>
              <a:rPr lang="en-US" sz="2100" b="1" dirty="0">
                <a:solidFill>
                  <a:srgbClr val="C00000"/>
                </a:solidFill>
              </a:rPr>
              <a:t>analysis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concerning the </a:t>
            </a:r>
            <a:r>
              <a:rPr lang="en-US" sz="2100" b="1" dirty="0">
                <a:solidFill>
                  <a:srgbClr val="C00000"/>
                </a:solidFill>
              </a:rPr>
              <a:t>function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and </a:t>
            </a:r>
            <a:r>
              <a:rPr lang="en-US" sz="2100" b="1" dirty="0">
                <a:solidFill>
                  <a:srgbClr val="C00000"/>
                </a:solidFill>
              </a:rPr>
              <a:t>activity breakdown</a:t>
            </a:r>
            <a:endParaRPr lang="en-US" sz="2100" dirty="0"/>
          </a:p>
          <a:p>
            <a:endParaRPr lang="en-US" sz="2100" dirty="0"/>
          </a:p>
          <a:p>
            <a:endParaRPr lang="en-US" sz="2100" dirty="0"/>
          </a:p>
        </p:txBody>
      </p:sp>
      <p:sp>
        <p:nvSpPr>
          <p:cNvPr id="4" name="Rectangle 3"/>
          <p:cNvSpPr/>
          <p:nvPr/>
        </p:nvSpPr>
        <p:spPr>
          <a:xfrm>
            <a:off x="93657" y="957263"/>
            <a:ext cx="40115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Process-based estimation is obtained from “process framework”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1283" y="2358105"/>
            <a:ext cx="3839928" cy="32718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sz="2133" b="0" smtClean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7470" y="2356321"/>
            <a:ext cx="725478" cy="327540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sz="2133" b="0" smtClean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7470" y="2358105"/>
            <a:ext cx="713616" cy="3271838"/>
          </a:xfrm>
          <a:prstGeom prst="rect">
            <a:avLst/>
          </a:prstGeom>
          <a:solidFill>
            <a:srgbClr val="DADADA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sz="2133" b="0" smtClean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31835" y="2356320"/>
            <a:ext cx="3149376" cy="55899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sz="2133" b="0" dirty="0" smtClean="0">
                <a:solidFill>
                  <a:srgbClr val="000000"/>
                </a:solidFill>
              </a:rPr>
              <a:t>Frame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1836" y="2384747"/>
            <a:ext cx="2949494" cy="51449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sz="2133" b="0" smtClean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17634" y="3302867"/>
            <a:ext cx="2346325" cy="926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sz="2133" b="0" smtClean="0">
              <a:solidFill>
                <a:srgbClr val="000000"/>
              </a:solidFill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17470" y="2358106"/>
            <a:ext cx="1174750" cy="55542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sz="2133" b="0" smtClean="0">
              <a:solidFill>
                <a:srgbClr val="000000"/>
              </a:solidFill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93657" y="3516838"/>
            <a:ext cx="777990" cy="12515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vert270" wrap="none" lIns="80433" tIns="39511" rIns="80433" bIns="39511">
            <a:spAutoFit/>
          </a:bodyPr>
          <a:lstStyle/>
          <a:p>
            <a:pPr algn="ctr">
              <a:defRPr/>
            </a:pPr>
            <a:r>
              <a:rPr lang="en-US" sz="2000" b="1" dirty="0" smtClean="0">
                <a:ea typeface="ＭＳ Ｐゴシック" pitchFamily="-128" charset="-128"/>
              </a:rPr>
              <a:t>Application</a:t>
            </a:r>
            <a:endParaRPr lang="en-US" sz="2000" b="1" dirty="0">
              <a:ea typeface="ＭＳ Ｐゴシック" pitchFamily="-128" charset="-128"/>
            </a:endParaRPr>
          </a:p>
          <a:p>
            <a:pPr algn="ctr">
              <a:defRPr/>
            </a:pPr>
            <a:r>
              <a:rPr lang="en-US" sz="2000" b="1" dirty="0">
                <a:ea typeface="ＭＳ Ｐゴシック" pitchFamily="-128" charset="-128"/>
              </a:rPr>
              <a:t>F</a:t>
            </a:r>
            <a:r>
              <a:rPr lang="en-US" sz="2000" b="1" dirty="0" smtClean="0">
                <a:ea typeface="ＭＳ Ｐゴシック" pitchFamily="-128" charset="-128"/>
              </a:rPr>
              <a:t>unctions</a:t>
            </a:r>
            <a:endParaRPr lang="en-US" sz="2000" b="1" dirty="0"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-128" charset="-128"/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1914504" y="3399312"/>
            <a:ext cx="2035184" cy="2018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0433" tIns="39511" rIns="80433" bIns="39511">
            <a:spAutoFit/>
          </a:bodyPr>
          <a:lstStyle/>
          <a:p>
            <a:pPr algn="ctr"/>
            <a:r>
              <a:rPr lang="en-US" sz="2100" b="1" dirty="0"/>
              <a:t>Effort required to accomplish</a:t>
            </a:r>
          </a:p>
          <a:p>
            <a:pPr algn="ctr"/>
            <a:r>
              <a:rPr lang="en-US" sz="2100" b="1" dirty="0"/>
              <a:t>each </a:t>
            </a:r>
            <a:r>
              <a:rPr lang="en-US" sz="2100" b="1" dirty="0" smtClean="0"/>
              <a:t>framework activity for </a:t>
            </a:r>
            <a:r>
              <a:rPr lang="en-US" sz="2100" b="1" dirty="0"/>
              <a:t>each application function</a:t>
            </a: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1350948" y="3512968"/>
            <a:ext cx="485775" cy="40005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2133" b="0">
              <a:solidFill>
                <a:srgbClr val="000000"/>
              </a:solidFill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1600184" y="2972468"/>
            <a:ext cx="0" cy="5286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133" b="0">
              <a:solidFill>
                <a:srgbClr val="000000"/>
              </a:solidFill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842948" y="3743993"/>
            <a:ext cx="485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133" b="0">
              <a:solidFill>
                <a:srgbClr val="000000"/>
              </a:solidFill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1350948" y="4015455"/>
            <a:ext cx="485775" cy="40005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2133" b="0">
              <a:solidFill>
                <a:srgbClr val="000000"/>
              </a:solidFill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1350948" y="4529805"/>
            <a:ext cx="485775" cy="40005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2133" b="0">
              <a:solidFill>
                <a:srgbClr val="000000"/>
              </a:solidFill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1350948" y="5058443"/>
            <a:ext cx="485775" cy="400050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noFill/>
            <a:miter lim="800000"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2133" b="0">
              <a:solidFill>
                <a:srgbClr val="000000"/>
              </a:solidFill>
              <a:latin typeface="Arial" charset="0"/>
              <a:ea typeface="ＭＳ Ｐゴシック" pitchFamily="-128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52186" y="2402992"/>
            <a:ext cx="27927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Framework Activities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650" y="1"/>
            <a:ext cx="711200" cy="71120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4113875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25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with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6182534" cy="55905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Developing an </a:t>
            </a:r>
            <a:r>
              <a:rPr lang="en-US" b="1" dirty="0">
                <a:solidFill>
                  <a:srgbClr val="C00000"/>
                </a:solidFill>
              </a:rPr>
              <a:t>estimation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approach </a:t>
            </a:r>
            <a:r>
              <a:rPr lang="en-US" b="1" dirty="0">
                <a:solidFill>
                  <a:srgbClr val="C00000"/>
                </a:solidFill>
              </a:rPr>
              <a:t>with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use cases is </a:t>
            </a:r>
            <a:r>
              <a:rPr lang="en-US" b="1" dirty="0">
                <a:solidFill>
                  <a:srgbClr val="C00000"/>
                </a:solidFill>
              </a:rPr>
              <a:t>problematic </a:t>
            </a:r>
            <a:r>
              <a:rPr lang="en-US" dirty="0"/>
              <a:t>for the following reasons:</a:t>
            </a:r>
          </a:p>
          <a:p>
            <a:r>
              <a:rPr lang="en-US" dirty="0"/>
              <a:t>Use cases are </a:t>
            </a:r>
            <a:r>
              <a:rPr lang="en-US" b="1" dirty="0">
                <a:solidFill>
                  <a:srgbClr val="C00000"/>
                </a:solidFill>
              </a:rPr>
              <a:t>described using many different formats</a:t>
            </a:r>
            <a:r>
              <a:rPr lang="en-US" dirty="0"/>
              <a:t> and styles—there is no standard form.</a:t>
            </a:r>
          </a:p>
          <a:p>
            <a:r>
              <a:rPr lang="en-US" dirty="0"/>
              <a:t>Use cases </a:t>
            </a:r>
            <a:r>
              <a:rPr lang="en-US" b="1" dirty="0">
                <a:solidFill>
                  <a:srgbClr val="C00000"/>
                </a:solidFill>
              </a:rPr>
              <a:t>represent an external view</a:t>
            </a:r>
            <a:r>
              <a:rPr lang="en-US" dirty="0"/>
              <a:t> (the user’s view) of the software and can </a:t>
            </a:r>
            <a:r>
              <a:rPr lang="en-US" b="1" dirty="0">
                <a:solidFill>
                  <a:srgbClr val="C00000"/>
                </a:solidFill>
              </a:rPr>
              <a:t>therefore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be </a:t>
            </a:r>
            <a:r>
              <a:rPr lang="en-US" b="1" dirty="0">
                <a:solidFill>
                  <a:srgbClr val="C00000"/>
                </a:solidFill>
              </a:rPr>
              <a:t>written at many different levels</a:t>
            </a:r>
            <a:r>
              <a:rPr lang="en-US" dirty="0"/>
              <a:t> of </a:t>
            </a:r>
            <a:r>
              <a:rPr lang="en-US" b="1" dirty="0">
                <a:solidFill>
                  <a:srgbClr val="C00000"/>
                </a:solidFill>
              </a:rPr>
              <a:t>abstraction</a:t>
            </a:r>
            <a:endParaRPr lang="en-US" dirty="0"/>
          </a:p>
          <a:p>
            <a:r>
              <a:rPr lang="en-US" dirty="0"/>
              <a:t>Use cases </a:t>
            </a:r>
            <a:r>
              <a:rPr lang="en-US" b="1" dirty="0">
                <a:solidFill>
                  <a:srgbClr val="C00000"/>
                </a:solidFill>
              </a:rPr>
              <a:t>do not address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complexity of the functions</a:t>
            </a:r>
            <a:r>
              <a:rPr lang="en-US" dirty="0"/>
              <a:t> and features that are described</a:t>
            </a:r>
          </a:p>
          <a:p>
            <a:r>
              <a:rPr lang="en-US" dirty="0"/>
              <a:t>Use cases </a:t>
            </a:r>
            <a:r>
              <a:rPr lang="en-US" b="1" dirty="0">
                <a:solidFill>
                  <a:srgbClr val="C00000"/>
                </a:solidFill>
              </a:rPr>
              <a:t>can describe complex behavior</a:t>
            </a:r>
            <a:r>
              <a:rPr lang="en-US" dirty="0"/>
              <a:t> (Ex., interactions) that </a:t>
            </a:r>
            <a:r>
              <a:rPr lang="en-US" b="1" dirty="0">
                <a:solidFill>
                  <a:srgbClr val="C00000"/>
                </a:solidFill>
              </a:rPr>
              <a:t>involve many functions</a:t>
            </a:r>
            <a:r>
              <a:rPr lang="en-US" dirty="0"/>
              <a:t> and features</a:t>
            </a:r>
          </a:p>
          <a:p>
            <a:r>
              <a:rPr lang="en-US" dirty="0"/>
              <a:t>Although a number of investigators have considered use cases as an estimation input.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9" b="14476"/>
          <a:stretch/>
        </p:blipFill>
        <p:spPr>
          <a:xfrm>
            <a:off x="11166668" y="27215"/>
            <a:ext cx="894154" cy="640443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407131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6451228" y="863444"/>
            <a:ext cx="5609594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b="1" dirty="0">
                <a:solidFill>
                  <a:srgbClr val="C00000"/>
                </a:solidFill>
              </a:rPr>
              <a:t>Before use cases</a:t>
            </a:r>
            <a:r>
              <a:rPr lang="en-US" sz="2100" dirty="0"/>
              <a:t> can be used for </a:t>
            </a:r>
            <a:r>
              <a:rPr lang="en-US" sz="2100" b="1" dirty="0">
                <a:solidFill>
                  <a:srgbClr val="C00000"/>
                </a:solidFill>
              </a:rPr>
              <a:t>estimation</a:t>
            </a:r>
            <a:r>
              <a:rPr lang="en-US" sz="2100" dirty="0"/>
              <a:t>, </a:t>
            </a:r>
          </a:p>
          <a:p>
            <a:pPr lvl="1"/>
            <a:r>
              <a:rPr lang="en-US" sz="2100" dirty="0"/>
              <a:t>the </a:t>
            </a:r>
            <a:r>
              <a:rPr lang="en-US" sz="2100" b="1" dirty="0">
                <a:solidFill>
                  <a:srgbClr val="C00000"/>
                </a:solidFill>
              </a:rPr>
              <a:t>level within the structural hierarchy </a:t>
            </a:r>
            <a:r>
              <a:rPr lang="en-US" sz="2100" dirty="0"/>
              <a:t>is established, </a:t>
            </a:r>
          </a:p>
          <a:p>
            <a:pPr lvl="1"/>
            <a:r>
              <a:rPr lang="en-US" sz="2100" dirty="0"/>
              <a:t>the </a:t>
            </a:r>
            <a:r>
              <a:rPr lang="en-US" sz="2100" b="1" dirty="0">
                <a:solidFill>
                  <a:srgbClr val="C00000"/>
                </a:solidFill>
              </a:rPr>
              <a:t>average length (in pages) of each use case</a:t>
            </a:r>
            <a:r>
              <a:rPr lang="en-US" sz="2100" dirty="0"/>
              <a:t> is determined, </a:t>
            </a:r>
          </a:p>
          <a:p>
            <a:pPr lvl="1"/>
            <a:r>
              <a:rPr lang="en-US" sz="2100" dirty="0"/>
              <a:t>the </a:t>
            </a:r>
            <a:r>
              <a:rPr lang="en-US" sz="2100" b="1" dirty="0">
                <a:solidFill>
                  <a:srgbClr val="C00000"/>
                </a:solidFill>
              </a:rPr>
              <a:t>type of software</a:t>
            </a:r>
            <a:r>
              <a:rPr lang="en-US" sz="2100" dirty="0"/>
              <a:t> (e.g., real-time, business, engineering/scientific, </a:t>
            </a:r>
            <a:r>
              <a:rPr lang="en-US" sz="2100" dirty="0" err="1"/>
              <a:t>WebApp</a:t>
            </a:r>
            <a:r>
              <a:rPr lang="en-US" sz="2100" dirty="0"/>
              <a:t>, embedded) is defined, and </a:t>
            </a:r>
          </a:p>
          <a:p>
            <a:pPr lvl="1"/>
            <a:r>
              <a:rPr lang="en-US" sz="2100" dirty="0"/>
              <a:t>a </a:t>
            </a:r>
            <a:r>
              <a:rPr lang="en-US" sz="2100" b="1" dirty="0">
                <a:solidFill>
                  <a:srgbClr val="C00000"/>
                </a:solidFill>
              </a:rPr>
              <a:t>rough architecture</a:t>
            </a:r>
            <a:r>
              <a:rPr lang="en-US" sz="2100" b="1" dirty="0"/>
              <a:t> </a:t>
            </a:r>
            <a:r>
              <a:rPr lang="en-US" sz="2100" dirty="0"/>
              <a:t>for the system is </a:t>
            </a:r>
            <a:r>
              <a:rPr lang="en-US" sz="2100" b="1" dirty="0">
                <a:solidFill>
                  <a:srgbClr val="C00000"/>
                </a:solidFill>
              </a:rPr>
              <a:t>considered</a:t>
            </a:r>
            <a:endParaRPr lang="en-US" sz="2100" dirty="0"/>
          </a:p>
          <a:p>
            <a:r>
              <a:rPr lang="en-US" sz="2100" dirty="0"/>
              <a:t>Once these characteristics are established, </a:t>
            </a:r>
          </a:p>
          <a:p>
            <a:pPr lvl="1"/>
            <a:r>
              <a:rPr lang="en-US" sz="2100" dirty="0"/>
              <a:t>empirical data may be used to establish the estimated number of LOC or FP per use case (for each level of the hierarchy). </a:t>
            </a:r>
          </a:p>
          <a:p>
            <a:r>
              <a:rPr lang="en-US" sz="2100" dirty="0"/>
              <a:t>Historical data are then used to compute the effort required to develop the system</a:t>
            </a:r>
            <a:r>
              <a:rPr lang="en-US" sz="2100" dirty="0" smtClean="0"/>
              <a:t>.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46029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Estimation Models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372574" y="1445440"/>
            <a:ext cx="7633964" cy="488823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project size</a:t>
            </a:r>
            <a:r>
              <a:rPr lang="en-US" dirty="0"/>
              <a:t> helps to determine the resources, effort, and duration of the project.</a:t>
            </a:r>
          </a:p>
          <a:p>
            <a:r>
              <a:rPr lang="en-US" b="1" dirty="0">
                <a:solidFill>
                  <a:srgbClr val="C00000"/>
                </a:solidFill>
              </a:rPr>
              <a:t>SLOC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defined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as the </a:t>
            </a:r>
            <a:r>
              <a:rPr lang="en-US" b="1" dirty="0">
                <a:solidFill>
                  <a:srgbClr val="C00000"/>
                </a:solidFill>
              </a:rPr>
              <a:t>Source Lines of Code</a:t>
            </a:r>
            <a:r>
              <a:rPr lang="en-US" dirty="0"/>
              <a:t> that are </a:t>
            </a:r>
            <a:r>
              <a:rPr lang="en-US" b="1" dirty="0">
                <a:solidFill>
                  <a:srgbClr val="C00000"/>
                </a:solidFill>
              </a:rPr>
              <a:t>delivered as part of the product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effort spent on creating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SLOC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expressed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relation to thousand lines of code (</a:t>
            </a:r>
            <a:r>
              <a:rPr lang="en-US" b="1" dirty="0">
                <a:solidFill>
                  <a:srgbClr val="C00000"/>
                </a:solidFill>
              </a:rPr>
              <a:t>KLOC</a:t>
            </a:r>
            <a:r>
              <a:rPr lang="en-US" dirty="0"/>
              <a:t>)</a:t>
            </a:r>
          </a:p>
          <a:p>
            <a:r>
              <a:rPr lang="en-US" dirty="0"/>
              <a:t>This </a:t>
            </a:r>
            <a:r>
              <a:rPr lang="en-US" b="1" dirty="0">
                <a:solidFill>
                  <a:srgbClr val="C00000"/>
                </a:solidFill>
              </a:rPr>
              <a:t>technique includes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calculation of Lines of Code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Documentation of Pages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Inputs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Outputs</a:t>
            </a:r>
            <a:r>
              <a:rPr lang="en-US" dirty="0"/>
              <a:t>, and </a:t>
            </a:r>
            <a:r>
              <a:rPr lang="en-US" b="1" dirty="0">
                <a:solidFill>
                  <a:srgbClr val="C00000"/>
                </a:solidFill>
              </a:rPr>
              <a:t>Components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a software program</a:t>
            </a:r>
          </a:p>
          <a:p>
            <a:r>
              <a:rPr lang="en-US" dirty="0"/>
              <a:t>The SLOC technique is</a:t>
            </a:r>
            <a:r>
              <a:rPr lang="en-US" b="1" dirty="0">
                <a:solidFill>
                  <a:srgbClr val="C00000"/>
                </a:solidFill>
              </a:rPr>
              <a:t> language-dependent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effort required</a:t>
            </a:r>
            <a:r>
              <a:rPr lang="en-US" dirty="0"/>
              <a:t> to calculate </a:t>
            </a:r>
            <a:r>
              <a:rPr lang="en-US" b="1" dirty="0">
                <a:solidFill>
                  <a:srgbClr val="C00000"/>
                </a:solidFill>
              </a:rPr>
              <a:t>SLOC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may </a:t>
            </a:r>
            <a:r>
              <a:rPr lang="en-US" b="1" dirty="0">
                <a:solidFill>
                  <a:srgbClr val="C00000"/>
                </a:solidFill>
              </a:rPr>
              <a:t>not be the same</a:t>
            </a:r>
            <a:r>
              <a:rPr lang="en-US" dirty="0"/>
              <a:t> for all </a:t>
            </a:r>
            <a:r>
              <a:rPr lang="en-US" b="1" dirty="0">
                <a:solidFill>
                  <a:srgbClr val="C00000"/>
                </a:solidFill>
              </a:rPr>
              <a:t>languages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6560" y="3658726"/>
            <a:ext cx="3692036" cy="4616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Source Lines of Code (SLOC)</a:t>
            </a:r>
          </a:p>
        </p:txBody>
      </p:sp>
      <p:sp>
        <p:nvSpPr>
          <p:cNvPr id="5" name="Rectangle 4"/>
          <p:cNvSpPr/>
          <p:nvPr/>
        </p:nvSpPr>
        <p:spPr>
          <a:xfrm>
            <a:off x="296560" y="4289704"/>
            <a:ext cx="3692036" cy="4616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Function Point (FP)</a:t>
            </a:r>
          </a:p>
        </p:txBody>
      </p:sp>
      <p:sp>
        <p:nvSpPr>
          <p:cNvPr id="6" name="Rectangle 5"/>
          <p:cNvSpPr/>
          <p:nvPr/>
        </p:nvSpPr>
        <p:spPr>
          <a:xfrm>
            <a:off x="296561" y="4920682"/>
            <a:ext cx="3692036" cy="830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Constructive Cost Model (COCOMO)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36" y="945602"/>
            <a:ext cx="2257422" cy="2257422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200960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200960" y="725786"/>
            <a:ext cx="7991039" cy="461665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Source Lines of Code (SLOC)</a:t>
            </a:r>
          </a:p>
        </p:txBody>
      </p:sp>
    </p:spTree>
    <p:extLst>
      <p:ext uri="{BB962C8B-B14F-4D97-AF65-F5344CB8AC3E}">
        <p14:creationId xmlns:p14="http://schemas.microsoft.com/office/powerpoint/2010/main" val="228344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4" grpId="0" animBg="1"/>
      <p:bldP spid="5" grpId="0" animBg="1"/>
      <p:bldP spid="6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Project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903" y="1595450"/>
            <a:ext cx="566961" cy="4451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86" y="1627547"/>
            <a:ext cx="553996" cy="4616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3065" y="1627547"/>
            <a:ext cx="633541" cy="42544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69589" y="752029"/>
            <a:ext cx="58528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Software Development Project Classification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439056" y="1591325"/>
            <a:ext cx="1160061" cy="461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Organic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4934856" y="1591325"/>
            <a:ext cx="2000548" cy="461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Semidetached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10245846" y="1591325"/>
            <a:ext cx="1561646" cy="461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/>
              <a:t>Embedded</a:t>
            </a:r>
            <a:endParaRPr lang="en-US" sz="2400" b="1" dirty="0"/>
          </a:p>
        </p:txBody>
      </p:sp>
      <p:grpSp>
        <p:nvGrpSpPr>
          <p:cNvPr id="12" name="Group 11"/>
          <p:cNvGrpSpPr/>
          <p:nvPr/>
        </p:nvGrpSpPr>
        <p:grpSpPr>
          <a:xfrm>
            <a:off x="1019086" y="1178382"/>
            <a:ext cx="10065639" cy="410229"/>
            <a:chOff x="961030" y="1447800"/>
            <a:chExt cx="10065639" cy="410229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961030" y="1600200"/>
              <a:ext cx="10065639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961934" y="1447800"/>
              <a:ext cx="10064735" cy="410229"/>
              <a:chOff x="961934" y="1447800"/>
              <a:chExt cx="10064735" cy="410229"/>
            </a:xfrm>
          </p:grpSpPr>
          <p:cxnSp>
            <p:nvCxnSpPr>
              <p:cNvPr id="15" name="Straight Arrow Connector 14"/>
              <p:cNvCxnSpPr/>
              <p:nvPr/>
            </p:nvCxnSpPr>
            <p:spPr>
              <a:xfrm>
                <a:off x="961934" y="1595900"/>
                <a:ext cx="1" cy="26054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11026669" y="1597482"/>
                <a:ext cx="0" cy="26054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5922430" y="1597486"/>
                <a:ext cx="0" cy="260543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V="1">
                <a:off x="5924917" y="1447800"/>
                <a:ext cx="0" cy="152400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ectangle 18"/>
          <p:cNvSpPr/>
          <p:nvPr/>
        </p:nvSpPr>
        <p:spPr>
          <a:xfrm>
            <a:off x="341816" y="2249346"/>
            <a:ext cx="352714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Application programs</a:t>
            </a:r>
          </a:p>
          <a:p>
            <a:r>
              <a:rPr lang="en-US" sz="2000" dirty="0"/>
              <a:t>e.g. data processing programs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543178" y="2249346"/>
            <a:ext cx="33951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/>
              <a:t>System programs</a:t>
            </a:r>
            <a:br>
              <a:rPr lang="en-US" sz="2400" b="1" dirty="0"/>
            </a:br>
            <a:r>
              <a:rPr lang="en-US" sz="2000" dirty="0" err="1" smtClean="0"/>
              <a:t>e.g</a:t>
            </a:r>
            <a:r>
              <a:rPr lang="en-US" sz="2000" dirty="0" smtClean="0"/>
              <a:t> OS real-time systems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4711381" y="2249346"/>
            <a:ext cx="31218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Utility programs</a:t>
            </a:r>
            <a:br>
              <a:rPr lang="en-US" sz="2400" b="1" dirty="0"/>
            </a:br>
            <a:r>
              <a:rPr lang="en-US" sz="2000" dirty="0" err="1" smtClean="0"/>
              <a:t>e.g</a:t>
            </a:r>
            <a:r>
              <a:rPr lang="en-US" sz="2000" dirty="0" smtClean="0"/>
              <a:t> Compilers</a:t>
            </a:r>
            <a:r>
              <a:rPr lang="en-US" sz="2000" dirty="0"/>
              <a:t>, linkers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10455" y="3083382"/>
            <a:ext cx="365850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/>
              <a:t>A </a:t>
            </a:r>
            <a:r>
              <a:rPr lang="en-US" sz="2200" b="1" dirty="0">
                <a:solidFill>
                  <a:srgbClr val="C00000"/>
                </a:solidFill>
              </a:rPr>
              <a:t>development project </a:t>
            </a:r>
            <a:r>
              <a:rPr lang="en-US" sz="2200" dirty="0"/>
              <a:t>can be considered of </a:t>
            </a:r>
            <a:r>
              <a:rPr lang="en-US" sz="2200" b="1" dirty="0">
                <a:solidFill>
                  <a:srgbClr val="C00000"/>
                </a:solidFill>
              </a:rPr>
              <a:t>organic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type, if the project deals with </a:t>
            </a:r>
            <a:r>
              <a:rPr lang="en-US" sz="2200" b="1" dirty="0">
                <a:solidFill>
                  <a:srgbClr val="C00000"/>
                </a:solidFill>
              </a:rPr>
              <a:t>developing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a </a:t>
            </a:r>
            <a:r>
              <a:rPr lang="en-US" sz="2200" b="1" dirty="0">
                <a:solidFill>
                  <a:srgbClr val="C00000"/>
                </a:solidFill>
              </a:rPr>
              <a:t>well understood application program</a:t>
            </a:r>
            <a:r>
              <a:rPr lang="en-US" sz="2200" dirty="0"/>
              <a:t>, the </a:t>
            </a:r>
            <a:r>
              <a:rPr lang="en-US" sz="2200" b="1" dirty="0">
                <a:solidFill>
                  <a:srgbClr val="C00000"/>
                </a:solidFill>
              </a:rPr>
              <a:t>size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of the </a:t>
            </a:r>
            <a:r>
              <a:rPr lang="en-US" sz="2200" b="1" dirty="0">
                <a:solidFill>
                  <a:srgbClr val="C00000"/>
                </a:solidFill>
              </a:rPr>
              <a:t>development team</a:t>
            </a:r>
            <a:r>
              <a:rPr lang="en-US" sz="2200" dirty="0"/>
              <a:t> is reasonably </a:t>
            </a:r>
            <a:r>
              <a:rPr lang="en-US" sz="2200" b="1" dirty="0">
                <a:solidFill>
                  <a:srgbClr val="C00000"/>
                </a:solidFill>
              </a:rPr>
              <a:t>small</a:t>
            </a:r>
            <a:r>
              <a:rPr lang="en-US" sz="2200" dirty="0"/>
              <a:t>, and the </a:t>
            </a:r>
            <a:r>
              <a:rPr lang="en-US" sz="2200" b="1" dirty="0">
                <a:solidFill>
                  <a:srgbClr val="C00000"/>
                </a:solidFill>
              </a:rPr>
              <a:t>team members</a:t>
            </a:r>
            <a:r>
              <a:rPr lang="en-US" sz="2200" dirty="0"/>
              <a:t> are </a:t>
            </a:r>
            <a:r>
              <a:rPr lang="en-US" sz="2200" b="1" dirty="0">
                <a:solidFill>
                  <a:srgbClr val="C00000"/>
                </a:solidFill>
              </a:rPr>
              <a:t>experienced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in </a:t>
            </a:r>
            <a:r>
              <a:rPr lang="en-US" sz="2200" b="1" dirty="0">
                <a:solidFill>
                  <a:srgbClr val="C00000"/>
                </a:solidFill>
              </a:rPr>
              <a:t>developing similar types of projects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33850" y="3083382"/>
            <a:ext cx="408793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/>
              <a:t>A </a:t>
            </a:r>
            <a:r>
              <a:rPr lang="en-US" sz="2200" b="1" dirty="0">
                <a:solidFill>
                  <a:srgbClr val="C00000"/>
                </a:solidFill>
              </a:rPr>
              <a:t>development project</a:t>
            </a:r>
            <a:r>
              <a:rPr lang="en-US" sz="2200" dirty="0"/>
              <a:t> can be considered of </a:t>
            </a:r>
            <a:r>
              <a:rPr lang="en-US" sz="2200" b="1" dirty="0">
                <a:solidFill>
                  <a:srgbClr val="C00000"/>
                </a:solidFill>
              </a:rPr>
              <a:t>semidetached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type, if the </a:t>
            </a:r>
            <a:r>
              <a:rPr lang="en-US" sz="2200" b="1" dirty="0">
                <a:solidFill>
                  <a:srgbClr val="C00000"/>
                </a:solidFill>
              </a:rPr>
              <a:t>development consists</a:t>
            </a:r>
            <a:r>
              <a:rPr lang="en-US" sz="2200" dirty="0"/>
              <a:t> of a </a:t>
            </a:r>
            <a:r>
              <a:rPr lang="en-US" sz="2200" b="1" dirty="0">
                <a:solidFill>
                  <a:srgbClr val="C00000"/>
                </a:solidFill>
              </a:rPr>
              <a:t>mixture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of </a:t>
            </a:r>
            <a:r>
              <a:rPr lang="en-US" sz="2200" b="1" dirty="0">
                <a:solidFill>
                  <a:srgbClr val="C00000"/>
                </a:solidFill>
              </a:rPr>
              <a:t>experienced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 smtClean="0"/>
              <a:t>&amp; </a:t>
            </a:r>
            <a:r>
              <a:rPr lang="en-US" sz="2200" b="1" dirty="0" smtClean="0">
                <a:solidFill>
                  <a:srgbClr val="C00000"/>
                </a:solidFill>
              </a:rPr>
              <a:t>inexperienced</a:t>
            </a:r>
            <a:r>
              <a:rPr lang="en-US" sz="2200" dirty="0" smtClean="0">
                <a:solidFill>
                  <a:srgbClr val="C00000"/>
                </a:solidFill>
              </a:rPr>
              <a:t> </a:t>
            </a:r>
            <a:r>
              <a:rPr lang="en-US" sz="2200" b="1" dirty="0">
                <a:solidFill>
                  <a:srgbClr val="C00000"/>
                </a:solidFill>
              </a:rPr>
              <a:t>staff</a:t>
            </a:r>
            <a:r>
              <a:rPr lang="en-US" sz="2200" dirty="0"/>
              <a:t>. Team members may have </a:t>
            </a:r>
            <a:r>
              <a:rPr lang="en-US" sz="2200" b="1" dirty="0">
                <a:solidFill>
                  <a:srgbClr val="C00000"/>
                </a:solidFill>
              </a:rPr>
              <a:t>limited experience on related systems</a:t>
            </a:r>
            <a:r>
              <a:rPr lang="en-US" sz="2200" dirty="0"/>
              <a:t> but may be unfamiliar with some aspects of the system being developed.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382001" y="3151158"/>
            <a:ext cx="357511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/>
              <a:t>A </a:t>
            </a:r>
            <a:r>
              <a:rPr lang="en-US" sz="2200" b="1" dirty="0">
                <a:solidFill>
                  <a:srgbClr val="C00000"/>
                </a:solidFill>
              </a:rPr>
              <a:t>development project</a:t>
            </a:r>
            <a:r>
              <a:rPr lang="en-US" sz="2200" dirty="0"/>
              <a:t> is considered to be of </a:t>
            </a:r>
            <a:r>
              <a:rPr lang="en-US" sz="2200" b="1" dirty="0">
                <a:solidFill>
                  <a:srgbClr val="C00000"/>
                </a:solidFill>
              </a:rPr>
              <a:t>embedded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type, if the </a:t>
            </a:r>
            <a:r>
              <a:rPr lang="en-US" sz="2200" b="1" dirty="0">
                <a:solidFill>
                  <a:srgbClr val="C00000"/>
                </a:solidFill>
              </a:rPr>
              <a:t>software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being </a:t>
            </a:r>
            <a:r>
              <a:rPr lang="en-US" sz="2200" b="1" dirty="0">
                <a:solidFill>
                  <a:srgbClr val="C00000"/>
                </a:solidFill>
              </a:rPr>
              <a:t>developed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is </a:t>
            </a:r>
            <a:r>
              <a:rPr lang="en-US" sz="2200" b="1" dirty="0">
                <a:solidFill>
                  <a:srgbClr val="C00000"/>
                </a:solidFill>
              </a:rPr>
              <a:t>strongly coupled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C00000"/>
                </a:solidFill>
              </a:rPr>
              <a:t>complex hardware</a:t>
            </a:r>
            <a:r>
              <a:rPr lang="en-US" sz="2200" dirty="0"/>
              <a:t>, or if the </a:t>
            </a:r>
            <a:r>
              <a:rPr lang="en-US" sz="2200" b="1" dirty="0" smtClean="0">
                <a:solidFill>
                  <a:srgbClr val="C00000"/>
                </a:solidFill>
              </a:rPr>
              <a:t>strict regulations</a:t>
            </a:r>
            <a:r>
              <a:rPr lang="en-US" sz="2200" dirty="0" smtClean="0"/>
              <a:t> </a:t>
            </a:r>
            <a:r>
              <a:rPr lang="en-US" sz="2200" dirty="0"/>
              <a:t>on the </a:t>
            </a:r>
            <a:r>
              <a:rPr lang="en-US" sz="2200" b="1" dirty="0">
                <a:solidFill>
                  <a:srgbClr val="C00000"/>
                </a:solidFill>
              </a:rPr>
              <a:t>operational procedures</a:t>
            </a:r>
            <a:r>
              <a:rPr lang="en-US" sz="2200" dirty="0"/>
              <a:t> </a:t>
            </a:r>
            <a:r>
              <a:rPr lang="en-US" sz="2200" dirty="0" smtClean="0"/>
              <a:t>exist</a:t>
            </a:r>
            <a:endParaRPr lang="en-US" sz="22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001406" y="1556107"/>
            <a:ext cx="0" cy="49337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306706" y="1556107"/>
            <a:ext cx="0" cy="49337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0456" y="3054806"/>
            <a:ext cx="115970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ular Callout 27"/>
          <p:cNvSpPr/>
          <p:nvPr/>
        </p:nvSpPr>
        <p:spPr>
          <a:xfrm>
            <a:off x="7689011" y="74072"/>
            <a:ext cx="4331032" cy="508784"/>
          </a:xfrm>
          <a:prstGeom prst="wedgeRoundRectCallout">
            <a:avLst>
              <a:gd name="adj1" fmla="val -43446"/>
              <a:gd name="adj2" fmla="val 96659"/>
              <a:gd name="adj3" fmla="val 16667"/>
            </a:avLst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 dirty="0" smtClean="0"/>
              <a:t>Based </a:t>
            </a:r>
            <a:r>
              <a:rPr lang="en-US" sz="2100" b="1" dirty="0"/>
              <a:t>on the development </a:t>
            </a:r>
            <a:r>
              <a:rPr lang="en-US" sz="2100" b="1" dirty="0" smtClean="0"/>
              <a:t>complexity</a:t>
            </a: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91785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9" grpId="0"/>
      <p:bldP spid="20" grpId="0"/>
      <p:bldP spid="21" grpId="0"/>
      <p:bldP spid="22" grpId="0"/>
      <p:bldP spid="23" grpId="0"/>
      <p:bldP spid="24" grpId="0"/>
      <p:bldP spid="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Project Cont.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0" y="1387409"/>
            <a:ext cx="1028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Model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74771" y="1990546"/>
            <a:ext cx="1021434" cy="415498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100" b="1" dirty="0" smtClean="0"/>
              <a:t>Organic</a:t>
            </a:r>
            <a:endParaRPr lang="en-US" sz="2100" b="1" dirty="0"/>
          </a:p>
        </p:txBody>
      </p:sp>
      <p:sp>
        <p:nvSpPr>
          <p:cNvPr id="6" name="Rectangle 5"/>
          <p:cNvSpPr/>
          <p:nvPr/>
        </p:nvSpPr>
        <p:spPr>
          <a:xfrm>
            <a:off x="70441" y="3352800"/>
            <a:ext cx="1192955" cy="73866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100" b="1" dirty="0" smtClean="0"/>
              <a:t>Semi</a:t>
            </a:r>
            <a:br>
              <a:rPr lang="en-US" sz="2100" b="1" dirty="0" smtClean="0"/>
            </a:br>
            <a:r>
              <a:rPr lang="en-US" sz="2100" b="1" dirty="0"/>
              <a:t>D</a:t>
            </a:r>
            <a:r>
              <a:rPr lang="en-US" sz="2100" b="1" dirty="0" smtClean="0"/>
              <a:t>etached</a:t>
            </a:r>
            <a:endParaRPr lang="en-US" sz="2100" b="1" dirty="0"/>
          </a:p>
        </p:txBody>
      </p:sp>
      <p:sp>
        <p:nvSpPr>
          <p:cNvPr id="7" name="Rectangle 6"/>
          <p:cNvSpPr/>
          <p:nvPr/>
        </p:nvSpPr>
        <p:spPr>
          <a:xfrm>
            <a:off x="-48090" y="5181600"/>
            <a:ext cx="1305165" cy="415498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100" b="1" dirty="0" smtClean="0"/>
              <a:t>Embedded</a:t>
            </a:r>
            <a:endParaRPr lang="en-US" sz="21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226611" y="1018077"/>
            <a:ext cx="1091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Project </a:t>
            </a:r>
            <a:br>
              <a:rPr lang="en-US" sz="2400" b="1" dirty="0" smtClean="0"/>
            </a:br>
            <a:r>
              <a:rPr lang="en-US" sz="2400" b="1" dirty="0" smtClean="0"/>
              <a:t>Size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55525" y="2124670"/>
            <a:ext cx="10791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Typically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2-50 </a:t>
            </a:r>
            <a:br>
              <a:rPr lang="en-US" sz="2000" b="1" dirty="0" smtClean="0">
                <a:solidFill>
                  <a:srgbClr val="C00000"/>
                </a:solidFill>
              </a:rPr>
            </a:br>
            <a:r>
              <a:rPr lang="en-US" sz="2000" b="1" dirty="0" smtClean="0">
                <a:solidFill>
                  <a:srgbClr val="C00000"/>
                </a:solidFill>
              </a:rPr>
              <a:t>KLOC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46732" y="3458170"/>
            <a:ext cx="10791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Typically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50-300 </a:t>
            </a:r>
            <a:br>
              <a:rPr lang="en-US" sz="2000" b="1" dirty="0" smtClean="0">
                <a:solidFill>
                  <a:srgbClr val="C00000"/>
                </a:solidFill>
              </a:rPr>
            </a:br>
            <a:r>
              <a:rPr lang="en-US" sz="2000" b="1" dirty="0" smtClean="0">
                <a:solidFill>
                  <a:srgbClr val="C00000"/>
                </a:solidFill>
              </a:rPr>
              <a:t>KLOC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8138" y="5151566"/>
            <a:ext cx="11721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Typically</a:t>
            </a:r>
          </a:p>
          <a:p>
            <a:pPr algn="ctr"/>
            <a:r>
              <a:rPr lang="en-US" sz="2000" b="1" dirty="0" smtClean="0">
                <a:solidFill>
                  <a:srgbClr val="C00000"/>
                </a:solidFill>
              </a:rPr>
              <a:t>Over 300 </a:t>
            </a:r>
            <a:br>
              <a:rPr lang="en-US" sz="2000" b="1" dirty="0" smtClean="0">
                <a:solidFill>
                  <a:srgbClr val="C00000"/>
                </a:solidFill>
              </a:rPr>
            </a:br>
            <a:r>
              <a:rPr lang="en-US" sz="2000" b="1" dirty="0" smtClean="0">
                <a:solidFill>
                  <a:srgbClr val="C00000"/>
                </a:solidFill>
              </a:rPr>
              <a:t>KLOC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33630" y="1387409"/>
            <a:ext cx="2569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Nature of Project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327707" y="652141"/>
            <a:ext cx="492443" cy="126043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000" b="1" dirty="0" smtClean="0"/>
              <a:t>Innovation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9048631" y="342979"/>
            <a:ext cx="507831" cy="156959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2100" b="1" dirty="0" smtClean="0"/>
              <a:t>Dead  Line</a:t>
            </a:r>
            <a:endParaRPr lang="en-US" sz="21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9607839" y="1018077"/>
            <a:ext cx="2261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Development</a:t>
            </a:r>
            <a:br>
              <a:rPr lang="en-US" sz="2400" b="1" dirty="0" smtClean="0"/>
            </a:br>
            <a:r>
              <a:rPr lang="en-US" sz="2400" b="1" dirty="0" smtClean="0"/>
              <a:t>Environment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2476500" y="2000071"/>
            <a:ext cx="57517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C00000"/>
                </a:solidFill>
              </a:rPr>
              <a:t>Small Size </a:t>
            </a:r>
            <a:r>
              <a:rPr lang="en-US" sz="2400" dirty="0"/>
              <a:t>Project, </a:t>
            </a:r>
            <a:r>
              <a:rPr lang="en-US" sz="2400" dirty="0" smtClean="0"/>
              <a:t>Experienced developers </a:t>
            </a:r>
            <a:r>
              <a:rPr lang="en-US" sz="2400" dirty="0"/>
              <a:t>in the familiar </a:t>
            </a:r>
            <a:r>
              <a:rPr lang="en-US" sz="2400" dirty="0" smtClean="0"/>
              <a:t> environment</a:t>
            </a:r>
            <a:r>
              <a:rPr lang="en-US" sz="2400" dirty="0"/>
              <a:t>, E.g. Payroll, </a:t>
            </a:r>
            <a:r>
              <a:rPr lang="en-US" sz="2400" dirty="0" smtClean="0"/>
              <a:t>Inventory </a:t>
            </a:r>
            <a:r>
              <a:rPr lang="en-US" sz="2400" dirty="0"/>
              <a:t>projects etc.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438399" y="3304222"/>
            <a:ext cx="578986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C00000"/>
                </a:solidFill>
              </a:rPr>
              <a:t>Medium Size </a:t>
            </a:r>
            <a:r>
              <a:rPr lang="en-US" sz="2400" dirty="0"/>
              <a:t>Project, Medium </a:t>
            </a:r>
            <a:r>
              <a:rPr lang="en-US" sz="2400" dirty="0" smtClean="0"/>
              <a:t>Size Team</a:t>
            </a:r>
            <a:r>
              <a:rPr lang="en-US" sz="2400" dirty="0"/>
              <a:t>, Average Previous Experience</a:t>
            </a:r>
            <a:r>
              <a:rPr lang="en-US" sz="2400" dirty="0" smtClean="0"/>
              <a:t>, e.g</a:t>
            </a:r>
            <a:r>
              <a:rPr lang="en-US" sz="2400" dirty="0"/>
              <a:t>. Utility Systems like Compilers</a:t>
            </a:r>
            <a:r>
              <a:rPr lang="en-US" sz="2400" dirty="0" smtClean="0"/>
              <a:t>, Database </a:t>
            </a:r>
            <a:r>
              <a:rPr lang="en-US" sz="2400" dirty="0"/>
              <a:t>Systems, editors etc.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438400" y="5068639"/>
            <a:ext cx="57898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C00000"/>
                </a:solidFill>
              </a:rPr>
              <a:t>Large Project</a:t>
            </a:r>
            <a:r>
              <a:rPr lang="en-US" sz="2400" dirty="0"/>
              <a:t>, Real Time Systems, </a:t>
            </a:r>
            <a:r>
              <a:rPr lang="en-US" sz="2400" dirty="0" smtClean="0"/>
              <a:t>Complex </a:t>
            </a:r>
            <a:r>
              <a:rPr lang="en-US" sz="2400" dirty="0"/>
              <a:t>interfaces, very </a:t>
            </a:r>
            <a:r>
              <a:rPr lang="en-US" sz="2400" dirty="0" smtClean="0"/>
              <a:t>little previous </a:t>
            </a:r>
            <a:r>
              <a:rPr lang="en-US" sz="2400" dirty="0"/>
              <a:t>Experience. E.g. ATMs, </a:t>
            </a:r>
            <a:r>
              <a:rPr lang="en-US" sz="2400" dirty="0" smtClean="0"/>
              <a:t>Air </a:t>
            </a:r>
            <a:r>
              <a:rPr lang="en-US" sz="2400" dirty="0"/>
              <a:t>Traffic </a:t>
            </a:r>
            <a:r>
              <a:rPr lang="en-US" sz="2400" dirty="0" smtClean="0"/>
              <a:t>Controls</a:t>
            </a:r>
            <a:endParaRPr lang="en-US" sz="2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219200" y="711201"/>
            <a:ext cx="0" cy="55922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362200" y="711201"/>
            <a:ext cx="0" cy="5613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267700" y="711201"/>
            <a:ext cx="0" cy="55922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010650" y="711201"/>
            <a:ext cx="0" cy="55922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9582150" y="711201"/>
            <a:ext cx="0" cy="55922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90500" y="1924050"/>
            <a:ext cx="118442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8387060" y="2078617"/>
            <a:ext cx="553998" cy="706284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2400" dirty="0"/>
              <a:t>Little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338006" y="3538332"/>
            <a:ext cx="553998" cy="107176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2400" dirty="0" smtClean="0"/>
              <a:t>Medium</a:t>
            </a:r>
            <a:endParaRPr lang="en-US" sz="2400" dirty="0"/>
          </a:p>
        </p:txBody>
      </p:sp>
      <p:sp>
        <p:nvSpPr>
          <p:cNvPr id="27" name="Rectangle 26"/>
          <p:cNvSpPr/>
          <p:nvPr/>
        </p:nvSpPr>
        <p:spPr>
          <a:xfrm>
            <a:off x="8223918" y="5093459"/>
            <a:ext cx="830997" cy="1225656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pPr algn="ctr"/>
            <a:r>
              <a:rPr lang="en-US" sz="2100" dirty="0" smtClean="0"/>
              <a:t>Significant</a:t>
            </a:r>
          </a:p>
          <a:p>
            <a:pPr algn="ctr"/>
            <a:r>
              <a:rPr lang="en-US" sz="2100" dirty="0" smtClean="0"/>
              <a:t>Required</a:t>
            </a:r>
            <a:endParaRPr lang="en-US" sz="2100" dirty="0"/>
          </a:p>
        </p:txBody>
      </p:sp>
      <p:sp>
        <p:nvSpPr>
          <p:cNvPr id="28" name="Rectangle 27"/>
          <p:cNvSpPr/>
          <p:nvPr/>
        </p:nvSpPr>
        <p:spPr>
          <a:xfrm>
            <a:off x="9048631" y="5151498"/>
            <a:ext cx="553998" cy="715902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2400" dirty="0" smtClean="0"/>
              <a:t>Tight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9048631" y="3538332"/>
            <a:ext cx="553998" cy="1071768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2400" dirty="0" smtClean="0"/>
              <a:t>Medium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9048631" y="1989303"/>
            <a:ext cx="553998" cy="1222451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r>
              <a:rPr lang="en-US" sz="2400" dirty="0" smtClean="0"/>
              <a:t>Not Tight</a:t>
            </a:r>
            <a:endParaRPr 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9811408" y="2180451"/>
            <a:ext cx="2115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Familiar </a:t>
            </a:r>
            <a:r>
              <a:rPr lang="en-US" sz="2400" dirty="0"/>
              <a:t>&amp; </a:t>
            </a:r>
            <a:endParaRPr lang="en-US" sz="2400" dirty="0" smtClean="0"/>
          </a:p>
          <a:p>
            <a:r>
              <a:rPr lang="en-US" sz="2400" dirty="0" smtClean="0"/>
              <a:t>In-house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9753600" y="3810685"/>
            <a:ext cx="17369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Medium</a:t>
            </a:r>
            <a:endParaRPr lang="en-US" sz="2400" dirty="0"/>
          </a:p>
        </p:txBody>
      </p:sp>
      <p:sp>
        <p:nvSpPr>
          <p:cNvPr id="33" name="Rectangle 32"/>
          <p:cNvSpPr/>
          <p:nvPr/>
        </p:nvSpPr>
        <p:spPr>
          <a:xfrm>
            <a:off x="9602629" y="4950767"/>
            <a:ext cx="2589370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 smtClean="0"/>
              <a:t>Complex hardware &amp; customer Interfaces</a:t>
            </a:r>
            <a:endParaRPr lang="en-US" sz="23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141400" y="3238500"/>
            <a:ext cx="118933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52400" y="4914900"/>
            <a:ext cx="118823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02" y="2479997"/>
            <a:ext cx="553996" cy="46166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4170969"/>
            <a:ext cx="566961" cy="44515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67" y="5615208"/>
            <a:ext cx="633541" cy="42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71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COCOMO 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2928898"/>
            <a:ext cx="32194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According to Boehm, </a:t>
            </a:r>
            <a:r>
              <a:rPr lang="en-US" sz="2400" b="1" dirty="0">
                <a:solidFill>
                  <a:srgbClr val="C00000"/>
                </a:solidFill>
              </a:rPr>
              <a:t>software cost estimation </a:t>
            </a:r>
            <a:r>
              <a:rPr lang="en-US" sz="2400" dirty="0"/>
              <a:t>should be done through three stages: 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1" y="4664342"/>
            <a:ext cx="3219449" cy="46166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Basic COCOMO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1" y="5328334"/>
            <a:ext cx="3219450" cy="46166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Intermediate </a:t>
            </a:r>
            <a:r>
              <a:rPr lang="en-US" sz="2400" dirty="0" smtClean="0"/>
              <a:t>COCOMO 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52400" y="5992326"/>
            <a:ext cx="3219450" cy="461665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Complete COCOMO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152400" y="895271"/>
            <a:ext cx="3219450" cy="1808728"/>
          </a:xfrm>
          <a:prstGeom prst="wedgeRoundRectCallout">
            <a:avLst>
              <a:gd name="adj1" fmla="val -9590"/>
              <a:gd name="adj2" fmla="val -7126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COCOMO (Constructive Cost Estimation Model) </a:t>
            </a:r>
            <a:r>
              <a:rPr lang="en-US" sz="2400" dirty="0"/>
              <a:t>was proposed by </a:t>
            </a:r>
            <a:r>
              <a:rPr lang="en-US" sz="2400" dirty="0" smtClean="0"/>
              <a:t>Boehm</a:t>
            </a:r>
            <a:endParaRPr lang="en-US" sz="2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3553260" y="0"/>
            <a:ext cx="0" cy="6609347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27933" y="73985"/>
            <a:ext cx="4044697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Basic COCOMO Model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34670" y="842347"/>
            <a:ext cx="8285880" cy="3847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900" dirty="0"/>
              <a:t>The </a:t>
            </a:r>
            <a:r>
              <a:rPr lang="en-US" sz="1900" b="1" dirty="0">
                <a:solidFill>
                  <a:srgbClr val="C00000"/>
                </a:solidFill>
              </a:rPr>
              <a:t>basic COCOMO </a:t>
            </a:r>
            <a:r>
              <a:rPr lang="en-US" sz="1900" dirty="0"/>
              <a:t>model gives an </a:t>
            </a:r>
            <a:r>
              <a:rPr lang="en-US" sz="1900" b="1" dirty="0">
                <a:solidFill>
                  <a:srgbClr val="C00000"/>
                </a:solidFill>
              </a:rPr>
              <a:t>approximate estimate </a:t>
            </a:r>
            <a:r>
              <a:rPr lang="en-US" sz="1900" dirty="0"/>
              <a:t>of the project </a:t>
            </a:r>
            <a:r>
              <a:rPr lang="en-US" sz="1900" dirty="0" smtClean="0"/>
              <a:t>parameters</a:t>
            </a:r>
            <a:endParaRPr lang="en-US" sz="1900" dirty="0"/>
          </a:p>
        </p:txBody>
      </p:sp>
      <p:sp>
        <p:nvSpPr>
          <p:cNvPr id="16" name="Rectangle 15"/>
          <p:cNvSpPr/>
          <p:nvPr/>
        </p:nvSpPr>
        <p:spPr>
          <a:xfrm>
            <a:off x="3734670" y="1350672"/>
            <a:ext cx="8285880" cy="4001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The </a:t>
            </a:r>
            <a:r>
              <a:rPr lang="en-US" sz="2000" b="1" dirty="0">
                <a:solidFill>
                  <a:srgbClr val="C00000"/>
                </a:solidFill>
              </a:rPr>
              <a:t>basic COCOMO estimation </a:t>
            </a:r>
            <a:r>
              <a:rPr lang="en-US" sz="2000" dirty="0"/>
              <a:t>model is given by the </a:t>
            </a:r>
            <a:r>
              <a:rPr lang="en-US" sz="2000" b="1" dirty="0">
                <a:solidFill>
                  <a:srgbClr val="C00000"/>
                </a:solidFill>
              </a:rPr>
              <a:t>following expressions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734669" y="1911279"/>
                <a:ext cx="3995333" cy="338554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𝑬𝒇𝒇𝒐𝒓𝒕</m:t>
                      </m:r>
                      <m:r>
                        <a:rPr lang="pt-BR" sz="2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𝐾𝐿𝑂𝐶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𝑃𝑀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669" y="1911279"/>
                <a:ext cx="3995333" cy="338554"/>
              </a:xfrm>
              <a:prstGeom prst="rect">
                <a:avLst/>
              </a:prstGeom>
              <a:blipFill>
                <a:blip r:embed="rId2"/>
                <a:stretch>
                  <a:fillRect b="-33333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872630" y="1904739"/>
                <a:ext cx="4171261" cy="345094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𝑻𝒅𝒆𝒗</m:t>
                      </m:r>
                      <m:r>
                        <a:rPr lang="pt-BR" sz="2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𝐸𝑓𝑓𝑜𝑟𝑡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𝑀𝑜𝑛𝑡h𝑠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630" y="1904739"/>
                <a:ext cx="4171261" cy="345094"/>
              </a:xfrm>
              <a:prstGeom prst="rect">
                <a:avLst/>
              </a:prstGeom>
              <a:blipFill>
                <a:blip r:embed="rId3"/>
                <a:stretch>
                  <a:fillRect l="-437" r="-437" b="-32203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3696570" y="2395792"/>
            <a:ext cx="8457330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b="1" dirty="0" smtClean="0">
                <a:solidFill>
                  <a:srgbClr val="C00000"/>
                </a:solidFill>
              </a:rPr>
              <a:t>KLOC</a:t>
            </a:r>
            <a:r>
              <a:rPr lang="en-US" sz="1900" dirty="0" smtClean="0">
                <a:solidFill>
                  <a:srgbClr val="C00000"/>
                </a:solidFill>
              </a:rPr>
              <a:t> </a:t>
            </a:r>
            <a:r>
              <a:rPr lang="en-US" sz="1900" dirty="0"/>
              <a:t>is the estimated size of the software product expressed in Kilo Lines of </a:t>
            </a:r>
            <a:r>
              <a:rPr lang="en-US" sz="1900" dirty="0" smtClean="0"/>
              <a:t>Code</a:t>
            </a:r>
            <a:endParaRPr lang="en-US" sz="1900" dirty="0"/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b="1" dirty="0" smtClean="0">
                <a:solidFill>
                  <a:srgbClr val="C00000"/>
                </a:solidFill>
              </a:rPr>
              <a:t>a</a:t>
            </a:r>
            <a:r>
              <a:rPr lang="en-US" sz="1900" b="1" baseline="-25000" dirty="0" smtClean="0">
                <a:solidFill>
                  <a:srgbClr val="C00000"/>
                </a:solidFill>
              </a:rPr>
              <a:t>1</a:t>
            </a:r>
            <a:r>
              <a:rPr lang="en-US" sz="1900" b="1" dirty="0">
                <a:solidFill>
                  <a:srgbClr val="C00000"/>
                </a:solidFill>
              </a:rPr>
              <a:t>, a</a:t>
            </a:r>
            <a:r>
              <a:rPr lang="en-US" sz="1900" b="1" baseline="-25000" dirty="0">
                <a:solidFill>
                  <a:srgbClr val="C00000"/>
                </a:solidFill>
              </a:rPr>
              <a:t>2</a:t>
            </a:r>
            <a:r>
              <a:rPr lang="en-US" sz="1900" b="1" dirty="0">
                <a:solidFill>
                  <a:srgbClr val="C00000"/>
                </a:solidFill>
              </a:rPr>
              <a:t>, b</a:t>
            </a:r>
            <a:r>
              <a:rPr lang="en-US" sz="1900" b="1" baseline="-25000" dirty="0">
                <a:solidFill>
                  <a:srgbClr val="C00000"/>
                </a:solidFill>
              </a:rPr>
              <a:t>1</a:t>
            </a:r>
            <a:r>
              <a:rPr lang="en-US" sz="1900" b="1" dirty="0">
                <a:solidFill>
                  <a:srgbClr val="C00000"/>
                </a:solidFill>
              </a:rPr>
              <a:t>, b</a:t>
            </a:r>
            <a:r>
              <a:rPr lang="en-US" sz="1900" b="1" baseline="-25000" dirty="0">
                <a:solidFill>
                  <a:srgbClr val="C00000"/>
                </a:solidFill>
              </a:rPr>
              <a:t>2</a:t>
            </a:r>
            <a:r>
              <a:rPr lang="en-US" sz="1900" b="1" dirty="0">
                <a:solidFill>
                  <a:srgbClr val="C00000"/>
                </a:solidFill>
              </a:rPr>
              <a:t> </a:t>
            </a:r>
            <a:r>
              <a:rPr lang="en-US" sz="1900" dirty="0"/>
              <a:t>are constants for each category of software products,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b="1" dirty="0" err="1" smtClean="0">
                <a:solidFill>
                  <a:srgbClr val="C00000"/>
                </a:solidFill>
              </a:rPr>
              <a:t>Tdev</a:t>
            </a:r>
            <a:r>
              <a:rPr lang="en-US" sz="1900" dirty="0" smtClean="0">
                <a:solidFill>
                  <a:srgbClr val="C00000"/>
                </a:solidFill>
              </a:rPr>
              <a:t> </a:t>
            </a:r>
            <a:r>
              <a:rPr lang="en-US" sz="1900" dirty="0"/>
              <a:t>is the estimated </a:t>
            </a:r>
            <a:r>
              <a:rPr lang="en-US" sz="1900" b="1" dirty="0">
                <a:solidFill>
                  <a:srgbClr val="C00000"/>
                </a:solidFill>
              </a:rPr>
              <a:t>time to develop </a:t>
            </a:r>
            <a:r>
              <a:rPr lang="en-US" sz="1900" dirty="0"/>
              <a:t>the software, </a:t>
            </a:r>
            <a:r>
              <a:rPr lang="en-US" sz="1900" b="1" dirty="0">
                <a:solidFill>
                  <a:srgbClr val="C00000"/>
                </a:solidFill>
              </a:rPr>
              <a:t>expressed in months</a:t>
            </a:r>
            <a:r>
              <a:rPr lang="en-US" sz="1900" dirty="0"/>
              <a:t>,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900" b="1" dirty="0" smtClean="0">
                <a:solidFill>
                  <a:srgbClr val="C00000"/>
                </a:solidFill>
              </a:rPr>
              <a:t>Effort</a:t>
            </a:r>
            <a:r>
              <a:rPr lang="en-US" sz="1900" dirty="0" smtClean="0">
                <a:solidFill>
                  <a:srgbClr val="C00000"/>
                </a:solidFill>
              </a:rPr>
              <a:t> </a:t>
            </a:r>
            <a:r>
              <a:rPr lang="en-US" sz="1900" dirty="0"/>
              <a:t>is the </a:t>
            </a:r>
            <a:r>
              <a:rPr lang="en-US" sz="1900" dirty="0">
                <a:solidFill>
                  <a:srgbClr val="C00000"/>
                </a:solidFill>
              </a:rPr>
              <a:t>total effort required </a:t>
            </a:r>
            <a:r>
              <a:rPr lang="en-US" sz="1900" dirty="0"/>
              <a:t>to </a:t>
            </a:r>
            <a:r>
              <a:rPr lang="en-US" sz="1900" dirty="0">
                <a:solidFill>
                  <a:srgbClr val="C00000"/>
                </a:solidFill>
              </a:rPr>
              <a:t>develop</a:t>
            </a:r>
            <a:r>
              <a:rPr lang="en-US" sz="1900" dirty="0"/>
              <a:t> the software </a:t>
            </a:r>
            <a:r>
              <a:rPr lang="en-US" sz="1900" dirty="0">
                <a:solidFill>
                  <a:srgbClr val="C00000"/>
                </a:solidFill>
              </a:rPr>
              <a:t>product</a:t>
            </a:r>
            <a:r>
              <a:rPr lang="en-US" sz="1900" dirty="0"/>
              <a:t>, expressed in </a:t>
            </a:r>
            <a:r>
              <a:rPr lang="en-US" sz="1900" b="1" dirty="0">
                <a:solidFill>
                  <a:srgbClr val="C00000"/>
                </a:solidFill>
              </a:rPr>
              <a:t>person months (PMs)</a:t>
            </a:r>
            <a:r>
              <a:rPr lang="en-US" sz="1900" dirty="0"/>
              <a:t>.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181557"/>
              </p:ext>
            </p:extLst>
          </p:nvPr>
        </p:nvGraphicFramePr>
        <p:xfrm>
          <a:off x="3732683" y="4140970"/>
          <a:ext cx="5743265" cy="187942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4899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396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75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0607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4095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47407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Project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r>
                        <a:rPr lang="en-US" sz="2400" baseline="-25000" dirty="0" smtClean="0"/>
                        <a:t>1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r>
                        <a:rPr lang="en-US" sz="2400" baseline="-25000" dirty="0" smtClean="0"/>
                        <a:t>2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r>
                        <a:rPr lang="en-US" sz="2400" baseline="-25000" dirty="0" smtClean="0"/>
                        <a:t>1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</a:t>
                      </a:r>
                      <a:r>
                        <a:rPr lang="en-US" sz="2400" baseline="-25000" dirty="0" smtClean="0"/>
                        <a:t>2</a:t>
                      </a:r>
                      <a:endParaRPr lang="en-US" sz="2400" baseline="-25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407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Organic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1.05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0.38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821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Semidetached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1.12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0.35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407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Embedded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3.6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1.20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2.5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0.32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775" y="32375"/>
            <a:ext cx="631856" cy="64294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637" y="-35556"/>
            <a:ext cx="761922" cy="77528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6572" y="3277"/>
            <a:ext cx="697624" cy="69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2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1" grpId="0" animBg="1"/>
      <p:bldP spid="13" grpId="0"/>
      <p:bldP spid="15" grpId="0" animBg="1"/>
      <p:bldP spid="16" grpId="0" animBg="1"/>
      <p:bldP spid="17" grpId="0" animBg="1"/>
      <p:bldP spid="18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Project Management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228066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24" y="822558"/>
            <a:ext cx="2968138" cy="284167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242353" y="722542"/>
            <a:ext cx="8946945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W</a:t>
            </a:r>
            <a:r>
              <a:rPr lang="en-US" sz="2400" baseline="30000" dirty="0"/>
              <a:t>5</a:t>
            </a:r>
            <a:r>
              <a:rPr lang="en-US" sz="2400" dirty="0"/>
              <a:t>HH of Project Management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3345335" y="1284804"/>
            <a:ext cx="8763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Boehm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suggests </a:t>
            </a:r>
            <a:r>
              <a:rPr lang="en-US" sz="2400" b="1" dirty="0">
                <a:solidFill>
                  <a:srgbClr val="C00000"/>
                </a:solidFill>
              </a:rPr>
              <a:t>an </a:t>
            </a:r>
            <a:r>
              <a:rPr lang="en-US" sz="2400" b="1" dirty="0" smtClean="0">
                <a:solidFill>
                  <a:srgbClr val="C00000"/>
                </a:solidFill>
              </a:rPr>
              <a:t>approach (</a:t>
            </a:r>
            <a:r>
              <a:rPr lang="en-US" sz="2400" b="1" dirty="0">
                <a:solidFill>
                  <a:srgbClr val="C00000"/>
                </a:solidFill>
              </a:rPr>
              <a:t>W</a:t>
            </a:r>
            <a:r>
              <a:rPr lang="en-US" sz="2400" b="1" baseline="30000" dirty="0">
                <a:solidFill>
                  <a:srgbClr val="C00000"/>
                </a:solidFill>
              </a:rPr>
              <a:t>5</a:t>
            </a:r>
            <a:r>
              <a:rPr lang="en-US" sz="2400" b="1" dirty="0">
                <a:solidFill>
                  <a:srgbClr val="C00000"/>
                </a:solidFill>
              </a:rPr>
              <a:t>HH) </a:t>
            </a:r>
            <a:r>
              <a:rPr lang="en-US" sz="2400" dirty="0"/>
              <a:t>that addresses </a:t>
            </a:r>
            <a:r>
              <a:rPr lang="en-US" sz="2400" dirty="0">
                <a:solidFill>
                  <a:srgbClr val="C00000"/>
                </a:solidFill>
              </a:rPr>
              <a:t>project objectives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milestones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schedules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responsibilities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management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technical approaches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C00000"/>
                </a:solidFill>
              </a:rPr>
              <a:t>required </a:t>
            </a:r>
            <a:r>
              <a:rPr lang="en-US" sz="2400" dirty="0" smtClean="0">
                <a:solidFill>
                  <a:srgbClr val="C00000"/>
                </a:solidFill>
              </a:rPr>
              <a:t>resources</a:t>
            </a:r>
            <a:endParaRPr lang="en-US" sz="24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345335" y="2517436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345335" y="2593636"/>
            <a:ext cx="8763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>
                <a:solidFill>
                  <a:srgbClr val="C00000"/>
                </a:solidFill>
              </a:rPr>
              <a:t>Why</a:t>
            </a:r>
            <a:r>
              <a:rPr lang="en-US" sz="2100" b="1" dirty="0"/>
              <a:t> is the system being developed?</a:t>
            </a:r>
          </a:p>
          <a:p>
            <a:pPr algn="just"/>
            <a:r>
              <a:rPr lang="en-US" sz="2100" dirty="0"/>
              <a:t>Enables all parties to assess the validity of business reasons for the software </a:t>
            </a:r>
            <a:r>
              <a:rPr lang="en-US" sz="2100" dirty="0" smtClean="0"/>
              <a:t>work. In </a:t>
            </a:r>
            <a:r>
              <a:rPr lang="en-US" sz="2100" dirty="0"/>
              <a:t>another words - does the business purpose justify the expenditure of people, time, and money?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45335" y="4117636"/>
            <a:ext cx="8763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>
                <a:solidFill>
                  <a:srgbClr val="C00000"/>
                </a:solidFill>
              </a:rPr>
              <a:t>What</a:t>
            </a:r>
            <a:r>
              <a:rPr lang="en-US" sz="2100" b="1" dirty="0"/>
              <a:t> will be done? </a:t>
            </a:r>
          </a:p>
          <a:p>
            <a:pPr algn="just"/>
            <a:r>
              <a:rPr lang="en-US" sz="2100" dirty="0"/>
              <a:t>The </a:t>
            </a:r>
            <a:r>
              <a:rPr lang="en-US" sz="2100" b="1" dirty="0"/>
              <a:t>answers</a:t>
            </a:r>
            <a:r>
              <a:rPr lang="en-US" sz="2100" dirty="0"/>
              <a:t> to </a:t>
            </a:r>
            <a:r>
              <a:rPr lang="en-US" sz="2100" b="1" dirty="0"/>
              <a:t>these questions </a:t>
            </a:r>
            <a:r>
              <a:rPr lang="en-US" sz="2100" dirty="0"/>
              <a:t>help the team to </a:t>
            </a:r>
            <a:r>
              <a:rPr lang="en-US" sz="2100" b="1" dirty="0"/>
              <a:t>establish</a:t>
            </a:r>
            <a:r>
              <a:rPr lang="en-US" sz="2100" dirty="0"/>
              <a:t> a </a:t>
            </a:r>
            <a:r>
              <a:rPr lang="en-US" sz="2100" b="1" dirty="0"/>
              <a:t>project schedule</a:t>
            </a:r>
            <a:r>
              <a:rPr lang="en-US" sz="2100" dirty="0"/>
              <a:t> by </a:t>
            </a:r>
            <a:r>
              <a:rPr lang="en-US" sz="2100" b="1" dirty="0"/>
              <a:t>identifying</a:t>
            </a:r>
            <a:r>
              <a:rPr lang="en-US" sz="2100" dirty="0"/>
              <a:t> </a:t>
            </a:r>
            <a:r>
              <a:rPr lang="en-US" sz="2100" b="1" dirty="0"/>
              <a:t>key</a:t>
            </a:r>
            <a:r>
              <a:rPr lang="en-US" sz="2100" dirty="0"/>
              <a:t> project </a:t>
            </a:r>
            <a:r>
              <a:rPr lang="en-US" sz="2100" b="1" dirty="0"/>
              <a:t>tasks</a:t>
            </a:r>
            <a:r>
              <a:rPr lang="en-US" sz="2100" dirty="0"/>
              <a:t> and the </a:t>
            </a:r>
            <a:r>
              <a:rPr lang="en-US" sz="2100" b="1" dirty="0"/>
              <a:t>milestones</a:t>
            </a:r>
            <a:r>
              <a:rPr lang="en-US" sz="2100" dirty="0"/>
              <a:t> that are required by the customer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35739" y="5664972"/>
            <a:ext cx="87868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>
                <a:solidFill>
                  <a:srgbClr val="C00000"/>
                </a:solidFill>
              </a:rPr>
              <a:t>When</a:t>
            </a:r>
            <a:r>
              <a:rPr lang="en-US" sz="2100" b="1" dirty="0"/>
              <a:t> will it be accomplished?</a:t>
            </a:r>
          </a:p>
          <a:p>
            <a:pPr algn="just"/>
            <a:r>
              <a:rPr lang="en-US" sz="2100" dirty="0"/>
              <a:t>Project schedule to achieve milestone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383435" y="4076692"/>
            <a:ext cx="8763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084" y="3978631"/>
            <a:ext cx="1417392" cy="1362552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3383435" y="5550397"/>
            <a:ext cx="87249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7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/>
      <p:bldP spid="18" grpId="0"/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COCOMO Model Cont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effort estimation is expressed in </a:t>
            </a:r>
            <a:r>
              <a:rPr lang="en-US" b="1" dirty="0">
                <a:solidFill>
                  <a:srgbClr val="C00000"/>
                </a:solidFill>
              </a:rPr>
              <a:t>units of person-months (PM)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It is the </a:t>
            </a:r>
            <a:r>
              <a:rPr lang="en-US" b="1" dirty="0">
                <a:solidFill>
                  <a:srgbClr val="C00000"/>
                </a:solidFill>
              </a:rPr>
              <a:t>area under the person-month plot</a:t>
            </a:r>
            <a:r>
              <a:rPr lang="en-US" dirty="0"/>
              <a:t> (as shown in fig.)</a:t>
            </a:r>
          </a:p>
          <a:p>
            <a:r>
              <a:rPr lang="en-US" dirty="0"/>
              <a:t>An </a:t>
            </a:r>
            <a:r>
              <a:rPr lang="en-US" b="1" dirty="0">
                <a:solidFill>
                  <a:srgbClr val="C00000"/>
                </a:solidFill>
              </a:rPr>
              <a:t>effort of 100 PM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does not</a:t>
            </a:r>
            <a:r>
              <a:rPr lang="en-US" dirty="0"/>
              <a:t> imply that </a:t>
            </a:r>
            <a:r>
              <a:rPr lang="en-US" b="1" dirty="0">
                <a:solidFill>
                  <a:srgbClr val="C00000"/>
                </a:solidFill>
              </a:rPr>
              <a:t>100 persons </a:t>
            </a:r>
            <a:r>
              <a:rPr lang="en-US" dirty="0"/>
              <a:t>should </a:t>
            </a:r>
            <a:r>
              <a:rPr lang="en-US" b="1" dirty="0">
                <a:solidFill>
                  <a:srgbClr val="C00000"/>
                </a:solidFill>
              </a:rPr>
              <a:t>work for 1 month</a:t>
            </a:r>
          </a:p>
          <a:p>
            <a:pPr lvl="1"/>
            <a:r>
              <a:rPr lang="en-US" b="1" dirty="0"/>
              <a:t>does not</a:t>
            </a:r>
            <a:r>
              <a:rPr lang="en-US" dirty="0"/>
              <a:t> imply that </a:t>
            </a:r>
            <a:r>
              <a:rPr lang="en-US" b="1" dirty="0">
                <a:solidFill>
                  <a:srgbClr val="C00000"/>
                </a:solidFill>
              </a:rPr>
              <a:t>1 person</a:t>
            </a:r>
            <a:r>
              <a:rPr lang="en-US" dirty="0"/>
              <a:t> should be </a:t>
            </a:r>
            <a:r>
              <a:rPr lang="en-US" b="1" dirty="0">
                <a:solidFill>
                  <a:srgbClr val="C00000"/>
                </a:solidFill>
              </a:rPr>
              <a:t>employed for 100 months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it denotes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area under</a:t>
            </a:r>
            <a:r>
              <a:rPr lang="en-US" dirty="0"/>
              <a:t> the </a:t>
            </a:r>
            <a:r>
              <a:rPr lang="en-US" dirty="0">
                <a:solidFill>
                  <a:srgbClr val="C00000"/>
                </a:solidFill>
              </a:rPr>
              <a:t>person-month curve</a:t>
            </a:r>
            <a:r>
              <a:rPr lang="en-US" dirty="0"/>
              <a:t> (fig.)</a:t>
            </a:r>
          </a:p>
          <a:p>
            <a:r>
              <a:rPr lang="en-US" b="1" dirty="0">
                <a:solidFill>
                  <a:srgbClr val="C00000"/>
                </a:solidFill>
              </a:rPr>
              <a:t>Every line of source</a:t>
            </a:r>
            <a:r>
              <a:rPr lang="en-US" dirty="0"/>
              <a:t> text should be </a:t>
            </a:r>
            <a:r>
              <a:rPr lang="en-US" b="1" dirty="0">
                <a:solidFill>
                  <a:srgbClr val="C00000"/>
                </a:solidFill>
              </a:rPr>
              <a:t>calculated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as </a:t>
            </a:r>
            <a:r>
              <a:rPr lang="en-US" b="1" dirty="0">
                <a:solidFill>
                  <a:srgbClr val="C00000"/>
                </a:solidFill>
              </a:rPr>
              <a:t>one LOC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irrespective of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actual number of instructions</a:t>
            </a:r>
            <a:r>
              <a:rPr lang="en-US" dirty="0"/>
              <a:t> on that line</a:t>
            </a:r>
          </a:p>
          <a:p>
            <a:r>
              <a:rPr lang="en-US" dirty="0"/>
              <a:t>If a </a:t>
            </a:r>
            <a:r>
              <a:rPr lang="en-US" b="1" dirty="0">
                <a:solidFill>
                  <a:srgbClr val="C00000"/>
                </a:solidFill>
              </a:rPr>
              <a:t>single instruction spans several lines</a:t>
            </a:r>
            <a:r>
              <a:rPr lang="en-US" dirty="0"/>
              <a:t> (say </a:t>
            </a:r>
            <a:r>
              <a:rPr lang="en-US" b="1" dirty="0">
                <a:solidFill>
                  <a:srgbClr val="C00000"/>
                </a:solidFill>
              </a:rPr>
              <a:t>n lines</a:t>
            </a:r>
            <a:r>
              <a:rPr lang="en-US" dirty="0"/>
              <a:t>), it is </a:t>
            </a:r>
            <a:r>
              <a:rPr lang="en-US" b="1" dirty="0">
                <a:solidFill>
                  <a:srgbClr val="C00000"/>
                </a:solidFill>
              </a:rPr>
              <a:t>considered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be </a:t>
            </a:r>
            <a:r>
              <a:rPr lang="en-US" b="1" dirty="0" err="1">
                <a:solidFill>
                  <a:srgbClr val="C00000"/>
                </a:solidFill>
              </a:rPr>
              <a:t>nLOC</a:t>
            </a:r>
            <a:endParaRPr lang="en-US" dirty="0"/>
          </a:p>
          <a:p>
            <a:r>
              <a:rPr lang="en-US" dirty="0"/>
              <a:t>The values of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b="1" baseline="-25000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, a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  <a:r>
              <a:rPr lang="en-US" b="1" dirty="0">
                <a:solidFill>
                  <a:srgbClr val="C00000"/>
                </a:solidFill>
              </a:rPr>
              <a:t>, b</a:t>
            </a:r>
            <a:r>
              <a:rPr lang="en-US" b="1" baseline="-25000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, b</a:t>
            </a:r>
            <a:r>
              <a:rPr lang="en-US" b="1" baseline="-25000" dirty="0">
                <a:solidFill>
                  <a:srgbClr val="C00000"/>
                </a:solidFill>
              </a:rPr>
              <a:t>2</a:t>
            </a:r>
            <a:r>
              <a:rPr lang="en-US" dirty="0"/>
              <a:t> for different categories of products (i.e. organic, semidetached, and embedded) as given by Boehm</a:t>
            </a:r>
          </a:p>
          <a:p>
            <a:r>
              <a:rPr lang="en-US" dirty="0"/>
              <a:t>He derived the expressions by examining historical data collected from a large number of actual projects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863444"/>
            <a:ext cx="3057501" cy="21970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037" y="-35556"/>
            <a:ext cx="761922" cy="77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7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COCOMO Model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8962611" cy="5590565"/>
          </a:xfrm>
        </p:spPr>
        <p:txBody>
          <a:bodyPr/>
          <a:lstStyle/>
          <a:p>
            <a:r>
              <a:rPr lang="en-US" sz="2350" b="1" dirty="0">
                <a:solidFill>
                  <a:srgbClr val="C00000"/>
                </a:solidFill>
              </a:rPr>
              <a:t>Insight</a:t>
            </a:r>
            <a:r>
              <a:rPr lang="en-US" sz="2350" dirty="0">
                <a:solidFill>
                  <a:srgbClr val="C00000"/>
                </a:solidFill>
              </a:rPr>
              <a:t> </a:t>
            </a:r>
            <a:r>
              <a:rPr lang="en-US" sz="2350" dirty="0"/>
              <a:t>into the </a:t>
            </a:r>
            <a:r>
              <a:rPr lang="en-US" sz="2350" b="1" dirty="0">
                <a:solidFill>
                  <a:srgbClr val="C00000"/>
                </a:solidFill>
              </a:rPr>
              <a:t>basic COCOMO</a:t>
            </a:r>
            <a:r>
              <a:rPr lang="en-US" sz="2350" dirty="0"/>
              <a:t> model can be obtained by </a:t>
            </a:r>
            <a:r>
              <a:rPr lang="en-US" sz="2350" b="1" dirty="0">
                <a:solidFill>
                  <a:srgbClr val="C00000"/>
                </a:solidFill>
              </a:rPr>
              <a:t>plotting the estimated characteristics</a:t>
            </a:r>
            <a:r>
              <a:rPr lang="en-US" sz="2350" dirty="0"/>
              <a:t> for different software sizes</a:t>
            </a:r>
          </a:p>
          <a:p>
            <a:r>
              <a:rPr lang="en-US" sz="2350" b="1" dirty="0" smtClean="0">
                <a:solidFill>
                  <a:srgbClr val="C00000"/>
                </a:solidFill>
              </a:rPr>
              <a:t>Fig.1</a:t>
            </a:r>
            <a:r>
              <a:rPr lang="en-US" sz="2350" dirty="0" smtClean="0"/>
              <a:t> </a:t>
            </a:r>
            <a:r>
              <a:rPr lang="en-US" sz="2350" dirty="0"/>
              <a:t>shows a</a:t>
            </a:r>
            <a:r>
              <a:rPr lang="en-US" sz="2350" b="1" dirty="0">
                <a:solidFill>
                  <a:srgbClr val="C00000"/>
                </a:solidFill>
              </a:rPr>
              <a:t> plot of estimated effort</a:t>
            </a:r>
            <a:r>
              <a:rPr lang="en-US" sz="2350" dirty="0"/>
              <a:t> versus </a:t>
            </a:r>
            <a:r>
              <a:rPr lang="en-US" sz="2350" b="1" dirty="0">
                <a:solidFill>
                  <a:srgbClr val="C00000"/>
                </a:solidFill>
              </a:rPr>
              <a:t>product size</a:t>
            </a:r>
            <a:endParaRPr lang="en-US" sz="2350" dirty="0"/>
          </a:p>
          <a:p>
            <a:r>
              <a:rPr lang="en-US" sz="2350" dirty="0"/>
              <a:t>From fig. we can observe that the </a:t>
            </a:r>
            <a:r>
              <a:rPr lang="en-US" sz="2350" b="1" dirty="0">
                <a:solidFill>
                  <a:srgbClr val="C00000"/>
                </a:solidFill>
              </a:rPr>
              <a:t>effort</a:t>
            </a:r>
            <a:r>
              <a:rPr lang="en-US" sz="2350" dirty="0">
                <a:solidFill>
                  <a:srgbClr val="C00000"/>
                </a:solidFill>
              </a:rPr>
              <a:t> </a:t>
            </a:r>
            <a:r>
              <a:rPr lang="en-US" sz="2350" dirty="0"/>
              <a:t>is somewhat </a:t>
            </a:r>
            <a:r>
              <a:rPr lang="en-US" sz="2350" b="1" dirty="0" err="1">
                <a:solidFill>
                  <a:srgbClr val="C00000"/>
                </a:solidFill>
              </a:rPr>
              <a:t>superlinear</a:t>
            </a:r>
            <a:r>
              <a:rPr lang="en-US" sz="2350" dirty="0">
                <a:solidFill>
                  <a:srgbClr val="C00000"/>
                </a:solidFill>
              </a:rPr>
              <a:t> </a:t>
            </a:r>
            <a:r>
              <a:rPr lang="en-US" sz="2350" dirty="0"/>
              <a:t>in the </a:t>
            </a:r>
            <a:r>
              <a:rPr lang="en-US" sz="2350" b="1" dirty="0">
                <a:solidFill>
                  <a:srgbClr val="C00000"/>
                </a:solidFill>
              </a:rPr>
              <a:t>size of the software</a:t>
            </a:r>
            <a:r>
              <a:rPr lang="en-US" sz="2350" dirty="0"/>
              <a:t> product</a:t>
            </a:r>
          </a:p>
          <a:p>
            <a:r>
              <a:rPr lang="en-US" sz="2350" dirty="0"/>
              <a:t>The </a:t>
            </a:r>
            <a:r>
              <a:rPr lang="en-US" sz="2350" b="1" dirty="0">
                <a:solidFill>
                  <a:srgbClr val="C00000"/>
                </a:solidFill>
              </a:rPr>
              <a:t>effort</a:t>
            </a:r>
            <a:r>
              <a:rPr lang="en-US" sz="2350" dirty="0">
                <a:solidFill>
                  <a:srgbClr val="C00000"/>
                </a:solidFill>
              </a:rPr>
              <a:t> </a:t>
            </a:r>
            <a:r>
              <a:rPr lang="en-US" sz="2350" dirty="0"/>
              <a:t>required to develop a product </a:t>
            </a:r>
            <a:r>
              <a:rPr lang="en-US" sz="2350" b="1" dirty="0">
                <a:solidFill>
                  <a:srgbClr val="C00000"/>
                </a:solidFill>
              </a:rPr>
              <a:t>increases</a:t>
            </a:r>
            <a:r>
              <a:rPr lang="en-US" sz="2350" dirty="0">
                <a:solidFill>
                  <a:srgbClr val="C00000"/>
                </a:solidFill>
              </a:rPr>
              <a:t> </a:t>
            </a:r>
            <a:r>
              <a:rPr lang="en-US" sz="2350" dirty="0"/>
              <a:t>very </a:t>
            </a:r>
            <a:r>
              <a:rPr lang="en-US" sz="2350" b="1" dirty="0">
                <a:solidFill>
                  <a:srgbClr val="C00000"/>
                </a:solidFill>
              </a:rPr>
              <a:t>rapidly with project </a:t>
            </a:r>
            <a:r>
              <a:rPr lang="en-US" sz="2350" b="1" dirty="0" smtClean="0">
                <a:solidFill>
                  <a:srgbClr val="C00000"/>
                </a:solidFill>
              </a:rPr>
              <a:t>size</a:t>
            </a:r>
          </a:p>
          <a:p>
            <a:r>
              <a:rPr lang="en-US" sz="2350" dirty="0"/>
              <a:t>The </a:t>
            </a:r>
            <a:r>
              <a:rPr lang="en-US" sz="2350" b="1" dirty="0">
                <a:solidFill>
                  <a:srgbClr val="C00000"/>
                </a:solidFill>
              </a:rPr>
              <a:t>development time versus the product size</a:t>
            </a:r>
            <a:r>
              <a:rPr lang="en-US" sz="2350" dirty="0"/>
              <a:t> in KLOC is plotted in </a:t>
            </a:r>
            <a:r>
              <a:rPr lang="en-US" sz="1800" dirty="0" smtClean="0"/>
              <a:t>fig. 2</a:t>
            </a:r>
            <a:endParaRPr lang="en-US" sz="2350" dirty="0"/>
          </a:p>
          <a:p>
            <a:r>
              <a:rPr lang="en-US" sz="2350" dirty="0"/>
              <a:t>From fig., it can be observed that the </a:t>
            </a:r>
            <a:r>
              <a:rPr lang="en-US" sz="2350" b="1" dirty="0">
                <a:solidFill>
                  <a:srgbClr val="C00000"/>
                </a:solidFill>
              </a:rPr>
              <a:t>development time</a:t>
            </a:r>
            <a:r>
              <a:rPr lang="en-US" sz="2350" dirty="0"/>
              <a:t> is a </a:t>
            </a:r>
            <a:r>
              <a:rPr lang="en-US" sz="2350" b="1" dirty="0">
                <a:solidFill>
                  <a:srgbClr val="C00000"/>
                </a:solidFill>
              </a:rPr>
              <a:t>sublinear</a:t>
            </a:r>
            <a:r>
              <a:rPr lang="en-US" sz="2350" dirty="0">
                <a:solidFill>
                  <a:srgbClr val="C00000"/>
                </a:solidFill>
              </a:rPr>
              <a:t> </a:t>
            </a:r>
            <a:r>
              <a:rPr lang="en-US" sz="2350" dirty="0"/>
              <a:t>function of </a:t>
            </a:r>
            <a:r>
              <a:rPr lang="en-US" sz="2350" b="1" dirty="0">
                <a:solidFill>
                  <a:srgbClr val="C00000"/>
                </a:solidFill>
              </a:rPr>
              <a:t>the size</a:t>
            </a:r>
            <a:r>
              <a:rPr lang="en-US" sz="2350" dirty="0"/>
              <a:t> of the product</a:t>
            </a:r>
          </a:p>
          <a:p>
            <a:r>
              <a:rPr lang="en-US" sz="2350" dirty="0"/>
              <a:t>i.e. when the </a:t>
            </a:r>
            <a:r>
              <a:rPr lang="en-US" sz="2350" b="1" dirty="0">
                <a:solidFill>
                  <a:srgbClr val="C00000"/>
                </a:solidFill>
              </a:rPr>
              <a:t>size of the product</a:t>
            </a:r>
            <a:r>
              <a:rPr lang="en-US" sz="2350" dirty="0"/>
              <a:t> increases by </a:t>
            </a:r>
            <a:r>
              <a:rPr lang="en-US" sz="2350" b="1" dirty="0">
                <a:solidFill>
                  <a:srgbClr val="C00000"/>
                </a:solidFill>
              </a:rPr>
              <a:t>two times</a:t>
            </a:r>
            <a:r>
              <a:rPr lang="en-US" sz="2350" dirty="0"/>
              <a:t>, the time to develop the </a:t>
            </a:r>
            <a:r>
              <a:rPr lang="en-US" sz="2350" b="1" dirty="0">
                <a:solidFill>
                  <a:srgbClr val="C00000"/>
                </a:solidFill>
              </a:rPr>
              <a:t>product does not double</a:t>
            </a:r>
            <a:r>
              <a:rPr lang="en-US" sz="2350" dirty="0"/>
              <a:t> but </a:t>
            </a:r>
            <a:r>
              <a:rPr lang="en-US" sz="2350" b="1" dirty="0">
                <a:solidFill>
                  <a:srgbClr val="C00000"/>
                </a:solidFill>
              </a:rPr>
              <a:t>rises moderately</a:t>
            </a:r>
          </a:p>
          <a:p>
            <a:r>
              <a:rPr lang="en-US" sz="2350" dirty="0"/>
              <a:t>From fig., it can be observed that the development time is roughly the same for all the three categories of products</a:t>
            </a:r>
          </a:p>
          <a:p>
            <a:endParaRPr lang="en-US" sz="2350" b="1" dirty="0">
              <a:solidFill>
                <a:srgbClr val="C00000"/>
              </a:solidFill>
            </a:endParaRPr>
          </a:p>
          <a:p>
            <a:endParaRPr lang="en-US" sz="235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341" y="742949"/>
            <a:ext cx="2851359" cy="22542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4"/>
          <a:stretch/>
        </p:blipFill>
        <p:spPr>
          <a:xfrm>
            <a:off x="9265242" y="3582526"/>
            <a:ext cx="2787148" cy="16897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44150" y="2988615"/>
            <a:ext cx="878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Fig. 1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0384086" y="5286873"/>
            <a:ext cx="878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Fig. 2</a:t>
            </a:r>
            <a:endParaRPr lang="en-U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037" y="-35556"/>
            <a:ext cx="761922" cy="77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49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COCOMO Model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2565556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Effort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the </a:t>
            </a:r>
            <a:r>
              <a:rPr lang="en-US" b="1" dirty="0">
                <a:solidFill>
                  <a:srgbClr val="C00000"/>
                </a:solidFill>
              </a:rPr>
              <a:t>duration estimations</a:t>
            </a:r>
            <a:r>
              <a:rPr lang="en-US" dirty="0"/>
              <a:t> obtained </a:t>
            </a:r>
            <a:r>
              <a:rPr lang="en-US" b="1" dirty="0">
                <a:solidFill>
                  <a:srgbClr val="C00000"/>
                </a:solidFill>
              </a:rPr>
              <a:t>using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COCOMO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model are called as </a:t>
            </a:r>
            <a:r>
              <a:rPr lang="en-US" b="1" dirty="0">
                <a:solidFill>
                  <a:srgbClr val="C00000"/>
                </a:solidFill>
              </a:rPr>
              <a:t>nominal effort </a:t>
            </a:r>
            <a:r>
              <a:rPr lang="en-US" dirty="0"/>
              <a:t>estimate and nominal </a:t>
            </a:r>
            <a:r>
              <a:rPr lang="en-US" b="1" dirty="0">
                <a:solidFill>
                  <a:srgbClr val="C00000"/>
                </a:solidFill>
              </a:rPr>
              <a:t>duration estimate</a:t>
            </a:r>
            <a:r>
              <a:rPr lang="en-US" dirty="0"/>
              <a:t> </a:t>
            </a:r>
          </a:p>
          <a:p>
            <a:r>
              <a:rPr lang="en-US" dirty="0"/>
              <a:t>The term </a:t>
            </a:r>
            <a:r>
              <a:rPr lang="en-US" b="1" dirty="0">
                <a:solidFill>
                  <a:srgbClr val="C00000"/>
                </a:solidFill>
              </a:rPr>
              <a:t>nominal implies</a:t>
            </a:r>
            <a:r>
              <a:rPr lang="en-US" dirty="0"/>
              <a:t> that </a:t>
            </a:r>
          </a:p>
          <a:p>
            <a:pPr lvl="1"/>
            <a:r>
              <a:rPr lang="en-US" dirty="0"/>
              <a:t>if anyone </a:t>
            </a:r>
            <a:r>
              <a:rPr lang="en-US" b="1" dirty="0">
                <a:solidFill>
                  <a:srgbClr val="C00000"/>
                </a:solidFill>
              </a:rPr>
              <a:t>tries to complete the project </a:t>
            </a:r>
            <a:r>
              <a:rPr lang="en-US" dirty="0"/>
              <a:t>in a </a:t>
            </a:r>
            <a:r>
              <a:rPr lang="en-US" b="1" dirty="0">
                <a:solidFill>
                  <a:srgbClr val="C00000"/>
                </a:solidFill>
              </a:rPr>
              <a:t>time shorter</a:t>
            </a:r>
            <a:r>
              <a:rPr lang="en-US" dirty="0"/>
              <a:t> than the </a:t>
            </a:r>
            <a:r>
              <a:rPr lang="en-US" b="1" dirty="0">
                <a:solidFill>
                  <a:srgbClr val="C00000"/>
                </a:solidFill>
              </a:rPr>
              <a:t>estimated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duration, then the </a:t>
            </a:r>
            <a:r>
              <a:rPr lang="en-US" b="1" dirty="0">
                <a:solidFill>
                  <a:srgbClr val="C00000"/>
                </a:solidFill>
              </a:rPr>
              <a:t>cost will increase drastically</a:t>
            </a:r>
            <a:endParaRPr lang="en-US" dirty="0"/>
          </a:p>
          <a:p>
            <a:pPr lvl="1"/>
            <a:r>
              <a:rPr lang="en-US" dirty="0"/>
              <a:t>But, if anyone </a:t>
            </a:r>
            <a:r>
              <a:rPr lang="en-US" b="1" dirty="0">
                <a:solidFill>
                  <a:srgbClr val="C00000"/>
                </a:solidFill>
              </a:rPr>
              <a:t>completes the project over a longer period</a:t>
            </a:r>
            <a:r>
              <a:rPr lang="en-US" dirty="0"/>
              <a:t> of time than the </a:t>
            </a:r>
            <a:r>
              <a:rPr lang="en-US" b="1" dirty="0">
                <a:solidFill>
                  <a:srgbClr val="C00000"/>
                </a:solidFill>
              </a:rPr>
              <a:t>estimated</a:t>
            </a:r>
            <a:r>
              <a:rPr lang="en-US" dirty="0"/>
              <a:t>, then there is almost </a:t>
            </a:r>
            <a:r>
              <a:rPr lang="en-US" b="1" dirty="0">
                <a:solidFill>
                  <a:srgbClr val="C00000"/>
                </a:solidFill>
              </a:rPr>
              <a:t>no decrease </a:t>
            </a:r>
            <a:r>
              <a:rPr lang="en-US" dirty="0"/>
              <a:t>in the </a:t>
            </a:r>
            <a:r>
              <a:rPr lang="en-US" b="1" dirty="0">
                <a:solidFill>
                  <a:srgbClr val="C00000"/>
                </a:solidFill>
              </a:rPr>
              <a:t>estimated cost value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037" y="-35556"/>
            <a:ext cx="761922" cy="7752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1180" y="3429001"/>
            <a:ext cx="119296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Example</a:t>
            </a:r>
            <a:r>
              <a:rPr lang="en-US" sz="2400" b="1" dirty="0" smtClean="0"/>
              <a:t>: </a:t>
            </a:r>
            <a:r>
              <a:rPr lang="en-US" sz="2100" dirty="0" smtClean="0"/>
              <a:t>Assume </a:t>
            </a:r>
            <a:r>
              <a:rPr lang="en-US" sz="2100" dirty="0"/>
              <a:t>that the </a:t>
            </a:r>
            <a:r>
              <a:rPr lang="en-US" sz="2100" b="1" dirty="0">
                <a:solidFill>
                  <a:srgbClr val="C00000"/>
                </a:solidFill>
              </a:rPr>
              <a:t>size</a:t>
            </a:r>
            <a:r>
              <a:rPr lang="en-US" sz="2100" dirty="0"/>
              <a:t> of an </a:t>
            </a:r>
            <a:r>
              <a:rPr lang="en-US" sz="2100" b="1" dirty="0">
                <a:solidFill>
                  <a:srgbClr val="C00000"/>
                </a:solidFill>
              </a:rPr>
              <a:t>organic type</a:t>
            </a:r>
            <a:r>
              <a:rPr lang="en-US" sz="2100" dirty="0"/>
              <a:t> software product </a:t>
            </a:r>
            <a:r>
              <a:rPr lang="en-US" sz="2100" b="1" dirty="0">
                <a:solidFill>
                  <a:srgbClr val="C00000"/>
                </a:solidFill>
              </a:rPr>
              <a:t>has been estimated</a:t>
            </a:r>
            <a:r>
              <a:rPr lang="en-US" sz="2100" dirty="0"/>
              <a:t> to be </a:t>
            </a:r>
            <a:r>
              <a:rPr lang="en-US" sz="2100" b="1" dirty="0">
                <a:solidFill>
                  <a:srgbClr val="C00000"/>
                </a:solidFill>
              </a:rPr>
              <a:t>32,000 lines of source code</a:t>
            </a:r>
            <a:r>
              <a:rPr lang="en-US" sz="2100" dirty="0"/>
              <a:t>. Assume that the </a:t>
            </a:r>
            <a:r>
              <a:rPr lang="en-US" sz="2100" b="1" dirty="0">
                <a:solidFill>
                  <a:srgbClr val="C00000"/>
                </a:solidFill>
              </a:rPr>
              <a:t>average salary</a:t>
            </a:r>
            <a:r>
              <a:rPr lang="en-US" sz="2100" dirty="0"/>
              <a:t> of software </a:t>
            </a:r>
            <a:r>
              <a:rPr lang="en-US" sz="2100" b="1" dirty="0">
                <a:solidFill>
                  <a:srgbClr val="C00000"/>
                </a:solidFill>
              </a:rPr>
              <a:t>engineers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be </a:t>
            </a:r>
            <a:r>
              <a:rPr lang="en-US" sz="2100" b="1" dirty="0" err="1">
                <a:solidFill>
                  <a:srgbClr val="C00000"/>
                </a:solidFill>
              </a:rPr>
              <a:t>Rs</a:t>
            </a:r>
            <a:r>
              <a:rPr lang="en-US" sz="2100" b="1" dirty="0">
                <a:solidFill>
                  <a:srgbClr val="C00000"/>
                </a:solidFill>
              </a:rPr>
              <a:t>. 15,000/- per month</a:t>
            </a:r>
            <a:r>
              <a:rPr lang="en-US" sz="2100" dirty="0"/>
              <a:t>. </a:t>
            </a:r>
            <a:r>
              <a:rPr lang="en-US" sz="2100" b="1" dirty="0">
                <a:solidFill>
                  <a:srgbClr val="C00000"/>
                </a:solidFill>
              </a:rPr>
              <a:t>Determine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the </a:t>
            </a:r>
            <a:r>
              <a:rPr lang="en-US" sz="2100" b="1" dirty="0">
                <a:solidFill>
                  <a:srgbClr val="C00000"/>
                </a:solidFill>
              </a:rPr>
              <a:t>effort required</a:t>
            </a:r>
            <a:r>
              <a:rPr lang="en-US" sz="2100" dirty="0"/>
              <a:t> to develop the software product </a:t>
            </a:r>
            <a:r>
              <a:rPr lang="en-US" sz="2100" b="1" dirty="0">
                <a:solidFill>
                  <a:srgbClr val="C00000"/>
                </a:solidFill>
              </a:rPr>
              <a:t>and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the </a:t>
            </a:r>
            <a:r>
              <a:rPr lang="en-US" sz="2100" b="1" dirty="0">
                <a:solidFill>
                  <a:srgbClr val="C00000"/>
                </a:solidFill>
              </a:rPr>
              <a:t>nominal development </a:t>
            </a:r>
            <a:r>
              <a:rPr lang="en-US" sz="2100" b="1" dirty="0" smtClean="0">
                <a:solidFill>
                  <a:srgbClr val="C00000"/>
                </a:solidFill>
              </a:rPr>
              <a:t>time</a:t>
            </a:r>
            <a:endParaRPr lang="en-US" sz="2100" b="1" dirty="0">
              <a:solidFill>
                <a:srgbClr val="C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31180" y="3390901"/>
            <a:ext cx="119296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6580" y="4618471"/>
                <a:ext cx="4071243" cy="369332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𝑬𝒇𝒇𝒐𝒓𝒕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𝐾𝐿𝑂𝐶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80" y="4618471"/>
                <a:ext cx="4071243" cy="369332"/>
              </a:xfrm>
              <a:prstGeom prst="rect">
                <a:avLst/>
              </a:prstGeom>
              <a:blipFill>
                <a:blip r:embed="rId4"/>
                <a:stretch>
                  <a:fillRect l="-448" r="-1045" b="-33871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333324" y="4618471"/>
                <a:ext cx="4586256" cy="375872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𝑻𝒅𝒆𝒗</m:t>
                      </m:r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𝐸𝑓𝑓𝑜𝑟𝑡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𝑀𝑜𝑛𝑡h𝑠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324" y="4618471"/>
                <a:ext cx="4586256" cy="375872"/>
              </a:xfrm>
              <a:prstGeom prst="rect">
                <a:avLst/>
              </a:prstGeom>
              <a:blipFill>
                <a:blip r:embed="rId5"/>
                <a:stretch>
                  <a:fillRect l="-265" r="-133" b="-33333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88295" y="5062277"/>
                <a:ext cx="2716385" cy="37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2.4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1.05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295" y="5062277"/>
                <a:ext cx="2716385" cy="373500"/>
              </a:xfrm>
              <a:prstGeom prst="rect">
                <a:avLst/>
              </a:prstGeom>
              <a:blipFill>
                <a:blip r:embed="rId6"/>
                <a:stretch>
                  <a:fillRect l="-673" r="-2242" b="-64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06538" y="5511957"/>
                <a:ext cx="125034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538" y="5511957"/>
                <a:ext cx="1250342" cy="369332"/>
              </a:xfrm>
              <a:prstGeom prst="rect">
                <a:avLst/>
              </a:prstGeom>
              <a:blipFill>
                <a:blip r:embed="rId7"/>
                <a:stretch>
                  <a:fillRect l="-1951" r="-5366" b="-81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03231" y="5080799"/>
                <a:ext cx="329724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2.5×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91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0.38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𝑀𝑜𝑛𝑡h𝑠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231" y="5080799"/>
                <a:ext cx="3297249" cy="369332"/>
              </a:xfrm>
              <a:prstGeom prst="rect">
                <a:avLst/>
              </a:prstGeom>
              <a:blipFill>
                <a:blip r:embed="rId8"/>
                <a:stretch>
                  <a:fillRect l="-556" r="-1852" b="-98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223880" y="5519139"/>
                <a:ext cx="183422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14 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𝑀𝑜𝑛𝑡h𝑠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880" y="5519139"/>
                <a:ext cx="1834220" cy="369332"/>
              </a:xfrm>
              <a:prstGeom prst="rect">
                <a:avLst/>
              </a:prstGeom>
              <a:blipFill>
                <a:blip r:embed="rId9"/>
                <a:stretch>
                  <a:fillRect l="-1329" r="-3654" b="-81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156580" y="6071769"/>
            <a:ext cx="876300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Cost</a:t>
            </a:r>
            <a:r>
              <a:rPr lang="en-US" sz="2400" dirty="0"/>
              <a:t> required to develop the </a:t>
            </a:r>
            <a:r>
              <a:rPr lang="en-US" sz="2400" dirty="0" smtClean="0"/>
              <a:t>product = 14 x 15000 = </a:t>
            </a:r>
            <a:r>
              <a:rPr lang="en-US" sz="2400" dirty="0" err="1" smtClean="0"/>
              <a:t>Rs</a:t>
            </a:r>
            <a:r>
              <a:rPr lang="en-US" sz="2400" dirty="0" smtClean="0"/>
              <a:t>. </a:t>
            </a:r>
            <a:r>
              <a:rPr lang="en-US" sz="2400" b="1" dirty="0" smtClean="0">
                <a:solidFill>
                  <a:srgbClr val="C00000"/>
                </a:solidFill>
              </a:rPr>
              <a:t>2,10,000/-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38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8" grpId="0" animBg="1"/>
      <p:bldP spid="9" grpId="0" animBg="1"/>
      <p:bldP spid="10" grpId="0"/>
      <p:bldP spid="11" grpId="0"/>
      <p:bldP spid="12" grpId="0"/>
      <p:bldP spid="13" grpId="0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COCOMO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732818"/>
            <a:ext cx="11929641" cy="5590565"/>
          </a:xfrm>
        </p:spPr>
        <p:txBody>
          <a:bodyPr/>
          <a:lstStyle/>
          <a:p>
            <a:r>
              <a:rPr lang="en-US" dirty="0"/>
              <a:t>The</a:t>
            </a:r>
            <a:r>
              <a:rPr lang="en-US" b="1" dirty="0">
                <a:solidFill>
                  <a:srgbClr val="C00000"/>
                </a:solidFill>
              </a:rPr>
              <a:t> basic COCOMO </a:t>
            </a:r>
            <a:r>
              <a:rPr lang="en-US" dirty="0"/>
              <a:t>model </a:t>
            </a:r>
            <a:r>
              <a:rPr lang="en-US" b="1" dirty="0">
                <a:solidFill>
                  <a:srgbClr val="C00000"/>
                </a:solidFill>
              </a:rPr>
              <a:t>assumes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</a:t>
            </a:r>
            <a:r>
              <a:rPr lang="en-US" b="1" dirty="0">
                <a:solidFill>
                  <a:srgbClr val="C00000"/>
                </a:solidFill>
              </a:rPr>
              <a:t>effort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development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time </a:t>
            </a:r>
            <a:r>
              <a:rPr lang="en-US" b="1" dirty="0">
                <a:solidFill>
                  <a:srgbClr val="C00000"/>
                </a:solidFill>
              </a:rPr>
              <a:t>are functions </a:t>
            </a:r>
            <a:r>
              <a:rPr lang="en-US" dirty="0"/>
              <a:t>of the </a:t>
            </a:r>
            <a:r>
              <a:rPr lang="en-US" b="1" dirty="0">
                <a:solidFill>
                  <a:srgbClr val="C00000"/>
                </a:solidFill>
              </a:rPr>
              <a:t>product size alone</a:t>
            </a:r>
          </a:p>
          <a:p>
            <a:r>
              <a:rPr lang="en-US" dirty="0"/>
              <a:t>However, a </a:t>
            </a:r>
            <a:r>
              <a:rPr lang="en-US" b="1" dirty="0">
                <a:solidFill>
                  <a:srgbClr val="C00000"/>
                </a:solidFill>
              </a:rPr>
              <a:t>host of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other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project </a:t>
            </a:r>
            <a:r>
              <a:rPr lang="en-US" b="1" dirty="0">
                <a:solidFill>
                  <a:srgbClr val="C00000"/>
                </a:solidFill>
              </a:rPr>
              <a:t>parameters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besides the product size </a:t>
            </a:r>
            <a:r>
              <a:rPr lang="en-US" b="1" dirty="0">
                <a:solidFill>
                  <a:srgbClr val="C00000"/>
                </a:solidFill>
              </a:rPr>
              <a:t>affect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effort required</a:t>
            </a:r>
            <a:r>
              <a:rPr lang="en-US" dirty="0"/>
              <a:t> to develop the product as well as the </a:t>
            </a:r>
            <a:r>
              <a:rPr lang="en-US" b="1" dirty="0">
                <a:solidFill>
                  <a:srgbClr val="C00000"/>
                </a:solidFill>
              </a:rPr>
              <a:t>development time</a:t>
            </a:r>
          </a:p>
          <a:p>
            <a:r>
              <a:rPr lang="en-US" dirty="0"/>
              <a:t>Therefore,</a:t>
            </a:r>
            <a:r>
              <a:rPr lang="en-US" b="1" dirty="0">
                <a:solidFill>
                  <a:srgbClr val="C00000"/>
                </a:solidFill>
              </a:rPr>
              <a:t> in order to obtain an accurate estimation</a:t>
            </a:r>
            <a:r>
              <a:rPr lang="en-US" dirty="0"/>
              <a:t> of the effort and project </a:t>
            </a:r>
            <a:r>
              <a:rPr lang="en-US" b="1" dirty="0">
                <a:solidFill>
                  <a:srgbClr val="C00000"/>
                </a:solidFill>
              </a:rPr>
              <a:t>duration</a:t>
            </a:r>
            <a:r>
              <a:rPr lang="en-US" dirty="0"/>
              <a:t>, the </a:t>
            </a:r>
            <a:r>
              <a:rPr lang="en-US" b="1" dirty="0">
                <a:solidFill>
                  <a:srgbClr val="C00000"/>
                </a:solidFill>
              </a:rPr>
              <a:t>effect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all relevant </a:t>
            </a:r>
            <a:r>
              <a:rPr lang="en-US" b="1" dirty="0">
                <a:solidFill>
                  <a:srgbClr val="C00000"/>
                </a:solidFill>
              </a:rPr>
              <a:t>parameters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must be </a:t>
            </a:r>
            <a:r>
              <a:rPr lang="en-US" b="1" dirty="0">
                <a:solidFill>
                  <a:srgbClr val="C00000"/>
                </a:solidFill>
              </a:rPr>
              <a:t>taken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into </a:t>
            </a:r>
            <a:r>
              <a:rPr lang="en-US" b="1" dirty="0">
                <a:solidFill>
                  <a:srgbClr val="C00000"/>
                </a:solidFill>
              </a:rPr>
              <a:t>account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intermediate COCOMO</a:t>
            </a:r>
            <a:r>
              <a:rPr lang="en-US" dirty="0"/>
              <a:t> model </a:t>
            </a:r>
            <a:r>
              <a:rPr lang="en-US" b="1" dirty="0">
                <a:solidFill>
                  <a:srgbClr val="C00000"/>
                </a:solidFill>
              </a:rPr>
              <a:t>recognizes this fact</a:t>
            </a:r>
            <a:r>
              <a:rPr lang="en-US" dirty="0"/>
              <a:t> and refines the initial estimate obtained using the basic COCOMO expressions </a:t>
            </a:r>
            <a:r>
              <a:rPr lang="en-US" b="1" dirty="0">
                <a:solidFill>
                  <a:srgbClr val="C00000"/>
                </a:solidFill>
              </a:rPr>
              <a:t>by using a set of 15 cost drivers (multipliers) </a:t>
            </a:r>
            <a:r>
              <a:rPr lang="en-US" dirty="0"/>
              <a:t>based on </a:t>
            </a:r>
            <a:r>
              <a:rPr lang="en-US" b="1" dirty="0">
                <a:solidFill>
                  <a:srgbClr val="C00000"/>
                </a:solidFill>
              </a:rPr>
              <a:t>various attributes</a:t>
            </a:r>
            <a:r>
              <a:rPr lang="en-US" dirty="0"/>
              <a:t> of software development</a:t>
            </a:r>
          </a:p>
          <a:p>
            <a:pPr lvl="1"/>
            <a:r>
              <a:rPr lang="en-US" dirty="0"/>
              <a:t>For example, if modern programming practices are used, the initial estimates are scaled downward by multiplication with a cost driver having a value less than 1</a:t>
            </a:r>
          </a:p>
          <a:p>
            <a:r>
              <a:rPr lang="en-US" dirty="0"/>
              <a:t>It is </a:t>
            </a:r>
            <a:r>
              <a:rPr lang="en-US" b="1" dirty="0">
                <a:solidFill>
                  <a:srgbClr val="C00000"/>
                </a:solidFill>
              </a:rPr>
              <a:t>requires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project manager </a:t>
            </a:r>
            <a:r>
              <a:rPr lang="en-US" b="1" dirty="0">
                <a:solidFill>
                  <a:srgbClr val="C00000"/>
                </a:solidFill>
              </a:rPr>
              <a:t>to rate</a:t>
            </a:r>
            <a:r>
              <a:rPr lang="en-US" dirty="0"/>
              <a:t> these </a:t>
            </a:r>
            <a:r>
              <a:rPr lang="en-US" b="1" dirty="0">
                <a:solidFill>
                  <a:srgbClr val="C00000"/>
                </a:solidFill>
              </a:rPr>
              <a:t>15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different </a:t>
            </a:r>
            <a:r>
              <a:rPr lang="en-US" b="1" dirty="0">
                <a:solidFill>
                  <a:srgbClr val="C00000"/>
                </a:solidFill>
              </a:rPr>
              <a:t>parameters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a particular </a:t>
            </a:r>
            <a:r>
              <a:rPr lang="en-US" b="1" dirty="0">
                <a:solidFill>
                  <a:srgbClr val="C00000"/>
                </a:solidFill>
              </a:rPr>
              <a:t>project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on a</a:t>
            </a:r>
            <a:r>
              <a:rPr lang="en-US" b="1" dirty="0">
                <a:solidFill>
                  <a:srgbClr val="C00000"/>
                </a:solidFill>
              </a:rPr>
              <a:t> scale of one to three</a:t>
            </a:r>
            <a:r>
              <a:rPr lang="en-US" dirty="0"/>
              <a:t>.</a:t>
            </a:r>
          </a:p>
          <a:p>
            <a:r>
              <a:rPr lang="en-US" dirty="0"/>
              <a:t>Then, </a:t>
            </a:r>
            <a:r>
              <a:rPr lang="en-US" b="1" dirty="0">
                <a:solidFill>
                  <a:srgbClr val="C00000"/>
                </a:solidFill>
              </a:rPr>
              <a:t>depending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on these </a:t>
            </a:r>
            <a:r>
              <a:rPr lang="en-US" b="1" dirty="0">
                <a:solidFill>
                  <a:srgbClr val="C00000"/>
                </a:solidFill>
              </a:rPr>
              <a:t>ratings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appropriate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cost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driver </a:t>
            </a:r>
            <a:r>
              <a:rPr lang="en-US" b="1" dirty="0">
                <a:solidFill>
                  <a:srgbClr val="C00000"/>
                </a:solidFill>
              </a:rPr>
              <a:t>values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which should be </a:t>
            </a:r>
            <a:r>
              <a:rPr lang="en-US" b="1" dirty="0">
                <a:solidFill>
                  <a:srgbClr val="C00000"/>
                </a:solidFill>
              </a:rPr>
              <a:t>multiplied with the initial estimate</a:t>
            </a:r>
            <a:r>
              <a:rPr lang="en-US" dirty="0"/>
              <a:t> obtained using the basic COCOMO. 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037" y="-35556"/>
            <a:ext cx="761922" cy="77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9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COCOMO model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1384300"/>
            <a:ext cx="11929641" cy="5069709"/>
          </a:xfrm>
        </p:spPr>
        <p:txBody>
          <a:bodyPr/>
          <a:lstStyle/>
          <a:p>
            <a:r>
              <a:rPr lang="en-US" b="1" dirty="0"/>
              <a:t>Product:</a:t>
            </a:r>
            <a:r>
              <a:rPr lang="en-US" dirty="0"/>
              <a:t> The characteristics of the product that are considered include the </a:t>
            </a:r>
            <a:r>
              <a:rPr lang="en-US" dirty="0">
                <a:solidFill>
                  <a:srgbClr val="C00000"/>
                </a:solidFill>
              </a:rPr>
              <a:t>inherent complexity </a:t>
            </a:r>
            <a:r>
              <a:rPr lang="en-US" dirty="0"/>
              <a:t>of the product, </a:t>
            </a:r>
            <a:r>
              <a:rPr lang="en-US" dirty="0">
                <a:solidFill>
                  <a:srgbClr val="C00000"/>
                </a:solidFill>
              </a:rPr>
              <a:t>reliability requirements </a:t>
            </a:r>
            <a:r>
              <a:rPr lang="en-US" dirty="0"/>
              <a:t>of the product, etc.</a:t>
            </a:r>
          </a:p>
          <a:p>
            <a:r>
              <a:rPr lang="en-US" b="1" dirty="0"/>
              <a:t>Computer:</a:t>
            </a:r>
            <a:r>
              <a:rPr lang="en-US" dirty="0"/>
              <a:t> Characteristics of the computer that are considered include the </a:t>
            </a:r>
            <a:r>
              <a:rPr lang="en-US" dirty="0">
                <a:solidFill>
                  <a:srgbClr val="C00000"/>
                </a:solidFill>
              </a:rPr>
              <a:t>execution speed </a:t>
            </a:r>
            <a:r>
              <a:rPr lang="en-US" dirty="0"/>
              <a:t>required, </a:t>
            </a:r>
            <a:r>
              <a:rPr lang="en-US" dirty="0">
                <a:solidFill>
                  <a:srgbClr val="C00000"/>
                </a:solidFill>
              </a:rPr>
              <a:t>storage space</a:t>
            </a:r>
            <a:r>
              <a:rPr lang="en-US" dirty="0"/>
              <a:t> required etc.</a:t>
            </a:r>
          </a:p>
          <a:p>
            <a:r>
              <a:rPr lang="en-US" b="1" dirty="0"/>
              <a:t>Personnel: </a:t>
            </a:r>
            <a:r>
              <a:rPr lang="en-US" dirty="0"/>
              <a:t>The attributes of development personnel that are considered include the </a:t>
            </a:r>
            <a:r>
              <a:rPr lang="en-US" dirty="0">
                <a:solidFill>
                  <a:srgbClr val="C00000"/>
                </a:solidFill>
              </a:rPr>
              <a:t>experience level of personnel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programming capability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analysis capability</a:t>
            </a:r>
            <a:r>
              <a:rPr lang="en-US" dirty="0"/>
              <a:t>, etc.</a:t>
            </a:r>
          </a:p>
          <a:p>
            <a:r>
              <a:rPr lang="en-US" b="1" dirty="0"/>
              <a:t>Development Environment:</a:t>
            </a:r>
            <a:r>
              <a:rPr lang="en-US" dirty="0"/>
              <a:t> Development environment attributes capture the </a:t>
            </a:r>
            <a:r>
              <a:rPr lang="en-US" dirty="0">
                <a:solidFill>
                  <a:srgbClr val="C00000"/>
                </a:solidFill>
              </a:rPr>
              <a:t>development facilities available </a:t>
            </a:r>
            <a:r>
              <a:rPr lang="en-US" dirty="0"/>
              <a:t>to the developers. An important parameter that is considered is the </a:t>
            </a:r>
            <a:r>
              <a:rPr lang="en-US" dirty="0">
                <a:solidFill>
                  <a:srgbClr val="C00000"/>
                </a:solidFill>
              </a:rPr>
              <a:t>sophistication of the automation (CASE) tools used </a:t>
            </a:r>
            <a:r>
              <a:rPr lang="en-US" dirty="0"/>
              <a:t>for software development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1179" y="819612"/>
            <a:ext cx="11929641" cy="46166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The </a:t>
            </a:r>
            <a:r>
              <a:rPr lang="en-US" sz="2400" b="1" dirty="0">
                <a:solidFill>
                  <a:srgbClr val="C00000"/>
                </a:solidFill>
              </a:rPr>
              <a:t>cost drivers </a:t>
            </a:r>
            <a:r>
              <a:rPr lang="en-US" sz="2400" dirty="0"/>
              <a:t>can be </a:t>
            </a:r>
            <a:r>
              <a:rPr lang="en-US" sz="2400" b="1" dirty="0">
                <a:solidFill>
                  <a:srgbClr val="C00000"/>
                </a:solidFill>
              </a:rPr>
              <a:t>classified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as being attributes </a:t>
            </a:r>
            <a:r>
              <a:rPr lang="en-US" sz="2400" b="1" dirty="0" smtClean="0"/>
              <a:t>of </a:t>
            </a:r>
            <a:r>
              <a:rPr lang="en-US" sz="2400" b="1" dirty="0"/>
              <a:t>the following items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037" y="-35556"/>
            <a:ext cx="761922" cy="77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COCOMO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major </a:t>
            </a:r>
            <a:r>
              <a:rPr lang="en-US" b="1" dirty="0">
                <a:solidFill>
                  <a:srgbClr val="C00000"/>
                </a:solidFill>
              </a:rPr>
              <a:t>shortcoming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both the </a:t>
            </a:r>
            <a:r>
              <a:rPr lang="en-US" b="1" dirty="0">
                <a:solidFill>
                  <a:srgbClr val="C00000"/>
                </a:solidFill>
              </a:rPr>
              <a:t>basic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intermediate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COCOMO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models is that they </a:t>
            </a:r>
            <a:r>
              <a:rPr lang="en-US" b="1" dirty="0">
                <a:solidFill>
                  <a:srgbClr val="C00000"/>
                </a:solidFill>
              </a:rPr>
              <a:t>consider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 software product </a:t>
            </a:r>
            <a:r>
              <a:rPr lang="en-US" b="1" dirty="0">
                <a:solidFill>
                  <a:srgbClr val="C00000"/>
                </a:solidFill>
              </a:rPr>
              <a:t>as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single homogeneous entity</a:t>
            </a:r>
          </a:p>
          <a:p>
            <a:r>
              <a:rPr lang="en-US" dirty="0"/>
              <a:t>Most </a:t>
            </a:r>
            <a:r>
              <a:rPr lang="en-US" b="1" dirty="0">
                <a:solidFill>
                  <a:srgbClr val="C00000"/>
                </a:solidFill>
              </a:rPr>
              <a:t>large systems</a:t>
            </a:r>
            <a:r>
              <a:rPr lang="en-US" dirty="0"/>
              <a:t> are </a:t>
            </a:r>
            <a:r>
              <a:rPr lang="en-US" b="1" dirty="0">
                <a:solidFill>
                  <a:srgbClr val="C00000"/>
                </a:solidFill>
              </a:rPr>
              <a:t>made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up several </a:t>
            </a:r>
            <a:r>
              <a:rPr lang="en-US" b="1" dirty="0">
                <a:solidFill>
                  <a:srgbClr val="C00000"/>
                </a:solidFill>
              </a:rPr>
              <a:t>smaller sub-systems</a:t>
            </a:r>
          </a:p>
          <a:p>
            <a:r>
              <a:rPr lang="en-US" dirty="0"/>
              <a:t>These </a:t>
            </a:r>
            <a:r>
              <a:rPr lang="en-US" b="1" dirty="0">
                <a:solidFill>
                  <a:srgbClr val="C00000"/>
                </a:solidFill>
              </a:rPr>
              <a:t>sub-systems</a:t>
            </a:r>
            <a:r>
              <a:rPr lang="en-US" dirty="0"/>
              <a:t> may have widely </a:t>
            </a:r>
            <a:r>
              <a:rPr lang="en-US" b="1" dirty="0">
                <a:solidFill>
                  <a:srgbClr val="C00000"/>
                </a:solidFill>
              </a:rPr>
              <a:t>different characteristics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rgbClr val="C00000"/>
                </a:solidFill>
              </a:rPr>
              <a:t>some sub-systems</a:t>
            </a:r>
            <a:r>
              <a:rPr lang="en-US" dirty="0"/>
              <a:t> may be considered as </a:t>
            </a:r>
            <a:r>
              <a:rPr lang="en-US" dirty="0">
                <a:solidFill>
                  <a:srgbClr val="C00000"/>
                </a:solidFill>
              </a:rPr>
              <a:t>organic type</a:t>
            </a:r>
            <a:r>
              <a:rPr lang="en-US" dirty="0"/>
              <a:t>, some </a:t>
            </a:r>
            <a:r>
              <a:rPr lang="en-US" dirty="0">
                <a:solidFill>
                  <a:srgbClr val="C00000"/>
                </a:solidFill>
              </a:rPr>
              <a:t>semidetached</a:t>
            </a:r>
            <a:r>
              <a:rPr lang="en-US" dirty="0"/>
              <a:t>, and some </a:t>
            </a:r>
            <a:r>
              <a:rPr lang="en-US" dirty="0">
                <a:solidFill>
                  <a:srgbClr val="C00000"/>
                </a:solidFill>
              </a:rPr>
              <a:t>embedded</a:t>
            </a:r>
            <a:endParaRPr lang="en-US" dirty="0"/>
          </a:p>
          <a:p>
            <a:pPr lvl="1"/>
            <a:r>
              <a:rPr lang="en-US" dirty="0"/>
              <a:t>Also for </a:t>
            </a:r>
            <a:r>
              <a:rPr lang="en-US" dirty="0">
                <a:solidFill>
                  <a:srgbClr val="C00000"/>
                </a:solidFill>
              </a:rPr>
              <a:t>some subsystems </a:t>
            </a: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reliability requirements </a:t>
            </a:r>
            <a:r>
              <a:rPr lang="en-US" dirty="0"/>
              <a:t>may be </a:t>
            </a:r>
            <a:r>
              <a:rPr lang="en-US" dirty="0">
                <a:solidFill>
                  <a:srgbClr val="C00000"/>
                </a:solidFill>
              </a:rPr>
              <a:t>high</a:t>
            </a:r>
            <a:r>
              <a:rPr lang="en-US" dirty="0"/>
              <a:t>, for some the </a:t>
            </a:r>
            <a:r>
              <a:rPr lang="en-US" dirty="0">
                <a:solidFill>
                  <a:srgbClr val="C00000"/>
                </a:solidFill>
              </a:rPr>
              <a:t>development team might have no previous experience</a:t>
            </a:r>
            <a:r>
              <a:rPr lang="en-US" dirty="0"/>
              <a:t> of similar development etc.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complete COCOMO</a:t>
            </a:r>
            <a:r>
              <a:rPr lang="en-US" dirty="0"/>
              <a:t> model </a:t>
            </a:r>
            <a:r>
              <a:rPr lang="en-US" b="1" dirty="0">
                <a:solidFill>
                  <a:srgbClr val="C00000"/>
                </a:solidFill>
              </a:rPr>
              <a:t>considers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these differences in </a:t>
            </a:r>
            <a:r>
              <a:rPr lang="en-US" b="1" dirty="0">
                <a:solidFill>
                  <a:srgbClr val="C00000"/>
                </a:solidFill>
              </a:rPr>
              <a:t>characteristics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the </a:t>
            </a:r>
            <a:r>
              <a:rPr lang="en-US" b="1" dirty="0">
                <a:solidFill>
                  <a:srgbClr val="C00000"/>
                </a:solidFill>
              </a:rPr>
              <a:t>subsystems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estimates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effort and development time </a:t>
            </a:r>
            <a:r>
              <a:rPr lang="en-US" b="1" dirty="0">
                <a:solidFill>
                  <a:srgbClr val="C00000"/>
                </a:solidFill>
              </a:rPr>
              <a:t>as the sum of the estimates for the individual subsystems</a:t>
            </a: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cost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each </a:t>
            </a:r>
            <a:r>
              <a:rPr lang="en-US" b="1" dirty="0">
                <a:solidFill>
                  <a:srgbClr val="C00000"/>
                </a:solidFill>
              </a:rPr>
              <a:t>subsystem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estimated separately</a:t>
            </a:r>
            <a:endParaRPr lang="en-US" dirty="0"/>
          </a:p>
          <a:p>
            <a:r>
              <a:rPr lang="en-US" dirty="0"/>
              <a:t>This approach </a:t>
            </a:r>
            <a:r>
              <a:rPr lang="en-US" b="1" dirty="0">
                <a:solidFill>
                  <a:srgbClr val="C00000"/>
                </a:solidFill>
              </a:rPr>
              <a:t>reduces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margin of error </a:t>
            </a:r>
            <a:r>
              <a:rPr lang="en-US" dirty="0"/>
              <a:t>in the final </a:t>
            </a:r>
            <a:r>
              <a:rPr lang="en-US" b="1" dirty="0">
                <a:solidFill>
                  <a:srgbClr val="C00000"/>
                </a:solidFill>
              </a:rPr>
              <a:t>estimate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037" y="-35556"/>
            <a:ext cx="761922" cy="77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4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Scheduling &amp; Tracking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4" b="11327"/>
          <a:stretch/>
        </p:blipFill>
        <p:spPr>
          <a:xfrm>
            <a:off x="9778093" y="4730070"/>
            <a:ext cx="2152650" cy="17417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595" y="4865103"/>
            <a:ext cx="1818007" cy="1448611"/>
          </a:xfrm>
          <a:prstGeom prst="rect">
            <a:avLst/>
          </a:prstGeom>
        </p:spPr>
      </p:pic>
      <p:sp>
        <p:nvSpPr>
          <p:cNvPr id="14" name="Rounded Rectangular Callout 13"/>
          <p:cNvSpPr/>
          <p:nvPr/>
        </p:nvSpPr>
        <p:spPr>
          <a:xfrm>
            <a:off x="217714" y="956618"/>
            <a:ext cx="11829143" cy="1020991"/>
          </a:xfrm>
          <a:prstGeom prst="wedgeRoundRectCallout">
            <a:avLst>
              <a:gd name="adj1" fmla="val -31095"/>
              <a:gd name="adj2" fmla="val -7263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It is an </a:t>
            </a:r>
            <a:r>
              <a:rPr lang="en-US" sz="2400" b="1" dirty="0">
                <a:solidFill>
                  <a:srgbClr val="C00000"/>
                </a:solidFill>
              </a:rPr>
              <a:t>action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that </a:t>
            </a:r>
            <a:r>
              <a:rPr lang="en-US" sz="2400" b="1" dirty="0">
                <a:solidFill>
                  <a:srgbClr val="C00000"/>
                </a:solidFill>
              </a:rPr>
              <a:t>distributes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estimated </a:t>
            </a:r>
            <a:r>
              <a:rPr lang="en-US" sz="2400" b="1" dirty="0">
                <a:solidFill>
                  <a:srgbClr val="C00000"/>
                </a:solidFill>
              </a:rPr>
              <a:t>effort across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C00000"/>
                </a:solidFill>
              </a:rPr>
              <a:t>planned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project </a:t>
            </a:r>
            <a:r>
              <a:rPr lang="en-US" sz="2400" b="1" dirty="0">
                <a:solidFill>
                  <a:srgbClr val="C00000"/>
                </a:solidFill>
              </a:rPr>
              <a:t>duration</a:t>
            </a:r>
            <a:r>
              <a:rPr lang="en-US" sz="2400" dirty="0"/>
              <a:t>, by </a:t>
            </a:r>
            <a:r>
              <a:rPr lang="en-US" sz="2400" b="1" dirty="0">
                <a:solidFill>
                  <a:srgbClr val="C00000"/>
                </a:solidFill>
              </a:rPr>
              <a:t>allocating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the effort </a:t>
            </a:r>
            <a:r>
              <a:rPr lang="en-US" sz="2400" b="1" dirty="0">
                <a:solidFill>
                  <a:srgbClr val="C00000"/>
                </a:solidFill>
              </a:rPr>
              <a:t>to specific software engineering </a:t>
            </a:r>
            <a:r>
              <a:rPr lang="en-US" sz="2400" b="1" dirty="0" smtClean="0">
                <a:solidFill>
                  <a:srgbClr val="C00000"/>
                </a:solidFill>
              </a:rPr>
              <a:t>tasks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217714" y="2259842"/>
            <a:ext cx="305552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Scheduling Principles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109507" y="2719821"/>
            <a:ext cx="9821236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217714" y="2921622"/>
            <a:ext cx="2879314" cy="4616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dirty="0"/>
              <a:t>Compartmentalization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238880" y="2941233"/>
            <a:ext cx="2639406" cy="4616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Interdependency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20138" y="2926597"/>
            <a:ext cx="2673919" cy="4616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Time Allocation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20137" y="3510830"/>
            <a:ext cx="2673919" cy="4616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Effort Validation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893684" y="2927083"/>
            <a:ext cx="3037059" cy="4616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Define Responsibilities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17715" y="3510832"/>
            <a:ext cx="2879314" cy="4616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Define Outcomes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38881" y="3510831"/>
            <a:ext cx="2639406" cy="461665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Define Milestones </a:t>
            </a:r>
          </a:p>
        </p:txBody>
      </p:sp>
    </p:spTree>
    <p:extLst>
      <p:ext uri="{BB962C8B-B14F-4D97-AF65-F5344CB8AC3E}">
        <p14:creationId xmlns:p14="http://schemas.microsoft.com/office/powerpoint/2010/main" val="60519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92472"/>
            <a:ext cx="11929641" cy="5590565"/>
          </a:xfrm>
        </p:spPr>
        <p:txBody>
          <a:bodyPr/>
          <a:lstStyle/>
          <a:p>
            <a:r>
              <a:rPr lang="en-US" sz="2200" b="1" dirty="0"/>
              <a:t>Compartmentalization</a:t>
            </a:r>
            <a:r>
              <a:rPr lang="en-US" sz="2200" dirty="0"/>
              <a:t> 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product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process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must be </a:t>
            </a:r>
            <a:r>
              <a:rPr lang="en-US" b="1" dirty="0">
                <a:solidFill>
                  <a:srgbClr val="C00000"/>
                </a:solidFill>
              </a:rPr>
              <a:t>decomposed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into a </a:t>
            </a:r>
            <a:r>
              <a:rPr lang="en-US" b="1" dirty="0">
                <a:solidFill>
                  <a:srgbClr val="C00000"/>
                </a:solidFill>
              </a:rPr>
              <a:t>manageable number</a:t>
            </a:r>
            <a:r>
              <a:rPr lang="en-US" dirty="0"/>
              <a:t> of </a:t>
            </a:r>
            <a:r>
              <a:rPr lang="en-US" b="1" dirty="0">
                <a:solidFill>
                  <a:srgbClr val="C00000"/>
                </a:solidFill>
              </a:rPr>
              <a:t>activities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tasks</a:t>
            </a:r>
            <a:endParaRPr lang="en-US" dirty="0"/>
          </a:p>
          <a:p>
            <a:r>
              <a:rPr lang="en-US" sz="2200" b="1" dirty="0"/>
              <a:t>Interdependency 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Tasks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can be completed in </a:t>
            </a:r>
            <a:r>
              <a:rPr lang="en-US" b="1" dirty="0">
                <a:solidFill>
                  <a:srgbClr val="C00000"/>
                </a:solidFill>
              </a:rPr>
              <a:t>parallel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must be </a:t>
            </a:r>
            <a:r>
              <a:rPr lang="en-US" b="1" dirty="0">
                <a:solidFill>
                  <a:srgbClr val="C00000"/>
                </a:solidFill>
              </a:rPr>
              <a:t>separated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from those that must completed </a:t>
            </a:r>
            <a:r>
              <a:rPr lang="en-US" b="1" dirty="0">
                <a:solidFill>
                  <a:srgbClr val="C00000"/>
                </a:solidFill>
              </a:rPr>
              <a:t>serially</a:t>
            </a:r>
            <a:endParaRPr lang="en-US" dirty="0"/>
          </a:p>
          <a:p>
            <a:r>
              <a:rPr lang="en-US" sz="2200" b="1" dirty="0" smtClean="0"/>
              <a:t>Time Allocation</a:t>
            </a:r>
            <a:endParaRPr lang="en-US" sz="2200" dirty="0"/>
          </a:p>
          <a:p>
            <a:pPr lvl="1"/>
            <a:r>
              <a:rPr lang="en-US" dirty="0"/>
              <a:t>Every task has </a:t>
            </a:r>
            <a:r>
              <a:rPr lang="en-US" b="1" dirty="0">
                <a:solidFill>
                  <a:srgbClr val="C00000"/>
                </a:solidFill>
              </a:rPr>
              <a:t>start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completion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dates that </a:t>
            </a:r>
            <a:r>
              <a:rPr lang="en-US" b="1" dirty="0">
                <a:solidFill>
                  <a:srgbClr val="C00000"/>
                </a:solidFill>
              </a:rPr>
              <a:t>take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task interdependencies</a:t>
            </a:r>
            <a:r>
              <a:rPr lang="en-US" dirty="0"/>
              <a:t> into account</a:t>
            </a:r>
            <a:endParaRPr lang="en-US" b="1" dirty="0">
              <a:solidFill>
                <a:srgbClr val="C00000"/>
              </a:solidFill>
            </a:endParaRPr>
          </a:p>
          <a:p>
            <a:r>
              <a:rPr lang="en-US" sz="2200" b="1" dirty="0"/>
              <a:t>Effort Validation</a:t>
            </a:r>
            <a:r>
              <a:rPr lang="en-US" sz="2200" dirty="0"/>
              <a:t> </a:t>
            </a:r>
          </a:p>
          <a:p>
            <a:pPr lvl="1"/>
            <a:r>
              <a:rPr lang="en-US" dirty="0"/>
              <a:t>Project manager must </a:t>
            </a:r>
            <a:r>
              <a:rPr lang="en-US" b="1" dirty="0">
                <a:solidFill>
                  <a:srgbClr val="C00000"/>
                </a:solidFill>
              </a:rPr>
              <a:t>ensure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that on any </a:t>
            </a:r>
            <a:r>
              <a:rPr lang="en-US" b="1" dirty="0">
                <a:solidFill>
                  <a:srgbClr val="C00000"/>
                </a:solidFill>
              </a:rPr>
              <a:t>given day</a:t>
            </a:r>
            <a:r>
              <a:rPr lang="en-US" dirty="0"/>
              <a:t> there are </a:t>
            </a:r>
            <a:r>
              <a:rPr lang="en-US" b="1" dirty="0">
                <a:solidFill>
                  <a:srgbClr val="C00000"/>
                </a:solidFill>
              </a:rPr>
              <a:t>enough staff</a:t>
            </a:r>
            <a:r>
              <a:rPr lang="en-US" dirty="0"/>
              <a:t> members assigned to </a:t>
            </a:r>
            <a:r>
              <a:rPr lang="en-US" b="1" dirty="0">
                <a:solidFill>
                  <a:srgbClr val="C00000"/>
                </a:solidFill>
              </a:rPr>
              <a:t>complete the tasks</a:t>
            </a:r>
            <a:r>
              <a:rPr lang="en-US" dirty="0"/>
              <a:t> within the </a:t>
            </a:r>
            <a:r>
              <a:rPr lang="en-US" b="1" dirty="0">
                <a:solidFill>
                  <a:srgbClr val="C00000"/>
                </a:solidFill>
              </a:rPr>
              <a:t>time estimated </a:t>
            </a:r>
            <a:r>
              <a:rPr lang="en-US" dirty="0"/>
              <a:t>in the project plan</a:t>
            </a:r>
          </a:p>
          <a:p>
            <a:r>
              <a:rPr lang="en-US" sz="2200" b="1" dirty="0"/>
              <a:t>Define Responsibilities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Every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scheduled </a:t>
            </a:r>
            <a:r>
              <a:rPr lang="en-US" b="1" dirty="0">
                <a:solidFill>
                  <a:srgbClr val="C00000"/>
                </a:solidFill>
              </a:rPr>
              <a:t>task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needs to be </a:t>
            </a:r>
            <a:r>
              <a:rPr lang="en-US" b="1" dirty="0">
                <a:solidFill>
                  <a:srgbClr val="C00000"/>
                </a:solidFill>
              </a:rPr>
              <a:t>assigned to</a:t>
            </a:r>
            <a:r>
              <a:rPr lang="en-US" dirty="0"/>
              <a:t> a </a:t>
            </a:r>
            <a:r>
              <a:rPr lang="en-US" b="1" dirty="0">
                <a:solidFill>
                  <a:srgbClr val="C00000"/>
                </a:solidFill>
              </a:rPr>
              <a:t>specific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team </a:t>
            </a:r>
            <a:r>
              <a:rPr lang="en-US" b="1" dirty="0" smtClean="0">
                <a:solidFill>
                  <a:srgbClr val="C00000"/>
                </a:solidFill>
              </a:rPr>
              <a:t>member</a:t>
            </a:r>
          </a:p>
          <a:p>
            <a:r>
              <a:rPr lang="en-US" sz="2200" b="1" dirty="0"/>
              <a:t>Define Outcomes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Every task</a:t>
            </a:r>
            <a:r>
              <a:rPr lang="en-US" dirty="0"/>
              <a:t> in the schedule </a:t>
            </a:r>
            <a:r>
              <a:rPr lang="en-US" b="1" dirty="0">
                <a:solidFill>
                  <a:srgbClr val="C00000"/>
                </a:solidFill>
              </a:rPr>
              <a:t>needs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rgbClr val="C00000"/>
                </a:solidFill>
              </a:rPr>
              <a:t>have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defined outcome</a:t>
            </a:r>
            <a:r>
              <a:rPr lang="en-US" dirty="0"/>
              <a:t> (usually a work product or deliverable</a:t>
            </a:r>
            <a:r>
              <a:rPr lang="en-US" dirty="0" smtClean="0"/>
              <a:t>)</a:t>
            </a:r>
          </a:p>
          <a:p>
            <a:r>
              <a:rPr lang="en-US" sz="2200" b="1" dirty="0"/>
              <a:t>Defined Milestones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milestone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accomplished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when one or more </a:t>
            </a:r>
            <a:r>
              <a:rPr lang="en-US" b="1" dirty="0">
                <a:solidFill>
                  <a:srgbClr val="C00000"/>
                </a:solidFill>
              </a:rPr>
              <a:t>work products </a:t>
            </a:r>
            <a:r>
              <a:rPr lang="en-US" dirty="0"/>
              <a:t>from an </a:t>
            </a:r>
            <a:r>
              <a:rPr lang="en-US" dirty="0" err="1" smtClean="0"/>
              <a:t>engg</a:t>
            </a:r>
            <a:r>
              <a:rPr lang="en-US" dirty="0" smtClean="0"/>
              <a:t> </a:t>
            </a:r>
            <a:r>
              <a:rPr lang="en-US" dirty="0"/>
              <a:t>task have </a:t>
            </a:r>
            <a:r>
              <a:rPr lang="en-US" b="1" dirty="0">
                <a:solidFill>
                  <a:srgbClr val="C00000"/>
                </a:solidFill>
              </a:rPr>
              <a:t>passed quality </a:t>
            </a:r>
            <a:r>
              <a:rPr lang="en-US" b="1" dirty="0" smtClean="0">
                <a:solidFill>
                  <a:srgbClr val="C00000"/>
                </a:solidFill>
              </a:rPr>
              <a:t>review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Effort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guideline: </a:t>
            </a:r>
            <a:r>
              <a:rPr lang="en-US" b="1" dirty="0">
                <a:solidFill>
                  <a:srgbClr val="C00000"/>
                </a:solidFill>
              </a:rPr>
              <a:t>40-20-40 rule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40%</a:t>
            </a:r>
            <a:r>
              <a:rPr lang="en-US" dirty="0"/>
              <a:t> or more of all effort allocated to </a:t>
            </a:r>
            <a:r>
              <a:rPr lang="en-US" b="1" dirty="0">
                <a:solidFill>
                  <a:srgbClr val="C00000"/>
                </a:solidFill>
              </a:rPr>
              <a:t>analysis and design tasks</a:t>
            </a:r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20%</a:t>
            </a:r>
            <a:r>
              <a:rPr lang="en-US" b="1" dirty="0"/>
              <a:t> </a:t>
            </a:r>
            <a:r>
              <a:rPr lang="en-US" dirty="0"/>
              <a:t>of effort allocated to </a:t>
            </a:r>
            <a:r>
              <a:rPr lang="en-US" b="1" dirty="0">
                <a:solidFill>
                  <a:srgbClr val="C00000"/>
                </a:solidFill>
              </a:rPr>
              <a:t>programming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40%</a:t>
            </a:r>
            <a:r>
              <a:rPr lang="en-US" dirty="0"/>
              <a:t> of effort allocated to </a:t>
            </a:r>
            <a:r>
              <a:rPr lang="en-US" b="1" dirty="0">
                <a:solidFill>
                  <a:srgbClr val="C00000"/>
                </a:solidFill>
              </a:rPr>
              <a:t>testing</a:t>
            </a:r>
          </a:p>
          <a:p>
            <a:r>
              <a:rPr lang="en-US" b="1" dirty="0">
                <a:solidFill>
                  <a:srgbClr val="C00000"/>
                </a:solidFill>
              </a:rPr>
              <a:t>Characteristics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each </a:t>
            </a:r>
            <a:r>
              <a:rPr lang="en-US" b="1" dirty="0">
                <a:solidFill>
                  <a:srgbClr val="C00000"/>
                </a:solidFill>
              </a:rPr>
              <a:t>project </a:t>
            </a:r>
            <a:r>
              <a:rPr lang="en-US" dirty="0"/>
              <a:t>dictate the </a:t>
            </a:r>
            <a:r>
              <a:rPr lang="en-US" b="1" dirty="0">
                <a:solidFill>
                  <a:srgbClr val="C00000"/>
                </a:solidFill>
              </a:rPr>
              <a:t>distribution of effort</a:t>
            </a:r>
          </a:p>
          <a:p>
            <a:r>
              <a:rPr lang="en-US" dirty="0"/>
              <a:t>Although most software organizations encounter the following </a:t>
            </a:r>
            <a:r>
              <a:rPr lang="en-US" b="1" dirty="0">
                <a:solidFill>
                  <a:srgbClr val="C00000"/>
                </a:solidFill>
              </a:rPr>
              <a:t>projects types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Concept Development</a:t>
            </a:r>
          </a:p>
          <a:p>
            <a:pPr lvl="2"/>
            <a:r>
              <a:rPr lang="en-US" dirty="0"/>
              <a:t>initiated to explore </a:t>
            </a:r>
            <a:r>
              <a:rPr lang="en-US" dirty="0">
                <a:solidFill>
                  <a:srgbClr val="C00000"/>
                </a:solidFill>
              </a:rPr>
              <a:t>new business concept </a:t>
            </a:r>
            <a:r>
              <a:rPr lang="en-US" dirty="0"/>
              <a:t>or new application of technology</a:t>
            </a:r>
          </a:p>
          <a:p>
            <a:pPr lvl="1"/>
            <a:r>
              <a:rPr lang="en-US" b="1" dirty="0"/>
              <a:t>New Application Development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rgbClr val="C00000"/>
                </a:solidFill>
              </a:rPr>
              <a:t>new product </a:t>
            </a:r>
            <a:r>
              <a:rPr lang="en-US" dirty="0"/>
              <a:t>requested by customer</a:t>
            </a:r>
          </a:p>
          <a:p>
            <a:pPr lvl="1"/>
            <a:r>
              <a:rPr lang="en-US" b="1" dirty="0"/>
              <a:t>Application Enhancement</a:t>
            </a:r>
          </a:p>
          <a:p>
            <a:pPr lvl="2"/>
            <a:r>
              <a:rPr lang="en-US" dirty="0"/>
              <a:t>major </a:t>
            </a:r>
            <a:r>
              <a:rPr lang="en-US" dirty="0">
                <a:solidFill>
                  <a:srgbClr val="C00000"/>
                </a:solidFill>
              </a:rPr>
              <a:t>modifications to function</a:t>
            </a:r>
            <a:r>
              <a:rPr lang="en-US" dirty="0"/>
              <a:t>, performance or interfaces (observable to user)</a:t>
            </a:r>
          </a:p>
          <a:p>
            <a:pPr lvl="1">
              <a:buClrTx/>
            </a:pPr>
            <a:r>
              <a:rPr lang="en-US" b="1" dirty="0"/>
              <a:t>Application Maintenance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rgbClr val="C00000"/>
                </a:solidFill>
              </a:rPr>
              <a:t>correcting</a:t>
            </a:r>
            <a:r>
              <a:rPr lang="en-US" dirty="0"/>
              <a:t>, adapting or </a:t>
            </a:r>
            <a:r>
              <a:rPr lang="en-US" dirty="0">
                <a:solidFill>
                  <a:srgbClr val="C00000"/>
                </a:solidFill>
              </a:rPr>
              <a:t>extending</a:t>
            </a:r>
            <a:r>
              <a:rPr lang="en-US" dirty="0"/>
              <a:t> existing </a:t>
            </a:r>
            <a:r>
              <a:rPr lang="en-US" dirty="0">
                <a:solidFill>
                  <a:srgbClr val="C00000"/>
                </a:solidFill>
              </a:rPr>
              <a:t>software</a:t>
            </a:r>
            <a:r>
              <a:rPr lang="en-US" dirty="0"/>
              <a:t> (not immediately obvious to user).</a:t>
            </a:r>
          </a:p>
          <a:p>
            <a:pPr lvl="1">
              <a:buClrTx/>
            </a:pPr>
            <a:r>
              <a:rPr lang="en-US" b="1" dirty="0"/>
              <a:t>Reengineering</a:t>
            </a:r>
          </a:p>
          <a:p>
            <a:pPr lvl="2">
              <a:buClr>
                <a:schemeClr val="tx1"/>
              </a:buClr>
            </a:pPr>
            <a:r>
              <a:rPr lang="en-US" dirty="0">
                <a:solidFill>
                  <a:srgbClr val="C00000"/>
                </a:solidFill>
              </a:rPr>
              <a:t>rebuilding</a:t>
            </a:r>
            <a:r>
              <a:rPr lang="en-US" dirty="0"/>
              <a:t> all (or part) of a </a:t>
            </a:r>
            <a:r>
              <a:rPr lang="en-US" dirty="0">
                <a:solidFill>
                  <a:srgbClr val="C00000"/>
                </a:solidFill>
              </a:rPr>
              <a:t>existing</a:t>
            </a:r>
            <a:r>
              <a:rPr lang="en-US" dirty="0"/>
              <a:t> (legacy) </a:t>
            </a:r>
            <a:r>
              <a:rPr lang="en-US" dirty="0">
                <a:solidFill>
                  <a:srgbClr val="C00000"/>
                </a:solidFill>
              </a:rPr>
              <a:t>system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Grayscale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1883" y="1"/>
            <a:ext cx="698938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9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project scheduling methods that can be applied to software development.</a:t>
            </a:r>
          </a:p>
          <a:p>
            <a:pPr lvl="1"/>
            <a:r>
              <a:rPr lang="en-US" b="1" dirty="0"/>
              <a:t>Program Evaluation and Review Technique </a:t>
            </a:r>
            <a:r>
              <a:rPr lang="en-US" dirty="0"/>
              <a:t>(</a:t>
            </a:r>
            <a:r>
              <a:rPr lang="en-US" b="1" dirty="0">
                <a:solidFill>
                  <a:srgbClr val="C00000"/>
                </a:solidFill>
              </a:rPr>
              <a:t>PERT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Critical Path Method </a:t>
            </a:r>
            <a:r>
              <a:rPr lang="en-US" dirty="0"/>
              <a:t>(</a:t>
            </a:r>
            <a:r>
              <a:rPr lang="en-US" b="1" dirty="0">
                <a:solidFill>
                  <a:srgbClr val="C00000"/>
                </a:solidFill>
              </a:rPr>
              <a:t>CPM</a:t>
            </a:r>
            <a:r>
              <a:rPr lang="en-US" dirty="0"/>
              <a:t>)</a:t>
            </a:r>
          </a:p>
          <a:p>
            <a:r>
              <a:rPr lang="en-US" dirty="0"/>
              <a:t>Both techniques are </a:t>
            </a:r>
            <a:r>
              <a:rPr lang="en-US" b="1" dirty="0">
                <a:solidFill>
                  <a:srgbClr val="C00000"/>
                </a:solidFill>
              </a:rPr>
              <a:t>driven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by </a:t>
            </a:r>
            <a:r>
              <a:rPr lang="en-US" b="1" dirty="0">
                <a:solidFill>
                  <a:srgbClr val="C00000"/>
                </a:solidFill>
              </a:rPr>
              <a:t>information already</a:t>
            </a:r>
            <a:r>
              <a:rPr lang="en-US" dirty="0"/>
              <a:t> developed in </a:t>
            </a:r>
            <a:r>
              <a:rPr lang="en-US" b="1" dirty="0">
                <a:solidFill>
                  <a:srgbClr val="C00000"/>
                </a:solidFill>
              </a:rPr>
              <a:t>earlier project planning </a:t>
            </a:r>
            <a:r>
              <a:rPr lang="en-US" dirty="0"/>
              <a:t>activities: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estimates</a:t>
            </a:r>
            <a:r>
              <a:rPr lang="en-US" dirty="0"/>
              <a:t> of </a:t>
            </a:r>
            <a:r>
              <a:rPr lang="en-US" dirty="0">
                <a:solidFill>
                  <a:srgbClr val="C00000"/>
                </a:solidFill>
              </a:rPr>
              <a:t>effort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decomposition</a:t>
            </a:r>
            <a:r>
              <a:rPr lang="en-US" dirty="0"/>
              <a:t> of the </a:t>
            </a:r>
            <a:r>
              <a:rPr lang="en-US" dirty="0">
                <a:solidFill>
                  <a:srgbClr val="C00000"/>
                </a:solidFill>
              </a:rPr>
              <a:t>product function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selection</a:t>
            </a:r>
            <a:r>
              <a:rPr lang="en-US" dirty="0"/>
              <a:t> of the </a:t>
            </a:r>
            <a:r>
              <a:rPr lang="en-US" dirty="0">
                <a:solidFill>
                  <a:srgbClr val="C00000"/>
                </a:solidFill>
              </a:rPr>
              <a:t>appropriate process model </a:t>
            </a:r>
            <a:r>
              <a:rPr lang="en-US" dirty="0"/>
              <a:t>and task set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decomposition</a:t>
            </a:r>
            <a:r>
              <a:rPr lang="en-US" dirty="0"/>
              <a:t> of the </a:t>
            </a:r>
            <a:r>
              <a:rPr lang="en-US" dirty="0">
                <a:solidFill>
                  <a:srgbClr val="C00000"/>
                </a:solidFill>
              </a:rPr>
              <a:t>tasks</a:t>
            </a:r>
            <a:r>
              <a:rPr lang="en-US" dirty="0"/>
              <a:t> that are </a:t>
            </a:r>
            <a:r>
              <a:rPr lang="en-US" dirty="0">
                <a:solidFill>
                  <a:srgbClr val="C00000"/>
                </a:solidFill>
              </a:rPr>
              <a:t>selected</a:t>
            </a:r>
          </a:p>
          <a:p>
            <a:r>
              <a:rPr lang="en-US" dirty="0"/>
              <a:t>Both </a:t>
            </a:r>
            <a:r>
              <a:rPr lang="en-US" b="1" dirty="0">
                <a:solidFill>
                  <a:srgbClr val="C00000"/>
                </a:solidFill>
              </a:rPr>
              <a:t>PERT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CPM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provide </a:t>
            </a:r>
            <a:r>
              <a:rPr lang="en-US" dirty="0">
                <a:solidFill>
                  <a:srgbClr val="C00000"/>
                </a:solidFill>
              </a:rPr>
              <a:t>quantitative tools </a:t>
            </a:r>
            <a:r>
              <a:rPr lang="en-US" dirty="0"/>
              <a:t>that allow you to: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Determine the critical path</a:t>
            </a:r>
            <a:r>
              <a:rPr lang="en-US" dirty="0"/>
              <a:t>—the chain of tasks that determines the duration of the project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Establish “most likely” time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estimates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individual tasks by applying statistical models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Calculate “boundary times” </a:t>
            </a:r>
            <a:r>
              <a:rPr lang="en-US" dirty="0"/>
              <a:t>that define a “time window” for a particular task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165" y="863444"/>
            <a:ext cx="1045578" cy="100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60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</a:t>
            </a:r>
            <a:r>
              <a:rPr lang="en-US" sz="3600" baseline="30000" dirty="0"/>
              <a:t>5</a:t>
            </a:r>
            <a:r>
              <a:rPr lang="en-US" sz="3600" dirty="0"/>
              <a:t>HH of Project </a:t>
            </a:r>
            <a:r>
              <a:rPr lang="en-US" sz="3600" dirty="0" smtClean="0"/>
              <a:t>Management Cont.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5951" y="895350"/>
            <a:ext cx="8767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C00000"/>
                </a:solidFill>
              </a:rPr>
              <a:t>Who</a:t>
            </a:r>
            <a:r>
              <a:rPr lang="en-US" sz="2400" b="1" dirty="0"/>
              <a:t> is responsible?</a:t>
            </a:r>
          </a:p>
          <a:p>
            <a:pPr algn="just"/>
            <a:r>
              <a:rPr lang="en-US" sz="2400" dirty="0"/>
              <a:t>Role and responsibility of each member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85951" y="1901007"/>
            <a:ext cx="8767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C00000"/>
                </a:solidFill>
              </a:rPr>
              <a:t>Where</a:t>
            </a:r>
            <a:r>
              <a:rPr lang="en-US" sz="2400" b="1" dirty="0"/>
              <a:t> are they organizationally located?</a:t>
            </a:r>
          </a:p>
          <a:p>
            <a:pPr algn="just"/>
            <a:r>
              <a:rPr lang="en-US" sz="2400" dirty="0"/>
              <a:t>Customer, end user and other stakeholders also have responsibility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185951" y="2906664"/>
            <a:ext cx="87675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How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will</a:t>
            </a:r>
            <a:r>
              <a:rPr lang="en-US" sz="2400" b="1" dirty="0"/>
              <a:t> the job be done technically and managerially?</a:t>
            </a:r>
          </a:p>
          <a:p>
            <a:r>
              <a:rPr lang="en-US" sz="2400" dirty="0"/>
              <a:t>Management and technical strategy must be defined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285" y="3933930"/>
            <a:ext cx="8748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How much </a:t>
            </a:r>
            <a:r>
              <a:rPr lang="en-US" sz="2400" b="1" dirty="0"/>
              <a:t>of each resource is needed?</a:t>
            </a:r>
          </a:p>
          <a:p>
            <a:r>
              <a:rPr lang="en-US" sz="2400" dirty="0"/>
              <a:t>Develop estimation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90500" y="1809750"/>
            <a:ext cx="115681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0500" y="2724150"/>
            <a:ext cx="1161097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90500" y="3790950"/>
            <a:ext cx="1159668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083" y="4241065"/>
            <a:ext cx="1417392" cy="1362552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>
          <a:xfrm>
            <a:off x="1614488" y="5522506"/>
            <a:ext cx="6865958" cy="838200"/>
          </a:xfrm>
          <a:prstGeom prst="wedgeRoundRectCallout">
            <a:avLst>
              <a:gd name="adj1" fmla="val -59323"/>
              <a:gd name="adj2" fmla="val -51907"/>
              <a:gd name="adj3" fmla="val 166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/>
              <a:t>It is applicable </a:t>
            </a:r>
            <a:r>
              <a:rPr lang="en-US" sz="2500" b="1" dirty="0"/>
              <a:t>regardless</a:t>
            </a:r>
            <a:r>
              <a:rPr lang="en-US" sz="2500" dirty="0"/>
              <a:t> of </a:t>
            </a:r>
            <a:r>
              <a:rPr lang="en-US" sz="2500" b="1" dirty="0"/>
              <a:t>size</a:t>
            </a:r>
            <a:r>
              <a:rPr lang="en-US" sz="2500" dirty="0"/>
              <a:t> or </a:t>
            </a:r>
            <a:r>
              <a:rPr lang="en-US" sz="2500" b="1" dirty="0"/>
              <a:t>complexity</a:t>
            </a:r>
            <a:r>
              <a:rPr lang="en-US" sz="2500" dirty="0"/>
              <a:t> of software </a:t>
            </a:r>
            <a:r>
              <a:rPr lang="en-US" sz="2500" b="1" dirty="0"/>
              <a:t>project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5285" y="5141952"/>
            <a:ext cx="955711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</a:t>
            </a:r>
            <a:r>
              <a:rPr lang="en-US" sz="2400" b="1" baseline="30000" dirty="0">
                <a:solidFill>
                  <a:schemeClr val="bg1"/>
                </a:solidFill>
              </a:rPr>
              <a:t>5</a:t>
            </a:r>
            <a:r>
              <a:rPr lang="en-US" sz="2400" b="1" dirty="0">
                <a:solidFill>
                  <a:schemeClr val="bg1"/>
                </a:solidFill>
              </a:rPr>
              <a:t>HH</a:t>
            </a:r>
          </a:p>
        </p:txBody>
      </p:sp>
    </p:spTree>
    <p:extLst>
      <p:ext uri="{BB962C8B-B14F-4D97-AF65-F5344CB8AC3E}">
        <p14:creationId xmlns:p14="http://schemas.microsoft.com/office/powerpoint/2010/main" val="374258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 animBg="1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Schedule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7154991" cy="5590565"/>
          </a:xfrm>
        </p:spPr>
        <p:txBody>
          <a:bodyPr/>
          <a:lstStyle/>
          <a:p>
            <a:r>
              <a:rPr lang="en-US" dirty="0"/>
              <a:t>The project schedule provides a road map for a software project manager.</a:t>
            </a:r>
          </a:p>
          <a:p>
            <a:r>
              <a:rPr lang="en-US" dirty="0"/>
              <a:t>It defines the tasks and milestones.</a:t>
            </a:r>
          </a:p>
          <a:p>
            <a:r>
              <a:rPr lang="en-US" dirty="0"/>
              <a:t>Several ways to track a project schedule:</a:t>
            </a:r>
          </a:p>
          <a:p>
            <a:pPr lvl="1"/>
            <a:r>
              <a:rPr lang="en-US" dirty="0"/>
              <a:t>Conducting </a:t>
            </a:r>
            <a:r>
              <a:rPr lang="en-US" b="1" dirty="0">
                <a:solidFill>
                  <a:srgbClr val="C00000"/>
                </a:solidFill>
              </a:rPr>
              <a:t>periodic project</a:t>
            </a:r>
            <a:r>
              <a:rPr lang="en-US" dirty="0"/>
              <a:t> status </a:t>
            </a:r>
            <a:r>
              <a:rPr lang="en-US" b="1" dirty="0">
                <a:solidFill>
                  <a:srgbClr val="C00000"/>
                </a:solidFill>
              </a:rPr>
              <a:t>meeting</a:t>
            </a:r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Evaluating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review results </a:t>
            </a:r>
            <a:r>
              <a:rPr lang="en-US" dirty="0"/>
              <a:t>in the software process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Determine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if formal </a:t>
            </a:r>
            <a:r>
              <a:rPr lang="en-US" b="1" dirty="0">
                <a:solidFill>
                  <a:srgbClr val="C00000"/>
                </a:solidFill>
              </a:rPr>
              <a:t>project milestones</a:t>
            </a:r>
            <a:r>
              <a:rPr lang="en-US" dirty="0"/>
              <a:t> have been </a:t>
            </a:r>
            <a:r>
              <a:rPr lang="en-US" b="1" dirty="0">
                <a:solidFill>
                  <a:srgbClr val="C00000"/>
                </a:solidFill>
              </a:rPr>
              <a:t>accomplished</a:t>
            </a:r>
            <a:endParaRPr lang="en-US" dirty="0"/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Compare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/>
              <a:t>actual start date</a:t>
            </a:r>
            <a:r>
              <a:rPr lang="en-US" dirty="0"/>
              <a:t> to </a:t>
            </a:r>
            <a:r>
              <a:rPr lang="en-US" b="1" dirty="0"/>
              <a:t>planned start date</a:t>
            </a:r>
            <a:r>
              <a:rPr lang="en-US" dirty="0"/>
              <a:t> for each task</a:t>
            </a:r>
          </a:p>
          <a:p>
            <a:pPr lvl="1"/>
            <a:r>
              <a:rPr lang="en-US" dirty="0"/>
              <a:t>Informal </a:t>
            </a:r>
            <a:r>
              <a:rPr lang="en-US" b="1" dirty="0">
                <a:solidFill>
                  <a:srgbClr val="C00000"/>
                </a:solidFill>
              </a:rPr>
              <a:t>meeting with practitioners</a:t>
            </a:r>
          </a:p>
          <a:p>
            <a:pPr lvl="1"/>
            <a:r>
              <a:rPr lang="en-US" dirty="0"/>
              <a:t>Using</a:t>
            </a:r>
            <a:r>
              <a:rPr lang="en-US" b="1" dirty="0">
                <a:solidFill>
                  <a:srgbClr val="C00000"/>
                </a:solidFill>
              </a:rPr>
              <a:t> earned value analysis</a:t>
            </a:r>
            <a:r>
              <a:rPr lang="en-US" dirty="0"/>
              <a:t> to </a:t>
            </a:r>
            <a:r>
              <a:rPr lang="en-US" b="1" dirty="0">
                <a:solidFill>
                  <a:srgbClr val="C00000"/>
                </a:solidFill>
              </a:rPr>
              <a:t>assess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progress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quantitatively</a:t>
            </a:r>
          </a:p>
          <a:p>
            <a:r>
              <a:rPr lang="en-US" b="1" dirty="0"/>
              <a:t>Project manager</a:t>
            </a:r>
            <a:r>
              <a:rPr lang="en-US" dirty="0"/>
              <a:t> takes the </a:t>
            </a:r>
            <a:r>
              <a:rPr lang="en-US" b="1" dirty="0"/>
              <a:t>control</a:t>
            </a:r>
            <a:r>
              <a:rPr lang="en-US" dirty="0"/>
              <a:t> of the </a:t>
            </a:r>
            <a:r>
              <a:rPr lang="en-US" b="1" dirty="0"/>
              <a:t>schedule</a:t>
            </a:r>
            <a:r>
              <a:rPr lang="en-US" dirty="0"/>
              <a:t> in the aspects of</a:t>
            </a:r>
          </a:p>
          <a:p>
            <a:pPr lvl="1"/>
            <a:r>
              <a:rPr lang="en-US" dirty="0"/>
              <a:t>Project Staffing, Project Problems, Project Resources, Reviews, Project Budget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7428574" y="0"/>
            <a:ext cx="0" cy="6609348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971" y="65315"/>
            <a:ext cx="728616" cy="5805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621878" y="108857"/>
            <a:ext cx="2129109" cy="563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Gantt chart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7570978" y="863444"/>
            <a:ext cx="4501609" cy="1560442"/>
          </a:xfrm>
          <a:prstGeom prst="wedgeRoundRectCallout">
            <a:avLst>
              <a:gd name="adj1" fmla="val 39080"/>
              <a:gd name="adj2" fmla="val -6227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 </a:t>
            </a:r>
            <a:r>
              <a:rPr lang="en-US" sz="2000" b="1" dirty="0">
                <a:solidFill>
                  <a:srgbClr val="C00000"/>
                </a:solidFill>
              </a:rPr>
              <a:t>Gantt chart</a:t>
            </a:r>
            <a:r>
              <a:rPr lang="en-US" sz="2000" dirty="0"/>
              <a:t>, commonly used in </a:t>
            </a:r>
            <a:r>
              <a:rPr lang="en-US" sz="2000" b="1" dirty="0">
                <a:solidFill>
                  <a:srgbClr val="C00000"/>
                </a:solidFill>
              </a:rPr>
              <a:t>project management</a:t>
            </a:r>
            <a:r>
              <a:rPr lang="en-US" sz="2000" dirty="0"/>
              <a:t>, is one of the most </a:t>
            </a:r>
            <a:r>
              <a:rPr lang="en-US" sz="2000" b="1" dirty="0"/>
              <a:t>popular</a:t>
            </a:r>
            <a:r>
              <a:rPr lang="en-US" sz="2000" dirty="0"/>
              <a:t> and </a:t>
            </a:r>
            <a:r>
              <a:rPr lang="en-US" sz="2000" b="1" dirty="0"/>
              <a:t>useful ways</a:t>
            </a:r>
            <a:r>
              <a:rPr lang="en-US" sz="2000" dirty="0"/>
              <a:t> of </a:t>
            </a:r>
            <a:r>
              <a:rPr lang="en-US" sz="2000" b="1" dirty="0">
                <a:solidFill>
                  <a:srgbClr val="C00000"/>
                </a:solidFill>
              </a:rPr>
              <a:t>showing activities (tasks or events)</a:t>
            </a:r>
            <a:r>
              <a:rPr lang="en-US" sz="2000" dirty="0"/>
              <a:t> displayed </a:t>
            </a:r>
            <a:r>
              <a:rPr lang="en-US" sz="2000" b="1" dirty="0">
                <a:solidFill>
                  <a:srgbClr val="C00000"/>
                </a:solidFill>
              </a:rPr>
              <a:t>against time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7621877" y="2576129"/>
            <a:ext cx="445070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dirty="0"/>
              <a:t>On </a:t>
            </a:r>
            <a:r>
              <a:rPr lang="en-US" sz="2100" b="1" dirty="0"/>
              <a:t>the left of the chart </a:t>
            </a:r>
            <a:r>
              <a:rPr lang="en-US" sz="2100" dirty="0"/>
              <a:t>is a </a:t>
            </a:r>
            <a:r>
              <a:rPr lang="en-US" sz="2100" b="1" dirty="0"/>
              <a:t>list of the activities </a:t>
            </a:r>
            <a:r>
              <a:rPr lang="en-US" sz="2100" dirty="0"/>
              <a:t>and along </a:t>
            </a:r>
            <a:r>
              <a:rPr lang="en-US" sz="2100" b="1" dirty="0"/>
              <a:t>the top </a:t>
            </a:r>
            <a:r>
              <a:rPr lang="en-US" sz="2100" dirty="0"/>
              <a:t>is a suitable </a:t>
            </a:r>
            <a:r>
              <a:rPr lang="en-US" sz="2100" b="1" dirty="0"/>
              <a:t>time scale</a:t>
            </a:r>
            <a:r>
              <a:rPr lang="en-US" sz="2100" dirty="0"/>
              <a:t>. 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621877" y="3806371"/>
            <a:ext cx="445070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607363" y="3916729"/>
            <a:ext cx="445070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dirty="0"/>
              <a:t>Each </a:t>
            </a:r>
            <a:r>
              <a:rPr lang="en-US" sz="2100" b="1" dirty="0"/>
              <a:t>activity</a:t>
            </a:r>
            <a:r>
              <a:rPr lang="en-US" sz="2100" dirty="0"/>
              <a:t> is </a:t>
            </a:r>
            <a:r>
              <a:rPr lang="en-US" sz="2100" b="1" dirty="0"/>
              <a:t>represented</a:t>
            </a:r>
            <a:r>
              <a:rPr lang="en-US" sz="2100" dirty="0"/>
              <a:t> by a </a:t>
            </a:r>
            <a:r>
              <a:rPr lang="en-US" sz="2100" b="1" dirty="0"/>
              <a:t>bar</a:t>
            </a:r>
            <a:r>
              <a:rPr lang="en-US" sz="2100" dirty="0"/>
              <a:t>; the </a:t>
            </a:r>
            <a:r>
              <a:rPr lang="en-US" sz="2100" b="1" dirty="0">
                <a:solidFill>
                  <a:srgbClr val="C00000"/>
                </a:solidFill>
              </a:rPr>
              <a:t>position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and </a:t>
            </a:r>
            <a:r>
              <a:rPr lang="en-US" sz="2100" b="1" dirty="0">
                <a:solidFill>
                  <a:srgbClr val="C00000"/>
                </a:solidFill>
              </a:rPr>
              <a:t>length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of the bar reflects the </a:t>
            </a:r>
            <a:r>
              <a:rPr lang="en-US" sz="2100" b="1" dirty="0">
                <a:solidFill>
                  <a:srgbClr val="C00000"/>
                </a:solidFill>
              </a:rPr>
              <a:t>start date</a:t>
            </a:r>
            <a:r>
              <a:rPr lang="en-US" sz="2100" dirty="0"/>
              <a:t>, </a:t>
            </a:r>
            <a:r>
              <a:rPr lang="en-US" sz="2100" b="1" dirty="0">
                <a:solidFill>
                  <a:srgbClr val="C00000"/>
                </a:solidFill>
              </a:rPr>
              <a:t>duration</a:t>
            </a:r>
            <a:r>
              <a:rPr lang="en-US" sz="2100" dirty="0">
                <a:solidFill>
                  <a:srgbClr val="C00000"/>
                </a:solidFill>
              </a:rPr>
              <a:t> </a:t>
            </a:r>
            <a:r>
              <a:rPr lang="en-US" sz="2100" dirty="0"/>
              <a:t>and </a:t>
            </a:r>
            <a:r>
              <a:rPr lang="en-US" sz="2100" b="1" dirty="0">
                <a:solidFill>
                  <a:srgbClr val="C00000"/>
                </a:solidFill>
              </a:rPr>
              <a:t>end date </a:t>
            </a:r>
            <a:r>
              <a:rPr lang="en-US" sz="2100" dirty="0"/>
              <a:t>of the activity. This allows you to see at a glance:</a:t>
            </a:r>
          </a:p>
        </p:txBody>
      </p:sp>
    </p:spTree>
    <p:extLst>
      <p:ext uri="{BB962C8B-B14F-4D97-AF65-F5344CB8AC3E}">
        <p14:creationId xmlns:p14="http://schemas.microsoft.com/office/powerpoint/2010/main" val="286771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 animBg="1"/>
      <p:bldP spid="10" grpId="0"/>
      <p:bldP spid="1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 Cont.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5384" r="3332" b="8462"/>
          <a:stretch/>
        </p:blipFill>
        <p:spPr>
          <a:xfrm>
            <a:off x="3352800" y="994621"/>
            <a:ext cx="8610600" cy="4267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30455" y="994621"/>
            <a:ext cx="3039776" cy="830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What</a:t>
            </a:r>
            <a:r>
              <a:rPr lang="en-US" sz="2400" dirty="0"/>
              <a:t> the </a:t>
            </a:r>
            <a:r>
              <a:rPr lang="en-US" sz="2400" dirty="0">
                <a:solidFill>
                  <a:srgbClr val="C00000"/>
                </a:solidFill>
              </a:rPr>
              <a:t>various activities </a:t>
            </a:r>
            <a:r>
              <a:rPr lang="en-US" sz="2400" dirty="0"/>
              <a:t>are</a:t>
            </a:r>
          </a:p>
        </p:txBody>
      </p:sp>
      <p:sp>
        <p:nvSpPr>
          <p:cNvPr id="7" name="Rectangle 6"/>
          <p:cNvSpPr/>
          <p:nvPr/>
        </p:nvSpPr>
        <p:spPr>
          <a:xfrm>
            <a:off x="130455" y="1971698"/>
            <a:ext cx="3039776" cy="830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When</a:t>
            </a:r>
            <a:r>
              <a:rPr lang="en-US" sz="2400" dirty="0"/>
              <a:t> each </a:t>
            </a:r>
            <a:r>
              <a:rPr lang="en-US" sz="2400" dirty="0">
                <a:solidFill>
                  <a:srgbClr val="C00000"/>
                </a:solidFill>
              </a:rPr>
              <a:t>activity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begins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ends</a:t>
            </a:r>
          </a:p>
        </p:txBody>
      </p:sp>
      <p:sp>
        <p:nvSpPr>
          <p:cNvPr id="8" name="Rectangle 7"/>
          <p:cNvSpPr/>
          <p:nvPr/>
        </p:nvSpPr>
        <p:spPr>
          <a:xfrm>
            <a:off x="130455" y="2948775"/>
            <a:ext cx="3039776" cy="830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How long </a:t>
            </a:r>
            <a:r>
              <a:rPr lang="en-US" sz="2400" dirty="0"/>
              <a:t>each </a:t>
            </a:r>
            <a:r>
              <a:rPr lang="en-US" sz="2400" dirty="0">
                <a:solidFill>
                  <a:srgbClr val="C00000"/>
                </a:solidFill>
              </a:rPr>
              <a:t>activity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C00000"/>
                </a:solidFill>
              </a:rPr>
              <a:t>scheduled</a:t>
            </a:r>
            <a:r>
              <a:rPr lang="en-US" sz="2400" dirty="0"/>
              <a:t> to last</a:t>
            </a:r>
          </a:p>
        </p:txBody>
      </p:sp>
      <p:sp>
        <p:nvSpPr>
          <p:cNvPr id="9" name="Rectangle 8"/>
          <p:cNvSpPr/>
          <p:nvPr/>
        </p:nvSpPr>
        <p:spPr>
          <a:xfrm>
            <a:off x="130455" y="3925852"/>
            <a:ext cx="3039776" cy="1569660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Where</a:t>
            </a:r>
            <a:r>
              <a:rPr lang="en-US" sz="2400" dirty="0"/>
              <a:t> activities </a:t>
            </a:r>
            <a:r>
              <a:rPr lang="en-US" sz="2400" dirty="0">
                <a:solidFill>
                  <a:srgbClr val="C00000"/>
                </a:solidFill>
              </a:rPr>
              <a:t>overlap</a:t>
            </a:r>
            <a:r>
              <a:rPr lang="en-US" sz="2400" dirty="0"/>
              <a:t> with </a:t>
            </a:r>
            <a:r>
              <a:rPr lang="en-US" sz="2400" dirty="0">
                <a:solidFill>
                  <a:srgbClr val="C00000"/>
                </a:solidFill>
              </a:rPr>
              <a:t>other activities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C00000"/>
                </a:solidFill>
              </a:rPr>
              <a:t>by how much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455" y="5641590"/>
            <a:ext cx="3039776" cy="830997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Clr>
                <a:schemeClr val="tx1"/>
              </a:buClr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C00000"/>
                </a:solidFill>
              </a:rPr>
              <a:t>start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C00000"/>
                </a:solidFill>
              </a:rPr>
              <a:t>end date </a:t>
            </a:r>
            <a:r>
              <a:rPr lang="en-US" sz="2400" dirty="0"/>
              <a:t>of the </a:t>
            </a:r>
            <a:r>
              <a:rPr lang="en-US" sz="2400" dirty="0">
                <a:solidFill>
                  <a:srgbClr val="C00000"/>
                </a:solidFill>
              </a:rPr>
              <a:t>whole project</a:t>
            </a:r>
          </a:p>
        </p:txBody>
      </p:sp>
    </p:spTree>
    <p:extLst>
      <p:ext uri="{BB962C8B-B14F-4D97-AF65-F5344CB8AC3E}">
        <p14:creationId xmlns:p14="http://schemas.microsoft.com/office/powerpoint/2010/main" val="37143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4145" y="2421082"/>
            <a:ext cx="548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IN" sz="6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20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1165" y="749140"/>
            <a:ext cx="5768152" cy="5590565"/>
          </a:xfrm>
        </p:spPr>
        <p:txBody>
          <a:bodyPr/>
          <a:lstStyle/>
          <a:p>
            <a:r>
              <a:rPr lang="en-US" b="1" dirty="0" smtClean="0"/>
              <a:t>Measure</a:t>
            </a:r>
            <a:endParaRPr lang="en-US" b="1" dirty="0"/>
          </a:p>
          <a:p>
            <a:pPr lvl="1"/>
            <a:r>
              <a:rPr lang="en-US" dirty="0"/>
              <a:t>It provides a </a:t>
            </a:r>
            <a:r>
              <a:rPr lang="en-US" b="1" dirty="0">
                <a:solidFill>
                  <a:srgbClr val="C00000"/>
                </a:solidFill>
              </a:rPr>
              <a:t>quantitative indication</a:t>
            </a:r>
            <a:r>
              <a:rPr lang="en-US" dirty="0"/>
              <a:t> of the extent (</a:t>
            </a:r>
            <a:r>
              <a:rPr lang="en-US" dirty="0">
                <a:solidFill>
                  <a:srgbClr val="C00000"/>
                </a:solidFill>
              </a:rPr>
              <a:t>range</a:t>
            </a:r>
            <a:r>
              <a:rPr lang="en-US" dirty="0"/>
              <a:t>), </a:t>
            </a:r>
            <a:r>
              <a:rPr lang="en-US" dirty="0">
                <a:solidFill>
                  <a:srgbClr val="C00000"/>
                </a:solidFill>
              </a:rPr>
              <a:t>amount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dimension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capacity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size</a:t>
            </a:r>
            <a:r>
              <a:rPr lang="en-US" dirty="0"/>
              <a:t> of some attributes of a product or </a:t>
            </a:r>
            <a:r>
              <a:rPr lang="en-US" dirty="0" smtClean="0"/>
              <a:t>process</a:t>
            </a:r>
            <a:endParaRPr lang="en-US" dirty="0"/>
          </a:p>
          <a:p>
            <a:pPr lvl="1"/>
            <a:r>
              <a:rPr lang="en-US" dirty="0"/>
              <a:t>Ex., the number of uncovered </a:t>
            </a:r>
            <a:r>
              <a:rPr lang="en-US" dirty="0" smtClean="0"/>
              <a:t>errors</a:t>
            </a:r>
            <a:endParaRPr lang="en-US" dirty="0"/>
          </a:p>
          <a:p>
            <a:r>
              <a:rPr lang="en-US" b="1" dirty="0"/>
              <a:t>Metrics</a:t>
            </a:r>
          </a:p>
          <a:p>
            <a:pPr lvl="1"/>
            <a:r>
              <a:rPr lang="en-US" dirty="0" smtClean="0"/>
              <a:t>It is </a:t>
            </a:r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quantitative measure</a:t>
            </a:r>
            <a:r>
              <a:rPr lang="en-US" dirty="0"/>
              <a:t> of the degree (</a:t>
            </a:r>
            <a:r>
              <a:rPr lang="en-US" dirty="0">
                <a:solidFill>
                  <a:srgbClr val="C00000"/>
                </a:solidFill>
              </a:rPr>
              <a:t>limit</a:t>
            </a:r>
            <a:r>
              <a:rPr lang="en-US" dirty="0"/>
              <a:t>) </a:t>
            </a:r>
            <a:r>
              <a:rPr lang="en-US" dirty="0">
                <a:solidFill>
                  <a:srgbClr val="C00000"/>
                </a:solidFill>
              </a:rPr>
              <a:t>to which</a:t>
            </a:r>
            <a:r>
              <a:rPr lang="en-US" dirty="0"/>
              <a:t> a </a:t>
            </a:r>
            <a:r>
              <a:rPr lang="en-US" dirty="0">
                <a:solidFill>
                  <a:srgbClr val="C00000"/>
                </a:solidFill>
              </a:rPr>
              <a:t>system</a:t>
            </a:r>
            <a:r>
              <a:rPr lang="en-US" dirty="0"/>
              <a:t>, component or process possesses (obtain) a given </a:t>
            </a:r>
            <a:r>
              <a:rPr lang="en-US" dirty="0" smtClean="0"/>
              <a:t>attribute</a:t>
            </a:r>
            <a:endParaRPr lang="en-US" dirty="0"/>
          </a:p>
          <a:p>
            <a:pPr lvl="1"/>
            <a:r>
              <a:rPr lang="en-US" dirty="0"/>
              <a:t>It </a:t>
            </a:r>
            <a:r>
              <a:rPr lang="en-US" b="1" dirty="0">
                <a:solidFill>
                  <a:srgbClr val="C00000"/>
                </a:solidFill>
              </a:rPr>
              <a:t>relates individual measures</a:t>
            </a:r>
            <a:r>
              <a:rPr lang="en-US" dirty="0"/>
              <a:t> in some </a:t>
            </a:r>
            <a:r>
              <a:rPr lang="en-US" dirty="0" smtClean="0"/>
              <a:t>way</a:t>
            </a:r>
            <a:endParaRPr lang="en-US" dirty="0"/>
          </a:p>
          <a:p>
            <a:pPr lvl="1"/>
            <a:r>
              <a:rPr lang="en-US" dirty="0"/>
              <a:t>Ex., number of errors found per </a:t>
            </a:r>
            <a:r>
              <a:rPr lang="en-US" dirty="0" smtClean="0"/>
              <a:t>review</a:t>
            </a:r>
          </a:p>
          <a:p>
            <a:r>
              <a:rPr lang="en-US" b="1" dirty="0"/>
              <a:t>Direct Metrics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Immediately measurable attributes</a:t>
            </a:r>
          </a:p>
          <a:p>
            <a:pPr lvl="1"/>
            <a:r>
              <a:rPr lang="en-US" dirty="0"/>
              <a:t>Ex., Line of Code (LOC), Execution Speed, Defects Reported</a:t>
            </a:r>
          </a:p>
          <a:p>
            <a:pPr lvl="1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889417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5917993" y="734851"/>
            <a:ext cx="6173991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Indirect Metrics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Aspects that are not immediately quantifiable</a:t>
            </a:r>
            <a:endParaRPr lang="en-US" dirty="0"/>
          </a:p>
          <a:p>
            <a:pPr lvl="1"/>
            <a:r>
              <a:rPr lang="en-US" dirty="0"/>
              <a:t>Ex., Functionality, Quantity, Reliability</a:t>
            </a:r>
          </a:p>
          <a:p>
            <a:r>
              <a:rPr lang="en-US" b="1" dirty="0"/>
              <a:t>Indicators</a:t>
            </a:r>
          </a:p>
          <a:p>
            <a:pPr lvl="1"/>
            <a:r>
              <a:rPr lang="en-US" dirty="0"/>
              <a:t>It is a </a:t>
            </a:r>
            <a:r>
              <a:rPr lang="en-US" b="1" dirty="0">
                <a:solidFill>
                  <a:srgbClr val="C00000"/>
                </a:solidFill>
              </a:rPr>
              <a:t>metric or combination of metrics</a:t>
            </a:r>
            <a:r>
              <a:rPr lang="en-US" dirty="0"/>
              <a:t> that provides </a:t>
            </a:r>
            <a:r>
              <a:rPr lang="en-US" dirty="0">
                <a:solidFill>
                  <a:srgbClr val="C00000"/>
                </a:solidFill>
              </a:rPr>
              <a:t>insight into the software process</a:t>
            </a:r>
            <a:r>
              <a:rPr lang="en-US" dirty="0"/>
              <a:t>, project or the product itself</a:t>
            </a:r>
          </a:p>
          <a:p>
            <a:pPr lvl="1"/>
            <a:r>
              <a:rPr lang="en-US" dirty="0"/>
              <a:t>It </a:t>
            </a:r>
            <a:r>
              <a:rPr lang="en-US" b="1" dirty="0">
                <a:solidFill>
                  <a:srgbClr val="C00000"/>
                </a:solidFill>
              </a:rPr>
              <a:t>enables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project manager</a:t>
            </a:r>
            <a:r>
              <a:rPr lang="en-US" dirty="0"/>
              <a:t> or software engineers </a:t>
            </a:r>
            <a:r>
              <a:rPr lang="en-US" b="1" dirty="0">
                <a:solidFill>
                  <a:srgbClr val="C00000"/>
                </a:solidFill>
              </a:rPr>
              <a:t>to adjust</a:t>
            </a:r>
            <a:r>
              <a:rPr lang="en-US" dirty="0"/>
              <a:t> the process, the project or the product</a:t>
            </a:r>
            <a:r>
              <a:rPr lang="en-US" dirty="0">
                <a:solidFill>
                  <a:srgbClr val="C00000"/>
                </a:solidFill>
              </a:rPr>
              <a:t> to make things better</a:t>
            </a:r>
          </a:p>
          <a:p>
            <a:pPr lvl="1"/>
            <a:r>
              <a:rPr lang="en-US" dirty="0"/>
              <a:t>Ex., Product Size (analysis and specification metrics) is an indicator of increased coding, integration and testing effort</a:t>
            </a:r>
          </a:p>
          <a:p>
            <a:r>
              <a:rPr lang="en-US" b="1" dirty="0"/>
              <a:t>Faults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Errors</a:t>
            </a:r>
            <a:r>
              <a:rPr lang="en-US" dirty="0"/>
              <a:t> - </a:t>
            </a:r>
            <a:r>
              <a:rPr lang="en-US" dirty="0">
                <a:solidFill>
                  <a:srgbClr val="C00000"/>
                </a:solidFill>
              </a:rPr>
              <a:t>Faults found by the practitioners</a:t>
            </a:r>
            <a:r>
              <a:rPr lang="en-US" dirty="0"/>
              <a:t> during software development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Defects</a:t>
            </a:r>
            <a:r>
              <a:rPr lang="en-US" dirty="0"/>
              <a:t> - </a:t>
            </a:r>
            <a:r>
              <a:rPr lang="en-US" dirty="0">
                <a:solidFill>
                  <a:srgbClr val="C00000"/>
                </a:solidFill>
              </a:rPr>
              <a:t>Faults found by the customers</a:t>
            </a:r>
            <a:r>
              <a:rPr lang="en-US" dirty="0"/>
              <a:t> after release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7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Measure Software?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288242" y="3131701"/>
            <a:ext cx="11627533" cy="3437094"/>
          </a:xfrm>
        </p:spPr>
        <p:txBody>
          <a:bodyPr/>
          <a:lstStyle/>
          <a:p>
            <a:r>
              <a:rPr lang="en-US" b="1" dirty="0"/>
              <a:t>Process</a:t>
            </a:r>
          </a:p>
          <a:p>
            <a:pPr lvl="1"/>
            <a:r>
              <a:rPr lang="en-US" dirty="0"/>
              <a:t>Specifies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activities related to production</a:t>
            </a:r>
            <a:r>
              <a:rPr lang="en-US" dirty="0"/>
              <a:t> of software.</a:t>
            </a:r>
          </a:p>
          <a:p>
            <a:pPr lvl="1"/>
            <a:r>
              <a:rPr lang="en-US" dirty="0"/>
              <a:t>Specifies the abstract set of activities that should be performed to go from user needs to final product.</a:t>
            </a:r>
          </a:p>
          <a:p>
            <a:r>
              <a:rPr lang="en-US" b="1" dirty="0"/>
              <a:t>Project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Software development work</a:t>
            </a:r>
            <a:r>
              <a:rPr lang="en-US" dirty="0"/>
              <a:t> in which a software process is </a:t>
            </a:r>
            <a:r>
              <a:rPr lang="en-US" dirty="0" smtClean="0"/>
              <a:t>used</a:t>
            </a:r>
            <a:endParaRPr lang="en-US" dirty="0"/>
          </a:p>
          <a:p>
            <a:pPr lvl="1"/>
            <a:r>
              <a:rPr lang="en-US" dirty="0"/>
              <a:t>The actual act of executing the activities for some specific user </a:t>
            </a:r>
            <a:r>
              <a:rPr lang="en-US" dirty="0" smtClean="0"/>
              <a:t>needs</a:t>
            </a:r>
            <a:endParaRPr lang="en-US" dirty="0"/>
          </a:p>
          <a:p>
            <a:r>
              <a:rPr lang="en-US" b="1" dirty="0"/>
              <a:t>Product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The outcomes of </a:t>
            </a:r>
            <a:r>
              <a:rPr lang="en-US" dirty="0"/>
              <a:t>a software </a:t>
            </a:r>
            <a:r>
              <a:rPr lang="en-US" b="1" dirty="0" smtClean="0">
                <a:solidFill>
                  <a:srgbClr val="C00000"/>
                </a:solidFill>
              </a:rPr>
              <a:t>project</a:t>
            </a:r>
            <a:endParaRPr lang="en-US" b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All the outputs that are produced while the </a:t>
            </a:r>
            <a:r>
              <a:rPr lang="en-US" dirty="0" smtClean="0"/>
              <a:t>activities </a:t>
            </a:r>
            <a:r>
              <a:rPr lang="en-US" dirty="0"/>
              <a:t>are being </a:t>
            </a:r>
            <a:r>
              <a:rPr lang="en-US" dirty="0" smtClean="0"/>
              <a:t>executed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88242" y="821281"/>
            <a:ext cx="8486096" cy="461665"/>
            <a:chOff x="688300" y="4331466"/>
            <a:chExt cx="3923234" cy="461665"/>
          </a:xfrm>
        </p:grpSpPr>
        <p:sp>
          <p:nvSpPr>
            <p:cNvPr id="8" name="Rectangle 7"/>
            <p:cNvSpPr/>
            <p:nvPr/>
          </p:nvSpPr>
          <p:spPr>
            <a:xfrm>
              <a:off x="882894" y="4331466"/>
              <a:ext cx="3728640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To </a:t>
              </a:r>
              <a:r>
                <a:rPr lang="en-US" sz="2400" b="1" dirty="0">
                  <a:solidFill>
                    <a:srgbClr val="C00000"/>
                  </a:solidFill>
                </a:rPr>
                <a:t>determine</a:t>
              </a:r>
              <a:r>
                <a:rPr lang="en-US" sz="2400" dirty="0">
                  <a:solidFill>
                    <a:srgbClr val="C00000"/>
                  </a:solidFill>
                </a:rPr>
                <a:t> </a:t>
              </a:r>
              <a:r>
                <a:rPr lang="en-US" sz="2400" dirty="0"/>
                <a:t>(to define) </a:t>
              </a:r>
              <a:r>
                <a:rPr lang="en-US" sz="2400" b="1" dirty="0">
                  <a:solidFill>
                    <a:srgbClr val="C00000"/>
                  </a:solidFill>
                </a:rPr>
                <a:t>quality</a:t>
              </a:r>
              <a:r>
                <a:rPr lang="en-US" sz="2400" dirty="0"/>
                <a:t> of a product or process.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88300" y="4331467"/>
              <a:ext cx="194594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1</a:t>
              </a:r>
              <a:endParaRPr lang="en-US" sz="28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88242" y="1378485"/>
            <a:ext cx="8486096" cy="461665"/>
            <a:chOff x="688300" y="4863407"/>
            <a:chExt cx="8486096" cy="461665"/>
          </a:xfrm>
        </p:grpSpPr>
        <p:sp>
          <p:nvSpPr>
            <p:cNvPr id="11" name="Rectangle 10"/>
            <p:cNvSpPr/>
            <p:nvPr/>
          </p:nvSpPr>
          <p:spPr>
            <a:xfrm>
              <a:off x="1109213" y="4863407"/>
              <a:ext cx="8065183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To </a:t>
              </a:r>
              <a:r>
                <a:rPr lang="en-US" sz="2400" b="1" dirty="0">
                  <a:solidFill>
                    <a:srgbClr val="C00000"/>
                  </a:solidFill>
                </a:rPr>
                <a:t>predict qualities</a:t>
              </a:r>
              <a:r>
                <a:rPr lang="en-US" sz="2400" dirty="0"/>
                <a:t> of a product or process.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8300" y="4863408"/>
              <a:ext cx="420914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smtClean="0"/>
                <a:t>2</a:t>
              </a:r>
              <a:endParaRPr lang="en-US" sz="2800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88242" y="1949981"/>
            <a:ext cx="8486096" cy="461665"/>
            <a:chOff x="688300" y="4863407"/>
            <a:chExt cx="8098520" cy="461665"/>
          </a:xfrm>
        </p:grpSpPr>
        <p:sp>
          <p:nvSpPr>
            <p:cNvPr id="14" name="Rectangle 13"/>
            <p:cNvSpPr/>
            <p:nvPr/>
          </p:nvSpPr>
          <p:spPr>
            <a:xfrm>
              <a:off x="1109213" y="4863407"/>
              <a:ext cx="7677607" cy="4616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400" dirty="0"/>
                <a:t>To </a:t>
              </a:r>
              <a:r>
                <a:rPr lang="en-US" sz="2400" b="1" dirty="0">
                  <a:solidFill>
                    <a:srgbClr val="C00000"/>
                  </a:solidFill>
                </a:rPr>
                <a:t>improve quality </a:t>
              </a:r>
              <a:r>
                <a:rPr lang="en-US" sz="2400" dirty="0"/>
                <a:t>of a product or process.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8300" y="4863408"/>
              <a:ext cx="420914" cy="4616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/>
                <a:t>3</a:t>
              </a: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6316" y="341307"/>
            <a:ext cx="2436587" cy="247933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88242" y="2518368"/>
            <a:ext cx="3477353" cy="4616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Metric Classification Base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2599135" y="2978347"/>
            <a:ext cx="931664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64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6269619" cy="2608419"/>
          </a:xfrm>
        </p:spPr>
        <p:txBody>
          <a:bodyPr/>
          <a:lstStyle/>
          <a:p>
            <a:r>
              <a:rPr lang="en-US" dirty="0"/>
              <a:t>Process Metrics are an invaluable </a:t>
            </a:r>
            <a:r>
              <a:rPr lang="en-US" b="1" dirty="0">
                <a:solidFill>
                  <a:srgbClr val="C00000"/>
                </a:solidFill>
              </a:rPr>
              <a:t>tool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companies to monitor, </a:t>
            </a:r>
            <a:r>
              <a:rPr lang="en-US" b="1" dirty="0">
                <a:solidFill>
                  <a:srgbClr val="C00000"/>
                </a:solidFill>
              </a:rPr>
              <a:t>evaluate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improve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their </a:t>
            </a:r>
            <a:r>
              <a:rPr lang="en-US" b="1" dirty="0">
                <a:solidFill>
                  <a:srgbClr val="C00000"/>
                </a:solidFill>
              </a:rPr>
              <a:t>operational performance</a:t>
            </a:r>
            <a:r>
              <a:rPr lang="en-US" dirty="0"/>
              <a:t> across the enterprise</a:t>
            </a:r>
          </a:p>
          <a:p>
            <a:r>
              <a:rPr lang="en-US" dirty="0"/>
              <a:t>They are </a:t>
            </a:r>
            <a:r>
              <a:rPr lang="en-US" b="1" dirty="0">
                <a:solidFill>
                  <a:srgbClr val="C00000"/>
                </a:solidFill>
              </a:rPr>
              <a:t>used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making </a:t>
            </a:r>
            <a:r>
              <a:rPr lang="en-US" b="1" dirty="0">
                <a:solidFill>
                  <a:srgbClr val="C00000"/>
                </a:solidFill>
              </a:rPr>
              <a:t>strategic decisions</a:t>
            </a:r>
            <a:endParaRPr lang="en-US" dirty="0"/>
          </a:p>
          <a:p>
            <a:r>
              <a:rPr lang="en-US" dirty="0"/>
              <a:t>Process </a:t>
            </a:r>
            <a:r>
              <a:rPr lang="en-US" b="1" dirty="0">
                <a:solidFill>
                  <a:srgbClr val="C00000"/>
                </a:solidFill>
              </a:rPr>
              <a:t>Metrics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are </a:t>
            </a:r>
            <a:r>
              <a:rPr lang="en-US" b="1" dirty="0">
                <a:solidFill>
                  <a:srgbClr val="C00000"/>
                </a:solidFill>
              </a:rPr>
              <a:t>collected across all projects </a:t>
            </a:r>
            <a:r>
              <a:rPr lang="en-US" dirty="0"/>
              <a:t>and over </a:t>
            </a:r>
            <a:r>
              <a:rPr lang="en-US" b="1" dirty="0">
                <a:solidFill>
                  <a:srgbClr val="C00000"/>
                </a:solidFill>
              </a:rPr>
              <a:t>long periods of time</a:t>
            </a:r>
            <a:endParaRPr lang="en-US" dirty="0"/>
          </a:p>
          <a:p>
            <a:r>
              <a:rPr lang="en-US" dirty="0"/>
              <a:t>Their </a:t>
            </a:r>
            <a:r>
              <a:rPr lang="en-US" b="1" dirty="0">
                <a:solidFill>
                  <a:srgbClr val="C00000"/>
                </a:solidFill>
              </a:rPr>
              <a:t>intent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to</a:t>
            </a:r>
            <a:r>
              <a:rPr lang="en-US" b="1" dirty="0">
                <a:solidFill>
                  <a:srgbClr val="C00000"/>
                </a:solidFill>
              </a:rPr>
              <a:t> provide a set of process indicators</a:t>
            </a:r>
            <a:r>
              <a:rPr lang="en-US" dirty="0"/>
              <a:t> that lead to long-term software</a:t>
            </a:r>
            <a:r>
              <a:rPr lang="en-US" b="1" dirty="0">
                <a:solidFill>
                  <a:srgbClr val="C00000"/>
                </a:solidFill>
              </a:rPr>
              <a:t> process improvement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5486" y="4888290"/>
            <a:ext cx="5941007" cy="1569660"/>
          </a:xfrm>
          <a:prstGeom prst="rect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Ex., </a:t>
            </a:r>
            <a:r>
              <a:rPr lang="en-US" sz="2400" b="1" dirty="0"/>
              <a:t>Defect Removal Efficiency (DRE) metric</a:t>
            </a:r>
          </a:p>
          <a:p>
            <a:pPr algn="ctr"/>
            <a:r>
              <a:rPr lang="en-US" sz="2400" i="1" dirty="0"/>
              <a:t>Relationship between </a:t>
            </a:r>
            <a:r>
              <a:rPr lang="en-US" sz="2400" b="1" i="1" dirty="0">
                <a:solidFill>
                  <a:srgbClr val="C00000"/>
                </a:solidFill>
              </a:rPr>
              <a:t>errors (E) </a:t>
            </a:r>
            <a:r>
              <a:rPr lang="en-US" sz="2400" i="1" dirty="0"/>
              <a:t>and </a:t>
            </a:r>
            <a:r>
              <a:rPr lang="en-US" sz="2400" b="1" i="1" dirty="0">
                <a:solidFill>
                  <a:srgbClr val="C00000"/>
                </a:solidFill>
              </a:rPr>
              <a:t>defects (D)</a:t>
            </a:r>
          </a:p>
          <a:p>
            <a:pPr algn="ctr"/>
            <a:r>
              <a:rPr lang="en-US" sz="2400" dirty="0"/>
              <a:t>The </a:t>
            </a:r>
            <a:r>
              <a:rPr lang="en-US" sz="2400" b="1" dirty="0"/>
              <a:t>ideal</a:t>
            </a:r>
            <a:r>
              <a:rPr lang="en-US" sz="2400" dirty="0"/>
              <a:t> is a</a:t>
            </a:r>
            <a:r>
              <a:rPr lang="en-US" sz="2400" b="1" dirty="0"/>
              <a:t> DRE</a:t>
            </a:r>
            <a:r>
              <a:rPr lang="en-US" sz="2400" dirty="0"/>
              <a:t> of </a:t>
            </a:r>
            <a:r>
              <a:rPr lang="en-US" sz="2400" b="1" dirty="0" smtClean="0"/>
              <a:t>1</a:t>
            </a:r>
            <a:endParaRPr lang="en-US" sz="2400" b="1" dirty="0"/>
          </a:p>
          <a:p>
            <a:pPr algn="ctr"/>
            <a:r>
              <a:rPr lang="en-US" sz="2400" b="1" dirty="0"/>
              <a:t>DRE = E / ( E + D 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973" y="-99543"/>
            <a:ext cx="910287" cy="91028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6432353" y="711201"/>
            <a:ext cx="0" cy="5898146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432353" y="711201"/>
            <a:ext cx="5759647" cy="120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We measure the effectiveness of a process by deriving a set of metrics based on outcomes of the process such as,</a:t>
            </a:r>
          </a:p>
        </p:txBody>
      </p:sp>
      <p:sp>
        <p:nvSpPr>
          <p:cNvPr id="9" name="Rectangle 8"/>
          <p:cNvSpPr/>
          <p:nvPr/>
        </p:nvSpPr>
        <p:spPr>
          <a:xfrm>
            <a:off x="6539726" y="2052638"/>
            <a:ext cx="5563786" cy="4154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b="1" dirty="0"/>
              <a:t>Errors uncovered </a:t>
            </a:r>
            <a:r>
              <a:rPr lang="en-US" sz="2100" dirty="0"/>
              <a:t>before release of the software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539726" y="2592485"/>
            <a:ext cx="5563786" cy="4154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b="1" dirty="0"/>
              <a:t>Defects delivered </a:t>
            </a:r>
            <a:r>
              <a:rPr lang="en-US" sz="2100" dirty="0"/>
              <a:t>to and reported by the end users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39726" y="3132332"/>
            <a:ext cx="5563786" cy="4154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b="1" dirty="0"/>
              <a:t>Work products </a:t>
            </a:r>
            <a:r>
              <a:rPr lang="en-US" sz="2100" dirty="0"/>
              <a:t>delivered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39726" y="3672179"/>
            <a:ext cx="5563786" cy="4154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b="1" dirty="0"/>
              <a:t>Human effort </a:t>
            </a:r>
            <a:r>
              <a:rPr lang="en-US" sz="2100" dirty="0"/>
              <a:t>expended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39726" y="4212026"/>
            <a:ext cx="5563786" cy="4154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b="1" dirty="0"/>
              <a:t>Calendar time </a:t>
            </a:r>
            <a:r>
              <a:rPr lang="en-US" sz="2100" dirty="0"/>
              <a:t>expended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39726" y="4751873"/>
            <a:ext cx="5563786" cy="4154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b="1" dirty="0"/>
              <a:t>Conformance</a:t>
            </a:r>
            <a:r>
              <a:rPr lang="en-US" sz="2100" dirty="0"/>
              <a:t> to the </a:t>
            </a:r>
            <a:r>
              <a:rPr lang="en-US" sz="2100" b="1" dirty="0"/>
              <a:t>schedule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39726" y="5291718"/>
            <a:ext cx="5563786" cy="41549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100" b="1" dirty="0"/>
              <a:t>Time and effort </a:t>
            </a:r>
            <a:r>
              <a:rPr lang="en-US" sz="2100" dirty="0"/>
              <a:t>to </a:t>
            </a:r>
            <a:r>
              <a:rPr lang="en-US" sz="2100" b="1" dirty="0"/>
              <a:t>complete</a:t>
            </a:r>
            <a:r>
              <a:rPr lang="en-US" sz="2100" dirty="0"/>
              <a:t> each generic </a:t>
            </a:r>
            <a:r>
              <a:rPr lang="en-US" sz="2100" b="1" dirty="0"/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401057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b="1" dirty="0">
                <a:solidFill>
                  <a:srgbClr val="C00000"/>
                </a:solidFill>
              </a:rPr>
              <a:t>metrics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enable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 software project </a:t>
            </a:r>
            <a:r>
              <a:rPr lang="en-US" b="1" dirty="0">
                <a:solidFill>
                  <a:srgbClr val="C00000"/>
                </a:solidFill>
              </a:rPr>
              <a:t>manager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to,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Assess the status </a:t>
            </a:r>
            <a:r>
              <a:rPr lang="en-US" dirty="0"/>
              <a:t>of an ongoing project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Track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potential </a:t>
            </a:r>
            <a:r>
              <a:rPr lang="en-US" b="1" dirty="0">
                <a:solidFill>
                  <a:srgbClr val="C00000"/>
                </a:solidFill>
              </a:rPr>
              <a:t>risks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Uncover problem areas </a:t>
            </a:r>
            <a:r>
              <a:rPr lang="en-US" dirty="0"/>
              <a:t>before their status becomes critical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Adjust work flow </a:t>
            </a:r>
            <a:r>
              <a:rPr lang="en-US" dirty="0"/>
              <a:t>or tasks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Evaluate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project </a:t>
            </a:r>
            <a:r>
              <a:rPr lang="en-US" b="1" dirty="0">
                <a:solidFill>
                  <a:srgbClr val="C00000"/>
                </a:solidFill>
              </a:rPr>
              <a:t>team’s ability</a:t>
            </a:r>
            <a:r>
              <a:rPr lang="en-US" dirty="0"/>
              <a:t> to </a:t>
            </a:r>
            <a:r>
              <a:rPr lang="en-US" b="1" dirty="0">
                <a:solidFill>
                  <a:srgbClr val="C00000"/>
                </a:solidFill>
              </a:rPr>
              <a:t>control quality</a:t>
            </a:r>
            <a:r>
              <a:rPr lang="en-US" dirty="0"/>
              <a:t> of software work products</a:t>
            </a:r>
          </a:p>
          <a:p>
            <a:r>
              <a:rPr lang="en-US" dirty="0"/>
              <a:t>Many of the same metrics are used in both the process and project domain</a:t>
            </a:r>
          </a:p>
          <a:p>
            <a:r>
              <a:rPr lang="en-US" b="1" dirty="0">
                <a:solidFill>
                  <a:srgbClr val="C00000"/>
                </a:solidFill>
              </a:rPr>
              <a:t>Project metrics </a:t>
            </a:r>
            <a:r>
              <a:rPr lang="en-US" dirty="0"/>
              <a:t>are </a:t>
            </a:r>
            <a:r>
              <a:rPr lang="en-US" b="1" dirty="0">
                <a:solidFill>
                  <a:srgbClr val="C00000"/>
                </a:solidFill>
              </a:rPr>
              <a:t>used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making </a:t>
            </a:r>
            <a:r>
              <a:rPr lang="en-US" b="1" dirty="0">
                <a:solidFill>
                  <a:srgbClr val="C00000"/>
                </a:solidFill>
              </a:rPr>
              <a:t>tactical (smart) decisions</a:t>
            </a:r>
            <a:endParaRPr lang="en-US" dirty="0"/>
          </a:p>
          <a:p>
            <a:r>
              <a:rPr lang="en-US" dirty="0"/>
              <a:t>They are </a:t>
            </a:r>
            <a:r>
              <a:rPr lang="en-US" b="1" dirty="0">
                <a:solidFill>
                  <a:srgbClr val="C00000"/>
                </a:solidFill>
              </a:rPr>
              <a:t>used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adapt </a:t>
            </a:r>
            <a:r>
              <a:rPr lang="en-US" b="1" dirty="0">
                <a:solidFill>
                  <a:srgbClr val="C00000"/>
                </a:solidFill>
              </a:rPr>
              <a:t>project workflow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technical activities</a:t>
            </a:r>
            <a:endParaRPr lang="en-US" dirty="0"/>
          </a:p>
          <a:p>
            <a:r>
              <a:rPr lang="en-US" dirty="0"/>
              <a:t>Project metrics are used to</a:t>
            </a:r>
          </a:p>
          <a:p>
            <a:r>
              <a:rPr lang="en-US" b="1" dirty="0">
                <a:solidFill>
                  <a:srgbClr val="C00000"/>
                </a:solidFill>
              </a:rPr>
              <a:t>Minimize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development schedule</a:t>
            </a:r>
            <a:r>
              <a:rPr lang="en-US" dirty="0"/>
              <a:t> by making the </a:t>
            </a:r>
            <a:r>
              <a:rPr lang="en-US" b="1" dirty="0"/>
              <a:t>adjustments</a:t>
            </a:r>
            <a:r>
              <a:rPr lang="en-US" dirty="0"/>
              <a:t> necessary to avoid delays and </a:t>
            </a:r>
            <a:r>
              <a:rPr lang="en-US" b="1" dirty="0">
                <a:solidFill>
                  <a:srgbClr val="C00000"/>
                </a:solidFill>
              </a:rPr>
              <a:t>mitigate (to reduce)</a:t>
            </a:r>
            <a:r>
              <a:rPr lang="en-US" dirty="0"/>
              <a:t> potential (probable) problems and risks</a:t>
            </a:r>
          </a:p>
          <a:p>
            <a:r>
              <a:rPr lang="en-US" b="1" dirty="0">
                <a:solidFill>
                  <a:srgbClr val="C00000"/>
                </a:solidFill>
              </a:rPr>
              <a:t>Assess (evaluates) product quality</a:t>
            </a:r>
            <a:r>
              <a:rPr lang="en-US" dirty="0"/>
              <a:t> on an </a:t>
            </a:r>
            <a:r>
              <a:rPr lang="en-US" b="1" dirty="0">
                <a:solidFill>
                  <a:srgbClr val="C00000"/>
                </a:solidFill>
              </a:rPr>
              <a:t>ongoing basis</a:t>
            </a:r>
            <a:r>
              <a:rPr lang="en-US" dirty="0"/>
              <a:t> and guides to modify the technical approach to improve quality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22"/>
          <a:stretch/>
        </p:blipFill>
        <p:spPr>
          <a:xfrm>
            <a:off x="9917696" y="1831148"/>
            <a:ext cx="2143125" cy="106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22"/>
          <a:stretch/>
        </p:blipFill>
        <p:spPr>
          <a:xfrm>
            <a:off x="9917696" y="3125326"/>
            <a:ext cx="21431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2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metrics </a:t>
            </a:r>
            <a:r>
              <a:rPr lang="en-US" b="1" dirty="0">
                <a:solidFill>
                  <a:srgbClr val="C00000"/>
                </a:solidFill>
              </a:rPr>
              <a:t>help software engineers </a:t>
            </a:r>
            <a:r>
              <a:rPr lang="en-US" dirty="0"/>
              <a:t>to gain </a:t>
            </a:r>
            <a:r>
              <a:rPr lang="en-US" b="1" dirty="0">
                <a:solidFill>
                  <a:srgbClr val="C00000"/>
                </a:solidFill>
              </a:rPr>
              <a:t>insight into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design and construction</a:t>
            </a:r>
            <a:r>
              <a:rPr lang="en-US" dirty="0"/>
              <a:t> of the </a:t>
            </a:r>
            <a:r>
              <a:rPr lang="en-US" b="1" dirty="0">
                <a:solidFill>
                  <a:srgbClr val="C00000"/>
                </a:solidFill>
              </a:rPr>
              <a:t>software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they build</a:t>
            </a:r>
          </a:p>
          <a:p>
            <a:pPr lvl="1"/>
            <a:r>
              <a:rPr lang="en-US" dirty="0"/>
              <a:t>By </a:t>
            </a:r>
            <a:r>
              <a:rPr lang="en-US" b="1" dirty="0">
                <a:solidFill>
                  <a:srgbClr val="C00000"/>
                </a:solidFill>
              </a:rPr>
              <a:t>focusing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on specific, </a:t>
            </a:r>
            <a:r>
              <a:rPr lang="en-US" b="1" dirty="0">
                <a:solidFill>
                  <a:srgbClr val="C00000"/>
                </a:solidFill>
              </a:rPr>
              <a:t>measurable attributes</a:t>
            </a:r>
            <a:r>
              <a:rPr lang="en-US" dirty="0"/>
              <a:t> of software engineering work products</a:t>
            </a:r>
          </a:p>
          <a:p>
            <a:r>
              <a:rPr lang="en-US" dirty="0"/>
              <a:t>Product metrics </a:t>
            </a:r>
            <a:r>
              <a:rPr lang="en-US" b="1" dirty="0">
                <a:solidFill>
                  <a:srgbClr val="C00000"/>
                </a:solidFill>
              </a:rPr>
              <a:t>provide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basis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from which </a:t>
            </a:r>
            <a:r>
              <a:rPr lang="en-US" b="1" dirty="0"/>
              <a:t>analysis, design, coding and testing can be </a:t>
            </a:r>
            <a:r>
              <a:rPr lang="en-US" b="1" dirty="0">
                <a:solidFill>
                  <a:srgbClr val="C00000"/>
                </a:solidFill>
              </a:rPr>
              <a:t>conducted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more </a:t>
            </a:r>
            <a:r>
              <a:rPr lang="en-US" b="1" dirty="0">
                <a:solidFill>
                  <a:srgbClr val="C00000"/>
                </a:solidFill>
              </a:rPr>
              <a:t>objectively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assessed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more </a:t>
            </a:r>
            <a:r>
              <a:rPr lang="en-US" b="1" dirty="0">
                <a:solidFill>
                  <a:srgbClr val="C00000"/>
                </a:solidFill>
              </a:rPr>
              <a:t>quantitatively</a:t>
            </a:r>
            <a:endParaRPr lang="en-US" dirty="0"/>
          </a:p>
          <a:p>
            <a:pPr lvl="1"/>
            <a:r>
              <a:rPr lang="en-US" dirty="0"/>
              <a:t>Ex., Code Complexity Metric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22"/>
          <a:stretch/>
        </p:blipFill>
        <p:spPr>
          <a:xfrm>
            <a:off x="6790249" y="5387209"/>
            <a:ext cx="2143125" cy="1066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22"/>
          <a:stretch/>
        </p:blipFill>
        <p:spPr>
          <a:xfrm>
            <a:off x="4509011" y="5387209"/>
            <a:ext cx="21431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3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91B8DBE85E754E95685E69FD5D492B" ma:contentTypeVersion="3" ma:contentTypeDescription="Create a new document." ma:contentTypeScope="" ma:versionID="d50322d7d39f9854eef62cb5ad98f9d8">
  <xsd:schema xmlns:xsd="http://www.w3.org/2001/XMLSchema" xmlns:xs="http://www.w3.org/2001/XMLSchema" xmlns:p="http://schemas.microsoft.com/office/2006/metadata/properties" xmlns:ns2="3bdad26a-452c-4b74-8d0e-9c5cf26b198f" targetNamespace="http://schemas.microsoft.com/office/2006/metadata/properties" ma:root="true" ma:fieldsID="6edb7b53a78bd7cfeee66ab62c124434" ns2:_="">
    <xsd:import namespace="3bdad26a-452c-4b74-8d0e-9c5cf26b19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ad26a-452c-4b74-8d0e-9c5cf26b19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FBCD18-5523-4BA1-8FCE-19551833B5A5}"/>
</file>

<file path=customXml/itemProps2.xml><?xml version="1.0" encoding="utf-8"?>
<ds:datastoreItem xmlns:ds="http://schemas.openxmlformats.org/officeDocument/2006/customXml" ds:itemID="{636AA71E-C5F7-445A-8FE3-DB26CD208A5C}"/>
</file>

<file path=customXml/itemProps3.xml><?xml version="1.0" encoding="utf-8"?>
<ds:datastoreItem xmlns:ds="http://schemas.openxmlformats.org/officeDocument/2006/customXml" ds:itemID="{467CE216-656B-47FC-B961-CA99569D9F8C}"/>
</file>

<file path=docProps/app.xml><?xml version="1.0" encoding="utf-8"?>
<Properties xmlns="http://schemas.openxmlformats.org/officeDocument/2006/extended-properties" xmlns:vt="http://schemas.openxmlformats.org/officeDocument/2006/docPropsVTypes">
  <TotalTime>4105</TotalTime>
  <Words>5028</Words>
  <Application>Microsoft Office PowerPoint</Application>
  <PresentationFormat>Widescreen</PresentationFormat>
  <Paragraphs>565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Wingdings</vt:lpstr>
      <vt:lpstr>Wingdings 3</vt:lpstr>
      <vt:lpstr>MS PGothic</vt:lpstr>
      <vt:lpstr>Calibri</vt:lpstr>
      <vt:lpstr>MS PGothic</vt:lpstr>
      <vt:lpstr>Roboto Condensed</vt:lpstr>
      <vt:lpstr>Cambria Math</vt:lpstr>
      <vt:lpstr>Wingdings 2</vt:lpstr>
      <vt:lpstr>Arial</vt:lpstr>
      <vt:lpstr>Office Theme</vt:lpstr>
      <vt:lpstr>Managing Software Projects</vt:lpstr>
      <vt:lpstr>PowerPoint Presentation</vt:lpstr>
      <vt:lpstr>Software Project Management</vt:lpstr>
      <vt:lpstr>W5HH of Project Management Cont.</vt:lpstr>
      <vt:lpstr>Terminologies</vt:lpstr>
      <vt:lpstr>Why Measure Software?</vt:lpstr>
      <vt:lpstr>Process Metrics</vt:lpstr>
      <vt:lpstr>Project Metrics</vt:lpstr>
      <vt:lpstr>Product Metrics</vt:lpstr>
      <vt:lpstr>Types of Measures</vt:lpstr>
      <vt:lpstr>Size-Oriented Metrics</vt:lpstr>
      <vt:lpstr>Function Oriented Metrics</vt:lpstr>
      <vt:lpstr>Object-Oriented Metrics</vt:lpstr>
      <vt:lpstr>Function Point Metrics</vt:lpstr>
      <vt:lpstr>Function Point Components Cont.</vt:lpstr>
      <vt:lpstr>Compute Function Points</vt:lpstr>
      <vt:lpstr>Function Point Calculation Example</vt:lpstr>
      <vt:lpstr>Function Point Calculation Example 2</vt:lpstr>
      <vt:lpstr>Software Project Estimation</vt:lpstr>
      <vt:lpstr>Software Project Decomposing</vt:lpstr>
      <vt:lpstr>Software Sizing</vt:lpstr>
      <vt:lpstr>Problem Based Estimation</vt:lpstr>
      <vt:lpstr>Problem Based Estimation Cont.</vt:lpstr>
      <vt:lpstr>Process Based Estimation</vt:lpstr>
      <vt:lpstr>Estimation with Use Cases</vt:lpstr>
      <vt:lpstr>Empirical Estimation Models</vt:lpstr>
      <vt:lpstr>Software Development Project</vt:lpstr>
      <vt:lpstr>Software Development Project Cont.</vt:lpstr>
      <vt:lpstr>COCOMO Model</vt:lpstr>
      <vt:lpstr>Basic COCOMO Model Cont.</vt:lpstr>
      <vt:lpstr>Basic COCOMO Model Cont.</vt:lpstr>
      <vt:lpstr>Basic COCOMO Model Cont.</vt:lpstr>
      <vt:lpstr>Intermediate COCOMO model</vt:lpstr>
      <vt:lpstr>Intermediate COCOMO model Cont.</vt:lpstr>
      <vt:lpstr>Complete COCOMO model</vt:lpstr>
      <vt:lpstr>Project Scheduling &amp; Tracking</vt:lpstr>
      <vt:lpstr>Scheduling Principles</vt:lpstr>
      <vt:lpstr>Effort Distribution</vt:lpstr>
      <vt:lpstr>Scheduling methods </vt:lpstr>
      <vt:lpstr>Project Schedule Tracking</vt:lpstr>
      <vt:lpstr>Gantt chart Cont.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Software Projects, Software Engineering</dc:title>
  <dc:creator>ADMIN</dc:creator>
  <cp:keywords>Software Engineering, Managing Software Projects, Darshan Insitute of Engineeting &amp; Technology</cp:keywords>
  <cp:lastModifiedBy>Hargeet Kaur</cp:lastModifiedBy>
  <cp:revision>4659</cp:revision>
  <dcterms:created xsi:type="dcterms:W3CDTF">2020-05-01T05:09:15Z</dcterms:created>
  <dcterms:modified xsi:type="dcterms:W3CDTF">2025-07-18T08:59:15Z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0x010100D191B8DBE85E754E95685E69FD5D492B</vt:lpwstr>
  </property>
</Properties>
</file>