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6" r:id="rId3"/>
    <p:sldId id="263" r:id="rId4"/>
    <p:sldId id="258" r:id="rId5"/>
    <p:sldId id="259" r:id="rId6"/>
    <p:sldId id="260" r:id="rId7"/>
    <p:sldId id="261" r:id="rId8"/>
    <p:sldId id="262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eague Gothic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68854" y="1333500"/>
            <a:ext cx="12950293" cy="2685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7200" b="1" spc="-291" dirty="0" smtClean="0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DELHIVERY ADVERTISEMENT EVALUATION</a:t>
            </a:r>
            <a:endParaRPr lang="en-US" sz="7200" b="1" spc="-291" dirty="0">
              <a:solidFill>
                <a:srgbClr val="EBDCC4"/>
              </a:solidFill>
              <a:latin typeface="Times New Roman" panose="02020603050405020304" pitchFamily="18" charset="0"/>
              <a:ea typeface="League Gothic"/>
              <a:cs typeface="Times New Roman" panose="02020603050405020304" pitchFamily="18" charset="0"/>
              <a:sym typeface="League Gothic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43000" y="6667500"/>
            <a:ext cx="9296400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4000" b="1" spc="-99" dirty="0" smtClean="0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Submitted By: Chaitanya Giri Goswami</a:t>
            </a:r>
          </a:p>
          <a:p>
            <a:pPr>
              <a:lnSpc>
                <a:spcPts val="5000"/>
              </a:lnSpc>
            </a:pPr>
            <a:r>
              <a:rPr lang="en-US" sz="4000" b="1" spc="-99" dirty="0" smtClean="0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Registration Number: 12411084</a:t>
            </a:r>
            <a:endParaRPr lang="en-US" sz="4000" b="1" spc="-99" dirty="0">
              <a:solidFill>
                <a:srgbClr val="EBDCC4"/>
              </a:solidFill>
              <a:latin typeface="Times New Roman" panose="02020603050405020304" pitchFamily="18" charset="0"/>
              <a:ea typeface="League Gothic"/>
              <a:cs typeface="Times New Roman" panose="02020603050405020304" pitchFamily="18" charset="0"/>
              <a:sym typeface="League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891353" y="1028700"/>
            <a:ext cx="1367947" cy="323178"/>
          </a:xfrm>
          <a:custGeom>
            <a:avLst/>
            <a:gdLst/>
            <a:ahLst/>
            <a:cxnLst/>
            <a:rect l="l" t="t" r="r" b="b"/>
            <a:pathLst>
              <a:path w="1367947" h="323178">
                <a:moveTo>
                  <a:pt x="0" y="0"/>
                </a:moveTo>
                <a:lnTo>
                  <a:pt x="1367947" y="0"/>
                </a:lnTo>
                <a:lnTo>
                  <a:pt x="1367947" y="323178"/>
                </a:lnTo>
                <a:lnTo>
                  <a:pt x="0" y="3231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445781" y="448505"/>
            <a:ext cx="9360058" cy="9389990"/>
          </a:xfrm>
          <a:custGeom>
            <a:avLst/>
            <a:gdLst/>
            <a:ahLst/>
            <a:cxnLst/>
            <a:rect l="l" t="t" r="r" b="b"/>
            <a:pathLst>
              <a:path w="9360058" h="9389990">
                <a:moveTo>
                  <a:pt x="0" y="0"/>
                </a:moveTo>
                <a:lnTo>
                  <a:pt x="9360058" y="0"/>
                </a:lnTo>
                <a:lnTo>
                  <a:pt x="9360058" y="9389990"/>
                </a:lnTo>
                <a:lnTo>
                  <a:pt x="0" y="9389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9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3307" y="782673"/>
            <a:ext cx="12950293" cy="1641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09"/>
              </a:lnSpc>
            </a:pPr>
            <a:r>
              <a:rPr lang="en-US" sz="7200" spc="-291" dirty="0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ADVERTISEMENT REVIEW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04598" y="2562872"/>
            <a:ext cx="17259300" cy="5232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indent="-685800">
              <a:lnSpc>
                <a:spcPts val="6941"/>
              </a:lnSpc>
              <a:buFont typeface="Arial" panose="020B0604020202020204" pitchFamily="34" charset="0"/>
              <a:buChar char="•"/>
            </a:pPr>
            <a:r>
              <a:rPr lang="en-US" sz="4000" spc="-99" dirty="0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Purpose: The ad highlights fast delivery (30 </a:t>
            </a:r>
            <a:r>
              <a:rPr lang="en-US" sz="4000" spc="-99" dirty="0" err="1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mins</a:t>
            </a:r>
            <a:r>
              <a:rPr lang="en-US" sz="4000" spc="-99" dirty="0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–2 </a:t>
            </a:r>
            <a:r>
              <a:rPr lang="en-US" sz="4000" spc="-99" dirty="0" err="1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hrs</a:t>
            </a:r>
            <a:r>
              <a:rPr lang="en-US" sz="4000" spc="-99" dirty="0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) of health and nutrition products, aiming to attract busy, health-conscious customers.</a:t>
            </a:r>
          </a:p>
          <a:p>
            <a:pPr marL="685800" indent="-685800">
              <a:lnSpc>
                <a:spcPts val="6941"/>
              </a:lnSpc>
              <a:buFont typeface="Arial" panose="020B0604020202020204" pitchFamily="34" charset="0"/>
              <a:buChar char="•"/>
            </a:pPr>
            <a:r>
              <a:rPr lang="en-US" sz="4000" spc="-99" dirty="0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Tool Used: It uses digital advertising as part of its IMC strategy to create brand awareness and promote convenience.</a:t>
            </a:r>
          </a:p>
          <a:p>
            <a:pPr marL="685800" indent="-685800">
              <a:lnSpc>
                <a:spcPts val="6941"/>
              </a:lnSpc>
              <a:buFont typeface="Arial" panose="020B0604020202020204" pitchFamily="34" charset="0"/>
              <a:buChar char="•"/>
            </a:pPr>
            <a:r>
              <a:rPr lang="en-US" sz="4000" spc="-99" dirty="0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Design Elements: Strong visuals, clear branding, and a delivery person image help build trust and quickly communicate the service offered.</a:t>
            </a:r>
          </a:p>
        </p:txBody>
      </p:sp>
    </p:spTree>
    <p:extLst>
      <p:ext uri="{BB962C8B-B14F-4D97-AF65-F5344CB8AC3E}">
        <p14:creationId xmlns:p14="http://schemas.microsoft.com/office/powerpoint/2010/main" val="249696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3307" y="782673"/>
            <a:ext cx="12001615" cy="1469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09"/>
              </a:lnSpc>
            </a:pPr>
            <a:r>
              <a:rPr lang="en-US" sz="7200" spc="-291" dirty="0" smtClean="0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STRENGTHS</a:t>
            </a:r>
            <a:endParaRPr lang="en-US" sz="14556" spc="-291" dirty="0">
              <a:solidFill>
                <a:srgbClr val="EBDCC4"/>
              </a:solidFill>
              <a:latin typeface="League Gothic"/>
              <a:ea typeface="League Gothic"/>
              <a:cs typeface="League Gothic"/>
              <a:sym typeface="League Gothic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0" y="2692763"/>
            <a:ext cx="17259300" cy="3474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0538" lvl="1" indent="-535269">
              <a:lnSpc>
                <a:spcPts val="6941"/>
              </a:lnSpc>
              <a:buFont typeface="Arial"/>
              <a:buChar char="•"/>
            </a:pPr>
            <a:r>
              <a:rPr lang="en-US" sz="4000" spc="-99" dirty="0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Clear Messaging: The ad communicates the service promise directly and efficiently — quick delivery of health supplements.</a:t>
            </a:r>
          </a:p>
          <a:p>
            <a:pPr marL="1070538" lvl="1" indent="-535269">
              <a:lnSpc>
                <a:spcPts val="6941"/>
              </a:lnSpc>
              <a:buFont typeface="Arial"/>
              <a:buChar char="•"/>
            </a:pPr>
            <a:r>
              <a:rPr lang="en-US" sz="4000" spc="-99" dirty="0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Strong Visual Appeal: The professional design, bold fonts, and clean layout grab attention and create a reliable brand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3307" y="782673"/>
            <a:ext cx="12001615" cy="1469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09"/>
              </a:lnSpc>
            </a:pPr>
            <a:r>
              <a:rPr lang="en-US" sz="7200" spc="-291" dirty="0" smtClean="0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WEAKNESSES</a:t>
            </a:r>
            <a:endParaRPr lang="en-US" sz="14556" spc="-291" dirty="0">
              <a:solidFill>
                <a:srgbClr val="EBDCC4"/>
              </a:solidFill>
              <a:latin typeface="League Gothic"/>
              <a:ea typeface="League Gothic"/>
              <a:cs typeface="League Gothic"/>
              <a:sym typeface="League Gothic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0" y="2692763"/>
            <a:ext cx="17259300" cy="4335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0538" lvl="1" indent="-535269">
              <a:lnSpc>
                <a:spcPts val="6941"/>
              </a:lnSpc>
              <a:buFont typeface="Arial"/>
              <a:buChar char="•"/>
            </a:pPr>
            <a:r>
              <a:rPr lang="en-US" sz="4000" spc="-99" dirty="0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Lack of Specifics: It doesn’t mention coverage areas or limitations, which could mislead customers about availability.</a:t>
            </a:r>
          </a:p>
          <a:p>
            <a:pPr marL="1070538" lvl="1" indent="-535269">
              <a:lnSpc>
                <a:spcPts val="6941"/>
              </a:lnSpc>
              <a:buFont typeface="Arial"/>
              <a:buChar char="•"/>
            </a:pPr>
            <a:r>
              <a:rPr lang="en-US" sz="4000" spc="-99" dirty="0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Over-Reliance on Visuals: The poster assumes familiarity with the products; new customers may not understand what "Wellversed" offers.</a:t>
            </a:r>
          </a:p>
          <a:p>
            <a:pPr>
              <a:lnSpc>
                <a:spcPts val="6941"/>
              </a:lnSpc>
            </a:pPr>
            <a:endParaRPr lang="en-US" sz="4000" spc="-99" dirty="0">
              <a:solidFill>
                <a:srgbClr val="EBDCC4"/>
              </a:solidFill>
              <a:latin typeface="Times New Roman" panose="02020603050405020304" pitchFamily="18" charset="0"/>
              <a:ea typeface="League Gothic"/>
              <a:cs typeface="Times New Roman" panose="02020603050405020304" pitchFamily="18" charset="0"/>
              <a:sym typeface="League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3307" y="782673"/>
            <a:ext cx="12001615" cy="1475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09"/>
              </a:lnSpc>
            </a:pPr>
            <a:r>
              <a:rPr lang="en-US" sz="7200" spc="-291" dirty="0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ETHICAL </a:t>
            </a:r>
            <a:r>
              <a:rPr lang="en-US" sz="7200" spc="-291" dirty="0" smtClean="0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ISSUES</a:t>
            </a:r>
            <a:endParaRPr lang="en-US" sz="14556" spc="-291" dirty="0">
              <a:solidFill>
                <a:srgbClr val="EBDCC4"/>
              </a:solidFill>
              <a:latin typeface="Times New Roman" panose="02020603050405020304" pitchFamily="18" charset="0"/>
              <a:ea typeface="League Gothic"/>
              <a:cs typeface="Times New Roman" panose="02020603050405020304" pitchFamily="18" charset="0"/>
              <a:sym typeface="League Gothic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0" y="2692763"/>
            <a:ext cx="17259300" cy="4323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0538" lvl="1" indent="-535269">
              <a:lnSpc>
                <a:spcPts val="6941"/>
              </a:lnSpc>
              <a:buFont typeface="Arial"/>
              <a:buChar char="•"/>
            </a:pPr>
            <a:r>
              <a:rPr lang="en-US" sz="4000" spc="-99" dirty="0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Potentially Misleading: Claiming "30 </a:t>
            </a:r>
            <a:r>
              <a:rPr lang="en-US" sz="4000" spc="-99" dirty="0" err="1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mins</a:t>
            </a:r>
            <a:r>
              <a:rPr lang="en-US" sz="4000" spc="-99" dirty="0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 to 2 hours" delivery might create unrealistic expectations if service isn't available in all locations.</a:t>
            </a:r>
          </a:p>
          <a:p>
            <a:pPr marL="1070538" lvl="1" indent="-535269">
              <a:lnSpc>
                <a:spcPts val="6941"/>
              </a:lnSpc>
              <a:buFont typeface="Arial"/>
              <a:buChar char="•"/>
            </a:pPr>
            <a:r>
              <a:rPr lang="en-US" sz="4000" spc="-99" dirty="0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Stereotyping: Featuring only one male delivery agent may unintentionally reinforce gender roles in delivery services.</a:t>
            </a:r>
          </a:p>
          <a:p>
            <a:pPr>
              <a:lnSpc>
                <a:spcPts val="6941"/>
              </a:lnSpc>
            </a:pPr>
            <a:endParaRPr lang="en-US" sz="4000" spc="-99" dirty="0">
              <a:solidFill>
                <a:srgbClr val="EBDCC4"/>
              </a:solidFill>
              <a:latin typeface="Times New Roman" panose="02020603050405020304" pitchFamily="18" charset="0"/>
              <a:ea typeface="League Gothic"/>
              <a:cs typeface="Times New Roman" panose="02020603050405020304" pitchFamily="18" charset="0"/>
              <a:sym typeface="League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3307" y="782673"/>
            <a:ext cx="15935634" cy="164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09"/>
              </a:lnSpc>
            </a:pPr>
            <a:r>
              <a:rPr lang="en-US" sz="7200" spc="-291" dirty="0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SUGGESTION FOR </a:t>
            </a:r>
            <a:r>
              <a:rPr lang="en-US" sz="7200" spc="-291" dirty="0" smtClean="0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IMPROVEMENT</a:t>
            </a:r>
            <a:endParaRPr lang="en-US" sz="7200" spc="-291" dirty="0">
              <a:solidFill>
                <a:srgbClr val="EBDCC4"/>
              </a:solidFill>
              <a:latin typeface="Times New Roman" panose="02020603050405020304" pitchFamily="18" charset="0"/>
              <a:ea typeface="League Gothic"/>
              <a:cs typeface="Times New Roman" panose="02020603050405020304" pitchFamily="18" charset="0"/>
              <a:sym typeface="League Gothic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0" y="2781300"/>
            <a:ext cx="17259300" cy="2598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0538" lvl="1" indent="-535269">
              <a:lnSpc>
                <a:spcPts val="6941"/>
              </a:lnSpc>
              <a:buFont typeface="Arial"/>
              <a:buChar char="•"/>
            </a:pPr>
            <a:r>
              <a:rPr lang="en-US" sz="4000" spc="-99" dirty="0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Include a small disclaimer or link for serviceable areas and terms of delivery to manage consumer expectations more transparently.</a:t>
            </a:r>
          </a:p>
          <a:p>
            <a:pPr>
              <a:lnSpc>
                <a:spcPts val="6941"/>
              </a:lnSpc>
            </a:pPr>
            <a:endParaRPr lang="en-US" sz="4000" spc="-99" dirty="0">
              <a:solidFill>
                <a:srgbClr val="EBDCC4"/>
              </a:solidFill>
              <a:latin typeface="Times New Roman" panose="02020603050405020304" pitchFamily="18" charset="0"/>
              <a:ea typeface="League Gothic"/>
              <a:cs typeface="Times New Roman" panose="02020603050405020304" pitchFamily="18" charset="0"/>
              <a:sym typeface="League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7200" y="3695700"/>
            <a:ext cx="17221200" cy="2338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530"/>
              </a:lnSpc>
            </a:pPr>
            <a:r>
              <a:rPr lang="en-US" sz="12800" spc="-443" dirty="0">
                <a:solidFill>
                  <a:srgbClr val="EBDCC4"/>
                </a:solidFill>
                <a:latin typeface="Times New Roman" panose="02020603050405020304" pitchFamily="18" charset="0"/>
                <a:ea typeface="League Gothic"/>
                <a:cs typeface="Times New Roman" panose="02020603050405020304" pitchFamily="18" charset="0"/>
                <a:sym typeface="League Gothic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240</Words>
  <Application>Microsoft Office PowerPoint</Application>
  <PresentationFormat>Custom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League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skills</dc:title>
  <dc:creator>Chaitanya Goswami</dc:creator>
  <cp:lastModifiedBy>Chaitanya Goswami</cp:lastModifiedBy>
  <cp:revision>7</cp:revision>
  <dcterms:created xsi:type="dcterms:W3CDTF">2006-08-16T00:00:00Z</dcterms:created>
  <dcterms:modified xsi:type="dcterms:W3CDTF">2025-07-22T17:57:01Z</dcterms:modified>
  <dc:identifier>DAGt5zWireE</dc:identifier>
</cp:coreProperties>
</file>