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94.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 id="214748366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Lst>
  <p:sldSz cy="6858000" cx="9144000"/>
  <p:notesSz cx="6858000" cy="9144000"/>
  <p:embeddedFontLst>
    <p:embeddedFont>
      <p:font typeface="Constantia"/>
      <p:regular r:id="rId103"/>
      <p:bold r:id="rId104"/>
      <p:italic r:id="rId105"/>
      <p:boldItalic r:id="rId10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2C95BB3-FFAF-48E5-8B17-62803F28ED17}">
  <a:tblStyle styleId="{72C95BB3-FFAF-48E5-8B17-62803F28ED1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06" Type="http://schemas.openxmlformats.org/officeDocument/2006/relationships/font" Target="fonts/Constantia-boldItalic.fntdata"/><Relationship Id="rId105" Type="http://schemas.openxmlformats.org/officeDocument/2006/relationships/font" Target="fonts/Constantia-italic.fntdata"/><Relationship Id="rId104" Type="http://schemas.openxmlformats.org/officeDocument/2006/relationships/font" Target="fonts/Constantia-bold.fntdata"/><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103" Type="http://schemas.openxmlformats.org/officeDocument/2006/relationships/font" Target="fonts/Constantia-regular.fntdata"/><Relationship Id="rId102" Type="http://schemas.openxmlformats.org/officeDocument/2006/relationships/slide" Target="slides/slide95.xml"/><Relationship Id="rId101" Type="http://schemas.openxmlformats.org/officeDocument/2006/relationships/slide" Target="slides/slide94.xml"/><Relationship Id="rId100" Type="http://schemas.openxmlformats.org/officeDocument/2006/relationships/slide" Target="slides/slide93.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95" Type="http://schemas.openxmlformats.org/officeDocument/2006/relationships/slide" Target="slides/slide88.xml"/><Relationship Id="rId94" Type="http://schemas.openxmlformats.org/officeDocument/2006/relationships/slide" Target="slides/slide87.xml"/><Relationship Id="rId97" Type="http://schemas.openxmlformats.org/officeDocument/2006/relationships/slide" Target="slides/slide90.xml"/><Relationship Id="rId96" Type="http://schemas.openxmlformats.org/officeDocument/2006/relationships/slide" Target="slides/slide89.xml"/><Relationship Id="rId11" Type="http://schemas.openxmlformats.org/officeDocument/2006/relationships/slide" Target="slides/slide4.xml"/><Relationship Id="rId99" Type="http://schemas.openxmlformats.org/officeDocument/2006/relationships/slide" Target="slides/slide92.xml"/><Relationship Id="rId10" Type="http://schemas.openxmlformats.org/officeDocument/2006/relationships/slide" Target="slides/slide3.xml"/><Relationship Id="rId98" Type="http://schemas.openxmlformats.org/officeDocument/2006/relationships/slide" Target="slides/slide91.xml"/><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ae672ec093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gae672ec093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6e799a955a_6_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g6e799a955a_6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6e799a955a_6_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g6e799a955a_6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97b1410bf7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g97b1410bf7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6e799a955a_6_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g6e799a955a_6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6e799a955a_6_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g6e799a955a_6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6e799a955a_6_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2" name="Google Shape;472;g6e799a955a_6_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6e799a955a_6_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g6e799a955a_6_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bec50cb24d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gbec50cb24d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0" name="Google Shape;490;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6" name="Google Shape;496;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1" name="Google Shape;501;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6" name="Google Shape;506;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b7dcc0058b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gb7dcc0058b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b7dcc0058b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959692993b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2" name="Google Shape;522;g959692993b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8" name="Google Shape;528;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9" name="Google Shape;529;p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959692993b_0_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4" name="Google Shape;534;g959692993b_0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6" name="Google Shape;546;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1" name="Google Shape;551;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7" name="Google Shape;577;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2" name="Google Shape;582;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7" name="Google Shape;587;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2" name="Google Shape;592;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b75f8db830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gb75f8db830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gb75f8db830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6e799a955a_6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7" name="Google Shape;597;g6e799a955a_6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2" name="Google Shape;602;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7" name="Google Shape;607;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2" name="Google Shape;612;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7" name="Google Shape;617;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9" name="Google Shape;629;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4" name="Google Shape;634;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9" name="Google Shape;639;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3" name="Google Shape;653;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8" name="Google Shape;658;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3" name="Google Shape;663;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8" name="Google Shape;668;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3" name="Google Shape;673;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8" name="Google Shape;678;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p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4" name="Google Shape;684;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9" name="Google Shape;689;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4" name="Google Shape;694;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9" name="Google Shape;699;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5" name="Google Shape;705;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p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0" name="Google Shape;710;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p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5" name="Google Shape;715;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p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0" name="Google Shape;720;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p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5" name="Google Shape;725;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p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0" name="Google Shape;730;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p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5" name="Google Shape;735;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p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0" name="Google Shape;740;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439FD7"/>
            </a:gs>
            <a:gs pos="25000">
              <a:srgbClr val="4397CA"/>
            </a:gs>
            <a:gs pos="100000">
              <a:srgbClr val="00466A"/>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2"/>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Autofit/>
          </a:bodyPr>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Autofit/>
          </a:bodyPr>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23" name="Google Shape;23;p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6" name="Shape 86"/>
        <p:cNvGrpSpPr/>
        <p:nvPr/>
      </p:nvGrpSpPr>
      <p:grpSpPr>
        <a:xfrm>
          <a:off x="0" y="0"/>
          <a:ext cx="0" cy="0"/>
          <a:chOff x="0" y="0"/>
          <a:chExt cx="0" cy="0"/>
        </a:xfrm>
      </p:grpSpPr>
      <p:sp>
        <p:nvSpPr>
          <p:cNvPr id="87" name="Google Shape;87;p12"/>
          <p:cNvSpPr txBox="1"/>
          <p:nvPr>
            <p:ph type="title"/>
          </p:nvPr>
        </p:nvSpPr>
        <p:spPr>
          <a:xfrm>
            <a:off x="685800" y="514352"/>
            <a:ext cx="2743200" cy="116205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2600"/>
              <a:buFont typeface="Calibri"/>
              <a:buNone/>
              <a:defRPr b="0" sz="260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2"/>
          <p:cNvSpPr txBox="1"/>
          <p:nvPr>
            <p:ph idx="1" type="body"/>
          </p:nvPr>
        </p:nvSpPr>
        <p:spPr>
          <a:xfrm>
            <a:off x="685800" y="1676400"/>
            <a:ext cx="2743200" cy="4572000"/>
          </a:xfrm>
          <a:prstGeom prst="rect">
            <a:avLst/>
          </a:prstGeom>
          <a:noFill/>
          <a:ln>
            <a:noFill/>
          </a:ln>
        </p:spPr>
        <p:txBody>
          <a:bodyPr anchorCtr="0" anchor="t" bIns="45700" lIns="18275" spcFirstLastPara="1" rIns="18275" wrap="square" tIns="45700">
            <a:noAutofit/>
          </a:bodyPr>
          <a:lstStyle>
            <a:lvl1pPr indent="-228600" lvl="0" marL="457200" algn="l">
              <a:spcBef>
                <a:spcPts val="280"/>
              </a:spcBef>
              <a:spcAft>
                <a:spcPts val="0"/>
              </a:spcAft>
              <a:buSzPts val="133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585"/>
              <a:buNone/>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9" name="Google Shape;89;p12"/>
          <p:cNvSpPr txBox="1"/>
          <p:nvPr>
            <p:ph idx="2" type="body"/>
          </p:nvPr>
        </p:nvSpPr>
        <p:spPr>
          <a:xfrm>
            <a:off x="3575050" y="1676400"/>
            <a:ext cx="5111750" cy="4572000"/>
          </a:xfrm>
          <a:prstGeom prst="rect">
            <a:avLst/>
          </a:prstGeom>
          <a:noFill/>
          <a:ln>
            <a:noFill/>
          </a:ln>
        </p:spPr>
        <p:txBody>
          <a:bodyPr anchorCtr="0" anchor="t" bIns="45700" lIns="91425" spcFirstLastPara="1" rIns="91425" wrap="square" tIns="0">
            <a:noAutofit/>
          </a:bodyPr>
          <a:lstStyle>
            <a:lvl1pPr indent="-397510" lvl="0" marL="457200" algn="l">
              <a:spcBef>
                <a:spcPts val="560"/>
              </a:spcBef>
              <a:spcAft>
                <a:spcPts val="0"/>
              </a:spcAft>
              <a:buSzPts val="2660"/>
              <a:buChar char="⚫"/>
              <a:defRPr sz="2800"/>
            </a:lvl1pPr>
            <a:lvl2pPr indent="-368935" lvl="1" marL="914400" algn="l">
              <a:spcBef>
                <a:spcPts val="520"/>
              </a:spcBef>
              <a:spcAft>
                <a:spcPts val="0"/>
              </a:spcAft>
              <a:buSzPts val="2210"/>
              <a:buChar char="⚫"/>
              <a:defRPr sz="2600"/>
            </a:lvl2pPr>
            <a:lvl3pPr indent="-335280" lvl="2" marL="1371600" algn="l">
              <a:spcBef>
                <a:spcPts val="480"/>
              </a:spcBef>
              <a:spcAft>
                <a:spcPts val="0"/>
              </a:spcAft>
              <a:buSzPts val="1680"/>
              <a:buChar char="⚫"/>
              <a:defRPr sz="2400"/>
            </a:lvl3pPr>
            <a:lvl4pPr indent="-311150" lvl="3" marL="1828800" algn="l">
              <a:spcBef>
                <a:spcPts val="400"/>
              </a:spcBef>
              <a:spcAft>
                <a:spcPts val="0"/>
              </a:spcAft>
              <a:buSzPts val="1300"/>
              <a:buChar char="⚫"/>
              <a:defRPr sz="20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0" name="Google Shape;90;p1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3" name="Shape 93"/>
        <p:cNvGrpSpPr/>
        <p:nvPr/>
      </p:nvGrpSpPr>
      <p:grpSpPr>
        <a:xfrm>
          <a:off x="0" y="0"/>
          <a:ext cx="0" cy="0"/>
          <a:chOff x="0" y="0"/>
          <a:chExt cx="0" cy="0"/>
        </a:xfrm>
      </p:grpSpPr>
      <p:sp>
        <p:nvSpPr>
          <p:cNvPr id="94" name="Google Shape;94;p13"/>
          <p:cNvSpPr/>
          <p:nvPr/>
        </p:nvSpPr>
        <p:spPr>
          <a:xfrm flipH="1" rot="-10380000">
            <a:off x="3165753" y="1108077"/>
            <a:ext cx="5257800" cy="4114800"/>
          </a:xfrm>
          <a:prstGeom prst="snipRoundRect">
            <a:avLst>
              <a:gd fmla="val 0" name="adj1"/>
              <a:gd fmla="val 3646" name="adj2"/>
            </a:avLst>
          </a:prstGeom>
          <a:solidFill>
            <a:srgbClr val="FFFFFF"/>
          </a:solidFill>
          <a:ln cap="rnd" cmpd="sng" w="9525">
            <a:solidFill>
              <a:srgbClr val="C0C0C0"/>
            </a:solidFill>
            <a:prstDash val="solid"/>
            <a:round/>
            <a:headEnd len="sm" w="sm" type="none"/>
            <a:tailEnd len="sm" w="sm" type="none"/>
          </a:ln>
          <a:effectLst>
            <a:outerShdw blurRad="63500" sx="98500" kx="100000" rotWithShape="0" algn="tl" dir="7500000" dist="38500" sy="10008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95" name="Google Shape;95;p13"/>
          <p:cNvSpPr/>
          <p:nvPr/>
        </p:nvSpPr>
        <p:spPr>
          <a:xfrm flipH="1" rot="-10380000">
            <a:off x="8004134" y="5359769"/>
            <a:ext cx="155448" cy="155448"/>
          </a:xfrm>
          <a:prstGeom prst="rtTriangle">
            <a:avLst/>
          </a:prstGeom>
          <a:solidFill>
            <a:srgbClr val="FFFFFF"/>
          </a:solidFill>
          <a:ln cap="flat" cmpd="sng" w="12700">
            <a:solidFill>
              <a:srgbClr val="FFFFFF"/>
            </a:solidFill>
            <a:prstDash val="solid"/>
            <a:bevel/>
            <a:headEnd len="sm" w="sm" type="none"/>
            <a:tailEnd len="sm" w="sm" type="none"/>
          </a:ln>
          <a:effectLst>
            <a:outerShdw blurRad="19685" rotWithShape="0" algn="tl" dir="12900000" dist="6350">
              <a:srgbClr val="000000">
                <a:alpha val="4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96" name="Google Shape;96;p13"/>
          <p:cNvSpPr txBox="1"/>
          <p:nvPr>
            <p:ph type="title"/>
          </p:nvPr>
        </p:nvSpPr>
        <p:spPr>
          <a:xfrm>
            <a:off x="609600" y="1176996"/>
            <a:ext cx="2212848" cy="1582621"/>
          </a:xfrm>
          <a:prstGeom prst="rect">
            <a:avLst/>
          </a:prstGeom>
          <a:noFill/>
          <a:ln>
            <a:noFill/>
          </a:ln>
        </p:spPr>
        <p:txBody>
          <a:bodyPr anchorCtr="0" anchor="b" bIns="45700" lIns="45700" spcFirstLastPara="1" rIns="45700" wrap="square" tIns="45700">
            <a:noAutofit/>
          </a:bodyPr>
          <a:lstStyle>
            <a:lvl1pPr lvl="0" algn="l">
              <a:spcBef>
                <a:spcPts val="0"/>
              </a:spcBef>
              <a:spcAft>
                <a:spcPts val="0"/>
              </a:spcAft>
              <a:buClr>
                <a:schemeClr val="dk2"/>
              </a:buClr>
              <a:buSzPts val="2000"/>
              <a:buFont typeface="Calibri"/>
              <a:buNone/>
              <a:defRPr b="1" sz="2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13"/>
          <p:cNvSpPr txBox="1"/>
          <p:nvPr>
            <p:ph idx="1" type="body"/>
          </p:nvPr>
        </p:nvSpPr>
        <p:spPr>
          <a:xfrm>
            <a:off x="609600" y="2828785"/>
            <a:ext cx="2209800" cy="2179320"/>
          </a:xfrm>
          <a:prstGeom prst="rect">
            <a:avLst/>
          </a:prstGeom>
          <a:noFill/>
          <a:ln>
            <a:noFill/>
          </a:ln>
        </p:spPr>
        <p:txBody>
          <a:bodyPr anchorCtr="0" anchor="t" bIns="45700" lIns="64000" spcFirstLastPara="1" rIns="45700" wrap="square" tIns="45700">
            <a:noAutofit/>
          </a:bodyPr>
          <a:lstStyle>
            <a:lvl1pPr indent="-228600" lvl="0" marL="457200" algn="l">
              <a:spcBef>
                <a:spcPts val="250"/>
              </a:spcBef>
              <a:spcAft>
                <a:spcPts val="0"/>
              </a:spcAft>
              <a:buSzPts val="1235"/>
              <a:buFont typeface="Constantia"/>
              <a:buNone/>
              <a:defRPr sz="1300"/>
            </a:lvl1pPr>
            <a:lvl2pPr indent="-293369" lvl="1" marL="914400" algn="l">
              <a:spcBef>
                <a:spcPts val="240"/>
              </a:spcBef>
              <a:spcAft>
                <a:spcPts val="0"/>
              </a:spcAft>
              <a:buSzPts val="1020"/>
              <a:buChar char="⚫"/>
              <a:defRPr sz="1200"/>
            </a:lvl2pPr>
            <a:lvl3pPr indent="-273050" lvl="2" marL="1371600" algn="l">
              <a:spcBef>
                <a:spcPts val="200"/>
              </a:spcBef>
              <a:spcAft>
                <a:spcPts val="0"/>
              </a:spcAft>
              <a:buSzPts val="700"/>
              <a:buChar char="⚫"/>
              <a:defRPr sz="1000"/>
            </a:lvl3pPr>
            <a:lvl4pPr indent="-265747" lvl="3" marL="1828800" algn="l">
              <a:spcBef>
                <a:spcPts val="180"/>
              </a:spcBef>
              <a:spcAft>
                <a:spcPts val="0"/>
              </a:spcAft>
              <a:buSzPts val="585"/>
              <a:buChar char="⚫"/>
              <a:defRPr sz="900"/>
            </a:lvl4pPr>
            <a:lvl5pPr indent="-265747" lvl="4" marL="2286000" algn="l">
              <a:spcBef>
                <a:spcPts val="180"/>
              </a:spcBef>
              <a:spcAft>
                <a:spcPts val="0"/>
              </a:spcAft>
              <a:buSzPts val="585"/>
              <a:buChar char="⚫"/>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8" name="Google Shape;98;p1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3"/>
          <p:cNvSpPr txBox="1"/>
          <p:nvPr>
            <p:ph idx="12" type="sldNum"/>
          </p:nvPr>
        </p:nvSpPr>
        <p:spPr>
          <a:xfrm>
            <a:off x="8077200" y="6356350"/>
            <a:ext cx="6096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1" name="Google Shape;101;p13"/>
          <p:cNvSpPr/>
          <p:nvPr>
            <p:ph idx="2" type="pic"/>
          </p:nvPr>
        </p:nvSpPr>
        <p:spPr>
          <a:xfrm rot="420000">
            <a:off x="3485793" y="1199517"/>
            <a:ext cx="4617720" cy="3931920"/>
          </a:xfrm>
          <a:prstGeom prst="rect">
            <a:avLst/>
          </a:prstGeom>
          <a:solidFill>
            <a:schemeClr val="lt2"/>
          </a:solidFill>
          <a:ln cap="rnd" cmpd="sng" w="9525">
            <a:solidFill>
              <a:srgbClr val="C0C0C0"/>
            </a:solidFill>
            <a:prstDash val="solid"/>
            <a:round/>
            <a:headEnd len="sm" w="sm" type="none"/>
            <a:tailEnd len="sm" w="sm" type="none"/>
          </a:ln>
        </p:spPr>
        <p:txBody>
          <a:bodyPr anchorCtr="0" anchor="t" bIns="45700" lIns="91425" spcFirstLastPara="1" rIns="91425" wrap="square" tIns="45700">
            <a:noAutofit/>
          </a:bodyPr>
          <a:lstStyle>
            <a:lvl1pPr lvl="0" marR="0" rtl="0" algn="l">
              <a:spcBef>
                <a:spcPts val="640"/>
              </a:spcBef>
              <a:spcAft>
                <a:spcPts val="0"/>
              </a:spcAft>
              <a:buClr>
                <a:schemeClr val="accent3"/>
              </a:buClr>
              <a:buSzPts val="3040"/>
              <a:buFont typeface="Noto Sans Symbols"/>
              <a:buNone/>
              <a:defRPr b="0" i="0" sz="3200" u="none" cap="none" strike="noStrike">
                <a:solidFill>
                  <a:schemeClr val="dk1"/>
                </a:solidFill>
                <a:latin typeface="Constantia"/>
                <a:ea typeface="Constantia"/>
                <a:cs typeface="Constantia"/>
                <a:sym typeface="Constantia"/>
              </a:defRPr>
            </a:lvl1pPr>
            <a:lvl2pPr lvl="1"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lvl="2"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lvl="3"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lvl="4"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lvl="5"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lvl="6"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lvl="7"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lvl="8"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102" name="Google Shape;102;p13"/>
          <p:cNvSpPr/>
          <p:nvPr/>
        </p:nvSpPr>
        <p:spPr>
          <a:xfrm flipH="1" rot="10800000">
            <a:off x="-9525" y="5816600"/>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103" name="Google Shape;103;p13"/>
          <p:cNvSpPr/>
          <p:nvPr/>
        </p:nvSpPr>
        <p:spPr>
          <a:xfrm flipH="1" rot="10800000">
            <a:off x="4381500" y="6219825"/>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4" name="Shape 104"/>
        <p:cNvGrpSpPr/>
        <p:nvPr/>
      </p:nvGrpSpPr>
      <p:grpSpPr>
        <a:xfrm>
          <a:off x="0" y="0"/>
          <a:ext cx="0" cy="0"/>
          <a:chOff x="0" y="0"/>
          <a:chExt cx="0" cy="0"/>
        </a:xfrm>
      </p:grpSpPr>
      <p:sp>
        <p:nvSpPr>
          <p:cNvPr id="105" name="Google Shape;105;p14"/>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14"/>
          <p:cNvSpPr txBox="1"/>
          <p:nvPr>
            <p:ph idx="1" type="body"/>
          </p:nvPr>
        </p:nvSpPr>
        <p:spPr>
          <a:xfrm rot="5400000">
            <a:off x="2377440" y="15240"/>
            <a:ext cx="4389120" cy="8229600"/>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7" name="Google Shape;107;p1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0" name="Shape 110"/>
        <p:cNvGrpSpPr/>
        <p:nvPr/>
      </p:nvGrpSpPr>
      <p:grpSpPr>
        <a:xfrm>
          <a:off x="0" y="0"/>
          <a:ext cx="0" cy="0"/>
          <a:chOff x="0" y="0"/>
          <a:chExt cx="0" cy="0"/>
        </a:xfrm>
      </p:grpSpPr>
      <p:sp>
        <p:nvSpPr>
          <p:cNvPr id="111" name="Google Shape;111;p15"/>
          <p:cNvSpPr txBox="1"/>
          <p:nvPr>
            <p:ph type="title"/>
          </p:nvPr>
        </p:nvSpPr>
        <p:spPr>
          <a:xfrm rot="5400000">
            <a:off x="5052218" y="2491583"/>
            <a:ext cx="5211763" cy="205740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15"/>
          <p:cNvSpPr txBox="1"/>
          <p:nvPr>
            <p:ph idx="1" type="body"/>
          </p:nvPr>
        </p:nvSpPr>
        <p:spPr>
          <a:xfrm rot="5400000">
            <a:off x="861219" y="510383"/>
            <a:ext cx="5211763" cy="6019800"/>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13" name="Google Shape;113;p1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5"/>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1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439FD7"/>
            </a:gs>
            <a:gs pos="25000">
              <a:srgbClr val="4397CA"/>
            </a:gs>
            <a:gs pos="100000">
              <a:srgbClr val="00466A"/>
            </a:gs>
          </a:gsLst>
          <a:path path="circle">
            <a:fillToRect b="50%" l="50%" r="50%" t="50%"/>
          </a:path>
          <a:tileRect/>
        </a:gradFill>
      </p:bgPr>
    </p:bg>
    <p:spTree>
      <p:nvGrpSpPr>
        <p:cNvPr id="26" name="Shape 26"/>
        <p:cNvGrpSpPr/>
        <p:nvPr/>
      </p:nvGrpSpPr>
      <p:grpSpPr>
        <a:xfrm>
          <a:off x="0" y="0"/>
          <a:ext cx="0" cy="0"/>
          <a:chOff x="0" y="0"/>
          <a:chExt cx="0" cy="0"/>
        </a:xfrm>
      </p:grpSpPr>
      <p:sp>
        <p:nvSpPr>
          <p:cNvPr id="27" name="Google Shape;27;p3"/>
          <p:cNvSpPr txBox="1"/>
          <p:nvPr>
            <p:ph type="title"/>
          </p:nvPr>
        </p:nvSpPr>
        <p:spPr>
          <a:xfrm>
            <a:off x="530352" y="1316736"/>
            <a:ext cx="7772400" cy="1362456"/>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4AE3AC"/>
              </a:buClr>
              <a:buSzPts val="5600"/>
              <a:buFont typeface="Calibri"/>
              <a:buNone/>
              <a:defRPr b="1" sz="5600" cap="none">
                <a:solidFill>
                  <a:srgbClr val="4AE3AC"/>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3"/>
          <p:cNvSpPr txBox="1"/>
          <p:nvPr>
            <p:ph idx="1" type="body"/>
          </p:nvPr>
        </p:nvSpPr>
        <p:spPr>
          <a:xfrm>
            <a:off x="530352" y="2704664"/>
            <a:ext cx="7772400" cy="1509712"/>
          </a:xfrm>
          <a:prstGeom prst="rect">
            <a:avLst/>
          </a:prstGeom>
          <a:noFill/>
          <a:ln>
            <a:noFill/>
          </a:ln>
        </p:spPr>
        <p:txBody>
          <a:bodyPr anchorCtr="0" anchor="t" bIns="45700" lIns="45700" spcFirstLastPara="1" rIns="45700" wrap="square" tIns="45700">
            <a:noAutofit/>
          </a:bodyPr>
          <a:lstStyle>
            <a:lvl1pPr indent="-228600" lvl="0" marL="457200" algn="l">
              <a:spcBef>
                <a:spcPts val="440"/>
              </a:spcBef>
              <a:spcAft>
                <a:spcPts val="0"/>
              </a:spcAft>
              <a:buSzPts val="2090"/>
              <a:buNone/>
              <a:defRPr sz="2200">
                <a:solidFill>
                  <a:schemeClr val="lt1"/>
                </a:solidFill>
              </a:defRPr>
            </a:lvl1pPr>
            <a:lvl2pPr indent="-228600" lvl="1" marL="914400" algn="l">
              <a:spcBef>
                <a:spcPts val="360"/>
              </a:spcBef>
              <a:spcAft>
                <a:spcPts val="0"/>
              </a:spcAft>
              <a:buSzPts val="1530"/>
              <a:buNone/>
              <a:defRPr sz="1800">
                <a:solidFill>
                  <a:schemeClr val="lt1"/>
                </a:solidFill>
              </a:defRPr>
            </a:lvl2pPr>
            <a:lvl3pPr indent="-228600" lvl="2" marL="1371600" algn="l">
              <a:spcBef>
                <a:spcPts val="320"/>
              </a:spcBef>
              <a:spcAft>
                <a:spcPts val="0"/>
              </a:spcAft>
              <a:buSzPts val="1120"/>
              <a:buNone/>
              <a:defRPr sz="1600">
                <a:solidFill>
                  <a:schemeClr val="lt1"/>
                </a:solidFill>
              </a:defRPr>
            </a:lvl3pPr>
            <a:lvl4pPr indent="-228600" lvl="3" marL="1828800" algn="l">
              <a:spcBef>
                <a:spcPts val="280"/>
              </a:spcBef>
              <a:spcAft>
                <a:spcPts val="0"/>
              </a:spcAft>
              <a:buSzPts val="910"/>
              <a:buNone/>
              <a:defRPr sz="1400">
                <a:solidFill>
                  <a:schemeClr val="lt1"/>
                </a:solidFill>
              </a:defRPr>
            </a:lvl4pPr>
            <a:lvl5pPr indent="-228600" lvl="4" marL="2286000" algn="l">
              <a:spcBef>
                <a:spcPts val="280"/>
              </a:spcBef>
              <a:spcAft>
                <a:spcPts val="0"/>
              </a:spcAft>
              <a:buSzPts val="910"/>
              <a:buNone/>
              <a:defRPr sz="1400">
                <a:solidFill>
                  <a:schemeClr val="lt1"/>
                </a:solidFill>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9" name="Google Shape;29;p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3" name="Shape 43"/>
        <p:cNvGrpSpPr/>
        <p:nvPr/>
      </p:nvGrpSpPr>
      <p:grpSpPr>
        <a:xfrm>
          <a:off x="0" y="0"/>
          <a:ext cx="0" cy="0"/>
          <a:chOff x="0" y="0"/>
          <a:chExt cx="0" cy="0"/>
        </a:xfrm>
      </p:grpSpPr>
      <p:sp>
        <p:nvSpPr>
          <p:cNvPr id="44" name="Google Shape;44;p5"/>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5"/>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6" name="Google Shape;46;p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6"/>
          <p:cNvSpPr txBox="1"/>
          <p:nvPr>
            <p:ph type="title"/>
          </p:nvPr>
        </p:nvSpPr>
        <p:spPr>
          <a:xfrm>
            <a:off x="457200" y="704088"/>
            <a:ext cx="83058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5000"/>
              <a:buFont typeface="Calibri"/>
              <a:buNone/>
              <a:defRPr b="0" sz="500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6"/>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439FD7"/>
            </a:gs>
            <a:gs pos="25000">
              <a:srgbClr val="4397CA"/>
            </a:gs>
            <a:gs pos="100000">
              <a:srgbClr val="00466A"/>
            </a:gs>
          </a:gsLst>
          <a:path path="circle">
            <a:fillToRect b="50%" l="50%" r="50%" t="50%"/>
          </a:path>
          <a:tileRect/>
        </a:gradFill>
      </p:bgPr>
    </p:bg>
    <p:spTree>
      <p:nvGrpSpPr>
        <p:cNvPr id="58" name="Shape 58"/>
        <p:cNvGrpSpPr/>
        <p:nvPr/>
      </p:nvGrpSpPr>
      <p:grpSpPr>
        <a:xfrm>
          <a:off x="0" y="0"/>
          <a:ext cx="0" cy="0"/>
          <a:chOff x="0" y="0"/>
          <a:chExt cx="0" cy="0"/>
        </a:xfrm>
      </p:grpSpPr>
      <p:sp>
        <p:nvSpPr>
          <p:cNvPr id="59" name="Google Shape;59;p8"/>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Autofit/>
          </a:bodyPr>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8"/>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Autofit/>
          </a:bodyPr>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61" name="Google Shape;61;p8"/>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439FD7"/>
            </a:gs>
            <a:gs pos="25000">
              <a:srgbClr val="4397CA"/>
            </a:gs>
            <a:gs pos="100000">
              <a:srgbClr val="00466A"/>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9"/>
          <p:cNvSpPr txBox="1"/>
          <p:nvPr>
            <p:ph type="title"/>
          </p:nvPr>
        </p:nvSpPr>
        <p:spPr>
          <a:xfrm>
            <a:off x="530352" y="1316736"/>
            <a:ext cx="7772400" cy="1362456"/>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4AE3AC"/>
              </a:buClr>
              <a:buSzPts val="5600"/>
              <a:buFont typeface="Calibri"/>
              <a:buNone/>
              <a:defRPr b="1" sz="5600" cap="none">
                <a:solidFill>
                  <a:srgbClr val="4AE3AC"/>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9"/>
          <p:cNvSpPr txBox="1"/>
          <p:nvPr>
            <p:ph idx="1" type="body"/>
          </p:nvPr>
        </p:nvSpPr>
        <p:spPr>
          <a:xfrm>
            <a:off x="530352" y="2704664"/>
            <a:ext cx="7772400" cy="1509712"/>
          </a:xfrm>
          <a:prstGeom prst="rect">
            <a:avLst/>
          </a:prstGeom>
          <a:noFill/>
          <a:ln>
            <a:noFill/>
          </a:ln>
        </p:spPr>
        <p:txBody>
          <a:bodyPr anchorCtr="0" anchor="t" bIns="45700" lIns="45700" spcFirstLastPara="1" rIns="45700" wrap="square" tIns="45700">
            <a:noAutofit/>
          </a:bodyPr>
          <a:lstStyle>
            <a:lvl1pPr indent="-228600" lvl="0" marL="457200" algn="l">
              <a:spcBef>
                <a:spcPts val="440"/>
              </a:spcBef>
              <a:spcAft>
                <a:spcPts val="0"/>
              </a:spcAft>
              <a:buSzPts val="2090"/>
              <a:buNone/>
              <a:defRPr sz="2200">
                <a:solidFill>
                  <a:schemeClr val="lt1"/>
                </a:solidFill>
              </a:defRPr>
            </a:lvl1pPr>
            <a:lvl2pPr indent="-228600" lvl="1" marL="914400" algn="l">
              <a:spcBef>
                <a:spcPts val="360"/>
              </a:spcBef>
              <a:spcAft>
                <a:spcPts val="0"/>
              </a:spcAft>
              <a:buSzPts val="1530"/>
              <a:buNone/>
              <a:defRPr sz="1800">
                <a:solidFill>
                  <a:schemeClr val="lt1"/>
                </a:solidFill>
              </a:defRPr>
            </a:lvl2pPr>
            <a:lvl3pPr indent="-228600" lvl="2" marL="1371600" algn="l">
              <a:spcBef>
                <a:spcPts val="320"/>
              </a:spcBef>
              <a:spcAft>
                <a:spcPts val="0"/>
              </a:spcAft>
              <a:buSzPts val="1120"/>
              <a:buNone/>
              <a:defRPr sz="1600">
                <a:solidFill>
                  <a:schemeClr val="lt1"/>
                </a:solidFill>
              </a:defRPr>
            </a:lvl3pPr>
            <a:lvl4pPr indent="-228600" lvl="3" marL="1828800" algn="l">
              <a:spcBef>
                <a:spcPts val="280"/>
              </a:spcBef>
              <a:spcAft>
                <a:spcPts val="0"/>
              </a:spcAft>
              <a:buSzPts val="910"/>
              <a:buNone/>
              <a:defRPr sz="1400">
                <a:solidFill>
                  <a:schemeClr val="lt1"/>
                </a:solidFill>
              </a:defRPr>
            </a:lvl4pPr>
            <a:lvl5pPr indent="-228600" lvl="4" marL="2286000" algn="l">
              <a:spcBef>
                <a:spcPts val="280"/>
              </a:spcBef>
              <a:spcAft>
                <a:spcPts val="0"/>
              </a:spcAft>
              <a:buSzPts val="910"/>
              <a:buNone/>
              <a:defRPr sz="1400">
                <a:solidFill>
                  <a:schemeClr val="lt1"/>
                </a:solidFill>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7" name="Google Shape;67;p9"/>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0" name="Shape 70"/>
        <p:cNvGrpSpPr/>
        <p:nvPr/>
      </p:nvGrpSpPr>
      <p:grpSpPr>
        <a:xfrm>
          <a:off x="0" y="0"/>
          <a:ext cx="0" cy="0"/>
          <a:chOff x="0" y="0"/>
          <a:chExt cx="0" cy="0"/>
        </a:xfrm>
      </p:grpSpPr>
      <p:sp>
        <p:nvSpPr>
          <p:cNvPr id="71" name="Google Shape;71;p10"/>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0"/>
          <p:cNvSpPr txBox="1"/>
          <p:nvPr>
            <p:ph idx="1" type="body"/>
          </p:nvPr>
        </p:nvSpPr>
        <p:spPr>
          <a:xfrm>
            <a:off x="457200" y="1920085"/>
            <a:ext cx="4038600" cy="4434840"/>
          </a:xfrm>
          <a:prstGeom prst="rect">
            <a:avLst/>
          </a:prstGeom>
          <a:noFill/>
          <a:ln>
            <a:noFill/>
          </a:ln>
        </p:spPr>
        <p:txBody>
          <a:bodyPr anchorCtr="0" anchor="t" bIns="45700" lIns="91425" spcFirstLastPara="1" rIns="91425" wrap="square" tIns="45700">
            <a:no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3" name="Google Shape;73;p10"/>
          <p:cNvSpPr txBox="1"/>
          <p:nvPr>
            <p:ph idx="2" type="body"/>
          </p:nvPr>
        </p:nvSpPr>
        <p:spPr>
          <a:xfrm>
            <a:off x="4648200" y="1920085"/>
            <a:ext cx="4038600" cy="4434840"/>
          </a:xfrm>
          <a:prstGeom prst="rect">
            <a:avLst/>
          </a:prstGeom>
          <a:noFill/>
          <a:ln>
            <a:noFill/>
          </a:ln>
        </p:spPr>
        <p:txBody>
          <a:bodyPr anchorCtr="0" anchor="t" bIns="45700" lIns="91425" spcFirstLastPara="1" rIns="91425" wrap="square" tIns="45700">
            <a:no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4" name="Google Shape;74;p1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7" name="Shape 77"/>
        <p:cNvGrpSpPr/>
        <p:nvPr/>
      </p:nvGrpSpPr>
      <p:grpSpPr>
        <a:xfrm>
          <a:off x="0" y="0"/>
          <a:ext cx="0" cy="0"/>
          <a:chOff x="0" y="0"/>
          <a:chExt cx="0" cy="0"/>
        </a:xfrm>
      </p:grpSpPr>
      <p:sp>
        <p:nvSpPr>
          <p:cNvPr id="78" name="Google Shape;78;p11"/>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50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1"/>
          <p:cNvSpPr txBox="1"/>
          <p:nvPr>
            <p:ph idx="1" type="body"/>
          </p:nvPr>
        </p:nvSpPr>
        <p:spPr>
          <a:xfrm>
            <a:off x="457200" y="1855248"/>
            <a:ext cx="4040188" cy="659352"/>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0" name="Google Shape;80;p11"/>
          <p:cNvSpPr txBox="1"/>
          <p:nvPr>
            <p:ph idx="2" type="body"/>
          </p:nvPr>
        </p:nvSpPr>
        <p:spPr>
          <a:xfrm>
            <a:off x="4645025" y="1859757"/>
            <a:ext cx="4041775" cy="654843"/>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1" name="Google Shape;81;p11"/>
          <p:cNvSpPr txBox="1"/>
          <p:nvPr>
            <p:ph idx="3" type="body"/>
          </p:nvPr>
        </p:nvSpPr>
        <p:spPr>
          <a:xfrm>
            <a:off x="457200" y="2514600"/>
            <a:ext cx="4040188" cy="3845720"/>
          </a:xfrm>
          <a:prstGeom prst="rect">
            <a:avLst/>
          </a:prstGeom>
          <a:noFill/>
          <a:ln>
            <a:noFill/>
          </a:ln>
        </p:spPr>
        <p:txBody>
          <a:bodyPr anchorCtr="0" anchor="t" bIns="45700" lIns="91425" spcFirstLastPara="1" rIns="91425" wrap="square" tIns="0">
            <a:no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2" name="Google Shape;82;p11"/>
          <p:cNvSpPr txBox="1"/>
          <p:nvPr>
            <p:ph idx="4" type="body"/>
          </p:nvPr>
        </p:nvSpPr>
        <p:spPr>
          <a:xfrm>
            <a:off x="4645025" y="2514600"/>
            <a:ext cx="4041775" cy="3845720"/>
          </a:xfrm>
          <a:prstGeom prst="rect">
            <a:avLst/>
          </a:prstGeom>
          <a:noFill/>
          <a:ln>
            <a:noFill/>
          </a:ln>
        </p:spPr>
        <p:txBody>
          <a:bodyPr anchorCtr="0" anchor="t" bIns="45700" lIns="91425" spcFirstLastPara="1" rIns="91425" wrap="square" tIns="0">
            <a:no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3" name="Google Shape;83;p1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theme" Target="../theme/theme1.xml"/><Relationship Id="rId12" Type="http://schemas.openxmlformats.org/officeDocument/2006/relationships/slideLayout" Target="../slideLayouts/slideLayout13.xml"/><Relationship Id="rId1" Type="http://schemas.openxmlformats.org/officeDocument/2006/relationships/image" Target="../media/image1.png"/><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65000" ty="0" sy="65000"/>
        </a:blipFill>
      </p:bgPr>
    </p:bg>
    <p:spTree>
      <p:nvGrpSpPr>
        <p:cNvPr id="9" name="Shape 9"/>
        <p:cNvGrpSpPr/>
        <p:nvPr/>
      </p:nvGrpSpPr>
      <p:grpSpPr>
        <a:xfrm>
          <a:off x="0" y="0"/>
          <a:ext cx="0" cy="0"/>
          <a:chOff x="0" y="0"/>
          <a:chExt cx="0" cy="0"/>
        </a:xfrm>
      </p:grpSpPr>
      <p:sp>
        <p:nvSpPr>
          <p:cNvPr id="10" name="Google Shape;10;p1"/>
          <p:cNvSpPr/>
          <p:nvPr/>
        </p:nvSpPr>
        <p:spPr>
          <a:xfrm>
            <a:off x="-9525" y="-7144"/>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11" name="Google Shape;11;p1"/>
          <p:cNvSpPr/>
          <p:nvPr/>
        </p:nvSpPr>
        <p:spPr>
          <a:xfrm>
            <a:off x="4381500" y="-7144"/>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12" name="Google Shape;12;p1"/>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Clr>
                <a:schemeClr val="lt2"/>
              </a:buClr>
              <a:buSzPts val="5000"/>
              <a:buFont typeface="Calibri"/>
              <a:buNone/>
              <a:defRPr b="0" i="0" sz="5000" u="none" cap="none" strike="noStrike">
                <a:solidFill>
                  <a:schemeClr val="lt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lt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lt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lt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lt1"/>
                </a:solidFill>
                <a:latin typeface="Constantia"/>
                <a:ea typeface="Constantia"/>
                <a:cs typeface="Constantia"/>
                <a:sym typeface="Constanti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lt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lt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lt1"/>
                </a:solidFill>
                <a:latin typeface="Constantia"/>
                <a:ea typeface="Constantia"/>
                <a:cs typeface="Constantia"/>
                <a:sym typeface="Constantia"/>
              </a:defRPr>
            </a:lvl7pPr>
            <a:lvl8pPr indent="-330200" lvl="7" marL="3657600" marR="0" rtl="0" algn="l">
              <a:spcBef>
                <a:spcPts val="320"/>
              </a:spcBef>
              <a:spcAft>
                <a:spcPts val="0"/>
              </a:spcAft>
              <a:buClr>
                <a:schemeClr val="lt2"/>
              </a:buClr>
              <a:buSzPts val="1600"/>
              <a:buFont typeface="Constantia"/>
              <a:buChar char="•"/>
              <a:defRPr b="0" i="0" sz="1600" u="none" cap="none" strike="noStrike">
                <a:solidFill>
                  <a:schemeClr val="lt1"/>
                </a:solidFill>
                <a:latin typeface="Constantia"/>
                <a:ea typeface="Constantia"/>
                <a:cs typeface="Constantia"/>
                <a:sym typeface="Constantia"/>
              </a:defRPr>
            </a:lvl8pPr>
            <a:lvl9pPr indent="-317500" lvl="8" marL="4114800" marR="0" rtl="0" algn="l">
              <a:spcBef>
                <a:spcPts val="280"/>
              </a:spcBef>
              <a:spcAft>
                <a:spcPts val="0"/>
              </a:spcAft>
              <a:buClr>
                <a:schemeClr val="lt2"/>
              </a:buClr>
              <a:buSzPts val="1400"/>
              <a:buFont typeface="Constantia"/>
              <a:buChar char="•"/>
              <a:defRPr b="0" i="0" sz="1400" u="none" cap="none" strike="noStrike">
                <a:solidFill>
                  <a:schemeClr val="lt1"/>
                </a:solidFill>
                <a:latin typeface="Constantia"/>
                <a:ea typeface="Constantia"/>
                <a:cs typeface="Constantia"/>
                <a:sym typeface="Constantia"/>
              </a:defRPr>
            </a:lvl9pPr>
          </a:lstStyle>
          <a:p/>
        </p:txBody>
      </p:sp>
      <p:sp>
        <p:nvSpPr>
          <p:cNvPr id="14" name="Google Shape;14;p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D0E9ED"/>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15" name="Google Shape;15;p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D0E9ED"/>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16" name="Google Shape;16;p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i="0" sz="1200" u="none" cap="none" strike="noStrike">
                <a:solidFill>
                  <a:srgbClr val="D0E9ED"/>
                </a:solidFill>
                <a:latin typeface="Constantia"/>
                <a:ea typeface="Constantia"/>
                <a:cs typeface="Constantia"/>
                <a:sym typeface="Constantia"/>
              </a:defRPr>
            </a:lvl1pPr>
            <a:lvl2pPr indent="0" lvl="1" marL="0" marR="0" rtl="0" algn="r">
              <a:spcBef>
                <a:spcPts val="0"/>
              </a:spcBef>
              <a:buNone/>
              <a:defRPr b="0" i="0" sz="1200" u="none" cap="none" strike="noStrike">
                <a:solidFill>
                  <a:srgbClr val="D0E9ED"/>
                </a:solidFill>
                <a:latin typeface="Constantia"/>
                <a:ea typeface="Constantia"/>
                <a:cs typeface="Constantia"/>
                <a:sym typeface="Constantia"/>
              </a:defRPr>
            </a:lvl2pPr>
            <a:lvl3pPr indent="0" lvl="2" marL="0" marR="0" rtl="0" algn="r">
              <a:spcBef>
                <a:spcPts val="0"/>
              </a:spcBef>
              <a:buNone/>
              <a:defRPr b="0" i="0" sz="1200" u="none" cap="none" strike="noStrike">
                <a:solidFill>
                  <a:srgbClr val="D0E9ED"/>
                </a:solidFill>
                <a:latin typeface="Constantia"/>
                <a:ea typeface="Constantia"/>
                <a:cs typeface="Constantia"/>
                <a:sym typeface="Constantia"/>
              </a:defRPr>
            </a:lvl3pPr>
            <a:lvl4pPr indent="0" lvl="3" marL="0" marR="0" rtl="0" algn="r">
              <a:spcBef>
                <a:spcPts val="0"/>
              </a:spcBef>
              <a:buNone/>
              <a:defRPr b="0" i="0" sz="1200" u="none" cap="none" strike="noStrike">
                <a:solidFill>
                  <a:srgbClr val="D0E9ED"/>
                </a:solidFill>
                <a:latin typeface="Constantia"/>
                <a:ea typeface="Constantia"/>
                <a:cs typeface="Constantia"/>
                <a:sym typeface="Constantia"/>
              </a:defRPr>
            </a:lvl4pPr>
            <a:lvl5pPr indent="0" lvl="4" marL="0" marR="0" rtl="0" algn="r">
              <a:spcBef>
                <a:spcPts val="0"/>
              </a:spcBef>
              <a:buNone/>
              <a:defRPr b="0" i="0" sz="1200" u="none" cap="none" strike="noStrike">
                <a:solidFill>
                  <a:srgbClr val="D0E9ED"/>
                </a:solidFill>
                <a:latin typeface="Constantia"/>
                <a:ea typeface="Constantia"/>
                <a:cs typeface="Constantia"/>
                <a:sym typeface="Constantia"/>
              </a:defRPr>
            </a:lvl5pPr>
            <a:lvl6pPr indent="0" lvl="5" marL="0" marR="0" rtl="0" algn="r">
              <a:spcBef>
                <a:spcPts val="0"/>
              </a:spcBef>
              <a:buNone/>
              <a:defRPr b="0" i="0" sz="1200" u="none" cap="none" strike="noStrike">
                <a:solidFill>
                  <a:srgbClr val="D0E9ED"/>
                </a:solidFill>
                <a:latin typeface="Constantia"/>
                <a:ea typeface="Constantia"/>
                <a:cs typeface="Constantia"/>
                <a:sym typeface="Constantia"/>
              </a:defRPr>
            </a:lvl6pPr>
            <a:lvl7pPr indent="0" lvl="6" marL="0" marR="0" rtl="0" algn="r">
              <a:spcBef>
                <a:spcPts val="0"/>
              </a:spcBef>
              <a:buNone/>
              <a:defRPr b="0" i="0" sz="1200" u="none" cap="none" strike="noStrike">
                <a:solidFill>
                  <a:srgbClr val="D0E9ED"/>
                </a:solidFill>
                <a:latin typeface="Constantia"/>
                <a:ea typeface="Constantia"/>
                <a:cs typeface="Constantia"/>
                <a:sym typeface="Constantia"/>
              </a:defRPr>
            </a:lvl7pPr>
            <a:lvl8pPr indent="0" lvl="7" marL="0" marR="0" rtl="0" algn="r">
              <a:spcBef>
                <a:spcPts val="0"/>
              </a:spcBef>
              <a:buNone/>
              <a:defRPr b="0" i="0" sz="1200" u="none" cap="none" strike="noStrike">
                <a:solidFill>
                  <a:srgbClr val="D0E9ED"/>
                </a:solidFill>
                <a:latin typeface="Constantia"/>
                <a:ea typeface="Constantia"/>
                <a:cs typeface="Constantia"/>
                <a:sym typeface="Constantia"/>
              </a:defRPr>
            </a:lvl8pPr>
            <a:lvl9pPr indent="0" lvl="8" marL="0" marR="0" rtl="0" algn="r">
              <a:spcBef>
                <a:spcPts val="0"/>
              </a:spcBef>
              <a:buNone/>
              <a:defRPr b="0" i="0" sz="1200" u="none" cap="none" strike="noStrike">
                <a:solidFill>
                  <a:srgbClr val="D0E9ED"/>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grpSp>
        <p:nvGrpSpPr>
          <p:cNvPr id="17" name="Google Shape;17;p1"/>
          <p:cNvGrpSpPr/>
          <p:nvPr/>
        </p:nvGrpSpPr>
        <p:grpSpPr>
          <a:xfrm>
            <a:off x="-29294" y="-16113"/>
            <a:ext cx="9198255" cy="1086266"/>
            <a:chOff x="-29322" y="-1971"/>
            <a:chExt cx="9198255" cy="1086266"/>
          </a:xfrm>
        </p:grpSpPr>
        <p:sp>
          <p:nvSpPr>
            <p:cNvPr id="18" name="Google Shape;18;p1"/>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19" name="Google Shape;19;p1"/>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48" r:id="rId2"/>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65000" ty="0" sy="65000"/>
        </a:blipFill>
      </p:bgPr>
    </p:bg>
    <p:spTree>
      <p:nvGrpSpPr>
        <p:cNvPr id="32" name="Shape 32"/>
        <p:cNvGrpSpPr/>
        <p:nvPr/>
      </p:nvGrpSpPr>
      <p:grpSpPr>
        <a:xfrm>
          <a:off x="0" y="0"/>
          <a:ext cx="0" cy="0"/>
          <a:chOff x="0" y="0"/>
          <a:chExt cx="0" cy="0"/>
        </a:xfrm>
      </p:grpSpPr>
      <p:sp>
        <p:nvSpPr>
          <p:cNvPr id="33" name="Google Shape;33;p4"/>
          <p:cNvSpPr/>
          <p:nvPr/>
        </p:nvSpPr>
        <p:spPr>
          <a:xfrm>
            <a:off x="-9525" y="-7144"/>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34" name="Google Shape;34;p4"/>
          <p:cNvSpPr/>
          <p:nvPr/>
        </p:nvSpPr>
        <p:spPr>
          <a:xfrm>
            <a:off x="4381500" y="-7144"/>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35" name="Google Shape;35;p4"/>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Clr>
                <a:schemeClr val="dk2"/>
              </a:buClr>
              <a:buSzPts val="5000"/>
              <a:buFont typeface="Calibri"/>
              <a:buNone/>
              <a:defRPr b="0" i="0" sz="5000" u="none" cap="none" strike="noStrik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6" name="Google Shape;36;p4"/>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37" name="Google Shape;37;p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38" name="Google Shape;38;p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39" name="Google Shape;39;p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sz="1200" u="none">
                <a:solidFill>
                  <a:srgbClr val="035C75"/>
                </a:solidFill>
                <a:latin typeface="Constantia"/>
                <a:ea typeface="Constantia"/>
                <a:cs typeface="Constantia"/>
                <a:sym typeface="Constantia"/>
              </a:defRPr>
            </a:lvl1pPr>
            <a:lvl2pPr indent="0" lvl="1" marL="0" marR="0" rtl="0" algn="r">
              <a:spcBef>
                <a:spcPts val="0"/>
              </a:spcBef>
              <a:buNone/>
              <a:defRPr b="0" sz="1200" u="none">
                <a:solidFill>
                  <a:srgbClr val="035C75"/>
                </a:solidFill>
                <a:latin typeface="Constantia"/>
                <a:ea typeface="Constantia"/>
                <a:cs typeface="Constantia"/>
                <a:sym typeface="Constantia"/>
              </a:defRPr>
            </a:lvl2pPr>
            <a:lvl3pPr indent="0" lvl="2" marL="0" marR="0" rtl="0" algn="r">
              <a:spcBef>
                <a:spcPts val="0"/>
              </a:spcBef>
              <a:buNone/>
              <a:defRPr b="0" sz="1200" u="none">
                <a:solidFill>
                  <a:srgbClr val="035C75"/>
                </a:solidFill>
                <a:latin typeface="Constantia"/>
                <a:ea typeface="Constantia"/>
                <a:cs typeface="Constantia"/>
                <a:sym typeface="Constantia"/>
              </a:defRPr>
            </a:lvl3pPr>
            <a:lvl4pPr indent="0" lvl="3" marL="0" marR="0" rtl="0" algn="r">
              <a:spcBef>
                <a:spcPts val="0"/>
              </a:spcBef>
              <a:buNone/>
              <a:defRPr b="0" sz="1200" u="none">
                <a:solidFill>
                  <a:srgbClr val="035C75"/>
                </a:solidFill>
                <a:latin typeface="Constantia"/>
                <a:ea typeface="Constantia"/>
                <a:cs typeface="Constantia"/>
                <a:sym typeface="Constantia"/>
              </a:defRPr>
            </a:lvl4pPr>
            <a:lvl5pPr indent="0" lvl="4" marL="0" marR="0" rtl="0" algn="r">
              <a:spcBef>
                <a:spcPts val="0"/>
              </a:spcBef>
              <a:buNone/>
              <a:defRPr b="0" sz="1200" u="none">
                <a:solidFill>
                  <a:srgbClr val="035C75"/>
                </a:solidFill>
                <a:latin typeface="Constantia"/>
                <a:ea typeface="Constantia"/>
                <a:cs typeface="Constantia"/>
                <a:sym typeface="Constantia"/>
              </a:defRPr>
            </a:lvl5pPr>
            <a:lvl6pPr indent="0" lvl="5" marL="0" marR="0" rtl="0" algn="r">
              <a:spcBef>
                <a:spcPts val="0"/>
              </a:spcBef>
              <a:buNone/>
              <a:defRPr b="0" sz="1200" u="none">
                <a:solidFill>
                  <a:srgbClr val="035C75"/>
                </a:solidFill>
                <a:latin typeface="Constantia"/>
                <a:ea typeface="Constantia"/>
                <a:cs typeface="Constantia"/>
                <a:sym typeface="Constantia"/>
              </a:defRPr>
            </a:lvl6pPr>
            <a:lvl7pPr indent="0" lvl="6" marL="0" marR="0" rtl="0" algn="r">
              <a:spcBef>
                <a:spcPts val="0"/>
              </a:spcBef>
              <a:buNone/>
              <a:defRPr b="0" sz="1200" u="none">
                <a:solidFill>
                  <a:srgbClr val="035C75"/>
                </a:solidFill>
                <a:latin typeface="Constantia"/>
                <a:ea typeface="Constantia"/>
                <a:cs typeface="Constantia"/>
                <a:sym typeface="Constantia"/>
              </a:defRPr>
            </a:lvl7pPr>
            <a:lvl8pPr indent="0" lvl="7" marL="0" marR="0" rtl="0" algn="r">
              <a:spcBef>
                <a:spcPts val="0"/>
              </a:spcBef>
              <a:buNone/>
              <a:defRPr b="0" sz="1200" u="none">
                <a:solidFill>
                  <a:srgbClr val="035C75"/>
                </a:solidFill>
                <a:latin typeface="Constantia"/>
                <a:ea typeface="Constantia"/>
                <a:cs typeface="Constantia"/>
                <a:sym typeface="Constantia"/>
              </a:defRPr>
            </a:lvl8pPr>
            <a:lvl9pPr indent="0" lvl="8" marL="0" marR="0" rtl="0" algn="r">
              <a:spcBef>
                <a:spcPts val="0"/>
              </a:spcBef>
              <a:buNone/>
              <a:defRPr b="0" sz="1200" u="non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grpSp>
        <p:nvGrpSpPr>
          <p:cNvPr id="40" name="Google Shape;40;p4"/>
          <p:cNvGrpSpPr/>
          <p:nvPr/>
        </p:nvGrpSpPr>
        <p:grpSpPr>
          <a:xfrm>
            <a:off x="-29294" y="-16113"/>
            <a:ext cx="9198255" cy="1086266"/>
            <a:chOff x="-29322" y="-1971"/>
            <a:chExt cx="9198255" cy="1086266"/>
          </a:xfrm>
        </p:grpSpPr>
        <p:sp>
          <p:nvSpPr>
            <p:cNvPr id="41" name="Google Shape;41;p4"/>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42" name="Google Shape;42;p4"/>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 Id="rId3" Type="http://schemas.openxmlformats.org/officeDocument/2006/relationships/image" Target="../media/image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 Id="rId3" Type="http://schemas.openxmlformats.org/officeDocument/2006/relationships/image" Target="../media/image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 Id="rId3" Type="http://schemas.openxmlformats.org/officeDocument/2006/relationships/image" Target="../media/image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1.xml"/><Relationship Id="rId3" Type="http://schemas.openxmlformats.org/officeDocument/2006/relationships/image" Target="../media/image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6.xml"/><Relationship Id="rId3" Type="http://schemas.openxmlformats.org/officeDocument/2006/relationships/hyperlink" Target="https://howtodoinjava.com/spring-aop/aspectj-pointcut-expressions/"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9.xml"/><Relationship Id="rId3" Type="http://schemas.openxmlformats.org/officeDocument/2006/relationships/hyperlink" Target="http://www.javabeat.net/pathvariable-template-patterns-spring-mvc/"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3.xml"/><Relationship Id="rId3" Type="http://schemas.openxmlformats.org/officeDocument/2006/relationships/image" Target="../media/image1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4.xml"/><Relationship Id="rId3" Type="http://schemas.openxmlformats.org/officeDocument/2006/relationships/hyperlink" Target="http://docs.spring.io/spring-batch/reference/html/spring-batch-intro.html" TargetMode="External"/><Relationship Id="rId4" Type="http://schemas.openxmlformats.org/officeDocument/2006/relationships/hyperlink" Target="http://docs.spring.io/spring-batch/apidocs/org/springframework/batch/core/Job.html" TargetMode="External"/><Relationship Id="rId5" Type="http://schemas.openxmlformats.org/officeDocument/2006/relationships/hyperlink" Target="http://docs.spring.io/spring-batch/apidocs/org/springframework/batch/core/JobParameters.html" TargetMode="External"/><Relationship Id="rId6" Type="http://schemas.openxmlformats.org/officeDocument/2006/relationships/hyperlink" Target="http://docs.spring.io/spring-batch/apidocs/org/springframework/batch/core/JobExecution.html"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7.xml"/><Relationship Id="rId3" Type="http://schemas.openxmlformats.org/officeDocument/2006/relationships/image" Target="../media/image10.png"/><Relationship Id="rId4" Type="http://schemas.openxmlformats.org/officeDocument/2006/relationships/image" Target="../media/image12.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0.xml"/><Relationship Id="rId3" Type="http://schemas.openxmlformats.org/officeDocument/2006/relationships/hyperlink" Target="http://en.wikipedia.org/wiki/Basic_access_authentication" TargetMode="External"/><Relationship Id="rId4" Type="http://schemas.openxmlformats.org/officeDocument/2006/relationships/hyperlink" Target="http://en.wikipedia.org/wiki/Form-based_authentication"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6"/>
          <p:cNvSpPr txBox="1"/>
          <p:nvPr>
            <p:ph type="ctrTitle"/>
          </p:nvPr>
        </p:nvSpPr>
        <p:spPr>
          <a:xfrm>
            <a:off x="0" y="2590800"/>
            <a:ext cx="7772400" cy="1470025"/>
          </a:xfrm>
          <a:prstGeom prst="rect">
            <a:avLst/>
          </a:prstGeom>
          <a:noFill/>
          <a:ln>
            <a:noFill/>
          </a:ln>
        </p:spPr>
        <p:txBody>
          <a:bodyPr anchorCtr="0" anchor="b" bIns="0" lIns="0" spcFirstLastPara="1" rIns="18275" wrap="square" tIns="0">
            <a:noAutofit/>
          </a:bodyPr>
          <a:lstStyle/>
          <a:p>
            <a:pPr indent="0" lvl="0" marL="0" rtl="0" algn="r">
              <a:spcBef>
                <a:spcPts val="0"/>
              </a:spcBef>
              <a:spcAft>
                <a:spcPts val="0"/>
              </a:spcAft>
              <a:buClr>
                <a:schemeClr val="lt1"/>
              </a:buClr>
              <a:buSzPts val="6000"/>
              <a:buFont typeface="Calibri"/>
              <a:buNone/>
            </a:pPr>
            <a:r>
              <a:rPr lang="en-US" sz="6000">
                <a:solidFill>
                  <a:schemeClr val="lt1"/>
                </a:solidFill>
              </a:rPr>
              <a:t>Spring Framework</a:t>
            </a:r>
            <a:endParaRPr sz="6000">
              <a:solidFill>
                <a:schemeClr val="lt1"/>
              </a:solidFill>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5"/>
          <p:cNvSpPr txBox="1"/>
          <p:nvPr>
            <p:ph idx="1" type="body"/>
          </p:nvPr>
        </p:nvSpPr>
        <p:spPr>
          <a:xfrm>
            <a:off x="0" y="762000"/>
            <a:ext cx="8991600" cy="6096000"/>
          </a:xfrm>
          <a:prstGeom prst="rect">
            <a:avLst/>
          </a:prstGeom>
          <a:noFill/>
          <a:ln>
            <a:noFill/>
          </a:ln>
        </p:spPr>
        <p:txBody>
          <a:bodyPr anchorCtr="0" anchor="t" bIns="45700" lIns="91425" spcFirstLastPara="1" rIns="91425" wrap="square" tIns="45700">
            <a:noAutofit/>
          </a:bodyPr>
          <a:lstStyle/>
          <a:p>
            <a:pPr indent="-274320" lvl="0" marL="274320" rtl="0" algn="l">
              <a:lnSpc>
                <a:spcPct val="80000"/>
              </a:lnSpc>
              <a:spcBef>
                <a:spcPts val="0"/>
              </a:spcBef>
              <a:spcAft>
                <a:spcPts val="0"/>
              </a:spcAft>
              <a:buSzPts val="1729"/>
              <a:buNone/>
            </a:pPr>
            <a:r>
              <a:t/>
            </a:r>
            <a:endParaRPr sz="1820">
              <a:solidFill>
                <a:srgbClr val="FF0000"/>
              </a:solidFill>
              <a:latin typeface="Calibri"/>
              <a:ea typeface="Calibri"/>
              <a:cs typeface="Calibri"/>
              <a:sym typeface="Calibri"/>
            </a:endParaRPr>
          </a:p>
          <a:p>
            <a:pPr indent="-274320" lvl="0" marL="274320" rtl="0" algn="l">
              <a:lnSpc>
                <a:spcPct val="80000"/>
              </a:lnSpc>
              <a:spcBef>
                <a:spcPts val="476"/>
              </a:spcBef>
              <a:spcAft>
                <a:spcPts val="0"/>
              </a:spcAft>
              <a:buSzPts val="2261"/>
              <a:buNone/>
            </a:pPr>
            <a:r>
              <a:rPr b="1" lang="en-US" sz="2380">
                <a:latin typeface="Calibri"/>
                <a:ea typeface="Calibri"/>
                <a:cs typeface="Calibri"/>
                <a:sym typeface="Calibri"/>
              </a:rPr>
              <a:t>	</a:t>
            </a:r>
            <a:br>
              <a:rPr lang="en-US" sz="2380">
                <a:latin typeface="Calibri"/>
                <a:ea typeface="Calibri"/>
                <a:cs typeface="Calibri"/>
                <a:sym typeface="Calibri"/>
              </a:rPr>
            </a:br>
            <a:r>
              <a:rPr b="1" lang="en-US" sz="2380">
                <a:latin typeface="Calibri"/>
                <a:ea typeface="Calibri"/>
                <a:cs typeface="Calibri"/>
                <a:sym typeface="Calibri"/>
              </a:rPr>
              <a:t>Model-View-Controller :</a:t>
            </a:r>
            <a:r>
              <a:rPr lang="en-US" sz="2380">
                <a:latin typeface="Calibri"/>
                <a:ea typeface="Calibri"/>
                <a:cs typeface="Calibri"/>
                <a:sym typeface="Calibri"/>
              </a:rPr>
              <a:t> An HTTP and Servlet-based framework providing hooks for extension and customization, </a:t>
            </a:r>
            <a:r>
              <a:rPr lang="en-US" sz="2380">
                <a:solidFill>
                  <a:srgbClr val="FF0000"/>
                </a:solidFill>
                <a:latin typeface="Calibri"/>
                <a:ea typeface="Calibri"/>
                <a:cs typeface="Calibri"/>
                <a:sym typeface="Calibri"/>
              </a:rPr>
              <a:t>to expose web based  REST Apis</a:t>
            </a:r>
            <a:r>
              <a:rPr lang="en-US" sz="2380">
                <a:latin typeface="Calibri"/>
                <a:ea typeface="Calibri"/>
                <a:cs typeface="Calibri"/>
                <a:sym typeface="Calibri"/>
              </a:rPr>
              <a:t>.</a:t>
            </a:r>
            <a:br>
              <a:rPr lang="en-US" sz="2380">
                <a:latin typeface="Calibri"/>
                <a:ea typeface="Calibri"/>
                <a:cs typeface="Calibri"/>
                <a:sym typeface="Calibri"/>
              </a:rPr>
            </a:br>
            <a:br>
              <a:rPr lang="en-US" sz="2380">
                <a:latin typeface="Calibri"/>
                <a:ea typeface="Calibri"/>
                <a:cs typeface="Calibri"/>
                <a:sym typeface="Calibri"/>
              </a:rPr>
            </a:br>
            <a:endParaRPr sz="2380">
              <a:solidFill>
                <a:srgbClr val="FF0000"/>
              </a:solidFill>
              <a:latin typeface="Calibri"/>
              <a:ea typeface="Calibri"/>
              <a:cs typeface="Calibri"/>
              <a:sym typeface="Calibri"/>
            </a:endParaRPr>
          </a:p>
        </p:txBody>
      </p:sp>
      <p:sp>
        <p:nvSpPr>
          <p:cNvPr id="199" name="Google Shape;199;p25"/>
          <p:cNvSpPr txBox="1"/>
          <p:nvPr>
            <p:ph type="title"/>
          </p:nvPr>
        </p:nvSpPr>
        <p:spPr>
          <a:xfrm>
            <a:off x="0" y="0"/>
            <a:ext cx="8305800" cy="8382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rgbClr val="FF0000"/>
              </a:buClr>
              <a:buSzPts val="5000"/>
              <a:buFont typeface="Calibri"/>
              <a:buNone/>
            </a:pPr>
            <a:r>
              <a:rPr lang="en-US">
                <a:solidFill>
                  <a:srgbClr val="FF0000"/>
                </a:solidFill>
              </a:rPr>
              <a:t>Spring Framework Features</a:t>
            </a:r>
            <a:endParaRPr>
              <a:solidFill>
                <a:srgbClr val="FF0000"/>
              </a:solidFill>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99"/>
                                        </p:tgtEl>
                                        <p:attrNameLst>
                                          <p:attrName>style.visibility</p:attrName>
                                        </p:attrNameLst>
                                      </p:cBhvr>
                                      <p:to>
                                        <p:strVal val="visible"/>
                                      </p:to>
                                    </p:set>
                                    <p:anim calcmode="lin" valueType="num">
                                      <p:cBhvr additive="base">
                                        <p:cTn dur="500"/>
                                        <p:tgtEl>
                                          <p:spTgt spid="19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6"/>
          <p:cNvSpPr txBox="1"/>
          <p:nvPr>
            <p:ph type="title"/>
          </p:nvPr>
        </p:nvSpPr>
        <p:spPr>
          <a:xfrm>
            <a:off x="0" y="0"/>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rgbClr val="FF0000"/>
              </a:buClr>
              <a:buSzPts val="4500"/>
              <a:buFont typeface="Calibri"/>
              <a:buNone/>
            </a:pPr>
            <a:r>
              <a:rPr lang="en-US" sz="4500">
                <a:solidFill>
                  <a:srgbClr val="FF0000"/>
                </a:solidFill>
              </a:rPr>
              <a:t>Spring Framework Components…</a:t>
            </a:r>
            <a:endParaRPr sz="4500">
              <a:solidFill>
                <a:srgbClr val="FF0000"/>
              </a:solidFill>
            </a:endParaRPr>
          </a:p>
        </p:txBody>
      </p:sp>
      <p:sp>
        <p:nvSpPr>
          <p:cNvPr id="205" name="Google Shape;205;p26"/>
          <p:cNvSpPr txBox="1"/>
          <p:nvPr>
            <p:ph idx="1" type="body"/>
          </p:nvPr>
        </p:nvSpPr>
        <p:spPr>
          <a:xfrm>
            <a:off x="0" y="1066800"/>
            <a:ext cx="9144000" cy="5791200"/>
          </a:xfrm>
          <a:prstGeom prst="rect">
            <a:avLst/>
          </a:prstGeom>
          <a:noFill/>
          <a:ln>
            <a:noFill/>
          </a:ln>
        </p:spPr>
        <p:txBody>
          <a:bodyPr anchorCtr="0" anchor="t" bIns="45700" lIns="91425" spcFirstLastPara="1" rIns="91425" wrap="square" tIns="45700">
            <a:noAutofit/>
          </a:bodyPr>
          <a:lstStyle/>
          <a:p>
            <a:pPr indent="-276225" lvl="0" marL="0" rtl="0" algn="l">
              <a:lnSpc>
                <a:spcPct val="80000"/>
              </a:lnSpc>
              <a:spcBef>
                <a:spcPts val="0"/>
              </a:spcBef>
              <a:spcAft>
                <a:spcPts val="0"/>
              </a:spcAft>
              <a:buSzPts val="2019"/>
              <a:buNone/>
            </a:pPr>
            <a:br>
              <a:rPr lang="en-US" sz="2125">
                <a:latin typeface="Calibri"/>
                <a:ea typeface="Calibri"/>
                <a:cs typeface="Calibri"/>
                <a:sym typeface="Calibri"/>
              </a:rPr>
            </a:br>
            <a:r>
              <a:rPr b="1" lang="en-US" sz="2225">
                <a:latin typeface="Calibri"/>
                <a:ea typeface="Calibri"/>
                <a:cs typeface="Calibri"/>
                <a:sym typeface="Calibri"/>
              </a:rPr>
              <a:t>Batch processing :</a:t>
            </a:r>
            <a:r>
              <a:rPr lang="en-US" sz="2225">
                <a:latin typeface="Calibri"/>
                <a:ea typeface="Calibri"/>
                <a:cs typeface="Calibri"/>
                <a:sym typeface="Calibri"/>
              </a:rPr>
              <a:t> A framework for high-volume processing featuring reusable functions including logging/tracing, transaction management, job processing statistics, job restart, skip, and resource management. Eg. Generation of Pay Slips. </a:t>
            </a:r>
            <a:r>
              <a:rPr lang="en-US" sz="2225">
                <a:solidFill>
                  <a:srgbClr val="FF0000"/>
                </a:solidFill>
                <a:latin typeface="Calibri"/>
                <a:ea typeface="Calibri"/>
                <a:cs typeface="Calibri"/>
                <a:sym typeface="Calibri"/>
              </a:rPr>
              <a:t>Automatic periodic execution of a program</a:t>
            </a:r>
            <a:br>
              <a:rPr lang="en-US" sz="2225">
                <a:latin typeface="Calibri"/>
                <a:ea typeface="Calibri"/>
                <a:cs typeface="Calibri"/>
                <a:sym typeface="Calibri"/>
              </a:rPr>
            </a:br>
            <a:br>
              <a:rPr lang="en-US" sz="2225">
                <a:latin typeface="Calibri"/>
                <a:ea typeface="Calibri"/>
                <a:cs typeface="Calibri"/>
                <a:sym typeface="Calibri"/>
              </a:rPr>
            </a:br>
            <a:r>
              <a:rPr b="1" lang="en-US" sz="2225">
                <a:latin typeface="Calibri"/>
                <a:ea typeface="Calibri"/>
                <a:cs typeface="Calibri"/>
                <a:sym typeface="Calibri"/>
              </a:rPr>
              <a:t>Spring Security:</a:t>
            </a:r>
            <a:r>
              <a:rPr lang="en-US" sz="2225">
                <a:latin typeface="Calibri"/>
                <a:ea typeface="Calibri"/>
                <a:cs typeface="Calibri"/>
                <a:sym typeface="Calibri"/>
              </a:rPr>
              <a:t> Configurable security processes that support a range of standards, protocols, tools and practices via the Spring Security sub-project (formerly </a:t>
            </a:r>
            <a:r>
              <a:rPr b="1" lang="en-US" sz="2225">
                <a:latin typeface="Calibri"/>
                <a:ea typeface="Calibri"/>
                <a:cs typeface="Calibri"/>
                <a:sym typeface="Calibri"/>
              </a:rPr>
              <a:t>Acegi</a:t>
            </a:r>
            <a:r>
              <a:rPr lang="en-US" sz="2225">
                <a:latin typeface="Calibri"/>
                <a:ea typeface="Calibri"/>
                <a:cs typeface="Calibri"/>
                <a:sym typeface="Calibri"/>
              </a:rPr>
              <a:t>). </a:t>
            </a:r>
            <a:r>
              <a:rPr lang="en-US" sz="2225">
                <a:solidFill>
                  <a:srgbClr val="FF0000"/>
                </a:solidFill>
                <a:latin typeface="Calibri"/>
                <a:ea typeface="Calibri"/>
                <a:cs typeface="Calibri"/>
                <a:sym typeface="Calibri"/>
              </a:rPr>
              <a:t>username, password, encryption, role management</a:t>
            </a:r>
            <a:br>
              <a:rPr lang="en-US" sz="2225">
                <a:latin typeface="Calibri"/>
                <a:ea typeface="Calibri"/>
                <a:cs typeface="Calibri"/>
                <a:sym typeface="Calibri"/>
              </a:rPr>
            </a:br>
            <a:br>
              <a:rPr lang="en-US" sz="2225">
                <a:latin typeface="Calibri"/>
                <a:ea typeface="Calibri"/>
                <a:cs typeface="Calibri"/>
                <a:sym typeface="Calibri"/>
              </a:rPr>
            </a:br>
            <a:r>
              <a:rPr b="1" lang="en-US" sz="2225">
                <a:latin typeface="Calibri"/>
                <a:ea typeface="Calibri"/>
                <a:cs typeface="Calibri"/>
                <a:sym typeface="Calibri"/>
              </a:rPr>
              <a:t>Actuator/Remote Management :</a:t>
            </a:r>
            <a:r>
              <a:rPr lang="en-US" sz="2225">
                <a:latin typeface="Calibri"/>
                <a:ea typeface="Calibri"/>
                <a:cs typeface="Calibri"/>
                <a:sym typeface="Calibri"/>
              </a:rPr>
              <a:t> Configurative exposure and management of java objects for local or remote configuration via JMX, </a:t>
            </a:r>
            <a:r>
              <a:rPr lang="en-US" sz="2225">
                <a:solidFill>
                  <a:srgbClr val="FF0000"/>
                </a:solidFill>
                <a:latin typeface="Calibri"/>
                <a:ea typeface="Calibri"/>
                <a:cs typeface="Calibri"/>
                <a:sym typeface="Calibri"/>
              </a:rPr>
              <a:t>to cross check if server is working fine or any problem.</a:t>
            </a:r>
            <a:br>
              <a:rPr lang="en-US" sz="2225">
                <a:latin typeface="Calibri"/>
                <a:ea typeface="Calibri"/>
                <a:cs typeface="Calibri"/>
                <a:sym typeface="Calibri"/>
              </a:rPr>
            </a:br>
            <a:br>
              <a:rPr lang="en-US" sz="2225">
                <a:latin typeface="Calibri"/>
                <a:ea typeface="Calibri"/>
                <a:cs typeface="Calibri"/>
                <a:sym typeface="Calibri"/>
              </a:rPr>
            </a:br>
            <a:r>
              <a:rPr b="1" lang="en-US" sz="2225">
                <a:latin typeface="Calibri"/>
                <a:ea typeface="Calibri"/>
                <a:cs typeface="Calibri"/>
                <a:sym typeface="Calibri"/>
              </a:rPr>
              <a:t>Messaging :</a:t>
            </a:r>
            <a:r>
              <a:rPr lang="en-US" sz="2225">
                <a:latin typeface="Calibri"/>
                <a:ea typeface="Calibri"/>
                <a:cs typeface="Calibri"/>
                <a:sym typeface="Calibri"/>
              </a:rPr>
              <a:t> Configurative registration of message listener objects for transparent message consumption from message queues via JMS, improvement of message sending over standard JMS APIs, </a:t>
            </a:r>
            <a:r>
              <a:rPr lang="en-US" sz="2225">
                <a:solidFill>
                  <a:srgbClr val="FF0000"/>
                </a:solidFill>
                <a:latin typeface="Calibri"/>
                <a:ea typeface="Calibri"/>
                <a:cs typeface="Calibri"/>
                <a:sym typeface="Calibri"/>
              </a:rPr>
              <a:t>to interact with Messaging Systems such as Kafka, RabbitMQ.</a:t>
            </a:r>
            <a:endParaRPr sz="2700">
              <a:solidFill>
                <a:srgbClr val="FF0000"/>
              </a:solidFill>
            </a:endParaRPr>
          </a:p>
          <a:p>
            <a:pPr indent="0" lvl="0" marL="0" rtl="0" algn="l">
              <a:lnSpc>
                <a:spcPct val="80000"/>
              </a:lnSpc>
              <a:spcBef>
                <a:spcPts val="425"/>
              </a:spcBef>
              <a:spcAft>
                <a:spcPts val="0"/>
              </a:spcAft>
              <a:buSzPts val="2019"/>
              <a:buNone/>
            </a:pPr>
            <a:br>
              <a:rPr lang="en-US" sz="2225">
                <a:latin typeface="Calibri"/>
                <a:ea typeface="Calibri"/>
                <a:cs typeface="Calibri"/>
                <a:sym typeface="Calibri"/>
              </a:rPr>
            </a:br>
            <a:br>
              <a:rPr lang="en-US" sz="2225">
                <a:latin typeface="Calibri"/>
                <a:ea typeface="Calibri"/>
                <a:cs typeface="Calibri"/>
                <a:sym typeface="Calibri"/>
              </a:rPr>
            </a:br>
            <a:r>
              <a:rPr b="1" lang="en-US" sz="2225">
                <a:latin typeface="Calibri"/>
                <a:ea typeface="Calibri"/>
                <a:cs typeface="Calibri"/>
                <a:sym typeface="Calibri"/>
              </a:rPr>
              <a:t>Testing :</a:t>
            </a:r>
            <a:r>
              <a:rPr lang="en-US" sz="2225">
                <a:latin typeface="Calibri"/>
                <a:ea typeface="Calibri"/>
                <a:cs typeface="Calibri"/>
                <a:sym typeface="Calibri"/>
              </a:rPr>
              <a:t> Support classes for writing unit tests and integration tests.</a:t>
            </a:r>
            <a:endParaRPr sz="2225">
              <a:solidFill>
                <a:srgbClr val="FF0000"/>
              </a:solidFill>
              <a:latin typeface="Calibri"/>
              <a:ea typeface="Calibri"/>
              <a:cs typeface="Calibri"/>
              <a:sym typeface="Calibri"/>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500"/>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05">
                                            <p:txEl>
                                              <p:pRg end="0" st="0"/>
                                            </p:txEl>
                                          </p:spTgt>
                                        </p:tgtEl>
                                        <p:attrNameLst>
                                          <p:attrName>style.visibility</p:attrName>
                                        </p:attrNameLst>
                                      </p:cBhvr>
                                      <p:to>
                                        <p:strVal val="visible"/>
                                      </p:to>
                                    </p:set>
                                    <p:anim calcmode="lin" valueType="num">
                                      <p:cBhvr additive="base">
                                        <p:cTn dur="500"/>
                                        <p:tgtEl>
                                          <p:spTgt spid="205">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205">
                                            <p:txEl>
                                              <p:pRg end="0" st="0"/>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05">
                                            <p:txEl>
                                              <p:pRg end="1" st="1"/>
                                            </p:txEl>
                                          </p:spTgt>
                                        </p:tgtEl>
                                        <p:attrNameLst>
                                          <p:attrName>style.visibility</p:attrName>
                                        </p:attrNameLst>
                                      </p:cBhvr>
                                      <p:to>
                                        <p:strVal val="visible"/>
                                      </p:to>
                                    </p:set>
                                    <p:anim calcmode="lin" valueType="num">
                                      <p:cBhvr additive="base">
                                        <p:cTn dur="500"/>
                                        <p:tgtEl>
                                          <p:spTgt spid="205">
                                            <p:txEl>
                                              <p:pRg end="1" st="1"/>
                                            </p:txEl>
                                          </p:spTgt>
                                        </p:tgtEl>
                                        <p:attrNameLst>
                                          <p:attrName>ppt_w</p:attrName>
                                        </p:attrNameLst>
                                      </p:cBhvr>
                                      <p:tavLst>
                                        <p:tav fmla="" tm="0">
                                          <p:val>
                                            <p:strVal val="0"/>
                                          </p:val>
                                        </p:tav>
                                        <p:tav fmla="" tm="100000">
                                          <p:val>
                                            <p:strVal val="#ppt_w"/>
                                          </p:val>
                                        </p:tav>
                                      </p:tavLst>
                                    </p:anim>
                                    <p:anim calcmode="lin" valueType="num">
                                      <p:cBhvr additive="base">
                                        <p:cTn dur="500"/>
                                        <p:tgtEl>
                                          <p:spTgt spid="205">
                                            <p:txEl>
                                              <p:pRg end="1" st="1"/>
                                            </p:txEl>
                                          </p:spTgt>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7"/>
          <p:cNvSpPr txBox="1"/>
          <p:nvPr>
            <p:ph idx="4294967295" type="subTitle"/>
          </p:nvPr>
        </p:nvSpPr>
        <p:spPr>
          <a:xfrm>
            <a:off x="0" y="152400"/>
            <a:ext cx="8001000" cy="9144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3"/>
              </a:buClr>
              <a:buSzPts val="2470"/>
              <a:buFont typeface="Noto Sans Symbols"/>
              <a:buNone/>
            </a:pPr>
            <a:r>
              <a:rPr b="0" i="0" lang="en-US" sz="2600" u="none" cap="none" strike="noStrike">
                <a:solidFill>
                  <a:srgbClr val="FF0000"/>
                </a:solidFill>
                <a:latin typeface="Calibri"/>
                <a:ea typeface="Calibri"/>
                <a:cs typeface="Calibri"/>
                <a:sym typeface="Calibri"/>
              </a:rPr>
              <a:t>Which Laptop Table do you prefer?</a:t>
            </a:r>
            <a:endParaRPr b="0" i="0" sz="2600" u="none" cap="none" strike="noStrike">
              <a:solidFill>
                <a:srgbClr val="FF0000"/>
              </a:solidFill>
              <a:latin typeface="Calibri"/>
              <a:ea typeface="Calibri"/>
              <a:cs typeface="Calibri"/>
              <a:sym typeface="Calibri"/>
            </a:endParaRPr>
          </a:p>
        </p:txBody>
      </p:sp>
      <p:pic>
        <p:nvPicPr>
          <p:cNvPr id="211" name="Google Shape;211;p27"/>
          <p:cNvPicPr preferRelativeResize="0"/>
          <p:nvPr/>
        </p:nvPicPr>
        <p:blipFill rotWithShape="1">
          <a:blip r:embed="rId3">
            <a:alphaModFix/>
          </a:blip>
          <a:srcRect b="0" l="0" r="0" t="0"/>
          <a:stretch/>
        </p:blipFill>
        <p:spPr>
          <a:xfrm>
            <a:off x="4800600" y="2514600"/>
            <a:ext cx="3962400" cy="3407664"/>
          </a:xfrm>
          <a:prstGeom prst="rect">
            <a:avLst/>
          </a:prstGeom>
          <a:noFill/>
          <a:ln>
            <a:noFill/>
          </a:ln>
        </p:spPr>
      </p:pic>
      <p:pic>
        <p:nvPicPr>
          <p:cNvPr id="212" name="Google Shape;212;p27"/>
          <p:cNvPicPr preferRelativeResize="0"/>
          <p:nvPr/>
        </p:nvPicPr>
        <p:blipFill rotWithShape="1">
          <a:blip r:embed="rId4">
            <a:alphaModFix/>
          </a:blip>
          <a:srcRect b="0" l="0" r="0" t="0"/>
          <a:stretch/>
        </p:blipFill>
        <p:spPr>
          <a:xfrm>
            <a:off x="0" y="2362200"/>
            <a:ext cx="4886325" cy="3714750"/>
          </a:xfrm>
          <a:prstGeom prst="rect">
            <a:avLst/>
          </a:prstGeom>
          <a:noFill/>
          <a:ln>
            <a:noFill/>
          </a:ln>
        </p:spPr>
      </p:pic>
      <p:sp>
        <p:nvSpPr>
          <p:cNvPr id="213" name="Google Shape;213;p27"/>
          <p:cNvSpPr txBox="1"/>
          <p:nvPr/>
        </p:nvSpPr>
        <p:spPr>
          <a:xfrm>
            <a:off x="6553200" y="1828800"/>
            <a:ext cx="1905000" cy="609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3200"/>
              <a:buFont typeface="Arial"/>
              <a:buNone/>
            </a:pPr>
            <a:r>
              <a:rPr b="0" i="0" lang="en-US" sz="3200" u="none" cap="none" strike="noStrike">
                <a:solidFill>
                  <a:srgbClr val="888888"/>
                </a:solidFill>
                <a:latin typeface="Constantia"/>
                <a:ea typeface="Constantia"/>
                <a:cs typeface="Constantia"/>
                <a:sym typeface="Constantia"/>
              </a:rPr>
              <a:t>Table A</a:t>
            </a:r>
            <a:endParaRPr b="0" i="0" sz="3200" u="none" cap="none" strike="noStrike">
              <a:solidFill>
                <a:srgbClr val="888888"/>
              </a:solidFill>
              <a:latin typeface="Constantia"/>
              <a:ea typeface="Constantia"/>
              <a:cs typeface="Constantia"/>
              <a:sym typeface="Constantia"/>
            </a:endParaRPr>
          </a:p>
        </p:txBody>
      </p:sp>
      <p:sp>
        <p:nvSpPr>
          <p:cNvPr id="214" name="Google Shape;214;p27"/>
          <p:cNvSpPr/>
          <p:nvPr/>
        </p:nvSpPr>
        <p:spPr>
          <a:xfrm>
            <a:off x="5181600" y="5257800"/>
            <a:ext cx="457200" cy="3048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215" name="Google Shape;215;p27"/>
          <p:cNvSpPr/>
          <p:nvPr/>
        </p:nvSpPr>
        <p:spPr>
          <a:xfrm>
            <a:off x="6629400" y="5638800"/>
            <a:ext cx="457200" cy="3048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216" name="Google Shape;216;p27"/>
          <p:cNvSpPr/>
          <p:nvPr/>
        </p:nvSpPr>
        <p:spPr>
          <a:xfrm>
            <a:off x="6934200" y="4267200"/>
            <a:ext cx="457200" cy="3048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217" name="Google Shape;217;p27"/>
          <p:cNvSpPr/>
          <p:nvPr/>
        </p:nvSpPr>
        <p:spPr>
          <a:xfrm>
            <a:off x="8153400" y="4495800"/>
            <a:ext cx="457200" cy="3048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218" name="Google Shape;218;p27"/>
          <p:cNvSpPr txBox="1"/>
          <p:nvPr/>
        </p:nvSpPr>
        <p:spPr>
          <a:xfrm>
            <a:off x="914400" y="1828800"/>
            <a:ext cx="1905000" cy="609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3200"/>
              <a:buFont typeface="Arial"/>
              <a:buNone/>
            </a:pPr>
            <a:r>
              <a:rPr b="0" i="0" lang="en-US" sz="3200" u="none" cap="none" strike="noStrike">
                <a:solidFill>
                  <a:srgbClr val="888888"/>
                </a:solidFill>
                <a:latin typeface="Constantia"/>
                <a:ea typeface="Constantia"/>
                <a:cs typeface="Constantia"/>
                <a:sym typeface="Constantia"/>
              </a:rPr>
              <a:t>Table B</a:t>
            </a:r>
            <a:endParaRPr b="0" i="0" sz="3200" u="none" cap="none" strike="noStrike">
              <a:solidFill>
                <a:srgbClr val="888888"/>
              </a:solidFill>
              <a:latin typeface="Constantia"/>
              <a:ea typeface="Constantia"/>
              <a:cs typeface="Constantia"/>
              <a:sym typeface="Constantia"/>
            </a:endParaRPr>
          </a:p>
        </p:txBody>
      </p:sp>
      <p:sp>
        <p:nvSpPr>
          <p:cNvPr id="219" name="Google Shape;219;p27"/>
          <p:cNvSpPr txBox="1"/>
          <p:nvPr/>
        </p:nvSpPr>
        <p:spPr>
          <a:xfrm>
            <a:off x="5638800" y="5562600"/>
            <a:ext cx="2895600" cy="838200"/>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rgbClr val="888888"/>
              </a:buClr>
              <a:buSzPts val="2960"/>
              <a:buFont typeface="Arial"/>
              <a:buNone/>
            </a:pPr>
            <a:r>
              <a:rPr b="0" i="0" lang="en-US" sz="2960" u="none" cap="none" strike="noStrike">
                <a:solidFill>
                  <a:srgbClr val="888888"/>
                </a:solidFill>
                <a:latin typeface="Constantia"/>
                <a:ea typeface="Constantia"/>
                <a:cs typeface="Constantia"/>
                <a:sym typeface="Constantia"/>
              </a:rPr>
              <a:t>Depending on Concrete class</a:t>
            </a:r>
            <a:endParaRPr b="0" i="0" sz="2960" u="none" cap="none" strike="noStrike">
              <a:solidFill>
                <a:srgbClr val="888888"/>
              </a:solidFill>
              <a:latin typeface="Constantia"/>
              <a:ea typeface="Constantia"/>
              <a:cs typeface="Constantia"/>
              <a:sym typeface="Constantia"/>
            </a:endParaRPr>
          </a:p>
        </p:txBody>
      </p:sp>
      <p:sp>
        <p:nvSpPr>
          <p:cNvPr id="220" name="Google Shape;220;p27"/>
          <p:cNvSpPr txBox="1"/>
          <p:nvPr/>
        </p:nvSpPr>
        <p:spPr>
          <a:xfrm>
            <a:off x="1143000" y="5105400"/>
            <a:ext cx="3276600" cy="9144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888888"/>
              </a:buClr>
              <a:buSzPts val="2960"/>
              <a:buFont typeface="Arial"/>
              <a:buNone/>
            </a:pPr>
            <a:r>
              <a:rPr lang="en-US" sz="2960">
                <a:solidFill>
                  <a:srgbClr val="888888"/>
                </a:solidFill>
                <a:latin typeface="Constantia"/>
                <a:ea typeface="Constantia"/>
                <a:cs typeface="Constantia"/>
                <a:sym typeface="Constantia"/>
              </a:rPr>
              <a:t>D</a:t>
            </a:r>
            <a:r>
              <a:rPr b="0" i="0" lang="en-US" sz="2960" u="none" cap="none" strike="noStrike">
                <a:solidFill>
                  <a:srgbClr val="888888"/>
                </a:solidFill>
                <a:latin typeface="Constantia"/>
                <a:ea typeface="Constantia"/>
                <a:cs typeface="Constantia"/>
                <a:sym typeface="Constantia"/>
              </a:rPr>
              <a:t>epending on an interface</a:t>
            </a:r>
            <a:endParaRPr b="0" i="0" sz="2960" u="none" cap="none" strike="noStrike">
              <a:solidFill>
                <a:srgbClr val="888888"/>
              </a:solidFill>
              <a:latin typeface="Constantia"/>
              <a:ea typeface="Constantia"/>
              <a:cs typeface="Constantia"/>
              <a:sym typeface="Constantia"/>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0" st="0"/>
                                            </p:txEl>
                                          </p:spTgt>
                                        </p:tgtEl>
                                        <p:attrNameLst>
                                          <p:attrName>style.visibility</p:attrName>
                                        </p:attrNameLst>
                                      </p:cBhvr>
                                      <p:to>
                                        <p:strVal val="visible"/>
                                      </p:to>
                                    </p:set>
                                    <p:animEffect filter="fade" transition="in">
                                      <p:cBhvr>
                                        <p:cTn dur="500"/>
                                        <p:tgtEl>
                                          <p:spTgt spid="2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0" st="0"/>
                                            </p:txEl>
                                          </p:spTgt>
                                        </p:tgtEl>
                                        <p:attrNameLst>
                                          <p:attrName>style.visibility</p:attrName>
                                        </p:attrNameLst>
                                      </p:cBhvr>
                                      <p:to>
                                        <p:strVal val="visible"/>
                                      </p:to>
                                    </p:set>
                                    <p:animEffect filter="fade" transition="in">
                                      <p:cBhvr>
                                        <p:cTn dur="500"/>
                                        <p:tgtEl>
                                          <p:spTgt spid="2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1"/>
                                        </p:tgtEl>
                                        <p:attrNameLst>
                                          <p:attrName>style.visibility</p:attrName>
                                        </p:attrNameLst>
                                      </p:cBhvr>
                                      <p:to>
                                        <p:strVal val="visible"/>
                                      </p:to>
                                    </p:set>
                                    <p:anim calcmode="lin" valueType="num">
                                      <p:cBhvr additive="base">
                                        <p:cTn dur="500"/>
                                        <p:tgtEl>
                                          <p:spTgt spid="21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13"/>
                                        </p:tgtEl>
                                        <p:attrNameLst>
                                          <p:attrName>style.visibility</p:attrName>
                                        </p:attrNameLst>
                                      </p:cBhvr>
                                      <p:to>
                                        <p:strVal val="visible"/>
                                      </p:to>
                                    </p:set>
                                    <p:anim calcmode="lin" valueType="num">
                                      <p:cBhvr additive="base">
                                        <p:cTn dur="500"/>
                                        <p:tgtEl>
                                          <p:spTgt spid="21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19">
                                            <p:txEl>
                                              <p:pRg end="0" st="0"/>
                                            </p:txEl>
                                          </p:spTgt>
                                        </p:tgtEl>
                                        <p:attrNameLst>
                                          <p:attrName>style.visibility</p:attrName>
                                        </p:attrNameLst>
                                      </p:cBhvr>
                                      <p:to>
                                        <p:strVal val="visible"/>
                                      </p:to>
                                    </p:set>
                                    <p:anim calcmode="lin" valueType="num">
                                      <p:cBhvr additive="base">
                                        <p:cTn dur="500"/>
                                        <p:tgtEl>
                                          <p:spTgt spid="21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8"/>
                                        </p:tgtEl>
                                        <p:attrNameLst>
                                          <p:attrName>style.visibility</p:attrName>
                                        </p:attrNameLst>
                                      </p:cBhvr>
                                      <p:to>
                                        <p:strVal val="visible"/>
                                      </p:to>
                                    </p:set>
                                    <p:anim calcmode="lin" valueType="num">
                                      <p:cBhvr additive="base">
                                        <p:cTn dur="500"/>
                                        <p:tgtEl>
                                          <p:spTgt spid="21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12"/>
                                        </p:tgtEl>
                                        <p:attrNameLst>
                                          <p:attrName>style.visibility</p:attrName>
                                        </p:attrNameLst>
                                      </p:cBhvr>
                                      <p:to>
                                        <p:strVal val="visible"/>
                                      </p:to>
                                    </p:set>
                                    <p:anim calcmode="lin" valueType="num">
                                      <p:cBhvr additive="base">
                                        <p:cTn dur="500"/>
                                        <p:tgtEl>
                                          <p:spTgt spid="21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20">
                                            <p:txEl>
                                              <p:pRg end="0" st="0"/>
                                            </p:txEl>
                                          </p:spTgt>
                                        </p:tgtEl>
                                        <p:attrNameLst>
                                          <p:attrName>style.visibility</p:attrName>
                                        </p:attrNameLst>
                                      </p:cBhvr>
                                      <p:to>
                                        <p:strVal val="visible"/>
                                      </p:to>
                                    </p:set>
                                    <p:anim calcmode="lin" valueType="num">
                                      <p:cBhvr additive="base">
                                        <p:cTn dur="500"/>
                                        <p:tgtEl>
                                          <p:spTgt spid="22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8"/>
          <p:cNvSpPr txBox="1"/>
          <p:nvPr>
            <p:ph idx="4294967295" type="subTitle"/>
          </p:nvPr>
        </p:nvSpPr>
        <p:spPr>
          <a:xfrm>
            <a:off x="0" y="685800"/>
            <a:ext cx="9144000" cy="6172200"/>
          </a:xfrm>
          <a:prstGeom prst="rect">
            <a:avLst/>
          </a:prstGeom>
          <a:noFill/>
          <a:ln>
            <a:noFill/>
          </a:ln>
        </p:spPr>
        <p:txBody>
          <a:bodyPr anchorCtr="0" anchor="t" bIns="45700" lIns="91425" spcFirstLastPara="1" rIns="91425" wrap="square" tIns="45700">
            <a:noAutofit/>
          </a:bodyPr>
          <a:lstStyle/>
          <a:p>
            <a:pPr indent="-274320" lvl="0" marL="274320" marR="0" rtl="0" algn="just">
              <a:lnSpc>
                <a:spcPct val="90000"/>
              </a:lnSpc>
              <a:spcBef>
                <a:spcPts val="0"/>
              </a:spcBef>
              <a:spcAft>
                <a:spcPts val="0"/>
              </a:spcAft>
              <a:buClr>
                <a:schemeClr val="accent3"/>
              </a:buClr>
              <a:buSzPts val="2470"/>
              <a:buFont typeface="Noto Sans Symbols"/>
              <a:buNone/>
            </a:pPr>
            <a:r>
              <a:rPr b="0" i="0" lang="en-US" sz="2600" u="none" cap="none" strike="noStrike">
                <a:solidFill>
                  <a:srgbClr val="FF0000"/>
                </a:solidFill>
                <a:latin typeface="Calibri"/>
                <a:ea typeface="Calibri"/>
                <a:cs typeface="Calibri"/>
                <a:sym typeface="Calibri"/>
              </a:rPr>
              <a:t>Dependency injection is a framework that takes care of creating objects for us without having to worry about providing the right </a:t>
            </a:r>
            <a:r>
              <a:rPr b="0" i="1" lang="en-US" sz="2600" u="none" cap="none" strike="noStrike">
                <a:solidFill>
                  <a:srgbClr val="FF0000"/>
                </a:solidFill>
                <a:latin typeface="Calibri"/>
                <a:ea typeface="Calibri"/>
                <a:cs typeface="Calibri"/>
                <a:sym typeface="Calibri"/>
              </a:rPr>
              <a:t>ingredients or parameters</a:t>
            </a:r>
            <a:r>
              <a:rPr b="0" i="0" lang="en-US" sz="2600" u="none" cap="none" strike="noStrike">
                <a:solidFill>
                  <a:srgbClr val="FF0000"/>
                </a:solidFill>
                <a:latin typeface="Calibri"/>
                <a:ea typeface="Calibri"/>
                <a:cs typeface="Calibri"/>
                <a:sym typeface="Calibri"/>
              </a:rPr>
              <a:t>.</a:t>
            </a:r>
            <a:r>
              <a:rPr b="0" i="0" lang="en-US" sz="2600" u="none" cap="none" strike="noStrike">
                <a:solidFill>
                  <a:schemeClr val="dk1"/>
                </a:solidFill>
                <a:latin typeface="Calibri"/>
                <a:ea typeface="Calibri"/>
                <a:cs typeface="Calibri"/>
                <a:sym typeface="Calibri"/>
              </a:rPr>
              <a:t> </a:t>
            </a:r>
            <a:endParaRPr/>
          </a:p>
          <a:p>
            <a:pPr indent="-274320" lvl="0" marL="274320" marR="0" rtl="0" algn="just">
              <a:lnSpc>
                <a:spcPct val="90000"/>
              </a:lnSpc>
              <a:spcBef>
                <a:spcPts val="520"/>
              </a:spcBef>
              <a:spcAft>
                <a:spcPts val="0"/>
              </a:spcAft>
              <a:buClr>
                <a:schemeClr val="accent3"/>
              </a:buClr>
              <a:buSzPts val="2470"/>
              <a:buFont typeface="Noto Sans Symbols"/>
              <a:buNone/>
            </a:pPr>
            <a:r>
              <a:rPr b="0" i="0" lang="en-US" sz="2600" u="none" cap="none" strike="noStrike">
                <a:solidFill>
                  <a:schemeClr val="dk1"/>
                </a:solidFill>
                <a:latin typeface="Calibri"/>
                <a:ea typeface="Calibri"/>
                <a:cs typeface="Calibri"/>
                <a:sym typeface="Calibri"/>
              </a:rPr>
              <a:t>For example, if below class can be used to send an email.</a:t>
            </a:r>
            <a:endParaRPr/>
          </a:p>
          <a:p>
            <a:pPr indent="-274320" lvl="0" marL="274320" marR="0" rtl="0" algn="just">
              <a:lnSpc>
                <a:spcPct val="90000"/>
              </a:lnSpc>
              <a:spcBef>
                <a:spcPts val="520"/>
              </a:spcBef>
              <a:spcAft>
                <a:spcPts val="0"/>
              </a:spcAft>
              <a:buClr>
                <a:schemeClr val="accent3"/>
              </a:buClr>
              <a:buSzPts val="2470"/>
              <a:buFont typeface="Noto Sans Symbols"/>
              <a:buNone/>
            </a:pPr>
            <a:r>
              <a:rPr b="0" i="1" lang="en-US" sz="2600" u="none" cap="none" strike="noStrike">
                <a:solidFill>
                  <a:schemeClr val="dk1"/>
                </a:solidFill>
                <a:latin typeface="Calibri"/>
                <a:ea typeface="Calibri"/>
                <a:cs typeface="Calibri"/>
                <a:sym typeface="Calibri"/>
              </a:rPr>
              <a:t>public class Email </a:t>
            </a:r>
            <a:endParaRPr/>
          </a:p>
          <a:p>
            <a:pPr indent="-274320" lvl="0" marL="274320" marR="0" rtl="0" algn="just">
              <a:lnSpc>
                <a:spcPct val="90000"/>
              </a:lnSpc>
              <a:spcBef>
                <a:spcPts val="520"/>
              </a:spcBef>
              <a:spcAft>
                <a:spcPts val="0"/>
              </a:spcAft>
              <a:buClr>
                <a:schemeClr val="accent3"/>
              </a:buClr>
              <a:buSzPts val="2470"/>
              <a:buFont typeface="Noto Sans Symbols"/>
              <a:buNone/>
            </a:pPr>
            <a:r>
              <a:rPr b="0" i="1" lang="en-US" sz="2600" u="none" cap="none" strike="noStrike">
                <a:solidFill>
                  <a:schemeClr val="dk1"/>
                </a:solidFill>
                <a:latin typeface="Calibri"/>
                <a:ea typeface="Calibri"/>
                <a:cs typeface="Calibri"/>
                <a:sym typeface="Calibri"/>
              </a:rPr>
              <a:t>{ </a:t>
            </a:r>
            <a:endParaRPr/>
          </a:p>
          <a:p>
            <a:pPr indent="-246888" lvl="1" marL="640080" marR="0" rtl="0" algn="just">
              <a:lnSpc>
                <a:spcPct val="90000"/>
              </a:lnSpc>
              <a:spcBef>
                <a:spcPts val="480"/>
              </a:spcBef>
              <a:spcAft>
                <a:spcPts val="0"/>
              </a:spcAft>
              <a:buClr>
                <a:schemeClr val="accent1"/>
              </a:buClr>
              <a:buSzPts val="2040"/>
              <a:buFont typeface="Noto Sans Symbols"/>
              <a:buNone/>
            </a:pPr>
            <a:r>
              <a:rPr b="0" i="1" lang="en-US" sz="2400" u="none" cap="none" strike="noStrike">
                <a:solidFill>
                  <a:schemeClr val="dk1"/>
                </a:solidFill>
                <a:latin typeface="Calibri"/>
                <a:ea typeface="Calibri"/>
                <a:cs typeface="Calibri"/>
                <a:sym typeface="Calibri"/>
              </a:rPr>
              <a:t>public void sendEmail(String subject, String message)</a:t>
            </a:r>
            <a:endParaRPr/>
          </a:p>
          <a:p>
            <a:pPr indent="-246888" lvl="1" marL="640080" marR="0" rtl="0" algn="just">
              <a:lnSpc>
                <a:spcPct val="90000"/>
              </a:lnSpc>
              <a:spcBef>
                <a:spcPts val="480"/>
              </a:spcBef>
              <a:spcAft>
                <a:spcPts val="0"/>
              </a:spcAft>
              <a:buClr>
                <a:schemeClr val="accent1"/>
              </a:buClr>
              <a:buSzPts val="2040"/>
              <a:buFont typeface="Noto Sans Symbols"/>
              <a:buNone/>
            </a:pPr>
            <a:r>
              <a:rPr b="0" i="1" lang="en-US" sz="2400" u="none" cap="none" strike="noStrike">
                <a:solidFill>
                  <a:schemeClr val="dk1"/>
                </a:solidFill>
                <a:latin typeface="Calibri"/>
                <a:ea typeface="Calibri"/>
                <a:cs typeface="Calibri"/>
                <a:sym typeface="Calibri"/>
              </a:rPr>
              <a:t>{ </a:t>
            </a:r>
            <a:endParaRPr/>
          </a:p>
          <a:p>
            <a:pPr indent="-246888" lvl="1" marL="640080" marR="0" rtl="0" algn="just">
              <a:lnSpc>
                <a:spcPct val="90000"/>
              </a:lnSpc>
              <a:spcBef>
                <a:spcPts val="480"/>
              </a:spcBef>
              <a:spcAft>
                <a:spcPts val="0"/>
              </a:spcAft>
              <a:buClr>
                <a:schemeClr val="accent1"/>
              </a:buClr>
              <a:buSzPts val="2040"/>
              <a:buFont typeface="Noto Sans Symbols"/>
              <a:buNone/>
            </a:pPr>
            <a:r>
              <a:rPr b="0" i="1" lang="en-US" sz="2400" u="none" cap="none" strike="noStrike">
                <a:solidFill>
                  <a:schemeClr val="dk1"/>
                </a:solidFill>
                <a:latin typeface="Calibri"/>
                <a:ea typeface="Calibri"/>
                <a:cs typeface="Calibri"/>
                <a:sym typeface="Calibri"/>
              </a:rPr>
              <a:t>	// Send the email code</a:t>
            </a:r>
            <a:endParaRPr/>
          </a:p>
          <a:p>
            <a:pPr indent="-246888" lvl="1" marL="640080" marR="0" rtl="0" algn="just">
              <a:lnSpc>
                <a:spcPct val="90000"/>
              </a:lnSpc>
              <a:spcBef>
                <a:spcPts val="480"/>
              </a:spcBef>
              <a:spcAft>
                <a:spcPts val="0"/>
              </a:spcAft>
              <a:buClr>
                <a:schemeClr val="accent1"/>
              </a:buClr>
              <a:buSzPts val="2040"/>
              <a:buFont typeface="Noto Sans Symbols"/>
              <a:buNone/>
            </a:pPr>
            <a:r>
              <a:rPr b="0" i="1" lang="en-US" sz="2400" u="none" cap="none" strike="noStrike">
                <a:solidFill>
                  <a:schemeClr val="dk1"/>
                </a:solidFill>
                <a:latin typeface="Calibri"/>
                <a:ea typeface="Calibri"/>
                <a:cs typeface="Calibri"/>
                <a:sym typeface="Calibri"/>
              </a:rPr>
              <a:t>} </a:t>
            </a:r>
            <a:endParaRPr/>
          </a:p>
          <a:p>
            <a:pPr indent="-274320" lvl="0" marL="274320" marR="0" rtl="0" algn="just">
              <a:lnSpc>
                <a:spcPct val="90000"/>
              </a:lnSpc>
              <a:spcBef>
                <a:spcPts val="520"/>
              </a:spcBef>
              <a:spcAft>
                <a:spcPts val="0"/>
              </a:spcAft>
              <a:buClr>
                <a:schemeClr val="accent3"/>
              </a:buClr>
              <a:buSzPts val="2470"/>
              <a:buFont typeface="Noto Sans Symbols"/>
              <a:buNone/>
            </a:pPr>
            <a:r>
              <a:rPr b="0" i="1" lang="en-US" sz="2600" u="none" cap="none" strike="noStrike">
                <a:solidFill>
                  <a:schemeClr val="dk1"/>
                </a:solidFill>
                <a:latin typeface="Calibri"/>
                <a:ea typeface="Calibri"/>
                <a:cs typeface="Calibri"/>
                <a:sym typeface="Calibri"/>
              </a:rPr>
              <a:t>} </a:t>
            </a:r>
            <a:endParaRPr/>
          </a:p>
          <a:p>
            <a:pPr indent="-274320" lvl="0" marL="274320" marR="0" rtl="0" algn="just">
              <a:lnSpc>
                <a:spcPct val="90000"/>
              </a:lnSpc>
              <a:spcBef>
                <a:spcPts val="520"/>
              </a:spcBef>
              <a:spcAft>
                <a:spcPts val="0"/>
              </a:spcAft>
              <a:buClr>
                <a:schemeClr val="accent3"/>
              </a:buClr>
              <a:buSzPts val="2470"/>
              <a:buFont typeface="Noto Sans Symbols"/>
              <a:buNone/>
            </a:pPr>
            <a:r>
              <a:rPr b="0" i="0" lang="en-US" sz="2600" u="none" cap="none" strike="noStrike">
                <a:solidFill>
                  <a:schemeClr val="dk1"/>
                </a:solidFill>
                <a:latin typeface="Calibri"/>
                <a:ea typeface="Calibri"/>
                <a:cs typeface="Calibri"/>
                <a:sym typeface="Calibri"/>
              </a:rPr>
              <a:t>So, from where ever you want to send an email, you can create an object of Email class, and invoke sendEmail() method. There may be hundred or even more places from where you may do it, from your App.</a:t>
            </a:r>
            <a:endParaRPr/>
          </a:p>
          <a:p>
            <a:pPr indent="-117475" lvl="0" marL="274320" marR="0" rtl="0" algn="just">
              <a:lnSpc>
                <a:spcPct val="90000"/>
              </a:lnSpc>
              <a:spcBef>
                <a:spcPts val="520"/>
              </a:spcBef>
              <a:spcAft>
                <a:spcPts val="0"/>
              </a:spcAft>
              <a:buClr>
                <a:schemeClr val="accent3"/>
              </a:buClr>
              <a:buSzPts val="2470"/>
              <a:buFont typeface="Noto Sans Symbols"/>
              <a:buNone/>
            </a:pPr>
            <a:r>
              <a:t/>
            </a:r>
            <a:endParaRPr b="0" i="0" sz="2600" u="none" cap="none" strike="noStrike">
              <a:solidFill>
                <a:schemeClr val="dk1"/>
              </a:solidFill>
              <a:latin typeface="Calibri"/>
              <a:ea typeface="Calibri"/>
              <a:cs typeface="Calibri"/>
              <a:sym typeface="Calibri"/>
            </a:endParaRPr>
          </a:p>
        </p:txBody>
      </p:sp>
      <p:sp>
        <p:nvSpPr>
          <p:cNvPr id="226" name="Google Shape;226;p28"/>
          <p:cNvSpPr/>
          <p:nvPr/>
        </p:nvSpPr>
        <p:spPr>
          <a:xfrm>
            <a:off x="0" y="0"/>
            <a:ext cx="7391400" cy="58477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Clr>
                <a:srgbClr val="FF0000"/>
              </a:buClr>
              <a:buSzPts val="3200"/>
              <a:buFont typeface="Calibri"/>
              <a:buNone/>
            </a:pPr>
            <a:r>
              <a:rPr lang="en-US" sz="3200">
                <a:solidFill>
                  <a:srgbClr val="FF0000"/>
                </a:solidFill>
                <a:latin typeface="Calibri"/>
                <a:ea typeface="Calibri"/>
                <a:cs typeface="Calibri"/>
                <a:sym typeface="Calibri"/>
              </a:rPr>
              <a:t>What is Dependency Injection?</a:t>
            </a:r>
            <a:endParaRP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9"/>
          <p:cNvSpPr txBox="1"/>
          <p:nvPr>
            <p:ph idx="4294967295" type="sub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274320" lvl="0" marL="274320" marR="0" rtl="0" algn="just">
              <a:spcBef>
                <a:spcPts val="0"/>
              </a:spcBef>
              <a:spcAft>
                <a:spcPts val="0"/>
              </a:spcAft>
              <a:buClr>
                <a:schemeClr val="accent3"/>
              </a:buClr>
              <a:buSzPts val="2470"/>
              <a:buFont typeface="Noto Sans Symbols"/>
              <a:buNone/>
            </a:pPr>
            <a:r>
              <a:rPr b="0" i="1" lang="en-US" sz="2600" u="none" cap="none" strike="noStrike">
                <a:solidFill>
                  <a:schemeClr val="dk1"/>
                </a:solidFill>
                <a:latin typeface="Constantia"/>
                <a:ea typeface="Constantia"/>
                <a:cs typeface="Constantia"/>
                <a:sym typeface="Constantia"/>
              </a:rPr>
              <a:t>public class Person </a:t>
            </a:r>
            <a:endParaRPr/>
          </a:p>
          <a:p>
            <a:pPr indent="-274320" lvl="0" marL="274320" marR="0" rtl="0" algn="just">
              <a:spcBef>
                <a:spcPts val="520"/>
              </a:spcBef>
              <a:spcAft>
                <a:spcPts val="0"/>
              </a:spcAft>
              <a:buClr>
                <a:schemeClr val="accent3"/>
              </a:buClr>
              <a:buSzPts val="2470"/>
              <a:buFont typeface="Noto Sans Symbols"/>
              <a:buNone/>
            </a:pPr>
            <a:r>
              <a:rPr b="0" i="1" lang="en-US" sz="2600" u="none" cap="none" strike="noStrike">
                <a:solidFill>
                  <a:schemeClr val="dk1"/>
                </a:solidFill>
                <a:latin typeface="Constantia"/>
                <a:ea typeface="Constantia"/>
                <a:cs typeface="Constantia"/>
                <a:sym typeface="Constantia"/>
              </a:rPr>
              <a:t>{ </a:t>
            </a:r>
            <a:endParaRPr/>
          </a:p>
          <a:p>
            <a:pPr indent="-246888" lvl="1" marL="640080" marR="0" rtl="0" algn="just">
              <a:spcBef>
                <a:spcPts val="480"/>
              </a:spcBef>
              <a:spcAft>
                <a:spcPts val="0"/>
              </a:spcAft>
              <a:buClr>
                <a:schemeClr val="accent1"/>
              </a:buClr>
              <a:buSzPts val="2040"/>
              <a:buFont typeface="Noto Sans Symbols"/>
              <a:buNone/>
            </a:pPr>
            <a:r>
              <a:rPr b="0" i="1" lang="en-US" sz="2400" u="none" cap="none" strike="noStrike">
                <a:solidFill>
                  <a:schemeClr val="dk1"/>
                </a:solidFill>
                <a:latin typeface="Constantia"/>
                <a:ea typeface="Constantia"/>
                <a:cs typeface="Constantia"/>
                <a:sym typeface="Constantia"/>
              </a:rPr>
              <a:t>private Email email = new Email(); </a:t>
            </a:r>
            <a:endParaRPr/>
          </a:p>
          <a:p>
            <a:pPr indent="-246888" lvl="1" marL="640080" marR="0" rtl="0" algn="just">
              <a:spcBef>
                <a:spcPts val="480"/>
              </a:spcBef>
              <a:spcAft>
                <a:spcPts val="0"/>
              </a:spcAft>
              <a:buClr>
                <a:schemeClr val="accent1"/>
              </a:buClr>
              <a:buSzPts val="2040"/>
              <a:buFont typeface="Noto Sans Symbols"/>
              <a:buNone/>
            </a:pPr>
            <a:r>
              <a:rPr b="0" i="1" lang="en-US" sz="2400" u="none" cap="none" strike="noStrike">
                <a:solidFill>
                  <a:schemeClr val="dk1"/>
                </a:solidFill>
                <a:latin typeface="Constantia"/>
                <a:ea typeface="Constantia"/>
                <a:cs typeface="Constantia"/>
                <a:sym typeface="Constantia"/>
              </a:rPr>
              <a:t>public void greetFriend()</a:t>
            </a:r>
            <a:endParaRPr/>
          </a:p>
          <a:p>
            <a:pPr indent="-246888" lvl="1" marL="640080" marR="0" rtl="0" algn="just">
              <a:spcBef>
                <a:spcPts val="480"/>
              </a:spcBef>
              <a:spcAft>
                <a:spcPts val="0"/>
              </a:spcAft>
              <a:buClr>
                <a:schemeClr val="accent1"/>
              </a:buClr>
              <a:buSzPts val="2040"/>
              <a:buFont typeface="Noto Sans Symbols"/>
              <a:buNone/>
            </a:pPr>
            <a:r>
              <a:rPr b="0" i="1" lang="en-US" sz="2400" u="none" cap="none" strike="noStrike">
                <a:solidFill>
                  <a:schemeClr val="dk1"/>
                </a:solidFill>
                <a:latin typeface="Constantia"/>
                <a:ea typeface="Constantia"/>
                <a:cs typeface="Constantia"/>
                <a:sym typeface="Constantia"/>
              </a:rPr>
              <a:t>{ </a:t>
            </a:r>
            <a:endParaRPr/>
          </a:p>
          <a:p>
            <a:pPr indent="-246888" lvl="1" marL="640080" marR="0" rtl="0" algn="just">
              <a:spcBef>
                <a:spcPts val="480"/>
              </a:spcBef>
              <a:spcAft>
                <a:spcPts val="0"/>
              </a:spcAft>
              <a:buClr>
                <a:schemeClr val="accent1"/>
              </a:buClr>
              <a:buSzPts val="2040"/>
              <a:buFont typeface="Noto Sans Symbols"/>
              <a:buNone/>
            </a:pPr>
            <a:r>
              <a:rPr b="0" i="1" lang="en-US" sz="2400" u="none" cap="none" strike="noStrike">
                <a:solidFill>
                  <a:schemeClr val="dk1"/>
                </a:solidFill>
                <a:latin typeface="Constantia"/>
                <a:ea typeface="Constantia"/>
                <a:cs typeface="Constantia"/>
                <a:sym typeface="Constantia"/>
              </a:rPr>
              <a:t>	email.sendEmail("Hello", "Hello my friend "); </a:t>
            </a:r>
            <a:endParaRPr/>
          </a:p>
          <a:p>
            <a:pPr indent="-246888" lvl="1" marL="640080" marR="0" rtl="0" algn="just">
              <a:spcBef>
                <a:spcPts val="480"/>
              </a:spcBef>
              <a:spcAft>
                <a:spcPts val="0"/>
              </a:spcAft>
              <a:buClr>
                <a:schemeClr val="accent1"/>
              </a:buClr>
              <a:buSzPts val="2040"/>
              <a:buFont typeface="Noto Sans Symbols"/>
              <a:buNone/>
            </a:pPr>
            <a:r>
              <a:rPr b="0" i="1" lang="en-US" sz="2400" u="none" cap="none" strike="noStrike">
                <a:solidFill>
                  <a:schemeClr val="dk1"/>
                </a:solidFill>
                <a:latin typeface="Constantia"/>
                <a:ea typeface="Constantia"/>
                <a:cs typeface="Constantia"/>
                <a:sym typeface="Constantia"/>
              </a:rPr>
              <a:t>} </a:t>
            </a:r>
            <a:endParaRPr/>
          </a:p>
          <a:p>
            <a:pPr indent="-274320" lvl="0" marL="274320" marR="0" rtl="0" algn="just">
              <a:spcBef>
                <a:spcPts val="520"/>
              </a:spcBef>
              <a:spcAft>
                <a:spcPts val="0"/>
              </a:spcAft>
              <a:buClr>
                <a:schemeClr val="accent3"/>
              </a:buClr>
              <a:buSzPts val="2470"/>
              <a:buFont typeface="Noto Sans Symbols"/>
              <a:buNone/>
            </a:pPr>
            <a:r>
              <a:rPr b="0" i="1" lang="en-US" sz="2600" u="none" cap="none" strike="noStrike">
                <a:solidFill>
                  <a:schemeClr val="dk1"/>
                </a:solidFill>
                <a:latin typeface="Constantia"/>
                <a:ea typeface="Constantia"/>
                <a:cs typeface="Constantia"/>
                <a:sym typeface="Constantia"/>
              </a:rPr>
              <a:t>} </a:t>
            </a:r>
            <a:endParaRPr/>
          </a:p>
          <a:p>
            <a:pPr indent="-274320" lvl="0" marL="274320" marR="0" rtl="0" algn="just">
              <a:spcBef>
                <a:spcPts val="520"/>
              </a:spcBef>
              <a:spcAft>
                <a:spcPts val="0"/>
              </a:spcAft>
              <a:buClr>
                <a:schemeClr val="accent3"/>
              </a:buClr>
              <a:buSzPts val="2470"/>
              <a:buFont typeface="Noto Sans Symbols"/>
              <a:buNone/>
            </a:pPr>
            <a:r>
              <a:rPr b="0" i="0" lang="en-US" sz="2600" u="none" cap="none" strike="noStrike">
                <a:solidFill>
                  <a:schemeClr val="dk1"/>
                </a:solidFill>
                <a:latin typeface="Constantia"/>
                <a:ea typeface="Constantia"/>
                <a:cs typeface="Constantia"/>
                <a:sym typeface="Constantia"/>
              </a:rPr>
              <a:t>We write above code, when we want to send an email from Person class.</a:t>
            </a:r>
            <a:endParaRPr/>
          </a:p>
          <a:p>
            <a:pPr indent="-274320" lvl="0" marL="274320" marR="0" rtl="0" algn="just">
              <a:spcBef>
                <a:spcPts val="520"/>
              </a:spcBef>
              <a:spcAft>
                <a:spcPts val="0"/>
              </a:spcAft>
              <a:buClr>
                <a:schemeClr val="accent3"/>
              </a:buClr>
              <a:buSzPts val="2470"/>
              <a:buFont typeface="Noto Sans Symbols"/>
              <a:buNone/>
            </a:pPr>
            <a:r>
              <a:t/>
            </a:r>
            <a:endParaRPr b="0" i="0" sz="2600" u="none" cap="none" strike="noStrike">
              <a:solidFill>
                <a:schemeClr val="dk1"/>
              </a:solidFill>
              <a:latin typeface="Constantia"/>
              <a:ea typeface="Constantia"/>
              <a:cs typeface="Constantia"/>
              <a:sym typeface="Constantia"/>
            </a:endParaRPr>
          </a:p>
          <a:p>
            <a:pPr indent="-274320" lvl="0" marL="274320" marR="0" rtl="0" algn="just">
              <a:spcBef>
                <a:spcPts val="520"/>
              </a:spcBef>
              <a:spcAft>
                <a:spcPts val="0"/>
              </a:spcAft>
              <a:buClr>
                <a:schemeClr val="accent3"/>
              </a:buClr>
              <a:buSzPts val="2470"/>
              <a:buFont typeface="Noto Sans Symbols"/>
              <a:buNone/>
            </a:pPr>
            <a:r>
              <a:rPr b="0" i="0" lang="en-US" sz="2600" u="none" cap="none" strike="noStrike">
                <a:solidFill>
                  <a:schemeClr val="dk1"/>
                </a:solidFill>
                <a:latin typeface="Constantia"/>
                <a:ea typeface="Constantia"/>
                <a:cs typeface="Constantia"/>
                <a:sym typeface="Constantia"/>
              </a:rPr>
              <a:t>We all agree that this is a very simple and straightforward example that involves two simple Java classes. Nevertheless, the above has some limitations as described below.</a:t>
            </a:r>
            <a:endParaRPr b="0" i="0" sz="2600" u="none" cap="none" strike="noStrike">
              <a:solidFill>
                <a:schemeClr val="dk1"/>
              </a:solidFill>
              <a:latin typeface="Constantia"/>
              <a:ea typeface="Constantia"/>
              <a:cs typeface="Constantia"/>
              <a:sym typeface="Constantia"/>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0"/>
          <p:cNvSpPr txBox="1"/>
          <p:nvPr>
            <p:ph idx="4294967295" type="subTitle"/>
          </p:nvPr>
        </p:nvSpPr>
        <p:spPr>
          <a:xfrm>
            <a:off x="0" y="685800"/>
            <a:ext cx="9144000" cy="6172200"/>
          </a:xfrm>
          <a:prstGeom prst="rect">
            <a:avLst/>
          </a:prstGeom>
          <a:noFill/>
          <a:ln>
            <a:noFill/>
          </a:ln>
        </p:spPr>
        <p:txBody>
          <a:bodyPr anchorCtr="0" anchor="t" bIns="45700" lIns="91425" spcFirstLastPara="1" rIns="91425" wrap="square" tIns="45700">
            <a:noAutofit/>
          </a:bodyPr>
          <a:lstStyle/>
          <a:p>
            <a:pPr indent="-514350" lvl="0" marL="514350" marR="0" rtl="0" algn="just">
              <a:spcBef>
                <a:spcPts val="0"/>
              </a:spcBef>
              <a:spcAft>
                <a:spcPts val="0"/>
              </a:spcAft>
              <a:buClr>
                <a:schemeClr val="accent3"/>
              </a:buClr>
              <a:buSzPts val="2660"/>
              <a:buFont typeface="Calibri"/>
              <a:buAutoNum type="arabicPeriod"/>
            </a:pPr>
            <a:r>
              <a:rPr b="0" i="0" lang="en-US" sz="2800" u="none" cap="none" strike="noStrike">
                <a:solidFill>
                  <a:schemeClr val="dk1"/>
                </a:solidFill>
                <a:latin typeface="Calibri"/>
                <a:ea typeface="Calibri"/>
                <a:cs typeface="Calibri"/>
                <a:sym typeface="Calibri"/>
              </a:rPr>
              <a:t>The Person class is dependent (has a strong/tight dependency) on the Email class. There is a hard connection between these two classes. Let say we have a new and better version of email class, FastEmail, in order for us to use it, </a:t>
            </a:r>
            <a:r>
              <a:rPr b="1" i="0" lang="en-US" sz="2800" u="none" cap="none" strike="noStrike">
                <a:solidFill>
                  <a:schemeClr val="dk1"/>
                </a:solidFill>
                <a:latin typeface="Calibri"/>
                <a:ea typeface="Calibri"/>
                <a:cs typeface="Calibri"/>
                <a:sym typeface="Calibri"/>
              </a:rPr>
              <a:t>we need to go in each and every class that depends on the Email class, such as the Person class</a:t>
            </a:r>
            <a:r>
              <a:rPr b="0" i="0" lang="en-US" sz="2800" u="none" cap="none" strike="noStrike">
                <a:solidFill>
                  <a:schemeClr val="dk1"/>
                </a:solidFill>
                <a:latin typeface="Calibri"/>
                <a:ea typeface="Calibri"/>
                <a:cs typeface="Calibri"/>
                <a:sym typeface="Calibri"/>
              </a:rPr>
              <a:t>, and replace it with the new version.</a:t>
            </a:r>
            <a:endParaRPr/>
          </a:p>
          <a:p>
            <a:pPr indent="-514350" lvl="0" marL="514350" marR="0" rtl="0" algn="just">
              <a:spcBef>
                <a:spcPts val="560"/>
              </a:spcBef>
              <a:spcAft>
                <a:spcPts val="0"/>
              </a:spcAft>
              <a:buClr>
                <a:schemeClr val="accent3"/>
              </a:buClr>
              <a:buSzPts val="2660"/>
              <a:buFont typeface="Calibri"/>
              <a:buAutoNum type="arabicPeriod"/>
            </a:pPr>
            <a:r>
              <a:rPr b="0" i="0" lang="en-US" sz="2800" u="none" cap="none" strike="noStrike">
                <a:solidFill>
                  <a:schemeClr val="dk1"/>
                </a:solidFill>
                <a:latin typeface="Calibri"/>
                <a:ea typeface="Calibri"/>
                <a:cs typeface="Calibri"/>
                <a:sym typeface="Calibri"/>
              </a:rPr>
              <a:t>Let say we parameterise the Email‘s constructor. Again </a:t>
            </a:r>
            <a:r>
              <a:rPr b="1" i="0" lang="en-US" sz="2800" u="none" cap="none" strike="noStrike">
                <a:solidFill>
                  <a:schemeClr val="dk1"/>
                </a:solidFill>
                <a:latin typeface="Calibri"/>
                <a:ea typeface="Calibri"/>
                <a:cs typeface="Calibri"/>
                <a:sym typeface="Calibri"/>
              </a:rPr>
              <a:t>we have to go in each and every class that is initialising the Email class, such as the Person </a:t>
            </a:r>
            <a:r>
              <a:rPr b="0" i="0" lang="en-US" sz="2800" u="none" cap="none" strike="noStrike">
                <a:solidFill>
                  <a:schemeClr val="dk1"/>
                </a:solidFill>
                <a:latin typeface="Calibri"/>
                <a:ea typeface="Calibri"/>
                <a:cs typeface="Calibri"/>
                <a:sym typeface="Calibri"/>
              </a:rPr>
              <a:t>class, and change it.</a:t>
            </a:r>
            <a:endParaRPr/>
          </a:p>
          <a:p>
            <a:pPr indent="-514350" lvl="0" marL="514350" marR="0" rtl="0" algn="just">
              <a:spcBef>
                <a:spcPts val="560"/>
              </a:spcBef>
              <a:spcAft>
                <a:spcPts val="0"/>
              </a:spcAft>
              <a:buClr>
                <a:schemeClr val="accent3"/>
              </a:buClr>
              <a:buSzPts val="2660"/>
              <a:buFont typeface="Calibri"/>
              <a:buAutoNum type="arabicPeriod"/>
            </a:pPr>
            <a:r>
              <a:rPr b="0" i="0" lang="en-US" sz="2800" u="none" cap="none" strike="noStrike">
                <a:solidFill>
                  <a:schemeClr val="dk1"/>
                </a:solidFill>
                <a:latin typeface="Calibri"/>
                <a:ea typeface="Calibri"/>
                <a:cs typeface="Calibri"/>
                <a:sym typeface="Calibri"/>
              </a:rPr>
              <a:t>A design decision is taken to make the Email class </a:t>
            </a:r>
            <a:r>
              <a:rPr b="1" i="0" lang="en-US" sz="2800" u="none" cap="none" strike="noStrike">
                <a:solidFill>
                  <a:schemeClr val="dk1"/>
                </a:solidFill>
                <a:latin typeface="Calibri"/>
                <a:ea typeface="Calibri"/>
                <a:cs typeface="Calibri"/>
                <a:sym typeface="Calibri"/>
              </a:rPr>
              <a:t>Singleton</a:t>
            </a:r>
            <a:r>
              <a:rPr b="0" i="0" lang="en-US" sz="2800" u="none" cap="none" strike="noStrike">
                <a:solidFill>
                  <a:schemeClr val="dk1"/>
                </a:solidFill>
                <a:latin typeface="Calibri"/>
                <a:ea typeface="Calibri"/>
                <a:cs typeface="Calibri"/>
                <a:sym typeface="Calibri"/>
              </a:rPr>
              <a:t>. Similar to above </a:t>
            </a:r>
            <a:r>
              <a:rPr b="1" i="0" lang="en-US" sz="2800" u="none" cap="none" strike="noStrike">
                <a:solidFill>
                  <a:schemeClr val="dk1"/>
                </a:solidFill>
                <a:latin typeface="Calibri"/>
                <a:ea typeface="Calibri"/>
                <a:cs typeface="Calibri"/>
                <a:sym typeface="Calibri"/>
              </a:rPr>
              <a:t>we need to modify all instances where it is used</a:t>
            </a:r>
            <a:r>
              <a:rPr b="0" i="0" lang="en-US" sz="2800" u="none" cap="none" strike="noStrike">
                <a:solidFill>
                  <a:schemeClr val="dk1"/>
                </a:solidFill>
                <a:latin typeface="Calibri"/>
                <a:ea typeface="Calibri"/>
                <a:cs typeface="Calibri"/>
                <a:sym typeface="Calibri"/>
              </a:rPr>
              <a:t>.</a:t>
            </a:r>
            <a:endParaRPr b="0" i="0" sz="2800" u="none" cap="none" strike="noStrike">
              <a:solidFill>
                <a:schemeClr val="dk1"/>
              </a:solidFill>
              <a:latin typeface="Calibri"/>
              <a:ea typeface="Calibri"/>
              <a:cs typeface="Calibri"/>
              <a:sym typeface="Calibri"/>
            </a:endParaRPr>
          </a:p>
        </p:txBody>
      </p:sp>
      <p:sp>
        <p:nvSpPr>
          <p:cNvPr id="237" name="Google Shape;237;p30"/>
          <p:cNvSpPr/>
          <p:nvPr/>
        </p:nvSpPr>
        <p:spPr>
          <a:xfrm>
            <a:off x="0" y="0"/>
            <a:ext cx="7391400" cy="58477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Clr>
                <a:srgbClr val="FF0000"/>
              </a:buClr>
              <a:buSzPts val="3200"/>
              <a:buFont typeface="Calibri"/>
              <a:buNone/>
            </a:pPr>
            <a:r>
              <a:rPr lang="en-US" sz="3200">
                <a:solidFill>
                  <a:srgbClr val="FF0000"/>
                </a:solidFill>
                <a:latin typeface="Calibri"/>
                <a:ea typeface="Calibri"/>
                <a:cs typeface="Calibri"/>
                <a:sym typeface="Calibri"/>
              </a:rPr>
              <a:t>Disadvantages of this Approach are…</a:t>
            </a:r>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500"/>
                                        <p:tgtEl>
                                          <p:spTgt spid="2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36">
                                            <p:txEl>
                                              <p:pRg end="0" st="0"/>
                                            </p:txEl>
                                          </p:spTgt>
                                        </p:tgtEl>
                                        <p:attrNameLst>
                                          <p:attrName>style.visibility</p:attrName>
                                        </p:attrNameLst>
                                      </p:cBhvr>
                                      <p:to>
                                        <p:strVal val="visible"/>
                                      </p:to>
                                    </p:set>
                                    <p:anim calcmode="lin" valueType="num">
                                      <p:cBhvr additive="base">
                                        <p:cTn dur="500"/>
                                        <p:tgtEl>
                                          <p:spTgt spid="236">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236">
                                            <p:txEl>
                                              <p:pRg end="0" st="0"/>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36">
                                            <p:txEl>
                                              <p:pRg end="1" st="1"/>
                                            </p:txEl>
                                          </p:spTgt>
                                        </p:tgtEl>
                                        <p:attrNameLst>
                                          <p:attrName>style.visibility</p:attrName>
                                        </p:attrNameLst>
                                      </p:cBhvr>
                                      <p:to>
                                        <p:strVal val="visible"/>
                                      </p:to>
                                    </p:set>
                                    <p:anim calcmode="lin" valueType="num">
                                      <p:cBhvr additive="base">
                                        <p:cTn dur="500"/>
                                        <p:tgtEl>
                                          <p:spTgt spid="236">
                                            <p:txEl>
                                              <p:pRg end="1" st="1"/>
                                            </p:txEl>
                                          </p:spTgt>
                                        </p:tgtEl>
                                        <p:attrNameLst>
                                          <p:attrName>ppt_w</p:attrName>
                                        </p:attrNameLst>
                                      </p:cBhvr>
                                      <p:tavLst>
                                        <p:tav fmla="" tm="0">
                                          <p:val>
                                            <p:strVal val="0"/>
                                          </p:val>
                                        </p:tav>
                                        <p:tav fmla="" tm="100000">
                                          <p:val>
                                            <p:strVal val="#ppt_w"/>
                                          </p:val>
                                        </p:tav>
                                      </p:tavLst>
                                    </p:anim>
                                    <p:anim calcmode="lin" valueType="num">
                                      <p:cBhvr additive="base">
                                        <p:cTn dur="500"/>
                                        <p:tgtEl>
                                          <p:spTgt spid="236">
                                            <p:txEl>
                                              <p:pRg end="1" st="1"/>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36">
                                            <p:txEl>
                                              <p:pRg end="2" st="2"/>
                                            </p:txEl>
                                          </p:spTgt>
                                        </p:tgtEl>
                                        <p:attrNameLst>
                                          <p:attrName>style.visibility</p:attrName>
                                        </p:attrNameLst>
                                      </p:cBhvr>
                                      <p:to>
                                        <p:strVal val="visible"/>
                                      </p:to>
                                    </p:set>
                                    <p:anim calcmode="lin" valueType="num">
                                      <p:cBhvr additive="base">
                                        <p:cTn dur="500"/>
                                        <p:tgtEl>
                                          <p:spTgt spid="236">
                                            <p:txEl>
                                              <p:pRg end="2" st="2"/>
                                            </p:txEl>
                                          </p:spTgt>
                                        </p:tgtEl>
                                        <p:attrNameLst>
                                          <p:attrName>ppt_w</p:attrName>
                                        </p:attrNameLst>
                                      </p:cBhvr>
                                      <p:tavLst>
                                        <p:tav fmla="" tm="0">
                                          <p:val>
                                            <p:strVal val="0"/>
                                          </p:val>
                                        </p:tav>
                                        <p:tav fmla="" tm="100000">
                                          <p:val>
                                            <p:strVal val="#ppt_w"/>
                                          </p:val>
                                        </p:tav>
                                      </p:tavLst>
                                    </p:anim>
                                    <p:anim calcmode="lin" valueType="num">
                                      <p:cBhvr additive="base">
                                        <p:cTn dur="500"/>
                                        <p:tgtEl>
                                          <p:spTgt spid="236">
                                            <p:txEl>
                                              <p:pRg end="2" st="2"/>
                                            </p:txEl>
                                          </p:spTgt>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1"/>
          <p:cNvSpPr txBox="1"/>
          <p:nvPr>
            <p:ph idx="4294967295" type="subTitle"/>
          </p:nvPr>
        </p:nvSpPr>
        <p:spPr>
          <a:xfrm>
            <a:off x="0" y="0"/>
            <a:ext cx="8839200" cy="6858000"/>
          </a:xfrm>
          <a:prstGeom prst="rect">
            <a:avLst/>
          </a:prstGeom>
          <a:noFill/>
          <a:ln>
            <a:noFill/>
          </a:ln>
        </p:spPr>
        <p:txBody>
          <a:bodyPr anchorCtr="0" anchor="t" bIns="45700" lIns="91425" spcFirstLastPara="1" rIns="91425" wrap="square" tIns="45700">
            <a:noAutofit/>
          </a:bodyPr>
          <a:lstStyle/>
          <a:p>
            <a:pPr indent="-514350" lvl="0" marL="514350" marR="0" rtl="0" algn="just">
              <a:lnSpc>
                <a:spcPct val="80000"/>
              </a:lnSpc>
              <a:spcBef>
                <a:spcPts val="0"/>
              </a:spcBef>
              <a:spcAft>
                <a:spcPts val="0"/>
              </a:spcAft>
              <a:buClr>
                <a:schemeClr val="accent3"/>
              </a:buClr>
              <a:buSzPts val="1914"/>
              <a:buFont typeface="Noto Sans Symbols"/>
              <a:buNone/>
            </a:pPr>
            <a:r>
              <a:rPr b="1" i="0" lang="en-US" sz="2015" u="none" cap="none" strike="noStrike">
                <a:solidFill>
                  <a:srgbClr val="FF0000"/>
                </a:solidFill>
                <a:latin typeface="Constantia"/>
                <a:ea typeface="Constantia"/>
                <a:cs typeface="Constantia"/>
                <a:sym typeface="Constantia"/>
              </a:rPr>
              <a:t>Better Design</a:t>
            </a:r>
            <a:endParaRPr/>
          </a:p>
          <a:p>
            <a:pPr indent="-514350" lvl="0" marL="514350" marR="0" rtl="0" algn="just">
              <a:lnSpc>
                <a:spcPct val="80000"/>
              </a:lnSpc>
              <a:spcBef>
                <a:spcPts val="403"/>
              </a:spcBef>
              <a:spcAft>
                <a:spcPts val="0"/>
              </a:spcAft>
              <a:buClr>
                <a:schemeClr val="accent3"/>
              </a:buClr>
              <a:buSzPts val="1914"/>
              <a:buFont typeface="Noto Sans Symbols"/>
              <a:buNone/>
            </a:pPr>
            <a:r>
              <a:rPr b="0" i="0" lang="en-US" sz="2015" u="none" cap="none" strike="noStrike">
                <a:solidFill>
                  <a:schemeClr val="dk1"/>
                </a:solidFill>
                <a:latin typeface="Calibri"/>
                <a:ea typeface="Calibri"/>
                <a:cs typeface="Calibri"/>
                <a:sym typeface="Calibri"/>
              </a:rPr>
              <a:t>The Email class provides a service, that is, sending of messages over the Internet using the mail protocol. Instead of having the Person class initialising an instance of the Email class, we first create an interface, MessageService, and make the Person class using this interface instead. This removes the tight  dependency that the Person class has on the Email and replaces it with an abstract message delivery interface.</a:t>
            </a:r>
            <a:endParaRPr/>
          </a:p>
          <a:p>
            <a:pPr indent="-514350" lvl="0" marL="514350" marR="0" rtl="0" algn="just">
              <a:lnSpc>
                <a:spcPct val="80000"/>
              </a:lnSpc>
              <a:spcBef>
                <a:spcPts val="403"/>
              </a:spcBef>
              <a:spcAft>
                <a:spcPts val="0"/>
              </a:spcAft>
              <a:buClr>
                <a:schemeClr val="accent3"/>
              </a:buClr>
              <a:buSzPts val="1914"/>
              <a:buFont typeface="Noto Sans Symbols"/>
              <a:buNone/>
            </a:pPr>
            <a:r>
              <a:rPr b="1" i="0" lang="en-US" sz="2015" u="none" cap="none" strike="noStrike">
                <a:solidFill>
                  <a:schemeClr val="dk1"/>
                </a:solidFill>
                <a:latin typeface="Constantia"/>
                <a:ea typeface="Constantia"/>
                <a:cs typeface="Constantia"/>
                <a:sym typeface="Constantia"/>
              </a:rPr>
              <a:t>Define interface</a:t>
            </a:r>
            <a:endParaRPr/>
          </a:p>
          <a:p>
            <a:pPr indent="-514350" lvl="0" marL="514350" marR="0" rtl="0" algn="just">
              <a:lnSpc>
                <a:spcPct val="80000"/>
              </a:lnSpc>
              <a:spcBef>
                <a:spcPts val="403"/>
              </a:spcBef>
              <a:spcAft>
                <a:spcPts val="0"/>
              </a:spcAft>
              <a:buClr>
                <a:schemeClr val="accent3"/>
              </a:buClr>
              <a:buSzPts val="1914"/>
              <a:buFont typeface="Noto Sans Symbols"/>
              <a:buNone/>
            </a:pPr>
            <a:r>
              <a:rPr b="0" i="1" lang="en-US" sz="2015" u="none" cap="none" strike="noStrike">
                <a:solidFill>
                  <a:schemeClr val="dk1"/>
                </a:solidFill>
                <a:latin typeface="Constantia"/>
                <a:ea typeface="Constantia"/>
                <a:cs typeface="Constantia"/>
                <a:sym typeface="Constantia"/>
              </a:rPr>
              <a:t>public interface MessageService </a:t>
            </a:r>
            <a:endParaRPr/>
          </a:p>
          <a:p>
            <a:pPr indent="-514350" lvl="0" marL="514350" marR="0" rtl="0" algn="just">
              <a:lnSpc>
                <a:spcPct val="80000"/>
              </a:lnSpc>
              <a:spcBef>
                <a:spcPts val="403"/>
              </a:spcBef>
              <a:spcAft>
                <a:spcPts val="0"/>
              </a:spcAft>
              <a:buClr>
                <a:schemeClr val="accent3"/>
              </a:buClr>
              <a:buSzPts val="1914"/>
              <a:buFont typeface="Noto Sans Symbols"/>
              <a:buNone/>
            </a:pPr>
            <a:r>
              <a:rPr b="0" i="1" lang="en-US" sz="2015" u="none" cap="none" strike="noStrike">
                <a:solidFill>
                  <a:schemeClr val="dk1"/>
                </a:solidFill>
                <a:latin typeface="Constantia"/>
                <a:ea typeface="Constantia"/>
                <a:cs typeface="Constantia"/>
                <a:sym typeface="Constantia"/>
              </a:rPr>
              <a:t>{ </a:t>
            </a:r>
            <a:endParaRPr/>
          </a:p>
          <a:p>
            <a:pPr indent="-514350" lvl="0" marL="514350" marR="0" rtl="0" algn="just">
              <a:lnSpc>
                <a:spcPct val="80000"/>
              </a:lnSpc>
              <a:spcBef>
                <a:spcPts val="403"/>
              </a:spcBef>
              <a:spcAft>
                <a:spcPts val="0"/>
              </a:spcAft>
              <a:buClr>
                <a:schemeClr val="accent3"/>
              </a:buClr>
              <a:buSzPts val="1914"/>
              <a:buFont typeface="Noto Sans Symbols"/>
              <a:buNone/>
            </a:pPr>
            <a:r>
              <a:rPr b="0" i="1" lang="en-US" sz="2015" u="none" cap="none" strike="noStrike">
                <a:solidFill>
                  <a:schemeClr val="dk1"/>
                </a:solidFill>
                <a:latin typeface="Constantia"/>
                <a:ea typeface="Constantia"/>
                <a:cs typeface="Constantia"/>
                <a:sym typeface="Constantia"/>
              </a:rPr>
              <a:t>	void sendMessage(String subject, String message); </a:t>
            </a:r>
            <a:endParaRPr/>
          </a:p>
          <a:p>
            <a:pPr indent="-514350" lvl="0" marL="514350" marR="0" rtl="0" algn="just">
              <a:lnSpc>
                <a:spcPct val="80000"/>
              </a:lnSpc>
              <a:spcBef>
                <a:spcPts val="403"/>
              </a:spcBef>
              <a:spcAft>
                <a:spcPts val="0"/>
              </a:spcAft>
              <a:buClr>
                <a:schemeClr val="accent3"/>
              </a:buClr>
              <a:buSzPts val="1914"/>
              <a:buFont typeface="Noto Sans Symbols"/>
              <a:buNone/>
            </a:pPr>
            <a:r>
              <a:rPr b="0" i="1" lang="en-US" sz="2015" u="none" cap="none" strike="noStrike">
                <a:solidFill>
                  <a:schemeClr val="dk1"/>
                </a:solidFill>
                <a:latin typeface="Constantia"/>
                <a:ea typeface="Constantia"/>
                <a:cs typeface="Constantia"/>
                <a:sym typeface="Constantia"/>
              </a:rPr>
              <a:t>} </a:t>
            </a:r>
            <a:endParaRPr/>
          </a:p>
          <a:p>
            <a:pPr indent="-514350" lvl="0" marL="514350" marR="0" rtl="0" algn="just">
              <a:lnSpc>
                <a:spcPct val="80000"/>
              </a:lnSpc>
              <a:spcBef>
                <a:spcPts val="403"/>
              </a:spcBef>
              <a:spcAft>
                <a:spcPts val="0"/>
              </a:spcAft>
              <a:buClr>
                <a:schemeClr val="accent3"/>
              </a:buClr>
              <a:buSzPts val="1914"/>
              <a:buFont typeface="Noto Sans Symbols"/>
              <a:buNone/>
            </a:pPr>
            <a:r>
              <a:rPr b="1" i="0" lang="en-US" sz="2015" u="none" cap="none" strike="noStrike">
                <a:solidFill>
                  <a:schemeClr val="dk1"/>
                </a:solidFill>
                <a:latin typeface="Constantia"/>
                <a:ea typeface="Constantia"/>
                <a:cs typeface="Constantia"/>
                <a:sym typeface="Constantia"/>
              </a:rPr>
              <a:t>Implement interfaces</a:t>
            </a:r>
            <a:endParaRPr/>
          </a:p>
          <a:p>
            <a:pPr indent="-514350" lvl="0" marL="514350" marR="0" rtl="0" algn="just">
              <a:lnSpc>
                <a:spcPct val="80000"/>
              </a:lnSpc>
              <a:spcBef>
                <a:spcPts val="403"/>
              </a:spcBef>
              <a:spcAft>
                <a:spcPts val="0"/>
              </a:spcAft>
              <a:buClr>
                <a:schemeClr val="accent3"/>
              </a:buClr>
              <a:buSzPts val="1914"/>
              <a:buFont typeface="Noto Sans Symbols"/>
              <a:buNone/>
            </a:pPr>
            <a:r>
              <a:rPr b="0" i="1" lang="en-US" sz="2015" u="none" cap="none" strike="noStrike">
                <a:solidFill>
                  <a:schemeClr val="dk1"/>
                </a:solidFill>
                <a:latin typeface="Constantia"/>
                <a:ea typeface="Constantia"/>
                <a:cs typeface="Constantia"/>
                <a:sym typeface="Constantia"/>
              </a:rPr>
              <a:t>public class EmailService implements MessageService </a:t>
            </a:r>
            <a:endParaRPr/>
          </a:p>
          <a:p>
            <a:pPr indent="-514350" lvl="0" marL="514350" marR="0" rtl="0" algn="just">
              <a:lnSpc>
                <a:spcPct val="80000"/>
              </a:lnSpc>
              <a:spcBef>
                <a:spcPts val="403"/>
              </a:spcBef>
              <a:spcAft>
                <a:spcPts val="0"/>
              </a:spcAft>
              <a:buClr>
                <a:schemeClr val="accent3"/>
              </a:buClr>
              <a:buSzPts val="1914"/>
              <a:buFont typeface="Noto Sans Symbols"/>
              <a:buNone/>
            </a:pPr>
            <a:r>
              <a:rPr b="0" i="1" lang="en-US" sz="2015" u="none" cap="none" strike="noStrike">
                <a:solidFill>
                  <a:schemeClr val="dk1"/>
                </a:solidFill>
                <a:latin typeface="Constantia"/>
                <a:ea typeface="Constantia"/>
                <a:cs typeface="Constantia"/>
                <a:sym typeface="Constantia"/>
              </a:rPr>
              <a:t>{</a:t>
            </a:r>
            <a:endParaRPr/>
          </a:p>
          <a:p>
            <a:pPr indent="-514350" lvl="0" marL="514350" marR="0" rtl="0" algn="just">
              <a:lnSpc>
                <a:spcPct val="80000"/>
              </a:lnSpc>
              <a:spcBef>
                <a:spcPts val="403"/>
              </a:spcBef>
              <a:spcAft>
                <a:spcPts val="0"/>
              </a:spcAft>
              <a:buClr>
                <a:schemeClr val="accent3"/>
              </a:buClr>
              <a:buSzPts val="1914"/>
              <a:buFont typeface="Noto Sans Symbols"/>
              <a:buNone/>
            </a:pPr>
            <a:r>
              <a:rPr b="0" i="1" lang="en-US" sz="2015" u="none" cap="none" strike="noStrike">
                <a:solidFill>
                  <a:schemeClr val="dk1"/>
                </a:solidFill>
                <a:latin typeface="Constantia"/>
                <a:ea typeface="Constantia"/>
                <a:cs typeface="Constantia"/>
                <a:sym typeface="Constantia"/>
              </a:rPr>
              <a:t>	Email eobj = new Email();</a:t>
            </a:r>
            <a:endParaRPr/>
          </a:p>
          <a:p>
            <a:pPr indent="-514350" lvl="1" marL="971550" marR="0" rtl="0" algn="just">
              <a:lnSpc>
                <a:spcPct val="80000"/>
              </a:lnSpc>
              <a:spcBef>
                <a:spcPts val="372"/>
              </a:spcBef>
              <a:spcAft>
                <a:spcPts val="0"/>
              </a:spcAft>
              <a:buClr>
                <a:schemeClr val="accent1"/>
              </a:buClr>
              <a:buSzPts val="1581"/>
              <a:buFont typeface="Noto Sans Symbols"/>
              <a:buNone/>
            </a:pPr>
            <a:r>
              <a:rPr b="0" i="1" lang="en-US" sz="1860" u="none" cap="none" strike="noStrike">
                <a:solidFill>
                  <a:schemeClr val="dk1"/>
                </a:solidFill>
                <a:latin typeface="Constantia"/>
                <a:ea typeface="Constantia"/>
                <a:cs typeface="Constantia"/>
                <a:sym typeface="Constantia"/>
              </a:rPr>
              <a:t>public void sendMessage(String subject, String message)</a:t>
            </a:r>
            <a:endParaRPr/>
          </a:p>
          <a:p>
            <a:pPr indent="-514350" lvl="1" marL="971550" marR="0" rtl="0" algn="just">
              <a:lnSpc>
                <a:spcPct val="80000"/>
              </a:lnSpc>
              <a:spcBef>
                <a:spcPts val="372"/>
              </a:spcBef>
              <a:spcAft>
                <a:spcPts val="0"/>
              </a:spcAft>
              <a:buClr>
                <a:schemeClr val="accent1"/>
              </a:buClr>
              <a:buSzPts val="1581"/>
              <a:buFont typeface="Noto Sans Symbols"/>
              <a:buNone/>
            </a:pPr>
            <a:r>
              <a:rPr b="0" i="1" lang="en-US" sz="1860" u="none" cap="none" strike="noStrike">
                <a:solidFill>
                  <a:schemeClr val="dk1"/>
                </a:solidFill>
                <a:latin typeface="Constantia"/>
                <a:ea typeface="Constantia"/>
                <a:cs typeface="Constantia"/>
                <a:sym typeface="Constantia"/>
              </a:rPr>
              <a:t>{ </a:t>
            </a:r>
            <a:endParaRPr/>
          </a:p>
          <a:p>
            <a:pPr indent="-514350" lvl="1" marL="971550" marR="0" rtl="0" algn="just">
              <a:lnSpc>
                <a:spcPct val="80000"/>
              </a:lnSpc>
              <a:spcBef>
                <a:spcPts val="372"/>
              </a:spcBef>
              <a:spcAft>
                <a:spcPts val="0"/>
              </a:spcAft>
              <a:buClr>
                <a:schemeClr val="accent1"/>
              </a:buClr>
              <a:buSzPts val="1581"/>
              <a:buFont typeface="Noto Sans Symbols"/>
              <a:buNone/>
            </a:pPr>
            <a:r>
              <a:rPr b="0" i="1" lang="en-US" sz="1860" u="none" cap="none" strike="noStrike">
                <a:solidFill>
                  <a:schemeClr val="dk1"/>
                </a:solidFill>
                <a:latin typeface="Constantia"/>
                <a:ea typeface="Constantia"/>
                <a:cs typeface="Constantia"/>
                <a:sym typeface="Constantia"/>
              </a:rPr>
              <a:t>	eobj.sendEMail(subject, message);</a:t>
            </a:r>
            <a:endParaRPr/>
          </a:p>
          <a:p>
            <a:pPr indent="-514350" lvl="1" marL="971550" marR="0" rtl="0" algn="just">
              <a:lnSpc>
                <a:spcPct val="80000"/>
              </a:lnSpc>
              <a:spcBef>
                <a:spcPts val="372"/>
              </a:spcBef>
              <a:spcAft>
                <a:spcPts val="0"/>
              </a:spcAft>
              <a:buClr>
                <a:schemeClr val="accent1"/>
              </a:buClr>
              <a:buSzPts val="1581"/>
              <a:buFont typeface="Noto Sans Symbols"/>
              <a:buNone/>
            </a:pPr>
            <a:r>
              <a:rPr b="0" i="1" lang="en-US" sz="1860" u="none" cap="none" strike="noStrike">
                <a:solidFill>
                  <a:schemeClr val="dk1"/>
                </a:solidFill>
                <a:latin typeface="Constantia"/>
                <a:ea typeface="Constantia"/>
                <a:cs typeface="Constantia"/>
                <a:sym typeface="Constantia"/>
              </a:rPr>
              <a:t>	System.out.printf("Email: %s, %s%n", subject, message); </a:t>
            </a:r>
            <a:endParaRPr/>
          </a:p>
          <a:p>
            <a:pPr indent="-514350" lvl="1" marL="971550" marR="0" rtl="0" algn="just">
              <a:lnSpc>
                <a:spcPct val="80000"/>
              </a:lnSpc>
              <a:spcBef>
                <a:spcPts val="372"/>
              </a:spcBef>
              <a:spcAft>
                <a:spcPts val="0"/>
              </a:spcAft>
              <a:buClr>
                <a:schemeClr val="accent1"/>
              </a:buClr>
              <a:buSzPts val="1581"/>
              <a:buFont typeface="Noto Sans Symbols"/>
              <a:buNone/>
            </a:pPr>
            <a:r>
              <a:rPr b="0" i="1" lang="en-US" sz="1860" u="none" cap="none" strike="noStrike">
                <a:solidFill>
                  <a:schemeClr val="dk1"/>
                </a:solidFill>
                <a:latin typeface="Constantia"/>
                <a:ea typeface="Constantia"/>
                <a:cs typeface="Constantia"/>
                <a:sym typeface="Constantia"/>
              </a:rPr>
              <a:t>} </a:t>
            </a:r>
            <a:endParaRPr/>
          </a:p>
          <a:p>
            <a:pPr indent="-514350" lvl="0" marL="514350" marR="0" rtl="0" algn="just">
              <a:lnSpc>
                <a:spcPct val="80000"/>
              </a:lnSpc>
              <a:spcBef>
                <a:spcPts val="403"/>
              </a:spcBef>
              <a:spcAft>
                <a:spcPts val="0"/>
              </a:spcAft>
              <a:buClr>
                <a:schemeClr val="accent3"/>
              </a:buClr>
              <a:buSzPts val="1914"/>
              <a:buFont typeface="Noto Sans Symbols"/>
              <a:buNone/>
            </a:pPr>
            <a:r>
              <a:rPr b="0" i="1" lang="en-US" sz="2015" u="none" cap="none" strike="noStrike">
                <a:solidFill>
                  <a:schemeClr val="dk1"/>
                </a:solidFill>
                <a:latin typeface="Constantia"/>
                <a:ea typeface="Constantia"/>
                <a:cs typeface="Constantia"/>
                <a:sym typeface="Constantia"/>
              </a:rPr>
              <a:t>} </a:t>
            </a:r>
            <a:endParaRPr/>
          </a:p>
          <a:p>
            <a:pPr indent="-392795" lvl="0" marL="514350" marR="0" rtl="0" algn="just">
              <a:lnSpc>
                <a:spcPct val="80000"/>
              </a:lnSpc>
              <a:spcBef>
                <a:spcPts val="403"/>
              </a:spcBef>
              <a:spcAft>
                <a:spcPts val="0"/>
              </a:spcAft>
              <a:buClr>
                <a:schemeClr val="accent3"/>
              </a:buClr>
              <a:buSzPts val="1914"/>
              <a:buFont typeface="Noto Sans Symbols"/>
              <a:buNone/>
            </a:pPr>
            <a:r>
              <a:t/>
            </a:r>
            <a:endParaRPr b="0" i="0" sz="2015" u="none" cap="none" strike="noStrike">
              <a:solidFill>
                <a:schemeClr val="dk1"/>
              </a:solidFill>
              <a:latin typeface="Constantia"/>
              <a:ea typeface="Constantia"/>
              <a:cs typeface="Constantia"/>
              <a:sym typeface="Constantia"/>
            </a:endParaRP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2"/>
          <p:cNvSpPr txBox="1"/>
          <p:nvPr>
            <p:ph idx="4294967295" type="subTitle"/>
          </p:nvPr>
        </p:nvSpPr>
        <p:spPr>
          <a:xfrm>
            <a:off x="0" y="0"/>
            <a:ext cx="8763000" cy="6858000"/>
          </a:xfrm>
          <a:prstGeom prst="rect">
            <a:avLst/>
          </a:prstGeom>
          <a:noFill/>
          <a:ln>
            <a:noFill/>
          </a:ln>
        </p:spPr>
        <p:txBody>
          <a:bodyPr anchorCtr="0" anchor="t" bIns="45700" lIns="91425" spcFirstLastPara="1" rIns="91425" wrap="square" tIns="45700">
            <a:noAutofit/>
          </a:bodyPr>
          <a:lstStyle/>
          <a:p>
            <a:pPr indent="-514350" lvl="0" marL="514350" marR="0" rtl="0" algn="just">
              <a:lnSpc>
                <a:spcPct val="80000"/>
              </a:lnSpc>
              <a:spcBef>
                <a:spcPts val="0"/>
              </a:spcBef>
              <a:spcAft>
                <a:spcPts val="0"/>
              </a:spcAft>
              <a:buClr>
                <a:schemeClr val="accent3"/>
              </a:buClr>
              <a:buSzPts val="1729"/>
              <a:buFont typeface="Noto Sans Symbols"/>
              <a:buNone/>
            </a:pPr>
            <a:r>
              <a:rPr b="0" i="1" lang="en-US" sz="1820" u="none" cap="none" strike="noStrike">
                <a:solidFill>
                  <a:schemeClr val="dk1"/>
                </a:solidFill>
                <a:latin typeface="Constantia"/>
                <a:ea typeface="Constantia"/>
                <a:cs typeface="Constantia"/>
                <a:sym typeface="Constantia"/>
              </a:rPr>
              <a:t>public class FastEmailService implements MessageService </a:t>
            </a:r>
            <a:endParaRPr/>
          </a:p>
          <a:p>
            <a:pPr indent="-514350" lvl="0" marL="514350" marR="0" rtl="0" algn="just">
              <a:lnSpc>
                <a:spcPct val="80000"/>
              </a:lnSpc>
              <a:spcBef>
                <a:spcPts val="364"/>
              </a:spcBef>
              <a:spcAft>
                <a:spcPts val="0"/>
              </a:spcAft>
              <a:buClr>
                <a:schemeClr val="accent3"/>
              </a:buClr>
              <a:buSzPts val="1729"/>
              <a:buFont typeface="Noto Sans Symbols"/>
              <a:buNone/>
            </a:pPr>
            <a:r>
              <a:rPr b="0" i="1" lang="en-US" sz="1820" u="none" cap="none" strike="noStrike">
                <a:solidFill>
                  <a:schemeClr val="dk1"/>
                </a:solidFill>
                <a:latin typeface="Constantia"/>
                <a:ea typeface="Constantia"/>
                <a:cs typeface="Constantia"/>
                <a:sym typeface="Constantia"/>
              </a:rPr>
              <a:t>{</a:t>
            </a:r>
            <a:endParaRPr/>
          </a:p>
          <a:p>
            <a:pPr indent="-514350" lvl="1" marL="971550" marR="0" rtl="0" algn="just">
              <a:lnSpc>
                <a:spcPct val="80000"/>
              </a:lnSpc>
              <a:spcBef>
                <a:spcPts val="336"/>
              </a:spcBef>
              <a:spcAft>
                <a:spcPts val="0"/>
              </a:spcAft>
              <a:buClr>
                <a:schemeClr val="accent1"/>
              </a:buClr>
              <a:buSzPts val="1427"/>
              <a:buFont typeface="Noto Sans Symbols"/>
              <a:buNone/>
            </a:pPr>
            <a:r>
              <a:rPr b="0" i="1" lang="en-US" sz="1679" u="none" cap="none" strike="noStrike">
                <a:solidFill>
                  <a:schemeClr val="dk1"/>
                </a:solidFill>
                <a:latin typeface="Constantia"/>
                <a:ea typeface="Constantia"/>
                <a:cs typeface="Constantia"/>
                <a:sym typeface="Constantia"/>
              </a:rPr>
              <a:t>public void sendMessage(String subject, String message)</a:t>
            </a:r>
            <a:endParaRPr/>
          </a:p>
          <a:p>
            <a:pPr indent="-514350" lvl="1" marL="971550" marR="0" rtl="0" algn="just">
              <a:lnSpc>
                <a:spcPct val="80000"/>
              </a:lnSpc>
              <a:spcBef>
                <a:spcPts val="336"/>
              </a:spcBef>
              <a:spcAft>
                <a:spcPts val="0"/>
              </a:spcAft>
              <a:buClr>
                <a:schemeClr val="accent1"/>
              </a:buClr>
              <a:buSzPts val="1427"/>
              <a:buFont typeface="Noto Sans Symbols"/>
              <a:buNone/>
            </a:pPr>
            <a:r>
              <a:rPr b="0" i="1" lang="en-US" sz="1679" u="none" cap="none" strike="noStrike">
                <a:solidFill>
                  <a:schemeClr val="dk1"/>
                </a:solidFill>
                <a:latin typeface="Constantia"/>
                <a:ea typeface="Constantia"/>
                <a:cs typeface="Constantia"/>
                <a:sym typeface="Constantia"/>
              </a:rPr>
              <a:t>{ </a:t>
            </a:r>
            <a:endParaRPr/>
          </a:p>
          <a:p>
            <a:pPr indent="-514350" lvl="1" marL="971550" marR="0" rtl="0" algn="just">
              <a:lnSpc>
                <a:spcPct val="80000"/>
              </a:lnSpc>
              <a:spcBef>
                <a:spcPts val="336"/>
              </a:spcBef>
              <a:spcAft>
                <a:spcPts val="0"/>
              </a:spcAft>
              <a:buClr>
                <a:schemeClr val="accent1"/>
              </a:buClr>
              <a:buSzPts val="1427"/>
              <a:buFont typeface="Noto Sans Symbols"/>
              <a:buNone/>
            </a:pPr>
            <a:r>
              <a:rPr b="0" i="1" lang="en-US" sz="1679" u="none" cap="none" strike="noStrike">
                <a:solidFill>
                  <a:schemeClr val="dk1"/>
                </a:solidFill>
                <a:latin typeface="Constantia"/>
                <a:ea typeface="Constantia"/>
                <a:cs typeface="Constantia"/>
                <a:sym typeface="Constantia"/>
              </a:rPr>
              <a:t>	System.out.printf("Fast Email: %s, %s%n", subject, message); </a:t>
            </a:r>
            <a:endParaRPr/>
          </a:p>
          <a:p>
            <a:pPr indent="-514350" lvl="1" marL="971550" marR="0" rtl="0" algn="just">
              <a:lnSpc>
                <a:spcPct val="80000"/>
              </a:lnSpc>
              <a:spcBef>
                <a:spcPts val="336"/>
              </a:spcBef>
              <a:spcAft>
                <a:spcPts val="0"/>
              </a:spcAft>
              <a:buClr>
                <a:schemeClr val="accent1"/>
              </a:buClr>
              <a:buSzPts val="1427"/>
              <a:buFont typeface="Noto Sans Symbols"/>
              <a:buNone/>
            </a:pPr>
            <a:r>
              <a:rPr b="0" i="1" lang="en-US" sz="1679" u="none" cap="none" strike="noStrike">
                <a:solidFill>
                  <a:schemeClr val="dk1"/>
                </a:solidFill>
                <a:latin typeface="Constantia"/>
                <a:ea typeface="Constantia"/>
                <a:cs typeface="Constantia"/>
                <a:sym typeface="Constantia"/>
              </a:rPr>
              <a:t>} </a:t>
            </a:r>
            <a:endParaRPr/>
          </a:p>
          <a:p>
            <a:pPr indent="-514350" lvl="0" marL="514350" marR="0" rtl="0" algn="just">
              <a:lnSpc>
                <a:spcPct val="80000"/>
              </a:lnSpc>
              <a:spcBef>
                <a:spcPts val="364"/>
              </a:spcBef>
              <a:spcAft>
                <a:spcPts val="0"/>
              </a:spcAft>
              <a:buClr>
                <a:schemeClr val="accent3"/>
              </a:buClr>
              <a:buSzPts val="1729"/>
              <a:buFont typeface="Noto Sans Symbols"/>
              <a:buNone/>
            </a:pPr>
            <a:r>
              <a:rPr b="0" i="1" lang="en-US" sz="1820" u="none" cap="none" strike="noStrike">
                <a:solidFill>
                  <a:schemeClr val="dk1"/>
                </a:solidFill>
                <a:latin typeface="Constantia"/>
                <a:ea typeface="Constantia"/>
                <a:cs typeface="Constantia"/>
                <a:sym typeface="Constantia"/>
              </a:rPr>
              <a:t>} </a:t>
            </a:r>
            <a:endParaRPr/>
          </a:p>
          <a:p>
            <a:pPr indent="-514350" lvl="0" marL="514350" marR="0" rtl="0" algn="just">
              <a:lnSpc>
                <a:spcPct val="80000"/>
              </a:lnSpc>
              <a:spcBef>
                <a:spcPts val="364"/>
              </a:spcBef>
              <a:spcAft>
                <a:spcPts val="0"/>
              </a:spcAft>
              <a:buClr>
                <a:schemeClr val="accent3"/>
              </a:buClr>
              <a:buSzPts val="1729"/>
              <a:buFont typeface="Noto Sans Symbols"/>
              <a:buNone/>
            </a:pPr>
            <a:r>
              <a:rPr b="1" i="0" lang="en-US" sz="1820" u="none" cap="none" strike="noStrike">
                <a:solidFill>
                  <a:schemeClr val="dk1"/>
                </a:solidFill>
                <a:latin typeface="Calibri"/>
                <a:ea typeface="Calibri"/>
                <a:cs typeface="Calibri"/>
                <a:sym typeface="Calibri"/>
              </a:rPr>
              <a:t>Use Interfaces</a:t>
            </a:r>
            <a:endParaRPr/>
          </a:p>
          <a:p>
            <a:pPr indent="-514350" lvl="0" marL="514350" marR="0" rtl="0" algn="just">
              <a:lnSpc>
                <a:spcPct val="80000"/>
              </a:lnSpc>
              <a:spcBef>
                <a:spcPts val="364"/>
              </a:spcBef>
              <a:spcAft>
                <a:spcPts val="0"/>
              </a:spcAft>
              <a:buClr>
                <a:schemeClr val="accent3"/>
              </a:buClr>
              <a:buSzPts val="1729"/>
              <a:buFont typeface="Noto Sans Symbols"/>
              <a:buNone/>
            </a:pPr>
            <a:r>
              <a:rPr b="0" i="0" lang="en-US" sz="1820" u="none" cap="none" strike="noStrike">
                <a:solidFill>
                  <a:schemeClr val="dk1"/>
                </a:solidFill>
                <a:latin typeface="Calibri"/>
                <a:ea typeface="Calibri"/>
                <a:cs typeface="Calibri"/>
                <a:sym typeface="Calibri"/>
              </a:rPr>
              <a:t>Finally, instead of using classes, we use interfaces. In the Person class, we replace the Email field with the MessageService service interface.</a:t>
            </a:r>
            <a:endParaRPr/>
          </a:p>
          <a:p>
            <a:pPr indent="-514350" lvl="0" marL="514350" marR="0" rtl="0" algn="just">
              <a:lnSpc>
                <a:spcPct val="80000"/>
              </a:lnSpc>
              <a:spcBef>
                <a:spcPts val="364"/>
              </a:spcBef>
              <a:spcAft>
                <a:spcPts val="0"/>
              </a:spcAft>
              <a:buClr>
                <a:schemeClr val="accent3"/>
              </a:buClr>
              <a:buSzPts val="1729"/>
              <a:buFont typeface="Noto Sans Symbols"/>
              <a:buNone/>
            </a:pPr>
            <a:r>
              <a:rPr b="0" i="1" lang="en-US" sz="1820" u="none" cap="none" strike="noStrike">
                <a:solidFill>
                  <a:schemeClr val="dk1"/>
                </a:solidFill>
                <a:latin typeface="Constantia"/>
                <a:ea typeface="Constantia"/>
                <a:cs typeface="Constantia"/>
                <a:sym typeface="Constantia"/>
              </a:rPr>
              <a:t>public class Person </a:t>
            </a:r>
            <a:endParaRPr/>
          </a:p>
          <a:p>
            <a:pPr indent="-514350" lvl="0" marL="514350" marR="0" rtl="0" algn="just">
              <a:lnSpc>
                <a:spcPct val="80000"/>
              </a:lnSpc>
              <a:spcBef>
                <a:spcPts val="364"/>
              </a:spcBef>
              <a:spcAft>
                <a:spcPts val="0"/>
              </a:spcAft>
              <a:buClr>
                <a:schemeClr val="accent3"/>
              </a:buClr>
              <a:buSzPts val="1729"/>
              <a:buFont typeface="Noto Sans Symbols"/>
              <a:buNone/>
            </a:pPr>
            <a:r>
              <a:rPr b="0" i="1" lang="en-US" sz="1820" u="none" cap="none" strike="noStrike">
                <a:solidFill>
                  <a:schemeClr val="dk1"/>
                </a:solidFill>
                <a:latin typeface="Constantia"/>
                <a:ea typeface="Constantia"/>
                <a:cs typeface="Constantia"/>
                <a:sym typeface="Constantia"/>
              </a:rPr>
              <a:t>{ </a:t>
            </a:r>
            <a:endParaRPr/>
          </a:p>
          <a:p>
            <a:pPr indent="-514350" lvl="1" marL="971550" marR="0" rtl="0" algn="just">
              <a:lnSpc>
                <a:spcPct val="80000"/>
              </a:lnSpc>
              <a:spcBef>
                <a:spcPts val="336"/>
              </a:spcBef>
              <a:spcAft>
                <a:spcPts val="0"/>
              </a:spcAft>
              <a:buClr>
                <a:schemeClr val="accent1"/>
              </a:buClr>
              <a:buSzPts val="1427"/>
              <a:buFont typeface="Noto Sans Symbols"/>
              <a:buNone/>
            </a:pPr>
            <a:r>
              <a:rPr b="0" i="1" lang="en-US" sz="1679" u="none" cap="none" strike="noStrike">
                <a:solidFill>
                  <a:schemeClr val="dk1"/>
                </a:solidFill>
                <a:latin typeface="Constantia"/>
                <a:ea typeface="Constantia"/>
                <a:cs typeface="Constantia"/>
                <a:sym typeface="Constantia"/>
              </a:rPr>
              <a:t>private MessageService messageService; </a:t>
            </a:r>
            <a:endParaRPr/>
          </a:p>
          <a:p>
            <a:pPr indent="-514350" lvl="1" marL="971550" marR="0" rtl="0" algn="just">
              <a:lnSpc>
                <a:spcPct val="80000"/>
              </a:lnSpc>
              <a:spcBef>
                <a:spcPts val="336"/>
              </a:spcBef>
              <a:spcAft>
                <a:spcPts val="0"/>
              </a:spcAft>
              <a:buClr>
                <a:schemeClr val="accent1"/>
              </a:buClr>
              <a:buSzPts val="1427"/>
              <a:buFont typeface="Noto Sans Symbols"/>
              <a:buNone/>
            </a:pPr>
            <a:r>
              <a:rPr b="0" i="1" lang="en-US" sz="1679" u="none" cap="none" strike="noStrike">
                <a:solidFill>
                  <a:schemeClr val="dk1"/>
                </a:solidFill>
                <a:latin typeface="Constantia"/>
                <a:ea typeface="Constantia"/>
                <a:cs typeface="Constantia"/>
                <a:sym typeface="Constantia"/>
              </a:rPr>
              <a:t>//Note, instead of directly creating object in below constructor, we let the invoker of this constructor, //to create object of either EmailService or FastEmailService, and send as parameter. </a:t>
            </a:r>
            <a:endParaRPr/>
          </a:p>
          <a:p>
            <a:pPr indent="-514350" lvl="1" marL="971550" marR="0" rtl="0" algn="just">
              <a:lnSpc>
                <a:spcPct val="80000"/>
              </a:lnSpc>
              <a:spcBef>
                <a:spcPts val="336"/>
              </a:spcBef>
              <a:spcAft>
                <a:spcPts val="0"/>
              </a:spcAft>
              <a:buClr>
                <a:schemeClr val="accent1"/>
              </a:buClr>
              <a:buSzPts val="1427"/>
              <a:buFont typeface="Noto Sans Symbols"/>
              <a:buNone/>
            </a:pPr>
            <a:r>
              <a:rPr b="0" i="1" lang="en-US" sz="1679" u="none" cap="none" strike="noStrike">
                <a:solidFill>
                  <a:schemeClr val="dk1"/>
                </a:solidFill>
                <a:latin typeface="Constantia"/>
                <a:ea typeface="Constantia"/>
                <a:cs typeface="Constantia"/>
                <a:sym typeface="Constantia"/>
              </a:rPr>
              <a:t>public Person(MessageService messageService)</a:t>
            </a:r>
            <a:endParaRPr/>
          </a:p>
          <a:p>
            <a:pPr indent="-514350" lvl="1" marL="971550" marR="0" rtl="0" algn="just">
              <a:lnSpc>
                <a:spcPct val="80000"/>
              </a:lnSpc>
              <a:spcBef>
                <a:spcPts val="336"/>
              </a:spcBef>
              <a:spcAft>
                <a:spcPts val="0"/>
              </a:spcAft>
              <a:buClr>
                <a:schemeClr val="accent1"/>
              </a:buClr>
              <a:buSzPts val="1427"/>
              <a:buFont typeface="Noto Sans Symbols"/>
              <a:buNone/>
            </a:pPr>
            <a:r>
              <a:rPr b="0" i="1" lang="en-US" sz="1679" u="none" cap="none" strike="noStrike">
                <a:solidFill>
                  <a:schemeClr val="dk1"/>
                </a:solidFill>
                <a:latin typeface="Constantia"/>
                <a:ea typeface="Constantia"/>
                <a:cs typeface="Constantia"/>
                <a:sym typeface="Constantia"/>
              </a:rPr>
              <a:t>{ </a:t>
            </a:r>
            <a:endParaRPr/>
          </a:p>
          <a:p>
            <a:pPr indent="-514350" lvl="1" marL="971550" marR="0" rtl="0" algn="just">
              <a:lnSpc>
                <a:spcPct val="80000"/>
              </a:lnSpc>
              <a:spcBef>
                <a:spcPts val="336"/>
              </a:spcBef>
              <a:spcAft>
                <a:spcPts val="0"/>
              </a:spcAft>
              <a:buClr>
                <a:schemeClr val="accent1"/>
              </a:buClr>
              <a:buSzPts val="1427"/>
              <a:buFont typeface="Noto Sans Symbols"/>
              <a:buNone/>
            </a:pPr>
            <a:r>
              <a:rPr b="0" i="1" lang="en-US" sz="1679" u="none" cap="none" strike="noStrike">
                <a:solidFill>
                  <a:schemeClr val="dk1"/>
                </a:solidFill>
                <a:latin typeface="Constantia"/>
                <a:ea typeface="Constantia"/>
                <a:cs typeface="Constantia"/>
                <a:sym typeface="Constantia"/>
              </a:rPr>
              <a:t>	this.messageService = messageService; </a:t>
            </a:r>
            <a:endParaRPr/>
          </a:p>
          <a:p>
            <a:pPr indent="-514350" lvl="1" marL="971550" marR="0" rtl="0" algn="just">
              <a:lnSpc>
                <a:spcPct val="80000"/>
              </a:lnSpc>
              <a:spcBef>
                <a:spcPts val="336"/>
              </a:spcBef>
              <a:spcAft>
                <a:spcPts val="0"/>
              </a:spcAft>
              <a:buClr>
                <a:schemeClr val="accent1"/>
              </a:buClr>
              <a:buSzPts val="1427"/>
              <a:buFont typeface="Noto Sans Symbols"/>
              <a:buNone/>
            </a:pPr>
            <a:r>
              <a:rPr b="0" i="1" lang="en-US" sz="1679" u="none" cap="none" strike="noStrike">
                <a:solidFill>
                  <a:schemeClr val="dk1"/>
                </a:solidFill>
                <a:latin typeface="Constantia"/>
                <a:ea typeface="Constantia"/>
                <a:cs typeface="Constantia"/>
                <a:sym typeface="Constantia"/>
              </a:rPr>
              <a:t>} </a:t>
            </a:r>
            <a:endParaRPr/>
          </a:p>
          <a:p>
            <a:pPr indent="-514350" lvl="1" marL="971550" marR="0" rtl="0" algn="just">
              <a:lnSpc>
                <a:spcPct val="80000"/>
              </a:lnSpc>
              <a:spcBef>
                <a:spcPts val="336"/>
              </a:spcBef>
              <a:spcAft>
                <a:spcPts val="0"/>
              </a:spcAft>
              <a:buClr>
                <a:schemeClr val="accent1"/>
              </a:buClr>
              <a:buSzPts val="1427"/>
              <a:buFont typeface="Noto Sans Symbols"/>
              <a:buNone/>
            </a:pPr>
            <a:r>
              <a:rPr b="0" i="1" lang="en-US" sz="1679" u="none" cap="none" strike="noStrike">
                <a:solidFill>
                  <a:schemeClr val="dk1"/>
                </a:solidFill>
                <a:latin typeface="Constantia"/>
                <a:ea typeface="Constantia"/>
                <a:cs typeface="Constantia"/>
                <a:sym typeface="Constantia"/>
              </a:rPr>
              <a:t>public void greetFriend()</a:t>
            </a:r>
            <a:endParaRPr/>
          </a:p>
          <a:p>
            <a:pPr indent="-514350" lvl="1" marL="971550" marR="0" rtl="0" algn="just">
              <a:lnSpc>
                <a:spcPct val="80000"/>
              </a:lnSpc>
              <a:spcBef>
                <a:spcPts val="336"/>
              </a:spcBef>
              <a:spcAft>
                <a:spcPts val="0"/>
              </a:spcAft>
              <a:buClr>
                <a:schemeClr val="accent1"/>
              </a:buClr>
              <a:buSzPts val="1427"/>
              <a:buFont typeface="Noto Sans Symbols"/>
              <a:buNone/>
            </a:pPr>
            <a:r>
              <a:rPr b="0" i="1" lang="en-US" sz="1679" u="none" cap="none" strike="noStrike">
                <a:solidFill>
                  <a:schemeClr val="dk1"/>
                </a:solidFill>
                <a:latin typeface="Constantia"/>
                <a:ea typeface="Constantia"/>
                <a:cs typeface="Constantia"/>
                <a:sym typeface="Constantia"/>
              </a:rPr>
              <a:t>{ </a:t>
            </a:r>
            <a:endParaRPr/>
          </a:p>
          <a:p>
            <a:pPr indent="-514350" lvl="1" marL="971550" marR="0" rtl="0" algn="just">
              <a:lnSpc>
                <a:spcPct val="80000"/>
              </a:lnSpc>
              <a:spcBef>
                <a:spcPts val="336"/>
              </a:spcBef>
              <a:spcAft>
                <a:spcPts val="0"/>
              </a:spcAft>
              <a:buClr>
                <a:schemeClr val="accent1"/>
              </a:buClr>
              <a:buSzPts val="1427"/>
              <a:buFont typeface="Noto Sans Symbols"/>
              <a:buNone/>
            </a:pPr>
            <a:r>
              <a:rPr b="0" i="1" lang="en-US" sz="1679" u="none" cap="none" strike="noStrike">
                <a:solidFill>
                  <a:schemeClr val="dk1"/>
                </a:solidFill>
                <a:latin typeface="Constantia"/>
                <a:ea typeface="Constantia"/>
                <a:cs typeface="Constantia"/>
                <a:sym typeface="Constantia"/>
              </a:rPr>
              <a:t>	messageService.sendMessage("Hello", "Hello my friend :)"); </a:t>
            </a:r>
            <a:endParaRPr/>
          </a:p>
          <a:p>
            <a:pPr indent="-514350" lvl="1" marL="971550" marR="0" rtl="0" algn="just">
              <a:lnSpc>
                <a:spcPct val="80000"/>
              </a:lnSpc>
              <a:spcBef>
                <a:spcPts val="336"/>
              </a:spcBef>
              <a:spcAft>
                <a:spcPts val="0"/>
              </a:spcAft>
              <a:buClr>
                <a:schemeClr val="accent1"/>
              </a:buClr>
              <a:buSzPts val="1427"/>
              <a:buFont typeface="Noto Sans Symbols"/>
              <a:buNone/>
            </a:pPr>
            <a:r>
              <a:rPr b="0" i="1" lang="en-US" sz="1679" u="none" cap="none" strike="noStrike">
                <a:solidFill>
                  <a:schemeClr val="dk1"/>
                </a:solidFill>
                <a:latin typeface="Constantia"/>
                <a:ea typeface="Constantia"/>
                <a:cs typeface="Constantia"/>
                <a:sym typeface="Constantia"/>
              </a:rPr>
              <a:t>} </a:t>
            </a:r>
            <a:endParaRPr/>
          </a:p>
          <a:p>
            <a:pPr indent="-514350" lvl="0" marL="514350" marR="0" rtl="0" algn="just">
              <a:lnSpc>
                <a:spcPct val="80000"/>
              </a:lnSpc>
              <a:spcBef>
                <a:spcPts val="364"/>
              </a:spcBef>
              <a:spcAft>
                <a:spcPts val="0"/>
              </a:spcAft>
              <a:buClr>
                <a:schemeClr val="accent3"/>
              </a:buClr>
              <a:buSzPts val="1729"/>
              <a:buFont typeface="Noto Sans Symbols"/>
              <a:buNone/>
            </a:pPr>
            <a:r>
              <a:rPr b="0" i="1" lang="en-US" sz="1820" u="none" cap="none" strike="noStrike">
                <a:solidFill>
                  <a:schemeClr val="dk1"/>
                </a:solidFill>
                <a:latin typeface="Constantia"/>
                <a:ea typeface="Constantia"/>
                <a:cs typeface="Constantia"/>
                <a:sym typeface="Constantia"/>
              </a:rPr>
              <a:t>} </a:t>
            </a:r>
            <a:endParaRPr/>
          </a:p>
          <a:p>
            <a:pPr indent="-404558" lvl="0" marL="514350" marR="0" rtl="0" algn="just">
              <a:lnSpc>
                <a:spcPct val="80000"/>
              </a:lnSpc>
              <a:spcBef>
                <a:spcPts val="364"/>
              </a:spcBef>
              <a:spcAft>
                <a:spcPts val="0"/>
              </a:spcAft>
              <a:buClr>
                <a:schemeClr val="accent3"/>
              </a:buClr>
              <a:buSzPts val="1729"/>
              <a:buFont typeface="Noto Sans Symbols"/>
              <a:buNone/>
            </a:pPr>
            <a:r>
              <a:t/>
            </a:r>
            <a:endParaRPr b="0" i="0" sz="1820" u="none" cap="none" strike="noStrike">
              <a:solidFill>
                <a:schemeClr val="dk1"/>
              </a:solidFill>
              <a:latin typeface="Constantia"/>
              <a:ea typeface="Constantia"/>
              <a:cs typeface="Constantia"/>
              <a:sym typeface="Constantia"/>
            </a:endParaRP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3"/>
          <p:cNvSpPr txBox="1"/>
          <p:nvPr>
            <p:ph idx="4294967295" type="subTitle"/>
          </p:nvPr>
        </p:nvSpPr>
        <p:spPr>
          <a:xfrm>
            <a:off x="0" y="762000"/>
            <a:ext cx="9144000" cy="6096000"/>
          </a:xfrm>
          <a:prstGeom prst="rect">
            <a:avLst/>
          </a:prstGeom>
          <a:noFill/>
          <a:ln>
            <a:noFill/>
          </a:ln>
        </p:spPr>
        <p:txBody>
          <a:bodyPr anchorCtr="0" anchor="t" bIns="45700" lIns="91425" spcFirstLastPara="1" rIns="91425" wrap="square" tIns="45700">
            <a:noAutofit/>
          </a:bodyPr>
          <a:lstStyle/>
          <a:p>
            <a:pPr indent="-514350" lvl="0" marL="514350" marR="0" rtl="0" algn="just">
              <a:spcBef>
                <a:spcPts val="0"/>
              </a:spcBef>
              <a:spcAft>
                <a:spcPts val="0"/>
              </a:spcAft>
              <a:buClr>
                <a:schemeClr val="accent3"/>
              </a:buClr>
              <a:buSzPts val="2470"/>
              <a:buFont typeface="Noto Sans Symbols"/>
              <a:buChar char="⚫"/>
            </a:pPr>
            <a:r>
              <a:rPr b="0" i="0" lang="en-US" sz="2600" u="none" cap="none" strike="noStrike">
                <a:solidFill>
                  <a:schemeClr val="dk1"/>
                </a:solidFill>
                <a:latin typeface="Calibri"/>
                <a:ea typeface="Calibri"/>
                <a:cs typeface="Calibri"/>
                <a:sym typeface="Calibri"/>
              </a:rPr>
              <a:t>Note that the Person class is not initialising the message service but it is expecting it as a parameter of its constructor. This is a key element in the design. It improves modularity, extendibility and testing. </a:t>
            </a:r>
            <a:endParaRPr/>
          </a:p>
          <a:p>
            <a:pPr indent="-514350" lvl="0" marL="514350" marR="0" rtl="0" algn="just">
              <a:spcBef>
                <a:spcPts val="520"/>
              </a:spcBef>
              <a:spcAft>
                <a:spcPts val="0"/>
              </a:spcAft>
              <a:buClr>
                <a:schemeClr val="accent3"/>
              </a:buClr>
              <a:buSzPts val="2470"/>
              <a:buFont typeface="Noto Sans Symbols"/>
              <a:buChar char="⚫"/>
            </a:pPr>
            <a:r>
              <a:rPr b="0" i="0" lang="en-US" sz="2600" u="none" cap="none" strike="noStrike">
                <a:solidFill>
                  <a:srgbClr val="FF0000"/>
                </a:solidFill>
                <a:latin typeface="Calibri"/>
                <a:ea typeface="Calibri"/>
                <a:cs typeface="Calibri"/>
                <a:sym typeface="Calibri"/>
              </a:rPr>
              <a:t>The Person class is not dependent on any implementation, but on a service defined by an interface. </a:t>
            </a:r>
            <a:r>
              <a:rPr b="0" i="0" lang="en-US" sz="2600" u="none" cap="none" strike="noStrike">
                <a:solidFill>
                  <a:schemeClr val="dk1"/>
                </a:solidFill>
                <a:latin typeface="Calibri"/>
                <a:ea typeface="Calibri"/>
                <a:cs typeface="Calibri"/>
                <a:sym typeface="Calibri"/>
              </a:rPr>
              <a:t>This means that we can use the Person class without having to worry about the underlying implementation of the message service. </a:t>
            </a:r>
            <a:endParaRPr/>
          </a:p>
          <a:p>
            <a:pPr indent="-514350" lvl="0" marL="514350" marR="0" rtl="0" algn="just">
              <a:spcBef>
                <a:spcPts val="520"/>
              </a:spcBef>
              <a:spcAft>
                <a:spcPts val="0"/>
              </a:spcAft>
              <a:buClr>
                <a:schemeClr val="accent3"/>
              </a:buClr>
              <a:buSzPts val="2470"/>
              <a:buFont typeface="Noto Sans Symbols"/>
              <a:buChar char="⚫"/>
            </a:pPr>
            <a:r>
              <a:rPr b="0" i="0" lang="en-US" sz="2600" u="none" cap="none" strike="noStrike">
                <a:solidFill>
                  <a:schemeClr val="dk1"/>
                </a:solidFill>
                <a:latin typeface="Calibri"/>
                <a:ea typeface="Calibri"/>
                <a:cs typeface="Calibri"/>
                <a:sym typeface="Calibri"/>
              </a:rPr>
              <a:t>Furthermore, different Person instances can be instantiated using different message services.</a:t>
            </a:r>
            <a:endParaRPr/>
          </a:p>
          <a:p>
            <a:pPr indent="-514350" lvl="0" marL="514350" marR="0" rtl="0" algn="just">
              <a:spcBef>
                <a:spcPts val="520"/>
              </a:spcBef>
              <a:spcAft>
                <a:spcPts val="0"/>
              </a:spcAft>
              <a:buClr>
                <a:schemeClr val="accent3"/>
              </a:buClr>
              <a:buSzPts val="2470"/>
              <a:buFont typeface="Noto Sans Symbols"/>
              <a:buChar char="⚫"/>
            </a:pPr>
            <a:r>
              <a:rPr b="0" i="0" lang="en-US" sz="2600" u="none" cap="none" strike="noStrike">
                <a:solidFill>
                  <a:schemeClr val="dk1"/>
                </a:solidFill>
                <a:latin typeface="Calibri"/>
                <a:ea typeface="Calibri"/>
                <a:cs typeface="Calibri"/>
                <a:sym typeface="Calibri"/>
              </a:rPr>
              <a:t>Best Eg. Comparator object sent as parameter to TreeSet or TreeMap</a:t>
            </a:r>
            <a:endParaRPr b="0" i="0" sz="2600" u="none" cap="none" strike="noStrike">
              <a:solidFill>
                <a:schemeClr val="dk1"/>
              </a:solidFill>
              <a:latin typeface="Calibri"/>
              <a:ea typeface="Calibri"/>
              <a:cs typeface="Calibri"/>
              <a:sym typeface="Calibri"/>
            </a:endParaRPr>
          </a:p>
        </p:txBody>
      </p:sp>
      <p:sp>
        <p:nvSpPr>
          <p:cNvPr id="253" name="Google Shape;253;p33"/>
          <p:cNvSpPr/>
          <p:nvPr/>
        </p:nvSpPr>
        <p:spPr>
          <a:xfrm>
            <a:off x="0" y="0"/>
            <a:ext cx="9144000" cy="58477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Clr>
                <a:srgbClr val="FF0000"/>
              </a:buClr>
              <a:buSzPts val="3200"/>
              <a:buFont typeface="Calibri"/>
              <a:buNone/>
            </a:pPr>
            <a:r>
              <a:rPr lang="en-US" sz="3200">
                <a:solidFill>
                  <a:srgbClr val="FF0000"/>
                </a:solidFill>
                <a:latin typeface="Calibri"/>
                <a:ea typeface="Calibri"/>
                <a:cs typeface="Calibri"/>
                <a:sym typeface="Calibri"/>
              </a:rPr>
              <a:t>How Dependency Injection is advantageous?</a:t>
            </a:r>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500"/>
                                        <p:tgtEl>
                                          <p:spTgt spid="2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4"/>
          <p:cNvSpPr/>
          <p:nvPr/>
        </p:nvSpPr>
        <p:spPr>
          <a:xfrm>
            <a:off x="533400" y="228600"/>
            <a:ext cx="3200400" cy="5867400"/>
          </a:xfrm>
          <a:prstGeom prst="rect">
            <a:avLst/>
          </a:prstGeom>
          <a:gradFill>
            <a:gsLst>
              <a:gs pos="0">
                <a:srgbClr val="89AAED"/>
              </a:gs>
              <a:gs pos="50000">
                <a:srgbClr val="B7C9F3"/>
              </a:gs>
              <a:gs pos="100000">
                <a:srgbClr val="DCE4F8"/>
              </a:gs>
            </a:gsLst>
            <a:path path="circle">
              <a:fillToRect b="50%" l="50%" r="50%" t="50%"/>
            </a:path>
            <a:tileRect/>
          </a:gra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259" name="Google Shape;259;p34"/>
          <p:cNvSpPr/>
          <p:nvPr/>
        </p:nvSpPr>
        <p:spPr>
          <a:xfrm>
            <a:off x="1066800" y="457200"/>
            <a:ext cx="2286000" cy="990600"/>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class 1</a:t>
            </a:r>
            <a:endParaRPr sz="1800">
              <a:solidFill>
                <a:schemeClr val="lt1"/>
              </a:solidFill>
              <a:latin typeface="Constantia"/>
              <a:ea typeface="Constantia"/>
              <a:cs typeface="Constantia"/>
              <a:sym typeface="Constantia"/>
            </a:endParaRPr>
          </a:p>
        </p:txBody>
      </p:sp>
      <p:sp>
        <p:nvSpPr>
          <p:cNvPr id="260" name="Google Shape;260;p34"/>
          <p:cNvSpPr/>
          <p:nvPr/>
        </p:nvSpPr>
        <p:spPr>
          <a:xfrm>
            <a:off x="5410200" y="1219200"/>
            <a:ext cx="2209800" cy="1828800"/>
          </a:xfrm>
          <a:prstGeom prst="rect">
            <a:avLst/>
          </a:prstGeom>
          <a:solidFill>
            <a:srgbClr val="AFDF9F"/>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nstantia"/>
                <a:ea typeface="Constantia"/>
                <a:cs typeface="Constantia"/>
                <a:sym typeface="Constantia"/>
              </a:rPr>
              <a:t>Third Party Class(For eg. Email)</a:t>
            </a:r>
            <a:endParaRPr sz="1800">
              <a:solidFill>
                <a:schemeClr val="dk1"/>
              </a:solidFill>
              <a:latin typeface="Constantia"/>
              <a:ea typeface="Constantia"/>
              <a:cs typeface="Constantia"/>
              <a:sym typeface="Constantia"/>
            </a:endParaRPr>
          </a:p>
        </p:txBody>
      </p:sp>
      <p:sp>
        <p:nvSpPr>
          <p:cNvPr id="261" name="Google Shape;261;p34"/>
          <p:cNvSpPr/>
          <p:nvPr/>
        </p:nvSpPr>
        <p:spPr>
          <a:xfrm rot="-4583644">
            <a:off x="4061985" y="-154586"/>
            <a:ext cx="359705" cy="2854216"/>
          </a:xfrm>
          <a:prstGeom prst="downArrow">
            <a:avLst>
              <a:gd fmla="val 50000" name="adj1"/>
              <a:gd fmla="val 50000" name="adj2"/>
            </a:avLst>
          </a:prstGeom>
          <a:solidFill>
            <a:srgbClr val="FFDB69"/>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262" name="Google Shape;262;p34"/>
          <p:cNvSpPr txBox="1"/>
          <p:nvPr/>
        </p:nvSpPr>
        <p:spPr>
          <a:xfrm>
            <a:off x="2971800" y="0"/>
            <a:ext cx="5943600" cy="95410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800">
                <a:solidFill>
                  <a:srgbClr val="FF0000"/>
                </a:solidFill>
                <a:latin typeface="Constantia"/>
                <a:ea typeface="Constantia"/>
                <a:cs typeface="Constantia"/>
                <a:sym typeface="Constantia"/>
              </a:rPr>
              <a:t>Tight coupling with </a:t>
            </a:r>
            <a:endParaRPr/>
          </a:p>
          <a:p>
            <a:pPr indent="0" lvl="0" marL="0" marR="0" rtl="0" algn="ctr">
              <a:spcBef>
                <a:spcPts val="0"/>
              </a:spcBef>
              <a:spcAft>
                <a:spcPts val="0"/>
              </a:spcAft>
              <a:buNone/>
            </a:pPr>
            <a:r>
              <a:rPr lang="en-US" sz="2800">
                <a:solidFill>
                  <a:srgbClr val="FF0000"/>
                </a:solidFill>
                <a:latin typeface="Constantia"/>
                <a:ea typeface="Constantia"/>
                <a:cs typeface="Constantia"/>
                <a:sym typeface="Constantia"/>
              </a:rPr>
              <a:t>Third party class(es)</a:t>
            </a:r>
            <a:endParaRPr sz="2800">
              <a:solidFill>
                <a:srgbClr val="FF0000"/>
              </a:solidFill>
              <a:latin typeface="Constantia"/>
              <a:ea typeface="Constantia"/>
              <a:cs typeface="Constantia"/>
              <a:sym typeface="Constantia"/>
            </a:endParaRPr>
          </a:p>
        </p:txBody>
      </p:sp>
      <p:sp>
        <p:nvSpPr>
          <p:cNvPr id="263" name="Google Shape;263;p34"/>
          <p:cNvSpPr txBox="1"/>
          <p:nvPr/>
        </p:nvSpPr>
        <p:spPr>
          <a:xfrm>
            <a:off x="533400" y="6248400"/>
            <a:ext cx="86106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Traditional way of designing the dependency between classes, which is not recommendable</a:t>
            </a:r>
            <a:endParaRPr sz="1800">
              <a:solidFill>
                <a:schemeClr val="dk1"/>
              </a:solidFill>
              <a:latin typeface="Constantia"/>
              <a:ea typeface="Constantia"/>
              <a:cs typeface="Constantia"/>
              <a:sym typeface="Constantia"/>
            </a:endParaRPr>
          </a:p>
        </p:txBody>
      </p:sp>
      <p:sp>
        <p:nvSpPr>
          <p:cNvPr id="264" name="Google Shape;264;p34"/>
          <p:cNvSpPr/>
          <p:nvPr/>
        </p:nvSpPr>
        <p:spPr>
          <a:xfrm>
            <a:off x="1066800" y="1676400"/>
            <a:ext cx="2286000" cy="990600"/>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Class 2</a:t>
            </a:r>
            <a:endParaRPr sz="1800">
              <a:solidFill>
                <a:schemeClr val="lt1"/>
              </a:solidFill>
              <a:latin typeface="Constantia"/>
              <a:ea typeface="Constantia"/>
              <a:cs typeface="Constantia"/>
              <a:sym typeface="Constantia"/>
            </a:endParaRPr>
          </a:p>
        </p:txBody>
      </p:sp>
      <p:sp>
        <p:nvSpPr>
          <p:cNvPr id="265" name="Google Shape;265;p34"/>
          <p:cNvSpPr/>
          <p:nvPr/>
        </p:nvSpPr>
        <p:spPr>
          <a:xfrm>
            <a:off x="990600" y="2971800"/>
            <a:ext cx="2286000" cy="990600"/>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class 3</a:t>
            </a:r>
            <a:endParaRPr sz="1800">
              <a:solidFill>
                <a:schemeClr val="lt1"/>
              </a:solidFill>
              <a:latin typeface="Constantia"/>
              <a:ea typeface="Constantia"/>
              <a:cs typeface="Constantia"/>
              <a:sym typeface="Constantia"/>
            </a:endParaRPr>
          </a:p>
        </p:txBody>
      </p:sp>
      <p:sp>
        <p:nvSpPr>
          <p:cNvPr id="266" name="Google Shape;266;p34"/>
          <p:cNvSpPr/>
          <p:nvPr/>
        </p:nvSpPr>
        <p:spPr>
          <a:xfrm>
            <a:off x="990600" y="4419600"/>
            <a:ext cx="2286000" cy="990600"/>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class 100</a:t>
            </a:r>
            <a:endParaRPr sz="1800">
              <a:solidFill>
                <a:schemeClr val="lt1"/>
              </a:solidFill>
              <a:latin typeface="Constantia"/>
              <a:ea typeface="Constantia"/>
              <a:cs typeface="Constantia"/>
              <a:sym typeface="Constantia"/>
            </a:endParaRPr>
          </a:p>
        </p:txBody>
      </p:sp>
      <p:sp>
        <p:nvSpPr>
          <p:cNvPr id="267" name="Google Shape;267;p34"/>
          <p:cNvSpPr txBox="1"/>
          <p:nvPr/>
        </p:nvSpPr>
        <p:spPr>
          <a:xfrm>
            <a:off x="914400" y="3810000"/>
            <a:ext cx="2667000"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000">
                <a:solidFill>
                  <a:schemeClr val="dk1"/>
                </a:solidFill>
                <a:latin typeface="Constantia"/>
                <a:ea typeface="Constantia"/>
                <a:cs typeface="Constantia"/>
                <a:sym typeface="Constantia"/>
              </a:rPr>
              <a:t>….</a:t>
            </a:r>
            <a:endParaRPr sz="4000">
              <a:solidFill>
                <a:schemeClr val="dk1"/>
              </a:solidFill>
              <a:latin typeface="Constantia"/>
              <a:ea typeface="Constantia"/>
              <a:cs typeface="Constantia"/>
              <a:sym typeface="Constantia"/>
            </a:endParaRPr>
          </a:p>
        </p:txBody>
      </p:sp>
      <p:sp>
        <p:nvSpPr>
          <p:cNvPr id="268" name="Google Shape;268;p34"/>
          <p:cNvSpPr/>
          <p:nvPr/>
        </p:nvSpPr>
        <p:spPr>
          <a:xfrm rot="-5400000">
            <a:off x="3983526" y="657744"/>
            <a:ext cx="359705" cy="2854216"/>
          </a:xfrm>
          <a:prstGeom prst="downArrow">
            <a:avLst>
              <a:gd fmla="val 50000" name="adj1"/>
              <a:gd fmla="val 50000" name="adj2"/>
            </a:avLst>
          </a:prstGeom>
          <a:solidFill>
            <a:srgbClr val="FFDB69"/>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269" name="Google Shape;269;p34"/>
          <p:cNvSpPr/>
          <p:nvPr/>
        </p:nvSpPr>
        <p:spPr>
          <a:xfrm rot="-6217715">
            <a:off x="4068851" y="1446145"/>
            <a:ext cx="359705" cy="2854216"/>
          </a:xfrm>
          <a:prstGeom prst="downArrow">
            <a:avLst>
              <a:gd fmla="val 50000" name="adj1"/>
              <a:gd fmla="val 50000" name="adj2"/>
            </a:avLst>
          </a:prstGeom>
          <a:solidFill>
            <a:srgbClr val="FFDB69"/>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270" name="Google Shape;270;p34"/>
          <p:cNvSpPr/>
          <p:nvPr/>
        </p:nvSpPr>
        <p:spPr>
          <a:xfrm rot="-7985359">
            <a:off x="4321525" y="2144853"/>
            <a:ext cx="359705" cy="3643797"/>
          </a:xfrm>
          <a:prstGeom prst="downArrow">
            <a:avLst>
              <a:gd fmla="val 50000" name="adj1"/>
              <a:gd fmla="val 50000" name="adj2"/>
            </a:avLst>
          </a:prstGeom>
          <a:solidFill>
            <a:srgbClr val="FFDB69"/>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271" name="Google Shape;271;p34"/>
          <p:cNvSpPr txBox="1"/>
          <p:nvPr/>
        </p:nvSpPr>
        <p:spPr>
          <a:xfrm>
            <a:off x="4572000" y="3886200"/>
            <a:ext cx="32766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FF0000"/>
                </a:solidFill>
                <a:latin typeface="Constantia"/>
                <a:ea typeface="Constantia"/>
                <a:cs typeface="Constantia"/>
                <a:sym typeface="Constantia"/>
              </a:rPr>
              <a:t>Here class 1 to 100 directly creates object of Email class</a:t>
            </a:r>
            <a:endParaRPr b="1" sz="1800">
              <a:solidFill>
                <a:srgbClr val="FF0000"/>
              </a:solidFill>
              <a:latin typeface="Constantia"/>
              <a:ea typeface="Constantia"/>
              <a:cs typeface="Constantia"/>
              <a:sym typeface="Constantia"/>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500"/>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500"/>
                                        <p:tgtEl>
                                          <p:spTgt spid="2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500"/>
                                        <p:tgtEl>
                                          <p:spTgt spid="2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500"/>
                                        <p:tgtEl>
                                          <p:spTgt spid="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500"/>
                                        <p:tgtEl>
                                          <p:spTgt spid="2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500"/>
                                        <p:tgtEl>
                                          <p:spTgt spid="2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500"/>
                                        <p:tgtEl>
                                          <p:spTgt spid="2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500"/>
                                        <p:tgtEl>
                                          <p:spTgt spid="2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500"/>
                                        <p:tgtEl>
                                          <p:spTgt spid="2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500"/>
                                        <p:tgtEl>
                                          <p:spTgt spid="2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500"/>
                                        <p:tgtEl>
                                          <p:spTgt spid="2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500"/>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500"/>
                                        <p:tgtEl>
                                          <p:spTgt spid="2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txBox="1"/>
          <p:nvPr>
            <p:ph idx="1" type="body"/>
          </p:nvPr>
        </p:nvSpPr>
        <p:spPr>
          <a:xfrm>
            <a:off x="0" y="0"/>
            <a:ext cx="8915400" cy="1447800"/>
          </a:xfrm>
          <a:prstGeom prst="rect">
            <a:avLst/>
          </a:prstGeom>
          <a:noFill/>
          <a:ln>
            <a:noFill/>
          </a:ln>
        </p:spPr>
        <p:txBody>
          <a:bodyPr anchorCtr="0" anchor="t" bIns="45700" lIns="91425" spcFirstLastPara="1" rIns="91425" wrap="square" tIns="45700">
            <a:noAutofit/>
          </a:bodyPr>
          <a:lstStyle/>
          <a:p>
            <a:pPr indent="-274320" lvl="0" marL="274320" rtl="0" algn="just">
              <a:spcBef>
                <a:spcPts val="0"/>
              </a:spcBef>
              <a:spcAft>
                <a:spcPts val="0"/>
              </a:spcAft>
              <a:buSzPts val="2470"/>
              <a:buChar char="⚫"/>
            </a:pPr>
            <a:r>
              <a:rPr lang="en-US">
                <a:solidFill>
                  <a:srgbClr val="FF0000"/>
                </a:solidFill>
                <a:latin typeface="Calibri"/>
                <a:ea typeface="Calibri"/>
                <a:cs typeface="Calibri"/>
                <a:sym typeface="Calibri"/>
              </a:rPr>
              <a:t>Spring Framework Training Contents</a:t>
            </a:r>
            <a:endParaRPr/>
          </a:p>
          <a:p>
            <a:pPr indent="-117475" lvl="0" marL="274320" rtl="0" algn="just">
              <a:spcBef>
                <a:spcPts val="520"/>
              </a:spcBef>
              <a:spcAft>
                <a:spcPts val="0"/>
              </a:spcAft>
              <a:buSzPts val="2470"/>
              <a:buNone/>
            </a:pPr>
            <a:r>
              <a:t/>
            </a:r>
            <a:endParaRPr>
              <a:solidFill>
                <a:srgbClr val="FF0000"/>
              </a:solidFill>
            </a:endParaRPr>
          </a:p>
          <a:p>
            <a:pPr indent="-117475" lvl="0" marL="274320" rtl="0" algn="just">
              <a:spcBef>
                <a:spcPts val="520"/>
              </a:spcBef>
              <a:spcAft>
                <a:spcPts val="0"/>
              </a:spcAft>
              <a:buSzPts val="2470"/>
              <a:buNone/>
            </a:pPr>
            <a:r>
              <a:t/>
            </a:r>
            <a:endParaRPr>
              <a:solidFill>
                <a:srgbClr val="FF0000"/>
              </a:solidFill>
            </a:endParaRPr>
          </a:p>
          <a:p>
            <a:pPr indent="-117475" lvl="0" marL="274320" rtl="0" algn="just">
              <a:spcBef>
                <a:spcPts val="520"/>
              </a:spcBef>
              <a:spcAft>
                <a:spcPts val="0"/>
              </a:spcAft>
              <a:buSzPts val="2470"/>
              <a:buNone/>
            </a:pPr>
            <a:r>
              <a:t/>
            </a:r>
            <a:endParaRPr/>
          </a:p>
          <a:p>
            <a:pPr indent="-117475" lvl="0" marL="274320" rtl="0" algn="just">
              <a:spcBef>
                <a:spcPts val="520"/>
              </a:spcBef>
              <a:spcAft>
                <a:spcPts val="0"/>
              </a:spcAft>
              <a:buSzPts val="2470"/>
              <a:buNone/>
            </a:pPr>
            <a:r>
              <a:t/>
            </a:r>
            <a:endParaRPr/>
          </a:p>
        </p:txBody>
      </p:sp>
      <p:sp>
        <p:nvSpPr>
          <p:cNvPr id="127" name="Google Shape;127;p17"/>
          <p:cNvSpPr/>
          <p:nvPr/>
        </p:nvSpPr>
        <p:spPr>
          <a:xfrm>
            <a:off x="0" y="533400"/>
            <a:ext cx="9144000" cy="6124754"/>
          </a:xfrm>
          <a:prstGeom prst="rect">
            <a:avLst/>
          </a:prstGeom>
          <a:noFill/>
          <a:ln>
            <a:noFill/>
          </a:ln>
        </p:spPr>
        <p:txBody>
          <a:bodyPr anchorCtr="0" anchor="ctr" bIns="45700" lIns="91425" spcFirstLastPara="1" rIns="91425" wrap="square" tIns="45700">
            <a:noAutofit/>
          </a:bodyPr>
          <a:lstStyle/>
          <a:p>
            <a:pPr indent="-177800" lvl="0" marL="0" marR="0" rtl="0" algn="l">
              <a:lnSpc>
                <a:spcPct val="100000"/>
              </a:lnSpc>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What is Framework? Purpose of commonly used Java Frameworks. Brief on Spring Framework Architecture.</a:t>
            </a:r>
            <a:endParaRPr/>
          </a:p>
          <a:p>
            <a:pPr indent="0" lvl="0" marL="0" marR="0" rtl="0" algn="l">
              <a:lnSpc>
                <a:spcPct val="100000"/>
              </a:lnSpc>
              <a:spcBef>
                <a:spcPts val="0"/>
              </a:spcBef>
              <a:spcAft>
                <a:spcPts val="0"/>
              </a:spcAft>
              <a:buNone/>
            </a:pPr>
            <a:r>
              <a:t/>
            </a:r>
            <a:endParaRPr b="0" i="0" sz="2800" u="none" cap="none" strike="noStrike">
              <a:solidFill>
                <a:schemeClr val="dk1"/>
              </a:solidFill>
              <a:latin typeface="Arial"/>
              <a:ea typeface="Arial"/>
              <a:cs typeface="Arial"/>
              <a:sym typeface="Arial"/>
            </a:endParaRPr>
          </a:p>
          <a:p>
            <a:pPr indent="-177800" lvl="0" marL="0" marR="0" rtl="0" algn="l">
              <a:lnSpc>
                <a:spcPct val="100000"/>
              </a:lnSpc>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Spring Framework 4.x and What is Dependency Injection, thru Constructor, Setter? What is Spring Bean? How Spring promotes Loose Coupling. AutoWiring</a:t>
            </a:r>
            <a:endParaRPr b="0" i="0" sz="2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800" u="none" cap="none" strike="noStrike">
              <a:solidFill>
                <a:schemeClr val="dk1"/>
              </a:solidFill>
              <a:latin typeface="Arial"/>
              <a:ea typeface="Arial"/>
              <a:cs typeface="Arial"/>
              <a:sym typeface="Arial"/>
            </a:endParaRPr>
          </a:p>
          <a:p>
            <a:pPr indent="-177800" lvl="0" marL="0" marR="0" rtl="0" algn="l">
              <a:lnSpc>
                <a:spcPct val="100000"/>
              </a:lnSpc>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Aspect Oriented Programming and Advantages. Cross Cutting Concerns(like Logging, Transactions,etc…) AOP Terminology(Join Point, Aspect, Advice, and different types of Advices)</a:t>
            </a:r>
            <a:endParaRPr b="0" i="0" sz="2800" u="none" cap="none" strike="noStrike">
              <a:solidFill>
                <a:schemeClr val="dk1"/>
              </a:solidFill>
              <a:latin typeface="Arial"/>
              <a:ea typeface="Arial"/>
              <a:cs typeface="Arial"/>
              <a:sym typeface="Arial"/>
            </a:endParaRPr>
          </a:p>
          <a:p>
            <a:pPr indent="-177800" lvl="0" marL="0" marR="0" rtl="0" algn="l">
              <a:lnSpc>
                <a:spcPct val="100000"/>
              </a:lnSpc>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What is PointCut Expression Pattern, and how it dynamically weaves Join Point and Aspect</a:t>
            </a:r>
            <a:endParaRPr sz="2800">
              <a:solidFill>
                <a:schemeClr val="dk1"/>
              </a:solidFill>
              <a:latin typeface="Arial"/>
              <a:ea typeface="Arial"/>
              <a:cs typeface="Arial"/>
              <a:sym typeface="Arial"/>
            </a:endParaRPr>
          </a:p>
          <a:p>
            <a:pPr indent="-177800" lvl="0" marL="0" marR="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Basics of Proxy Pattern and Java Reflection </a:t>
            </a:r>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anim calcmode="lin" valueType="num">
                                      <p:cBhvr additive="base">
                                        <p:cTn dur="500"/>
                                        <p:tgtEl>
                                          <p:spTgt spid="126">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6">
                                            <p:txEl>
                                              <p:pRg end="1" st="1"/>
                                            </p:txEl>
                                          </p:spTgt>
                                        </p:tgtEl>
                                        <p:attrNameLst>
                                          <p:attrName>style.visibility</p:attrName>
                                        </p:attrNameLst>
                                      </p:cBhvr>
                                      <p:to>
                                        <p:strVal val="visible"/>
                                      </p:to>
                                    </p:set>
                                    <p:anim calcmode="lin" valueType="num">
                                      <p:cBhvr additive="base">
                                        <p:cTn dur="500"/>
                                        <p:tgtEl>
                                          <p:spTgt spid="126">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6">
                                            <p:txEl>
                                              <p:pRg end="2" st="2"/>
                                            </p:txEl>
                                          </p:spTgt>
                                        </p:tgtEl>
                                        <p:attrNameLst>
                                          <p:attrName>style.visibility</p:attrName>
                                        </p:attrNameLst>
                                      </p:cBhvr>
                                      <p:to>
                                        <p:strVal val="visible"/>
                                      </p:to>
                                    </p:set>
                                    <p:anim calcmode="lin" valueType="num">
                                      <p:cBhvr additive="base">
                                        <p:cTn dur="500"/>
                                        <p:tgtEl>
                                          <p:spTgt spid="126">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6">
                                            <p:txEl>
                                              <p:pRg end="3" st="3"/>
                                            </p:txEl>
                                          </p:spTgt>
                                        </p:tgtEl>
                                        <p:attrNameLst>
                                          <p:attrName>style.visibility</p:attrName>
                                        </p:attrNameLst>
                                      </p:cBhvr>
                                      <p:to>
                                        <p:strVal val="visible"/>
                                      </p:to>
                                    </p:set>
                                    <p:anim calcmode="lin" valueType="num">
                                      <p:cBhvr additive="base">
                                        <p:cTn dur="500"/>
                                        <p:tgtEl>
                                          <p:spTgt spid="126">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6">
                                            <p:txEl>
                                              <p:pRg end="4" st="4"/>
                                            </p:txEl>
                                          </p:spTgt>
                                        </p:tgtEl>
                                        <p:attrNameLst>
                                          <p:attrName>style.visibility</p:attrName>
                                        </p:attrNameLst>
                                      </p:cBhvr>
                                      <p:to>
                                        <p:strVal val="visible"/>
                                      </p:to>
                                    </p:set>
                                    <p:anim calcmode="lin" valueType="num">
                                      <p:cBhvr additive="base">
                                        <p:cTn dur="500"/>
                                        <p:tgtEl>
                                          <p:spTgt spid="126">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7">
                                            <p:txEl>
                                              <p:pRg end="0" st="0"/>
                                            </p:txEl>
                                          </p:spTgt>
                                        </p:tgtEl>
                                        <p:attrNameLst>
                                          <p:attrName>style.visibility</p:attrName>
                                        </p:attrNameLst>
                                      </p:cBhvr>
                                      <p:to>
                                        <p:strVal val="visible"/>
                                      </p:to>
                                    </p:set>
                                    <p:anim calcmode="lin" valueType="num">
                                      <p:cBhvr additive="base">
                                        <p:cTn dur="500"/>
                                        <p:tgtEl>
                                          <p:spTgt spid="127">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7">
                                            <p:txEl>
                                              <p:pRg end="1" st="1"/>
                                            </p:txEl>
                                          </p:spTgt>
                                        </p:tgtEl>
                                        <p:attrNameLst>
                                          <p:attrName>style.visibility</p:attrName>
                                        </p:attrNameLst>
                                      </p:cBhvr>
                                      <p:to>
                                        <p:strVal val="visible"/>
                                      </p:to>
                                    </p:set>
                                    <p:anim calcmode="lin" valueType="num">
                                      <p:cBhvr additive="base">
                                        <p:cTn dur="500"/>
                                        <p:tgtEl>
                                          <p:spTgt spid="127">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7">
                                            <p:txEl>
                                              <p:pRg end="2" st="2"/>
                                            </p:txEl>
                                          </p:spTgt>
                                        </p:tgtEl>
                                        <p:attrNameLst>
                                          <p:attrName>style.visibility</p:attrName>
                                        </p:attrNameLst>
                                      </p:cBhvr>
                                      <p:to>
                                        <p:strVal val="visible"/>
                                      </p:to>
                                    </p:set>
                                    <p:anim calcmode="lin" valueType="num">
                                      <p:cBhvr additive="base">
                                        <p:cTn dur="500"/>
                                        <p:tgtEl>
                                          <p:spTgt spid="127">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7">
                                            <p:txEl>
                                              <p:pRg end="3" st="3"/>
                                            </p:txEl>
                                          </p:spTgt>
                                        </p:tgtEl>
                                        <p:attrNameLst>
                                          <p:attrName>style.visibility</p:attrName>
                                        </p:attrNameLst>
                                      </p:cBhvr>
                                      <p:to>
                                        <p:strVal val="visible"/>
                                      </p:to>
                                    </p:set>
                                    <p:anim calcmode="lin" valueType="num">
                                      <p:cBhvr additive="base">
                                        <p:cTn dur="500"/>
                                        <p:tgtEl>
                                          <p:spTgt spid="127">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7">
                                            <p:txEl>
                                              <p:pRg end="4" st="4"/>
                                            </p:txEl>
                                          </p:spTgt>
                                        </p:tgtEl>
                                        <p:attrNameLst>
                                          <p:attrName>style.visibility</p:attrName>
                                        </p:attrNameLst>
                                      </p:cBhvr>
                                      <p:to>
                                        <p:strVal val="visible"/>
                                      </p:to>
                                    </p:set>
                                    <p:anim calcmode="lin" valueType="num">
                                      <p:cBhvr additive="base">
                                        <p:cTn dur="500"/>
                                        <p:tgtEl>
                                          <p:spTgt spid="127">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7">
                                            <p:txEl>
                                              <p:pRg end="5" st="5"/>
                                            </p:txEl>
                                          </p:spTgt>
                                        </p:tgtEl>
                                        <p:attrNameLst>
                                          <p:attrName>style.visibility</p:attrName>
                                        </p:attrNameLst>
                                      </p:cBhvr>
                                      <p:to>
                                        <p:strVal val="visible"/>
                                      </p:to>
                                    </p:set>
                                    <p:anim calcmode="lin" valueType="num">
                                      <p:cBhvr additive="base">
                                        <p:cTn dur="500"/>
                                        <p:tgtEl>
                                          <p:spTgt spid="127">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7">
                                            <p:txEl>
                                              <p:pRg end="6" st="6"/>
                                            </p:txEl>
                                          </p:spTgt>
                                        </p:tgtEl>
                                        <p:attrNameLst>
                                          <p:attrName>style.visibility</p:attrName>
                                        </p:attrNameLst>
                                      </p:cBhvr>
                                      <p:to>
                                        <p:strVal val="visible"/>
                                      </p:to>
                                    </p:set>
                                    <p:anim calcmode="lin" valueType="num">
                                      <p:cBhvr additive="base">
                                        <p:cTn dur="500"/>
                                        <p:tgtEl>
                                          <p:spTgt spid="127">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5"/>
          <p:cNvSpPr txBox="1"/>
          <p:nvPr>
            <p:ph idx="4294967295" type="subTitle"/>
          </p:nvPr>
        </p:nvSpPr>
        <p:spPr>
          <a:xfrm>
            <a:off x="0" y="838200"/>
            <a:ext cx="9144000" cy="6019800"/>
          </a:xfrm>
          <a:prstGeom prst="rect">
            <a:avLst/>
          </a:prstGeom>
          <a:noFill/>
          <a:ln>
            <a:noFill/>
          </a:ln>
        </p:spPr>
        <p:txBody>
          <a:bodyPr anchorCtr="0" anchor="t" bIns="45700" lIns="91425" spcFirstLastPara="1" rIns="91425" wrap="square" tIns="45700">
            <a:noAutofit/>
          </a:bodyPr>
          <a:lstStyle/>
          <a:p>
            <a:pPr indent="-514350" lvl="0" marL="514350" marR="0" rtl="0" algn="just">
              <a:lnSpc>
                <a:spcPct val="90000"/>
              </a:lnSpc>
              <a:spcBef>
                <a:spcPts val="0"/>
              </a:spcBef>
              <a:spcAft>
                <a:spcPts val="0"/>
              </a:spcAft>
              <a:buClr>
                <a:schemeClr val="accent3"/>
              </a:buClr>
              <a:buSzPts val="2470"/>
              <a:buFont typeface="Noto Sans Symbols"/>
              <a:buChar char="⚫"/>
            </a:pPr>
            <a:r>
              <a:rPr b="0" i="0" lang="en-US" sz="2600" u="none" cap="none" strike="noStrike">
                <a:solidFill>
                  <a:schemeClr val="dk1"/>
                </a:solidFill>
                <a:latin typeface="Calibri"/>
                <a:ea typeface="Calibri"/>
                <a:cs typeface="Calibri"/>
                <a:sym typeface="Calibri"/>
              </a:rPr>
              <a:t>Dependency Injection can help us initialising objects and provide these objects all the necessary resources (</a:t>
            </a:r>
            <a:r>
              <a:rPr b="0" i="1" lang="en-US" sz="2600" u="none" cap="none" strike="noStrike">
                <a:solidFill>
                  <a:schemeClr val="dk1"/>
                </a:solidFill>
                <a:latin typeface="Calibri"/>
                <a:ea typeface="Calibri"/>
                <a:cs typeface="Calibri"/>
                <a:sym typeface="Calibri"/>
              </a:rPr>
              <a:t>ingredients</a:t>
            </a:r>
            <a:r>
              <a:rPr b="0" i="0" lang="en-US" sz="2600" u="none" cap="none" strike="noStrike">
                <a:solidFill>
                  <a:schemeClr val="dk1"/>
                </a:solidFill>
                <a:latin typeface="Calibri"/>
                <a:ea typeface="Calibri"/>
                <a:cs typeface="Calibri"/>
                <a:sym typeface="Calibri"/>
              </a:rPr>
              <a:t>). </a:t>
            </a:r>
            <a:endParaRPr/>
          </a:p>
          <a:p>
            <a:pPr indent="-514350" lvl="0" marL="514350" marR="0" rtl="0" algn="just">
              <a:lnSpc>
                <a:spcPct val="90000"/>
              </a:lnSpc>
              <a:spcBef>
                <a:spcPts val="520"/>
              </a:spcBef>
              <a:spcAft>
                <a:spcPts val="0"/>
              </a:spcAft>
              <a:buClr>
                <a:schemeClr val="accent3"/>
              </a:buClr>
              <a:buSzPts val="2470"/>
              <a:buFont typeface="Noto Sans Symbols"/>
              <a:buChar char="⚫"/>
            </a:pPr>
            <a:r>
              <a:rPr b="0" i="0" lang="en-US" sz="2600" u="none" cap="none" strike="noStrike">
                <a:solidFill>
                  <a:schemeClr val="dk1"/>
                </a:solidFill>
                <a:latin typeface="Calibri"/>
                <a:ea typeface="Calibri"/>
                <a:cs typeface="Calibri"/>
                <a:sym typeface="Calibri"/>
              </a:rPr>
              <a:t>For example, the Person class requires an instance of MessageService. The dependency injection framework will provide that for us.</a:t>
            </a:r>
            <a:endParaRPr/>
          </a:p>
          <a:p>
            <a:pPr indent="-357505" lvl="0" marL="514350" marR="0" rtl="0" algn="just">
              <a:lnSpc>
                <a:spcPct val="90000"/>
              </a:lnSpc>
              <a:spcBef>
                <a:spcPts val="520"/>
              </a:spcBef>
              <a:spcAft>
                <a:spcPts val="0"/>
              </a:spcAft>
              <a:buClr>
                <a:schemeClr val="accent3"/>
              </a:buClr>
              <a:buSzPts val="2470"/>
              <a:buFont typeface="Noto Sans Symbols"/>
              <a:buNone/>
            </a:pPr>
            <a:r>
              <a:t/>
            </a:r>
            <a:endParaRPr b="0" i="0" sz="2600" u="none" cap="none" strike="noStrike">
              <a:solidFill>
                <a:schemeClr val="dk1"/>
              </a:solidFill>
              <a:latin typeface="Calibri"/>
              <a:ea typeface="Calibri"/>
              <a:cs typeface="Calibri"/>
              <a:sym typeface="Calibri"/>
            </a:endParaRPr>
          </a:p>
          <a:p>
            <a:pPr indent="-514350" lvl="0" marL="514350" marR="0" rtl="0" algn="just">
              <a:lnSpc>
                <a:spcPct val="90000"/>
              </a:lnSpc>
              <a:spcBef>
                <a:spcPts val="520"/>
              </a:spcBef>
              <a:spcAft>
                <a:spcPts val="0"/>
              </a:spcAft>
              <a:buClr>
                <a:schemeClr val="accent3"/>
              </a:buClr>
              <a:buSzPts val="2470"/>
              <a:buFont typeface="Noto Sans Symbols"/>
              <a:buChar char="⚫"/>
            </a:pPr>
            <a:r>
              <a:rPr b="0" i="0" lang="en-US" sz="2600" u="none" cap="none" strike="noStrike">
                <a:solidFill>
                  <a:srgbClr val="FF0000"/>
                </a:solidFill>
                <a:latin typeface="Calibri"/>
                <a:ea typeface="Calibri"/>
                <a:cs typeface="Calibri"/>
                <a:sym typeface="Calibri"/>
              </a:rPr>
              <a:t>Spring's Dependency Injection functionality is implemented using this BeanFactory interface</a:t>
            </a:r>
            <a:endParaRPr/>
          </a:p>
          <a:p>
            <a:pPr indent="-357505" lvl="0" marL="514350" marR="0" rtl="0" algn="just">
              <a:lnSpc>
                <a:spcPct val="90000"/>
              </a:lnSpc>
              <a:spcBef>
                <a:spcPts val="520"/>
              </a:spcBef>
              <a:spcAft>
                <a:spcPts val="0"/>
              </a:spcAft>
              <a:buClr>
                <a:schemeClr val="accent3"/>
              </a:buClr>
              <a:buSzPts val="2470"/>
              <a:buFont typeface="Noto Sans Symbols"/>
              <a:buNone/>
            </a:pPr>
            <a:r>
              <a:t/>
            </a:r>
            <a:endParaRPr b="0" i="0" sz="2600" u="none" cap="none" strike="noStrike">
              <a:solidFill>
                <a:schemeClr val="dk1"/>
              </a:solidFill>
              <a:latin typeface="Calibri"/>
              <a:ea typeface="Calibri"/>
              <a:cs typeface="Calibri"/>
              <a:sym typeface="Calibri"/>
            </a:endParaRPr>
          </a:p>
          <a:p>
            <a:pPr indent="-514350" lvl="0" marL="514350" marR="0" rtl="0" algn="just">
              <a:lnSpc>
                <a:spcPct val="90000"/>
              </a:lnSpc>
              <a:spcBef>
                <a:spcPts val="520"/>
              </a:spcBef>
              <a:spcAft>
                <a:spcPts val="0"/>
              </a:spcAft>
              <a:buClr>
                <a:schemeClr val="accent3"/>
              </a:buClr>
              <a:buSzPts val="2470"/>
              <a:buFont typeface="Noto Sans Symbols"/>
              <a:buChar char="⚫"/>
            </a:pPr>
            <a:r>
              <a:rPr b="1" i="0" lang="en-US" sz="2600" u="none" cap="none" strike="noStrike">
                <a:solidFill>
                  <a:srgbClr val="FF0000"/>
                </a:solidFill>
                <a:latin typeface="Calibri"/>
                <a:ea typeface="Calibri"/>
                <a:cs typeface="Calibri"/>
                <a:sym typeface="Calibri"/>
              </a:rPr>
              <a:t>Inversion of Control (IoC) means that objects do not construct other objects on which they rely on. Instead, the application will get these objects from an external framework (an IoC container). </a:t>
            </a:r>
            <a:r>
              <a:rPr b="0" i="0" lang="en-US" sz="2600" u="none" cap="none" strike="noStrike">
                <a:solidFill>
                  <a:schemeClr val="dk1"/>
                </a:solidFill>
                <a:latin typeface="Calibri"/>
                <a:ea typeface="Calibri"/>
                <a:cs typeface="Calibri"/>
                <a:sym typeface="Calibri"/>
              </a:rPr>
              <a:t>One method which provides these objects to the application is called Dependency Injection (DI), another is Factory Pattern .</a:t>
            </a:r>
            <a:endParaRPr b="0" i="0" sz="2600" u="none" cap="none" strike="noStrike">
              <a:solidFill>
                <a:schemeClr val="dk1"/>
              </a:solidFill>
              <a:latin typeface="Calibri"/>
              <a:ea typeface="Calibri"/>
              <a:cs typeface="Calibri"/>
              <a:sym typeface="Calibri"/>
            </a:endParaRPr>
          </a:p>
        </p:txBody>
      </p:sp>
      <p:sp>
        <p:nvSpPr>
          <p:cNvPr id="277" name="Google Shape;277;p35"/>
          <p:cNvSpPr txBox="1"/>
          <p:nvPr/>
        </p:nvSpPr>
        <p:spPr>
          <a:xfrm>
            <a:off x="0" y="0"/>
            <a:ext cx="762000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FF0000"/>
                </a:solidFill>
                <a:latin typeface="Calibri"/>
                <a:ea typeface="Calibri"/>
                <a:cs typeface="Calibri"/>
                <a:sym typeface="Calibri"/>
              </a:rPr>
              <a:t>How to avoid this tight  dependency?</a:t>
            </a:r>
            <a:endParaRPr sz="2800">
              <a:solidFill>
                <a:srgbClr val="FF0000"/>
              </a:solidFill>
              <a:latin typeface="Calibri"/>
              <a:ea typeface="Calibri"/>
              <a:cs typeface="Calibri"/>
              <a:sym typeface="Calibri"/>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500"/>
                                        <p:tgtEl>
                                          <p:spTgt spid="2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76">
                                            <p:txEl>
                                              <p:pRg end="0" st="0"/>
                                            </p:txEl>
                                          </p:spTgt>
                                        </p:tgtEl>
                                        <p:attrNameLst>
                                          <p:attrName>style.visibility</p:attrName>
                                        </p:attrNameLst>
                                      </p:cBhvr>
                                      <p:to>
                                        <p:strVal val="visible"/>
                                      </p:to>
                                    </p:set>
                                    <p:anim calcmode="lin" valueType="num">
                                      <p:cBhvr additive="base">
                                        <p:cTn dur="500"/>
                                        <p:tgtEl>
                                          <p:spTgt spid="276">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276">
                                            <p:txEl>
                                              <p:pRg end="0" st="0"/>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76">
                                            <p:txEl>
                                              <p:pRg end="1" st="1"/>
                                            </p:txEl>
                                          </p:spTgt>
                                        </p:tgtEl>
                                        <p:attrNameLst>
                                          <p:attrName>style.visibility</p:attrName>
                                        </p:attrNameLst>
                                      </p:cBhvr>
                                      <p:to>
                                        <p:strVal val="visible"/>
                                      </p:to>
                                    </p:set>
                                    <p:anim calcmode="lin" valueType="num">
                                      <p:cBhvr additive="base">
                                        <p:cTn dur="500"/>
                                        <p:tgtEl>
                                          <p:spTgt spid="276">
                                            <p:txEl>
                                              <p:pRg end="1" st="1"/>
                                            </p:txEl>
                                          </p:spTgt>
                                        </p:tgtEl>
                                        <p:attrNameLst>
                                          <p:attrName>ppt_w</p:attrName>
                                        </p:attrNameLst>
                                      </p:cBhvr>
                                      <p:tavLst>
                                        <p:tav fmla="" tm="0">
                                          <p:val>
                                            <p:strVal val="0"/>
                                          </p:val>
                                        </p:tav>
                                        <p:tav fmla="" tm="100000">
                                          <p:val>
                                            <p:strVal val="#ppt_w"/>
                                          </p:val>
                                        </p:tav>
                                      </p:tavLst>
                                    </p:anim>
                                    <p:anim calcmode="lin" valueType="num">
                                      <p:cBhvr additive="base">
                                        <p:cTn dur="500"/>
                                        <p:tgtEl>
                                          <p:spTgt spid="276">
                                            <p:txEl>
                                              <p:pRg end="1" st="1"/>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76">
                                            <p:txEl>
                                              <p:pRg end="2" st="2"/>
                                            </p:txEl>
                                          </p:spTgt>
                                        </p:tgtEl>
                                        <p:attrNameLst>
                                          <p:attrName>style.visibility</p:attrName>
                                        </p:attrNameLst>
                                      </p:cBhvr>
                                      <p:to>
                                        <p:strVal val="visible"/>
                                      </p:to>
                                    </p:set>
                                    <p:anim calcmode="lin" valueType="num">
                                      <p:cBhvr additive="base">
                                        <p:cTn dur="500"/>
                                        <p:tgtEl>
                                          <p:spTgt spid="276">
                                            <p:txEl>
                                              <p:pRg end="2" st="2"/>
                                            </p:txEl>
                                          </p:spTgt>
                                        </p:tgtEl>
                                        <p:attrNameLst>
                                          <p:attrName>ppt_w</p:attrName>
                                        </p:attrNameLst>
                                      </p:cBhvr>
                                      <p:tavLst>
                                        <p:tav fmla="" tm="0">
                                          <p:val>
                                            <p:strVal val="0"/>
                                          </p:val>
                                        </p:tav>
                                        <p:tav fmla="" tm="100000">
                                          <p:val>
                                            <p:strVal val="#ppt_w"/>
                                          </p:val>
                                        </p:tav>
                                      </p:tavLst>
                                    </p:anim>
                                    <p:anim calcmode="lin" valueType="num">
                                      <p:cBhvr additive="base">
                                        <p:cTn dur="500"/>
                                        <p:tgtEl>
                                          <p:spTgt spid="276">
                                            <p:txEl>
                                              <p:pRg end="2" st="2"/>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76">
                                            <p:txEl>
                                              <p:pRg end="3" st="3"/>
                                            </p:txEl>
                                          </p:spTgt>
                                        </p:tgtEl>
                                        <p:attrNameLst>
                                          <p:attrName>style.visibility</p:attrName>
                                        </p:attrNameLst>
                                      </p:cBhvr>
                                      <p:to>
                                        <p:strVal val="visible"/>
                                      </p:to>
                                    </p:set>
                                    <p:anim calcmode="lin" valueType="num">
                                      <p:cBhvr additive="base">
                                        <p:cTn dur="500"/>
                                        <p:tgtEl>
                                          <p:spTgt spid="276">
                                            <p:txEl>
                                              <p:pRg end="3" st="3"/>
                                            </p:txEl>
                                          </p:spTgt>
                                        </p:tgtEl>
                                        <p:attrNameLst>
                                          <p:attrName>ppt_w</p:attrName>
                                        </p:attrNameLst>
                                      </p:cBhvr>
                                      <p:tavLst>
                                        <p:tav fmla="" tm="0">
                                          <p:val>
                                            <p:strVal val="0"/>
                                          </p:val>
                                        </p:tav>
                                        <p:tav fmla="" tm="100000">
                                          <p:val>
                                            <p:strVal val="#ppt_w"/>
                                          </p:val>
                                        </p:tav>
                                      </p:tavLst>
                                    </p:anim>
                                    <p:anim calcmode="lin" valueType="num">
                                      <p:cBhvr additive="base">
                                        <p:cTn dur="500"/>
                                        <p:tgtEl>
                                          <p:spTgt spid="276">
                                            <p:txEl>
                                              <p:pRg end="3" st="3"/>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76">
                                            <p:txEl>
                                              <p:pRg end="4" st="4"/>
                                            </p:txEl>
                                          </p:spTgt>
                                        </p:tgtEl>
                                        <p:attrNameLst>
                                          <p:attrName>style.visibility</p:attrName>
                                        </p:attrNameLst>
                                      </p:cBhvr>
                                      <p:to>
                                        <p:strVal val="visible"/>
                                      </p:to>
                                    </p:set>
                                    <p:anim calcmode="lin" valueType="num">
                                      <p:cBhvr additive="base">
                                        <p:cTn dur="500"/>
                                        <p:tgtEl>
                                          <p:spTgt spid="276">
                                            <p:txEl>
                                              <p:pRg end="4" st="4"/>
                                            </p:txEl>
                                          </p:spTgt>
                                        </p:tgtEl>
                                        <p:attrNameLst>
                                          <p:attrName>ppt_w</p:attrName>
                                        </p:attrNameLst>
                                      </p:cBhvr>
                                      <p:tavLst>
                                        <p:tav fmla="" tm="0">
                                          <p:val>
                                            <p:strVal val="0"/>
                                          </p:val>
                                        </p:tav>
                                        <p:tav fmla="" tm="100000">
                                          <p:val>
                                            <p:strVal val="#ppt_w"/>
                                          </p:val>
                                        </p:tav>
                                      </p:tavLst>
                                    </p:anim>
                                    <p:anim calcmode="lin" valueType="num">
                                      <p:cBhvr additive="base">
                                        <p:cTn dur="500"/>
                                        <p:tgtEl>
                                          <p:spTgt spid="276">
                                            <p:txEl>
                                              <p:pRg end="4" st="4"/>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76">
                                            <p:txEl>
                                              <p:pRg end="5" st="5"/>
                                            </p:txEl>
                                          </p:spTgt>
                                        </p:tgtEl>
                                        <p:attrNameLst>
                                          <p:attrName>style.visibility</p:attrName>
                                        </p:attrNameLst>
                                      </p:cBhvr>
                                      <p:to>
                                        <p:strVal val="visible"/>
                                      </p:to>
                                    </p:set>
                                    <p:anim calcmode="lin" valueType="num">
                                      <p:cBhvr additive="base">
                                        <p:cTn dur="500"/>
                                        <p:tgtEl>
                                          <p:spTgt spid="276">
                                            <p:txEl>
                                              <p:pRg end="5" st="5"/>
                                            </p:txEl>
                                          </p:spTgt>
                                        </p:tgtEl>
                                        <p:attrNameLst>
                                          <p:attrName>ppt_w</p:attrName>
                                        </p:attrNameLst>
                                      </p:cBhvr>
                                      <p:tavLst>
                                        <p:tav fmla="" tm="0">
                                          <p:val>
                                            <p:strVal val="0"/>
                                          </p:val>
                                        </p:tav>
                                        <p:tav fmla="" tm="100000">
                                          <p:val>
                                            <p:strVal val="#ppt_w"/>
                                          </p:val>
                                        </p:tav>
                                      </p:tavLst>
                                    </p:anim>
                                    <p:anim calcmode="lin" valueType="num">
                                      <p:cBhvr additive="base">
                                        <p:cTn dur="500"/>
                                        <p:tgtEl>
                                          <p:spTgt spid="276">
                                            <p:txEl>
                                              <p:pRg end="5" st="5"/>
                                            </p:txEl>
                                          </p:spTgt>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6"/>
          <p:cNvSpPr txBox="1"/>
          <p:nvPr>
            <p:ph idx="4294967295" type="subTitle"/>
          </p:nvPr>
        </p:nvSpPr>
        <p:spPr>
          <a:xfrm>
            <a:off x="0" y="1066800"/>
            <a:ext cx="9144000" cy="5791200"/>
          </a:xfrm>
          <a:prstGeom prst="rect">
            <a:avLst/>
          </a:prstGeom>
          <a:noFill/>
          <a:ln>
            <a:noFill/>
          </a:ln>
        </p:spPr>
        <p:txBody>
          <a:bodyPr anchorCtr="0" anchor="t" bIns="45700" lIns="91425" spcFirstLastPara="1" rIns="91425" wrap="square" tIns="45700">
            <a:noAutofit/>
          </a:bodyPr>
          <a:lstStyle/>
          <a:p>
            <a:pPr indent="-514350" lvl="0" marL="514350" marR="0" rtl="0" algn="just">
              <a:spcBef>
                <a:spcPts val="0"/>
              </a:spcBef>
              <a:spcAft>
                <a:spcPts val="0"/>
              </a:spcAft>
              <a:buClr>
                <a:schemeClr val="accent3"/>
              </a:buClr>
              <a:buSzPts val="3040"/>
              <a:buFont typeface="Noto Sans Symbols"/>
              <a:buAutoNum type="arabicPeriod"/>
            </a:pPr>
            <a:r>
              <a:rPr b="0" i="0" lang="en-US" sz="3200" u="none" cap="none" strike="noStrike">
                <a:solidFill>
                  <a:schemeClr val="dk1"/>
                </a:solidFill>
                <a:latin typeface="Calibri"/>
                <a:ea typeface="Calibri"/>
                <a:cs typeface="Calibri"/>
                <a:sym typeface="Calibri"/>
              </a:rPr>
              <a:t>If third party class need to be replaced, later due to Business or Technical reasons, all the classes directly dependent on this class, need to be changed, and again Tested, etc… which is time consuming and shoots up cost of Project.</a:t>
            </a:r>
            <a:endParaRPr/>
          </a:p>
          <a:p>
            <a:pPr indent="-321310" lvl="0" marL="514350" marR="0" rtl="0" algn="just">
              <a:spcBef>
                <a:spcPts val="640"/>
              </a:spcBef>
              <a:spcAft>
                <a:spcPts val="0"/>
              </a:spcAft>
              <a:buClr>
                <a:schemeClr val="accent3"/>
              </a:buClr>
              <a:buSzPts val="3040"/>
              <a:buFont typeface="Noto Sans Symbols"/>
              <a:buNone/>
            </a:pPr>
            <a:r>
              <a:t/>
            </a:r>
            <a:endParaRPr b="0" i="0" sz="3200" u="none" cap="none" strike="noStrike">
              <a:solidFill>
                <a:schemeClr val="dk1"/>
              </a:solidFill>
              <a:latin typeface="Calibri"/>
              <a:ea typeface="Calibri"/>
              <a:cs typeface="Calibri"/>
              <a:sym typeface="Calibri"/>
            </a:endParaRPr>
          </a:p>
          <a:p>
            <a:pPr indent="-514350" lvl="0" marL="514350" marR="0" rtl="0" algn="just">
              <a:spcBef>
                <a:spcPts val="640"/>
              </a:spcBef>
              <a:spcAft>
                <a:spcPts val="0"/>
              </a:spcAft>
              <a:buClr>
                <a:schemeClr val="accent3"/>
              </a:buClr>
              <a:buSzPts val="3040"/>
              <a:buFont typeface="Noto Sans Symbols"/>
              <a:buAutoNum type="arabicPeriod"/>
            </a:pPr>
            <a:r>
              <a:rPr b="0" i="0" lang="en-US" sz="3200" u="none" cap="none" strike="noStrike">
                <a:solidFill>
                  <a:schemeClr val="dk1"/>
                </a:solidFill>
                <a:latin typeface="Calibri"/>
                <a:ea typeface="Calibri"/>
                <a:cs typeface="Calibri"/>
                <a:sym typeface="Calibri"/>
              </a:rPr>
              <a:t>This tight dependency can be avoided, by using Dependency Injection Framework such as Spring, as shown in next diagram </a:t>
            </a:r>
            <a:endParaRPr b="0" i="0" sz="3200" u="none" cap="none" strike="noStrike">
              <a:solidFill>
                <a:schemeClr val="dk1"/>
              </a:solidFill>
              <a:latin typeface="Calibri"/>
              <a:ea typeface="Calibri"/>
              <a:cs typeface="Calibri"/>
              <a:sym typeface="Calibri"/>
            </a:endParaRPr>
          </a:p>
        </p:txBody>
      </p:sp>
      <p:sp>
        <p:nvSpPr>
          <p:cNvPr id="283" name="Google Shape;283;p36"/>
          <p:cNvSpPr/>
          <p:nvPr/>
        </p:nvSpPr>
        <p:spPr>
          <a:xfrm>
            <a:off x="0" y="0"/>
            <a:ext cx="9144000" cy="523220"/>
          </a:xfrm>
          <a:prstGeom prst="rect">
            <a:avLst/>
          </a:prstGeom>
          <a:noFill/>
          <a:ln>
            <a:noFill/>
          </a:ln>
        </p:spPr>
        <p:txBody>
          <a:bodyPr anchorCtr="0" anchor="t" bIns="45700" lIns="91425" spcFirstLastPara="1" rIns="91425" wrap="square" tIns="45700">
            <a:noAutofit/>
          </a:bodyPr>
          <a:lstStyle/>
          <a:p>
            <a:pPr indent="-514350" lvl="0" marL="514350" marR="0" rtl="0" algn="just">
              <a:spcBef>
                <a:spcPts val="0"/>
              </a:spcBef>
              <a:spcAft>
                <a:spcPts val="0"/>
              </a:spcAft>
              <a:buNone/>
            </a:pPr>
            <a:r>
              <a:rPr lang="en-US" sz="2800">
                <a:solidFill>
                  <a:srgbClr val="FF0000"/>
                </a:solidFill>
                <a:latin typeface="Calibri"/>
                <a:ea typeface="Calibri"/>
                <a:cs typeface="Calibri"/>
                <a:sym typeface="Calibri"/>
              </a:rPr>
              <a:t>Why previous tight dependency is not preferred?</a:t>
            </a:r>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500"/>
                                        <p:tgtEl>
                                          <p:spTgt spid="2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0" st="0"/>
                                            </p:txEl>
                                          </p:spTgt>
                                        </p:tgtEl>
                                        <p:attrNameLst>
                                          <p:attrName>style.visibility</p:attrName>
                                        </p:attrNameLst>
                                      </p:cBhvr>
                                      <p:to>
                                        <p:strVal val="visible"/>
                                      </p:to>
                                    </p:set>
                                    <p:animEffect filter="fade" transition="in">
                                      <p:cBhvr>
                                        <p:cTn dur="2000"/>
                                        <p:tgtEl>
                                          <p:spTgt spid="2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1" st="1"/>
                                            </p:txEl>
                                          </p:spTgt>
                                        </p:tgtEl>
                                        <p:attrNameLst>
                                          <p:attrName>style.visibility</p:attrName>
                                        </p:attrNameLst>
                                      </p:cBhvr>
                                      <p:to>
                                        <p:strVal val="visible"/>
                                      </p:to>
                                    </p:set>
                                    <p:animEffect filter="fade" transition="in">
                                      <p:cBhvr>
                                        <p:cTn dur="2000"/>
                                        <p:tgtEl>
                                          <p:spTgt spid="28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2" st="2"/>
                                            </p:txEl>
                                          </p:spTgt>
                                        </p:tgtEl>
                                        <p:attrNameLst>
                                          <p:attrName>style.visibility</p:attrName>
                                        </p:attrNameLst>
                                      </p:cBhvr>
                                      <p:to>
                                        <p:strVal val="visible"/>
                                      </p:to>
                                    </p:set>
                                    <p:animEffect filter="fade" transition="in">
                                      <p:cBhvr>
                                        <p:cTn dur="2000"/>
                                        <p:tgtEl>
                                          <p:spTgt spid="28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7"/>
          <p:cNvSpPr/>
          <p:nvPr/>
        </p:nvSpPr>
        <p:spPr>
          <a:xfrm>
            <a:off x="228600" y="838200"/>
            <a:ext cx="7924800" cy="1447800"/>
          </a:xfrm>
          <a:prstGeom prst="rect">
            <a:avLst/>
          </a:prstGeom>
          <a:solidFill>
            <a:srgbClr val="8EC5F7"/>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nstantia"/>
                <a:ea typeface="Constantia"/>
                <a:cs typeface="Constantia"/>
                <a:sym typeface="Constantia"/>
              </a:rPr>
              <a:t>Spring Dependency Injection Framework</a:t>
            </a:r>
            <a:endParaRPr/>
          </a:p>
          <a:p>
            <a:pPr indent="0" lvl="0" marL="0" marR="0" rtl="0" algn="ctr">
              <a:spcBef>
                <a:spcPts val="0"/>
              </a:spcBef>
              <a:spcAft>
                <a:spcPts val="0"/>
              </a:spcAft>
              <a:buNone/>
            </a:pPr>
            <a:r>
              <a:rPr lang="en-US" sz="1800">
                <a:solidFill>
                  <a:schemeClr val="dk1"/>
                </a:solidFill>
                <a:latin typeface="Constantia"/>
                <a:ea typeface="Constantia"/>
                <a:cs typeface="Constantia"/>
                <a:sym typeface="Constantia"/>
              </a:rPr>
              <a:t>(BeanFactory)</a:t>
            </a:r>
            <a:endParaRPr sz="1800">
              <a:solidFill>
                <a:schemeClr val="dk1"/>
              </a:solidFill>
              <a:latin typeface="Constantia"/>
              <a:ea typeface="Constantia"/>
              <a:cs typeface="Constantia"/>
              <a:sym typeface="Constantia"/>
            </a:endParaRPr>
          </a:p>
        </p:txBody>
      </p:sp>
      <p:sp>
        <p:nvSpPr>
          <p:cNvPr id="289" name="Google Shape;289;p37"/>
          <p:cNvSpPr/>
          <p:nvPr/>
        </p:nvSpPr>
        <p:spPr>
          <a:xfrm>
            <a:off x="152400" y="3200400"/>
            <a:ext cx="1219200" cy="1905000"/>
          </a:xfrm>
          <a:prstGeom prst="rect">
            <a:avLst/>
          </a:prstGeom>
          <a:solidFill>
            <a:srgbClr val="FF9966"/>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nstantia"/>
                <a:ea typeface="Constantia"/>
                <a:cs typeface="Constantia"/>
                <a:sym typeface="Constantia"/>
              </a:rPr>
              <a:t>Class 1</a:t>
            </a:r>
            <a:endParaRPr sz="1800">
              <a:solidFill>
                <a:schemeClr val="dk1"/>
              </a:solidFill>
              <a:latin typeface="Constantia"/>
              <a:ea typeface="Constantia"/>
              <a:cs typeface="Constantia"/>
              <a:sym typeface="Constantia"/>
            </a:endParaRPr>
          </a:p>
        </p:txBody>
      </p:sp>
      <p:sp>
        <p:nvSpPr>
          <p:cNvPr id="290" name="Google Shape;290;p37"/>
          <p:cNvSpPr/>
          <p:nvPr/>
        </p:nvSpPr>
        <p:spPr>
          <a:xfrm>
            <a:off x="6553200" y="3276600"/>
            <a:ext cx="2209800" cy="1828800"/>
          </a:xfrm>
          <a:prstGeom prst="rect">
            <a:avLst/>
          </a:prstGeom>
          <a:solidFill>
            <a:srgbClr val="AFDF9F"/>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nstantia"/>
                <a:ea typeface="Constantia"/>
                <a:cs typeface="Constantia"/>
                <a:sym typeface="Constantia"/>
              </a:rPr>
              <a:t>Email class</a:t>
            </a:r>
            <a:endParaRPr/>
          </a:p>
          <a:p>
            <a:pPr indent="0" lvl="0" marL="0" marR="0" rtl="0" algn="ctr">
              <a:spcBef>
                <a:spcPts val="0"/>
              </a:spcBef>
              <a:spcAft>
                <a:spcPts val="0"/>
              </a:spcAft>
              <a:buNone/>
            </a:pPr>
            <a:r>
              <a:rPr lang="en-US" sz="1800">
                <a:solidFill>
                  <a:schemeClr val="dk1"/>
                </a:solidFill>
                <a:latin typeface="Constantia"/>
                <a:ea typeface="Constantia"/>
                <a:cs typeface="Constantia"/>
                <a:sym typeface="Constantia"/>
              </a:rPr>
              <a:t>(Bean Class)</a:t>
            </a:r>
            <a:endParaRPr sz="1800">
              <a:solidFill>
                <a:schemeClr val="dk1"/>
              </a:solidFill>
              <a:latin typeface="Constantia"/>
              <a:ea typeface="Constantia"/>
              <a:cs typeface="Constantia"/>
              <a:sym typeface="Constantia"/>
            </a:endParaRPr>
          </a:p>
        </p:txBody>
      </p:sp>
      <p:sp>
        <p:nvSpPr>
          <p:cNvPr id="291" name="Google Shape;291;p37"/>
          <p:cNvSpPr/>
          <p:nvPr/>
        </p:nvSpPr>
        <p:spPr>
          <a:xfrm rot="10800000">
            <a:off x="609600" y="1905000"/>
            <a:ext cx="457200" cy="1981200"/>
          </a:xfrm>
          <a:prstGeom prst="downArrow">
            <a:avLst>
              <a:gd fmla="val 50000" name="adj1"/>
              <a:gd fmla="val 50000" name="adj2"/>
            </a:avLst>
          </a:prstGeom>
          <a:solidFill>
            <a:srgbClr val="00B050"/>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292" name="Google Shape;292;p37"/>
          <p:cNvSpPr/>
          <p:nvPr/>
        </p:nvSpPr>
        <p:spPr>
          <a:xfrm>
            <a:off x="6629400" y="1905000"/>
            <a:ext cx="609600" cy="1828800"/>
          </a:xfrm>
          <a:prstGeom prst="downArrow">
            <a:avLst>
              <a:gd fmla="val 50000" name="adj1"/>
              <a:gd fmla="val 50000" name="adj2"/>
            </a:avLst>
          </a:prstGeom>
          <a:solidFill>
            <a:schemeClr val="accent2"/>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293" name="Google Shape;293;p37"/>
          <p:cNvSpPr/>
          <p:nvPr/>
        </p:nvSpPr>
        <p:spPr>
          <a:xfrm>
            <a:off x="5486400" y="3276600"/>
            <a:ext cx="990600" cy="1905000"/>
          </a:xfrm>
          <a:prstGeom prst="rect">
            <a:avLst/>
          </a:prstGeom>
          <a:solidFill>
            <a:srgbClr val="8EC5F7"/>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onstantia"/>
                <a:ea typeface="Constantia"/>
                <a:cs typeface="Constantia"/>
                <a:sym typeface="Constantia"/>
              </a:rPr>
              <a:t>XML Configuration file, with bean and Bean class details</a:t>
            </a:r>
            <a:endParaRPr sz="1200">
              <a:solidFill>
                <a:schemeClr val="lt1"/>
              </a:solidFill>
              <a:latin typeface="Constantia"/>
              <a:ea typeface="Constantia"/>
              <a:cs typeface="Constantia"/>
              <a:sym typeface="Constantia"/>
            </a:endParaRPr>
          </a:p>
        </p:txBody>
      </p:sp>
      <p:sp>
        <p:nvSpPr>
          <p:cNvPr id="294" name="Google Shape;294;p37"/>
          <p:cNvSpPr/>
          <p:nvPr/>
        </p:nvSpPr>
        <p:spPr>
          <a:xfrm>
            <a:off x="5715000" y="1828800"/>
            <a:ext cx="381000" cy="1600200"/>
          </a:xfrm>
          <a:prstGeom prst="downArrow">
            <a:avLst>
              <a:gd fmla="val 50000" name="adj1"/>
              <a:gd fmla="val 50000" name="adj2"/>
            </a:avLst>
          </a:prstGeom>
          <a:solidFill>
            <a:schemeClr val="accent2"/>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295" name="Google Shape;295;p37"/>
          <p:cNvSpPr txBox="1"/>
          <p:nvPr/>
        </p:nvSpPr>
        <p:spPr>
          <a:xfrm>
            <a:off x="6477000" y="2286000"/>
            <a:ext cx="2667000" cy="120032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nstantia"/>
                <a:ea typeface="Constantia"/>
                <a:cs typeface="Constantia"/>
                <a:sym typeface="Constantia"/>
              </a:rPr>
              <a:t>Spring Loads Bean class in run time(thru Reflection), based on input from XML file</a:t>
            </a:r>
            <a:endParaRPr sz="1800">
              <a:solidFill>
                <a:schemeClr val="dk1"/>
              </a:solidFill>
              <a:latin typeface="Constantia"/>
              <a:ea typeface="Constantia"/>
              <a:cs typeface="Constantia"/>
              <a:sym typeface="Constantia"/>
            </a:endParaRPr>
          </a:p>
        </p:txBody>
      </p:sp>
      <p:sp>
        <p:nvSpPr>
          <p:cNvPr id="296" name="Google Shape;296;p37"/>
          <p:cNvSpPr txBox="1"/>
          <p:nvPr/>
        </p:nvSpPr>
        <p:spPr>
          <a:xfrm>
            <a:off x="0" y="5257800"/>
            <a:ext cx="88392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Here, Java Application is not tightly coupled with Email class(Bean class). Here Spring framework takes the responsibility of creating bean(i..e object), and providing to us. When Email class need to be replaced, only the XML config file, need to be changed </a:t>
            </a:r>
            <a:endParaRPr sz="1800">
              <a:solidFill>
                <a:schemeClr val="dk1"/>
              </a:solidFill>
              <a:latin typeface="Constantia"/>
              <a:ea typeface="Constantia"/>
              <a:cs typeface="Constantia"/>
              <a:sym typeface="Constantia"/>
            </a:endParaRPr>
          </a:p>
        </p:txBody>
      </p:sp>
      <p:sp>
        <p:nvSpPr>
          <p:cNvPr id="297" name="Google Shape;297;p37"/>
          <p:cNvSpPr/>
          <p:nvPr/>
        </p:nvSpPr>
        <p:spPr>
          <a:xfrm>
            <a:off x="1447800" y="3200400"/>
            <a:ext cx="1219200" cy="1905000"/>
          </a:xfrm>
          <a:prstGeom prst="rect">
            <a:avLst/>
          </a:prstGeom>
          <a:solidFill>
            <a:srgbClr val="FF9966"/>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nstantia"/>
                <a:ea typeface="Constantia"/>
                <a:cs typeface="Constantia"/>
                <a:sym typeface="Constantia"/>
              </a:rPr>
              <a:t>Class 2</a:t>
            </a:r>
            <a:endParaRPr sz="1800">
              <a:solidFill>
                <a:schemeClr val="dk1"/>
              </a:solidFill>
              <a:latin typeface="Constantia"/>
              <a:ea typeface="Constantia"/>
              <a:cs typeface="Constantia"/>
              <a:sym typeface="Constantia"/>
            </a:endParaRPr>
          </a:p>
        </p:txBody>
      </p:sp>
      <p:sp>
        <p:nvSpPr>
          <p:cNvPr id="298" name="Google Shape;298;p37"/>
          <p:cNvSpPr/>
          <p:nvPr/>
        </p:nvSpPr>
        <p:spPr>
          <a:xfrm>
            <a:off x="3124200" y="3200400"/>
            <a:ext cx="1219200" cy="1905000"/>
          </a:xfrm>
          <a:prstGeom prst="rect">
            <a:avLst/>
          </a:prstGeom>
          <a:solidFill>
            <a:srgbClr val="FF9966"/>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nstantia"/>
                <a:ea typeface="Constantia"/>
                <a:cs typeface="Constantia"/>
                <a:sym typeface="Constantia"/>
              </a:rPr>
              <a:t>Class 100</a:t>
            </a:r>
            <a:endParaRPr sz="1800">
              <a:solidFill>
                <a:schemeClr val="dk1"/>
              </a:solidFill>
              <a:latin typeface="Constantia"/>
              <a:ea typeface="Constantia"/>
              <a:cs typeface="Constantia"/>
              <a:sym typeface="Constantia"/>
            </a:endParaRPr>
          </a:p>
        </p:txBody>
      </p:sp>
      <p:sp>
        <p:nvSpPr>
          <p:cNvPr id="299" name="Google Shape;299;p37"/>
          <p:cNvSpPr/>
          <p:nvPr/>
        </p:nvSpPr>
        <p:spPr>
          <a:xfrm rot="10800000">
            <a:off x="1905000" y="1905000"/>
            <a:ext cx="457200" cy="1981200"/>
          </a:xfrm>
          <a:prstGeom prst="downArrow">
            <a:avLst>
              <a:gd fmla="val 50000" name="adj1"/>
              <a:gd fmla="val 50000" name="adj2"/>
            </a:avLst>
          </a:prstGeom>
          <a:solidFill>
            <a:srgbClr val="00B050"/>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300" name="Google Shape;300;p37"/>
          <p:cNvSpPr/>
          <p:nvPr/>
        </p:nvSpPr>
        <p:spPr>
          <a:xfrm rot="10800000">
            <a:off x="3505200" y="1905000"/>
            <a:ext cx="457200" cy="1981200"/>
          </a:xfrm>
          <a:prstGeom prst="downArrow">
            <a:avLst>
              <a:gd fmla="val 50000" name="adj1"/>
              <a:gd fmla="val 50000" name="adj2"/>
            </a:avLst>
          </a:prstGeom>
          <a:solidFill>
            <a:srgbClr val="00B050"/>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301" name="Google Shape;301;p37"/>
          <p:cNvSpPr txBox="1"/>
          <p:nvPr/>
        </p:nvSpPr>
        <p:spPr>
          <a:xfrm>
            <a:off x="2743200" y="3581400"/>
            <a:ext cx="30480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onstantia"/>
                <a:ea typeface="Constantia"/>
                <a:cs typeface="Constantia"/>
                <a:sym typeface="Constantia"/>
              </a:rPr>
              <a:t>…</a:t>
            </a:r>
            <a:endParaRPr sz="2800">
              <a:solidFill>
                <a:schemeClr val="dk1"/>
              </a:solidFill>
              <a:latin typeface="Constantia"/>
              <a:ea typeface="Constantia"/>
              <a:cs typeface="Constantia"/>
              <a:sym typeface="Constantia"/>
            </a:endParaRPr>
          </a:p>
        </p:txBody>
      </p:sp>
      <p:sp>
        <p:nvSpPr>
          <p:cNvPr id="302" name="Google Shape;302;p37"/>
          <p:cNvSpPr txBox="1"/>
          <p:nvPr/>
        </p:nvSpPr>
        <p:spPr>
          <a:xfrm>
            <a:off x="838200" y="2362200"/>
            <a:ext cx="609600" cy="10156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onstantia"/>
                <a:ea typeface="Constantia"/>
                <a:cs typeface="Constantia"/>
                <a:sym typeface="Constantia"/>
              </a:rPr>
              <a:t>Get the bean from Spring</a:t>
            </a:r>
            <a:endParaRPr sz="1200">
              <a:solidFill>
                <a:schemeClr val="dk1"/>
              </a:solidFill>
              <a:latin typeface="Constantia"/>
              <a:ea typeface="Constantia"/>
              <a:cs typeface="Constantia"/>
              <a:sym typeface="Constantia"/>
            </a:endParaRPr>
          </a:p>
        </p:txBody>
      </p:sp>
      <p:sp>
        <p:nvSpPr>
          <p:cNvPr id="303" name="Google Shape;303;p37"/>
          <p:cNvSpPr txBox="1"/>
          <p:nvPr/>
        </p:nvSpPr>
        <p:spPr>
          <a:xfrm>
            <a:off x="2209800" y="2362200"/>
            <a:ext cx="609600" cy="10156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onstantia"/>
                <a:ea typeface="Constantia"/>
                <a:cs typeface="Constantia"/>
                <a:sym typeface="Constantia"/>
              </a:rPr>
              <a:t>Get the bean from Spring</a:t>
            </a:r>
            <a:endParaRPr sz="1200">
              <a:solidFill>
                <a:schemeClr val="dk1"/>
              </a:solidFill>
              <a:latin typeface="Constantia"/>
              <a:ea typeface="Constantia"/>
              <a:cs typeface="Constantia"/>
              <a:sym typeface="Constantia"/>
            </a:endParaRPr>
          </a:p>
        </p:txBody>
      </p:sp>
      <p:sp>
        <p:nvSpPr>
          <p:cNvPr id="304" name="Google Shape;304;p37"/>
          <p:cNvSpPr txBox="1"/>
          <p:nvPr/>
        </p:nvSpPr>
        <p:spPr>
          <a:xfrm>
            <a:off x="3810000" y="2286000"/>
            <a:ext cx="9144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onstantia"/>
                <a:ea typeface="Constantia"/>
                <a:cs typeface="Constantia"/>
                <a:sym typeface="Constantia"/>
              </a:rPr>
              <a:t>Step 1:Get the bean from Spring</a:t>
            </a:r>
            <a:endParaRPr sz="1200">
              <a:solidFill>
                <a:schemeClr val="dk1"/>
              </a:solidFill>
              <a:latin typeface="Constantia"/>
              <a:ea typeface="Constantia"/>
              <a:cs typeface="Constantia"/>
              <a:sym typeface="Constantia"/>
            </a:endParaRPr>
          </a:p>
        </p:txBody>
      </p:sp>
      <p:sp>
        <p:nvSpPr>
          <p:cNvPr id="305" name="Google Shape;305;p37"/>
          <p:cNvSpPr txBox="1"/>
          <p:nvPr/>
        </p:nvSpPr>
        <p:spPr>
          <a:xfrm>
            <a:off x="6858000" y="1828800"/>
            <a:ext cx="914400"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onstantia"/>
                <a:ea typeface="Constantia"/>
                <a:cs typeface="Constantia"/>
                <a:sym typeface="Constantia"/>
              </a:rPr>
              <a:t>Step 3</a:t>
            </a:r>
            <a:endParaRPr sz="1200">
              <a:solidFill>
                <a:schemeClr val="dk1"/>
              </a:solidFill>
              <a:latin typeface="Constantia"/>
              <a:ea typeface="Constantia"/>
              <a:cs typeface="Constantia"/>
              <a:sym typeface="Constantia"/>
            </a:endParaRPr>
          </a:p>
        </p:txBody>
      </p:sp>
      <p:sp>
        <p:nvSpPr>
          <p:cNvPr id="306" name="Google Shape;306;p37"/>
          <p:cNvSpPr txBox="1"/>
          <p:nvPr/>
        </p:nvSpPr>
        <p:spPr>
          <a:xfrm>
            <a:off x="5486400" y="2590800"/>
            <a:ext cx="914400"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onstantia"/>
                <a:ea typeface="Constantia"/>
                <a:cs typeface="Constantia"/>
                <a:sym typeface="Constantia"/>
              </a:rPr>
              <a:t>Step 2</a:t>
            </a:r>
            <a:endParaRPr sz="1200">
              <a:solidFill>
                <a:schemeClr val="dk1"/>
              </a:solidFill>
              <a:latin typeface="Constantia"/>
              <a:ea typeface="Constantia"/>
              <a:cs typeface="Constantia"/>
              <a:sym typeface="Constantia"/>
            </a:endParaRPr>
          </a:p>
        </p:txBody>
      </p:sp>
      <p:sp>
        <p:nvSpPr>
          <p:cNvPr id="307" name="Google Shape;307;p37"/>
          <p:cNvSpPr/>
          <p:nvPr/>
        </p:nvSpPr>
        <p:spPr>
          <a:xfrm>
            <a:off x="0" y="0"/>
            <a:ext cx="9144000" cy="523220"/>
          </a:xfrm>
          <a:prstGeom prst="rect">
            <a:avLst/>
          </a:prstGeom>
          <a:noFill/>
          <a:ln>
            <a:noFill/>
          </a:ln>
        </p:spPr>
        <p:txBody>
          <a:bodyPr anchorCtr="0" anchor="t" bIns="45700" lIns="91425" spcFirstLastPara="1" rIns="91425" wrap="square" tIns="45700">
            <a:noAutofit/>
          </a:bodyPr>
          <a:lstStyle/>
          <a:p>
            <a:pPr indent="-514350" lvl="0" marL="514350" marR="0" rtl="0" algn="just">
              <a:spcBef>
                <a:spcPts val="0"/>
              </a:spcBef>
              <a:spcAft>
                <a:spcPts val="0"/>
              </a:spcAft>
              <a:buNone/>
            </a:pPr>
            <a:r>
              <a:rPr lang="en-US" sz="2800">
                <a:solidFill>
                  <a:srgbClr val="FF0000"/>
                </a:solidFill>
                <a:latin typeface="Calibri"/>
                <a:ea typeface="Calibri"/>
                <a:cs typeface="Calibri"/>
                <a:sym typeface="Calibri"/>
              </a:rPr>
              <a:t>How DI works with Spring Framework?</a:t>
            </a:r>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0"/>
                                        </p:tgtEl>
                                        <p:attrNameLst>
                                          <p:attrName>style.visibility</p:attrName>
                                        </p:attrNameLst>
                                      </p:cBhvr>
                                      <p:to>
                                        <p:strVal val="visible"/>
                                      </p:to>
                                    </p:set>
                                    <p:anim calcmode="lin" valueType="num">
                                      <p:cBhvr additive="base">
                                        <p:cTn dur="500"/>
                                        <p:tgtEl>
                                          <p:spTgt spid="29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9"/>
                                        </p:tgtEl>
                                        <p:attrNameLst>
                                          <p:attrName>style.visibility</p:attrName>
                                        </p:attrNameLst>
                                      </p:cBhvr>
                                      <p:to>
                                        <p:strVal val="visible"/>
                                      </p:to>
                                    </p:set>
                                    <p:anim calcmode="lin" valueType="num">
                                      <p:cBhvr additive="base">
                                        <p:cTn dur="500"/>
                                        <p:tgtEl>
                                          <p:spTgt spid="28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7"/>
                                        </p:tgtEl>
                                        <p:attrNameLst>
                                          <p:attrName>style.visibility</p:attrName>
                                        </p:attrNameLst>
                                      </p:cBhvr>
                                      <p:to>
                                        <p:strVal val="visible"/>
                                      </p:to>
                                    </p:set>
                                    <p:anim calcmode="lin" valueType="num">
                                      <p:cBhvr additive="base">
                                        <p:cTn dur="500"/>
                                        <p:tgtEl>
                                          <p:spTgt spid="29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1"/>
                                        </p:tgtEl>
                                        <p:attrNameLst>
                                          <p:attrName>style.visibility</p:attrName>
                                        </p:attrNameLst>
                                      </p:cBhvr>
                                      <p:to>
                                        <p:strVal val="visible"/>
                                      </p:to>
                                    </p:set>
                                    <p:anim calcmode="lin" valueType="num">
                                      <p:cBhvr additive="base">
                                        <p:cTn dur="500"/>
                                        <p:tgtEl>
                                          <p:spTgt spid="30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8"/>
                                        </p:tgtEl>
                                        <p:attrNameLst>
                                          <p:attrName>style.visibility</p:attrName>
                                        </p:attrNameLst>
                                      </p:cBhvr>
                                      <p:to>
                                        <p:strVal val="visible"/>
                                      </p:to>
                                    </p:set>
                                    <p:anim calcmode="lin" valueType="num">
                                      <p:cBhvr additive="base">
                                        <p:cTn dur="500"/>
                                        <p:tgtEl>
                                          <p:spTgt spid="29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8"/>
                                        </p:tgtEl>
                                        <p:attrNameLst>
                                          <p:attrName>style.visibility</p:attrName>
                                        </p:attrNameLst>
                                      </p:cBhvr>
                                      <p:to>
                                        <p:strVal val="visible"/>
                                      </p:to>
                                    </p:set>
                                    <p:anim calcmode="lin" valueType="num">
                                      <p:cBhvr additive="base">
                                        <p:cTn dur="500"/>
                                        <p:tgtEl>
                                          <p:spTgt spid="28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500"/>
                                        <p:tgtEl>
                                          <p:spTgt spid="291"/>
                                        </p:tgtEl>
                                      </p:cBhvr>
                                    </p:animEffect>
                                  </p:childTnLst>
                                </p:cTn>
                              </p:par>
                              <p:par>
                                <p:cTn fill="hold" nodeType="with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500"/>
                                        <p:tgtEl>
                                          <p:spTgt spid="302"/>
                                        </p:tgtEl>
                                      </p:cBhvr>
                                    </p:animEffect>
                                  </p:childTnLst>
                                </p:cTn>
                              </p:par>
                              <p:par>
                                <p:cTn fill="hold" nodeType="with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500"/>
                                        <p:tgtEl>
                                          <p:spTgt spid="299"/>
                                        </p:tgtEl>
                                      </p:cBhvr>
                                    </p:animEffect>
                                  </p:childTnLst>
                                </p:cTn>
                              </p:par>
                              <p:par>
                                <p:cTn fill="hold" nodeType="with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500"/>
                                        <p:tgtEl>
                                          <p:spTgt spid="303"/>
                                        </p:tgtEl>
                                      </p:cBhvr>
                                    </p:animEffect>
                                  </p:childTnLst>
                                </p:cTn>
                              </p:par>
                              <p:par>
                                <p:cTn fill="hold" nodeType="with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500"/>
                                        <p:tgtEl>
                                          <p:spTgt spid="300"/>
                                        </p:tgtEl>
                                      </p:cBhvr>
                                    </p:animEffect>
                                  </p:childTnLst>
                                </p:cTn>
                              </p:par>
                              <p:par>
                                <p:cTn fill="hold" nodeType="with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500"/>
                                        <p:tgtEl>
                                          <p:spTgt spid="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500"/>
                                        <p:tgtEl>
                                          <p:spTgt spid="2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500"/>
                                        <p:tgtEl>
                                          <p:spTgt spid="306"/>
                                        </p:tgtEl>
                                      </p:cBhvr>
                                    </p:animEffect>
                                  </p:childTnLst>
                                </p:cTn>
                              </p:par>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500"/>
                                        <p:tgtEl>
                                          <p:spTgt spid="294"/>
                                        </p:tgtEl>
                                      </p:cBhvr>
                                    </p:animEffect>
                                  </p:childTnLst>
                                </p:cTn>
                              </p:par>
                              <p:par>
                                <p:cTn fill="hold" nodeType="with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500"/>
                                        <p:tgtEl>
                                          <p:spTgt spid="305"/>
                                        </p:tgtEl>
                                      </p:cBhvr>
                                    </p:animEffect>
                                  </p:childTnLst>
                                </p:cTn>
                              </p:par>
                              <p:par>
                                <p:cTn fill="hold" nodeType="with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500"/>
                                        <p:tgtEl>
                                          <p:spTgt spid="295"/>
                                        </p:tgtEl>
                                      </p:cBhvr>
                                    </p:animEffect>
                                  </p:childTnLst>
                                </p:cTn>
                              </p:par>
                              <p:par>
                                <p:cTn fill="hold" nodeType="with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500"/>
                                        <p:tgtEl>
                                          <p:spTgt spid="2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500"/>
                                        <p:tgtEl>
                                          <p:spTgt spid="2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500"/>
                                        <p:tgtEl>
                                          <p:spTgt spid="3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8"/>
          <p:cNvSpPr txBox="1"/>
          <p:nvPr>
            <p:ph idx="4294967295" type="subTitle"/>
          </p:nvPr>
        </p:nvSpPr>
        <p:spPr>
          <a:xfrm>
            <a:off x="0" y="838200"/>
            <a:ext cx="9144000" cy="5638800"/>
          </a:xfrm>
          <a:prstGeom prst="rect">
            <a:avLst/>
          </a:prstGeom>
          <a:noFill/>
          <a:ln>
            <a:noFill/>
          </a:ln>
        </p:spPr>
        <p:txBody>
          <a:bodyPr anchorCtr="0" anchor="t" bIns="45700" lIns="91425" spcFirstLastPara="1" rIns="91425" wrap="square" tIns="45700">
            <a:noAutofit/>
          </a:bodyPr>
          <a:lstStyle/>
          <a:p>
            <a:pPr indent="-274320" lvl="0" marL="274320" marR="0" rtl="0" algn="just">
              <a:spcBef>
                <a:spcPts val="0"/>
              </a:spcBef>
              <a:spcAft>
                <a:spcPts val="0"/>
              </a:spcAft>
              <a:buClr>
                <a:schemeClr val="accent3"/>
              </a:buClr>
              <a:buSzPts val="2470"/>
              <a:buFont typeface="Noto Sans Symbols"/>
              <a:buNone/>
            </a:pPr>
            <a:r>
              <a:rPr b="1" i="0" lang="en-US" sz="2600" u="none" cap="none" strike="noStrike">
                <a:solidFill>
                  <a:schemeClr val="dk1"/>
                </a:solidFill>
                <a:latin typeface="Calibri"/>
                <a:ea typeface="Calibri"/>
                <a:cs typeface="Calibri"/>
                <a:sym typeface="Calibri"/>
              </a:rPr>
              <a:t>Dependency Injection helps in gluing these classes together and at same time keeping them independent.</a:t>
            </a:r>
            <a:endParaRPr/>
          </a:p>
          <a:p>
            <a:pPr indent="-117475" lvl="0" marL="274320" marR="0" rtl="0" algn="just">
              <a:spcBef>
                <a:spcPts val="520"/>
              </a:spcBef>
              <a:spcAft>
                <a:spcPts val="0"/>
              </a:spcAft>
              <a:buClr>
                <a:schemeClr val="accent3"/>
              </a:buClr>
              <a:buSzPts val="2470"/>
              <a:buFont typeface="Noto Sans Symbols"/>
              <a:buNone/>
            </a:pPr>
            <a:r>
              <a:t/>
            </a:r>
            <a:endParaRPr b="0" i="0" sz="2600" u="none" cap="none" strike="noStrike">
              <a:solidFill>
                <a:schemeClr val="dk1"/>
              </a:solidFill>
              <a:latin typeface="Calibri"/>
              <a:ea typeface="Calibri"/>
              <a:cs typeface="Calibri"/>
              <a:sym typeface="Calibri"/>
            </a:endParaRPr>
          </a:p>
          <a:p>
            <a:pPr indent="-274320" lvl="0" marL="274320" marR="0" rtl="0" algn="just">
              <a:spcBef>
                <a:spcPts val="520"/>
              </a:spcBef>
              <a:spcAft>
                <a:spcPts val="0"/>
              </a:spcAft>
              <a:buClr>
                <a:schemeClr val="accent3"/>
              </a:buClr>
              <a:buSzPts val="2470"/>
              <a:buFont typeface="Noto Sans Symbols"/>
              <a:buNone/>
            </a:pPr>
            <a:r>
              <a:rPr b="0" i="0" lang="en-US" sz="2600" u="none" cap="none" strike="noStrike">
                <a:solidFill>
                  <a:schemeClr val="dk1"/>
                </a:solidFill>
                <a:latin typeface="Calibri"/>
                <a:ea typeface="Calibri"/>
                <a:cs typeface="Calibri"/>
                <a:sym typeface="Calibri"/>
              </a:rPr>
              <a:t>What is dependency injection exactly? </a:t>
            </a:r>
            <a:endParaRPr/>
          </a:p>
          <a:p>
            <a:pPr indent="-274320" lvl="0" marL="274320" marR="0" rtl="0" algn="just">
              <a:spcBef>
                <a:spcPts val="520"/>
              </a:spcBef>
              <a:spcAft>
                <a:spcPts val="0"/>
              </a:spcAft>
              <a:buClr>
                <a:schemeClr val="accent3"/>
              </a:buClr>
              <a:buSzPts val="2470"/>
              <a:buFont typeface="Noto Sans Symbols"/>
              <a:buChar char="⚫"/>
            </a:pPr>
            <a:r>
              <a:rPr b="0" i="0" lang="en-US" sz="2600" u="none" cap="none" strike="noStrike">
                <a:solidFill>
                  <a:schemeClr val="dk1"/>
                </a:solidFill>
                <a:latin typeface="Calibri"/>
                <a:ea typeface="Calibri"/>
                <a:cs typeface="Calibri"/>
                <a:sym typeface="Calibri"/>
              </a:rPr>
              <a:t>Here the dependency part translates into an association between two classes. </a:t>
            </a:r>
            <a:endParaRPr/>
          </a:p>
          <a:p>
            <a:pPr indent="-274320" lvl="0" marL="274320" marR="0" rtl="0" algn="just">
              <a:spcBef>
                <a:spcPts val="520"/>
              </a:spcBef>
              <a:spcAft>
                <a:spcPts val="0"/>
              </a:spcAft>
              <a:buClr>
                <a:schemeClr val="accent3"/>
              </a:buClr>
              <a:buSzPts val="2470"/>
              <a:buFont typeface="Noto Sans Symbols"/>
              <a:buChar char="⚫"/>
            </a:pPr>
            <a:r>
              <a:rPr b="0" i="0" lang="en-US" sz="2600" u="none" cap="none" strike="noStrike">
                <a:solidFill>
                  <a:schemeClr val="dk1"/>
                </a:solidFill>
                <a:latin typeface="Calibri"/>
                <a:ea typeface="Calibri"/>
                <a:cs typeface="Calibri"/>
                <a:sym typeface="Calibri"/>
              </a:rPr>
              <a:t>For example, class A is dependent on class B. Now, let's look at the second part, injection. </a:t>
            </a:r>
            <a:endParaRPr/>
          </a:p>
          <a:p>
            <a:pPr indent="-274320" lvl="0" marL="274320" marR="0" rtl="0" algn="just">
              <a:spcBef>
                <a:spcPts val="520"/>
              </a:spcBef>
              <a:spcAft>
                <a:spcPts val="0"/>
              </a:spcAft>
              <a:buClr>
                <a:schemeClr val="accent3"/>
              </a:buClr>
              <a:buSzPts val="2470"/>
              <a:buFont typeface="Noto Sans Symbols"/>
              <a:buChar char="⚫"/>
            </a:pPr>
            <a:r>
              <a:rPr b="0" i="0" lang="en-US" sz="2600" u="none" cap="none" strike="noStrike">
                <a:solidFill>
                  <a:schemeClr val="dk1"/>
                </a:solidFill>
                <a:latin typeface="Calibri"/>
                <a:ea typeface="Calibri"/>
                <a:cs typeface="Calibri"/>
                <a:sym typeface="Calibri"/>
              </a:rPr>
              <a:t>All this means is that class B will get injected into class A by Dependency Injection Framework(such as Spring).</a:t>
            </a:r>
            <a:endParaRPr/>
          </a:p>
        </p:txBody>
      </p:sp>
      <p:sp>
        <p:nvSpPr>
          <p:cNvPr id="313" name="Google Shape;313;p38"/>
          <p:cNvSpPr/>
          <p:nvPr/>
        </p:nvSpPr>
        <p:spPr>
          <a:xfrm>
            <a:off x="0" y="152400"/>
            <a:ext cx="6629400" cy="58477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Clr>
                <a:srgbClr val="FF0000"/>
              </a:buClr>
              <a:buSzPts val="3200"/>
              <a:buFont typeface="Calibri"/>
              <a:buNone/>
            </a:pPr>
            <a:r>
              <a:rPr lang="en-US" sz="3200">
                <a:solidFill>
                  <a:srgbClr val="FF0000"/>
                </a:solidFill>
                <a:latin typeface="Calibri"/>
                <a:ea typeface="Calibri"/>
                <a:cs typeface="Calibri"/>
                <a:sym typeface="Calibri"/>
              </a:rPr>
              <a:t>Dependency  Injection…</a:t>
            </a:r>
            <a:endParaRPr/>
          </a:p>
        </p:txBody>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9"/>
          <p:cNvSpPr txBox="1"/>
          <p:nvPr>
            <p:ph idx="4294967295" type="subTitle"/>
          </p:nvPr>
        </p:nvSpPr>
        <p:spPr>
          <a:xfrm>
            <a:off x="0" y="838200"/>
            <a:ext cx="9144000" cy="6019800"/>
          </a:xfrm>
          <a:prstGeom prst="rect">
            <a:avLst/>
          </a:prstGeom>
          <a:noFill/>
          <a:ln>
            <a:noFill/>
          </a:ln>
        </p:spPr>
        <p:txBody>
          <a:bodyPr anchorCtr="0" anchor="t" bIns="45700" lIns="91425" spcFirstLastPara="1" rIns="91425" wrap="square" tIns="45700">
            <a:noAutofit/>
          </a:bodyPr>
          <a:lstStyle/>
          <a:p>
            <a:pPr indent="-274320" lvl="0" marL="274320" marR="0" rtl="0" algn="just">
              <a:spcBef>
                <a:spcPts val="0"/>
              </a:spcBef>
              <a:spcAft>
                <a:spcPts val="0"/>
              </a:spcAft>
              <a:buClr>
                <a:schemeClr val="accent3"/>
              </a:buClr>
              <a:buSzPts val="2470"/>
              <a:buFont typeface="Noto Sans Symbols"/>
              <a:buNone/>
            </a:pPr>
            <a:r>
              <a:rPr b="0" i="0" lang="en-US" sz="2600" u="none" cap="none" strike="noStrike">
                <a:solidFill>
                  <a:schemeClr val="dk1"/>
                </a:solidFill>
                <a:latin typeface="Calibri"/>
                <a:ea typeface="Calibri"/>
                <a:cs typeface="Calibri"/>
                <a:sym typeface="Calibri"/>
              </a:rPr>
              <a:t>In Spring Framework, there are two ways to inject a Bean</a:t>
            </a:r>
            <a:endParaRPr/>
          </a:p>
          <a:p>
            <a:pPr indent="-514350" lvl="0" marL="514350" marR="0" rtl="0" algn="just">
              <a:spcBef>
                <a:spcPts val="520"/>
              </a:spcBef>
              <a:spcAft>
                <a:spcPts val="0"/>
              </a:spcAft>
              <a:buClr>
                <a:schemeClr val="accent3"/>
              </a:buClr>
              <a:buSzPts val="2470"/>
              <a:buFont typeface="Noto Sans Symbols"/>
              <a:buAutoNum type="arabicPeriod"/>
            </a:pPr>
            <a:r>
              <a:rPr b="0" i="0" lang="en-US" sz="2600" u="none" cap="none" strike="noStrike">
                <a:solidFill>
                  <a:schemeClr val="dk1"/>
                </a:solidFill>
                <a:latin typeface="Calibri"/>
                <a:ea typeface="Calibri"/>
                <a:cs typeface="Calibri"/>
                <a:sym typeface="Calibri"/>
              </a:rPr>
              <a:t>by passing parameters to the constructor or </a:t>
            </a:r>
            <a:endParaRPr/>
          </a:p>
          <a:p>
            <a:pPr indent="-514350" lvl="0" marL="514350" marR="0" rtl="0" algn="just">
              <a:spcBef>
                <a:spcPts val="520"/>
              </a:spcBef>
              <a:spcAft>
                <a:spcPts val="0"/>
              </a:spcAft>
              <a:buClr>
                <a:schemeClr val="accent3"/>
              </a:buClr>
              <a:buSzPts val="2470"/>
              <a:buFont typeface="Noto Sans Symbols"/>
              <a:buAutoNum type="arabicPeriod"/>
            </a:pPr>
            <a:r>
              <a:rPr b="0" i="0" lang="en-US" sz="2600" u="none" cap="none" strike="noStrike">
                <a:solidFill>
                  <a:schemeClr val="dk1"/>
                </a:solidFill>
                <a:latin typeface="Calibri"/>
                <a:ea typeface="Calibri"/>
                <a:cs typeface="Calibri"/>
                <a:sym typeface="Calibri"/>
              </a:rPr>
              <a:t>by post-construction using setter methods.</a:t>
            </a:r>
            <a:endParaRPr/>
          </a:p>
          <a:p>
            <a:pPr indent="-514350" lvl="0" marL="514350" marR="0" rtl="0" algn="just">
              <a:spcBef>
                <a:spcPts val="520"/>
              </a:spcBef>
              <a:spcAft>
                <a:spcPts val="0"/>
              </a:spcAft>
              <a:buClr>
                <a:schemeClr val="accent3"/>
              </a:buClr>
              <a:buSzPts val="2470"/>
              <a:buFont typeface="Noto Sans Symbols"/>
              <a:buAutoNum type="arabicPeriod"/>
            </a:pPr>
            <a:r>
              <a:rPr b="0" i="0" lang="en-US" sz="2600" u="none" cap="none" strike="noStrike">
                <a:solidFill>
                  <a:schemeClr val="dk1"/>
                </a:solidFill>
                <a:latin typeface="Calibri"/>
                <a:ea typeface="Calibri"/>
                <a:cs typeface="Calibri"/>
                <a:sym typeface="Calibri"/>
              </a:rPr>
              <a:t>Combination of parameters thru constructor and setter method.</a:t>
            </a:r>
            <a:endParaRPr/>
          </a:p>
          <a:p>
            <a:pPr indent="-514350" lvl="0" marL="514350" marR="0" rtl="0" algn="just">
              <a:spcBef>
                <a:spcPts val="520"/>
              </a:spcBef>
              <a:spcAft>
                <a:spcPts val="0"/>
              </a:spcAft>
              <a:buClr>
                <a:schemeClr val="accent3"/>
              </a:buClr>
              <a:buSzPts val="2470"/>
              <a:buFont typeface="Noto Sans Symbols"/>
              <a:buNone/>
            </a:pPr>
            <a:r>
              <a:t/>
            </a:r>
            <a:endParaRPr b="0" i="0" sz="2600" u="none" cap="none" strike="noStrike">
              <a:solidFill>
                <a:schemeClr val="dk1"/>
              </a:solidFill>
              <a:latin typeface="Calibri"/>
              <a:ea typeface="Calibri"/>
              <a:cs typeface="Calibri"/>
              <a:sym typeface="Calibri"/>
            </a:endParaRPr>
          </a:p>
          <a:p>
            <a:pPr indent="-514350" lvl="0" marL="514350" marR="0" rtl="0" algn="just">
              <a:spcBef>
                <a:spcPts val="720"/>
              </a:spcBef>
              <a:spcAft>
                <a:spcPts val="0"/>
              </a:spcAft>
              <a:buClr>
                <a:schemeClr val="accent3"/>
              </a:buClr>
              <a:buSzPts val="3420"/>
              <a:buFont typeface="Noto Sans Symbols"/>
              <a:buNone/>
            </a:pPr>
            <a:r>
              <a:rPr b="1" i="0" lang="en-US" sz="3600" u="none" cap="none" strike="noStrike">
                <a:solidFill>
                  <a:schemeClr val="dk1"/>
                </a:solidFill>
                <a:latin typeface="Calibri"/>
                <a:ea typeface="Calibri"/>
                <a:cs typeface="Calibri"/>
                <a:sym typeface="Calibri"/>
              </a:rPr>
              <a:t>Dependency Injection is the heart or Core of Spring Framework.</a:t>
            </a:r>
            <a:endParaRPr/>
          </a:p>
          <a:p>
            <a:pPr indent="-117475" lvl="0" marL="274320" marR="0" rtl="0" algn="just">
              <a:spcBef>
                <a:spcPts val="520"/>
              </a:spcBef>
              <a:spcAft>
                <a:spcPts val="0"/>
              </a:spcAft>
              <a:buClr>
                <a:schemeClr val="accent3"/>
              </a:buClr>
              <a:buSzPts val="2470"/>
              <a:buFont typeface="Noto Sans Symbols"/>
              <a:buNone/>
            </a:pPr>
            <a:r>
              <a:t/>
            </a:r>
            <a:endParaRPr b="0" i="0" sz="2600" u="none" cap="none" strike="noStrike">
              <a:solidFill>
                <a:schemeClr val="dk1"/>
              </a:solidFill>
              <a:latin typeface="Constantia"/>
              <a:ea typeface="Constantia"/>
              <a:cs typeface="Constantia"/>
              <a:sym typeface="Constantia"/>
            </a:endParaRPr>
          </a:p>
        </p:txBody>
      </p:sp>
      <p:sp>
        <p:nvSpPr>
          <p:cNvPr id="319" name="Google Shape;319;p39"/>
          <p:cNvSpPr/>
          <p:nvPr/>
        </p:nvSpPr>
        <p:spPr>
          <a:xfrm>
            <a:off x="0" y="152400"/>
            <a:ext cx="9144000" cy="52322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Clr>
                <a:srgbClr val="FF0000"/>
              </a:buClr>
              <a:buSzPts val="2800"/>
              <a:buFont typeface="Calibri"/>
              <a:buNone/>
            </a:pPr>
            <a:r>
              <a:rPr lang="en-US" sz="2800">
                <a:solidFill>
                  <a:srgbClr val="FF0000"/>
                </a:solidFill>
                <a:latin typeface="Calibri"/>
                <a:ea typeface="Calibri"/>
                <a:cs typeface="Calibri"/>
                <a:sym typeface="Calibri"/>
              </a:rPr>
              <a:t>How many ways Dependent object can be injected?</a:t>
            </a:r>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500"/>
                                        <p:tgtEl>
                                          <p:spTgt spid="3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18">
                                            <p:txEl>
                                              <p:pRg end="0" st="0"/>
                                            </p:txEl>
                                          </p:spTgt>
                                        </p:tgtEl>
                                        <p:attrNameLst>
                                          <p:attrName>style.visibility</p:attrName>
                                        </p:attrNameLst>
                                      </p:cBhvr>
                                      <p:to>
                                        <p:strVal val="visible"/>
                                      </p:to>
                                    </p:set>
                                    <p:anim calcmode="lin" valueType="num">
                                      <p:cBhvr additive="base">
                                        <p:cTn dur="500"/>
                                        <p:tgtEl>
                                          <p:spTgt spid="318">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318">
                                            <p:txEl>
                                              <p:pRg end="0" st="0"/>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18">
                                            <p:txEl>
                                              <p:pRg end="1" st="1"/>
                                            </p:txEl>
                                          </p:spTgt>
                                        </p:tgtEl>
                                        <p:attrNameLst>
                                          <p:attrName>style.visibility</p:attrName>
                                        </p:attrNameLst>
                                      </p:cBhvr>
                                      <p:to>
                                        <p:strVal val="visible"/>
                                      </p:to>
                                    </p:set>
                                    <p:anim calcmode="lin" valueType="num">
                                      <p:cBhvr additive="base">
                                        <p:cTn dur="500"/>
                                        <p:tgtEl>
                                          <p:spTgt spid="318">
                                            <p:txEl>
                                              <p:pRg end="1" st="1"/>
                                            </p:txEl>
                                          </p:spTgt>
                                        </p:tgtEl>
                                        <p:attrNameLst>
                                          <p:attrName>ppt_w</p:attrName>
                                        </p:attrNameLst>
                                      </p:cBhvr>
                                      <p:tavLst>
                                        <p:tav fmla="" tm="0">
                                          <p:val>
                                            <p:strVal val="0"/>
                                          </p:val>
                                        </p:tav>
                                        <p:tav fmla="" tm="100000">
                                          <p:val>
                                            <p:strVal val="#ppt_w"/>
                                          </p:val>
                                        </p:tav>
                                      </p:tavLst>
                                    </p:anim>
                                    <p:anim calcmode="lin" valueType="num">
                                      <p:cBhvr additive="base">
                                        <p:cTn dur="500"/>
                                        <p:tgtEl>
                                          <p:spTgt spid="318">
                                            <p:txEl>
                                              <p:pRg end="1" st="1"/>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18">
                                            <p:txEl>
                                              <p:pRg end="2" st="2"/>
                                            </p:txEl>
                                          </p:spTgt>
                                        </p:tgtEl>
                                        <p:attrNameLst>
                                          <p:attrName>style.visibility</p:attrName>
                                        </p:attrNameLst>
                                      </p:cBhvr>
                                      <p:to>
                                        <p:strVal val="visible"/>
                                      </p:to>
                                    </p:set>
                                    <p:anim calcmode="lin" valueType="num">
                                      <p:cBhvr additive="base">
                                        <p:cTn dur="500"/>
                                        <p:tgtEl>
                                          <p:spTgt spid="318">
                                            <p:txEl>
                                              <p:pRg end="2" st="2"/>
                                            </p:txEl>
                                          </p:spTgt>
                                        </p:tgtEl>
                                        <p:attrNameLst>
                                          <p:attrName>ppt_w</p:attrName>
                                        </p:attrNameLst>
                                      </p:cBhvr>
                                      <p:tavLst>
                                        <p:tav fmla="" tm="0">
                                          <p:val>
                                            <p:strVal val="0"/>
                                          </p:val>
                                        </p:tav>
                                        <p:tav fmla="" tm="100000">
                                          <p:val>
                                            <p:strVal val="#ppt_w"/>
                                          </p:val>
                                        </p:tav>
                                      </p:tavLst>
                                    </p:anim>
                                    <p:anim calcmode="lin" valueType="num">
                                      <p:cBhvr additive="base">
                                        <p:cTn dur="500"/>
                                        <p:tgtEl>
                                          <p:spTgt spid="318">
                                            <p:txEl>
                                              <p:pRg end="2" st="2"/>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18">
                                            <p:txEl>
                                              <p:pRg end="3" st="3"/>
                                            </p:txEl>
                                          </p:spTgt>
                                        </p:tgtEl>
                                        <p:attrNameLst>
                                          <p:attrName>style.visibility</p:attrName>
                                        </p:attrNameLst>
                                      </p:cBhvr>
                                      <p:to>
                                        <p:strVal val="visible"/>
                                      </p:to>
                                    </p:set>
                                    <p:anim calcmode="lin" valueType="num">
                                      <p:cBhvr additive="base">
                                        <p:cTn dur="500"/>
                                        <p:tgtEl>
                                          <p:spTgt spid="318">
                                            <p:txEl>
                                              <p:pRg end="3" st="3"/>
                                            </p:txEl>
                                          </p:spTgt>
                                        </p:tgtEl>
                                        <p:attrNameLst>
                                          <p:attrName>ppt_w</p:attrName>
                                        </p:attrNameLst>
                                      </p:cBhvr>
                                      <p:tavLst>
                                        <p:tav fmla="" tm="0">
                                          <p:val>
                                            <p:strVal val="0"/>
                                          </p:val>
                                        </p:tav>
                                        <p:tav fmla="" tm="100000">
                                          <p:val>
                                            <p:strVal val="#ppt_w"/>
                                          </p:val>
                                        </p:tav>
                                      </p:tavLst>
                                    </p:anim>
                                    <p:anim calcmode="lin" valueType="num">
                                      <p:cBhvr additive="base">
                                        <p:cTn dur="500"/>
                                        <p:tgtEl>
                                          <p:spTgt spid="318">
                                            <p:txEl>
                                              <p:pRg end="3" st="3"/>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18">
                                            <p:txEl>
                                              <p:pRg end="4" st="4"/>
                                            </p:txEl>
                                          </p:spTgt>
                                        </p:tgtEl>
                                        <p:attrNameLst>
                                          <p:attrName>style.visibility</p:attrName>
                                        </p:attrNameLst>
                                      </p:cBhvr>
                                      <p:to>
                                        <p:strVal val="visible"/>
                                      </p:to>
                                    </p:set>
                                    <p:anim calcmode="lin" valueType="num">
                                      <p:cBhvr additive="base">
                                        <p:cTn dur="500"/>
                                        <p:tgtEl>
                                          <p:spTgt spid="318">
                                            <p:txEl>
                                              <p:pRg end="4" st="4"/>
                                            </p:txEl>
                                          </p:spTgt>
                                        </p:tgtEl>
                                        <p:attrNameLst>
                                          <p:attrName>ppt_w</p:attrName>
                                        </p:attrNameLst>
                                      </p:cBhvr>
                                      <p:tavLst>
                                        <p:tav fmla="" tm="0">
                                          <p:val>
                                            <p:strVal val="0"/>
                                          </p:val>
                                        </p:tav>
                                        <p:tav fmla="" tm="100000">
                                          <p:val>
                                            <p:strVal val="#ppt_w"/>
                                          </p:val>
                                        </p:tav>
                                      </p:tavLst>
                                    </p:anim>
                                    <p:anim calcmode="lin" valueType="num">
                                      <p:cBhvr additive="base">
                                        <p:cTn dur="500"/>
                                        <p:tgtEl>
                                          <p:spTgt spid="318">
                                            <p:txEl>
                                              <p:pRg end="4" st="4"/>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18">
                                            <p:txEl>
                                              <p:pRg end="5" st="5"/>
                                            </p:txEl>
                                          </p:spTgt>
                                        </p:tgtEl>
                                        <p:attrNameLst>
                                          <p:attrName>style.visibility</p:attrName>
                                        </p:attrNameLst>
                                      </p:cBhvr>
                                      <p:to>
                                        <p:strVal val="visible"/>
                                      </p:to>
                                    </p:set>
                                    <p:anim calcmode="lin" valueType="num">
                                      <p:cBhvr additive="base">
                                        <p:cTn dur="500"/>
                                        <p:tgtEl>
                                          <p:spTgt spid="318">
                                            <p:txEl>
                                              <p:pRg end="5" st="5"/>
                                            </p:txEl>
                                          </p:spTgt>
                                        </p:tgtEl>
                                        <p:attrNameLst>
                                          <p:attrName>ppt_w</p:attrName>
                                        </p:attrNameLst>
                                      </p:cBhvr>
                                      <p:tavLst>
                                        <p:tav fmla="" tm="0">
                                          <p:val>
                                            <p:strVal val="0"/>
                                          </p:val>
                                        </p:tav>
                                        <p:tav fmla="" tm="100000">
                                          <p:val>
                                            <p:strVal val="#ppt_w"/>
                                          </p:val>
                                        </p:tav>
                                      </p:tavLst>
                                    </p:anim>
                                    <p:anim calcmode="lin" valueType="num">
                                      <p:cBhvr additive="base">
                                        <p:cTn dur="500"/>
                                        <p:tgtEl>
                                          <p:spTgt spid="318">
                                            <p:txEl>
                                              <p:pRg end="5" st="5"/>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18">
                                            <p:txEl>
                                              <p:pRg end="6" st="6"/>
                                            </p:txEl>
                                          </p:spTgt>
                                        </p:tgtEl>
                                        <p:attrNameLst>
                                          <p:attrName>style.visibility</p:attrName>
                                        </p:attrNameLst>
                                      </p:cBhvr>
                                      <p:to>
                                        <p:strVal val="visible"/>
                                      </p:to>
                                    </p:set>
                                    <p:anim calcmode="lin" valueType="num">
                                      <p:cBhvr additive="base">
                                        <p:cTn dur="500"/>
                                        <p:tgtEl>
                                          <p:spTgt spid="318">
                                            <p:txEl>
                                              <p:pRg end="6" st="6"/>
                                            </p:txEl>
                                          </p:spTgt>
                                        </p:tgtEl>
                                        <p:attrNameLst>
                                          <p:attrName>ppt_w</p:attrName>
                                        </p:attrNameLst>
                                      </p:cBhvr>
                                      <p:tavLst>
                                        <p:tav fmla="" tm="0">
                                          <p:val>
                                            <p:strVal val="0"/>
                                          </p:val>
                                        </p:tav>
                                        <p:tav fmla="" tm="100000">
                                          <p:val>
                                            <p:strVal val="#ppt_w"/>
                                          </p:val>
                                        </p:tav>
                                      </p:tavLst>
                                    </p:anim>
                                    <p:anim calcmode="lin" valueType="num">
                                      <p:cBhvr additive="base">
                                        <p:cTn dur="500"/>
                                        <p:tgtEl>
                                          <p:spTgt spid="318">
                                            <p:txEl>
                                              <p:pRg end="6" st="6"/>
                                            </p:txEl>
                                          </p:spTgt>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0"/>
          <p:cNvSpPr txBox="1"/>
          <p:nvPr>
            <p:ph idx="4294967295" type="subTitle"/>
          </p:nvPr>
        </p:nvSpPr>
        <p:spPr>
          <a:xfrm>
            <a:off x="0" y="0"/>
            <a:ext cx="8915400" cy="6553200"/>
          </a:xfrm>
          <a:prstGeom prst="rect">
            <a:avLst/>
          </a:prstGeom>
          <a:noFill/>
          <a:ln>
            <a:noFill/>
          </a:ln>
        </p:spPr>
        <p:txBody>
          <a:bodyPr anchorCtr="0" anchor="t" bIns="45700" lIns="91425" spcFirstLastPara="1" rIns="91425" wrap="square" tIns="45700">
            <a:noAutofit/>
          </a:bodyPr>
          <a:lstStyle/>
          <a:p>
            <a:pPr indent="-274320" lvl="0" marL="274320" marR="0" rtl="0" algn="just">
              <a:spcBef>
                <a:spcPts val="0"/>
              </a:spcBef>
              <a:spcAft>
                <a:spcPts val="0"/>
              </a:spcAft>
              <a:buClr>
                <a:schemeClr val="accent3"/>
              </a:buClr>
              <a:buSzPts val="3040"/>
              <a:buFont typeface="Noto Sans Symbols"/>
              <a:buNone/>
            </a:pPr>
            <a:r>
              <a:rPr b="0" i="0" lang="en-US" sz="3200" u="none" cap="none" strike="noStrike">
                <a:solidFill>
                  <a:srgbClr val="FF0000"/>
                </a:solidFill>
                <a:latin typeface="Calibri"/>
                <a:ea typeface="Calibri"/>
                <a:cs typeface="Calibri"/>
                <a:sym typeface="Calibri"/>
              </a:rPr>
              <a:t>What is a Spring bean?</a:t>
            </a:r>
            <a:endParaRPr/>
          </a:p>
          <a:p>
            <a:pPr indent="-274320" lvl="0" marL="274320" marR="0" rtl="0" algn="just">
              <a:spcBef>
                <a:spcPts val="640"/>
              </a:spcBef>
              <a:spcAft>
                <a:spcPts val="0"/>
              </a:spcAft>
              <a:buClr>
                <a:schemeClr val="accent3"/>
              </a:buClr>
              <a:buSzPts val="3040"/>
              <a:buFont typeface="Noto Sans Symbols"/>
              <a:buChar char="⚫"/>
            </a:pPr>
            <a:r>
              <a:rPr b="1" i="0" lang="en-US" sz="3200" u="none" cap="none" strike="noStrike">
                <a:solidFill>
                  <a:schemeClr val="dk1"/>
                </a:solidFill>
                <a:latin typeface="Calibri"/>
                <a:ea typeface="Calibri"/>
                <a:cs typeface="Calibri"/>
                <a:sym typeface="Calibri"/>
              </a:rPr>
              <a:t>A </a:t>
            </a:r>
            <a:r>
              <a:rPr b="1" i="0" lang="en-US" sz="3200" u="none" cap="none" strike="noStrike">
                <a:solidFill>
                  <a:srgbClr val="FF0000"/>
                </a:solidFill>
                <a:latin typeface="Calibri"/>
                <a:ea typeface="Calibri"/>
                <a:cs typeface="Calibri"/>
                <a:sym typeface="Calibri"/>
              </a:rPr>
              <a:t>bean is an object </a:t>
            </a:r>
            <a:r>
              <a:rPr b="1" i="0" lang="en-US" sz="3200" u="none" cap="none" strike="noStrike">
                <a:solidFill>
                  <a:schemeClr val="dk1"/>
                </a:solidFill>
                <a:latin typeface="Calibri"/>
                <a:ea typeface="Calibri"/>
                <a:cs typeface="Calibri"/>
                <a:sym typeface="Calibri"/>
              </a:rPr>
              <a:t>that is instantiated, assembled, and otherwise managed by a Spring DI Framework. </a:t>
            </a:r>
            <a:endParaRPr/>
          </a:p>
          <a:p>
            <a:pPr indent="-81280" lvl="0" marL="274320" marR="0" rtl="0" algn="just">
              <a:spcBef>
                <a:spcPts val="640"/>
              </a:spcBef>
              <a:spcAft>
                <a:spcPts val="0"/>
              </a:spcAft>
              <a:buClr>
                <a:schemeClr val="accent3"/>
              </a:buClr>
              <a:buSzPts val="3040"/>
              <a:buFont typeface="Noto Sans Symbols"/>
              <a:buNone/>
            </a:pPr>
            <a:r>
              <a:t/>
            </a:r>
            <a:endParaRPr b="0" i="0" sz="3200" u="none" cap="none" strike="noStrike">
              <a:solidFill>
                <a:schemeClr val="dk1"/>
              </a:solidFill>
              <a:latin typeface="Calibri"/>
              <a:ea typeface="Calibri"/>
              <a:cs typeface="Calibri"/>
              <a:sym typeface="Calibri"/>
            </a:endParaRPr>
          </a:p>
          <a:p>
            <a:pPr indent="-274320" lvl="0" marL="274320" marR="0" rtl="0" algn="just">
              <a:spcBef>
                <a:spcPts val="640"/>
              </a:spcBef>
              <a:spcAft>
                <a:spcPts val="0"/>
              </a:spcAft>
              <a:buClr>
                <a:schemeClr val="accent3"/>
              </a:buClr>
              <a:buSzPts val="3040"/>
              <a:buFont typeface="Noto Sans Symbols"/>
              <a:buChar char="⚫"/>
            </a:pPr>
            <a:r>
              <a:rPr b="0" i="0" lang="en-US" sz="3200" u="none" cap="none" strike="noStrike">
                <a:solidFill>
                  <a:schemeClr val="dk1"/>
                </a:solidFill>
                <a:latin typeface="Calibri"/>
                <a:ea typeface="Calibri"/>
                <a:cs typeface="Calibri"/>
                <a:sym typeface="Calibri"/>
              </a:rPr>
              <a:t>These beans are created with the configuration metadata that you supply to the container, for example, in the form of XML</a:t>
            </a:r>
            <a:r>
              <a:rPr b="0" i="0" lang="en-US" sz="3200" u="none" cap="none" strike="noStrike">
                <a:solidFill>
                  <a:srgbClr val="FF0000"/>
                </a:solidFill>
                <a:latin typeface="Calibri"/>
                <a:ea typeface="Calibri"/>
                <a:cs typeface="Calibri"/>
                <a:sym typeface="Calibri"/>
              </a:rPr>
              <a:t> &lt;bean/&gt;</a:t>
            </a:r>
            <a:endParaRPr/>
          </a:p>
          <a:p>
            <a:pPr indent="-81280" lvl="0" marL="274320" marR="0" rtl="0" algn="just">
              <a:spcBef>
                <a:spcPts val="640"/>
              </a:spcBef>
              <a:spcAft>
                <a:spcPts val="0"/>
              </a:spcAft>
              <a:buClr>
                <a:schemeClr val="accent3"/>
              </a:buClr>
              <a:buSzPts val="3040"/>
              <a:buFont typeface="Noto Sans Symbols"/>
              <a:buNone/>
            </a:pPr>
            <a:r>
              <a:t/>
            </a:r>
            <a:endParaRPr b="0" i="0" sz="3200" u="none" cap="none" strike="noStrike">
              <a:solidFill>
                <a:schemeClr val="dk1"/>
              </a:solidFill>
              <a:latin typeface="Calibri"/>
              <a:ea typeface="Calibri"/>
              <a:cs typeface="Calibri"/>
              <a:sym typeface="Calibri"/>
            </a:endParaRPr>
          </a:p>
          <a:p>
            <a:pPr indent="-274320" lvl="0" marL="274320" marR="0" rtl="0" algn="just">
              <a:spcBef>
                <a:spcPts val="640"/>
              </a:spcBef>
              <a:spcAft>
                <a:spcPts val="0"/>
              </a:spcAft>
              <a:buClr>
                <a:schemeClr val="accent3"/>
              </a:buClr>
              <a:buSzPts val="3040"/>
              <a:buFont typeface="Noto Sans Symbols"/>
              <a:buChar char="⚫"/>
            </a:pPr>
            <a:r>
              <a:rPr b="0" i="0" lang="en-US" sz="3200" u="none" cap="none" strike="noStrike">
                <a:solidFill>
                  <a:schemeClr val="dk1"/>
                </a:solidFill>
                <a:latin typeface="Calibri"/>
                <a:ea typeface="Calibri"/>
                <a:cs typeface="Calibri"/>
                <a:sym typeface="Calibri"/>
              </a:rPr>
              <a:t>For example, an object an Employee class(which is created by BeanFactory) is a bean.</a:t>
            </a:r>
            <a:endParaRPr b="0" i="0" sz="3200" u="none" cap="none" strike="noStrike">
              <a:solidFill>
                <a:schemeClr val="dk1"/>
              </a:solidFill>
              <a:latin typeface="Calibri"/>
              <a:ea typeface="Calibri"/>
              <a:cs typeface="Calibri"/>
              <a:sym typeface="Calibri"/>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4">
                                            <p:txEl>
                                              <p:pRg end="0" st="0"/>
                                            </p:txEl>
                                          </p:spTgt>
                                        </p:tgtEl>
                                        <p:attrNameLst>
                                          <p:attrName>style.visibility</p:attrName>
                                        </p:attrNameLst>
                                      </p:cBhvr>
                                      <p:to>
                                        <p:strVal val="visible"/>
                                      </p:to>
                                    </p:set>
                                    <p:anim calcmode="lin" valueType="num">
                                      <p:cBhvr additive="base">
                                        <p:cTn dur="500"/>
                                        <p:tgtEl>
                                          <p:spTgt spid="32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4">
                                            <p:txEl>
                                              <p:pRg end="1" st="1"/>
                                            </p:txEl>
                                          </p:spTgt>
                                        </p:tgtEl>
                                        <p:attrNameLst>
                                          <p:attrName>style.visibility</p:attrName>
                                        </p:attrNameLst>
                                      </p:cBhvr>
                                      <p:to>
                                        <p:strVal val="visible"/>
                                      </p:to>
                                    </p:set>
                                    <p:anim calcmode="lin" valueType="num">
                                      <p:cBhvr additive="base">
                                        <p:cTn dur="500"/>
                                        <p:tgtEl>
                                          <p:spTgt spid="32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4">
                                            <p:txEl>
                                              <p:pRg end="2" st="2"/>
                                            </p:txEl>
                                          </p:spTgt>
                                        </p:tgtEl>
                                        <p:attrNameLst>
                                          <p:attrName>style.visibility</p:attrName>
                                        </p:attrNameLst>
                                      </p:cBhvr>
                                      <p:to>
                                        <p:strVal val="visible"/>
                                      </p:to>
                                    </p:set>
                                    <p:anim calcmode="lin" valueType="num">
                                      <p:cBhvr additive="base">
                                        <p:cTn dur="500"/>
                                        <p:tgtEl>
                                          <p:spTgt spid="32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4">
                                            <p:txEl>
                                              <p:pRg end="3" st="3"/>
                                            </p:txEl>
                                          </p:spTgt>
                                        </p:tgtEl>
                                        <p:attrNameLst>
                                          <p:attrName>style.visibility</p:attrName>
                                        </p:attrNameLst>
                                      </p:cBhvr>
                                      <p:to>
                                        <p:strVal val="visible"/>
                                      </p:to>
                                    </p:set>
                                    <p:anim calcmode="lin" valueType="num">
                                      <p:cBhvr additive="base">
                                        <p:cTn dur="500"/>
                                        <p:tgtEl>
                                          <p:spTgt spid="32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4">
                                            <p:txEl>
                                              <p:pRg end="4" st="4"/>
                                            </p:txEl>
                                          </p:spTgt>
                                        </p:tgtEl>
                                        <p:attrNameLst>
                                          <p:attrName>style.visibility</p:attrName>
                                        </p:attrNameLst>
                                      </p:cBhvr>
                                      <p:to>
                                        <p:strVal val="visible"/>
                                      </p:to>
                                    </p:set>
                                    <p:anim calcmode="lin" valueType="num">
                                      <p:cBhvr additive="base">
                                        <p:cTn dur="500"/>
                                        <p:tgtEl>
                                          <p:spTgt spid="324">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4">
                                            <p:txEl>
                                              <p:pRg end="5" st="5"/>
                                            </p:txEl>
                                          </p:spTgt>
                                        </p:tgtEl>
                                        <p:attrNameLst>
                                          <p:attrName>style.visibility</p:attrName>
                                        </p:attrNameLst>
                                      </p:cBhvr>
                                      <p:to>
                                        <p:strVal val="visible"/>
                                      </p:to>
                                    </p:set>
                                    <p:anim calcmode="lin" valueType="num">
                                      <p:cBhvr additive="base">
                                        <p:cTn dur="500"/>
                                        <p:tgtEl>
                                          <p:spTgt spid="324">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1"/>
          <p:cNvSpPr txBox="1"/>
          <p:nvPr>
            <p:ph idx="4294967295" type="sub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274320" lvl="0" marL="274320" marR="0" rtl="0" algn="just">
              <a:spcBef>
                <a:spcPts val="0"/>
              </a:spcBef>
              <a:spcAft>
                <a:spcPts val="0"/>
              </a:spcAft>
              <a:buClr>
                <a:schemeClr val="accent3"/>
              </a:buClr>
              <a:buSzPts val="4560"/>
              <a:buFont typeface="Noto Sans Symbols"/>
              <a:buNone/>
            </a:pPr>
            <a:r>
              <a:rPr b="0" i="0" lang="en-US" sz="4800" u="none" cap="none" strike="noStrike">
                <a:solidFill>
                  <a:srgbClr val="FF0000"/>
                </a:solidFill>
                <a:latin typeface="Calibri"/>
                <a:ea typeface="Calibri"/>
                <a:cs typeface="Calibri"/>
                <a:sym typeface="Calibri"/>
              </a:rPr>
              <a:t>Constructor Injection</a:t>
            </a:r>
            <a:endParaRPr/>
          </a:p>
          <a:p>
            <a:pPr indent="-274320" lvl="0" marL="274320" marR="0" rtl="0" algn="just">
              <a:spcBef>
                <a:spcPts val="640"/>
              </a:spcBef>
              <a:spcAft>
                <a:spcPts val="0"/>
              </a:spcAft>
              <a:buClr>
                <a:schemeClr val="accent3"/>
              </a:buClr>
              <a:buSzPts val="3040"/>
              <a:buFont typeface="Noto Sans Symbols"/>
              <a:buChar char="⚫"/>
            </a:pPr>
            <a:r>
              <a:rPr b="0" i="0" lang="en-US" sz="3200" u="none" cap="none" strike="noStrike">
                <a:solidFill>
                  <a:schemeClr val="dk1"/>
                </a:solidFill>
                <a:latin typeface="Calibri"/>
                <a:ea typeface="Calibri"/>
                <a:cs typeface="Calibri"/>
                <a:sym typeface="Calibri"/>
              </a:rPr>
              <a:t>The dependency is injected  by constructor. The </a:t>
            </a:r>
            <a:r>
              <a:rPr b="1" i="1" lang="en-US" sz="3200" u="none" cap="none" strike="noStrike">
                <a:solidFill>
                  <a:srgbClr val="FF0000"/>
                </a:solidFill>
                <a:latin typeface="Calibri"/>
                <a:ea typeface="Calibri"/>
                <a:cs typeface="Calibri"/>
                <a:sym typeface="Calibri"/>
              </a:rPr>
              <a:t>&lt;constructor-arg&gt; </a:t>
            </a:r>
            <a:r>
              <a:rPr b="0" i="0" lang="en-US" sz="3200" u="none" cap="none" strike="noStrike">
                <a:solidFill>
                  <a:schemeClr val="dk1"/>
                </a:solidFill>
                <a:latin typeface="Calibri"/>
                <a:ea typeface="Calibri"/>
                <a:cs typeface="Calibri"/>
                <a:sym typeface="Calibri"/>
              </a:rPr>
              <a:t>sub element of </a:t>
            </a:r>
            <a:r>
              <a:rPr b="1" i="1" lang="en-US" sz="3200" u="none" cap="none" strike="noStrike">
                <a:solidFill>
                  <a:srgbClr val="FF0000"/>
                </a:solidFill>
                <a:latin typeface="Calibri"/>
                <a:ea typeface="Calibri"/>
                <a:cs typeface="Calibri"/>
                <a:sym typeface="Calibri"/>
              </a:rPr>
              <a:t>&lt;bean&gt;</a:t>
            </a:r>
            <a:r>
              <a:rPr b="0" i="0" lang="en-US" sz="3200" u="none" cap="none" strike="noStrike">
                <a:solidFill>
                  <a:schemeClr val="dk1"/>
                </a:solidFill>
                <a:latin typeface="Calibri"/>
                <a:ea typeface="Calibri"/>
                <a:cs typeface="Calibri"/>
                <a:sym typeface="Calibri"/>
              </a:rPr>
              <a:t> is used for constructor injection. Here we are going to inject</a:t>
            </a:r>
            <a:endParaRPr/>
          </a:p>
          <a:p>
            <a:pPr indent="-274320" lvl="0" marL="274320" marR="0" rtl="0" algn="just">
              <a:spcBef>
                <a:spcPts val="640"/>
              </a:spcBef>
              <a:spcAft>
                <a:spcPts val="0"/>
              </a:spcAft>
              <a:buClr>
                <a:schemeClr val="accent3"/>
              </a:buClr>
              <a:buSzPts val="3040"/>
              <a:buFont typeface="Noto Sans Symbols"/>
              <a:buChar char="⚫"/>
            </a:pPr>
            <a:r>
              <a:rPr b="0" i="0" lang="en-US" sz="3200" u="none" cap="none" strike="noStrike">
                <a:solidFill>
                  <a:schemeClr val="dk1"/>
                </a:solidFill>
                <a:latin typeface="Calibri"/>
                <a:ea typeface="Calibri"/>
                <a:cs typeface="Calibri"/>
                <a:sym typeface="Calibri"/>
              </a:rPr>
              <a:t>primitive and String-based values</a:t>
            </a:r>
            <a:endParaRPr/>
          </a:p>
          <a:p>
            <a:pPr indent="-274320" lvl="0" marL="274320" marR="0" rtl="0" algn="just">
              <a:spcBef>
                <a:spcPts val="640"/>
              </a:spcBef>
              <a:spcAft>
                <a:spcPts val="0"/>
              </a:spcAft>
              <a:buClr>
                <a:schemeClr val="accent3"/>
              </a:buClr>
              <a:buSzPts val="3040"/>
              <a:buFont typeface="Noto Sans Symbols"/>
              <a:buChar char="⚫"/>
            </a:pPr>
            <a:r>
              <a:rPr b="0" i="0" lang="en-US" sz="3200" u="none" cap="none" strike="noStrike">
                <a:solidFill>
                  <a:schemeClr val="dk1"/>
                </a:solidFill>
                <a:latin typeface="Calibri"/>
                <a:ea typeface="Calibri"/>
                <a:cs typeface="Calibri"/>
                <a:sym typeface="Calibri"/>
              </a:rPr>
              <a:t>Dependent object (contained object)</a:t>
            </a:r>
            <a:endParaRPr/>
          </a:p>
          <a:p>
            <a:pPr indent="-274320" lvl="0" marL="274320" marR="0" rtl="0" algn="just">
              <a:spcBef>
                <a:spcPts val="640"/>
              </a:spcBef>
              <a:spcAft>
                <a:spcPts val="0"/>
              </a:spcAft>
              <a:buClr>
                <a:schemeClr val="accent3"/>
              </a:buClr>
              <a:buSzPts val="3040"/>
              <a:buFont typeface="Noto Sans Symbols"/>
              <a:buChar char="⚫"/>
            </a:pPr>
            <a:r>
              <a:rPr b="0" i="0" lang="en-US" sz="3200" u="none" cap="none" strike="noStrike">
                <a:solidFill>
                  <a:schemeClr val="dk1"/>
                </a:solidFill>
                <a:latin typeface="Calibri"/>
                <a:ea typeface="Calibri"/>
                <a:cs typeface="Calibri"/>
                <a:sym typeface="Calibri"/>
              </a:rPr>
              <a:t>Collection values etc.</a:t>
            </a:r>
            <a:endParaRPr b="0" i="0" sz="3200" u="none" cap="none" strike="noStrike">
              <a:solidFill>
                <a:schemeClr val="dk1"/>
              </a:solidFill>
              <a:latin typeface="Calibri"/>
              <a:ea typeface="Calibri"/>
              <a:cs typeface="Calibri"/>
              <a:sym typeface="Calibri"/>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0" st="0"/>
                                            </p:txEl>
                                          </p:spTgt>
                                        </p:tgtEl>
                                        <p:attrNameLst>
                                          <p:attrName>style.visibility</p:attrName>
                                        </p:attrNameLst>
                                      </p:cBhvr>
                                      <p:to>
                                        <p:strVal val="visible"/>
                                      </p:to>
                                    </p:set>
                                    <p:animEffect filter="fade" transition="in">
                                      <p:cBhvr>
                                        <p:cTn dur="500"/>
                                        <p:tgtEl>
                                          <p:spTgt spid="3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1" st="1"/>
                                            </p:txEl>
                                          </p:spTgt>
                                        </p:tgtEl>
                                        <p:attrNameLst>
                                          <p:attrName>style.visibility</p:attrName>
                                        </p:attrNameLst>
                                      </p:cBhvr>
                                      <p:to>
                                        <p:strVal val="visible"/>
                                      </p:to>
                                    </p:set>
                                    <p:animEffect filter="fade" transition="in">
                                      <p:cBhvr>
                                        <p:cTn dur="500"/>
                                        <p:tgtEl>
                                          <p:spTgt spid="3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2" st="2"/>
                                            </p:txEl>
                                          </p:spTgt>
                                        </p:tgtEl>
                                        <p:attrNameLst>
                                          <p:attrName>style.visibility</p:attrName>
                                        </p:attrNameLst>
                                      </p:cBhvr>
                                      <p:to>
                                        <p:strVal val="visible"/>
                                      </p:to>
                                    </p:set>
                                    <p:animEffect filter="fade" transition="in">
                                      <p:cBhvr>
                                        <p:cTn dur="500"/>
                                        <p:tgtEl>
                                          <p:spTgt spid="3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3" st="3"/>
                                            </p:txEl>
                                          </p:spTgt>
                                        </p:tgtEl>
                                        <p:attrNameLst>
                                          <p:attrName>style.visibility</p:attrName>
                                        </p:attrNameLst>
                                      </p:cBhvr>
                                      <p:to>
                                        <p:strVal val="visible"/>
                                      </p:to>
                                    </p:set>
                                    <p:animEffect filter="fade" transition="in">
                                      <p:cBhvr>
                                        <p:cTn dur="500"/>
                                        <p:tgtEl>
                                          <p:spTgt spid="3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4" st="4"/>
                                            </p:txEl>
                                          </p:spTgt>
                                        </p:tgtEl>
                                        <p:attrNameLst>
                                          <p:attrName>style.visibility</p:attrName>
                                        </p:attrNameLst>
                                      </p:cBhvr>
                                      <p:to>
                                        <p:strVal val="visible"/>
                                      </p:to>
                                    </p:set>
                                    <p:animEffect filter="fade" transition="in">
                                      <p:cBhvr>
                                        <p:cTn dur="500"/>
                                        <p:tgtEl>
                                          <p:spTgt spid="32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2"/>
          <p:cNvSpPr txBox="1"/>
          <p:nvPr>
            <p:ph idx="4294967295" type="subTitle"/>
          </p:nvPr>
        </p:nvSpPr>
        <p:spPr>
          <a:xfrm>
            <a:off x="304800" y="457200"/>
            <a:ext cx="8839200" cy="5943600"/>
          </a:xfrm>
          <a:prstGeom prst="rect">
            <a:avLst/>
          </a:prstGeom>
          <a:noFill/>
          <a:ln>
            <a:noFill/>
          </a:ln>
        </p:spPr>
        <p:txBody>
          <a:bodyPr anchorCtr="0" anchor="t" bIns="45700" lIns="91425" spcFirstLastPara="1" rIns="91425" wrap="square" tIns="45700">
            <a:noAutofit/>
          </a:bodyPr>
          <a:lstStyle/>
          <a:p>
            <a:pPr indent="-274320" lvl="0" marL="274320" marR="0" rtl="0" algn="just">
              <a:spcBef>
                <a:spcPts val="0"/>
              </a:spcBef>
              <a:spcAft>
                <a:spcPts val="0"/>
              </a:spcAft>
              <a:buClr>
                <a:schemeClr val="accent3"/>
              </a:buClr>
              <a:buSzPts val="4560"/>
              <a:buFont typeface="Noto Sans Symbols"/>
              <a:buNone/>
            </a:pPr>
            <a:r>
              <a:rPr b="0" i="0" lang="en-US" sz="4800" u="none" cap="none" strike="noStrike">
                <a:solidFill>
                  <a:srgbClr val="FF0000"/>
                </a:solidFill>
                <a:latin typeface="Calibri"/>
                <a:ea typeface="Calibri"/>
                <a:cs typeface="Calibri"/>
                <a:sym typeface="Calibri"/>
              </a:rPr>
              <a:t>Dependency Injection by Setter method </a:t>
            </a:r>
            <a:endParaRPr/>
          </a:p>
          <a:p>
            <a:pPr indent="-274320" lvl="0" marL="274320" marR="0" rtl="0" algn="just">
              <a:spcBef>
                <a:spcPts val="520"/>
              </a:spcBef>
              <a:spcAft>
                <a:spcPts val="0"/>
              </a:spcAft>
              <a:buClr>
                <a:schemeClr val="accent3"/>
              </a:buClr>
              <a:buSzPts val="2470"/>
              <a:buFont typeface="Noto Sans Symbols"/>
              <a:buChar char="⚫"/>
            </a:pPr>
            <a:r>
              <a:rPr b="0" i="0" lang="en-US" sz="2600" u="none" cap="none" strike="noStrike">
                <a:solidFill>
                  <a:schemeClr val="dk1"/>
                </a:solidFill>
                <a:latin typeface="Calibri"/>
                <a:ea typeface="Calibri"/>
                <a:cs typeface="Calibri"/>
                <a:sym typeface="Calibri"/>
              </a:rPr>
              <a:t>We can inject the dependency by setter method also. The</a:t>
            </a:r>
            <a:r>
              <a:rPr b="0" i="1" lang="en-US" sz="2600" u="none" cap="none" strike="noStrike">
                <a:solidFill>
                  <a:schemeClr val="dk1"/>
                </a:solidFill>
                <a:latin typeface="Calibri"/>
                <a:ea typeface="Calibri"/>
                <a:cs typeface="Calibri"/>
                <a:sym typeface="Calibri"/>
              </a:rPr>
              <a:t> </a:t>
            </a:r>
            <a:r>
              <a:rPr b="1" i="1" lang="en-US" sz="2600" u="none" cap="none" strike="noStrike">
                <a:solidFill>
                  <a:srgbClr val="FF0000"/>
                </a:solidFill>
                <a:latin typeface="Calibri"/>
                <a:ea typeface="Calibri"/>
                <a:cs typeface="Calibri"/>
                <a:sym typeface="Calibri"/>
              </a:rPr>
              <a:t>&lt;property&gt; </a:t>
            </a:r>
            <a:r>
              <a:rPr b="0" i="0" lang="en-US" sz="2600" u="none" cap="none" strike="noStrike">
                <a:solidFill>
                  <a:schemeClr val="dk1"/>
                </a:solidFill>
                <a:latin typeface="Calibri"/>
                <a:ea typeface="Calibri"/>
                <a:cs typeface="Calibri"/>
                <a:sym typeface="Calibri"/>
              </a:rPr>
              <a:t>sub element of </a:t>
            </a:r>
            <a:r>
              <a:rPr b="1" i="1" lang="en-US" sz="2600" u="none" cap="none" strike="noStrike">
                <a:solidFill>
                  <a:srgbClr val="FF0000"/>
                </a:solidFill>
                <a:latin typeface="Calibri"/>
                <a:ea typeface="Calibri"/>
                <a:cs typeface="Calibri"/>
                <a:sym typeface="Calibri"/>
              </a:rPr>
              <a:t>&lt;bean&gt;</a:t>
            </a:r>
            <a:r>
              <a:rPr b="0" i="0" lang="en-US" sz="2600" u="none" cap="none" strike="noStrike">
                <a:solidFill>
                  <a:srgbClr val="FF0000"/>
                </a:solidFill>
                <a:latin typeface="Calibri"/>
                <a:ea typeface="Calibri"/>
                <a:cs typeface="Calibri"/>
                <a:sym typeface="Calibri"/>
              </a:rPr>
              <a:t> </a:t>
            </a:r>
            <a:r>
              <a:rPr b="0" i="0" lang="en-US" sz="2600" u="none" cap="none" strike="noStrike">
                <a:solidFill>
                  <a:schemeClr val="dk1"/>
                </a:solidFill>
                <a:latin typeface="Calibri"/>
                <a:ea typeface="Calibri"/>
                <a:cs typeface="Calibri"/>
                <a:sym typeface="Calibri"/>
              </a:rPr>
              <a:t>is used for setter injection. Here we are going to inject</a:t>
            </a:r>
            <a:endParaRPr/>
          </a:p>
          <a:p>
            <a:pPr indent="-274320" lvl="0" marL="274320" marR="0" rtl="0" algn="just">
              <a:spcBef>
                <a:spcPts val="520"/>
              </a:spcBef>
              <a:spcAft>
                <a:spcPts val="0"/>
              </a:spcAft>
              <a:buClr>
                <a:schemeClr val="accent3"/>
              </a:buClr>
              <a:buSzPts val="2470"/>
              <a:buFont typeface="Noto Sans Symbols"/>
              <a:buChar char="⚫"/>
            </a:pPr>
            <a:r>
              <a:rPr b="0" i="0" lang="en-US" sz="2600" u="none" cap="none" strike="noStrike">
                <a:solidFill>
                  <a:schemeClr val="dk1"/>
                </a:solidFill>
                <a:latin typeface="Calibri"/>
                <a:ea typeface="Calibri"/>
                <a:cs typeface="Calibri"/>
                <a:sym typeface="Calibri"/>
              </a:rPr>
              <a:t>primitive and String-based values</a:t>
            </a:r>
            <a:endParaRPr/>
          </a:p>
          <a:p>
            <a:pPr indent="-274320" lvl="0" marL="274320" marR="0" rtl="0" algn="just">
              <a:spcBef>
                <a:spcPts val="520"/>
              </a:spcBef>
              <a:spcAft>
                <a:spcPts val="0"/>
              </a:spcAft>
              <a:buClr>
                <a:schemeClr val="accent3"/>
              </a:buClr>
              <a:buSzPts val="2470"/>
              <a:buFont typeface="Noto Sans Symbols"/>
              <a:buChar char="⚫"/>
            </a:pPr>
            <a:r>
              <a:rPr b="0" i="0" lang="en-US" sz="2600" u="none" cap="none" strike="noStrike">
                <a:solidFill>
                  <a:schemeClr val="dk1"/>
                </a:solidFill>
                <a:latin typeface="Calibri"/>
                <a:ea typeface="Calibri"/>
                <a:cs typeface="Calibri"/>
                <a:sym typeface="Calibri"/>
              </a:rPr>
              <a:t>Dependent object (contained object)</a:t>
            </a:r>
            <a:endParaRPr/>
          </a:p>
          <a:p>
            <a:pPr indent="-274320" lvl="0" marL="274320" marR="0" rtl="0" algn="just">
              <a:spcBef>
                <a:spcPts val="520"/>
              </a:spcBef>
              <a:spcAft>
                <a:spcPts val="0"/>
              </a:spcAft>
              <a:buClr>
                <a:schemeClr val="accent3"/>
              </a:buClr>
              <a:buSzPts val="2470"/>
              <a:buFont typeface="Noto Sans Symbols"/>
              <a:buChar char="⚫"/>
            </a:pPr>
            <a:r>
              <a:rPr b="0" i="0" lang="en-US" sz="2600" u="none" cap="none" strike="noStrike">
                <a:solidFill>
                  <a:schemeClr val="dk1"/>
                </a:solidFill>
                <a:latin typeface="Calibri"/>
                <a:ea typeface="Calibri"/>
                <a:cs typeface="Calibri"/>
                <a:sym typeface="Calibri"/>
              </a:rPr>
              <a:t>Collection values etc.</a:t>
            </a:r>
            <a:endParaRPr b="0" i="0" sz="2600" u="none" cap="none" strike="noStrike">
              <a:solidFill>
                <a:schemeClr val="dk1"/>
              </a:solidFill>
              <a:latin typeface="Calibri"/>
              <a:ea typeface="Calibri"/>
              <a:cs typeface="Calibri"/>
              <a:sym typeface="Calibri"/>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4">
                                            <p:txEl>
                                              <p:pRg end="0" st="0"/>
                                            </p:txEl>
                                          </p:spTgt>
                                        </p:tgtEl>
                                        <p:attrNameLst>
                                          <p:attrName>style.visibility</p:attrName>
                                        </p:attrNameLst>
                                      </p:cBhvr>
                                      <p:to>
                                        <p:strVal val="visible"/>
                                      </p:to>
                                    </p:set>
                                    <p:anim calcmode="lin" valueType="num">
                                      <p:cBhvr additive="base">
                                        <p:cTn dur="500"/>
                                        <p:tgtEl>
                                          <p:spTgt spid="33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4">
                                            <p:txEl>
                                              <p:pRg end="1" st="1"/>
                                            </p:txEl>
                                          </p:spTgt>
                                        </p:tgtEl>
                                        <p:attrNameLst>
                                          <p:attrName>style.visibility</p:attrName>
                                        </p:attrNameLst>
                                      </p:cBhvr>
                                      <p:to>
                                        <p:strVal val="visible"/>
                                      </p:to>
                                    </p:set>
                                    <p:anim calcmode="lin" valueType="num">
                                      <p:cBhvr additive="base">
                                        <p:cTn dur="500"/>
                                        <p:tgtEl>
                                          <p:spTgt spid="33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4">
                                            <p:txEl>
                                              <p:pRg end="2" st="2"/>
                                            </p:txEl>
                                          </p:spTgt>
                                        </p:tgtEl>
                                        <p:attrNameLst>
                                          <p:attrName>style.visibility</p:attrName>
                                        </p:attrNameLst>
                                      </p:cBhvr>
                                      <p:to>
                                        <p:strVal val="visible"/>
                                      </p:to>
                                    </p:set>
                                    <p:anim calcmode="lin" valueType="num">
                                      <p:cBhvr additive="base">
                                        <p:cTn dur="500"/>
                                        <p:tgtEl>
                                          <p:spTgt spid="33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4">
                                            <p:txEl>
                                              <p:pRg end="3" st="3"/>
                                            </p:txEl>
                                          </p:spTgt>
                                        </p:tgtEl>
                                        <p:attrNameLst>
                                          <p:attrName>style.visibility</p:attrName>
                                        </p:attrNameLst>
                                      </p:cBhvr>
                                      <p:to>
                                        <p:strVal val="visible"/>
                                      </p:to>
                                    </p:set>
                                    <p:anim calcmode="lin" valueType="num">
                                      <p:cBhvr additive="base">
                                        <p:cTn dur="500"/>
                                        <p:tgtEl>
                                          <p:spTgt spid="33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4">
                                            <p:txEl>
                                              <p:pRg end="4" st="4"/>
                                            </p:txEl>
                                          </p:spTgt>
                                        </p:tgtEl>
                                        <p:attrNameLst>
                                          <p:attrName>style.visibility</p:attrName>
                                        </p:attrNameLst>
                                      </p:cBhvr>
                                      <p:to>
                                        <p:strVal val="visible"/>
                                      </p:to>
                                    </p:set>
                                    <p:anim calcmode="lin" valueType="num">
                                      <p:cBhvr additive="base">
                                        <p:cTn dur="500"/>
                                        <p:tgtEl>
                                          <p:spTgt spid="334">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3"/>
          <p:cNvSpPr txBox="1"/>
          <p:nvPr>
            <p:ph idx="4294967295" type="sub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274320" lvl="0" marL="274320" marR="0" rtl="0" algn="just">
              <a:spcBef>
                <a:spcPts val="0"/>
              </a:spcBef>
              <a:spcAft>
                <a:spcPts val="0"/>
              </a:spcAft>
              <a:buClr>
                <a:schemeClr val="accent3"/>
              </a:buClr>
              <a:buSzPts val="4560"/>
              <a:buFont typeface="Noto Sans Symbols"/>
              <a:buNone/>
            </a:pPr>
            <a:r>
              <a:rPr b="0" i="0" lang="en-US" sz="4800" u="none" cap="none" strike="noStrike">
                <a:solidFill>
                  <a:srgbClr val="FF0000"/>
                </a:solidFill>
                <a:latin typeface="Constantia"/>
                <a:ea typeface="Constantia"/>
                <a:cs typeface="Constantia"/>
                <a:sym typeface="Constantia"/>
              </a:rPr>
              <a:t>Injecting Dependent Object thru Setter method</a:t>
            </a:r>
            <a:endParaRPr/>
          </a:p>
          <a:p>
            <a:pPr indent="-274320" lvl="0" marL="274320" marR="0" rtl="0" algn="just">
              <a:spcBef>
                <a:spcPts val="520"/>
              </a:spcBef>
              <a:spcAft>
                <a:spcPts val="0"/>
              </a:spcAft>
              <a:buClr>
                <a:schemeClr val="accent3"/>
              </a:buClr>
              <a:buSzPts val="2470"/>
              <a:buFont typeface="Noto Sans Symbols"/>
              <a:buChar char="⚫"/>
            </a:pPr>
            <a:r>
              <a:rPr b="0" i="0" lang="en-US" sz="2600" u="none" cap="none" strike="noStrike">
                <a:solidFill>
                  <a:schemeClr val="dk1"/>
                </a:solidFill>
                <a:latin typeface="Constantia"/>
                <a:ea typeface="Constantia"/>
                <a:cs typeface="Constantia"/>
                <a:sym typeface="Constantia"/>
              </a:rPr>
              <a:t>When one Object is dependent on another, this approach can be used to set one object to another object, thru setter method. We use </a:t>
            </a:r>
            <a:r>
              <a:rPr b="1" i="0" lang="en-US" sz="2600" u="none" cap="none" strike="noStrike">
                <a:solidFill>
                  <a:schemeClr val="dk1"/>
                </a:solidFill>
                <a:latin typeface="Constantia"/>
                <a:ea typeface="Constantia"/>
                <a:cs typeface="Constantia"/>
                <a:sym typeface="Constantia"/>
              </a:rPr>
              <a:t>property</a:t>
            </a:r>
            <a:r>
              <a:rPr b="0" i="0" lang="en-US" sz="2600" u="none" cap="none" strike="noStrike">
                <a:solidFill>
                  <a:schemeClr val="dk1"/>
                </a:solidFill>
                <a:latin typeface="Constantia"/>
                <a:ea typeface="Constantia"/>
                <a:cs typeface="Constantia"/>
                <a:sym typeface="Constantia"/>
              </a:rPr>
              <a:t> element, for this.</a:t>
            </a:r>
            <a:endParaRPr b="0" i="0" sz="2600" u="none" cap="none" strike="noStrike">
              <a:solidFill>
                <a:schemeClr val="dk1"/>
              </a:solidFill>
              <a:latin typeface="Constantia"/>
              <a:ea typeface="Constantia"/>
              <a:cs typeface="Constantia"/>
              <a:sym typeface="Constantia"/>
            </a:endParaRPr>
          </a:p>
        </p:txBody>
      </p:sp>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4"/>
          <p:cNvSpPr txBox="1"/>
          <p:nvPr>
            <p:ph idx="4294967295" type="sub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274320" lvl="0" marL="274320" marR="0" rtl="0" algn="just">
              <a:spcBef>
                <a:spcPts val="0"/>
              </a:spcBef>
              <a:spcAft>
                <a:spcPts val="0"/>
              </a:spcAft>
              <a:buClr>
                <a:schemeClr val="accent3"/>
              </a:buClr>
              <a:buSzPts val="4218"/>
              <a:buFont typeface="Noto Sans Symbols"/>
              <a:buNone/>
            </a:pPr>
            <a:r>
              <a:rPr b="0" i="0" lang="en-US" sz="4440" u="none" cap="none" strike="noStrike">
                <a:solidFill>
                  <a:srgbClr val="FF0000"/>
                </a:solidFill>
                <a:latin typeface="Calibri"/>
                <a:ea typeface="Calibri"/>
                <a:cs typeface="Calibri"/>
                <a:sym typeface="Calibri"/>
              </a:rPr>
              <a:t>Assignment</a:t>
            </a:r>
            <a:endParaRPr/>
          </a:p>
          <a:p>
            <a:pPr indent="-914400" lvl="0" marL="914400" marR="0" rtl="0" algn="just">
              <a:spcBef>
                <a:spcPts val="888"/>
              </a:spcBef>
              <a:spcAft>
                <a:spcPts val="0"/>
              </a:spcAft>
              <a:buClr>
                <a:schemeClr val="accent3"/>
              </a:buClr>
              <a:buSzPts val="4218"/>
              <a:buFont typeface="Calibri"/>
              <a:buAutoNum type="arabicPeriod"/>
            </a:pPr>
            <a:r>
              <a:rPr b="0" i="0" lang="en-US" sz="4440" u="none" cap="none" strike="noStrike">
                <a:solidFill>
                  <a:schemeClr val="dk1"/>
                </a:solidFill>
                <a:latin typeface="Calibri"/>
                <a:ea typeface="Calibri"/>
                <a:cs typeface="Calibri"/>
                <a:sym typeface="Calibri"/>
              </a:rPr>
              <a:t>Lets assume we have third party class, and their setter and getter names are different than expected</a:t>
            </a:r>
            <a:endParaRPr/>
          </a:p>
          <a:p>
            <a:pPr indent="-914400" lvl="0" marL="914400" marR="0" rtl="0" algn="just">
              <a:spcBef>
                <a:spcPts val="888"/>
              </a:spcBef>
              <a:spcAft>
                <a:spcPts val="0"/>
              </a:spcAft>
              <a:buClr>
                <a:schemeClr val="accent3"/>
              </a:buClr>
              <a:buSzPts val="4218"/>
              <a:buFont typeface="Calibri"/>
              <a:buAutoNum type="arabicPeriod"/>
            </a:pPr>
            <a:r>
              <a:rPr b="0" i="0" lang="en-US" sz="4440" u="none" cap="none" strike="noStrike">
                <a:solidFill>
                  <a:schemeClr val="dk1"/>
                </a:solidFill>
                <a:latin typeface="Calibri"/>
                <a:ea typeface="Calibri"/>
                <a:cs typeface="Calibri"/>
                <a:sym typeface="Calibri"/>
              </a:rPr>
              <a:t>How can you inject such Bean, thru Spring Framework</a:t>
            </a:r>
            <a:endParaRPr/>
          </a:p>
          <a:p>
            <a:pPr indent="-914400" lvl="0" marL="914400" marR="0" rtl="0" algn="just">
              <a:spcBef>
                <a:spcPts val="888"/>
              </a:spcBef>
              <a:spcAft>
                <a:spcPts val="0"/>
              </a:spcAft>
              <a:buClr>
                <a:schemeClr val="accent3"/>
              </a:buClr>
              <a:buSzPts val="4218"/>
              <a:buFont typeface="Calibri"/>
              <a:buAutoNum type="arabicPeriod"/>
            </a:pPr>
            <a:r>
              <a:rPr b="0" i="0" lang="en-US" sz="4440" u="none" cap="none" strike="noStrike">
                <a:solidFill>
                  <a:schemeClr val="dk1"/>
                </a:solidFill>
                <a:latin typeface="Calibri"/>
                <a:ea typeface="Calibri"/>
                <a:cs typeface="Calibri"/>
                <a:sym typeface="Calibri"/>
              </a:rPr>
              <a:t>Assume that third party class(es) are provided as jar, then how do you use it as a Bean?</a:t>
            </a:r>
            <a:endParaRPr b="0" i="0" sz="4440" u="none" cap="none" strike="noStrike">
              <a:solidFill>
                <a:schemeClr val="dk1"/>
              </a:solidFill>
              <a:latin typeface="Calibri"/>
              <a:ea typeface="Calibri"/>
              <a:cs typeface="Calibri"/>
              <a:sym typeface="Calibri"/>
            </a:endParaRPr>
          </a:p>
          <a:p>
            <a:pPr indent="-129238" lvl="0" marL="274320" marR="0" rtl="0" algn="just">
              <a:spcBef>
                <a:spcPts val="481"/>
              </a:spcBef>
              <a:spcAft>
                <a:spcPts val="0"/>
              </a:spcAft>
              <a:buClr>
                <a:schemeClr val="accent3"/>
              </a:buClr>
              <a:buSzPts val="2285"/>
              <a:buFont typeface="Noto Sans Symbols"/>
              <a:buNone/>
            </a:pPr>
            <a:r>
              <a:t/>
            </a:r>
            <a:endParaRPr b="0" i="0" sz="2405" u="none" cap="none" strike="noStrike">
              <a:solidFill>
                <a:schemeClr val="dk1"/>
              </a:solidFill>
              <a:latin typeface="Calibri"/>
              <a:ea typeface="Calibri"/>
              <a:cs typeface="Calibri"/>
              <a:sym typeface="Calibri"/>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xEl>
                                              <p:pRg end="0" st="0"/>
                                            </p:txEl>
                                          </p:spTgt>
                                        </p:tgtEl>
                                        <p:attrNameLst>
                                          <p:attrName>style.visibility</p:attrName>
                                        </p:attrNameLst>
                                      </p:cBhvr>
                                      <p:to>
                                        <p:strVal val="visible"/>
                                      </p:to>
                                    </p:set>
                                    <p:animEffect filter="fade" transition="in">
                                      <p:cBhvr>
                                        <p:cTn dur="2000"/>
                                        <p:tgtEl>
                                          <p:spTgt spid="3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xEl>
                                              <p:pRg end="1" st="1"/>
                                            </p:txEl>
                                          </p:spTgt>
                                        </p:tgtEl>
                                        <p:attrNameLst>
                                          <p:attrName>style.visibility</p:attrName>
                                        </p:attrNameLst>
                                      </p:cBhvr>
                                      <p:to>
                                        <p:strVal val="visible"/>
                                      </p:to>
                                    </p:set>
                                    <p:animEffect filter="fade" transition="in">
                                      <p:cBhvr>
                                        <p:cTn dur="2000"/>
                                        <p:tgtEl>
                                          <p:spTgt spid="3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xEl>
                                              <p:pRg end="2" st="2"/>
                                            </p:txEl>
                                          </p:spTgt>
                                        </p:tgtEl>
                                        <p:attrNameLst>
                                          <p:attrName>style.visibility</p:attrName>
                                        </p:attrNameLst>
                                      </p:cBhvr>
                                      <p:to>
                                        <p:strVal val="visible"/>
                                      </p:to>
                                    </p:set>
                                    <p:animEffect filter="fade" transition="in">
                                      <p:cBhvr>
                                        <p:cTn dur="2000"/>
                                        <p:tgtEl>
                                          <p:spTgt spid="3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xEl>
                                              <p:pRg end="3" st="3"/>
                                            </p:txEl>
                                          </p:spTgt>
                                        </p:tgtEl>
                                        <p:attrNameLst>
                                          <p:attrName>style.visibility</p:attrName>
                                        </p:attrNameLst>
                                      </p:cBhvr>
                                      <p:to>
                                        <p:strVal val="visible"/>
                                      </p:to>
                                    </p:set>
                                    <p:animEffect filter="fade" transition="in">
                                      <p:cBhvr>
                                        <p:cTn dur="2000"/>
                                        <p:tgtEl>
                                          <p:spTgt spid="34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xEl>
                                              <p:pRg end="4" st="4"/>
                                            </p:txEl>
                                          </p:spTgt>
                                        </p:tgtEl>
                                        <p:attrNameLst>
                                          <p:attrName>style.visibility</p:attrName>
                                        </p:attrNameLst>
                                      </p:cBhvr>
                                      <p:to>
                                        <p:strVal val="visible"/>
                                      </p:to>
                                    </p:set>
                                    <p:animEffect filter="fade" transition="in">
                                      <p:cBhvr>
                                        <p:cTn dur="2000"/>
                                        <p:tgtEl>
                                          <p:spTgt spid="34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8"/>
          <p:cNvSpPr txBox="1"/>
          <p:nvPr>
            <p:ph idx="4294967295" type="subTitle"/>
          </p:nvPr>
        </p:nvSpPr>
        <p:spPr>
          <a:xfrm>
            <a:off x="0" y="76200"/>
            <a:ext cx="9144000" cy="609600"/>
          </a:xfrm>
          <a:prstGeom prst="rect">
            <a:avLst/>
          </a:prstGeom>
          <a:noFill/>
          <a:ln>
            <a:noFill/>
          </a:ln>
        </p:spPr>
        <p:txBody>
          <a:bodyPr anchorCtr="0" anchor="t" bIns="45700" lIns="91425" spcFirstLastPara="1" rIns="91425" wrap="square" tIns="45700">
            <a:noAutofit/>
          </a:bodyPr>
          <a:lstStyle/>
          <a:p>
            <a:pPr indent="-274320" lvl="0" marL="274320" marR="0" rtl="0" algn="just">
              <a:spcBef>
                <a:spcPts val="0"/>
              </a:spcBef>
              <a:spcAft>
                <a:spcPts val="0"/>
              </a:spcAft>
              <a:buClr>
                <a:schemeClr val="accent3"/>
              </a:buClr>
              <a:buSzPts val="2470"/>
              <a:buFont typeface="Noto Sans Symbols"/>
              <a:buChar char="⚫"/>
            </a:pPr>
            <a:r>
              <a:rPr b="0" i="0" lang="en-US" sz="2600" u="none" cap="none" strike="noStrike">
                <a:solidFill>
                  <a:srgbClr val="FF0000"/>
                </a:solidFill>
                <a:latin typeface="Calibri"/>
                <a:ea typeface="Calibri"/>
                <a:cs typeface="Calibri"/>
                <a:sym typeface="Calibri"/>
              </a:rPr>
              <a:t>Spring Framework Training Contents(Contd…)</a:t>
            </a:r>
            <a:endParaRPr/>
          </a:p>
          <a:p>
            <a:pPr indent="-117475" lvl="0" marL="274320" marR="0" rtl="0" algn="just">
              <a:spcBef>
                <a:spcPts val="520"/>
              </a:spcBef>
              <a:spcAft>
                <a:spcPts val="0"/>
              </a:spcAft>
              <a:buClr>
                <a:schemeClr val="accent3"/>
              </a:buClr>
              <a:buSzPts val="2470"/>
              <a:buFont typeface="Noto Sans Symbols"/>
              <a:buNone/>
            </a:pPr>
            <a:r>
              <a:t/>
            </a:r>
            <a:endParaRPr b="0" i="0" sz="2600" u="none" cap="none" strike="noStrike">
              <a:solidFill>
                <a:srgbClr val="FF0000"/>
              </a:solidFill>
              <a:latin typeface="Constantia"/>
              <a:ea typeface="Constantia"/>
              <a:cs typeface="Constantia"/>
              <a:sym typeface="Constantia"/>
            </a:endParaRPr>
          </a:p>
          <a:p>
            <a:pPr indent="-117475" lvl="0" marL="274320" marR="0" rtl="0" algn="just">
              <a:spcBef>
                <a:spcPts val="520"/>
              </a:spcBef>
              <a:spcAft>
                <a:spcPts val="0"/>
              </a:spcAft>
              <a:buClr>
                <a:schemeClr val="accent3"/>
              </a:buClr>
              <a:buSzPts val="2470"/>
              <a:buFont typeface="Noto Sans Symbols"/>
              <a:buNone/>
            </a:pPr>
            <a:r>
              <a:t/>
            </a:r>
            <a:endParaRPr b="0" i="0" sz="2600" u="none" cap="none" strike="noStrike">
              <a:solidFill>
                <a:srgbClr val="FF0000"/>
              </a:solidFill>
              <a:latin typeface="Constantia"/>
              <a:ea typeface="Constantia"/>
              <a:cs typeface="Constantia"/>
              <a:sym typeface="Constantia"/>
            </a:endParaRPr>
          </a:p>
          <a:p>
            <a:pPr indent="-117475" lvl="0" marL="274320" marR="0" rtl="0" algn="just">
              <a:spcBef>
                <a:spcPts val="520"/>
              </a:spcBef>
              <a:spcAft>
                <a:spcPts val="0"/>
              </a:spcAft>
              <a:buClr>
                <a:schemeClr val="accent3"/>
              </a:buClr>
              <a:buSzPts val="2470"/>
              <a:buFont typeface="Noto Sans Symbols"/>
              <a:buNone/>
            </a:pPr>
            <a:r>
              <a:t/>
            </a:r>
            <a:endParaRPr b="0" i="0" sz="2600" u="none" cap="none" strike="noStrike">
              <a:solidFill>
                <a:schemeClr val="dk1"/>
              </a:solidFill>
              <a:latin typeface="Constantia"/>
              <a:ea typeface="Constantia"/>
              <a:cs typeface="Constantia"/>
              <a:sym typeface="Constantia"/>
            </a:endParaRPr>
          </a:p>
          <a:p>
            <a:pPr indent="-117475" lvl="0" marL="274320" marR="0" rtl="0" algn="just">
              <a:spcBef>
                <a:spcPts val="520"/>
              </a:spcBef>
              <a:spcAft>
                <a:spcPts val="0"/>
              </a:spcAft>
              <a:buClr>
                <a:schemeClr val="accent3"/>
              </a:buClr>
              <a:buSzPts val="2470"/>
              <a:buFont typeface="Noto Sans Symbols"/>
              <a:buNone/>
            </a:pPr>
            <a:r>
              <a:t/>
            </a:r>
            <a:endParaRPr b="0" i="0" sz="2600" u="none" cap="none" strike="noStrike">
              <a:solidFill>
                <a:schemeClr val="dk1"/>
              </a:solidFill>
              <a:latin typeface="Constantia"/>
              <a:ea typeface="Constantia"/>
              <a:cs typeface="Constantia"/>
              <a:sym typeface="Constantia"/>
            </a:endParaRPr>
          </a:p>
        </p:txBody>
      </p:sp>
      <p:sp>
        <p:nvSpPr>
          <p:cNvPr id="134" name="Google Shape;134;p18"/>
          <p:cNvSpPr/>
          <p:nvPr/>
        </p:nvSpPr>
        <p:spPr>
          <a:xfrm>
            <a:off x="0" y="1137820"/>
            <a:ext cx="9144000" cy="4832092"/>
          </a:xfrm>
          <a:prstGeom prst="rect">
            <a:avLst/>
          </a:prstGeom>
          <a:noFill/>
          <a:ln>
            <a:noFill/>
          </a:ln>
        </p:spPr>
        <p:txBody>
          <a:bodyPr anchorCtr="0" anchor="ctr" bIns="45700" lIns="91425" spcFirstLastPara="1" rIns="91425" wrap="square" tIns="45700">
            <a:noAutofit/>
          </a:bodyPr>
          <a:lstStyle/>
          <a:p>
            <a:pPr indent="-177800" lvl="0" marL="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Explaining how Advice is not directly invoked from Join Point</a:t>
            </a:r>
            <a:endParaRPr/>
          </a:p>
          <a:p>
            <a:pPr indent="-177800" lvl="0" marL="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How to include Spring jar files in Build path, XML and Annotation.</a:t>
            </a:r>
            <a:endParaRPr/>
          </a:p>
          <a:p>
            <a:pPr indent="-177800" lvl="0" marL="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Examples with multiple same types of Advices within Single Aspect</a:t>
            </a:r>
            <a:endParaRPr/>
          </a:p>
          <a:p>
            <a:pPr indent="-177800" lvl="0" marL="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How to use multiple Aspects within a Project</a:t>
            </a:r>
            <a:endParaRPr/>
          </a:p>
          <a:p>
            <a:pPr indent="-177800" lvl="0" marL="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Concluding with how Spring supports JDBC, Hibernate Templates and JAXB.</a:t>
            </a:r>
            <a:endParaRPr/>
          </a:p>
          <a:p>
            <a:pPr indent="-177800" lvl="0" marL="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Difference between spring 3.x and 4.x</a:t>
            </a:r>
            <a:endParaRPr/>
          </a:p>
          <a:p>
            <a:pPr indent="-177800" lvl="0" marL="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Spring Web services, SOAP(more focus), REST</a:t>
            </a:r>
            <a:endParaRPr/>
          </a:p>
          <a:p>
            <a:pPr indent="-177800" lvl="0" marL="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Spring Security</a:t>
            </a:r>
            <a:endParaRPr sz="2800">
              <a:solidFill>
                <a:schemeClr val="dk1"/>
              </a:solidFill>
              <a:latin typeface="Calibri"/>
              <a:ea typeface="Calibri"/>
              <a:cs typeface="Calibri"/>
              <a:sym typeface="Calibri"/>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3">
                                            <p:txEl>
                                              <p:pRg end="0" st="0"/>
                                            </p:txEl>
                                          </p:spTgt>
                                        </p:tgtEl>
                                        <p:attrNameLst>
                                          <p:attrName>style.visibility</p:attrName>
                                        </p:attrNameLst>
                                      </p:cBhvr>
                                      <p:to>
                                        <p:strVal val="visible"/>
                                      </p:to>
                                    </p:set>
                                    <p:anim calcmode="lin" valueType="num">
                                      <p:cBhvr additive="base">
                                        <p:cTn dur="500"/>
                                        <p:tgtEl>
                                          <p:spTgt spid="133">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3">
                                            <p:txEl>
                                              <p:pRg end="1" st="1"/>
                                            </p:txEl>
                                          </p:spTgt>
                                        </p:tgtEl>
                                        <p:attrNameLst>
                                          <p:attrName>style.visibility</p:attrName>
                                        </p:attrNameLst>
                                      </p:cBhvr>
                                      <p:to>
                                        <p:strVal val="visible"/>
                                      </p:to>
                                    </p:set>
                                    <p:anim calcmode="lin" valueType="num">
                                      <p:cBhvr additive="base">
                                        <p:cTn dur="500"/>
                                        <p:tgtEl>
                                          <p:spTgt spid="133">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3">
                                            <p:txEl>
                                              <p:pRg end="2" st="2"/>
                                            </p:txEl>
                                          </p:spTgt>
                                        </p:tgtEl>
                                        <p:attrNameLst>
                                          <p:attrName>style.visibility</p:attrName>
                                        </p:attrNameLst>
                                      </p:cBhvr>
                                      <p:to>
                                        <p:strVal val="visible"/>
                                      </p:to>
                                    </p:set>
                                    <p:anim calcmode="lin" valueType="num">
                                      <p:cBhvr additive="base">
                                        <p:cTn dur="500"/>
                                        <p:tgtEl>
                                          <p:spTgt spid="133">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3">
                                            <p:txEl>
                                              <p:pRg end="3" st="3"/>
                                            </p:txEl>
                                          </p:spTgt>
                                        </p:tgtEl>
                                        <p:attrNameLst>
                                          <p:attrName>style.visibility</p:attrName>
                                        </p:attrNameLst>
                                      </p:cBhvr>
                                      <p:to>
                                        <p:strVal val="visible"/>
                                      </p:to>
                                    </p:set>
                                    <p:anim calcmode="lin" valueType="num">
                                      <p:cBhvr additive="base">
                                        <p:cTn dur="500"/>
                                        <p:tgtEl>
                                          <p:spTgt spid="133">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3">
                                            <p:txEl>
                                              <p:pRg end="4" st="4"/>
                                            </p:txEl>
                                          </p:spTgt>
                                        </p:tgtEl>
                                        <p:attrNameLst>
                                          <p:attrName>style.visibility</p:attrName>
                                        </p:attrNameLst>
                                      </p:cBhvr>
                                      <p:to>
                                        <p:strVal val="visible"/>
                                      </p:to>
                                    </p:set>
                                    <p:anim calcmode="lin" valueType="num">
                                      <p:cBhvr additive="base">
                                        <p:cTn dur="500"/>
                                        <p:tgtEl>
                                          <p:spTgt spid="133">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0" st="0"/>
                                            </p:txEl>
                                          </p:spTgt>
                                        </p:tgtEl>
                                        <p:attrNameLst>
                                          <p:attrName>style.visibility</p:attrName>
                                        </p:attrNameLst>
                                      </p:cBhvr>
                                      <p:to>
                                        <p:strVal val="visible"/>
                                      </p:to>
                                    </p:set>
                                    <p:animEffect filter="fade" transition="in">
                                      <p:cBhvr>
                                        <p:cTn dur="500"/>
                                        <p:tgtEl>
                                          <p:spTgt spid="13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1" st="1"/>
                                            </p:txEl>
                                          </p:spTgt>
                                        </p:tgtEl>
                                        <p:attrNameLst>
                                          <p:attrName>style.visibility</p:attrName>
                                        </p:attrNameLst>
                                      </p:cBhvr>
                                      <p:to>
                                        <p:strVal val="visible"/>
                                      </p:to>
                                    </p:set>
                                    <p:animEffect filter="fade" transition="in">
                                      <p:cBhvr>
                                        <p:cTn dur="500"/>
                                        <p:tgtEl>
                                          <p:spTgt spid="13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2" st="2"/>
                                            </p:txEl>
                                          </p:spTgt>
                                        </p:tgtEl>
                                        <p:attrNameLst>
                                          <p:attrName>style.visibility</p:attrName>
                                        </p:attrNameLst>
                                      </p:cBhvr>
                                      <p:to>
                                        <p:strVal val="visible"/>
                                      </p:to>
                                    </p:set>
                                    <p:animEffect filter="fade" transition="in">
                                      <p:cBhvr>
                                        <p:cTn dur="500"/>
                                        <p:tgtEl>
                                          <p:spTgt spid="13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3" st="3"/>
                                            </p:txEl>
                                          </p:spTgt>
                                        </p:tgtEl>
                                        <p:attrNameLst>
                                          <p:attrName>style.visibility</p:attrName>
                                        </p:attrNameLst>
                                      </p:cBhvr>
                                      <p:to>
                                        <p:strVal val="visible"/>
                                      </p:to>
                                    </p:set>
                                    <p:animEffect filter="fade" transition="in">
                                      <p:cBhvr>
                                        <p:cTn dur="500"/>
                                        <p:tgtEl>
                                          <p:spTgt spid="13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4" st="4"/>
                                            </p:txEl>
                                          </p:spTgt>
                                        </p:tgtEl>
                                        <p:attrNameLst>
                                          <p:attrName>style.visibility</p:attrName>
                                        </p:attrNameLst>
                                      </p:cBhvr>
                                      <p:to>
                                        <p:strVal val="visible"/>
                                      </p:to>
                                    </p:set>
                                    <p:animEffect filter="fade" transition="in">
                                      <p:cBhvr>
                                        <p:cTn dur="500"/>
                                        <p:tgtEl>
                                          <p:spTgt spid="13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5" st="5"/>
                                            </p:txEl>
                                          </p:spTgt>
                                        </p:tgtEl>
                                        <p:attrNameLst>
                                          <p:attrName>style.visibility</p:attrName>
                                        </p:attrNameLst>
                                      </p:cBhvr>
                                      <p:to>
                                        <p:strVal val="visible"/>
                                      </p:to>
                                    </p:set>
                                    <p:animEffect filter="fade" transition="in">
                                      <p:cBhvr>
                                        <p:cTn dur="500"/>
                                        <p:tgtEl>
                                          <p:spTgt spid="13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6" st="6"/>
                                            </p:txEl>
                                          </p:spTgt>
                                        </p:tgtEl>
                                        <p:attrNameLst>
                                          <p:attrName>style.visibility</p:attrName>
                                        </p:attrNameLst>
                                      </p:cBhvr>
                                      <p:to>
                                        <p:strVal val="visible"/>
                                      </p:to>
                                    </p:set>
                                    <p:animEffect filter="fade" transition="in">
                                      <p:cBhvr>
                                        <p:cTn dur="500"/>
                                        <p:tgtEl>
                                          <p:spTgt spid="13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7" st="7"/>
                                            </p:txEl>
                                          </p:spTgt>
                                        </p:tgtEl>
                                        <p:attrNameLst>
                                          <p:attrName>style.visibility</p:attrName>
                                        </p:attrNameLst>
                                      </p:cBhvr>
                                      <p:to>
                                        <p:strVal val="visible"/>
                                      </p:to>
                                    </p:set>
                                    <p:animEffect filter="fade" transition="in">
                                      <p:cBhvr>
                                        <p:cTn dur="500"/>
                                        <p:tgtEl>
                                          <p:spTgt spid="134">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5"/>
          <p:cNvSpPr txBox="1"/>
          <p:nvPr>
            <p:ph idx="4294967295" type="sub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274320" lvl="0" marL="274320" marR="0" rtl="0" algn="just">
              <a:spcBef>
                <a:spcPts val="0"/>
              </a:spcBef>
              <a:spcAft>
                <a:spcPts val="0"/>
              </a:spcAft>
              <a:buClr>
                <a:schemeClr val="accent3"/>
              </a:buClr>
              <a:buSzPts val="4560"/>
              <a:buFont typeface="Noto Sans Symbols"/>
              <a:buNone/>
            </a:pPr>
            <a:r>
              <a:rPr b="0" i="0" lang="en-US" sz="4800" u="none" cap="none" strike="noStrike">
                <a:solidFill>
                  <a:schemeClr val="dk1"/>
                </a:solidFill>
                <a:latin typeface="Calibri"/>
                <a:ea typeface="Calibri"/>
                <a:cs typeface="Calibri"/>
                <a:sym typeface="Calibri"/>
              </a:rPr>
              <a:t>What is the expectation from Third party class, which we want to use as a Spring Bean?</a:t>
            </a:r>
            <a:endParaRPr/>
          </a:p>
          <a:p>
            <a:pPr indent="-274320" lvl="0" marL="274320" marR="0" rtl="0" algn="just">
              <a:spcBef>
                <a:spcPts val="960"/>
              </a:spcBef>
              <a:spcAft>
                <a:spcPts val="0"/>
              </a:spcAft>
              <a:buClr>
                <a:schemeClr val="accent3"/>
              </a:buClr>
              <a:buSzPts val="4560"/>
              <a:buFont typeface="Noto Sans Symbols"/>
              <a:buNone/>
            </a:pPr>
            <a:r>
              <a:t/>
            </a:r>
            <a:endParaRPr b="0" i="0" sz="4800" u="none" cap="none" strike="noStrike">
              <a:solidFill>
                <a:schemeClr val="dk1"/>
              </a:solidFill>
              <a:latin typeface="Calibri"/>
              <a:ea typeface="Calibri"/>
              <a:cs typeface="Calibri"/>
              <a:sym typeface="Calibri"/>
            </a:endParaRPr>
          </a:p>
        </p:txBody>
      </p:sp>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6"/>
          <p:cNvSpPr txBox="1"/>
          <p:nvPr>
            <p:ph idx="4294967295" type="subTitle"/>
          </p:nvPr>
        </p:nvSpPr>
        <p:spPr>
          <a:xfrm>
            <a:off x="0" y="0"/>
            <a:ext cx="9144000" cy="6477000"/>
          </a:xfrm>
          <a:prstGeom prst="rect">
            <a:avLst/>
          </a:prstGeom>
          <a:noFill/>
          <a:ln>
            <a:noFill/>
          </a:ln>
        </p:spPr>
        <p:txBody>
          <a:bodyPr anchorCtr="0" anchor="t" bIns="45700" lIns="91425" spcFirstLastPara="1" rIns="91425" wrap="square" tIns="45700">
            <a:noAutofit/>
          </a:bodyPr>
          <a:lstStyle/>
          <a:p>
            <a:pPr indent="-274320" lvl="0" marL="274320" marR="0" rtl="0" algn="just">
              <a:spcBef>
                <a:spcPts val="0"/>
              </a:spcBef>
              <a:spcAft>
                <a:spcPts val="0"/>
              </a:spcAft>
              <a:buClr>
                <a:schemeClr val="accent3"/>
              </a:buClr>
              <a:buSzPts val="4560"/>
              <a:buFont typeface="Noto Sans Symbols"/>
              <a:buNone/>
            </a:pPr>
            <a:r>
              <a:rPr b="0" i="0" lang="en-US" sz="4800" u="none" cap="none" strike="noStrike">
                <a:solidFill>
                  <a:srgbClr val="FF0000"/>
                </a:solidFill>
                <a:latin typeface="Calibri"/>
                <a:ea typeface="Calibri"/>
                <a:cs typeface="Calibri"/>
                <a:sym typeface="Calibri"/>
              </a:rPr>
              <a:t>Dynamically Inject values to Bean</a:t>
            </a:r>
            <a:endParaRPr/>
          </a:p>
          <a:p>
            <a:pPr indent="-274320" lvl="0" marL="274320" marR="0" rtl="0" algn="just">
              <a:spcBef>
                <a:spcPts val="520"/>
              </a:spcBef>
              <a:spcAft>
                <a:spcPts val="0"/>
              </a:spcAft>
              <a:buClr>
                <a:schemeClr val="accent3"/>
              </a:buClr>
              <a:buSzPts val="2470"/>
              <a:buFont typeface="Noto Sans Symbols"/>
              <a:buChar char="⚫"/>
            </a:pPr>
            <a:r>
              <a:rPr b="0" i="0" lang="en-US" sz="2600" u="none" cap="none" strike="noStrike">
                <a:solidFill>
                  <a:schemeClr val="dk1"/>
                </a:solidFill>
                <a:latin typeface="Calibri"/>
                <a:ea typeface="Calibri"/>
                <a:cs typeface="Calibri"/>
                <a:sym typeface="Calibri"/>
              </a:rPr>
              <a:t>In real time, the Beans may need to be created with dynamic values, either received from HTML form submission or by retrieving values from DB. </a:t>
            </a:r>
            <a:endParaRPr/>
          </a:p>
          <a:p>
            <a:pPr indent="-274320" lvl="0" marL="274320" marR="0" rtl="0" algn="just">
              <a:spcBef>
                <a:spcPts val="520"/>
              </a:spcBef>
              <a:spcAft>
                <a:spcPts val="0"/>
              </a:spcAft>
              <a:buClr>
                <a:schemeClr val="accent3"/>
              </a:buClr>
              <a:buSzPts val="2470"/>
              <a:buFont typeface="Noto Sans Symbols"/>
              <a:buChar char="⚫"/>
            </a:pPr>
            <a:r>
              <a:rPr b="0" i="0" lang="en-US" sz="2600" u="none" cap="none" strike="noStrike">
                <a:solidFill>
                  <a:schemeClr val="dk1"/>
                </a:solidFill>
                <a:latin typeface="Calibri"/>
                <a:ea typeface="Calibri"/>
                <a:cs typeface="Calibri"/>
                <a:sym typeface="Calibri"/>
              </a:rPr>
              <a:t>BeanFactory has a </a:t>
            </a:r>
            <a:r>
              <a:rPr b="0" i="0" lang="en-US" sz="2600" u="none" cap="none" strike="noStrike">
                <a:solidFill>
                  <a:srgbClr val="FF0000"/>
                </a:solidFill>
                <a:latin typeface="Calibri"/>
                <a:ea typeface="Calibri"/>
                <a:cs typeface="Calibri"/>
                <a:sym typeface="Calibri"/>
              </a:rPr>
              <a:t>getBean(String name, Object... args)</a:t>
            </a:r>
            <a:r>
              <a:rPr b="0" i="0" lang="en-US" sz="2600" u="none" cap="none" strike="noStrike">
                <a:solidFill>
                  <a:schemeClr val="dk1"/>
                </a:solidFill>
                <a:latin typeface="Calibri"/>
                <a:ea typeface="Calibri"/>
                <a:cs typeface="Calibri"/>
                <a:sym typeface="Calibri"/>
              </a:rPr>
              <a:t> method which, allows you to specify constructor arguments which are used to override the bean definition's own arguments. So you could put a default value in the beans file, and then specify the "real" runtime values when required, e.g.</a:t>
            </a:r>
            <a:endParaRPr/>
          </a:p>
          <a:p>
            <a:pPr indent="-274320" lvl="0" marL="274320" marR="0" rtl="0" algn="just">
              <a:spcBef>
                <a:spcPts val="520"/>
              </a:spcBef>
              <a:spcAft>
                <a:spcPts val="0"/>
              </a:spcAft>
              <a:buClr>
                <a:schemeClr val="accent3"/>
              </a:buClr>
              <a:buSzPts val="2470"/>
              <a:buFont typeface="Noto Sans Symbols"/>
              <a:buChar char="⚫"/>
            </a:pPr>
            <a:r>
              <a:rPr b="0" i="1" lang="en-US" sz="2600" u="none" cap="none" strike="noStrike">
                <a:solidFill>
                  <a:schemeClr val="dk1"/>
                </a:solidFill>
                <a:latin typeface="Constantia"/>
                <a:ea typeface="Constantia"/>
                <a:cs typeface="Constantia"/>
                <a:sym typeface="Constantia"/>
              </a:rPr>
              <a:t>&lt;bean id="myBean" class="A" scope="prototype"&gt; &lt;constructor-arg value="0"/&gt; &lt;!-- dummy value --&gt; &lt;/bean&gt;</a:t>
            </a:r>
            <a:endParaRPr/>
          </a:p>
          <a:p>
            <a:pPr indent="-274320" lvl="0" marL="274320" marR="0" rtl="0" algn="just">
              <a:spcBef>
                <a:spcPts val="520"/>
              </a:spcBef>
              <a:spcAft>
                <a:spcPts val="0"/>
              </a:spcAft>
              <a:buClr>
                <a:schemeClr val="accent3"/>
              </a:buClr>
              <a:buSzPts val="2470"/>
              <a:buFont typeface="Noto Sans Symbols"/>
              <a:buChar char="⚫"/>
            </a:pPr>
            <a:r>
              <a:rPr b="0" i="0" lang="en-US" sz="2600" u="none" cap="none" strike="noStrike">
                <a:solidFill>
                  <a:schemeClr val="dk1"/>
                </a:solidFill>
                <a:latin typeface="Constantia"/>
                <a:ea typeface="Constantia"/>
                <a:cs typeface="Constantia"/>
                <a:sym typeface="Constantia"/>
              </a:rPr>
              <a:t>and then, in java code, you can do as below:</a:t>
            </a:r>
            <a:endParaRPr/>
          </a:p>
          <a:p>
            <a:pPr indent="-274320" lvl="0" marL="274320" marR="0" rtl="0" algn="just">
              <a:spcBef>
                <a:spcPts val="520"/>
              </a:spcBef>
              <a:spcAft>
                <a:spcPts val="0"/>
              </a:spcAft>
              <a:buClr>
                <a:schemeClr val="accent3"/>
              </a:buClr>
              <a:buSzPts val="2470"/>
              <a:buFont typeface="Noto Sans Symbols"/>
              <a:buNone/>
            </a:pPr>
            <a:r>
              <a:rPr b="0" i="1" lang="en-US" sz="2600" u="none" cap="none" strike="noStrike">
                <a:solidFill>
                  <a:schemeClr val="dk1"/>
                </a:solidFill>
                <a:latin typeface="Constantia"/>
                <a:ea typeface="Constantia"/>
                <a:cs typeface="Constantia"/>
                <a:sym typeface="Constantia"/>
              </a:rPr>
              <a:t>getBean("myBean", myTimeoutValue);</a:t>
            </a:r>
            <a:endParaRPr b="0" i="1" sz="2600" u="none" cap="none" strike="noStrike">
              <a:solidFill>
                <a:schemeClr val="dk1"/>
              </a:solidFill>
              <a:latin typeface="Constantia"/>
              <a:ea typeface="Constantia"/>
              <a:cs typeface="Constantia"/>
              <a:sym typeface="Constantia"/>
            </a:endParaRPr>
          </a:p>
        </p:txBody>
      </p:sp>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7"/>
          <p:cNvSpPr txBox="1"/>
          <p:nvPr>
            <p:ph idx="4294967295" type="sub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274320" lvl="0" marL="274320" marR="0" rtl="0" algn="just">
              <a:spcBef>
                <a:spcPts val="0"/>
              </a:spcBef>
              <a:spcAft>
                <a:spcPts val="0"/>
              </a:spcAft>
              <a:buClr>
                <a:schemeClr val="accent3"/>
              </a:buClr>
              <a:buSzPts val="4560"/>
              <a:buFont typeface="Noto Sans Symbols"/>
              <a:buNone/>
            </a:pPr>
            <a:r>
              <a:rPr b="0" i="0" lang="en-US" sz="4800" u="none" cap="none" strike="noStrike">
                <a:solidFill>
                  <a:srgbClr val="FF0000"/>
                </a:solidFill>
                <a:latin typeface="Calibri"/>
                <a:ea typeface="Calibri"/>
                <a:cs typeface="Calibri"/>
                <a:sym typeface="Calibri"/>
              </a:rPr>
              <a:t>Spring DI with Collections</a:t>
            </a:r>
            <a:endParaRPr/>
          </a:p>
          <a:p>
            <a:pPr indent="-274320" lvl="0" marL="274320" marR="0" rtl="0" algn="just">
              <a:spcBef>
                <a:spcPts val="960"/>
              </a:spcBef>
              <a:spcAft>
                <a:spcPts val="0"/>
              </a:spcAft>
              <a:buClr>
                <a:schemeClr val="accent3"/>
              </a:buClr>
              <a:buSzPts val="4560"/>
              <a:buFont typeface="Noto Sans Symbols"/>
              <a:buNone/>
            </a:pPr>
            <a:r>
              <a:rPr b="0" i="0" lang="en-US" sz="4800" u="none" cap="none" strike="noStrike">
                <a:solidFill>
                  <a:schemeClr val="dk1"/>
                </a:solidFill>
                <a:latin typeface="Calibri"/>
                <a:ea typeface="Calibri"/>
                <a:cs typeface="Calibri"/>
                <a:sym typeface="Calibri"/>
              </a:rPr>
              <a:t>A Bean can be injected with any Collection, such as</a:t>
            </a:r>
            <a:endParaRPr/>
          </a:p>
          <a:p>
            <a:pPr indent="-914400" lvl="0" marL="914400" marR="0" rtl="0" algn="just">
              <a:spcBef>
                <a:spcPts val="960"/>
              </a:spcBef>
              <a:spcAft>
                <a:spcPts val="0"/>
              </a:spcAft>
              <a:buClr>
                <a:schemeClr val="accent3"/>
              </a:buClr>
              <a:buSzPts val="4560"/>
              <a:buFont typeface="Noto Sans Symbols"/>
              <a:buAutoNum type="arabicPeriod"/>
            </a:pPr>
            <a:r>
              <a:rPr b="0" i="0" lang="en-US" sz="4800" u="none" cap="none" strike="noStrike">
                <a:solidFill>
                  <a:schemeClr val="dk1"/>
                </a:solidFill>
                <a:latin typeface="Calibri"/>
                <a:ea typeface="Calibri"/>
                <a:cs typeface="Calibri"/>
                <a:sym typeface="Calibri"/>
              </a:rPr>
              <a:t>List</a:t>
            </a:r>
            <a:endParaRPr/>
          </a:p>
          <a:p>
            <a:pPr indent="-914400" lvl="0" marL="914400" marR="0" rtl="0" algn="just">
              <a:spcBef>
                <a:spcPts val="960"/>
              </a:spcBef>
              <a:spcAft>
                <a:spcPts val="0"/>
              </a:spcAft>
              <a:buClr>
                <a:schemeClr val="accent3"/>
              </a:buClr>
              <a:buSzPts val="4560"/>
              <a:buFont typeface="Noto Sans Symbols"/>
              <a:buAutoNum type="arabicPeriod"/>
            </a:pPr>
            <a:r>
              <a:rPr b="0" i="0" lang="en-US" sz="4800" u="none" cap="none" strike="noStrike">
                <a:solidFill>
                  <a:schemeClr val="dk1"/>
                </a:solidFill>
                <a:latin typeface="Calibri"/>
                <a:ea typeface="Calibri"/>
                <a:cs typeface="Calibri"/>
                <a:sym typeface="Calibri"/>
              </a:rPr>
              <a:t>Set</a:t>
            </a:r>
            <a:endParaRPr/>
          </a:p>
          <a:p>
            <a:pPr indent="-914400" lvl="0" marL="914400" marR="0" rtl="0" algn="just">
              <a:spcBef>
                <a:spcPts val="960"/>
              </a:spcBef>
              <a:spcAft>
                <a:spcPts val="0"/>
              </a:spcAft>
              <a:buClr>
                <a:schemeClr val="accent3"/>
              </a:buClr>
              <a:buSzPts val="4560"/>
              <a:buFont typeface="Noto Sans Symbols"/>
              <a:buAutoNum type="arabicPeriod"/>
            </a:pPr>
            <a:r>
              <a:rPr b="0" i="0" lang="en-US" sz="4800" u="none" cap="none" strike="noStrike">
                <a:solidFill>
                  <a:schemeClr val="dk1"/>
                </a:solidFill>
                <a:latin typeface="Calibri"/>
                <a:ea typeface="Calibri"/>
                <a:cs typeface="Calibri"/>
                <a:sym typeface="Calibri"/>
              </a:rPr>
              <a:t>Map</a:t>
            </a:r>
            <a:endParaRPr/>
          </a:p>
          <a:p>
            <a:pPr indent="0" lvl="0" marL="274320" marR="0" rtl="0" algn="just">
              <a:spcBef>
                <a:spcPts val="960"/>
              </a:spcBef>
              <a:spcAft>
                <a:spcPts val="0"/>
              </a:spcAft>
              <a:buClr>
                <a:schemeClr val="accent3"/>
              </a:buClr>
              <a:buSzPts val="4560"/>
              <a:buFont typeface="Noto Sans Symbols"/>
              <a:buNone/>
            </a:pPr>
            <a:r>
              <a:t/>
            </a:r>
            <a:endParaRPr b="0" i="0" sz="4800" u="none" cap="none" strike="noStrike">
              <a:solidFill>
                <a:srgbClr val="FF0000"/>
              </a:solidFill>
              <a:latin typeface="Constantia"/>
              <a:ea typeface="Constantia"/>
              <a:cs typeface="Constantia"/>
              <a:sym typeface="Constantia"/>
            </a:endParaRPr>
          </a:p>
          <a:p>
            <a:pPr indent="0" lvl="0" marL="274320" marR="0" rtl="0" algn="just">
              <a:spcBef>
                <a:spcPts val="960"/>
              </a:spcBef>
              <a:spcAft>
                <a:spcPts val="0"/>
              </a:spcAft>
              <a:buClr>
                <a:schemeClr val="accent3"/>
              </a:buClr>
              <a:buSzPts val="4560"/>
              <a:buFont typeface="Noto Sans Symbols"/>
              <a:buNone/>
            </a:pPr>
            <a:r>
              <a:t/>
            </a:r>
            <a:endParaRPr b="0" i="0" sz="4800" u="none" cap="none" strike="noStrike">
              <a:solidFill>
                <a:schemeClr val="dk1"/>
              </a:solidFill>
              <a:latin typeface="Constantia"/>
              <a:ea typeface="Constantia"/>
              <a:cs typeface="Constantia"/>
              <a:sym typeface="Constantia"/>
            </a:endParaRPr>
          </a:p>
        </p:txBody>
      </p:sp>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8"/>
          <p:cNvSpPr txBox="1"/>
          <p:nvPr>
            <p:ph idx="4294967295" type="sub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274320" lvl="0" marL="274320" marR="0" rtl="0" algn="just">
              <a:spcBef>
                <a:spcPts val="0"/>
              </a:spcBef>
              <a:spcAft>
                <a:spcPts val="0"/>
              </a:spcAft>
              <a:buClr>
                <a:schemeClr val="accent3"/>
              </a:buClr>
              <a:buSzPts val="4560"/>
              <a:buFont typeface="Noto Sans Symbols"/>
              <a:buNone/>
            </a:pPr>
            <a:r>
              <a:rPr b="0" i="0" lang="en-US" sz="4800" u="none" cap="none" strike="noStrike">
                <a:solidFill>
                  <a:srgbClr val="FF0000"/>
                </a:solidFill>
                <a:latin typeface="Calibri"/>
                <a:ea typeface="Calibri"/>
                <a:cs typeface="Calibri"/>
                <a:sym typeface="Calibri"/>
              </a:rPr>
              <a:t>Spring Multiple Config Files</a:t>
            </a:r>
            <a:endParaRPr/>
          </a:p>
          <a:p>
            <a:pPr indent="-274320" lvl="0" marL="274320" marR="0" rtl="0" algn="just">
              <a:spcBef>
                <a:spcPts val="720"/>
              </a:spcBef>
              <a:spcAft>
                <a:spcPts val="0"/>
              </a:spcAft>
              <a:buClr>
                <a:schemeClr val="accent3"/>
              </a:buClr>
              <a:buSzPts val="3420"/>
              <a:buFont typeface="Noto Sans Symbols"/>
              <a:buChar char="⚫"/>
            </a:pPr>
            <a:r>
              <a:rPr b="0" i="0" lang="en-US" sz="3600" u="none" cap="none" strike="noStrike">
                <a:solidFill>
                  <a:schemeClr val="dk1"/>
                </a:solidFill>
                <a:latin typeface="Calibri"/>
                <a:ea typeface="Calibri"/>
                <a:cs typeface="Calibri"/>
                <a:sym typeface="Calibri"/>
              </a:rPr>
              <a:t>For Medium to large Spring-based applications, it’s common to break Spring’s application context file into multiple files.</a:t>
            </a:r>
            <a:endParaRPr/>
          </a:p>
          <a:p>
            <a:pPr indent="-57150" lvl="0" marL="274320" marR="0" rtl="0" algn="just">
              <a:spcBef>
                <a:spcPts val="720"/>
              </a:spcBef>
              <a:spcAft>
                <a:spcPts val="0"/>
              </a:spcAft>
              <a:buClr>
                <a:schemeClr val="accent3"/>
              </a:buClr>
              <a:buSzPts val="3420"/>
              <a:buFont typeface="Noto Sans Symbols"/>
              <a:buNone/>
            </a:pPr>
            <a:r>
              <a:t/>
            </a:r>
            <a:endParaRPr b="0" i="0" sz="3600" u="none" cap="none" strike="noStrike">
              <a:solidFill>
                <a:schemeClr val="dk1"/>
              </a:solidFill>
              <a:latin typeface="Calibri"/>
              <a:ea typeface="Calibri"/>
              <a:cs typeface="Calibri"/>
              <a:sym typeface="Calibri"/>
            </a:endParaRPr>
          </a:p>
          <a:p>
            <a:pPr indent="-274320" lvl="0" marL="274320" marR="0" rtl="0" algn="just">
              <a:spcBef>
                <a:spcPts val="720"/>
              </a:spcBef>
              <a:spcAft>
                <a:spcPts val="0"/>
              </a:spcAft>
              <a:buClr>
                <a:schemeClr val="accent3"/>
              </a:buClr>
              <a:buSzPts val="3420"/>
              <a:buFont typeface="Noto Sans Symbols"/>
              <a:buChar char="⚫"/>
            </a:pPr>
            <a:r>
              <a:rPr b="0" i="0" lang="en-US" sz="3600" u="none" cap="none" strike="noStrike">
                <a:solidFill>
                  <a:schemeClr val="dk1"/>
                </a:solidFill>
                <a:latin typeface="Calibri"/>
                <a:ea typeface="Calibri"/>
                <a:cs typeface="Calibri"/>
                <a:sym typeface="Calibri"/>
              </a:rPr>
              <a:t>This improves modularity of the application, and improves maintainability. </a:t>
            </a:r>
            <a:endParaRPr/>
          </a:p>
          <a:p>
            <a:pPr indent="-57150" lvl="0" marL="274320" marR="0" rtl="0" algn="just">
              <a:spcBef>
                <a:spcPts val="720"/>
              </a:spcBef>
              <a:spcAft>
                <a:spcPts val="0"/>
              </a:spcAft>
              <a:buClr>
                <a:schemeClr val="accent3"/>
              </a:buClr>
              <a:buSzPts val="3420"/>
              <a:buFont typeface="Noto Sans Symbols"/>
              <a:buNone/>
            </a:pPr>
            <a:r>
              <a:t/>
            </a:r>
            <a:endParaRPr b="0" i="0" sz="3600" u="none" cap="none" strike="noStrike">
              <a:solidFill>
                <a:schemeClr val="dk1"/>
              </a:solidFill>
              <a:latin typeface="Calibri"/>
              <a:ea typeface="Calibri"/>
              <a:cs typeface="Calibri"/>
              <a:sym typeface="Calibri"/>
            </a:endParaRPr>
          </a:p>
          <a:p>
            <a:pPr indent="-274320" lvl="0" marL="274320" marR="0" rtl="0" algn="just">
              <a:spcBef>
                <a:spcPts val="720"/>
              </a:spcBef>
              <a:spcAft>
                <a:spcPts val="0"/>
              </a:spcAft>
              <a:buClr>
                <a:schemeClr val="accent3"/>
              </a:buClr>
              <a:buSzPts val="3420"/>
              <a:buFont typeface="Noto Sans Symbols"/>
              <a:buChar char="⚫"/>
            </a:pPr>
            <a:r>
              <a:rPr b="0" i="0" lang="en-US" sz="3600" u="none" cap="none" strike="noStrike">
                <a:solidFill>
                  <a:schemeClr val="dk1"/>
                </a:solidFill>
                <a:latin typeface="Calibri"/>
                <a:ea typeface="Calibri"/>
                <a:cs typeface="Calibri"/>
                <a:sym typeface="Calibri"/>
              </a:rPr>
              <a:t>Spring allows multiple config files by providing the </a:t>
            </a:r>
            <a:r>
              <a:rPr b="0" i="1" lang="en-US" sz="3600" u="none" cap="none" strike="noStrike">
                <a:solidFill>
                  <a:srgbClr val="FF0000"/>
                </a:solidFill>
                <a:latin typeface="Calibri"/>
                <a:ea typeface="Calibri"/>
                <a:cs typeface="Calibri"/>
                <a:sym typeface="Calibri"/>
              </a:rPr>
              <a:t>&lt;import&gt;</a:t>
            </a:r>
            <a:r>
              <a:rPr b="0" i="0" lang="en-US" sz="3600" u="none" cap="none" strike="noStrike">
                <a:solidFill>
                  <a:schemeClr val="dk1"/>
                </a:solidFill>
                <a:latin typeface="Calibri"/>
                <a:ea typeface="Calibri"/>
                <a:cs typeface="Calibri"/>
                <a:sym typeface="Calibri"/>
              </a:rPr>
              <a:t> element.</a:t>
            </a:r>
            <a:endParaRPr b="0" i="0" sz="3600" u="none" cap="none" strike="noStrike">
              <a:solidFill>
                <a:srgbClr val="FF0000"/>
              </a:solidFill>
              <a:latin typeface="Calibri"/>
              <a:ea typeface="Calibri"/>
              <a:cs typeface="Calibri"/>
              <a:sym typeface="Calibri"/>
            </a:endParaRPr>
          </a:p>
          <a:p>
            <a:pPr indent="0" lvl="0" marL="274320" marR="0" rtl="0" algn="just">
              <a:spcBef>
                <a:spcPts val="960"/>
              </a:spcBef>
              <a:spcAft>
                <a:spcPts val="0"/>
              </a:spcAft>
              <a:buClr>
                <a:schemeClr val="accent3"/>
              </a:buClr>
              <a:buSzPts val="4560"/>
              <a:buFont typeface="Noto Sans Symbols"/>
              <a:buNone/>
            </a:pPr>
            <a:r>
              <a:t/>
            </a:r>
            <a:endParaRPr b="0" i="0" sz="4800" u="none" cap="none" strike="noStrike">
              <a:solidFill>
                <a:schemeClr val="dk1"/>
              </a:solidFill>
              <a:latin typeface="Calibri"/>
              <a:ea typeface="Calibri"/>
              <a:cs typeface="Calibri"/>
              <a:sym typeface="Calibri"/>
            </a:endParaRPr>
          </a:p>
        </p:txBody>
      </p:sp>
    </p:spTree>
  </p:cSld>
  <p:clrMapOvr>
    <a:masterClrMapping/>
  </p:clrMapOvr>
  <p:transition>
    <p:fade thruBlk="1"/>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9"/>
          <p:cNvSpPr txBox="1"/>
          <p:nvPr>
            <p:ph idx="4294967295" type="subTitle"/>
          </p:nvPr>
        </p:nvSpPr>
        <p:spPr>
          <a:xfrm>
            <a:off x="0" y="0"/>
            <a:ext cx="9144000" cy="609600"/>
          </a:xfrm>
          <a:prstGeom prst="rect">
            <a:avLst/>
          </a:prstGeom>
          <a:noFill/>
          <a:ln>
            <a:noFill/>
          </a:ln>
        </p:spPr>
        <p:txBody>
          <a:bodyPr anchorCtr="0" anchor="t" bIns="45700" lIns="91425" spcFirstLastPara="1" rIns="91425" wrap="square" tIns="45700">
            <a:noAutofit/>
          </a:bodyPr>
          <a:lstStyle/>
          <a:p>
            <a:pPr indent="-274320" lvl="0" marL="274320" marR="0" rtl="0" algn="just">
              <a:lnSpc>
                <a:spcPct val="90000"/>
              </a:lnSpc>
              <a:spcBef>
                <a:spcPts val="0"/>
              </a:spcBef>
              <a:spcAft>
                <a:spcPts val="0"/>
              </a:spcAft>
              <a:buClr>
                <a:schemeClr val="accent3"/>
              </a:buClr>
              <a:buSzPts val="3420"/>
              <a:buFont typeface="Noto Sans Symbols"/>
              <a:buNone/>
            </a:pPr>
            <a:r>
              <a:rPr b="0" i="0" lang="en-US" sz="3600" u="none" cap="none" strike="noStrike">
                <a:solidFill>
                  <a:srgbClr val="FF0000"/>
                </a:solidFill>
                <a:latin typeface="Calibri"/>
                <a:ea typeface="Calibri"/>
                <a:cs typeface="Calibri"/>
                <a:sym typeface="Calibri"/>
              </a:rPr>
              <a:t>BeanFactory &amp; ApplicationContext Difference</a:t>
            </a:r>
            <a:endParaRPr/>
          </a:p>
        </p:txBody>
      </p:sp>
      <p:sp>
        <p:nvSpPr>
          <p:cNvPr id="370" name="Google Shape;370;p49"/>
          <p:cNvSpPr txBox="1"/>
          <p:nvPr/>
        </p:nvSpPr>
        <p:spPr>
          <a:xfrm>
            <a:off x="0" y="1219200"/>
            <a:ext cx="4572000" cy="4191000"/>
          </a:xfrm>
          <a:prstGeom prst="rect">
            <a:avLst/>
          </a:prstGeom>
          <a:noFill/>
          <a:ln>
            <a:noFill/>
          </a:ln>
        </p:spPr>
        <p:txBody>
          <a:bodyPr anchorCtr="0" anchor="t" bIns="45700" lIns="91425" spcFirstLastPara="1" rIns="91425" wrap="square" tIns="45700">
            <a:noAutofit/>
          </a:bodyPr>
          <a:lstStyle/>
          <a:p>
            <a:pPr indent="-742950" lvl="0" marL="742950" marR="0" rtl="0" algn="just">
              <a:lnSpc>
                <a:spcPct val="100000"/>
              </a:lnSpc>
              <a:spcBef>
                <a:spcPts val="0"/>
              </a:spcBef>
              <a:spcAft>
                <a:spcPts val="0"/>
              </a:spcAft>
              <a:buClr>
                <a:schemeClr val="accent3"/>
              </a:buClr>
              <a:buSzPts val="3040"/>
              <a:buFont typeface="Calibri"/>
              <a:buAutoNum type="arabicPeriod"/>
            </a:pPr>
            <a:r>
              <a:rPr b="0" i="0" lang="en-US" sz="3200" u="none" cap="none" strike="noStrike">
                <a:solidFill>
                  <a:schemeClr val="dk1"/>
                </a:solidFill>
                <a:latin typeface="Calibri"/>
                <a:ea typeface="Calibri"/>
                <a:cs typeface="Calibri"/>
                <a:sym typeface="Calibri"/>
              </a:rPr>
              <a:t>Lazy</a:t>
            </a:r>
            <a:r>
              <a:rPr b="0" i="0" lang="en-US" sz="3200" u="none" cap="none" strike="noStrike">
                <a:solidFill>
                  <a:schemeClr val="dk1"/>
                </a:solidFill>
                <a:latin typeface="Calibri"/>
                <a:ea typeface="Calibri"/>
                <a:cs typeface="Calibri"/>
                <a:sym typeface="Calibri"/>
              </a:rPr>
              <a:t> Loading of a Bean</a:t>
            </a:r>
            <a:endParaRPr/>
          </a:p>
          <a:p>
            <a:pPr indent="-742950" lvl="0" marL="742950" marR="0" rtl="0" algn="just">
              <a:lnSpc>
                <a:spcPct val="100000"/>
              </a:lnSpc>
              <a:spcBef>
                <a:spcPts val="640"/>
              </a:spcBef>
              <a:spcAft>
                <a:spcPts val="0"/>
              </a:spcAft>
              <a:buClr>
                <a:schemeClr val="accent3"/>
              </a:buClr>
              <a:buSzPts val="3040"/>
              <a:buFont typeface="Calibri"/>
              <a:buAutoNum type="arabicPeriod"/>
            </a:pPr>
            <a:r>
              <a:rPr b="0" i="0" lang="en-US" sz="3200" u="none" cap="none" strike="noStrike">
                <a:solidFill>
                  <a:schemeClr val="dk1"/>
                </a:solidFill>
                <a:latin typeface="Calibri"/>
                <a:ea typeface="Calibri"/>
                <a:cs typeface="Calibri"/>
                <a:sym typeface="Calibri"/>
              </a:rPr>
              <a:t>Deprecated approach</a:t>
            </a:r>
            <a:endParaRPr/>
          </a:p>
          <a:p>
            <a:pPr indent="-742950" lvl="0" marL="742950" marR="0" rtl="0" algn="just">
              <a:lnSpc>
                <a:spcPct val="100000"/>
              </a:lnSpc>
              <a:spcBef>
                <a:spcPts val="640"/>
              </a:spcBef>
              <a:spcAft>
                <a:spcPts val="0"/>
              </a:spcAft>
              <a:buClr>
                <a:schemeClr val="accent3"/>
              </a:buClr>
              <a:buSzPts val="3040"/>
              <a:buFont typeface="Calibri"/>
              <a:buAutoNum type="arabicPeriod"/>
            </a:pPr>
            <a:r>
              <a:rPr lang="en-US" sz="3200">
                <a:solidFill>
                  <a:schemeClr val="dk1"/>
                </a:solidFill>
                <a:latin typeface="Calibri"/>
                <a:ea typeface="Calibri"/>
                <a:cs typeface="Calibri"/>
                <a:sym typeface="Calibri"/>
              </a:rPr>
              <a:t>BeanFactory has only subset features of ApplicationContext</a:t>
            </a:r>
            <a:endParaRPr b="0" i="0" sz="3200" u="none" cap="none" strike="noStrike">
              <a:solidFill>
                <a:schemeClr val="dk1"/>
              </a:solidFill>
              <a:latin typeface="Calibri"/>
              <a:ea typeface="Calibri"/>
              <a:cs typeface="Calibri"/>
              <a:sym typeface="Calibri"/>
            </a:endParaRPr>
          </a:p>
        </p:txBody>
      </p:sp>
      <p:sp>
        <p:nvSpPr>
          <p:cNvPr id="371" name="Google Shape;371;p49"/>
          <p:cNvSpPr txBox="1"/>
          <p:nvPr/>
        </p:nvSpPr>
        <p:spPr>
          <a:xfrm>
            <a:off x="4572000" y="1295400"/>
            <a:ext cx="4572000" cy="3962400"/>
          </a:xfrm>
          <a:prstGeom prst="rect">
            <a:avLst/>
          </a:prstGeom>
          <a:noFill/>
          <a:ln>
            <a:noFill/>
          </a:ln>
        </p:spPr>
        <p:txBody>
          <a:bodyPr anchorCtr="0" anchor="t" bIns="45700" lIns="91425" spcFirstLastPara="1" rIns="91425" wrap="square" tIns="45700">
            <a:noAutofit/>
          </a:bodyPr>
          <a:lstStyle/>
          <a:p>
            <a:pPr indent="-742950" lvl="0" marL="742950" marR="0" rtl="0" algn="just">
              <a:lnSpc>
                <a:spcPct val="100000"/>
              </a:lnSpc>
              <a:spcBef>
                <a:spcPts val="0"/>
              </a:spcBef>
              <a:spcAft>
                <a:spcPts val="0"/>
              </a:spcAft>
              <a:buClr>
                <a:schemeClr val="accent3"/>
              </a:buClr>
              <a:buSzPts val="3040"/>
              <a:buFont typeface="Calibri"/>
              <a:buAutoNum type="arabicPeriod"/>
            </a:pPr>
            <a:r>
              <a:rPr b="0" i="0" lang="en-US" sz="3200" u="none" cap="none" strike="noStrike">
                <a:solidFill>
                  <a:schemeClr val="dk1"/>
                </a:solidFill>
                <a:latin typeface="Calibri"/>
                <a:ea typeface="Calibri"/>
                <a:cs typeface="Calibri"/>
                <a:sym typeface="Calibri"/>
              </a:rPr>
              <a:t>Aggressive Loading of a Bean</a:t>
            </a:r>
            <a:endParaRPr/>
          </a:p>
          <a:p>
            <a:pPr indent="-742950" lvl="0" marL="742950" marR="0" rtl="0" algn="just">
              <a:lnSpc>
                <a:spcPct val="100000"/>
              </a:lnSpc>
              <a:spcBef>
                <a:spcPts val="640"/>
              </a:spcBef>
              <a:spcAft>
                <a:spcPts val="0"/>
              </a:spcAft>
              <a:buClr>
                <a:schemeClr val="accent3"/>
              </a:buClr>
              <a:buSzPts val="3040"/>
              <a:buFont typeface="Calibri"/>
              <a:buAutoNum type="arabicPeriod"/>
            </a:pPr>
            <a:r>
              <a:rPr lang="en-US" sz="3200">
                <a:solidFill>
                  <a:schemeClr val="dk1"/>
                </a:solidFill>
                <a:latin typeface="Calibri"/>
                <a:ea typeface="Calibri"/>
                <a:cs typeface="Calibri"/>
                <a:sym typeface="Calibri"/>
              </a:rPr>
              <a:t>Latest approach</a:t>
            </a:r>
            <a:endParaRPr/>
          </a:p>
          <a:p>
            <a:pPr indent="-742950" lvl="0" marL="742950" marR="0" rtl="0" algn="just">
              <a:lnSpc>
                <a:spcPct val="100000"/>
              </a:lnSpc>
              <a:spcBef>
                <a:spcPts val="640"/>
              </a:spcBef>
              <a:spcAft>
                <a:spcPts val="0"/>
              </a:spcAft>
              <a:buClr>
                <a:schemeClr val="accent3"/>
              </a:buClr>
              <a:buSzPts val="3040"/>
              <a:buFont typeface="Calibri"/>
              <a:buAutoNum type="arabicPeriod"/>
            </a:pPr>
            <a:r>
              <a:rPr b="0" i="0" lang="en-US" sz="3200" u="none" cap="none" strike="noStrike">
                <a:solidFill>
                  <a:schemeClr val="dk1"/>
                </a:solidFill>
                <a:latin typeface="Calibri"/>
                <a:ea typeface="Calibri"/>
                <a:cs typeface="Calibri"/>
                <a:sym typeface="Calibri"/>
              </a:rPr>
              <a:t>ApplicationContext</a:t>
            </a:r>
            <a:r>
              <a:rPr b="0" i="0" lang="en-US" sz="3200" u="none" cap="none" strike="noStrike">
                <a:solidFill>
                  <a:schemeClr val="dk1"/>
                </a:solidFill>
                <a:latin typeface="Calibri"/>
                <a:ea typeface="Calibri"/>
                <a:cs typeface="Calibri"/>
                <a:sym typeface="Calibri"/>
              </a:rPr>
              <a:t> has all functionality of BeanFactory.</a:t>
            </a:r>
            <a:endParaRPr b="0" i="0" sz="3200" u="none" cap="none" strike="noStrike">
              <a:solidFill>
                <a:schemeClr val="dk1"/>
              </a:solidFill>
              <a:latin typeface="Calibri"/>
              <a:ea typeface="Calibri"/>
              <a:cs typeface="Calibri"/>
              <a:sym typeface="Calibri"/>
            </a:endParaRPr>
          </a:p>
        </p:txBody>
      </p:sp>
      <p:sp>
        <p:nvSpPr>
          <p:cNvPr id="372" name="Google Shape;372;p49"/>
          <p:cNvSpPr txBox="1"/>
          <p:nvPr/>
        </p:nvSpPr>
        <p:spPr>
          <a:xfrm>
            <a:off x="0" y="533400"/>
            <a:ext cx="8991600" cy="762000"/>
          </a:xfrm>
          <a:prstGeom prst="rect">
            <a:avLst/>
          </a:prstGeom>
          <a:noFill/>
          <a:ln>
            <a:noFill/>
          </a:ln>
        </p:spPr>
        <p:txBody>
          <a:bodyPr anchorCtr="0" anchor="t" bIns="45700" lIns="91425" spcFirstLastPara="1" rIns="91425" wrap="square" tIns="45700">
            <a:noAutofit/>
          </a:bodyPr>
          <a:lstStyle/>
          <a:p>
            <a:pPr indent="-742950" lvl="0" marL="742950" marR="0" rtl="0" algn="just">
              <a:lnSpc>
                <a:spcPct val="100000"/>
              </a:lnSpc>
              <a:spcBef>
                <a:spcPts val="0"/>
              </a:spcBef>
              <a:spcAft>
                <a:spcPts val="0"/>
              </a:spcAft>
              <a:buNone/>
            </a:pPr>
            <a:r>
              <a:rPr b="0" i="0" lang="en-US" sz="3200" u="none" cap="none" strike="noStrike">
                <a:solidFill>
                  <a:schemeClr val="dk1"/>
                </a:solidFill>
                <a:latin typeface="Calibri"/>
                <a:ea typeface="Calibri"/>
                <a:cs typeface="Calibri"/>
                <a:sym typeface="Calibri"/>
              </a:rPr>
              <a:t>Both</a:t>
            </a:r>
            <a:r>
              <a:rPr b="0" i="0" lang="en-US" sz="3200" u="none" cap="none" strike="noStrike">
                <a:solidFill>
                  <a:schemeClr val="dk1"/>
                </a:solidFill>
                <a:latin typeface="Calibri"/>
                <a:ea typeface="Calibri"/>
                <a:cs typeface="Calibri"/>
                <a:sym typeface="Calibri"/>
              </a:rPr>
              <a:t> are different ways to create a Spring Bean</a:t>
            </a:r>
            <a:endParaRPr b="0" i="0" sz="3200" u="none" cap="none" strike="noStrike">
              <a:solidFill>
                <a:schemeClr val="dk1"/>
              </a:solidFill>
              <a:latin typeface="Calibri"/>
              <a:ea typeface="Calibri"/>
              <a:cs typeface="Calibri"/>
              <a:sym typeface="Calibri"/>
            </a:endParaRPr>
          </a:p>
        </p:txBody>
      </p:sp>
      <p:sp>
        <p:nvSpPr>
          <p:cNvPr id="373" name="Google Shape;373;p49"/>
          <p:cNvSpPr txBox="1"/>
          <p:nvPr/>
        </p:nvSpPr>
        <p:spPr>
          <a:xfrm>
            <a:off x="0" y="5562600"/>
            <a:ext cx="8991600" cy="762000"/>
          </a:xfrm>
          <a:prstGeom prst="rect">
            <a:avLst/>
          </a:prstGeom>
          <a:noFill/>
          <a:ln>
            <a:noFill/>
          </a:ln>
        </p:spPr>
        <p:txBody>
          <a:bodyPr anchorCtr="0" anchor="t" bIns="45700" lIns="91425" spcFirstLastPara="1" rIns="91425" wrap="square" tIns="45700">
            <a:noAutofit/>
          </a:bodyPr>
          <a:lstStyle/>
          <a:p>
            <a:pPr indent="-742950" lvl="0" marL="742950" marR="0" rtl="0" algn="just">
              <a:lnSpc>
                <a:spcPct val="90000"/>
              </a:lnSpc>
              <a:spcBef>
                <a:spcPts val="0"/>
              </a:spcBef>
              <a:spcAft>
                <a:spcPts val="0"/>
              </a:spcAft>
              <a:buNone/>
            </a:pPr>
            <a:r>
              <a:rPr b="0" i="0" lang="en-US" sz="2720" u="none" cap="none" strike="noStrike">
                <a:solidFill>
                  <a:schemeClr val="dk1"/>
                </a:solidFill>
                <a:latin typeface="Calibri"/>
                <a:ea typeface="Calibri"/>
                <a:cs typeface="Calibri"/>
                <a:sym typeface="Calibri"/>
              </a:rPr>
              <a:t>Its better to use ApplicationContext, instead of BeanFactory</a:t>
            </a:r>
            <a:endParaRPr b="0" i="0" sz="2720" u="none" cap="none" strike="noStrike">
              <a:solidFill>
                <a:schemeClr val="dk1"/>
              </a:solidFill>
              <a:latin typeface="Calibri"/>
              <a:ea typeface="Calibri"/>
              <a:cs typeface="Calibri"/>
              <a:sym typeface="Calibri"/>
            </a:endParaRPr>
          </a:p>
        </p:txBody>
      </p:sp>
      <p:cxnSp>
        <p:nvCxnSpPr>
          <p:cNvPr id="374" name="Google Shape;374;p49"/>
          <p:cNvCxnSpPr/>
          <p:nvPr/>
        </p:nvCxnSpPr>
        <p:spPr>
          <a:xfrm rot="5400000">
            <a:off x="2905196" y="2932906"/>
            <a:ext cx="3429000" cy="1588"/>
          </a:xfrm>
          <a:prstGeom prst="straightConnector1">
            <a:avLst/>
          </a:prstGeom>
          <a:noFill/>
          <a:ln cap="flat" cmpd="sng" w="28575">
            <a:solidFill>
              <a:srgbClr val="075192"/>
            </a:solidFill>
            <a:prstDash val="solid"/>
            <a:round/>
            <a:headEnd len="sm" w="sm" type="none"/>
            <a:tailEnd len="sm" w="sm" type="none"/>
          </a:ln>
        </p:spPr>
      </p:cxn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9">
                                            <p:txEl>
                                              <p:pRg end="0" st="0"/>
                                            </p:txEl>
                                          </p:spTgt>
                                        </p:tgtEl>
                                        <p:attrNameLst>
                                          <p:attrName>style.visibility</p:attrName>
                                        </p:attrNameLst>
                                      </p:cBhvr>
                                      <p:to>
                                        <p:strVal val="visible"/>
                                      </p:to>
                                    </p:set>
                                    <p:anim calcmode="lin" valueType="num">
                                      <p:cBhvr additive="base">
                                        <p:cTn dur="500"/>
                                        <p:tgtEl>
                                          <p:spTgt spid="36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2"/>
                                        </p:tgtEl>
                                        <p:attrNameLst>
                                          <p:attrName>style.visibility</p:attrName>
                                        </p:attrNameLst>
                                      </p:cBhvr>
                                      <p:to>
                                        <p:strVal val="visible"/>
                                      </p:to>
                                    </p:set>
                                    <p:anim calcmode="lin" valueType="num">
                                      <p:cBhvr additive="base">
                                        <p:cTn dur="500"/>
                                        <p:tgtEl>
                                          <p:spTgt spid="37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0"/>
                                        </p:tgtEl>
                                        <p:attrNameLst>
                                          <p:attrName>style.visibility</p:attrName>
                                        </p:attrNameLst>
                                      </p:cBhvr>
                                      <p:to>
                                        <p:strVal val="visible"/>
                                      </p:to>
                                    </p:set>
                                    <p:anim calcmode="lin" valueType="num">
                                      <p:cBhvr additive="base">
                                        <p:cTn dur="500"/>
                                        <p:tgtEl>
                                          <p:spTgt spid="37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70"/>
                                        </p:tgtEl>
                                        <p:attrNameLst>
                                          <p:attrName>style.visibility</p:attrName>
                                        </p:attrNameLst>
                                      </p:cBhvr>
                                      <p:to>
                                        <p:strVal val="visible"/>
                                      </p:to>
                                    </p:set>
                                    <p:anim calcmode="lin" valueType="num">
                                      <p:cBhvr additive="base">
                                        <p:cTn dur="500"/>
                                        <p:tgtEl>
                                          <p:spTgt spid="370"/>
                                        </p:tgtEl>
                                        <p:attrNameLst>
                                          <p:attrName>ppt_w</p:attrName>
                                        </p:attrNameLst>
                                      </p:cBhvr>
                                      <p:tavLst>
                                        <p:tav fmla="" tm="0">
                                          <p:val>
                                            <p:strVal val="0"/>
                                          </p:val>
                                        </p:tav>
                                        <p:tav fmla="" tm="100000">
                                          <p:val>
                                            <p:strVal val="#ppt_w"/>
                                          </p:val>
                                        </p:tav>
                                      </p:tavLst>
                                    </p:anim>
                                    <p:anim calcmode="lin" valueType="num">
                                      <p:cBhvr additive="base">
                                        <p:cTn dur="500"/>
                                        <p:tgtEl>
                                          <p:spTgt spid="370"/>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1"/>
                                        </p:tgtEl>
                                        <p:attrNameLst>
                                          <p:attrName>style.visibility</p:attrName>
                                        </p:attrNameLst>
                                      </p:cBhvr>
                                      <p:to>
                                        <p:strVal val="visible"/>
                                      </p:to>
                                    </p:set>
                                    <p:anim calcmode="lin" valueType="num">
                                      <p:cBhvr additive="base">
                                        <p:cTn dur="500"/>
                                        <p:tgtEl>
                                          <p:spTgt spid="37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74"/>
                                        </p:tgtEl>
                                        <p:attrNameLst>
                                          <p:attrName>style.visibility</p:attrName>
                                        </p:attrNameLst>
                                      </p:cBhvr>
                                      <p:to>
                                        <p:strVal val="visible"/>
                                      </p:to>
                                    </p:set>
                                    <p:anim calcmode="lin" valueType="num">
                                      <p:cBhvr additive="base">
                                        <p:cTn dur="500"/>
                                        <p:tgtEl>
                                          <p:spTgt spid="374"/>
                                        </p:tgtEl>
                                        <p:attrNameLst>
                                          <p:attrName>ppt_w</p:attrName>
                                        </p:attrNameLst>
                                      </p:cBhvr>
                                      <p:tavLst>
                                        <p:tav fmla="" tm="0">
                                          <p:val>
                                            <p:strVal val="0"/>
                                          </p:val>
                                        </p:tav>
                                        <p:tav fmla="" tm="100000">
                                          <p:val>
                                            <p:strVal val="#ppt_w"/>
                                          </p:val>
                                        </p:tav>
                                      </p:tavLst>
                                    </p:anim>
                                    <p:anim calcmode="lin" valueType="num">
                                      <p:cBhvr additive="base">
                                        <p:cTn dur="500"/>
                                        <p:tgtEl>
                                          <p:spTgt spid="374"/>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2000"/>
                                        <p:tgtEl>
                                          <p:spTgt spid="3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0"/>
          <p:cNvSpPr txBox="1"/>
          <p:nvPr>
            <p:ph idx="4294967295" type="subTitle"/>
          </p:nvPr>
        </p:nvSpPr>
        <p:spPr>
          <a:xfrm>
            <a:off x="0" y="0"/>
            <a:ext cx="9144000" cy="609600"/>
          </a:xfrm>
          <a:prstGeom prst="rect">
            <a:avLst/>
          </a:prstGeom>
          <a:noFill/>
          <a:ln>
            <a:noFill/>
          </a:ln>
        </p:spPr>
        <p:txBody>
          <a:bodyPr anchorCtr="0" anchor="t" bIns="45700" lIns="91425" spcFirstLastPara="1" rIns="91425" wrap="square" tIns="45700">
            <a:noAutofit/>
          </a:bodyPr>
          <a:lstStyle/>
          <a:p>
            <a:pPr indent="-274320" lvl="0" marL="274320" marR="0" rtl="0" algn="just">
              <a:lnSpc>
                <a:spcPct val="90000"/>
              </a:lnSpc>
              <a:spcBef>
                <a:spcPts val="0"/>
              </a:spcBef>
              <a:spcAft>
                <a:spcPts val="0"/>
              </a:spcAft>
              <a:buClr>
                <a:schemeClr val="accent3"/>
              </a:buClr>
              <a:buSzPts val="3420"/>
              <a:buFont typeface="Noto Sans Symbols"/>
              <a:buNone/>
            </a:pPr>
            <a:r>
              <a:rPr b="0" i="0" lang="en-US" sz="3600" u="none" cap="none" strike="noStrike">
                <a:solidFill>
                  <a:srgbClr val="FF0000"/>
                </a:solidFill>
                <a:latin typeface="Calibri"/>
                <a:ea typeface="Calibri"/>
                <a:cs typeface="Calibri"/>
                <a:sym typeface="Calibri"/>
              </a:rPr>
              <a:t>ApplicationContext</a:t>
            </a:r>
            <a:endParaRPr b="0" i="0" sz="3600" u="none" cap="none" strike="noStrike">
              <a:solidFill>
                <a:srgbClr val="FF0000"/>
              </a:solidFill>
              <a:latin typeface="Calibri"/>
              <a:ea typeface="Calibri"/>
              <a:cs typeface="Calibri"/>
              <a:sym typeface="Calibri"/>
            </a:endParaRPr>
          </a:p>
        </p:txBody>
      </p:sp>
      <p:sp>
        <p:nvSpPr>
          <p:cNvPr id="380" name="Google Shape;380;p50"/>
          <p:cNvSpPr txBox="1"/>
          <p:nvPr/>
        </p:nvSpPr>
        <p:spPr>
          <a:xfrm>
            <a:off x="0" y="1219200"/>
            <a:ext cx="9144000" cy="52578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rPr b="1" lang="en-US" sz="2960">
                <a:solidFill>
                  <a:schemeClr val="dk1"/>
                </a:solidFill>
                <a:latin typeface="Calibri"/>
                <a:ea typeface="Calibri"/>
                <a:cs typeface="Calibri"/>
                <a:sym typeface="Calibri"/>
              </a:rPr>
              <a:t>FileSystemXmlApplicationContext</a:t>
            </a:r>
            <a:r>
              <a:rPr lang="en-US" sz="2960">
                <a:solidFill>
                  <a:schemeClr val="dk1"/>
                </a:solidFill>
                <a:latin typeface="Calibri"/>
                <a:ea typeface="Calibri"/>
                <a:cs typeface="Calibri"/>
                <a:sym typeface="Calibri"/>
              </a:rPr>
              <a:t>: This loads the definitions of the beans from an XML file. Here you need to provide the full path of the XML bean configuration file to the constructor.</a:t>
            </a:r>
            <a:endParaRPr/>
          </a:p>
          <a:p>
            <a:pPr indent="0" lvl="0" marL="0" marR="0" rtl="0" algn="l">
              <a:lnSpc>
                <a:spcPct val="80000"/>
              </a:lnSpc>
              <a:spcBef>
                <a:spcPts val="0"/>
              </a:spcBef>
              <a:spcAft>
                <a:spcPts val="0"/>
              </a:spcAft>
              <a:buNone/>
            </a:pPr>
            <a:r>
              <a:t/>
            </a:r>
            <a:endParaRPr sz="2960">
              <a:solidFill>
                <a:schemeClr val="dk1"/>
              </a:solidFill>
              <a:latin typeface="Calibri"/>
              <a:ea typeface="Calibri"/>
              <a:cs typeface="Calibri"/>
              <a:sym typeface="Calibri"/>
            </a:endParaRPr>
          </a:p>
          <a:p>
            <a:pPr indent="0" lvl="0" marL="0" marR="0" rtl="0" algn="l">
              <a:lnSpc>
                <a:spcPct val="80000"/>
              </a:lnSpc>
              <a:spcBef>
                <a:spcPts val="0"/>
              </a:spcBef>
              <a:spcAft>
                <a:spcPts val="0"/>
              </a:spcAft>
              <a:buNone/>
            </a:pPr>
            <a:r>
              <a:rPr b="1" lang="en-US" sz="2960">
                <a:solidFill>
                  <a:schemeClr val="dk1"/>
                </a:solidFill>
                <a:latin typeface="Calibri"/>
                <a:ea typeface="Calibri"/>
                <a:cs typeface="Calibri"/>
                <a:sym typeface="Calibri"/>
              </a:rPr>
              <a:t>ClassPathXmlApplicationContext</a:t>
            </a:r>
            <a:r>
              <a:rPr lang="en-US" sz="2960">
                <a:solidFill>
                  <a:schemeClr val="dk1"/>
                </a:solidFill>
                <a:latin typeface="Calibri"/>
                <a:ea typeface="Calibri"/>
                <a:cs typeface="Calibri"/>
                <a:sym typeface="Calibri"/>
              </a:rPr>
              <a:t> This loads the definitions of the beans from an XML file. Here you do not need to provide the full path of the XML file but you need to set CLASSPATH properly because this container will look bean configuration XML file in CLASSPATH.</a:t>
            </a:r>
            <a:endParaRPr/>
          </a:p>
          <a:p>
            <a:pPr indent="0" lvl="0" marL="0" marR="0" rtl="0" algn="l">
              <a:lnSpc>
                <a:spcPct val="80000"/>
              </a:lnSpc>
              <a:spcBef>
                <a:spcPts val="0"/>
              </a:spcBef>
              <a:spcAft>
                <a:spcPts val="0"/>
              </a:spcAft>
              <a:buNone/>
            </a:pPr>
            <a:r>
              <a:t/>
            </a:r>
            <a:endParaRPr sz="2960">
              <a:solidFill>
                <a:schemeClr val="dk1"/>
              </a:solidFill>
              <a:latin typeface="Calibri"/>
              <a:ea typeface="Calibri"/>
              <a:cs typeface="Calibri"/>
              <a:sym typeface="Calibri"/>
            </a:endParaRPr>
          </a:p>
          <a:p>
            <a:pPr indent="0" lvl="0" marL="0" marR="0" rtl="0" algn="l">
              <a:lnSpc>
                <a:spcPct val="80000"/>
              </a:lnSpc>
              <a:spcBef>
                <a:spcPts val="0"/>
              </a:spcBef>
              <a:spcAft>
                <a:spcPts val="0"/>
              </a:spcAft>
              <a:buNone/>
            </a:pPr>
            <a:r>
              <a:rPr b="1" lang="en-US" sz="2960">
                <a:solidFill>
                  <a:schemeClr val="dk1"/>
                </a:solidFill>
                <a:latin typeface="Calibri"/>
                <a:ea typeface="Calibri"/>
                <a:cs typeface="Calibri"/>
                <a:sym typeface="Calibri"/>
              </a:rPr>
              <a:t>WebXmlApplicationContext:</a:t>
            </a:r>
            <a:r>
              <a:rPr lang="en-US" sz="2960">
                <a:solidFill>
                  <a:schemeClr val="dk1"/>
                </a:solidFill>
                <a:latin typeface="Calibri"/>
                <a:ea typeface="Calibri"/>
                <a:cs typeface="Calibri"/>
                <a:sym typeface="Calibri"/>
              </a:rPr>
              <a:t> This loads the XML file with definitions of all beans from within a web application.</a:t>
            </a:r>
            <a:endParaRPr sz="2960">
              <a:solidFill>
                <a:schemeClr val="dk1"/>
              </a:solidFill>
              <a:latin typeface="Calibri"/>
              <a:ea typeface="Calibri"/>
              <a:cs typeface="Calibri"/>
              <a:sym typeface="Calibri"/>
            </a:endParaRPr>
          </a:p>
        </p:txBody>
      </p:sp>
      <p:sp>
        <p:nvSpPr>
          <p:cNvPr id="381" name="Google Shape;381;p50"/>
          <p:cNvSpPr txBox="1"/>
          <p:nvPr/>
        </p:nvSpPr>
        <p:spPr>
          <a:xfrm>
            <a:off x="0" y="533400"/>
            <a:ext cx="8991600" cy="762000"/>
          </a:xfrm>
          <a:prstGeom prst="rect">
            <a:avLst/>
          </a:prstGeom>
          <a:noFill/>
          <a:ln>
            <a:noFill/>
          </a:ln>
        </p:spPr>
        <p:txBody>
          <a:bodyPr anchorCtr="0" anchor="t" bIns="45700" lIns="91425" spcFirstLastPara="1" rIns="91425" wrap="square" tIns="45700">
            <a:noAutofit/>
          </a:bodyPr>
          <a:lstStyle/>
          <a:p>
            <a:pPr indent="-742950" lvl="0" marL="742950" marR="0" rtl="0" algn="just">
              <a:lnSpc>
                <a:spcPct val="100000"/>
              </a:lnSpc>
              <a:spcBef>
                <a:spcPts val="0"/>
              </a:spcBef>
              <a:spcAft>
                <a:spcPts val="0"/>
              </a:spcAft>
              <a:buNone/>
            </a:pPr>
            <a:r>
              <a:rPr b="0" i="0" lang="en-US" sz="3200" u="none" cap="none" strike="noStrike">
                <a:solidFill>
                  <a:schemeClr val="dk1"/>
                </a:solidFill>
                <a:latin typeface="Calibri"/>
                <a:ea typeface="Calibri"/>
                <a:cs typeface="Calibri"/>
                <a:sym typeface="Calibri"/>
              </a:rPr>
              <a:t>Below are most commonly used ApplicationContext s</a:t>
            </a:r>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9">
                                            <p:txEl>
                                              <p:pRg end="0" st="0"/>
                                            </p:txEl>
                                          </p:spTgt>
                                        </p:tgtEl>
                                        <p:attrNameLst>
                                          <p:attrName>style.visibility</p:attrName>
                                        </p:attrNameLst>
                                      </p:cBhvr>
                                      <p:to>
                                        <p:strVal val="visible"/>
                                      </p:to>
                                    </p:set>
                                    <p:anim calcmode="lin" valueType="num">
                                      <p:cBhvr additive="base">
                                        <p:cTn dur="500"/>
                                        <p:tgtEl>
                                          <p:spTgt spid="37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1"/>
                                        </p:tgtEl>
                                        <p:attrNameLst>
                                          <p:attrName>style.visibility</p:attrName>
                                        </p:attrNameLst>
                                      </p:cBhvr>
                                      <p:to>
                                        <p:strVal val="visible"/>
                                      </p:to>
                                    </p:set>
                                    <p:anim calcmode="lin" valueType="num">
                                      <p:cBhvr additive="base">
                                        <p:cTn dur="500"/>
                                        <p:tgtEl>
                                          <p:spTgt spid="38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0"/>
                                        </p:tgtEl>
                                        <p:attrNameLst>
                                          <p:attrName>style.visibility</p:attrName>
                                        </p:attrNameLst>
                                      </p:cBhvr>
                                      <p:to>
                                        <p:strVal val="visible"/>
                                      </p:to>
                                    </p:set>
                                    <p:anim calcmode="lin" valueType="num">
                                      <p:cBhvr additive="base">
                                        <p:cTn dur="500"/>
                                        <p:tgtEl>
                                          <p:spTgt spid="38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80"/>
                                        </p:tgtEl>
                                        <p:attrNameLst>
                                          <p:attrName>style.visibility</p:attrName>
                                        </p:attrNameLst>
                                      </p:cBhvr>
                                      <p:to>
                                        <p:strVal val="visible"/>
                                      </p:to>
                                    </p:set>
                                    <p:anim calcmode="lin" valueType="num">
                                      <p:cBhvr additive="base">
                                        <p:cTn dur="500"/>
                                        <p:tgtEl>
                                          <p:spTgt spid="380"/>
                                        </p:tgtEl>
                                        <p:attrNameLst>
                                          <p:attrName>ppt_w</p:attrName>
                                        </p:attrNameLst>
                                      </p:cBhvr>
                                      <p:tavLst>
                                        <p:tav fmla="" tm="0">
                                          <p:val>
                                            <p:strVal val="0"/>
                                          </p:val>
                                        </p:tav>
                                        <p:tav fmla="" tm="100000">
                                          <p:val>
                                            <p:strVal val="#ppt_w"/>
                                          </p:val>
                                        </p:tav>
                                      </p:tavLst>
                                    </p:anim>
                                    <p:anim calcmode="lin" valueType="num">
                                      <p:cBhvr additive="base">
                                        <p:cTn dur="500"/>
                                        <p:tgtEl>
                                          <p:spTgt spid="380"/>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1"/>
          <p:cNvSpPr txBox="1"/>
          <p:nvPr>
            <p:ph idx="4294967295" type="subTitle"/>
          </p:nvPr>
        </p:nvSpPr>
        <p:spPr>
          <a:xfrm>
            <a:off x="0" y="0"/>
            <a:ext cx="9144000" cy="609600"/>
          </a:xfrm>
          <a:prstGeom prst="rect">
            <a:avLst/>
          </a:prstGeom>
          <a:noFill/>
          <a:ln>
            <a:noFill/>
          </a:ln>
        </p:spPr>
        <p:txBody>
          <a:bodyPr anchorCtr="0" anchor="t" bIns="45700" lIns="91425" spcFirstLastPara="1" rIns="91425" wrap="square" tIns="45700">
            <a:noAutofit/>
          </a:bodyPr>
          <a:lstStyle/>
          <a:p>
            <a:pPr indent="-274320" lvl="0" marL="274320" marR="0" rtl="0" algn="just">
              <a:lnSpc>
                <a:spcPct val="90000"/>
              </a:lnSpc>
              <a:spcBef>
                <a:spcPts val="0"/>
              </a:spcBef>
              <a:spcAft>
                <a:spcPts val="0"/>
              </a:spcAft>
              <a:buClr>
                <a:schemeClr val="accent3"/>
              </a:buClr>
              <a:buSzPts val="3420"/>
              <a:buFont typeface="Noto Sans Symbols"/>
              <a:buNone/>
            </a:pPr>
            <a:r>
              <a:rPr lang="en-US" sz="3600">
                <a:solidFill>
                  <a:srgbClr val="FF0000"/>
                </a:solidFill>
                <a:latin typeface="Calibri"/>
                <a:ea typeface="Calibri"/>
                <a:cs typeface="Calibri"/>
                <a:sym typeface="Calibri"/>
              </a:rPr>
              <a:t>Multiple Config Files</a:t>
            </a:r>
            <a:endParaRPr b="0" i="0" sz="3600" u="none" cap="none" strike="noStrike">
              <a:solidFill>
                <a:srgbClr val="FF0000"/>
              </a:solidFill>
              <a:latin typeface="Calibri"/>
              <a:ea typeface="Calibri"/>
              <a:cs typeface="Calibri"/>
              <a:sym typeface="Calibri"/>
            </a:endParaRPr>
          </a:p>
        </p:txBody>
      </p:sp>
      <p:sp>
        <p:nvSpPr>
          <p:cNvPr id="387" name="Google Shape;387;p51"/>
          <p:cNvSpPr txBox="1"/>
          <p:nvPr/>
        </p:nvSpPr>
        <p:spPr>
          <a:xfrm>
            <a:off x="0" y="609600"/>
            <a:ext cx="9144000" cy="5257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b="1" lang="en-US" sz="1800" u="sng">
                <a:solidFill>
                  <a:srgbClr val="666666"/>
                </a:solidFill>
                <a:highlight>
                  <a:srgbClr val="FFFFFF"/>
                </a:highlight>
              </a:rPr>
              <a:t>Method -1:</a:t>
            </a:r>
            <a:endParaRPr b="1" sz="1800" u="sng">
              <a:solidFill>
                <a:srgbClr val="666666"/>
              </a:solidFill>
              <a:highlight>
                <a:srgbClr val="FFFFFF"/>
              </a:highlight>
            </a:endParaRPr>
          </a:p>
          <a:p>
            <a:pPr indent="0" lvl="0" marL="0" rtl="0" algn="l">
              <a:lnSpc>
                <a:spcPct val="115000"/>
              </a:lnSpc>
              <a:spcBef>
                <a:spcPts val="1400"/>
              </a:spcBef>
              <a:spcAft>
                <a:spcPts val="0"/>
              </a:spcAft>
              <a:buSzPts val="1100"/>
              <a:buNone/>
            </a:pPr>
            <a:r>
              <a:rPr lang="en-US" sz="1800">
                <a:solidFill>
                  <a:srgbClr val="666666"/>
                </a:solidFill>
                <a:highlight>
                  <a:srgbClr val="FFFFFF"/>
                </a:highlight>
              </a:rPr>
              <a:t>L</a:t>
            </a:r>
            <a:r>
              <a:rPr lang="en-US" sz="1800">
                <a:solidFill>
                  <a:srgbClr val="666666"/>
                </a:solidFill>
                <a:highlight>
                  <a:srgbClr val="FFFFFF"/>
                </a:highlight>
              </a:rPr>
              <a:t>oad all the bean definition files using the constructor of the </a:t>
            </a:r>
            <a:r>
              <a:rPr lang="en-US" sz="1800">
                <a:solidFill>
                  <a:srgbClr val="6D180B"/>
                </a:solidFill>
                <a:highlight>
                  <a:srgbClr val="F2F2F2"/>
                </a:highlight>
                <a:latin typeface="Courier New"/>
                <a:ea typeface="Courier New"/>
                <a:cs typeface="Courier New"/>
                <a:sym typeface="Courier New"/>
              </a:rPr>
              <a:t>ApplicationContext</a:t>
            </a:r>
            <a:r>
              <a:rPr lang="en-US" sz="1800">
                <a:solidFill>
                  <a:srgbClr val="666666"/>
                </a:solidFill>
                <a:highlight>
                  <a:srgbClr val="FFFFFF"/>
                </a:highlight>
              </a:rPr>
              <a:t> by providing constructor arguments </a:t>
            </a:r>
            <a:r>
              <a:rPr lang="en-US" sz="1800">
                <a:solidFill>
                  <a:srgbClr val="6D180B"/>
                </a:solidFill>
                <a:highlight>
                  <a:srgbClr val="F2F2F2"/>
                </a:highlight>
                <a:latin typeface="Courier New"/>
                <a:ea typeface="Courier New"/>
                <a:cs typeface="Courier New"/>
                <a:sym typeface="Courier New"/>
              </a:rPr>
              <a:t>new String[]{"app-config1.xml","app-config2.xml"}</a:t>
            </a:r>
            <a:r>
              <a:rPr lang="en-US" sz="1800">
                <a:solidFill>
                  <a:srgbClr val="666666"/>
                </a:solidFill>
                <a:highlight>
                  <a:srgbClr val="FFFFFF"/>
                </a:highlight>
              </a:rPr>
              <a:t>. But instead we used the &lt;import/&gt; element.</a:t>
            </a:r>
            <a:endParaRPr sz="1800">
              <a:solidFill>
                <a:srgbClr val="666666"/>
              </a:solidFill>
              <a:highlight>
                <a:srgbClr val="FFFFFF"/>
              </a:highlight>
            </a:endParaRPr>
          </a:p>
          <a:p>
            <a:pPr indent="0" lvl="0" marL="0" marR="0" rtl="0" algn="l">
              <a:lnSpc>
                <a:spcPct val="80000"/>
              </a:lnSpc>
              <a:spcBef>
                <a:spcPts val="1400"/>
              </a:spcBef>
              <a:spcAft>
                <a:spcPts val="0"/>
              </a:spcAft>
              <a:buNone/>
            </a:pPr>
            <a:r>
              <a:rPr b="1" lang="en-US" sz="1800">
                <a:solidFill>
                  <a:srgbClr val="000080"/>
                </a:solidFill>
                <a:highlight>
                  <a:srgbClr val="F2F2F2"/>
                </a:highlight>
                <a:latin typeface="Courier New"/>
                <a:ea typeface="Courier New"/>
                <a:cs typeface="Courier New"/>
                <a:sym typeface="Courier New"/>
              </a:rPr>
              <a:t>package</a:t>
            </a:r>
            <a:r>
              <a:rPr lang="en-US" sz="1800">
                <a:solidFill>
                  <a:srgbClr val="111111"/>
                </a:solidFill>
                <a:highlight>
                  <a:srgbClr val="F2F2F2"/>
                </a:highlight>
                <a:latin typeface="Courier New"/>
                <a:ea typeface="Courier New"/>
                <a:cs typeface="Courier New"/>
                <a:sym typeface="Courier New"/>
              </a:rPr>
              <a:t> com.eg.spring;</a:t>
            </a:r>
            <a:endParaRPr sz="1800">
              <a:solidFill>
                <a:srgbClr val="111111"/>
              </a:solidFill>
              <a:highlight>
                <a:srgbClr val="F2F2F2"/>
              </a:highlight>
              <a:latin typeface="Courier New"/>
              <a:ea typeface="Courier New"/>
              <a:cs typeface="Courier New"/>
              <a:sym typeface="Courier New"/>
            </a:endParaRPr>
          </a:p>
          <a:p>
            <a:pPr indent="0" lvl="0" marL="0" marR="0" rtl="0" algn="l">
              <a:lnSpc>
                <a:spcPct val="80000"/>
              </a:lnSpc>
              <a:spcBef>
                <a:spcPts val="0"/>
              </a:spcBef>
              <a:spcAft>
                <a:spcPts val="0"/>
              </a:spcAft>
              <a:buNone/>
            </a:pPr>
            <a:r>
              <a:t/>
            </a:r>
            <a:endParaRPr sz="1800">
              <a:solidFill>
                <a:srgbClr val="111111"/>
              </a:solidFill>
              <a:highlight>
                <a:srgbClr val="F2F2F2"/>
              </a:highlight>
              <a:latin typeface="Courier New"/>
              <a:ea typeface="Courier New"/>
              <a:cs typeface="Courier New"/>
              <a:sym typeface="Courier New"/>
            </a:endParaRPr>
          </a:p>
          <a:p>
            <a:pPr indent="0" lvl="0" marL="0" marR="0" rtl="0" algn="l">
              <a:lnSpc>
                <a:spcPct val="80000"/>
              </a:lnSpc>
              <a:spcBef>
                <a:spcPts val="0"/>
              </a:spcBef>
              <a:spcAft>
                <a:spcPts val="0"/>
              </a:spcAft>
              <a:buNone/>
            </a:pPr>
            <a:r>
              <a:rPr b="1" lang="en-US" sz="1800">
                <a:solidFill>
                  <a:srgbClr val="000080"/>
                </a:solidFill>
                <a:highlight>
                  <a:srgbClr val="F2F2F2"/>
                </a:highlight>
                <a:latin typeface="Courier New"/>
                <a:ea typeface="Courier New"/>
                <a:cs typeface="Courier New"/>
                <a:sym typeface="Courier New"/>
              </a:rPr>
              <a:t>import</a:t>
            </a:r>
            <a:r>
              <a:rPr lang="en-US" sz="1800">
                <a:solidFill>
                  <a:srgbClr val="111111"/>
                </a:solidFill>
                <a:highlight>
                  <a:srgbClr val="F2F2F2"/>
                </a:highlight>
                <a:latin typeface="Courier New"/>
                <a:ea typeface="Courier New"/>
                <a:cs typeface="Courier New"/>
                <a:sym typeface="Courier New"/>
              </a:rPr>
              <a:t> org.springframework.context.ApplicationContext;</a:t>
            </a:r>
            <a:endParaRPr sz="1800">
              <a:solidFill>
                <a:srgbClr val="111111"/>
              </a:solidFill>
              <a:highlight>
                <a:srgbClr val="F2F2F2"/>
              </a:highlight>
              <a:latin typeface="Courier New"/>
              <a:ea typeface="Courier New"/>
              <a:cs typeface="Courier New"/>
              <a:sym typeface="Courier New"/>
            </a:endParaRPr>
          </a:p>
          <a:p>
            <a:pPr indent="0" lvl="0" marL="0" marR="0" rtl="0" algn="l">
              <a:lnSpc>
                <a:spcPct val="80000"/>
              </a:lnSpc>
              <a:spcBef>
                <a:spcPts val="0"/>
              </a:spcBef>
              <a:spcAft>
                <a:spcPts val="0"/>
              </a:spcAft>
              <a:buNone/>
            </a:pPr>
            <a:r>
              <a:rPr b="1" lang="en-US" sz="1800">
                <a:solidFill>
                  <a:srgbClr val="000080"/>
                </a:solidFill>
                <a:highlight>
                  <a:srgbClr val="F2F2F2"/>
                </a:highlight>
                <a:latin typeface="Courier New"/>
                <a:ea typeface="Courier New"/>
                <a:cs typeface="Courier New"/>
                <a:sym typeface="Courier New"/>
              </a:rPr>
              <a:t>import</a:t>
            </a:r>
            <a:r>
              <a:rPr lang="en-US" sz="1800">
                <a:solidFill>
                  <a:srgbClr val="111111"/>
                </a:solidFill>
                <a:highlight>
                  <a:srgbClr val="F2F2F2"/>
                </a:highlight>
                <a:latin typeface="Courier New"/>
                <a:ea typeface="Courier New"/>
                <a:cs typeface="Courier New"/>
                <a:sym typeface="Courier New"/>
              </a:rPr>
              <a:t> org.springframework.context.support.ClassPathXmlApplicationContext;</a:t>
            </a:r>
            <a:endParaRPr sz="1800">
              <a:solidFill>
                <a:srgbClr val="111111"/>
              </a:solidFill>
              <a:highlight>
                <a:srgbClr val="F2F2F2"/>
              </a:highlight>
              <a:latin typeface="Courier New"/>
              <a:ea typeface="Courier New"/>
              <a:cs typeface="Courier New"/>
              <a:sym typeface="Courier New"/>
            </a:endParaRPr>
          </a:p>
          <a:p>
            <a:pPr indent="0" lvl="0" marL="0" marR="0" rtl="0" algn="l">
              <a:lnSpc>
                <a:spcPct val="80000"/>
              </a:lnSpc>
              <a:spcBef>
                <a:spcPts val="0"/>
              </a:spcBef>
              <a:spcAft>
                <a:spcPts val="0"/>
              </a:spcAft>
              <a:buNone/>
            </a:pPr>
            <a:r>
              <a:t/>
            </a:r>
            <a:endParaRPr sz="1800">
              <a:solidFill>
                <a:srgbClr val="111111"/>
              </a:solidFill>
              <a:highlight>
                <a:srgbClr val="F2F2F2"/>
              </a:highlight>
              <a:latin typeface="Courier New"/>
              <a:ea typeface="Courier New"/>
              <a:cs typeface="Courier New"/>
              <a:sym typeface="Courier New"/>
            </a:endParaRPr>
          </a:p>
          <a:p>
            <a:pPr indent="0" lvl="0" marL="0" marR="0" rtl="0" algn="l">
              <a:lnSpc>
                <a:spcPct val="80000"/>
              </a:lnSpc>
              <a:spcBef>
                <a:spcPts val="0"/>
              </a:spcBef>
              <a:spcAft>
                <a:spcPts val="0"/>
              </a:spcAft>
              <a:buNone/>
            </a:pPr>
            <a:r>
              <a:rPr b="1" lang="en-US" sz="1800">
                <a:solidFill>
                  <a:srgbClr val="000080"/>
                </a:solidFill>
                <a:highlight>
                  <a:srgbClr val="F2F2F2"/>
                </a:highlight>
                <a:latin typeface="Courier New"/>
                <a:ea typeface="Courier New"/>
                <a:cs typeface="Courier New"/>
                <a:sym typeface="Courier New"/>
              </a:rPr>
              <a:t>public</a:t>
            </a:r>
            <a:r>
              <a:rPr lang="en-US" sz="1800">
                <a:solidFill>
                  <a:srgbClr val="111111"/>
                </a:solidFill>
                <a:highlight>
                  <a:srgbClr val="F2F2F2"/>
                </a:highlight>
                <a:latin typeface="Courier New"/>
                <a:ea typeface="Courier New"/>
                <a:cs typeface="Courier New"/>
                <a:sym typeface="Courier New"/>
              </a:rPr>
              <a:t> </a:t>
            </a:r>
            <a:r>
              <a:rPr b="1" lang="en-US" sz="1800">
                <a:solidFill>
                  <a:srgbClr val="000080"/>
                </a:solidFill>
                <a:highlight>
                  <a:srgbClr val="F2F2F2"/>
                </a:highlight>
                <a:latin typeface="Courier New"/>
                <a:ea typeface="Courier New"/>
                <a:cs typeface="Courier New"/>
                <a:sym typeface="Courier New"/>
              </a:rPr>
              <a:t>class</a:t>
            </a:r>
            <a:r>
              <a:rPr lang="en-US" sz="1800">
                <a:solidFill>
                  <a:srgbClr val="111111"/>
                </a:solidFill>
                <a:highlight>
                  <a:srgbClr val="F2F2F2"/>
                </a:highlight>
                <a:latin typeface="Courier New"/>
                <a:ea typeface="Courier New"/>
                <a:cs typeface="Courier New"/>
                <a:sym typeface="Courier New"/>
              </a:rPr>
              <a:t> </a:t>
            </a:r>
            <a:r>
              <a:rPr lang="en-US" sz="1800">
                <a:solidFill>
                  <a:schemeClr val="dk1"/>
                </a:solidFill>
                <a:highlight>
                  <a:srgbClr val="F2F2F2"/>
                </a:highlight>
                <a:latin typeface="Courier New"/>
                <a:ea typeface="Courier New"/>
                <a:cs typeface="Courier New"/>
                <a:sym typeface="Courier New"/>
              </a:rPr>
              <a:t>Sample</a:t>
            </a:r>
            <a:r>
              <a:rPr lang="en-US" sz="1800">
                <a:solidFill>
                  <a:srgbClr val="111111"/>
                </a:solidFill>
                <a:highlight>
                  <a:srgbClr val="F2F2F2"/>
                </a:highlight>
                <a:latin typeface="Courier New"/>
                <a:ea typeface="Courier New"/>
                <a:cs typeface="Courier New"/>
                <a:sym typeface="Courier New"/>
              </a:rPr>
              <a:t>{</a:t>
            </a:r>
            <a:endParaRPr sz="1800">
              <a:solidFill>
                <a:srgbClr val="111111"/>
              </a:solidFill>
              <a:highlight>
                <a:srgbClr val="F2F2F2"/>
              </a:highlight>
              <a:latin typeface="Courier New"/>
              <a:ea typeface="Courier New"/>
              <a:cs typeface="Courier New"/>
              <a:sym typeface="Courier New"/>
            </a:endParaRPr>
          </a:p>
          <a:p>
            <a:pPr indent="0" lvl="0" marL="0" marR="0" rtl="0" algn="l">
              <a:lnSpc>
                <a:spcPct val="80000"/>
              </a:lnSpc>
              <a:spcBef>
                <a:spcPts val="0"/>
              </a:spcBef>
              <a:spcAft>
                <a:spcPts val="0"/>
              </a:spcAft>
              <a:buNone/>
            </a:pPr>
            <a:r>
              <a:t/>
            </a:r>
            <a:endParaRPr sz="1800">
              <a:solidFill>
                <a:srgbClr val="111111"/>
              </a:solidFill>
              <a:highlight>
                <a:srgbClr val="F2F2F2"/>
              </a:highlight>
              <a:latin typeface="Courier New"/>
              <a:ea typeface="Courier New"/>
              <a:cs typeface="Courier New"/>
              <a:sym typeface="Courier New"/>
            </a:endParaRPr>
          </a:p>
          <a:p>
            <a:pPr indent="0" lvl="0" marL="0" marR="0" rtl="0" algn="l">
              <a:lnSpc>
                <a:spcPct val="80000"/>
              </a:lnSpc>
              <a:spcBef>
                <a:spcPts val="0"/>
              </a:spcBef>
              <a:spcAft>
                <a:spcPts val="0"/>
              </a:spcAft>
              <a:buNone/>
            </a:pPr>
            <a:r>
              <a:rPr lang="en-US" sz="1800">
                <a:solidFill>
                  <a:srgbClr val="111111"/>
                </a:solidFill>
                <a:highlight>
                  <a:srgbClr val="F2F2F2"/>
                </a:highlight>
                <a:latin typeface="Courier New"/>
                <a:ea typeface="Courier New"/>
                <a:cs typeface="Courier New"/>
                <a:sym typeface="Courier New"/>
              </a:rPr>
              <a:t>    </a:t>
            </a:r>
            <a:r>
              <a:rPr b="1" lang="en-US" sz="1800">
                <a:solidFill>
                  <a:srgbClr val="000080"/>
                </a:solidFill>
                <a:highlight>
                  <a:srgbClr val="F2F2F2"/>
                </a:highlight>
                <a:latin typeface="Courier New"/>
                <a:ea typeface="Courier New"/>
                <a:cs typeface="Courier New"/>
                <a:sym typeface="Courier New"/>
              </a:rPr>
              <a:t>public</a:t>
            </a:r>
            <a:r>
              <a:rPr lang="en-US" sz="1800">
                <a:solidFill>
                  <a:srgbClr val="111111"/>
                </a:solidFill>
                <a:highlight>
                  <a:srgbClr val="F2F2F2"/>
                </a:highlight>
                <a:latin typeface="Courier New"/>
                <a:ea typeface="Courier New"/>
                <a:cs typeface="Courier New"/>
                <a:sym typeface="Courier New"/>
              </a:rPr>
              <a:t> </a:t>
            </a:r>
            <a:r>
              <a:rPr b="1" lang="en-US" sz="1800">
                <a:solidFill>
                  <a:srgbClr val="000080"/>
                </a:solidFill>
                <a:highlight>
                  <a:srgbClr val="F2F2F2"/>
                </a:highlight>
                <a:latin typeface="Courier New"/>
                <a:ea typeface="Courier New"/>
                <a:cs typeface="Courier New"/>
                <a:sym typeface="Courier New"/>
              </a:rPr>
              <a:t>static</a:t>
            </a:r>
            <a:r>
              <a:rPr lang="en-US" sz="1800">
                <a:solidFill>
                  <a:srgbClr val="111111"/>
                </a:solidFill>
                <a:highlight>
                  <a:srgbClr val="F2F2F2"/>
                </a:highlight>
                <a:latin typeface="Courier New"/>
                <a:ea typeface="Courier New"/>
                <a:cs typeface="Courier New"/>
                <a:sym typeface="Courier New"/>
              </a:rPr>
              <a:t> </a:t>
            </a:r>
            <a:r>
              <a:rPr b="1" lang="en-US" sz="1800">
                <a:solidFill>
                  <a:srgbClr val="000080"/>
                </a:solidFill>
                <a:highlight>
                  <a:srgbClr val="F2F2F2"/>
                </a:highlight>
                <a:latin typeface="Courier New"/>
                <a:ea typeface="Courier New"/>
                <a:cs typeface="Courier New"/>
                <a:sym typeface="Courier New"/>
              </a:rPr>
              <a:t>void</a:t>
            </a:r>
            <a:r>
              <a:rPr lang="en-US" sz="1800">
                <a:solidFill>
                  <a:srgbClr val="111111"/>
                </a:solidFill>
                <a:highlight>
                  <a:srgbClr val="F2F2F2"/>
                </a:highlight>
                <a:latin typeface="Courier New"/>
                <a:ea typeface="Courier New"/>
                <a:cs typeface="Courier New"/>
                <a:sym typeface="Courier New"/>
              </a:rPr>
              <a:t> </a:t>
            </a:r>
            <a:r>
              <a:rPr lang="en-US" sz="1800">
                <a:solidFill>
                  <a:schemeClr val="dk1"/>
                </a:solidFill>
                <a:highlight>
                  <a:srgbClr val="F2F2F2"/>
                </a:highlight>
                <a:latin typeface="Courier New"/>
                <a:ea typeface="Courier New"/>
                <a:cs typeface="Courier New"/>
                <a:sym typeface="Courier New"/>
              </a:rPr>
              <a:t>main</a:t>
            </a:r>
            <a:r>
              <a:rPr lang="en-US" sz="1800">
                <a:solidFill>
                  <a:srgbClr val="111111"/>
                </a:solidFill>
                <a:highlight>
                  <a:srgbClr val="F2F2F2"/>
                </a:highlight>
                <a:latin typeface="Courier New"/>
                <a:ea typeface="Courier New"/>
                <a:cs typeface="Courier New"/>
                <a:sym typeface="Courier New"/>
              </a:rPr>
              <a:t>(String args[]){</a:t>
            </a:r>
            <a:endParaRPr sz="1800">
              <a:solidFill>
                <a:srgbClr val="111111"/>
              </a:solidFill>
              <a:highlight>
                <a:srgbClr val="F2F2F2"/>
              </a:highlight>
              <a:latin typeface="Courier New"/>
              <a:ea typeface="Courier New"/>
              <a:cs typeface="Courier New"/>
              <a:sym typeface="Courier New"/>
            </a:endParaRPr>
          </a:p>
          <a:p>
            <a:pPr indent="0" lvl="0" marL="0" marR="0" rtl="0" algn="l">
              <a:lnSpc>
                <a:spcPct val="80000"/>
              </a:lnSpc>
              <a:spcBef>
                <a:spcPts val="0"/>
              </a:spcBef>
              <a:spcAft>
                <a:spcPts val="0"/>
              </a:spcAft>
              <a:buNone/>
            </a:pPr>
            <a:r>
              <a:rPr lang="en-US" sz="1800">
                <a:solidFill>
                  <a:srgbClr val="111111"/>
                </a:solidFill>
                <a:highlight>
                  <a:srgbClr val="F2F2F2"/>
                </a:highlight>
                <a:latin typeface="Courier New"/>
                <a:ea typeface="Courier New"/>
                <a:cs typeface="Courier New"/>
                <a:sym typeface="Courier New"/>
              </a:rPr>
              <a:t>        ApplicationContext context = </a:t>
            </a:r>
            <a:r>
              <a:rPr b="1" lang="en-US" sz="1800">
                <a:solidFill>
                  <a:srgbClr val="000080"/>
                </a:solidFill>
                <a:highlight>
                  <a:srgbClr val="F2F2F2"/>
                </a:highlight>
                <a:latin typeface="Courier New"/>
                <a:ea typeface="Courier New"/>
                <a:cs typeface="Courier New"/>
                <a:sym typeface="Courier New"/>
              </a:rPr>
              <a:t>new</a:t>
            </a:r>
            <a:r>
              <a:rPr lang="en-US" sz="1800">
                <a:solidFill>
                  <a:srgbClr val="111111"/>
                </a:solidFill>
                <a:highlight>
                  <a:srgbClr val="F2F2F2"/>
                </a:highlight>
                <a:latin typeface="Courier New"/>
                <a:ea typeface="Courier New"/>
                <a:cs typeface="Courier New"/>
                <a:sym typeface="Courier New"/>
              </a:rPr>
              <a:t> ClassPathXmlApplicationContext(</a:t>
            </a:r>
            <a:r>
              <a:rPr b="1" lang="en-US" sz="1800">
                <a:solidFill>
                  <a:srgbClr val="000080"/>
                </a:solidFill>
                <a:highlight>
                  <a:srgbClr val="F2F2F2"/>
                </a:highlight>
                <a:latin typeface="Courier New"/>
                <a:ea typeface="Courier New"/>
                <a:cs typeface="Courier New"/>
                <a:sym typeface="Courier New"/>
              </a:rPr>
              <a:t>new</a:t>
            </a:r>
            <a:r>
              <a:rPr lang="en-US" sz="1800">
                <a:solidFill>
                  <a:srgbClr val="111111"/>
                </a:solidFill>
                <a:highlight>
                  <a:srgbClr val="F2F2F2"/>
                </a:highlight>
                <a:latin typeface="Courier New"/>
                <a:ea typeface="Courier New"/>
                <a:cs typeface="Courier New"/>
                <a:sym typeface="Courier New"/>
              </a:rPr>
              <a:t> String[]{</a:t>
            </a:r>
            <a:r>
              <a:rPr b="1" lang="en-US" sz="1800">
                <a:solidFill>
                  <a:srgbClr val="008000"/>
                </a:solidFill>
                <a:highlight>
                  <a:srgbClr val="F2F2F2"/>
                </a:highlight>
                <a:latin typeface="Courier New"/>
                <a:ea typeface="Courier New"/>
                <a:cs typeface="Courier New"/>
                <a:sym typeface="Courier New"/>
              </a:rPr>
              <a:t>"app-config1.xml"</a:t>
            </a:r>
            <a:r>
              <a:rPr lang="en-US" sz="1800">
                <a:solidFill>
                  <a:srgbClr val="111111"/>
                </a:solidFill>
                <a:highlight>
                  <a:srgbClr val="F2F2F2"/>
                </a:highlight>
                <a:latin typeface="Courier New"/>
                <a:ea typeface="Courier New"/>
                <a:cs typeface="Courier New"/>
                <a:sym typeface="Courier New"/>
              </a:rPr>
              <a:t>});</a:t>
            </a:r>
            <a:endParaRPr sz="1800">
              <a:solidFill>
                <a:srgbClr val="111111"/>
              </a:solidFill>
              <a:highlight>
                <a:srgbClr val="F2F2F2"/>
              </a:highlight>
              <a:latin typeface="Courier New"/>
              <a:ea typeface="Courier New"/>
              <a:cs typeface="Courier New"/>
              <a:sym typeface="Courier New"/>
            </a:endParaRPr>
          </a:p>
          <a:p>
            <a:pPr indent="0" lvl="0" marL="0" marR="0" rtl="0" algn="l">
              <a:lnSpc>
                <a:spcPct val="80000"/>
              </a:lnSpc>
              <a:spcBef>
                <a:spcPts val="0"/>
              </a:spcBef>
              <a:spcAft>
                <a:spcPts val="0"/>
              </a:spcAft>
              <a:buNone/>
            </a:pPr>
            <a:r>
              <a:rPr lang="en-US" sz="1800">
                <a:solidFill>
                  <a:srgbClr val="111111"/>
                </a:solidFill>
                <a:highlight>
                  <a:srgbClr val="F2F2F2"/>
                </a:highlight>
                <a:latin typeface="Courier New"/>
                <a:ea typeface="Courier New"/>
                <a:cs typeface="Courier New"/>
                <a:sym typeface="Courier New"/>
              </a:rPr>
              <a:t>        Abcd aBean = context.getBean(Abcd.class);</a:t>
            </a:r>
            <a:endParaRPr sz="1800">
              <a:solidFill>
                <a:srgbClr val="111111"/>
              </a:solidFill>
              <a:highlight>
                <a:srgbClr val="F2F2F2"/>
              </a:highlight>
              <a:latin typeface="Courier New"/>
              <a:ea typeface="Courier New"/>
              <a:cs typeface="Courier New"/>
              <a:sym typeface="Courier New"/>
            </a:endParaRPr>
          </a:p>
          <a:p>
            <a:pPr indent="0" lvl="0" marL="0" marR="0" rtl="0" algn="l">
              <a:lnSpc>
                <a:spcPct val="80000"/>
              </a:lnSpc>
              <a:spcBef>
                <a:spcPts val="0"/>
              </a:spcBef>
              <a:spcAft>
                <a:spcPts val="0"/>
              </a:spcAft>
              <a:buNone/>
            </a:pPr>
            <a:r>
              <a:rPr lang="en-US" sz="1800">
                <a:solidFill>
                  <a:srgbClr val="111111"/>
                </a:solidFill>
                <a:highlight>
                  <a:srgbClr val="F2F2F2"/>
                </a:highlight>
                <a:latin typeface="Courier New"/>
                <a:ea typeface="Courier New"/>
                <a:cs typeface="Courier New"/>
                <a:sym typeface="Courier New"/>
              </a:rPr>
              <a:t>        aBean.</a:t>
            </a:r>
            <a:r>
              <a:rPr lang="en-US" sz="1800">
                <a:solidFill>
                  <a:srgbClr val="111111"/>
                </a:solidFill>
                <a:highlight>
                  <a:srgbClr val="F2F2F2"/>
                </a:highlight>
                <a:latin typeface="Courier New"/>
                <a:ea typeface="Courier New"/>
                <a:cs typeface="Courier New"/>
                <a:sym typeface="Courier New"/>
              </a:rPr>
              <a:t>makeAbcd</a:t>
            </a:r>
            <a:r>
              <a:rPr lang="en-US" sz="1800">
                <a:solidFill>
                  <a:srgbClr val="111111"/>
                </a:solidFill>
                <a:highlight>
                  <a:srgbClr val="F2F2F2"/>
                </a:highlight>
                <a:latin typeface="Courier New"/>
                <a:ea typeface="Courier New"/>
                <a:cs typeface="Courier New"/>
                <a:sym typeface="Courier New"/>
              </a:rPr>
              <a:t>(</a:t>
            </a:r>
            <a:r>
              <a:rPr b="1" lang="en-US" sz="1800">
                <a:solidFill>
                  <a:srgbClr val="008000"/>
                </a:solidFill>
                <a:highlight>
                  <a:srgbClr val="F2F2F2"/>
                </a:highlight>
                <a:latin typeface="Courier New"/>
                <a:ea typeface="Courier New"/>
                <a:cs typeface="Courier New"/>
                <a:sym typeface="Courier New"/>
              </a:rPr>
              <a:t>"something"</a:t>
            </a:r>
            <a:r>
              <a:rPr lang="en-US" sz="1800">
                <a:solidFill>
                  <a:srgbClr val="111111"/>
                </a:solidFill>
                <a:highlight>
                  <a:srgbClr val="F2F2F2"/>
                </a:highlight>
                <a:latin typeface="Courier New"/>
                <a:ea typeface="Courier New"/>
                <a:cs typeface="Courier New"/>
                <a:sym typeface="Courier New"/>
              </a:rPr>
              <a:t>);</a:t>
            </a:r>
            <a:endParaRPr sz="1800">
              <a:solidFill>
                <a:srgbClr val="111111"/>
              </a:solidFill>
              <a:highlight>
                <a:srgbClr val="F2F2F2"/>
              </a:highlight>
              <a:latin typeface="Courier New"/>
              <a:ea typeface="Courier New"/>
              <a:cs typeface="Courier New"/>
              <a:sym typeface="Courier New"/>
            </a:endParaRPr>
          </a:p>
          <a:p>
            <a:pPr indent="0" lvl="0" marL="0" marR="0" rtl="0" algn="l">
              <a:lnSpc>
                <a:spcPct val="80000"/>
              </a:lnSpc>
              <a:spcBef>
                <a:spcPts val="0"/>
              </a:spcBef>
              <a:spcAft>
                <a:spcPts val="0"/>
              </a:spcAft>
              <a:buNone/>
            </a:pPr>
            <a:r>
              <a:rPr lang="en-US" sz="1800">
                <a:solidFill>
                  <a:srgbClr val="111111"/>
                </a:solidFill>
                <a:highlight>
                  <a:srgbClr val="F2F2F2"/>
                </a:highlight>
                <a:latin typeface="Courier New"/>
                <a:ea typeface="Courier New"/>
                <a:cs typeface="Courier New"/>
                <a:sym typeface="Courier New"/>
              </a:rPr>
              <a:t>    }</a:t>
            </a:r>
            <a:endParaRPr sz="1800">
              <a:solidFill>
                <a:srgbClr val="111111"/>
              </a:solidFill>
              <a:highlight>
                <a:srgbClr val="F2F2F2"/>
              </a:highlight>
              <a:latin typeface="Courier New"/>
              <a:ea typeface="Courier New"/>
              <a:cs typeface="Courier New"/>
              <a:sym typeface="Courier New"/>
            </a:endParaRPr>
          </a:p>
          <a:p>
            <a:pPr indent="0" lvl="0" marL="215900" marR="215900" rtl="0" algn="l">
              <a:spcBef>
                <a:spcPts val="2300"/>
              </a:spcBef>
              <a:spcAft>
                <a:spcPts val="0"/>
              </a:spcAft>
              <a:buSzPts val="1100"/>
              <a:buNone/>
            </a:pPr>
            <a:r>
              <a:rPr lang="en-US" sz="1800">
                <a:solidFill>
                  <a:srgbClr val="111111"/>
                </a:solidFill>
                <a:highlight>
                  <a:srgbClr val="F2F2F2"/>
                </a:highlight>
                <a:latin typeface="Courier New"/>
                <a:ea typeface="Courier New"/>
                <a:cs typeface="Courier New"/>
                <a:sym typeface="Courier New"/>
              </a:rPr>
              <a:t>}</a:t>
            </a:r>
            <a:endParaRPr sz="1800">
              <a:solidFill>
                <a:srgbClr val="111111"/>
              </a:solidFill>
              <a:highlight>
                <a:srgbClr val="F2F2F2"/>
              </a:highlight>
              <a:latin typeface="Courier New"/>
              <a:ea typeface="Courier New"/>
              <a:cs typeface="Courier New"/>
              <a:sym typeface="Courier New"/>
            </a:endParaRPr>
          </a:p>
          <a:p>
            <a:pPr indent="0" lvl="0" marL="0" marR="0" rtl="0" algn="l">
              <a:lnSpc>
                <a:spcPct val="80000"/>
              </a:lnSpc>
              <a:spcBef>
                <a:spcPts val="2300"/>
              </a:spcBef>
              <a:spcAft>
                <a:spcPts val="0"/>
              </a:spcAft>
              <a:buNone/>
            </a:pPr>
            <a:r>
              <a:t/>
            </a:r>
            <a:endParaRPr b="1" sz="1800">
              <a:solidFill>
                <a:schemeClr val="dk1"/>
              </a:solidFill>
              <a:latin typeface="Calibri"/>
              <a:ea typeface="Calibri"/>
              <a:cs typeface="Calibri"/>
              <a:sym typeface="Calibri"/>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6">
                                            <p:txEl>
                                              <p:pRg end="0" st="0"/>
                                            </p:txEl>
                                          </p:spTgt>
                                        </p:tgtEl>
                                        <p:attrNameLst>
                                          <p:attrName>style.visibility</p:attrName>
                                        </p:attrNameLst>
                                      </p:cBhvr>
                                      <p:to>
                                        <p:strVal val="visible"/>
                                      </p:to>
                                    </p:set>
                                    <p:anim calcmode="lin" valueType="num">
                                      <p:cBhvr additive="base">
                                        <p:cTn dur="500"/>
                                        <p:tgtEl>
                                          <p:spTgt spid="38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7"/>
                                        </p:tgtEl>
                                        <p:attrNameLst>
                                          <p:attrName>style.visibility</p:attrName>
                                        </p:attrNameLst>
                                      </p:cBhvr>
                                      <p:to>
                                        <p:strVal val="visible"/>
                                      </p:to>
                                    </p:set>
                                    <p:anim calcmode="lin" valueType="num">
                                      <p:cBhvr additive="base">
                                        <p:cTn dur="500"/>
                                        <p:tgtEl>
                                          <p:spTgt spid="38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87"/>
                                        </p:tgtEl>
                                        <p:attrNameLst>
                                          <p:attrName>style.visibility</p:attrName>
                                        </p:attrNameLst>
                                      </p:cBhvr>
                                      <p:to>
                                        <p:strVal val="visible"/>
                                      </p:to>
                                    </p:set>
                                    <p:anim calcmode="lin" valueType="num">
                                      <p:cBhvr additive="base">
                                        <p:cTn dur="500"/>
                                        <p:tgtEl>
                                          <p:spTgt spid="387"/>
                                        </p:tgtEl>
                                        <p:attrNameLst>
                                          <p:attrName>ppt_w</p:attrName>
                                        </p:attrNameLst>
                                      </p:cBhvr>
                                      <p:tavLst>
                                        <p:tav fmla="" tm="0">
                                          <p:val>
                                            <p:strVal val="0"/>
                                          </p:val>
                                        </p:tav>
                                        <p:tav fmla="" tm="100000">
                                          <p:val>
                                            <p:strVal val="#ppt_w"/>
                                          </p:val>
                                        </p:tav>
                                      </p:tavLst>
                                    </p:anim>
                                    <p:anim calcmode="lin" valueType="num">
                                      <p:cBhvr additive="base">
                                        <p:cTn dur="500"/>
                                        <p:tgtEl>
                                          <p:spTgt spid="38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2"/>
          <p:cNvSpPr txBox="1"/>
          <p:nvPr>
            <p:ph idx="4294967295" type="subTitle"/>
          </p:nvPr>
        </p:nvSpPr>
        <p:spPr>
          <a:xfrm>
            <a:off x="0" y="0"/>
            <a:ext cx="9144000" cy="609600"/>
          </a:xfrm>
          <a:prstGeom prst="rect">
            <a:avLst/>
          </a:prstGeom>
          <a:noFill/>
          <a:ln>
            <a:noFill/>
          </a:ln>
        </p:spPr>
        <p:txBody>
          <a:bodyPr anchorCtr="0" anchor="t" bIns="45700" lIns="91425" spcFirstLastPara="1" rIns="91425" wrap="square" tIns="45700">
            <a:noAutofit/>
          </a:bodyPr>
          <a:lstStyle/>
          <a:p>
            <a:pPr indent="-274320" lvl="0" marL="274320" marR="0" rtl="0" algn="just">
              <a:lnSpc>
                <a:spcPct val="90000"/>
              </a:lnSpc>
              <a:spcBef>
                <a:spcPts val="0"/>
              </a:spcBef>
              <a:spcAft>
                <a:spcPts val="0"/>
              </a:spcAft>
              <a:buClr>
                <a:schemeClr val="accent3"/>
              </a:buClr>
              <a:buSzPts val="3420"/>
              <a:buFont typeface="Noto Sans Symbols"/>
              <a:buNone/>
            </a:pPr>
            <a:r>
              <a:rPr lang="en-US" sz="3600">
                <a:solidFill>
                  <a:srgbClr val="FF0000"/>
                </a:solidFill>
                <a:latin typeface="Calibri"/>
                <a:ea typeface="Calibri"/>
                <a:cs typeface="Calibri"/>
                <a:sym typeface="Calibri"/>
              </a:rPr>
              <a:t>Multiple Config Files</a:t>
            </a:r>
            <a:endParaRPr b="0" i="0" sz="3600" u="none" cap="none" strike="noStrike">
              <a:solidFill>
                <a:srgbClr val="FF0000"/>
              </a:solidFill>
              <a:latin typeface="Calibri"/>
              <a:ea typeface="Calibri"/>
              <a:cs typeface="Calibri"/>
              <a:sym typeface="Calibri"/>
            </a:endParaRPr>
          </a:p>
        </p:txBody>
      </p:sp>
      <p:sp>
        <p:nvSpPr>
          <p:cNvPr id="393" name="Google Shape;393;p52"/>
          <p:cNvSpPr txBox="1"/>
          <p:nvPr/>
        </p:nvSpPr>
        <p:spPr>
          <a:xfrm>
            <a:off x="0" y="609600"/>
            <a:ext cx="9144000" cy="5257800"/>
          </a:xfrm>
          <a:prstGeom prst="rect">
            <a:avLst/>
          </a:prstGeom>
          <a:noFill/>
          <a:ln>
            <a:noFill/>
          </a:ln>
        </p:spPr>
        <p:txBody>
          <a:bodyPr anchorCtr="0" anchor="t" bIns="45700" lIns="91425" spcFirstLastPara="1" rIns="91425" wrap="square" tIns="45700">
            <a:noAutofit/>
          </a:bodyPr>
          <a:lstStyle/>
          <a:p>
            <a:pPr indent="0" lvl="0" marL="0" rtl="0" algn="l">
              <a:lnSpc>
                <a:spcPct val="130000"/>
              </a:lnSpc>
              <a:spcBef>
                <a:spcPts val="0"/>
              </a:spcBef>
              <a:spcAft>
                <a:spcPts val="0"/>
              </a:spcAft>
              <a:buClr>
                <a:schemeClr val="dk1"/>
              </a:buClr>
              <a:buSzPts val="1100"/>
              <a:buFont typeface="Arial"/>
              <a:buNone/>
            </a:pPr>
            <a:r>
              <a:rPr lang="en-US" sz="3600">
                <a:solidFill>
                  <a:srgbClr val="444444"/>
                </a:solidFill>
                <a:highlight>
                  <a:srgbClr val="FFFFFF"/>
                </a:highlight>
              </a:rPr>
              <a:t>Method-2: </a:t>
            </a:r>
            <a:r>
              <a:rPr lang="en-US" sz="1650">
                <a:solidFill>
                  <a:srgbClr val="666666"/>
                </a:solidFill>
                <a:highlight>
                  <a:srgbClr val="FFFFFF"/>
                </a:highlight>
              </a:rPr>
              <a:t>We can use &lt;import/&gt; element.to import other spring config files, and path must be relative to the definition file which imports. In other words, this file must be in the same directory or classpath location as the file which imports. After the import we create another bean definition. We inject the previously created </a:t>
            </a:r>
            <a:r>
              <a:rPr lang="en-US" sz="1500">
                <a:solidFill>
                  <a:srgbClr val="6D180B"/>
                </a:solidFill>
                <a:highlight>
                  <a:srgbClr val="F2F2F2"/>
                </a:highlight>
                <a:latin typeface="Courier New"/>
                <a:ea typeface="Courier New"/>
                <a:cs typeface="Courier New"/>
                <a:sym typeface="Courier New"/>
              </a:rPr>
              <a:t>Abcd </a:t>
            </a:r>
            <a:r>
              <a:rPr lang="en-US" sz="1650">
                <a:solidFill>
                  <a:srgbClr val="666666"/>
                </a:solidFill>
                <a:highlight>
                  <a:srgbClr val="FFFFFF"/>
                </a:highlight>
              </a:rPr>
              <a:t>into the </a:t>
            </a:r>
            <a:r>
              <a:rPr lang="en-US" sz="1500">
                <a:solidFill>
                  <a:srgbClr val="6D180B"/>
                </a:solidFill>
                <a:highlight>
                  <a:srgbClr val="F2F2F2"/>
                </a:highlight>
                <a:latin typeface="Courier New"/>
                <a:ea typeface="Courier New"/>
                <a:cs typeface="Courier New"/>
                <a:sym typeface="Courier New"/>
              </a:rPr>
              <a:t>Abcd </a:t>
            </a:r>
            <a:r>
              <a:rPr lang="en-US" sz="1650">
                <a:solidFill>
                  <a:srgbClr val="666666"/>
                </a:solidFill>
                <a:highlight>
                  <a:srgbClr val="FFFFFF"/>
                </a:highlight>
              </a:rPr>
              <a:t>bean using </a:t>
            </a:r>
            <a:r>
              <a:rPr i="1" lang="en-US" sz="1650">
                <a:solidFill>
                  <a:srgbClr val="666666"/>
                </a:solidFill>
                <a:highlight>
                  <a:srgbClr val="FFFFFF"/>
                </a:highlight>
              </a:rPr>
              <a:t>setter-dependency-injection</a:t>
            </a:r>
            <a:r>
              <a:rPr lang="en-US" sz="1650">
                <a:solidFill>
                  <a:srgbClr val="666666"/>
                </a:solidFill>
                <a:highlight>
                  <a:srgbClr val="FFFFFF"/>
                </a:highlight>
              </a:rPr>
              <a:t>.</a:t>
            </a:r>
            <a:endParaRPr sz="1650">
              <a:solidFill>
                <a:srgbClr val="666666"/>
              </a:solidFill>
              <a:highlight>
                <a:srgbClr val="FFFFFF"/>
              </a:highlight>
            </a:endParaRPr>
          </a:p>
          <a:p>
            <a:pPr indent="0" lvl="0" marL="0" marR="0" rtl="0" algn="l">
              <a:lnSpc>
                <a:spcPct val="80000"/>
              </a:lnSpc>
              <a:spcBef>
                <a:spcPts val="1100"/>
              </a:spcBef>
              <a:spcAft>
                <a:spcPts val="0"/>
              </a:spcAft>
              <a:buNone/>
            </a:pPr>
            <a:r>
              <a:rPr lang="en-US" sz="1500">
                <a:solidFill>
                  <a:srgbClr val="808000"/>
                </a:solidFill>
                <a:highlight>
                  <a:srgbClr val="F2F2F2"/>
                </a:highlight>
                <a:latin typeface="Courier New"/>
                <a:ea typeface="Courier New"/>
                <a:cs typeface="Courier New"/>
                <a:sym typeface="Courier New"/>
              </a:rPr>
              <a:t>&lt;?</a:t>
            </a:r>
            <a:r>
              <a:rPr lang="en-US" sz="1500">
                <a:solidFill>
                  <a:srgbClr val="111111"/>
                </a:solidFill>
                <a:highlight>
                  <a:srgbClr val="F2F2F2"/>
                </a:highlight>
                <a:latin typeface="Courier New"/>
                <a:ea typeface="Courier New"/>
                <a:cs typeface="Courier New"/>
                <a:sym typeface="Courier New"/>
              </a:rPr>
              <a:t>xml version=</a:t>
            </a:r>
            <a:r>
              <a:rPr b="1" lang="en-US" sz="1500">
                <a:solidFill>
                  <a:srgbClr val="008000"/>
                </a:solidFill>
                <a:highlight>
                  <a:srgbClr val="F2F2F2"/>
                </a:highlight>
                <a:latin typeface="Courier New"/>
                <a:ea typeface="Courier New"/>
                <a:cs typeface="Courier New"/>
                <a:sym typeface="Courier New"/>
              </a:rPr>
              <a:t>"1.0"</a:t>
            </a:r>
            <a:r>
              <a:rPr lang="en-US" sz="1500">
                <a:solidFill>
                  <a:srgbClr val="111111"/>
                </a:solidFill>
                <a:highlight>
                  <a:srgbClr val="F2F2F2"/>
                </a:highlight>
                <a:latin typeface="Courier New"/>
                <a:ea typeface="Courier New"/>
                <a:cs typeface="Courier New"/>
                <a:sym typeface="Courier New"/>
              </a:rPr>
              <a:t> encoding=</a:t>
            </a:r>
            <a:r>
              <a:rPr b="1" lang="en-US" sz="1500">
                <a:solidFill>
                  <a:srgbClr val="008000"/>
                </a:solidFill>
                <a:highlight>
                  <a:srgbClr val="F2F2F2"/>
                </a:highlight>
                <a:latin typeface="Courier New"/>
                <a:ea typeface="Courier New"/>
                <a:cs typeface="Courier New"/>
                <a:sym typeface="Courier New"/>
              </a:rPr>
              <a:t>"UTF-8"</a:t>
            </a:r>
            <a:r>
              <a:rPr lang="en-US" sz="1500">
                <a:solidFill>
                  <a:srgbClr val="808000"/>
                </a:solidFill>
                <a:highlight>
                  <a:srgbClr val="F2F2F2"/>
                </a:highlight>
                <a:latin typeface="Courier New"/>
                <a:ea typeface="Courier New"/>
                <a:cs typeface="Courier New"/>
                <a:sym typeface="Courier New"/>
              </a:rPr>
              <a:t>?&gt;</a:t>
            </a:r>
            <a:endParaRPr sz="1500">
              <a:solidFill>
                <a:srgbClr val="111111"/>
              </a:solidFill>
              <a:highlight>
                <a:srgbClr val="F2F2F2"/>
              </a:highlight>
              <a:latin typeface="Courier New"/>
              <a:ea typeface="Courier New"/>
              <a:cs typeface="Courier New"/>
              <a:sym typeface="Courier New"/>
            </a:endParaRPr>
          </a:p>
          <a:p>
            <a:pPr indent="0" lvl="0" marL="0" marR="0" rtl="0" algn="l">
              <a:lnSpc>
                <a:spcPct val="80000"/>
              </a:lnSpc>
              <a:spcBef>
                <a:spcPts val="0"/>
              </a:spcBef>
              <a:spcAft>
                <a:spcPts val="0"/>
              </a:spcAft>
              <a:buNone/>
            </a:pPr>
            <a:r>
              <a:rPr lang="en-US" sz="1500">
                <a:solidFill>
                  <a:srgbClr val="111111"/>
                </a:solidFill>
                <a:highlight>
                  <a:srgbClr val="F5F5F5"/>
                </a:highlight>
                <a:latin typeface="Courier New"/>
                <a:ea typeface="Courier New"/>
                <a:cs typeface="Courier New"/>
                <a:sym typeface="Courier New"/>
              </a:rPr>
              <a:t>&lt;</a:t>
            </a:r>
            <a:r>
              <a:rPr b="1" lang="en-US" sz="1500">
                <a:solidFill>
                  <a:srgbClr val="000080"/>
                </a:solidFill>
                <a:highlight>
                  <a:srgbClr val="F5F5F5"/>
                </a:highlight>
                <a:latin typeface="Courier New"/>
                <a:ea typeface="Courier New"/>
                <a:cs typeface="Courier New"/>
                <a:sym typeface="Courier New"/>
              </a:rPr>
              <a:t>beans</a:t>
            </a:r>
            <a:r>
              <a:rPr lang="en-US" sz="1500">
                <a:solidFill>
                  <a:srgbClr val="111111"/>
                </a:solidFill>
                <a:highlight>
                  <a:srgbClr val="F5F5F5"/>
                </a:highlight>
                <a:latin typeface="Courier New"/>
                <a:ea typeface="Courier New"/>
                <a:cs typeface="Courier New"/>
                <a:sym typeface="Courier New"/>
              </a:rPr>
              <a:t> xmlns=</a:t>
            </a:r>
            <a:r>
              <a:rPr b="1" lang="en-US" sz="1500">
                <a:solidFill>
                  <a:srgbClr val="008000"/>
                </a:solidFill>
                <a:highlight>
                  <a:srgbClr val="F5F5F5"/>
                </a:highlight>
                <a:latin typeface="Courier New"/>
                <a:ea typeface="Courier New"/>
                <a:cs typeface="Courier New"/>
                <a:sym typeface="Courier New"/>
              </a:rPr>
              <a:t>"http://www.springframework.org/schema/beans"</a:t>
            </a:r>
            <a:endParaRPr sz="1500">
              <a:solidFill>
                <a:srgbClr val="111111"/>
              </a:solidFill>
              <a:highlight>
                <a:srgbClr val="F5F5F5"/>
              </a:highlight>
              <a:latin typeface="Courier New"/>
              <a:ea typeface="Courier New"/>
              <a:cs typeface="Courier New"/>
              <a:sym typeface="Courier New"/>
            </a:endParaRPr>
          </a:p>
          <a:p>
            <a:pPr indent="0" lvl="0" marL="0" marR="0" rtl="0" algn="l">
              <a:lnSpc>
                <a:spcPct val="80000"/>
              </a:lnSpc>
              <a:spcBef>
                <a:spcPts val="0"/>
              </a:spcBef>
              <a:spcAft>
                <a:spcPts val="0"/>
              </a:spcAft>
              <a:buNone/>
            </a:pPr>
            <a:r>
              <a:rPr lang="en-US" sz="1500">
                <a:solidFill>
                  <a:srgbClr val="111111"/>
                </a:solidFill>
                <a:highlight>
                  <a:srgbClr val="F5F5F5"/>
                </a:highlight>
                <a:latin typeface="Courier New"/>
                <a:ea typeface="Courier New"/>
                <a:cs typeface="Courier New"/>
                <a:sym typeface="Courier New"/>
              </a:rPr>
              <a:t>       xmlns:xsi=</a:t>
            </a:r>
            <a:r>
              <a:rPr b="1" lang="en-US" sz="1500">
                <a:solidFill>
                  <a:srgbClr val="008000"/>
                </a:solidFill>
                <a:highlight>
                  <a:srgbClr val="F5F5F5"/>
                </a:highlight>
                <a:latin typeface="Courier New"/>
                <a:ea typeface="Courier New"/>
                <a:cs typeface="Courier New"/>
                <a:sym typeface="Courier New"/>
              </a:rPr>
              <a:t>"http://www.w3.org/2001/XMLSchema-instance"</a:t>
            </a:r>
            <a:endParaRPr sz="1500">
              <a:solidFill>
                <a:srgbClr val="111111"/>
              </a:solidFill>
              <a:highlight>
                <a:srgbClr val="F5F5F5"/>
              </a:highlight>
              <a:latin typeface="Courier New"/>
              <a:ea typeface="Courier New"/>
              <a:cs typeface="Courier New"/>
              <a:sym typeface="Courier New"/>
            </a:endParaRPr>
          </a:p>
          <a:p>
            <a:pPr indent="0" lvl="0" marL="0" marR="0" rtl="0" algn="l">
              <a:lnSpc>
                <a:spcPct val="80000"/>
              </a:lnSpc>
              <a:spcBef>
                <a:spcPts val="0"/>
              </a:spcBef>
              <a:spcAft>
                <a:spcPts val="0"/>
              </a:spcAft>
              <a:buNone/>
            </a:pPr>
            <a:r>
              <a:rPr lang="en-US" sz="1500">
                <a:solidFill>
                  <a:srgbClr val="111111"/>
                </a:solidFill>
                <a:highlight>
                  <a:srgbClr val="F5F5F5"/>
                </a:highlight>
                <a:latin typeface="Courier New"/>
                <a:ea typeface="Courier New"/>
                <a:cs typeface="Courier New"/>
                <a:sym typeface="Courier New"/>
              </a:rPr>
              <a:t>       xsi:schemaLocation=</a:t>
            </a:r>
            <a:r>
              <a:rPr b="1" lang="en-US" sz="1500">
                <a:solidFill>
                  <a:srgbClr val="008000"/>
                </a:solidFill>
                <a:highlight>
                  <a:srgbClr val="F5F5F5"/>
                </a:highlight>
                <a:latin typeface="Courier New"/>
                <a:ea typeface="Courier New"/>
                <a:cs typeface="Courier New"/>
                <a:sym typeface="Courier New"/>
              </a:rPr>
              <a:t>"http://www.springframework.org/schema/beans</a:t>
            </a:r>
            <a:endParaRPr b="1" sz="1500">
              <a:solidFill>
                <a:srgbClr val="008000"/>
              </a:solidFill>
              <a:highlight>
                <a:srgbClr val="F5F5F5"/>
              </a:highlight>
              <a:latin typeface="Courier New"/>
              <a:ea typeface="Courier New"/>
              <a:cs typeface="Courier New"/>
              <a:sym typeface="Courier New"/>
            </a:endParaRPr>
          </a:p>
          <a:p>
            <a:pPr indent="0" lvl="0" marL="0" marR="0" rtl="0" algn="l">
              <a:lnSpc>
                <a:spcPct val="80000"/>
              </a:lnSpc>
              <a:spcBef>
                <a:spcPts val="0"/>
              </a:spcBef>
              <a:spcAft>
                <a:spcPts val="0"/>
              </a:spcAft>
              <a:buNone/>
            </a:pPr>
            <a:r>
              <a:rPr b="1" lang="en-US" sz="1500">
                <a:solidFill>
                  <a:srgbClr val="008000"/>
                </a:solidFill>
                <a:highlight>
                  <a:srgbClr val="F5F5F5"/>
                </a:highlight>
                <a:latin typeface="Courier New"/>
                <a:ea typeface="Courier New"/>
                <a:cs typeface="Courier New"/>
                <a:sym typeface="Courier New"/>
              </a:rPr>
              <a:t>                           http://www.springframework.org/schema/beans/spring-beans.xsd"</a:t>
            </a:r>
            <a:r>
              <a:rPr lang="en-US" sz="1500">
                <a:solidFill>
                  <a:srgbClr val="111111"/>
                </a:solidFill>
                <a:highlight>
                  <a:srgbClr val="F5F5F5"/>
                </a:highlight>
                <a:latin typeface="Courier New"/>
                <a:ea typeface="Courier New"/>
                <a:cs typeface="Courier New"/>
                <a:sym typeface="Courier New"/>
              </a:rPr>
              <a:t>&gt;</a:t>
            </a:r>
            <a:endParaRPr sz="1500">
              <a:solidFill>
                <a:srgbClr val="111111"/>
              </a:solidFill>
              <a:highlight>
                <a:srgbClr val="F2F2F2"/>
              </a:highlight>
              <a:latin typeface="Courier New"/>
              <a:ea typeface="Courier New"/>
              <a:cs typeface="Courier New"/>
              <a:sym typeface="Courier New"/>
            </a:endParaRPr>
          </a:p>
          <a:p>
            <a:pPr indent="0" lvl="0" marL="0" marR="0" rtl="0" algn="l">
              <a:lnSpc>
                <a:spcPct val="80000"/>
              </a:lnSpc>
              <a:spcBef>
                <a:spcPts val="0"/>
              </a:spcBef>
              <a:spcAft>
                <a:spcPts val="0"/>
              </a:spcAft>
              <a:buNone/>
            </a:pPr>
            <a:r>
              <a:t/>
            </a:r>
            <a:endParaRPr sz="1500">
              <a:solidFill>
                <a:srgbClr val="111111"/>
              </a:solidFill>
              <a:highlight>
                <a:srgbClr val="F2F2F2"/>
              </a:highlight>
              <a:latin typeface="Courier New"/>
              <a:ea typeface="Courier New"/>
              <a:cs typeface="Courier New"/>
              <a:sym typeface="Courier New"/>
            </a:endParaRPr>
          </a:p>
          <a:p>
            <a:pPr indent="0" lvl="0" marL="0" marR="0" rtl="0" algn="l">
              <a:lnSpc>
                <a:spcPct val="80000"/>
              </a:lnSpc>
              <a:spcBef>
                <a:spcPts val="0"/>
              </a:spcBef>
              <a:spcAft>
                <a:spcPts val="0"/>
              </a:spcAft>
              <a:buNone/>
            </a:pPr>
            <a:r>
              <a:rPr lang="en-US" sz="1500">
                <a:solidFill>
                  <a:srgbClr val="111111"/>
                </a:solidFill>
                <a:highlight>
                  <a:srgbClr val="F2F2F2"/>
                </a:highlight>
                <a:latin typeface="Courier New"/>
                <a:ea typeface="Courier New"/>
                <a:cs typeface="Courier New"/>
                <a:sym typeface="Courier New"/>
              </a:rPr>
              <a:t>    </a:t>
            </a:r>
            <a:r>
              <a:rPr lang="en-US" sz="1500">
                <a:solidFill>
                  <a:srgbClr val="111111"/>
                </a:solidFill>
                <a:highlight>
                  <a:srgbClr val="F5F5F5"/>
                </a:highlight>
                <a:latin typeface="Courier New"/>
                <a:ea typeface="Courier New"/>
                <a:cs typeface="Courier New"/>
                <a:sym typeface="Courier New"/>
              </a:rPr>
              <a:t>&lt;</a:t>
            </a:r>
            <a:r>
              <a:rPr b="1" lang="en-US" sz="1500">
                <a:solidFill>
                  <a:srgbClr val="000080"/>
                </a:solidFill>
                <a:highlight>
                  <a:srgbClr val="F5F5F5"/>
                </a:highlight>
                <a:latin typeface="Courier New"/>
                <a:ea typeface="Courier New"/>
                <a:cs typeface="Courier New"/>
                <a:sym typeface="Courier New"/>
              </a:rPr>
              <a:t>import</a:t>
            </a:r>
            <a:r>
              <a:rPr lang="en-US" sz="1500">
                <a:solidFill>
                  <a:srgbClr val="111111"/>
                </a:solidFill>
                <a:highlight>
                  <a:srgbClr val="F5F5F5"/>
                </a:highlight>
                <a:latin typeface="Courier New"/>
                <a:ea typeface="Courier New"/>
                <a:cs typeface="Courier New"/>
                <a:sym typeface="Courier New"/>
              </a:rPr>
              <a:t> resource=</a:t>
            </a:r>
            <a:r>
              <a:rPr b="1" lang="en-US" sz="1500">
                <a:solidFill>
                  <a:srgbClr val="008000"/>
                </a:solidFill>
                <a:highlight>
                  <a:srgbClr val="F5F5F5"/>
                </a:highlight>
                <a:latin typeface="Courier New"/>
                <a:ea typeface="Courier New"/>
                <a:cs typeface="Courier New"/>
                <a:sym typeface="Courier New"/>
              </a:rPr>
              <a:t>"service-config.xml"</a:t>
            </a:r>
            <a:r>
              <a:rPr lang="en-US" sz="1500">
                <a:solidFill>
                  <a:srgbClr val="111111"/>
                </a:solidFill>
                <a:highlight>
                  <a:srgbClr val="F5F5F5"/>
                </a:highlight>
                <a:latin typeface="Courier New"/>
                <a:ea typeface="Courier New"/>
                <a:cs typeface="Courier New"/>
                <a:sym typeface="Courier New"/>
              </a:rPr>
              <a:t>/&gt;</a:t>
            </a:r>
            <a:endParaRPr sz="1500">
              <a:solidFill>
                <a:srgbClr val="111111"/>
              </a:solidFill>
              <a:highlight>
                <a:srgbClr val="F5F5F5"/>
              </a:highlight>
              <a:latin typeface="Courier New"/>
              <a:ea typeface="Courier New"/>
              <a:cs typeface="Courier New"/>
              <a:sym typeface="Courier New"/>
            </a:endParaRPr>
          </a:p>
          <a:p>
            <a:pPr indent="0" lvl="0" marL="0" marR="0" rtl="0" algn="l">
              <a:lnSpc>
                <a:spcPct val="80000"/>
              </a:lnSpc>
              <a:spcBef>
                <a:spcPts val="0"/>
              </a:spcBef>
              <a:spcAft>
                <a:spcPts val="0"/>
              </a:spcAft>
              <a:buNone/>
            </a:pPr>
            <a:r>
              <a:rPr lang="en-US" sz="1500">
                <a:solidFill>
                  <a:srgbClr val="111111"/>
                </a:solidFill>
                <a:highlight>
                  <a:srgbClr val="F5F5F5"/>
                </a:highlight>
                <a:latin typeface="Courier New"/>
                <a:ea typeface="Courier New"/>
                <a:cs typeface="Courier New"/>
                <a:sym typeface="Courier New"/>
              </a:rPr>
              <a:t>	&lt;!-- multiple config files can be imported here --&gt;</a:t>
            </a:r>
            <a:endParaRPr sz="1500">
              <a:solidFill>
                <a:srgbClr val="111111"/>
              </a:solidFill>
              <a:highlight>
                <a:srgbClr val="F5F5F5"/>
              </a:highlight>
              <a:latin typeface="Courier New"/>
              <a:ea typeface="Courier New"/>
              <a:cs typeface="Courier New"/>
              <a:sym typeface="Courier New"/>
            </a:endParaRPr>
          </a:p>
          <a:p>
            <a:pPr indent="0" lvl="0" marL="0" marR="0" rtl="0" algn="l">
              <a:lnSpc>
                <a:spcPct val="80000"/>
              </a:lnSpc>
              <a:spcBef>
                <a:spcPts val="0"/>
              </a:spcBef>
              <a:spcAft>
                <a:spcPts val="0"/>
              </a:spcAft>
              <a:buNone/>
            </a:pPr>
            <a:r>
              <a:t/>
            </a:r>
            <a:endParaRPr sz="1500">
              <a:solidFill>
                <a:srgbClr val="111111"/>
              </a:solidFill>
              <a:highlight>
                <a:srgbClr val="F2F2F2"/>
              </a:highlight>
              <a:latin typeface="Courier New"/>
              <a:ea typeface="Courier New"/>
              <a:cs typeface="Courier New"/>
              <a:sym typeface="Courier New"/>
            </a:endParaRPr>
          </a:p>
          <a:p>
            <a:pPr indent="0" lvl="0" marL="0" marR="0" rtl="0" algn="l">
              <a:lnSpc>
                <a:spcPct val="80000"/>
              </a:lnSpc>
              <a:spcBef>
                <a:spcPts val="0"/>
              </a:spcBef>
              <a:spcAft>
                <a:spcPts val="0"/>
              </a:spcAft>
              <a:buNone/>
            </a:pPr>
            <a:r>
              <a:rPr lang="en-US" sz="1500">
                <a:solidFill>
                  <a:srgbClr val="111111"/>
                </a:solidFill>
                <a:highlight>
                  <a:srgbClr val="F2F2F2"/>
                </a:highlight>
                <a:latin typeface="Courier New"/>
                <a:ea typeface="Courier New"/>
                <a:cs typeface="Courier New"/>
                <a:sym typeface="Courier New"/>
              </a:rPr>
              <a:t>    </a:t>
            </a:r>
            <a:r>
              <a:rPr lang="en-US" sz="1500">
                <a:solidFill>
                  <a:srgbClr val="111111"/>
                </a:solidFill>
                <a:highlight>
                  <a:srgbClr val="F5F5F5"/>
                </a:highlight>
                <a:latin typeface="Courier New"/>
                <a:ea typeface="Courier New"/>
                <a:cs typeface="Courier New"/>
                <a:sym typeface="Courier New"/>
              </a:rPr>
              <a:t>&lt;</a:t>
            </a:r>
            <a:r>
              <a:rPr b="1" lang="en-US" sz="1500">
                <a:solidFill>
                  <a:srgbClr val="000080"/>
                </a:solidFill>
                <a:highlight>
                  <a:srgbClr val="F5F5F5"/>
                </a:highlight>
                <a:latin typeface="Courier New"/>
                <a:ea typeface="Courier New"/>
                <a:cs typeface="Courier New"/>
                <a:sym typeface="Courier New"/>
              </a:rPr>
              <a:t>bean</a:t>
            </a:r>
            <a:r>
              <a:rPr lang="en-US" sz="1500">
                <a:solidFill>
                  <a:srgbClr val="111111"/>
                </a:solidFill>
                <a:highlight>
                  <a:srgbClr val="F5F5F5"/>
                </a:highlight>
                <a:latin typeface="Courier New"/>
                <a:ea typeface="Courier New"/>
                <a:cs typeface="Courier New"/>
                <a:sym typeface="Courier New"/>
              </a:rPr>
              <a:t> class=</a:t>
            </a:r>
            <a:r>
              <a:rPr b="1" lang="en-US" sz="1500">
                <a:solidFill>
                  <a:srgbClr val="008000"/>
                </a:solidFill>
                <a:highlight>
                  <a:srgbClr val="F5F5F5"/>
                </a:highlight>
                <a:latin typeface="Courier New"/>
                <a:ea typeface="Courier New"/>
                <a:cs typeface="Courier New"/>
                <a:sym typeface="Courier New"/>
              </a:rPr>
              <a:t>"com.eg.spring.Abcd"</a:t>
            </a:r>
            <a:r>
              <a:rPr lang="en-US" sz="1500">
                <a:solidFill>
                  <a:srgbClr val="111111"/>
                </a:solidFill>
                <a:highlight>
                  <a:srgbClr val="F5F5F5"/>
                </a:highlight>
                <a:latin typeface="Courier New"/>
                <a:ea typeface="Courier New"/>
                <a:cs typeface="Courier New"/>
                <a:sym typeface="Courier New"/>
              </a:rPr>
              <a:t>&gt;</a:t>
            </a:r>
            <a:endParaRPr sz="1500">
              <a:solidFill>
                <a:srgbClr val="111111"/>
              </a:solidFill>
              <a:highlight>
                <a:srgbClr val="F2F2F2"/>
              </a:highlight>
              <a:latin typeface="Courier New"/>
              <a:ea typeface="Courier New"/>
              <a:cs typeface="Courier New"/>
              <a:sym typeface="Courier New"/>
            </a:endParaRPr>
          </a:p>
          <a:p>
            <a:pPr indent="0" lvl="0" marL="0" marR="0" rtl="0" algn="l">
              <a:lnSpc>
                <a:spcPct val="80000"/>
              </a:lnSpc>
              <a:spcBef>
                <a:spcPts val="0"/>
              </a:spcBef>
              <a:spcAft>
                <a:spcPts val="0"/>
              </a:spcAft>
              <a:buNone/>
            </a:pPr>
            <a:r>
              <a:rPr lang="en-US" sz="1500">
                <a:solidFill>
                  <a:srgbClr val="111111"/>
                </a:solidFill>
                <a:highlight>
                  <a:srgbClr val="F2F2F2"/>
                </a:highlight>
                <a:latin typeface="Courier New"/>
                <a:ea typeface="Courier New"/>
                <a:cs typeface="Courier New"/>
                <a:sym typeface="Courier New"/>
              </a:rPr>
              <a:t>        </a:t>
            </a:r>
            <a:r>
              <a:rPr lang="en-US" sz="1500">
                <a:solidFill>
                  <a:srgbClr val="111111"/>
                </a:solidFill>
                <a:highlight>
                  <a:srgbClr val="F5F5F5"/>
                </a:highlight>
                <a:latin typeface="Courier New"/>
                <a:ea typeface="Courier New"/>
                <a:cs typeface="Courier New"/>
                <a:sym typeface="Courier New"/>
              </a:rPr>
              <a:t>&lt;</a:t>
            </a:r>
            <a:r>
              <a:rPr b="1" lang="en-US" sz="1500">
                <a:solidFill>
                  <a:srgbClr val="000080"/>
                </a:solidFill>
                <a:highlight>
                  <a:srgbClr val="F5F5F5"/>
                </a:highlight>
                <a:latin typeface="Courier New"/>
                <a:ea typeface="Courier New"/>
                <a:cs typeface="Courier New"/>
                <a:sym typeface="Courier New"/>
              </a:rPr>
              <a:t>property</a:t>
            </a:r>
            <a:r>
              <a:rPr lang="en-US" sz="1500">
                <a:solidFill>
                  <a:srgbClr val="111111"/>
                </a:solidFill>
                <a:highlight>
                  <a:srgbClr val="F5F5F5"/>
                </a:highlight>
                <a:latin typeface="Courier New"/>
                <a:ea typeface="Courier New"/>
                <a:cs typeface="Courier New"/>
                <a:sym typeface="Courier New"/>
              </a:rPr>
              <a:t> name=</a:t>
            </a:r>
            <a:r>
              <a:rPr b="1" lang="en-US" sz="1500">
                <a:solidFill>
                  <a:srgbClr val="008000"/>
                </a:solidFill>
                <a:highlight>
                  <a:srgbClr val="F5F5F5"/>
                </a:highlight>
                <a:latin typeface="Courier New"/>
                <a:ea typeface="Courier New"/>
                <a:cs typeface="Courier New"/>
                <a:sym typeface="Courier New"/>
              </a:rPr>
              <a:t>"aBean"</a:t>
            </a:r>
            <a:r>
              <a:rPr lang="en-US" sz="1500">
                <a:solidFill>
                  <a:srgbClr val="111111"/>
                </a:solidFill>
                <a:highlight>
                  <a:srgbClr val="F5F5F5"/>
                </a:highlight>
                <a:latin typeface="Courier New"/>
                <a:ea typeface="Courier New"/>
                <a:cs typeface="Courier New"/>
                <a:sym typeface="Courier New"/>
              </a:rPr>
              <a:t> ref=</a:t>
            </a:r>
            <a:r>
              <a:rPr b="1" lang="en-US" sz="1500">
                <a:solidFill>
                  <a:srgbClr val="008000"/>
                </a:solidFill>
                <a:highlight>
                  <a:srgbClr val="F5F5F5"/>
                </a:highlight>
                <a:latin typeface="Courier New"/>
                <a:ea typeface="Courier New"/>
                <a:cs typeface="Courier New"/>
                <a:sym typeface="Courier New"/>
              </a:rPr>
              <a:t>"aBean"</a:t>
            </a:r>
            <a:r>
              <a:rPr lang="en-US" sz="1500">
                <a:solidFill>
                  <a:srgbClr val="111111"/>
                </a:solidFill>
                <a:highlight>
                  <a:srgbClr val="F5F5F5"/>
                </a:highlight>
                <a:latin typeface="Courier New"/>
                <a:ea typeface="Courier New"/>
                <a:cs typeface="Courier New"/>
                <a:sym typeface="Courier New"/>
              </a:rPr>
              <a:t>/&gt;</a:t>
            </a:r>
            <a:endParaRPr sz="1500">
              <a:solidFill>
                <a:srgbClr val="111111"/>
              </a:solidFill>
              <a:highlight>
                <a:srgbClr val="F2F2F2"/>
              </a:highlight>
              <a:latin typeface="Courier New"/>
              <a:ea typeface="Courier New"/>
              <a:cs typeface="Courier New"/>
              <a:sym typeface="Courier New"/>
            </a:endParaRPr>
          </a:p>
          <a:p>
            <a:pPr indent="0" lvl="0" marL="0" marR="0" rtl="0" algn="l">
              <a:lnSpc>
                <a:spcPct val="80000"/>
              </a:lnSpc>
              <a:spcBef>
                <a:spcPts val="0"/>
              </a:spcBef>
              <a:spcAft>
                <a:spcPts val="0"/>
              </a:spcAft>
              <a:buNone/>
            </a:pPr>
            <a:r>
              <a:rPr lang="en-US" sz="1500">
                <a:solidFill>
                  <a:srgbClr val="111111"/>
                </a:solidFill>
                <a:highlight>
                  <a:srgbClr val="F2F2F2"/>
                </a:highlight>
                <a:latin typeface="Courier New"/>
                <a:ea typeface="Courier New"/>
                <a:cs typeface="Courier New"/>
                <a:sym typeface="Courier New"/>
              </a:rPr>
              <a:t>    </a:t>
            </a:r>
            <a:r>
              <a:rPr lang="en-US" sz="1500">
                <a:solidFill>
                  <a:srgbClr val="111111"/>
                </a:solidFill>
                <a:highlight>
                  <a:srgbClr val="F5F5F5"/>
                </a:highlight>
                <a:latin typeface="Courier New"/>
                <a:ea typeface="Courier New"/>
                <a:cs typeface="Courier New"/>
                <a:sym typeface="Courier New"/>
              </a:rPr>
              <a:t>&lt;/</a:t>
            </a:r>
            <a:r>
              <a:rPr b="1" lang="en-US" sz="1500">
                <a:solidFill>
                  <a:srgbClr val="000080"/>
                </a:solidFill>
                <a:highlight>
                  <a:srgbClr val="F5F5F5"/>
                </a:highlight>
                <a:latin typeface="Courier New"/>
                <a:ea typeface="Courier New"/>
                <a:cs typeface="Courier New"/>
                <a:sym typeface="Courier New"/>
              </a:rPr>
              <a:t>bean</a:t>
            </a:r>
            <a:r>
              <a:rPr lang="en-US" sz="1500">
                <a:solidFill>
                  <a:srgbClr val="111111"/>
                </a:solidFill>
                <a:highlight>
                  <a:srgbClr val="F5F5F5"/>
                </a:highlight>
                <a:latin typeface="Courier New"/>
                <a:ea typeface="Courier New"/>
                <a:cs typeface="Courier New"/>
                <a:sym typeface="Courier New"/>
              </a:rPr>
              <a:t>&gt;</a:t>
            </a:r>
            <a:endParaRPr sz="1500">
              <a:solidFill>
                <a:srgbClr val="111111"/>
              </a:solidFill>
              <a:highlight>
                <a:srgbClr val="F2F2F2"/>
              </a:highlight>
              <a:latin typeface="Courier New"/>
              <a:ea typeface="Courier New"/>
              <a:cs typeface="Courier New"/>
              <a:sym typeface="Courier New"/>
            </a:endParaRPr>
          </a:p>
          <a:p>
            <a:pPr indent="0" lvl="0" marL="0" marR="0" rtl="0" algn="l">
              <a:lnSpc>
                <a:spcPct val="80000"/>
              </a:lnSpc>
              <a:spcBef>
                <a:spcPts val="0"/>
              </a:spcBef>
              <a:spcAft>
                <a:spcPts val="0"/>
              </a:spcAft>
              <a:buNone/>
            </a:pPr>
            <a:r>
              <a:t/>
            </a:r>
            <a:endParaRPr sz="1500">
              <a:solidFill>
                <a:srgbClr val="111111"/>
              </a:solidFill>
              <a:highlight>
                <a:srgbClr val="F2F2F2"/>
              </a:highlight>
              <a:latin typeface="Courier New"/>
              <a:ea typeface="Courier New"/>
              <a:cs typeface="Courier New"/>
              <a:sym typeface="Courier New"/>
            </a:endParaRPr>
          </a:p>
          <a:p>
            <a:pPr indent="0" lvl="0" marL="215900" marR="215900" rtl="0" algn="l">
              <a:spcBef>
                <a:spcPts val="2300"/>
              </a:spcBef>
              <a:spcAft>
                <a:spcPts val="0"/>
              </a:spcAft>
              <a:buClr>
                <a:schemeClr val="dk1"/>
              </a:buClr>
              <a:buSzPts val="1100"/>
              <a:buFont typeface="Arial"/>
              <a:buNone/>
            </a:pPr>
            <a:r>
              <a:rPr lang="en-US" sz="1500">
                <a:solidFill>
                  <a:srgbClr val="111111"/>
                </a:solidFill>
                <a:highlight>
                  <a:srgbClr val="F5F5F5"/>
                </a:highlight>
                <a:latin typeface="Courier New"/>
                <a:ea typeface="Courier New"/>
                <a:cs typeface="Courier New"/>
                <a:sym typeface="Courier New"/>
              </a:rPr>
              <a:t>&lt;/</a:t>
            </a:r>
            <a:r>
              <a:rPr b="1" lang="en-US" sz="1500">
                <a:solidFill>
                  <a:srgbClr val="000080"/>
                </a:solidFill>
                <a:highlight>
                  <a:srgbClr val="F5F5F5"/>
                </a:highlight>
                <a:latin typeface="Courier New"/>
                <a:ea typeface="Courier New"/>
                <a:cs typeface="Courier New"/>
                <a:sym typeface="Courier New"/>
              </a:rPr>
              <a:t>beans</a:t>
            </a:r>
            <a:r>
              <a:rPr lang="en-US" sz="1500">
                <a:solidFill>
                  <a:srgbClr val="111111"/>
                </a:solidFill>
                <a:highlight>
                  <a:srgbClr val="F5F5F5"/>
                </a:highlight>
                <a:latin typeface="Courier New"/>
                <a:ea typeface="Courier New"/>
                <a:cs typeface="Courier New"/>
                <a:sym typeface="Courier New"/>
              </a:rPr>
              <a:t>&gt;</a:t>
            </a:r>
            <a:endParaRPr sz="1500">
              <a:solidFill>
                <a:srgbClr val="111111"/>
              </a:solidFill>
              <a:highlight>
                <a:srgbClr val="F5F5F5"/>
              </a:highlight>
              <a:latin typeface="Courier New"/>
              <a:ea typeface="Courier New"/>
              <a:cs typeface="Courier New"/>
              <a:sym typeface="Courier New"/>
            </a:endParaRPr>
          </a:p>
          <a:p>
            <a:pPr indent="0" lvl="0" marL="0" marR="0" rtl="0" algn="l">
              <a:lnSpc>
                <a:spcPct val="80000"/>
              </a:lnSpc>
              <a:spcBef>
                <a:spcPts val="2300"/>
              </a:spcBef>
              <a:spcAft>
                <a:spcPts val="0"/>
              </a:spcAft>
              <a:buNone/>
            </a:pPr>
            <a:r>
              <a:t/>
            </a:r>
            <a:endParaRPr sz="1800">
              <a:solidFill>
                <a:srgbClr val="666666"/>
              </a:solidFill>
              <a:highlight>
                <a:srgbClr val="FFFFFF"/>
              </a:highlight>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2">
                                            <p:txEl>
                                              <p:pRg end="0" st="0"/>
                                            </p:txEl>
                                          </p:spTgt>
                                        </p:tgtEl>
                                        <p:attrNameLst>
                                          <p:attrName>style.visibility</p:attrName>
                                        </p:attrNameLst>
                                      </p:cBhvr>
                                      <p:to>
                                        <p:strVal val="visible"/>
                                      </p:to>
                                    </p:set>
                                    <p:anim calcmode="lin" valueType="num">
                                      <p:cBhvr additive="base">
                                        <p:cTn dur="500"/>
                                        <p:tgtEl>
                                          <p:spTgt spid="39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3"/>
                                        </p:tgtEl>
                                        <p:attrNameLst>
                                          <p:attrName>style.visibility</p:attrName>
                                        </p:attrNameLst>
                                      </p:cBhvr>
                                      <p:to>
                                        <p:strVal val="visible"/>
                                      </p:to>
                                    </p:set>
                                    <p:anim calcmode="lin" valueType="num">
                                      <p:cBhvr additive="base">
                                        <p:cTn dur="500"/>
                                        <p:tgtEl>
                                          <p:spTgt spid="39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93"/>
                                        </p:tgtEl>
                                        <p:attrNameLst>
                                          <p:attrName>style.visibility</p:attrName>
                                        </p:attrNameLst>
                                      </p:cBhvr>
                                      <p:to>
                                        <p:strVal val="visible"/>
                                      </p:to>
                                    </p:set>
                                    <p:anim calcmode="lin" valueType="num">
                                      <p:cBhvr additive="base">
                                        <p:cTn dur="500"/>
                                        <p:tgtEl>
                                          <p:spTgt spid="393"/>
                                        </p:tgtEl>
                                        <p:attrNameLst>
                                          <p:attrName>ppt_w</p:attrName>
                                        </p:attrNameLst>
                                      </p:cBhvr>
                                      <p:tavLst>
                                        <p:tav fmla="" tm="0">
                                          <p:val>
                                            <p:strVal val="0"/>
                                          </p:val>
                                        </p:tav>
                                        <p:tav fmla="" tm="100000">
                                          <p:val>
                                            <p:strVal val="#ppt_w"/>
                                          </p:val>
                                        </p:tav>
                                      </p:tavLst>
                                    </p:anim>
                                    <p:anim calcmode="lin" valueType="num">
                                      <p:cBhvr additive="base">
                                        <p:cTn dur="500"/>
                                        <p:tgtEl>
                                          <p:spTgt spid="39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3"/>
          <p:cNvSpPr txBox="1"/>
          <p:nvPr>
            <p:ph idx="4294967295" type="subTitle"/>
          </p:nvPr>
        </p:nvSpPr>
        <p:spPr>
          <a:xfrm>
            <a:off x="0" y="0"/>
            <a:ext cx="9144000" cy="609600"/>
          </a:xfrm>
          <a:prstGeom prst="rect">
            <a:avLst/>
          </a:prstGeom>
          <a:noFill/>
          <a:ln>
            <a:noFill/>
          </a:ln>
        </p:spPr>
        <p:txBody>
          <a:bodyPr anchorCtr="0" anchor="t" bIns="45700" lIns="91425" spcFirstLastPara="1" rIns="91425" wrap="square" tIns="45700">
            <a:noAutofit/>
          </a:bodyPr>
          <a:lstStyle/>
          <a:p>
            <a:pPr indent="-274320" lvl="0" marL="274320" marR="0" rtl="0" algn="just">
              <a:lnSpc>
                <a:spcPct val="90000"/>
              </a:lnSpc>
              <a:spcBef>
                <a:spcPts val="0"/>
              </a:spcBef>
              <a:spcAft>
                <a:spcPts val="0"/>
              </a:spcAft>
              <a:buClr>
                <a:schemeClr val="accent3"/>
              </a:buClr>
              <a:buSzPts val="3420"/>
              <a:buFont typeface="Noto Sans Symbols"/>
              <a:buNone/>
            </a:pPr>
            <a:r>
              <a:rPr lang="en-US" sz="3600">
                <a:solidFill>
                  <a:srgbClr val="FF0000"/>
                </a:solidFill>
                <a:latin typeface="Calibri"/>
                <a:ea typeface="Calibri"/>
                <a:cs typeface="Calibri"/>
                <a:sym typeface="Calibri"/>
              </a:rPr>
              <a:t>Different ways of Bean recognition</a:t>
            </a:r>
            <a:endParaRPr b="0" i="0" sz="3600" u="none" cap="none" strike="noStrike">
              <a:solidFill>
                <a:srgbClr val="FF0000"/>
              </a:solidFill>
              <a:latin typeface="Calibri"/>
              <a:ea typeface="Calibri"/>
              <a:cs typeface="Calibri"/>
              <a:sym typeface="Calibri"/>
            </a:endParaRPr>
          </a:p>
        </p:txBody>
      </p:sp>
      <p:sp>
        <p:nvSpPr>
          <p:cNvPr id="399" name="Google Shape;399;p53"/>
          <p:cNvSpPr txBox="1"/>
          <p:nvPr/>
        </p:nvSpPr>
        <p:spPr>
          <a:xfrm>
            <a:off x="0" y="609600"/>
            <a:ext cx="9144000" cy="52578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1100"/>
              <a:buFont typeface="Arial"/>
              <a:buNone/>
            </a:pPr>
            <a:r>
              <a:rPr lang="en-US" sz="3600">
                <a:solidFill>
                  <a:srgbClr val="444444"/>
                </a:solidFill>
                <a:highlight>
                  <a:srgbClr val="FFFFFF"/>
                </a:highlight>
              </a:rPr>
              <a:t>#1. Bean XML file</a:t>
            </a:r>
            <a:endParaRPr sz="3600">
              <a:solidFill>
                <a:srgbClr val="444444"/>
              </a:solidFill>
              <a:highlight>
                <a:srgbClr val="FFFFFF"/>
              </a:highlight>
            </a:endParaRPr>
          </a:p>
          <a:p>
            <a:pPr indent="0" lvl="0" marL="0" marR="0" rtl="0" algn="l">
              <a:lnSpc>
                <a:spcPct val="80000"/>
              </a:lnSpc>
              <a:spcBef>
                <a:spcPts val="0"/>
              </a:spcBef>
              <a:spcAft>
                <a:spcPts val="0"/>
              </a:spcAft>
              <a:buClr>
                <a:schemeClr val="dk1"/>
              </a:buClr>
              <a:buSzPts val="1100"/>
              <a:buFont typeface="Arial"/>
              <a:buNone/>
            </a:pPr>
            <a:r>
              <a:rPr lang="en-US" sz="3600">
                <a:solidFill>
                  <a:srgbClr val="444444"/>
                </a:solidFill>
                <a:highlight>
                  <a:srgbClr val="FFFFFF"/>
                </a:highlight>
              </a:rPr>
              <a:t>We can have multiple Bean XML config files</a:t>
            </a:r>
            <a:endParaRPr sz="3600">
              <a:solidFill>
                <a:srgbClr val="444444"/>
              </a:solidFill>
              <a:highlight>
                <a:srgbClr val="FFFFFF"/>
              </a:highlight>
            </a:endParaRPr>
          </a:p>
          <a:p>
            <a:pPr indent="0" lvl="0" marL="0" marR="0" rtl="0" algn="l">
              <a:lnSpc>
                <a:spcPct val="80000"/>
              </a:lnSpc>
              <a:spcBef>
                <a:spcPts val="0"/>
              </a:spcBef>
              <a:spcAft>
                <a:spcPts val="0"/>
              </a:spcAft>
              <a:buClr>
                <a:schemeClr val="dk1"/>
              </a:buClr>
              <a:buSzPts val="1100"/>
              <a:buFont typeface="Arial"/>
              <a:buNone/>
            </a:pPr>
            <a:r>
              <a:rPr lang="en-US" sz="3600">
                <a:solidFill>
                  <a:srgbClr val="444444"/>
                </a:solidFill>
                <a:highlight>
                  <a:srgbClr val="FFFFFF"/>
                </a:highlight>
              </a:rPr>
              <a:t>#2. @Configuration class -&gt; beans thru @Configuration class</a:t>
            </a:r>
            <a:endParaRPr sz="3600">
              <a:solidFill>
                <a:srgbClr val="444444"/>
              </a:solidFill>
              <a:highlight>
                <a:srgbClr val="FFFFFF"/>
              </a:highlight>
            </a:endParaRPr>
          </a:p>
          <a:p>
            <a:pPr indent="0" lvl="0" marL="0" marR="0" rtl="0" algn="l">
              <a:lnSpc>
                <a:spcPct val="80000"/>
              </a:lnSpc>
              <a:spcBef>
                <a:spcPts val="0"/>
              </a:spcBef>
              <a:spcAft>
                <a:spcPts val="0"/>
              </a:spcAft>
              <a:buClr>
                <a:schemeClr val="dk1"/>
              </a:buClr>
              <a:buSzPts val="1100"/>
              <a:buFont typeface="Arial"/>
              <a:buNone/>
            </a:pPr>
            <a:r>
              <a:rPr lang="en-US" sz="3600">
                <a:solidFill>
                  <a:srgbClr val="444444"/>
                </a:solidFill>
                <a:highlight>
                  <a:srgbClr val="FFFFFF"/>
                </a:highlight>
              </a:rPr>
              <a:t>class MyConfiguration{</a:t>
            </a:r>
            <a:endParaRPr sz="3600">
              <a:solidFill>
                <a:srgbClr val="444444"/>
              </a:solidFill>
              <a:highlight>
                <a:srgbClr val="FFFFFF"/>
              </a:highlight>
            </a:endParaRPr>
          </a:p>
          <a:p>
            <a:pPr indent="0" lvl="0" marL="0" marR="0" rtl="0" algn="l">
              <a:lnSpc>
                <a:spcPct val="80000"/>
              </a:lnSpc>
              <a:spcBef>
                <a:spcPts val="0"/>
              </a:spcBef>
              <a:spcAft>
                <a:spcPts val="0"/>
              </a:spcAft>
              <a:buClr>
                <a:schemeClr val="dk1"/>
              </a:buClr>
              <a:buSzPts val="1100"/>
              <a:buFont typeface="Arial"/>
              <a:buNone/>
            </a:pPr>
            <a:r>
              <a:rPr lang="en-US" sz="3600">
                <a:solidFill>
                  <a:srgbClr val="444444"/>
                </a:solidFill>
                <a:highlight>
                  <a:srgbClr val="FFFFFF"/>
                </a:highlight>
              </a:rPr>
              <a:t>@Bean</a:t>
            </a:r>
            <a:endParaRPr sz="3600">
              <a:solidFill>
                <a:srgbClr val="444444"/>
              </a:solidFill>
              <a:highlight>
                <a:srgbClr val="FFFFFF"/>
              </a:highlight>
            </a:endParaRPr>
          </a:p>
          <a:p>
            <a:pPr indent="0" lvl="0" marL="0" marR="0" rtl="0" algn="l">
              <a:lnSpc>
                <a:spcPct val="80000"/>
              </a:lnSpc>
              <a:spcBef>
                <a:spcPts val="0"/>
              </a:spcBef>
              <a:spcAft>
                <a:spcPts val="0"/>
              </a:spcAft>
              <a:buClr>
                <a:schemeClr val="dk1"/>
              </a:buClr>
              <a:buSzPts val="1100"/>
              <a:buFont typeface="Arial"/>
              <a:buNone/>
            </a:pPr>
            <a:r>
              <a:rPr lang="en-US" sz="3600">
                <a:solidFill>
                  <a:srgbClr val="444444"/>
                </a:solidFill>
                <a:highlight>
                  <a:srgbClr val="FFFFFF"/>
                </a:highlight>
              </a:rPr>
              <a:t>Employee createEMployee(){</a:t>
            </a:r>
            <a:endParaRPr sz="3600">
              <a:solidFill>
                <a:srgbClr val="444444"/>
              </a:solidFill>
              <a:highlight>
                <a:srgbClr val="FFFFFF"/>
              </a:highlight>
            </a:endParaRPr>
          </a:p>
          <a:p>
            <a:pPr indent="0" lvl="0" marL="0" marR="0" rtl="0" algn="l">
              <a:lnSpc>
                <a:spcPct val="80000"/>
              </a:lnSpc>
              <a:spcBef>
                <a:spcPts val="0"/>
              </a:spcBef>
              <a:spcAft>
                <a:spcPts val="0"/>
              </a:spcAft>
              <a:buClr>
                <a:schemeClr val="dk1"/>
              </a:buClr>
              <a:buSzPts val="1100"/>
              <a:buFont typeface="Arial"/>
              <a:buNone/>
            </a:pPr>
            <a:r>
              <a:rPr lang="en-US" sz="3600">
                <a:solidFill>
                  <a:srgbClr val="444444"/>
                </a:solidFill>
                <a:highlight>
                  <a:srgbClr val="FFFFFF"/>
                </a:highlight>
              </a:rPr>
              <a:t>return new EMployee();</a:t>
            </a:r>
            <a:endParaRPr sz="3600">
              <a:solidFill>
                <a:srgbClr val="444444"/>
              </a:solidFill>
              <a:highlight>
                <a:srgbClr val="FFFFFF"/>
              </a:highlight>
            </a:endParaRPr>
          </a:p>
          <a:p>
            <a:pPr indent="0" lvl="0" marL="0" marR="0" rtl="0" algn="l">
              <a:lnSpc>
                <a:spcPct val="80000"/>
              </a:lnSpc>
              <a:spcBef>
                <a:spcPts val="0"/>
              </a:spcBef>
              <a:spcAft>
                <a:spcPts val="0"/>
              </a:spcAft>
              <a:buClr>
                <a:schemeClr val="dk1"/>
              </a:buClr>
              <a:buSzPts val="1100"/>
              <a:buFont typeface="Arial"/>
              <a:buNone/>
            </a:pPr>
            <a:r>
              <a:rPr lang="en-US" sz="3600">
                <a:solidFill>
                  <a:srgbClr val="444444"/>
                </a:solidFill>
                <a:highlight>
                  <a:srgbClr val="FFFFFF"/>
                </a:highlight>
              </a:rPr>
              <a:t>}</a:t>
            </a:r>
            <a:endParaRPr sz="3600">
              <a:solidFill>
                <a:srgbClr val="444444"/>
              </a:solidFill>
              <a:highlight>
                <a:srgbClr val="FFFFFF"/>
              </a:highlight>
            </a:endParaRPr>
          </a:p>
          <a:p>
            <a:pPr indent="0" lvl="0" marL="0" marR="0" rtl="0" algn="l">
              <a:lnSpc>
                <a:spcPct val="80000"/>
              </a:lnSpc>
              <a:spcBef>
                <a:spcPts val="0"/>
              </a:spcBef>
              <a:spcAft>
                <a:spcPts val="0"/>
              </a:spcAft>
              <a:buClr>
                <a:schemeClr val="dk1"/>
              </a:buClr>
              <a:buSzPts val="1100"/>
              <a:buFont typeface="Arial"/>
              <a:buNone/>
            </a:pPr>
            <a:r>
              <a:rPr lang="en-US" sz="3600">
                <a:solidFill>
                  <a:srgbClr val="444444"/>
                </a:solidFill>
                <a:highlight>
                  <a:srgbClr val="FFFFFF"/>
                </a:highlight>
              </a:rPr>
              <a:t>//...........</a:t>
            </a:r>
            <a:endParaRPr sz="3600">
              <a:solidFill>
                <a:srgbClr val="444444"/>
              </a:solidFill>
              <a:highlight>
                <a:srgbClr val="FFFFFF"/>
              </a:highlight>
            </a:endParaRPr>
          </a:p>
          <a:p>
            <a:pPr indent="0" lvl="0" marL="0" marR="0" rtl="0" algn="l">
              <a:lnSpc>
                <a:spcPct val="80000"/>
              </a:lnSpc>
              <a:spcBef>
                <a:spcPts val="0"/>
              </a:spcBef>
              <a:spcAft>
                <a:spcPts val="0"/>
              </a:spcAft>
              <a:buClr>
                <a:schemeClr val="dk1"/>
              </a:buClr>
              <a:buSzPts val="1100"/>
              <a:buFont typeface="Arial"/>
              <a:buNone/>
            </a:pPr>
            <a:r>
              <a:t/>
            </a:r>
            <a:endParaRPr sz="3600">
              <a:solidFill>
                <a:srgbClr val="444444"/>
              </a:solidFill>
              <a:highlight>
                <a:srgbClr val="FFFFFF"/>
              </a:highlight>
            </a:endParaRPr>
          </a:p>
          <a:p>
            <a:pPr indent="0" lvl="0" marL="0" marR="0" rtl="0" algn="l">
              <a:lnSpc>
                <a:spcPct val="80000"/>
              </a:lnSpc>
              <a:spcBef>
                <a:spcPts val="0"/>
              </a:spcBef>
              <a:spcAft>
                <a:spcPts val="0"/>
              </a:spcAft>
              <a:buClr>
                <a:schemeClr val="dk1"/>
              </a:buClr>
              <a:buSzPts val="1100"/>
              <a:buFont typeface="Arial"/>
              <a:buNone/>
            </a:pPr>
            <a:r>
              <a:rPr lang="en-US" sz="3600">
                <a:solidFill>
                  <a:srgbClr val="444444"/>
                </a:solidFill>
                <a:highlight>
                  <a:srgbClr val="FFFFFF"/>
                </a:highlight>
              </a:rPr>
              <a:t>}</a:t>
            </a:r>
            <a:endParaRPr sz="3600">
              <a:solidFill>
                <a:srgbClr val="444444"/>
              </a:solidFill>
              <a:highlight>
                <a:srgbClr val="FFFFFF"/>
              </a:highlight>
            </a:endParaRPr>
          </a:p>
          <a:p>
            <a:pPr indent="0" lvl="0" marL="0" marR="0" rtl="0" algn="l">
              <a:lnSpc>
                <a:spcPct val="80000"/>
              </a:lnSpc>
              <a:spcBef>
                <a:spcPts val="0"/>
              </a:spcBef>
              <a:spcAft>
                <a:spcPts val="0"/>
              </a:spcAft>
              <a:buClr>
                <a:schemeClr val="dk1"/>
              </a:buClr>
              <a:buSzPts val="1100"/>
              <a:buFont typeface="Arial"/>
              <a:buNone/>
            </a:pPr>
            <a:r>
              <a:t/>
            </a:r>
            <a:endParaRPr sz="3600">
              <a:solidFill>
                <a:srgbClr val="444444"/>
              </a:solidFill>
              <a:highlight>
                <a:srgbClr val="FFFFFF"/>
              </a:highlight>
            </a:endParaRPr>
          </a:p>
          <a:p>
            <a:pPr indent="0" lvl="0" marL="0" marR="0" rtl="0" algn="l">
              <a:lnSpc>
                <a:spcPct val="80000"/>
              </a:lnSpc>
              <a:spcBef>
                <a:spcPts val="0"/>
              </a:spcBef>
              <a:spcAft>
                <a:spcPts val="0"/>
              </a:spcAft>
              <a:buClr>
                <a:schemeClr val="dk1"/>
              </a:buClr>
              <a:buSzPts val="1100"/>
              <a:buFont typeface="Arial"/>
              <a:buNone/>
            </a:pPr>
            <a:r>
              <a:rPr lang="en-US" sz="3600">
                <a:solidFill>
                  <a:srgbClr val="444444"/>
                </a:solidFill>
                <a:highlight>
                  <a:srgbClr val="FFFFFF"/>
                </a:highlight>
              </a:rPr>
              <a:t>we can have multiple @Configuration classes</a:t>
            </a:r>
            <a:endParaRPr sz="3600">
              <a:solidFill>
                <a:srgbClr val="444444"/>
              </a:solidFill>
              <a:highlight>
                <a:srgbClr val="FFFFFF"/>
              </a:highlight>
            </a:endParaRPr>
          </a:p>
          <a:p>
            <a:pPr indent="0" lvl="0" marL="0" marR="0" rtl="0" algn="l">
              <a:lnSpc>
                <a:spcPct val="80000"/>
              </a:lnSpc>
              <a:spcBef>
                <a:spcPts val="0"/>
              </a:spcBef>
              <a:spcAft>
                <a:spcPts val="0"/>
              </a:spcAft>
              <a:buClr>
                <a:schemeClr val="dk1"/>
              </a:buClr>
              <a:buSzPts val="1100"/>
              <a:buFont typeface="Arial"/>
              <a:buNone/>
            </a:pPr>
            <a:r>
              <a:rPr lang="en-US" sz="3600">
                <a:solidFill>
                  <a:srgbClr val="444444"/>
                </a:solidFill>
                <a:highlight>
                  <a:srgbClr val="FFFFFF"/>
                </a:highlight>
              </a:rPr>
              <a:t>-------------</a:t>
            </a:r>
            <a:endParaRPr sz="3600">
              <a:solidFill>
                <a:srgbClr val="444444"/>
              </a:solidFill>
              <a:highlight>
                <a:srgbClr val="FFFFFF"/>
              </a:highlight>
            </a:endParaRPr>
          </a:p>
          <a:p>
            <a:pPr indent="0" lvl="0" marL="0" marR="0" rtl="0" algn="l">
              <a:lnSpc>
                <a:spcPct val="80000"/>
              </a:lnSpc>
              <a:spcBef>
                <a:spcPts val="0"/>
              </a:spcBef>
              <a:spcAft>
                <a:spcPts val="0"/>
              </a:spcAft>
              <a:buClr>
                <a:schemeClr val="dk1"/>
              </a:buClr>
              <a:buSzPts val="1100"/>
              <a:buFont typeface="Arial"/>
              <a:buNone/>
            </a:pPr>
            <a:r>
              <a:rPr lang="en-US" sz="3600">
                <a:solidFill>
                  <a:srgbClr val="444444"/>
                </a:solidFill>
                <a:highlight>
                  <a:srgbClr val="FFFFFF"/>
                </a:highlight>
              </a:rPr>
              <a:t>#3. @ComponentScan("package.name, package1.name") //only one place</a:t>
            </a:r>
            <a:endParaRPr sz="3600">
              <a:solidFill>
                <a:srgbClr val="444444"/>
              </a:solidFill>
              <a:highlight>
                <a:srgbClr val="FFFFFF"/>
              </a:highlight>
            </a:endParaRPr>
          </a:p>
          <a:p>
            <a:pPr indent="0" lvl="0" marL="0" marR="0" rtl="0" algn="l">
              <a:lnSpc>
                <a:spcPct val="80000"/>
              </a:lnSpc>
              <a:spcBef>
                <a:spcPts val="0"/>
              </a:spcBef>
              <a:spcAft>
                <a:spcPts val="0"/>
              </a:spcAft>
              <a:buClr>
                <a:schemeClr val="dk1"/>
              </a:buClr>
              <a:buSzPts val="1100"/>
              <a:buFont typeface="Arial"/>
              <a:buNone/>
            </a:pPr>
            <a:r>
              <a:t/>
            </a:r>
            <a:endParaRPr sz="3600">
              <a:solidFill>
                <a:srgbClr val="444444"/>
              </a:solidFill>
              <a:highlight>
                <a:srgbClr val="FFFFFF"/>
              </a:highlight>
            </a:endParaRPr>
          </a:p>
          <a:p>
            <a:pPr indent="0" lvl="0" marL="0" marR="0" rtl="0" algn="l">
              <a:lnSpc>
                <a:spcPct val="80000"/>
              </a:lnSpc>
              <a:spcBef>
                <a:spcPts val="0"/>
              </a:spcBef>
              <a:spcAft>
                <a:spcPts val="0"/>
              </a:spcAft>
              <a:buClr>
                <a:schemeClr val="dk1"/>
              </a:buClr>
              <a:buSzPts val="1100"/>
              <a:buFont typeface="Arial"/>
              <a:buNone/>
            </a:pPr>
            <a:r>
              <a:t/>
            </a:r>
            <a:endParaRPr sz="3600">
              <a:solidFill>
                <a:srgbClr val="444444"/>
              </a:solidFill>
              <a:highlight>
                <a:srgbClr val="FFFFFF"/>
              </a:highlight>
            </a:endParaRPr>
          </a:p>
          <a:p>
            <a:pPr indent="0" lvl="0" marL="0" marR="0" rtl="0" algn="l">
              <a:lnSpc>
                <a:spcPct val="80000"/>
              </a:lnSpc>
              <a:spcBef>
                <a:spcPts val="0"/>
              </a:spcBef>
              <a:spcAft>
                <a:spcPts val="0"/>
              </a:spcAft>
              <a:buClr>
                <a:schemeClr val="dk1"/>
              </a:buClr>
              <a:buSzPts val="1100"/>
              <a:buFont typeface="Arial"/>
              <a:buNone/>
            </a:pPr>
            <a:r>
              <a:rPr lang="en-US" sz="3600">
                <a:solidFill>
                  <a:srgbClr val="444444"/>
                </a:solidFill>
                <a:highlight>
                  <a:srgbClr val="FFFFFF"/>
                </a:highlight>
              </a:rPr>
              <a:t>@Component</a:t>
            </a:r>
            <a:endParaRPr sz="3600">
              <a:solidFill>
                <a:srgbClr val="444444"/>
              </a:solidFill>
              <a:highlight>
                <a:srgbClr val="FFFFFF"/>
              </a:highlight>
            </a:endParaRPr>
          </a:p>
          <a:p>
            <a:pPr indent="0" lvl="0" marL="0" marR="0" rtl="0" algn="l">
              <a:lnSpc>
                <a:spcPct val="80000"/>
              </a:lnSpc>
              <a:spcBef>
                <a:spcPts val="0"/>
              </a:spcBef>
              <a:spcAft>
                <a:spcPts val="0"/>
              </a:spcAft>
              <a:buClr>
                <a:schemeClr val="dk1"/>
              </a:buClr>
              <a:buSzPts val="1100"/>
              <a:buFont typeface="Arial"/>
              <a:buNone/>
            </a:pPr>
            <a:r>
              <a:rPr lang="en-US" sz="3600">
                <a:solidFill>
                  <a:srgbClr val="444444"/>
                </a:solidFill>
                <a:highlight>
                  <a:srgbClr val="FFFFFF"/>
                </a:highlight>
              </a:rPr>
              <a:t>class A{</a:t>
            </a:r>
            <a:endParaRPr sz="3600">
              <a:solidFill>
                <a:srgbClr val="444444"/>
              </a:solidFill>
              <a:highlight>
                <a:srgbClr val="FFFFFF"/>
              </a:highlight>
            </a:endParaRPr>
          </a:p>
          <a:p>
            <a:pPr indent="0" lvl="0" marL="0" marR="0" rtl="0" algn="l">
              <a:lnSpc>
                <a:spcPct val="80000"/>
              </a:lnSpc>
              <a:spcBef>
                <a:spcPts val="0"/>
              </a:spcBef>
              <a:spcAft>
                <a:spcPts val="0"/>
              </a:spcAft>
              <a:buClr>
                <a:schemeClr val="dk1"/>
              </a:buClr>
              <a:buSzPts val="1100"/>
              <a:buFont typeface="Arial"/>
              <a:buNone/>
            </a:pPr>
            <a:r>
              <a:rPr lang="en-US" sz="3600">
                <a:solidFill>
                  <a:srgbClr val="444444"/>
                </a:solidFill>
                <a:highlight>
                  <a:srgbClr val="FFFFFF"/>
                </a:highlight>
              </a:rPr>
              <a:t>}</a:t>
            </a:r>
            <a:endParaRPr sz="3600">
              <a:solidFill>
                <a:srgbClr val="444444"/>
              </a:solidFill>
              <a:highlight>
                <a:srgbClr val="FFFFFF"/>
              </a:highlight>
            </a:endParaRPr>
          </a:p>
          <a:p>
            <a:pPr indent="0" lvl="0" marL="0" marR="0" rtl="0" algn="l">
              <a:lnSpc>
                <a:spcPct val="80000"/>
              </a:lnSpc>
              <a:spcBef>
                <a:spcPts val="0"/>
              </a:spcBef>
              <a:spcAft>
                <a:spcPts val="0"/>
              </a:spcAft>
              <a:buClr>
                <a:schemeClr val="dk1"/>
              </a:buClr>
              <a:buSzPts val="1100"/>
              <a:buFont typeface="Arial"/>
              <a:buNone/>
            </a:pPr>
            <a:r>
              <a:t/>
            </a:r>
            <a:endParaRPr sz="3600">
              <a:solidFill>
                <a:srgbClr val="444444"/>
              </a:solidFill>
              <a:highlight>
                <a:srgbClr val="FFFFFF"/>
              </a:highlight>
            </a:endParaRPr>
          </a:p>
          <a:p>
            <a:pPr indent="0" lvl="0" marL="0" marR="0" rtl="0" algn="l">
              <a:lnSpc>
                <a:spcPct val="80000"/>
              </a:lnSpc>
              <a:spcBef>
                <a:spcPts val="0"/>
              </a:spcBef>
              <a:spcAft>
                <a:spcPts val="0"/>
              </a:spcAft>
              <a:buClr>
                <a:schemeClr val="dk1"/>
              </a:buClr>
              <a:buSzPts val="1100"/>
              <a:buFont typeface="Arial"/>
              <a:buNone/>
            </a:pPr>
            <a:r>
              <a:rPr lang="en-US" sz="3600">
                <a:solidFill>
                  <a:srgbClr val="444444"/>
                </a:solidFill>
                <a:highlight>
                  <a:srgbClr val="FFFFFF"/>
                </a:highlight>
              </a:rPr>
              <a:t>@Component</a:t>
            </a:r>
            <a:endParaRPr sz="3600">
              <a:solidFill>
                <a:srgbClr val="444444"/>
              </a:solidFill>
              <a:highlight>
                <a:srgbClr val="FFFFFF"/>
              </a:highlight>
            </a:endParaRPr>
          </a:p>
          <a:p>
            <a:pPr indent="0" lvl="0" marL="0" marR="0" rtl="0" algn="l">
              <a:lnSpc>
                <a:spcPct val="80000"/>
              </a:lnSpc>
              <a:spcBef>
                <a:spcPts val="0"/>
              </a:spcBef>
              <a:spcAft>
                <a:spcPts val="0"/>
              </a:spcAft>
              <a:buClr>
                <a:schemeClr val="dk1"/>
              </a:buClr>
              <a:buSzPts val="1100"/>
              <a:buFont typeface="Arial"/>
              <a:buNone/>
            </a:pPr>
            <a:r>
              <a:rPr lang="en-US" sz="3600">
                <a:solidFill>
                  <a:srgbClr val="444444"/>
                </a:solidFill>
                <a:highlight>
                  <a:srgbClr val="FFFFFF"/>
                </a:highlight>
              </a:rPr>
              <a:t>class B{</a:t>
            </a:r>
            <a:endParaRPr sz="3600">
              <a:solidFill>
                <a:srgbClr val="444444"/>
              </a:solidFill>
              <a:highlight>
                <a:srgbClr val="FFFFFF"/>
              </a:highlight>
            </a:endParaRPr>
          </a:p>
          <a:p>
            <a:pPr indent="0" lvl="0" marL="0" marR="0" rtl="0" algn="l">
              <a:lnSpc>
                <a:spcPct val="80000"/>
              </a:lnSpc>
              <a:spcBef>
                <a:spcPts val="0"/>
              </a:spcBef>
              <a:spcAft>
                <a:spcPts val="0"/>
              </a:spcAft>
              <a:buClr>
                <a:schemeClr val="dk1"/>
              </a:buClr>
              <a:buSzPts val="1100"/>
              <a:buFont typeface="Arial"/>
              <a:buNone/>
            </a:pPr>
            <a:r>
              <a:rPr lang="en-US" sz="3600">
                <a:solidFill>
                  <a:srgbClr val="444444"/>
                </a:solidFill>
                <a:highlight>
                  <a:srgbClr val="FFFFFF"/>
                </a:highlight>
              </a:rPr>
              <a:t>}</a:t>
            </a:r>
            <a:endParaRPr sz="3600">
              <a:solidFill>
                <a:srgbClr val="444444"/>
              </a:solidFill>
              <a:highlight>
                <a:srgbClr val="FFFFFF"/>
              </a:highlight>
            </a:endParaRPr>
          </a:p>
          <a:p>
            <a:pPr indent="0" lvl="0" marL="0" marR="0" rtl="0" algn="l">
              <a:lnSpc>
                <a:spcPct val="80000"/>
              </a:lnSpc>
              <a:spcBef>
                <a:spcPts val="0"/>
              </a:spcBef>
              <a:spcAft>
                <a:spcPts val="0"/>
              </a:spcAft>
              <a:buClr>
                <a:schemeClr val="dk1"/>
              </a:buClr>
              <a:buSzPts val="1100"/>
              <a:buFont typeface="Arial"/>
              <a:buNone/>
            </a:pPr>
            <a:r>
              <a:rPr lang="en-US" sz="3600">
                <a:solidFill>
                  <a:srgbClr val="444444"/>
                </a:solidFill>
                <a:highlight>
                  <a:srgbClr val="FFFFFF"/>
                </a:highlight>
              </a:rPr>
              <a:t>------------</a:t>
            </a:r>
            <a:endParaRPr sz="3600">
              <a:solidFill>
                <a:srgbClr val="444444"/>
              </a:solidFill>
              <a:highlight>
                <a:srgbClr val="FFFFFF"/>
              </a:highlight>
            </a:endParaRPr>
          </a:p>
          <a:p>
            <a:pPr indent="0" lvl="0" marL="0" marR="0" rtl="0" algn="l">
              <a:lnSpc>
                <a:spcPct val="80000"/>
              </a:lnSpc>
              <a:spcBef>
                <a:spcPts val="0"/>
              </a:spcBef>
              <a:spcAft>
                <a:spcPts val="0"/>
              </a:spcAft>
              <a:buClr>
                <a:schemeClr val="dk1"/>
              </a:buClr>
              <a:buSzPts val="1100"/>
              <a:buFont typeface="Arial"/>
              <a:buNone/>
            </a:pPr>
            <a:r>
              <a:rPr lang="en-US" sz="3600">
                <a:solidFill>
                  <a:srgbClr val="444444"/>
                </a:solidFill>
                <a:highlight>
                  <a:srgbClr val="FFFFFF"/>
                </a:highlight>
              </a:rPr>
              <a:t>#4. Here also componentScan</a:t>
            </a:r>
            <a:endParaRPr sz="3600">
              <a:solidFill>
                <a:srgbClr val="444444"/>
              </a:solidFill>
              <a:highlight>
                <a:srgbClr val="FFFFFF"/>
              </a:highlight>
            </a:endParaRPr>
          </a:p>
          <a:p>
            <a:pPr indent="0" lvl="0" marL="0" marR="0" rtl="0" algn="l">
              <a:lnSpc>
                <a:spcPct val="80000"/>
              </a:lnSpc>
              <a:spcBef>
                <a:spcPts val="0"/>
              </a:spcBef>
              <a:spcAft>
                <a:spcPts val="0"/>
              </a:spcAft>
              <a:buClr>
                <a:schemeClr val="dk1"/>
              </a:buClr>
              <a:buSzPts val="1100"/>
              <a:buFont typeface="Arial"/>
              <a:buNone/>
            </a:pPr>
            <a:r>
              <a:rPr lang="en-US" sz="3600">
                <a:solidFill>
                  <a:srgbClr val="444444"/>
                </a:solidFill>
                <a:highlight>
                  <a:srgbClr val="FFFFFF"/>
                </a:highlight>
              </a:rPr>
              <a:t>@Service</a:t>
            </a:r>
            <a:endParaRPr sz="3600">
              <a:solidFill>
                <a:srgbClr val="444444"/>
              </a:solidFill>
              <a:highlight>
                <a:srgbClr val="FFFFFF"/>
              </a:highlight>
            </a:endParaRPr>
          </a:p>
          <a:p>
            <a:pPr indent="0" lvl="0" marL="0" marR="0" rtl="0" algn="l">
              <a:lnSpc>
                <a:spcPct val="80000"/>
              </a:lnSpc>
              <a:spcBef>
                <a:spcPts val="0"/>
              </a:spcBef>
              <a:spcAft>
                <a:spcPts val="0"/>
              </a:spcAft>
              <a:buClr>
                <a:schemeClr val="dk1"/>
              </a:buClr>
              <a:buSzPts val="1100"/>
              <a:buFont typeface="Arial"/>
              <a:buNone/>
            </a:pPr>
            <a:r>
              <a:rPr lang="en-US" sz="3600">
                <a:solidFill>
                  <a:srgbClr val="444444"/>
                </a:solidFill>
                <a:highlight>
                  <a:srgbClr val="FFFFFF"/>
                </a:highlight>
              </a:rPr>
              <a:t>@Repository</a:t>
            </a:r>
            <a:endParaRPr sz="3600">
              <a:solidFill>
                <a:srgbClr val="444444"/>
              </a:solidFill>
              <a:highlight>
                <a:srgbClr val="FFFFFF"/>
              </a:highlight>
            </a:endParaRPr>
          </a:p>
          <a:p>
            <a:pPr indent="0" lvl="0" marL="0" marR="0" rtl="0" algn="l">
              <a:lnSpc>
                <a:spcPct val="80000"/>
              </a:lnSpc>
              <a:spcBef>
                <a:spcPts val="0"/>
              </a:spcBef>
              <a:spcAft>
                <a:spcPts val="0"/>
              </a:spcAft>
              <a:buNone/>
            </a:pPr>
            <a:r>
              <a:t/>
            </a:r>
            <a:endParaRPr sz="3600">
              <a:solidFill>
                <a:srgbClr val="444444"/>
              </a:solidFill>
              <a:highlight>
                <a:srgbClr val="FFFFFF"/>
              </a:highlight>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8">
                                            <p:txEl>
                                              <p:pRg end="0" st="0"/>
                                            </p:txEl>
                                          </p:spTgt>
                                        </p:tgtEl>
                                        <p:attrNameLst>
                                          <p:attrName>style.visibility</p:attrName>
                                        </p:attrNameLst>
                                      </p:cBhvr>
                                      <p:to>
                                        <p:strVal val="visible"/>
                                      </p:to>
                                    </p:set>
                                    <p:anim calcmode="lin" valueType="num">
                                      <p:cBhvr additive="base">
                                        <p:cTn dur="500"/>
                                        <p:tgtEl>
                                          <p:spTgt spid="39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9"/>
                                        </p:tgtEl>
                                        <p:attrNameLst>
                                          <p:attrName>style.visibility</p:attrName>
                                        </p:attrNameLst>
                                      </p:cBhvr>
                                      <p:to>
                                        <p:strVal val="visible"/>
                                      </p:to>
                                    </p:set>
                                    <p:anim calcmode="lin" valueType="num">
                                      <p:cBhvr additive="base">
                                        <p:cTn dur="500"/>
                                        <p:tgtEl>
                                          <p:spTgt spid="39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99"/>
                                        </p:tgtEl>
                                        <p:attrNameLst>
                                          <p:attrName>style.visibility</p:attrName>
                                        </p:attrNameLst>
                                      </p:cBhvr>
                                      <p:to>
                                        <p:strVal val="visible"/>
                                      </p:to>
                                    </p:set>
                                    <p:anim calcmode="lin" valueType="num">
                                      <p:cBhvr additive="base">
                                        <p:cTn dur="500"/>
                                        <p:tgtEl>
                                          <p:spTgt spid="399"/>
                                        </p:tgtEl>
                                        <p:attrNameLst>
                                          <p:attrName>ppt_w</p:attrName>
                                        </p:attrNameLst>
                                      </p:cBhvr>
                                      <p:tavLst>
                                        <p:tav fmla="" tm="0">
                                          <p:val>
                                            <p:strVal val="0"/>
                                          </p:val>
                                        </p:tav>
                                        <p:tav fmla="" tm="100000">
                                          <p:val>
                                            <p:strVal val="#ppt_w"/>
                                          </p:val>
                                        </p:tav>
                                      </p:tavLst>
                                    </p:anim>
                                    <p:anim calcmode="lin" valueType="num">
                                      <p:cBhvr additive="base">
                                        <p:cTn dur="500"/>
                                        <p:tgtEl>
                                          <p:spTgt spid="39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4"/>
          <p:cNvSpPr txBox="1"/>
          <p:nvPr>
            <p:ph idx="4294967295" type="sub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274320" lvl="0" marL="274320" marR="0" rtl="0" algn="just">
              <a:lnSpc>
                <a:spcPct val="80000"/>
              </a:lnSpc>
              <a:spcBef>
                <a:spcPts val="0"/>
              </a:spcBef>
              <a:spcAft>
                <a:spcPts val="0"/>
              </a:spcAft>
              <a:buClr>
                <a:schemeClr val="accent3"/>
              </a:buClr>
              <a:buSzPts val="3191"/>
              <a:buFont typeface="Noto Sans Symbols"/>
              <a:buNone/>
            </a:pPr>
            <a:r>
              <a:rPr b="0" i="0" lang="en-US" sz="3359" u="none" cap="none" strike="noStrike">
                <a:solidFill>
                  <a:srgbClr val="FF0000"/>
                </a:solidFill>
                <a:latin typeface="Calibri"/>
                <a:ea typeface="Calibri"/>
                <a:cs typeface="Calibri"/>
                <a:sym typeface="Calibri"/>
              </a:rPr>
              <a:t>Some Questions</a:t>
            </a:r>
            <a:endParaRPr/>
          </a:p>
          <a:p>
            <a:pPr indent="-914400" lvl="0" marL="914400" marR="0" rtl="0" algn="just">
              <a:lnSpc>
                <a:spcPct val="80000"/>
              </a:lnSpc>
              <a:spcBef>
                <a:spcPts val="672"/>
              </a:spcBef>
              <a:spcAft>
                <a:spcPts val="0"/>
              </a:spcAft>
              <a:buClr>
                <a:schemeClr val="accent3"/>
              </a:buClr>
              <a:buSzPts val="3191"/>
              <a:buFont typeface="Noto Sans Symbols"/>
              <a:buAutoNum type="arabicPeriod"/>
            </a:pPr>
            <a:r>
              <a:rPr b="0" i="0" lang="en-US" sz="3359" u="none" cap="none" strike="noStrike">
                <a:solidFill>
                  <a:schemeClr val="dk1"/>
                </a:solidFill>
                <a:latin typeface="Calibri"/>
                <a:ea typeface="Calibri"/>
                <a:cs typeface="Calibri"/>
                <a:sym typeface="Calibri"/>
              </a:rPr>
              <a:t>What is Dependency Injection?</a:t>
            </a:r>
            <a:endParaRPr/>
          </a:p>
          <a:p>
            <a:pPr indent="-914400" lvl="0" marL="914400" marR="0" rtl="0" algn="just">
              <a:lnSpc>
                <a:spcPct val="80000"/>
              </a:lnSpc>
              <a:spcBef>
                <a:spcPts val="672"/>
              </a:spcBef>
              <a:spcAft>
                <a:spcPts val="0"/>
              </a:spcAft>
              <a:buClr>
                <a:schemeClr val="accent3"/>
              </a:buClr>
              <a:buSzPts val="3191"/>
              <a:buFont typeface="Noto Sans Symbols"/>
              <a:buAutoNum type="arabicPeriod"/>
            </a:pPr>
            <a:r>
              <a:rPr b="0" i="0" lang="en-US" sz="3359" u="none" cap="none" strike="noStrike">
                <a:solidFill>
                  <a:schemeClr val="dk1"/>
                </a:solidFill>
                <a:latin typeface="Calibri"/>
                <a:ea typeface="Calibri"/>
                <a:cs typeface="Calibri"/>
                <a:sym typeface="Calibri"/>
              </a:rPr>
              <a:t>In Spring config file whch is the root element?</a:t>
            </a:r>
            <a:endParaRPr/>
          </a:p>
          <a:p>
            <a:pPr indent="-914400" lvl="0" marL="914400" marR="0" rtl="0" algn="just">
              <a:lnSpc>
                <a:spcPct val="80000"/>
              </a:lnSpc>
              <a:spcBef>
                <a:spcPts val="672"/>
              </a:spcBef>
              <a:spcAft>
                <a:spcPts val="0"/>
              </a:spcAft>
              <a:buClr>
                <a:schemeClr val="accent3"/>
              </a:buClr>
              <a:buSzPts val="3191"/>
              <a:buFont typeface="Noto Sans Symbols"/>
              <a:buAutoNum type="arabicPeriod"/>
            </a:pPr>
            <a:r>
              <a:rPr b="0" i="0" lang="en-US" sz="3359" u="none" cap="none" strike="noStrike">
                <a:solidFill>
                  <a:schemeClr val="dk1"/>
                </a:solidFill>
                <a:latin typeface="Calibri"/>
                <a:ea typeface="Calibri"/>
                <a:cs typeface="Calibri"/>
                <a:sym typeface="Calibri"/>
              </a:rPr>
              <a:t>How many &lt;bean&gt; elements can be there in a &lt;beans&gt; root element</a:t>
            </a:r>
            <a:endParaRPr/>
          </a:p>
          <a:p>
            <a:pPr indent="-914400" lvl="0" marL="914400" marR="0" rtl="0" algn="just">
              <a:lnSpc>
                <a:spcPct val="80000"/>
              </a:lnSpc>
              <a:spcBef>
                <a:spcPts val="672"/>
              </a:spcBef>
              <a:spcAft>
                <a:spcPts val="0"/>
              </a:spcAft>
              <a:buClr>
                <a:schemeClr val="accent3"/>
              </a:buClr>
              <a:buSzPts val="3191"/>
              <a:buFont typeface="Noto Sans Symbols"/>
              <a:buAutoNum type="arabicPeriod"/>
            </a:pPr>
            <a:r>
              <a:rPr b="0" i="0" lang="en-US" sz="3359" u="none" cap="none" strike="noStrike">
                <a:solidFill>
                  <a:schemeClr val="dk1"/>
                </a:solidFill>
                <a:latin typeface="Calibri"/>
                <a:ea typeface="Calibri"/>
                <a:cs typeface="Calibri"/>
                <a:sym typeface="Calibri"/>
              </a:rPr>
              <a:t>An example Spring Config XML file of DI thru Constructor and thru Setter?</a:t>
            </a:r>
            <a:endParaRPr/>
          </a:p>
          <a:p>
            <a:pPr indent="-914400" lvl="0" marL="914400" marR="0" rtl="0" algn="just">
              <a:lnSpc>
                <a:spcPct val="80000"/>
              </a:lnSpc>
              <a:spcBef>
                <a:spcPts val="672"/>
              </a:spcBef>
              <a:spcAft>
                <a:spcPts val="0"/>
              </a:spcAft>
              <a:buClr>
                <a:schemeClr val="accent3"/>
              </a:buClr>
              <a:buSzPts val="3191"/>
              <a:buFont typeface="Noto Sans Symbols"/>
              <a:buAutoNum type="arabicPeriod"/>
            </a:pPr>
            <a:r>
              <a:rPr b="0" i="0" lang="en-US" sz="3359" u="none" cap="none" strike="noStrike">
                <a:solidFill>
                  <a:schemeClr val="dk1"/>
                </a:solidFill>
                <a:latin typeface="Calibri"/>
                <a:ea typeface="Calibri"/>
                <a:cs typeface="Calibri"/>
                <a:sym typeface="Calibri"/>
              </a:rPr>
              <a:t>Can we have combination of DI thru Constructor and Setter?</a:t>
            </a:r>
            <a:endParaRPr/>
          </a:p>
          <a:p>
            <a:pPr indent="-914400" lvl="0" marL="914400" marR="0" rtl="0" algn="just">
              <a:lnSpc>
                <a:spcPct val="80000"/>
              </a:lnSpc>
              <a:spcBef>
                <a:spcPts val="672"/>
              </a:spcBef>
              <a:spcAft>
                <a:spcPts val="0"/>
              </a:spcAft>
              <a:buClr>
                <a:schemeClr val="accent3"/>
              </a:buClr>
              <a:buSzPts val="3191"/>
              <a:buFont typeface="Noto Sans Symbols"/>
              <a:buAutoNum type="arabicPeriod"/>
            </a:pPr>
            <a:r>
              <a:rPr b="0" i="0" lang="en-US" sz="3359" u="none" cap="none" strike="noStrike">
                <a:solidFill>
                  <a:schemeClr val="dk1"/>
                </a:solidFill>
                <a:latin typeface="Calibri"/>
                <a:ea typeface="Calibri"/>
                <a:cs typeface="Calibri"/>
                <a:sym typeface="Calibri"/>
              </a:rPr>
              <a:t>How to specify Spring Bean using Annotation?</a:t>
            </a:r>
            <a:endParaRPr/>
          </a:p>
          <a:p>
            <a:pPr indent="-914400" lvl="0" marL="914400" marR="0" rtl="0" algn="just">
              <a:lnSpc>
                <a:spcPct val="80000"/>
              </a:lnSpc>
              <a:spcBef>
                <a:spcPts val="672"/>
              </a:spcBef>
              <a:spcAft>
                <a:spcPts val="0"/>
              </a:spcAft>
              <a:buClr>
                <a:schemeClr val="accent3"/>
              </a:buClr>
              <a:buSzPts val="3191"/>
              <a:buFont typeface="Noto Sans Symbols"/>
              <a:buAutoNum type="arabicPeriod"/>
            </a:pPr>
            <a:r>
              <a:rPr b="0" i="0" lang="en-US" sz="3359" u="none" cap="none" strike="noStrike">
                <a:solidFill>
                  <a:schemeClr val="dk1"/>
                </a:solidFill>
                <a:latin typeface="Calibri"/>
                <a:ea typeface="Calibri"/>
                <a:cs typeface="Calibri"/>
                <a:sym typeface="Calibri"/>
              </a:rPr>
              <a:t>Different Scope attribute values?</a:t>
            </a:r>
            <a:endParaRPr/>
          </a:p>
          <a:p>
            <a:pPr indent="-914400" lvl="0" marL="914400" marR="0" rtl="0" algn="just">
              <a:lnSpc>
                <a:spcPct val="80000"/>
              </a:lnSpc>
              <a:spcBef>
                <a:spcPts val="672"/>
              </a:spcBef>
              <a:spcAft>
                <a:spcPts val="0"/>
              </a:spcAft>
              <a:buClr>
                <a:schemeClr val="accent3"/>
              </a:buClr>
              <a:buSzPts val="3191"/>
              <a:buFont typeface="Noto Sans Symbols"/>
              <a:buAutoNum type="arabicPeriod"/>
            </a:pPr>
            <a:r>
              <a:rPr b="0" i="0" lang="en-US" sz="3359" u="none" cap="none" strike="noStrike">
                <a:solidFill>
                  <a:schemeClr val="dk1"/>
                </a:solidFill>
                <a:latin typeface="Calibri"/>
                <a:ea typeface="Calibri"/>
                <a:cs typeface="Calibri"/>
                <a:sym typeface="Calibri"/>
              </a:rPr>
              <a:t>Advantage of DI?</a:t>
            </a:r>
            <a:endParaRPr/>
          </a:p>
          <a:p>
            <a:pPr indent="-914400" lvl="0" marL="914400" marR="0" rtl="0" algn="just">
              <a:lnSpc>
                <a:spcPct val="80000"/>
              </a:lnSpc>
              <a:spcBef>
                <a:spcPts val="672"/>
              </a:spcBef>
              <a:spcAft>
                <a:spcPts val="0"/>
              </a:spcAft>
              <a:buClr>
                <a:schemeClr val="accent3"/>
              </a:buClr>
              <a:buSzPts val="3191"/>
              <a:buFont typeface="Noto Sans Symbols"/>
              <a:buAutoNum type="arabicPeriod"/>
            </a:pPr>
            <a:r>
              <a:rPr b="0" i="0" lang="en-US" sz="3359" u="none" cap="none" strike="noStrike">
                <a:solidFill>
                  <a:schemeClr val="dk1"/>
                </a:solidFill>
                <a:latin typeface="Calibri"/>
                <a:ea typeface="Calibri"/>
                <a:cs typeface="Calibri"/>
                <a:sym typeface="Calibri"/>
              </a:rPr>
              <a:t>How to Inject a Collection to a Bean?</a:t>
            </a:r>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ph idx="1" type="body"/>
          </p:nvPr>
        </p:nvSpPr>
        <p:spPr>
          <a:xfrm>
            <a:off x="0" y="0"/>
            <a:ext cx="8229600" cy="4389120"/>
          </a:xfrm>
          <a:prstGeom prst="rect">
            <a:avLst/>
          </a:prstGeom>
          <a:noFill/>
          <a:ln>
            <a:noFill/>
          </a:ln>
        </p:spPr>
        <p:txBody>
          <a:bodyPr anchorCtr="0" anchor="t" bIns="45700" lIns="91425" spcFirstLastPara="1" rIns="91425" wrap="square" tIns="45700">
            <a:noAutofit/>
          </a:bodyPr>
          <a:lstStyle/>
          <a:p>
            <a:pPr indent="-274320" lvl="0" marL="274320" rtl="0" algn="just">
              <a:spcBef>
                <a:spcPts val="0"/>
              </a:spcBef>
              <a:spcAft>
                <a:spcPts val="0"/>
              </a:spcAft>
              <a:buSzPts val="2470"/>
              <a:buNone/>
            </a:pPr>
            <a:r>
              <a:rPr lang="en-US">
                <a:solidFill>
                  <a:srgbClr val="FF0000"/>
                </a:solidFill>
                <a:latin typeface="Calibri"/>
                <a:ea typeface="Calibri"/>
                <a:cs typeface="Calibri"/>
                <a:sym typeface="Calibri"/>
              </a:rPr>
              <a:t>Training Prerequisites</a:t>
            </a:r>
            <a:endParaRPr/>
          </a:p>
          <a:p>
            <a:pPr indent="-117475" lvl="0" marL="274320" rtl="0" algn="just">
              <a:spcBef>
                <a:spcPts val="520"/>
              </a:spcBef>
              <a:spcAft>
                <a:spcPts val="0"/>
              </a:spcAft>
              <a:buSzPts val="2470"/>
              <a:buNone/>
            </a:pPr>
            <a:r>
              <a:t/>
            </a:r>
            <a:endParaRPr>
              <a:solidFill>
                <a:srgbClr val="FF0000"/>
              </a:solidFill>
            </a:endParaRPr>
          </a:p>
          <a:p>
            <a:pPr indent="-117475" lvl="0" marL="274320" rtl="0" algn="just">
              <a:spcBef>
                <a:spcPts val="520"/>
              </a:spcBef>
              <a:spcAft>
                <a:spcPts val="0"/>
              </a:spcAft>
              <a:buSzPts val="2470"/>
              <a:buNone/>
            </a:pPr>
            <a:r>
              <a:t/>
            </a:r>
            <a:endParaRPr>
              <a:solidFill>
                <a:srgbClr val="FF0000"/>
              </a:solidFill>
            </a:endParaRPr>
          </a:p>
          <a:p>
            <a:pPr indent="-117475" lvl="0" marL="274320" rtl="0" algn="just">
              <a:spcBef>
                <a:spcPts val="520"/>
              </a:spcBef>
              <a:spcAft>
                <a:spcPts val="0"/>
              </a:spcAft>
              <a:buSzPts val="2470"/>
              <a:buNone/>
            </a:pPr>
            <a:r>
              <a:t/>
            </a:r>
            <a:endParaRPr/>
          </a:p>
          <a:p>
            <a:pPr indent="-117475" lvl="0" marL="274320" rtl="0" algn="just">
              <a:spcBef>
                <a:spcPts val="520"/>
              </a:spcBef>
              <a:spcAft>
                <a:spcPts val="0"/>
              </a:spcAft>
              <a:buSzPts val="2470"/>
              <a:buNone/>
            </a:pPr>
            <a:r>
              <a:t/>
            </a:r>
            <a:endParaRPr/>
          </a:p>
        </p:txBody>
      </p:sp>
      <p:sp>
        <p:nvSpPr>
          <p:cNvPr id="141" name="Google Shape;141;p19"/>
          <p:cNvSpPr/>
          <p:nvPr/>
        </p:nvSpPr>
        <p:spPr>
          <a:xfrm>
            <a:off x="0" y="1219200"/>
            <a:ext cx="9144000" cy="3108543"/>
          </a:xfrm>
          <a:prstGeom prst="rect">
            <a:avLst/>
          </a:prstGeom>
          <a:noFill/>
          <a:ln>
            <a:noFill/>
          </a:ln>
        </p:spPr>
        <p:txBody>
          <a:bodyPr anchorCtr="0" anchor="ctr" bIns="45700" lIns="91425" spcFirstLastPara="1" rIns="91425" wrap="square" tIns="45700">
            <a:noAutofit/>
          </a:bodyPr>
          <a:lstStyle/>
          <a:p>
            <a:pPr indent="-177800" lvl="0" marL="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Working Knowledge in Core Java</a:t>
            </a:r>
            <a:endParaRPr/>
          </a:p>
          <a:p>
            <a:pPr indent="-177800" lvl="0" marL="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Knowledge in</a:t>
            </a:r>
            <a:endParaRPr/>
          </a:p>
          <a:p>
            <a:pPr indent="-514350" lvl="0" marL="514350" marR="0" rtl="0" algn="l">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HTML, CSS, JavaScript</a:t>
            </a:r>
            <a:endParaRPr/>
          </a:p>
          <a:p>
            <a:pPr indent="-514350" lvl="0" marL="514350" marR="0" rtl="0" algn="l">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JSP, Servlets(Filters)</a:t>
            </a:r>
            <a:endParaRPr/>
          </a:p>
          <a:p>
            <a:pPr indent="0" lvl="0" marL="0" marR="0" rtl="0" algn="l">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177800" lvl="0" marL="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Knowledge in other Java Frameworks, like Hibernate</a:t>
            </a:r>
            <a:endParaRPr/>
          </a:p>
          <a:p>
            <a:pPr indent="-177800" lvl="0" marL="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Knowledge in Design Patterns</a:t>
            </a:r>
            <a:endParaRPr sz="2800">
              <a:solidFill>
                <a:schemeClr val="dk1"/>
              </a:solidFill>
              <a:latin typeface="Calibri"/>
              <a:ea typeface="Calibri"/>
              <a:cs typeface="Calibri"/>
              <a:sym typeface="Calibri"/>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0">
                                            <p:txEl>
                                              <p:pRg end="0" st="0"/>
                                            </p:txEl>
                                          </p:spTgt>
                                        </p:tgtEl>
                                        <p:attrNameLst>
                                          <p:attrName>style.visibility</p:attrName>
                                        </p:attrNameLst>
                                      </p:cBhvr>
                                      <p:to>
                                        <p:strVal val="visible"/>
                                      </p:to>
                                    </p:set>
                                    <p:anim calcmode="lin" valueType="num">
                                      <p:cBhvr additive="base">
                                        <p:cTn dur="500"/>
                                        <p:tgtEl>
                                          <p:spTgt spid="140">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0">
                                            <p:txEl>
                                              <p:pRg end="1" st="1"/>
                                            </p:txEl>
                                          </p:spTgt>
                                        </p:tgtEl>
                                        <p:attrNameLst>
                                          <p:attrName>style.visibility</p:attrName>
                                        </p:attrNameLst>
                                      </p:cBhvr>
                                      <p:to>
                                        <p:strVal val="visible"/>
                                      </p:to>
                                    </p:set>
                                    <p:anim calcmode="lin" valueType="num">
                                      <p:cBhvr additive="base">
                                        <p:cTn dur="500"/>
                                        <p:tgtEl>
                                          <p:spTgt spid="140">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0">
                                            <p:txEl>
                                              <p:pRg end="2" st="2"/>
                                            </p:txEl>
                                          </p:spTgt>
                                        </p:tgtEl>
                                        <p:attrNameLst>
                                          <p:attrName>style.visibility</p:attrName>
                                        </p:attrNameLst>
                                      </p:cBhvr>
                                      <p:to>
                                        <p:strVal val="visible"/>
                                      </p:to>
                                    </p:set>
                                    <p:anim calcmode="lin" valueType="num">
                                      <p:cBhvr additive="base">
                                        <p:cTn dur="500"/>
                                        <p:tgtEl>
                                          <p:spTgt spid="140">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0">
                                            <p:txEl>
                                              <p:pRg end="3" st="3"/>
                                            </p:txEl>
                                          </p:spTgt>
                                        </p:tgtEl>
                                        <p:attrNameLst>
                                          <p:attrName>style.visibility</p:attrName>
                                        </p:attrNameLst>
                                      </p:cBhvr>
                                      <p:to>
                                        <p:strVal val="visible"/>
                                      </p:to>
                                    </p:set>
                                    <p:anim calcmode="lin" valueType="num">
                                      <p:cBhvr additive="base">
                                        <p:cTn dur="500"/>
                                        <p:tgtEl>
                                          <p:spTgt spid="140">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0">
                                            <p:txEl>
                                              <p:pRg end="4" st="4"/>
                                            </p:txEl>
                                          </p:spTgt>
                                        </p:tgtEl>
                                        <p:attrNameLst>
                                          <p:attrName>style.visibility</p:attrName>
                                        </p:attrNameLst>
                                      </p:cBhvr>
                                      <p:to>
                                        <p:strVal val="visible"/>
                                      </p:to>
                                    </p:set>
                                    <p:anim calcmode="lin" valueType="num">
                                      <p:cBhvr additive="base">
                                        <p:cTn dur="500"/>
                                        <p:tgtEl>
                                          <p:spTgt spid="140">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1"/>
                                        </p:tgtEl>
                                        <p:attrNameLst>
                                          <p:attrName>style.visibility</p:attrName>
                                        </p:attrNameLst>
                                      </p:cBhvr>
                                      <p:to>
                                        <p:strVal val="visible"/>
                                      </p:to>
                                    </p:set>
                                    <p:anim calcmode="lin" valueType="num">
                                      <p:cBhvr additive="base">
                                        <p:cTn dur="500"/>
                                        <p:tgtEl>
                                          <p:spTgt spid="14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5"/>
          <p:cNvSpPr txBox="1"/>
          <p:nvPr>
            <p:ph idx="4294967295" type="sub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274320" lvl="0" marL="274320" marR="0" rtl="0" algn="just">
              <a:lnSpc>
                <a:spcPct val="80000"/>
              </a:lnSpc>
              <a:spcBef>
                <a:spcPts val="0"/>
              </a:spcBef>
              <a:spcAft>
                <a:spcPts val="0"/>
              </a:spcAft>
              <a:buClr>
                <a:schemeClr val="accent3"/>
              </a:buClr>
              <a:buSzPts val="3191"/>
              <a:buFont typeface="Noto Sans Symbols"/>
              <a:buNone/>
            </a:pPr>
            <a:r>
              <a:rPr b="0" i="0" lang="en-US" sz="3359" u="none" cap="none" strike="noStrike">
                <a:solidFill>
                  <a:srgbClr val="FF0000"/>
                </a:solidFill>
                <a:latin typeface="Calibri"/>
                <a:ea typeface="Calibri"/>
                <a:cs typeface="Calibri"/>
                <a:sym typeface="Calibri"/>
              </a:rPr>
              <a:t>Some More Questions(contd…)</a:t>
            </a:r>
            <a:endParaRPr/>
          </a:p>
          <a:p>
            <a:pPr indent="-914400" lvl="0" marL="914400" marR="0" rtl="0" algn="just">
              <a:lnSpc>
                <a:spcPct val="80000"/>
              </a:lnSpc>
              <a:spcBef>
                <a:spcPts val="686"/>
              </a:spcBef>
              <a:spcAft>
                <a:spcPts val="0"/>
              </a:spcAft>
              <a:buClr>
                <a:schemeClr val="accent3"/>
              </a:buClr>
              <a:buSzPts val="3259"/>
              <a:buFont typeface="Noto Sans Symbols"/>
              <a:buAutoNum type="arabicPeriod"/>
            </a:pPr>
            <a:r>
              <a:rPr b="0" i="0" lang="en-US" sz="3430" u="none" cap="none" strike="noStrike">
                <a:solidFill>
                  <a:schemeClr val="dk1"/>
                </a:solidFill>
                <a:latin typeface="Calibri"/>
                <a:ea typeface="Calibri"/>
                <a:cs typeface="Calibri"/>
                <a:sym typeface="Calibri"/>
              </a:rPr>
              <a:t>What if you don’t have matching constructor or Setter method?</a:t>
            </a:r>
            <a:endParaRPr/>
          </a:p>
          <a:p>
            <a:pPr indent="-914400" lvl="0" marL="914400" marR="0" rtl="0" algn="just">
              <a:lnSpc>
                <a:spcPct val="80000"/>
              </a:lnSpc>
              <a:spcBef>
                <a:spcPts val="686"/>
              </a:spcBef>
              <a:spcAft>
                <a:spcPts val="0"/>
              </a:spcAft>
              <a:buClr>
                <a:schemeClr val="accent3"/>
              </a:buClr>
              <a:buSzPts val="3259"/>
              <a:buFont typeface="Noto Sans Symbols"/>
              <a:buAutoNum type="arabicPeriod"/>
            </a:pPr>
            <a:r>
              <a:rPr b="0" i="0" lang="en-US" sz="3430" u="none" cap="none" strike="noStrike">
                <a:solidFill>
                  <a:schemeClr val="dk1"/>
                </a:solidFill>
                <a:latin typeface="Calibri"/>
                <a:ea typeface="Calibri"/>
                <a:cs typeface="Calibri"/>
                <a:sym typeface="Calibri"/>
              </a:rPr>
              <a:t>Difference between XML and XSD file?</a:t>
            </a:r>
            <a:endParaRPr/>
          </a:p>
          <a:p>
            <a:pPr indent="-914400" lvl="0" marL="914400" marR="0" rtl="0" algn="just">
              <a:lnSpc>
                <a:spcPct val="80000"/>
              </a:lnSpc>
              <a:spcBef>
                <a:spcPts val="686"/>
              </a:spcBef>
              <a:spcAft>
                <a:spcPts val="0"/>
              </a:spcAft>
              <a:buClr>
                <a:schemeClr val="accent3"/>
              </a:buClr>
              <a:buSzPts val="3259"/>
              <a:buFont typeface="Noto Sans Symbols"/>
              <a:buAutoNum type="arabicPeriod"/>
            </a:pPr>
            <a:r>
              <a:rPr b="0" i="0" lang="en-US" sz="3430" u="none" cap="none" strike="noStrike">
                <a:solidFill>
                  <a:schemeClr val="dk1"/>
                </a:solidFill>
                <a:latin typeface="Calibri"/>
                <a:ea typeface="Calibri"/>
                <a:cs typeface="Calibri"/>
                <a:sym typeface="Calibri"/>
              </a:rPr>
              <a:t>Different JSP Tags?</a:t>
            </a:r>
            <a:endParaRPr/>
          </a:p>
          <a:p>
            <a:pPr indent="-914400" lvl="0" marL="914400" marR="0" rtl="0" algn="just">
              <a:lnSpc>
                <a:spcPct val="80000"/>
              </a:lnSpc>
              <a:spcBef>
                <a:spcPts val="686"/>
              </a:spcBef>
              <a:spcAft>
                <a:spcPts val="0"/>
              </a:spcAft>
              <a:buClr>
                <a:schemeClr val="accent3"/>
              </a:buClr>
              <a:buSzPts val="3259"/>
              <a:buFont typeface="Noto Sans Symbols"/>
              <a:buAutoNum type="arabicPeriod"/>
            </a:pPr>
            <a:r>
              <a:rPr b="0" i="0" lang="en-US" sz="3430" u="none" cap="none" strike="noStrike">
                <a:solidFill>
                  <a:schemeClr val="dk1"/>
                </a:solidFill>
                <a:latin typeface="Calibri"/>
                <a:ea typeface="Calibri"/>
                <a:cs typeface="Calibri"/>
                <a:sym typeface="Calibri"/>
              </a:rPr>
              <a:t>Which is Core functionality of Spring?</a:t>
            </a:r>
            <a:endParaRPr/>
          </a:p>
          <a:p>
            <a:pPr indent="-914400" lvl="0" marL="914400" marR="0" rtl="0" algn="just">
              <a:lnSpc>
                <a:spcPct val="80000"/>
              </a:lnSpc>
              <a:spcBef>
                <a:spcPts val="686"/>
              </a:spcBef>
              <a:spcAft>
                <a:spcPts val="0"/>
              </a:spcAft>
              <a:buClr>
                <a:schemeClr val="accent3"/>
              </a:buClr>
              <a:buSzPts val="3259"/>
              <a:buFont typeface="Noto Sans Symbols"/>
              <a:buAutoNum type="arabicPeriod"/>
            </a:pPr>
            <a:r>
              <a:rPr b="0" i="0" lang="en-US" sz="3430" u="none" cap="none" strike="noStrike">
                <a:solidFill>
                  <a:schemeClr val="dk1"/>
                </a:solidFill>
                <a:latin typeface="Calibri"/>
                <a:ea typeface="Calibri"/>
                <a:cs typeface="Calibri"/>
                <a:sym typeface="Calibri"/>
              </a:rPr>
              <a:t>How to use Multiple Spring Config files?</a:t>
            </a:r>
            <a:endParaRPr/>
          </a:p>
          <a:p>
            <a:pPr indent="-914400" lvl="0" marL="914400" marR="0" rtl="0" algn="just">
              <a:lnSpc>
                <a:spcPct val="80000"/>
              </a:lnSpc>
              <a:spcBef>
                <a:spcPts val="686"/>
              </a:spcBef>
              <a:spcAft>
                <a:spcPts val="0"/>
              </a:spcAft>
              <a:buClr>
                <a:schemeClr val="accent3"/>
              </a:buClr>
              <a:buSzPts val="3259"/>
              <a:buFont typeface="Noto Sans Symbols"/>
              <a:buAutoNum type="arabicPeriod"/>
            </a:pPr>
            <a:r>
              <a:rPr b="0" i="0" lang="en-US" sz="3430" u="none" cap="none" strike="noStrike">
                <a:solidFill>
                  <a:schemeClr val="dk1"/>
                </a:solidFill>
                <a:latin typeface="Calibri"/>
                <a:ea typeface="Calibri"/>
                <a:cs typeface="Calibri"/>
                <a:sym typeface="Calibri"/>
              </a:rPr>
              <a:t>Purpose of ref attribute in bean element, in Spring Config file?</a:t>
            </a:r>
            <a:endParaRPr/>
          </a:p>
          <a:p>
            <a:pPr indent="-914400" lvl="0" marL="914400" marR="0" rtl="0" algn="just">
              <a:lnSpc>
                <a:spcPct val="80000"/>
              </a:lnSpc>
              <a:spcBef>
                <a:spcPts val="686"/>
              </a:spcBef>
              <a:spcAft>
                <a:spcPts val="0"/>
              </a:spcAft>
              <a:buClr>
                <a:schemeClr val="accent3"/>
              </a:buClr>
              <a:buSzPts val="3259"/>
              <a:buFont typeface="Noto Sans Symbols"/>
              <a:buAutoNum type="arabicPeriod"/>
            </a:pPr>
            <a:r>
              <a:rPr b="0" i="0" lang="en-US" sz="3430" u="none" cap="none" strike="noStrike">
                <a:solidFill>
                  <a:schemeClr val="dk1"/>
                </a:solidFill>
                <a:latin typeface="Calibri"/>
                <a:ea typeface="Calibri"/>
                <a:cs typeface="Calibri"/>
                <a:sym typeface="Calibri"/>
              </a:rPr>
              <a:t>Only one Spring XML Config file can exist, in a project.</a:t>
            </a:r>
            <a:endParaRPr/>
          </a:p>
          <a:p>
            <a:pPr indent="-914400" lvl="0" marL="914400" marR="0" rtl="0" algn="just">
              <a:lnSpc>
                <a:spcPct val="80000"/>
              </a:lnSpc>
              <a:spcBef>
                <a:spcPts val="686"/>
              </a:spcBef>
              <a:spcAft>
                <a:spcPts val="0"/>
              </a:spcAft>
              <a:buClr>
                <a:schemeClr val="accent3"/>
              </a:buClr>
              <a:buSzPts val="3259"/>
              <a:buFont typeface="Noto Sans Symbols"/>
              <a:buAutoNum type="arabicPeriod"/>
            </a:pPr>
            <a:r>
              <a:rPr b="0" i="0" lang="en-US" sz="3430" u="none" cap="none" strike="noStrike">
                <a:solidFill>
                  <a:schemeClr val="dk1"/>
                </a:solidFill>
                <a:latin typeface="Calibri"/>
                <a:ea typeface="Calibri"/>
                <a:cs typeface="Calibri"/>
                <a:sym typeface="Calibri"/>
              </a:rPr>
              <a:t>Spring XML Config file need to be always named as ApplicationContext.xml</a:t>
            </a:r>
            <a:endParaRPr/>
          </a:p>
        </p:txBody>
      </p:sp>
    </p:spTree>
  </p:cSld>
  <p:clrMapOvr>
    <a:masterClrMapping/>
  </p:clrMapOvr>
  <p:transition>
    <p:fade thruBlk="1"/>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6"/>
          <p:cNvSpPr txBox="1"/>
          <p:nvPr>
            <p:ph idx="4294967295" type="sub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274320" lvl="0" marL="274320" marR="0" rtl="0" algn="just">
              <a:lnSpc>
                <a:spcPct val="80000"/>
              </a:lnSpc>
              <a:spcBef>
                <a:spcPts val="0"/>
              </a:spcBef>
              <a:spcAft>
                <a:spcPts val="0"/>
              </a:spcAft>
              <a:buClr>
                <a:schemeClr val="accent3"/>
              </a:buClr>
              <a:buSzPts val="3191"/>
              <a:buFont typeface="Noto Sans Symbols"/>
              <a:buNone/>
            </a:pPr>
            <a:r>
              <a:rPr b="0" i="0" lang="en-US" sz="3359" u="none" cap="none" strike="noStrike">
                <a:solidFill>
                  <a:srgbClr val="FF0000"/>
                </a:solidFill>
                <a:latin typeface="Calibri"/>
                <a:ea typeface="Calibri"/>
                <a:cs typeface="Calibri"/>
                <a:sym typeface="Calibri"/>
              </a:rPr>
              <a:t>Bean Life Cycle Methods</a:t>
            </a:r>
            <a:endParaRPr/>
          </a:p>
          <a:p>
            <a:pPr indent="-914400" lvl="0" marL="914400" marR="0" rtl="0" algn="just">
              <a:lnSpc>
                <a:spcPct val="80000"/>
              </a:lnSpc>
              <a:spcBef>
                <a:spcPts val="686"/>
              </a:spcBef>
              <a:spcAft>
                <a:spcPts val="0"/>
              </a:spcAft>
              <a:buClr>
                <a:schemeClr val="accent3"/>
              </a:buClr>
              <a:buSzPts val="3259"/>
              <a:buFont typeface="Noto Sans Symbols"/>
              <a:buNone/>
            </a:pPr>
            <a:r>
              <a:rPr b="0" i="0" lang="en-US" sz="3430" u="none" cap="none" strike="noStrike">
                <a:solidFill>
                  <a:schemeClr val="dk1"/>
                </a:solidFill>
                <a:latin typeface="Calibri"/>
                <a:ea typeface="Calibri"/>
                <a:cs typeface="Calibri"/>
                <a:sym typeface="Calibri"/>
              </a:rPr>
              <a:t>When a Bean gets created or destroyed it is possible to get init and destroy methods invoked.</a:t>
            </a:r>
            <a:endParaRPr/>
          </a:p>
          <a:p>
            <a:pPr indent="-274320" lvl="0" marL="274320" marR="0" rtl="0" algn="l">
              <a:lnSpc>
                <a:spcPct val="80000"/>
              </a:lnSpc>
              <a:spcBef>
                <a:spcPts val="686"/>
              </a:spcBef>
              <a:spcAft>
                <a:spcPts val="0"/>
              </a:spcAft>
              <a:buClr>
                <a:schemeClr val="accent3"/>
              </a:buClr>
              <a:buSzPts val="3259"/>
              <a:buFont typeface="Noto Sans Symbols"/>
              <a:buNone/>
            </a:pPr>
            <a:r>
              <a:rPr b="0" i="1" lang="en-US" sz="3430" u="none" cap="none" strike="noStrike">
                <a:solidFill>
                  <a:schemeClr val="dk1"/>
                </a:solidFill>
                <a:latin typeface="Calibri"/>
                <a:ea typeface="Calibri"/>
                <a:cs typeface="Calibri"/>
                <a:sym typeface="Calibri"/>
              </a:rPr>
              <a:t>&lt;beans&gt;</a:t>
            </a:r>
            <a:endParaRPr/>
          </a:p>
          <a:p>
            <a:pPr indent="-274320" lvl="0" marL="274320" marR="0" rtl="0" algn="l">
              <a:lnSpc>
                <a:spcPct val="80000"/>
              </a:lnSpc>
              <a:spcBef>
                <a:spcPts val="686"/>
              </a:spcBef>
              <a:spcAft>
                <a:spcPts val="0"/>
              </a:spcAft>
              <a:buClr>
                <a:schemeClr val="accent3"/>
              </a:buClr>
              <a:buSzPts val="3259"/>
              <a:buFont typeface="Noto Sans Symbols"/>
              <a:buNone/>
            </a:pPr>
            <a:r>
              <a:rPr b="0" i="1" lang="en-US" sz="3430" u="none" cap="none" strike="noStrike">
                <a:solidFill>
                  <a:schemeClr val="dk1"/>
                </a:solidFill>
                <a:latin typeface="Calibri"/>
                <a:ea typeface="Calibri"/>
                <a:cs typeface="Calibri"/>
                <a:sym typeface="Calibri"/>
              </a:rPr>
              <a:t>&lt;bean id="demoBean" class="com.abc.DemoBean" </a:t>
            </a:r>
            <a:endParaRPr b="0" i="1" sz="3430" u="none" cap="none" strike="noStrike">
              <a:solidFill>
                <a:schemeClr val="dk1"/>
              </a:solidFill>
              <a:latin typeface="Calibri"/>
              <a:ea typeface="Calibri"/>
              <a:cs typeface="Calibri"/>
              <a:sym typeface="Calibri"/>
            </a:endParaRPr>
          </a:p>
          <a:p>
            <a:pPr indent="-274320" lvl="0" marL="274320" marR="0" rtl="0" algn="l">
              <a:lnSpc>
                <a:spcPct val="80000"/>
              </a:lnSpc>
              <a:spcBef>
                <a:spcPts val="686"/>
              </a:spcBef>
              <a:spcAft>
                <a:spcPts val="0"/>
              </a:spcAft>
              <a:buClr>
                <a:schemeClr val="accent3"/>
              </a:buClr>
              <a:buSzPts val="3259"/>
              <a:buFont typeface="Noto Sans Symbols"/>
              <a:buNone/>
            </a:pPr>
            <a:r>
              <a:rPr b="0" i="1" lang="en-US" sz="3430" u="none" cap="none" strike="noStrike">
                <a:solidFill>
                  <a:schemeClr val="dk1"/>
                </a:solidFill>
                <a:latin typeface="Calibri"/>
                <a:ea typeface="Calibri"/>
                <a:cs typeface="Calibri"/>
                <a:sym typeface="Calibri"/>
              </a:rPr>
              <a:t>init-method="customInit" </a:t>
            </a:r>
            <a:endParaRPr b="0" i="1" sz="3430" u="none" cap="none" strike="noStrike">
              <a:solidFill>
                <a:schemeClr val="dk1"/>
              </a:solidFill>
              <a:latin typeface="Calibri"/>
              <a:ea typeface="Calibri"/>
              <a:cs typeface="Calibri"/>
              <a:sym typeface="Calibri"/>
            </a:endParaRPr>
          </a:p>
          <a:p>
            <a:pPr indent="-274320" lvl="0" marL="274320" marR="0" rtl="0" algn="l">
              <a:lnSpc>
                <a:spcPct val="80000"/>
              </a:lnSpc>
              <a:spcBef>
                <a:spcPts val="686"/>
              </a:spcBef>
              <a:spcAft>
                <a:spcPts val="0"/>
              </a:spcAft>
              <a:buClr>
                <a:schemeClr val="accent3"/>
              </a:buClr>
              <a:buSzPts val="3259"/>
              <a:buFont typeface="Noto Sans Symbols"/>
              <a:buNone/>
            </a:pPr>
            <a:r>
              <a:rPr b="0" i="1" lang="en-US" sz="3430" u="none" cap="none" strike="noStrike">
                <a:solidFill>
                  <a:schemeClr val="dk1"/>
                </a:solidFill>
                <a:latin typeface="Calibri"/>
                <a:ea typeface="Calibri"/>
                <a:cs typeface="Calibri"/>
                <a:sym typeface="Calibri"/>
              </a:rPr>
              <a:t>destroy-method="customDestroy"&gt;</a:t>
            </a:r>
            <a:endParaRPr/>
          </a:p>
          <a:p>
            <a:pPr indent="-274320" lvl="0" marL="274320" marR="0" rtl="0" algn="l">
              <a:lnSpc>
                <a:spcPct val="80000"/>
              </a:lnSpc>
              <a:spcBef>
                <a:spcPts val="686"/>
              </a:spcBef>
              <a:spcAft>
                <a:spcPts val="0"/>
              </a:spcAft>
              <a:buClr>
                <a:schemeClr val="accent3"/>
              </a:buClr>
              <a:buSzPts val="3259"/>
              <a:buFont typeface="Noto Sans Symbols"/>
              <a:buNone/>
            </a:pPr>
            <a:r>
              <a:rPr b="0" i="1" lang="en-US" sz="3430" u="none" cap="none" strike="noStrike">
                <a:solidFill>
                  <a:schemeClr val="dk1"/>
                </a:solidFill>
                <a:latin typeface="Calibri"/>
                <a:ea typeface="Calibri"/>
                <a:cs typeface="Calibri"/>
                <a:sym typeface="Calibri"/>
              </a:rPr>
              <a:t>&lt;/bean&gt;</a:t>
            </a:r>
            <a:endParaRPr/>
          </a:p>
          <a:p>
            <a:pPr indent="-274320" lvl="0" marL="274320" marR="0" rtl="0" algn="l">
              <a:lnSpc>
                <a:spcPct val="80000"/>
              </a:lnSpc>
              <a:spcBef>
                <a:spcPts val="686"/>
              </a:spcBef>
              <a:spcAft>
                <a:spcPts val="0"/>
              </a:spcAft>
              <a:buClr>
                <a:schemeClr val="accent3"/>
              </a:buClr>
              <a:buSzPts val="3259"/>
              <a:buFont typeface="Noto Sans Symbols"/>
              <a:buNone/>
            </a:pPr>
            <a:r>
              <a:rPr b="0" i="1" lang="en-US" sz="3430" u="none" cap="none" strike="noStrike">
                <a:solidFill>
                  <a:schemeClr val="dk1"/>
                </a:solidFill>
                <a:latin typeface="Calibri"/>
                <a:ea typeface="Calibri"/>
                <a:cs typeface="Calibri"/>
                <a:sym typeface="Calibri"/>
              </a:rPr>
              <a:t>&lt;/beans&gt;</a:t>
            </a:r>
            <a:endParaRPr/>
          </a:p>
          <a:p>
            <a:pPr indent="-274320" lvl="0" marL="274320" marR="0" rtl="0" algn="just">
              <a:lnSpc>
                <a:spcPct val="80000"/>
              </a:lnSpc>
              <a:spcBef>
                <a:spcPts val="686"/>
              </a:spcBef>
              <a:spcAft>
                <a:spcPts val="0"/>
              </a:spcAft>
              <a:buClr>
                <a:schemeClr val="accent3"/>
              </a:buClr>
              <a:buSzPts val="3259"/>
              <a:buFont typeface="Noto Sans Symbols"/>
              <a:buNone/>
            </a:pPr>
            <a:r>
              <a:rPr b="0" i="0" lang="en-US" sz="3430" u="none" cap="none" strike="noStrike">
                <a:solidFill>
                  <a:srgbClr val="FF0000"/>
                </a:solidFill>
                <a:latin typeface="Calibri"/>
                <a:ea typeface="Calibri"/>
                <a:cs typeface="Calibri"/>
                <a:sym typeface="Calibri"/>
              </a:rPr>
              <a:t>How to specify Bean Life Cycle Methods, using Annotations</a:t>
            </a:r>
            <a:endParaRPr/>
          </a:p>
          <a:p>
            <a:pPr indent="-274320" lvl="0" marL="274320" marR="0" rtl="0" algn="l">
              <a:lnSpc>
                <a:spcPct val="80000"/>
              </a:lnSpc>
              <a:spcBef>
                <a:spcPts val="686"/>
              </a:spcBef>
              <a:spcAft>
                <a:spcPts val="0"/>
              </a:spcAft>
              <a:buClr>
                <a:schemeClr val="accent3"/>
              </a:buClr>
              <a:buSzPts val="3259"/>
              <a:buFont typeface="Noto Sans Symbols"/>
              <a:buNone/>
            </a:pPr>
            <a:r>
              <a:rPr b="0" i="0" lang="en-US" sz="3430" u="none" cap="none" strike="noStrike">
                <a:solidFill>
                  <a:schemeClr val="dk1"/>
                </a:solidFill>
                <a:latin typeface="Calibri"/>
                <a:ea typeface="Calibri"/>
                <a:cs typeface="Calibri"/>
                <a:sym typeface="Calibri"/>
              </a:rPr>
              <a:t>@PostConstruct and @PreDestroy annotations</a:t>
            </a:r>
            <a:endParaRPr/>
          </a:p>
          <a:p>
            <a:pPr indent="-274320" lvl="0" marL="274320" marR="0" rtl="0" algn="l">
              <a:lnSpc>
                <a:spcPct val="80000"/>
              </a:lnSpc>
              <a:spcBef>
                <a:spcPts val="756"/>
              </a:spcBef>
              <a:spcAft>
                <a:spcPts val="0"/>
              </a:spcAft>
              <a:buClr>
                <a:schemeClr val="accent3"/>
              </a:buClr>
              <a:buSzPts val="3591"/>
              <a:buFont typeface="Noto Sans Symbols"/>
              <a:buNone/>
            </a:pPr>
            <a:r>
              <a:t/>
            </a:r>
            <a:endParaRPr b="0" i="1" sz="3780" u="none" cap="none" strike="noStrike">
              <a:solidFill>
                <a:schemeClr val="dk1"/>
              </a:solidFill>
              <a:latin typeface="Constantia"/>
              <a:ea typeface="Constantia"/>
              <a:cs typeface="Constantia"/>
              <a:sym typeface="Constantia"/>
            </a:endParaRPr>
          </a:p>
          <a:p>
            <a:pPr indent="-914400" lvl="0" marL="914400" marR="0" rtl="0" algn="just">
              <a:lnSpc>
                <a:spcPct val="80000"/>
              </a:lnSpc>
              <a:spcBef>
                <a:spcPts val="686"/>
              </a:spcBef>
              <a:spcAft>
                <a:spcPts val="0"/>
              </a:spcAft>
              <a:buClr>
                <a:schemeClr val="accent3"/>
              </a:buClr>
              <a:buSzPts val="3259"/>
              <a:buFont typeface="Noto Sans Symbols"/>
              <a:buNone/>
            </a:pPr>
            <a:r>
              <a:t/>
            </a:r>
            <a:endParaRPr b="0" i="0" sz="3430" u="none" cap="none" strike="noStrike">
              <a:solidFill>
                <a:schemeClr val="dk1"/>
              </a:solidFill>
              <a:latin typeface="Calibri"/>
              <a:ea typeface="Calibri"/>
              <a:cs typeface="Calibri"/>
              <a:sym typeface="Calibri"/>
            </a:endParaRPr>
          </a:p>
        </p:txBody>
      </p:sp>
    </p:spTree>
  </p:cSld>
  <p:clrMapOvr>
    <a:masterClrMapping/>
  </p:clrMapOvr>
  <p:transition>
    <p:fade thruBlk="1"/>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7"/>
          <p:cNvSpPr txBox="1"/>
          <p:nvPr>
            <p:ph idx="4294967295" type="subTitle"/>
          </p:nvPr>
        </p:nvSpPr>
        <p:spPr>
          <a:xfrm>
            <a:off x="0" y="838200"/>
            <a:ext cx="9144000" cy="5715000"/>
          </a:xfrm>
          <a:prstGeom prst="rect">
            <a:avLst/>
          </a:prstGeom>
          <a:noFill/>
          <a:ln>
            <a:noFill/>
          </a:ln>
        </p:spPr>
        <p:txBody>
          <a:bodyPr anchorCtr="0" anchor="t" bIns="45700" lIns="91425" spcFirstLastPara="1" rIns="91425" wrap="square" tIns="45700">
            <a:noAutofit/>
          </a:bodyPr>
          <a:lstStyle/>
          <a:p>
            <a:pPr indent="-274320" lvl="0" marL="274320" marR="0" rtl="0" algn="just">
              <a:spcBef>
                <a:spcPts val="0"/>
              </a:spcBef>
              <a:spcAft>
                <a:spcPts val="0"/>
              </a:spcAft>
              <a:buClr>
                <a:schemeClr val="accent3"/>
              </a:buClr>
              <a:buSzPts val="4560"/>
              <a:buFont typeface="Noto Sans Symbols"/>
              <a:buNone/>
            </a:pPr>
            <a:r>
              <a:rPr b="0" i="0" lang="en-US" sz="4800" u="none" cap="none" strike="noStrike">
                <a:solidFill>
                  <a:schemeClr val="dk1"/>
                </a:solidFill>
                <a:latin typeface="Calibri"/>
                <a:ea typeface="Calibri"/>
                <a:cs typeface="Calibri"/>
                <a:sym typeface="Calibri"/>
              </a:rPr>
              <a:t>Annotations, which need to be used are</a:t>
            </a:r>
            <a:endParaRPr/>
          </a:p>
          <a:p>
            <a:pPr indent="-914400" lvl="0" marL="914400" marR="0" rtl="0" algn="just">
              <a:spcBef>
                <a:spcPts val="960"/>
              </a:spcBef>
              <a:spcAft>
                <a:spcPts val="0"/>
              </a:spcAft>
              <a:buClr>
                <a:schemeClr val="accent3"/>
              </a:buClr>
              <a:buSzPts val="4560"/>
              <a:buFont typeface="Noto Sans Symbols"/>
              <a:buAutoNum type="arabicPeriod"/>
            </a:pPr>
            <a:r>
              <a:rPr b="0" i="0" lang="en-US" sz="4800" u="none" cap="none" strike="noStrike">
                <a:solidFill>
                  <a:schemeClr val="dk1"/>
                </a:solidFill>
                <a:latin typeface="Calibri"/>
                <a:ea typeface="Calibri"/>
                <a:cs typeface="Calibri"/>
                <a:sym typeface="Calibri"/>
              </a:rPr>
              <a:t>@Configuration</a:t>
            </a:r>
            <a:endParaRPr/>
          </a:p>
          <a:p>
            <a:pPr indent="-914400" lvl="0" marL="914400" marR="0" rtl="0" algn="just">
              <a:spcBef>
                <a:spcPts val="960"/>
              </a:spcBef>
              <a:spcAft>
                <a:spcPts val="0"/>
              </a:spcAft>
              <a:buClr>
                <a:schemeClr val="accent3"/>
              </a:buClr>
              <a:buSzPts val="4560"/>
              <a:buFont typeface="Noto Sans Symbols"/>
              <a:buAutoNum type="arabicPeriod"/>
            </a:pPr>
            <a:r>
              <a:rPr b="0" i="0" lang="en-US" sz="4800" u="none" cap="none" strike="noStrike">
                <a:solidFill>
                  <a:schemeClr val="dk1"/>
                </a:solidFill>
                <a:latin typeface="Calibri"/>
                <a:ea typeface="Calibri"/>
                <a:cs typeface="Calibri"/>
                <a:sym typeface="Calibri"/>
              </a:rPr>
              <a:t>@Value – to inject a primitive value</a:t>
            </a:r>
            <a:endParaRPr/>
          </a:p>
          <a:p>
            <a:pPr indent="-914400" lvl="0" marL="914400" marR="0" rtl="0" algn="just">
              <a:spcBef>
                <a:spcPts val="960"/>
              </a:spcBef>
              <a:spcAft>
                <a:spcPts val="0"/>
              </a:spcAft>
              <a:buClr>
                <a:schemeClr val="accent3"/>
              </a:buClr>
              <a:buSzPts val="4560"/>
              <a:buFont typeface="Noto Sans Symbols"/>
              <a:buAutoNum type="arabicPeriod"/>
            </a:pPr>
            <a:r>
              <a:rPr b="0" i="0" lang="en-US" sz="4800" u="none" cap="none" strike="noStrike">
                <a:solidFill>
                  <a:schemeClr val="dk1"/>
                </a:solidFill>
                <a:latin typeface="Calibri"/>
                <a:ea typeface="Calibri"/>
                <a:cs typeface="Calibri"/>
                <a:sym typeface="Calibri"/>
              </a:rPr>
              <a:t>@Resource – to inject non primitive value</a:t>
            </a:r>
            <a:endParaRPr/>
          </a:p>
          <a:p>
            <a:pPr indent="-624840" lvl="0" marL="914400" marR="0" rtl="0" algn="just">
              <a:spcBef>
                <a:spcPts val="960"/>
              </a:spcBef>
              <a:spcAft>
                <a:spcPts val="0"/>
              </a:spcAft>
              <a:buClr>
                <a:schemeClr val="accent3"/>
              </a:buClr>
              <a:buSzPts val="4560"/>
              <a:buFont typeface="Noto Sans Symbols"/>
              <a:buNone/>
            </a:pPr>
            <a:r>
              <a:t/>
            </a:r>
            <a:endParaRPr b="0" i="0" sz="4800" u="none" cap="none" strike="noStrike">
              <a:solidFill>
                <a:schemeClr val="dk1"/>
              </a:solidFill>
              <a:latin typeface="Constantia"/>
              <a:ea typeface="Constantia"/>
              <a:cs typeface="Constantia"/>
              <a:sym typeface="Constantia"/>
            </a:endParaRPr>
          </a:p>
          <a:p>
            <a:pPr indent="0" lvl="0" marL="274320" marR="0" rtl="0" algn="just">
              <a:spcBef>
                <a:spcPts val="960"/>
              </a:spcBef>
              <a:spcAft>
                <a:spcPts val="0"/>
              </a:spcAft>
              <a:buClr>
                <a:schemeClr val="accent3"/>
              </a:buClr>
              <a:buSzPts val="4560"/>
              <a:buFont typeface="Noto Sans Symbols"/>
              <a:buNone/>
            </a:pPr>
            <a:r>
              <a:t/>
            </a:r>
            <a:endParaRPr b="0" i="0" sz="4800" u="none" cap="none" strike="noStrike">
              <a:solidFill>
                <a:srgbClr val="FF0000"/>
              </a:solidFill>
              <a:latin typeface="Constantia"/>
              <a:ea typeface="Constantia"/>
              <a:cs typeface="Constantia"/>
              <a:sym typeface="Constantia"/>
            </a:endParaRPr>
          </a:p>
          <a:p>
            <a:pPr indent="0" lvl="0" marL="274320" marR="0" rtl="0" algn="just">
              <a:spcBef>
                <a:spcPts val="960"/>
              </a:spcBef>
              <a:spcAft>
                <a:spcPts val="0"/>
              </a:spcAft>
              <a:buClr>
                <a:schemeClr val="accent3"/>
              </a:buClr>
              <a:buSzPts val="4560"/>
              <a:buFont typeface="Noto Sans Symbols"/>
              <a:buNone/>
            </a:pPr>
            <a:r>
              <a:t/>
            </a:r>
            <a:endParaRPr b="0" i="0" sz="4800" u="none" cap="none" strike="noStrike">
              <a:solidFill>
                <a:schemeClr val="dk1"/>
              </a:solidFill>
              <a:latin typeface="Constantia"/>
              <a:ea typeface="Constantia"/>
              <a:cs typeface="Constantia"/>
              <a:sym typeface="Constantia"/>
            </a:endParaRPr>
          </a:p>
        </p:txBody>
      </p:sp>
      <p:sp>
        <p:nvSpPr>
          <p:cNvPr id="420" name="Google Shape;420;p57"/>
          <p:cNvSpPr txBox="1"/>
          <p:nvPr/>
        </p:nvSpPr>
        <p:spPr>
          <a:xfrm>
            <a:off x="0" y="0"/>
            <a:ext cx="9144000" cy="6096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Clr>
                <a:srgbClr val="FF0000"/>
              </a:buClr>
              <a:buSzPts val="3600"/>
              <a:buFont typeface="Calibri"/>
              <a:buNone/>
            </a:pPr>
            <a:r>
              <a:rPr lang="en-US" sz="3600">
                <a:solidFill>
                  <a:srgbClr val="FF0000"/>
                </a:solidFill>
                <a:latin typeface="Calibri"/>
                <a:ea typeface="Calibri"/>
                <a:cs typeface="Calibri"/>
                <a:sym typeface="Calibri"/>
              </a:rPr>
              <a:t>How to specify Spring Bean with Annotation?</a:t>
            </a:r>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0">
                                            <p:txEl>
                                              <p:pRg end="0" st="0"/>
                                            </p:txEl>
                                          </p:spTgt>
                                        </p:tgtEl>
                                        <p:attrNameLst>
                                          <p:attrName>style.visibility</p:attrName>
                                        </p:attrNameLst>
                                      </p:cBhvr>
                                      <p:to>
                                        <p:strVal val="visible"/>
                                      </p:to>
                                    </p:set>
                                    <p:anim calcmode="lin" valueType="num">
                                      <p:cBhvr additive="base">
                                        <p:cTn dur="500"/>
                                        <p:tgtEl>
                                          <p:spTgt spid="42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9">
                                            <p:txEl>
                                              <p:pRg end="0" st="0"/>
                                            </p:txEl>
                                          </p:spTgt>
                                        </p:tgtEl>
                                        <p:attrNameLst>
                                          <p:attrName>style.visibility</p:attrName>
                                        </p:attrNameLst>
                                      </p:cBhvr>
                                      <p:to>
                                        <p:strVal val="visible"/>
                                      </p:to>
                                    </p:set>
                                    <p:anim calcmode="lin" valueType="num">
                                      <p:cBhvr additive="base">
                                        <p:cTn dur="500"/>
                                        <p:tgtEl>
                                          <p:spTgt spid="41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9">
                                            <p:txEl>
                                              <p:pRg end="1" st="1"/>
                                            </p:txEl>
                                          </p:spTgt>
                                        </p:tgtEl>
                                        <p:attrNameLst>
                                          <p:attrName>style.visibility</p:attrName>
                                        </p:attrNameLst>
                                      </p:cBhvr>
                                      <p:to>
                                        <p:strVal val="visible"/>
                                      </p:to>
                                    </p:set>
                                    <p:anim calcmode="lin" valueType="num">
                                      <p:cBhvr additive="base">
                                        <p:cTn dur="500"/>
                                        <p:tgtEl>
                                          <p:spTgt spid="41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9">
                                            <p:txEl>
                                              <p:pRg end="2" st="2"/>
                                            </p:txEl>
                                          </p:spTgt>
                                        </p:tgtEl>
                                        <p:attrNameLst>
                                          <p:attrName>style.visibility</p:attrName>
                                        </p:attrNameLst>
                                      </p:cBhvr>
                                      <p:to>
                                        <p:strVal val="visible"/>
                                      </p:to>
                                    </p:set>
                                    <p:anim calcmode="lin" valueType="num">
                                      <p:cBhvr additive="base">
                                        <p:cTn dur="500"/>
                                        <p:tgtEl>
                                          <p:spTgt spid="419">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9">
                                            <p:txEl>
                                              <p:pRg end="3" st="3"/>
                                            </p:txEl>
                                          </p:spTgt>
                                        </p:tgtEl>
                                        <p:attrNameLst>
                                          <p:attrName>style.visibility</p:attrName>
                                        </p:attrNameLst>
                                      </p:cBhvr>
                                      <p:to>
                                        <p:strVal val="visible"/>
                                      </p:to>
                                    </p:set>
                                    <p:anim calcmode="lin" valueType="num">
                                      <p:cBhvr additive="base">
                                        <p:cTn dur="500"/>
                                        <p:tgtEl>
                                          <p:spTgt spid="419">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9">
                                            <p:txEl>
                                              <p:pRg end="4" st="4"/>
                                            </p:txEl>
                                          </p:spTgt>
                                        </p:tgtEl>
                                        <p:attrNameLst>
                                          <p:attrName>style.visibility</p:attrName>
                                        </p:attrNameLst>
                                      </p:cBhvr>
                                      <p:to>
                                        <p:strVal val="visible"/>
                                      </p:to>
                                    </p:set>
                                    <p:anim calcmode="lin" valueType="num">
                                      <p:cBhvr additive="base">
                                        <p:cTn dur="500"/>
                                        <p:tgtEl>
                                          <p:spTgt spid="419">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9">
                                            <p:txEl>
                                              <p:pRg end="5" st="5"/>
                                            </p:txEl>
                                          </p:spTgt>
                                        </p:tgtEl>
                                        <p:attrNameLst>
                                          <p:attrName>style.visibility</p:attrName>
                                        </p:attrNameLst>
                                      </p:cBhvr>
                                      <p:to>
                                        <p:strVal val="visible"/>
                                      </p:to>
                                    </p:set>
                                    <p:anim calcmode="lin" valueType="num">
                                      <p:cBhvr additive="base">
                                        <p:cTn dur="500"/>
                                        <p:tgtEl>
                                          <p:spTgt spid="419">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9">
                                            <p:txEl>
                                              <p:pRg end="6" st="6"/>
                                            </p:txEl>
                                          </p:spTgt>
                                        </p:tgtEl>
                                        <p:attrNameLst>
                                          <p:attrName>style.visibility</p:attrName>
                                        </p:attrNameLst>
                                      </p:cBhvr>
                                      <p:to>
                                        <p:strVal val="visible"/>
                                      </p:to>
                                    </p:set>
                                    <p:anim calcmode="lin" valueType="num">
                                      <p:cBhvr additive="base">
                                        <p:cTn dur="500"/>
                                        <p:tgtEl>
                                          <p:spTgt spid="419">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8"/>
          <p:cNvSpPr/>
          <p:nvPr/>
        </p:nvSpPr>
        <p:spPr>
          <a:xfrm>
            <a:off x="0" y="609600"/>
            <a:ext cx="9144000" cy="4709100"/>
          </a:xfrm>
          <a:prstGeom prst="rect">
            <a:avLst/>
          </a:prstGeom>
          <a:noFill/>
          <a:ln>
            <a:noFill/>
          </a:ln>
        </p:spPr>
        <p:txBody>
          <a:bodyPr anchorCtr="0" anchor="t" bIns="45700" lIns="91425" spcFirstLastPara="1" rIns="91425" wrap="square" tIns="45700">
            <a:noAutofit/>
          </a:bodyPr>
          <a:lstStyle/>
          <a:p>
            <a:pPr indent="-152400" lvl="0" marL="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Normally all the beans or components need to be declared in XML bean configuration file, so that Spring container can detect and register your beans or components. </a:t>
            </a:r>
            <a:endParaRPr sz="2400">
              <a:solidFill>
                <a:schemeClr val="dk1"/>
              </a:solidFill>
              <a:latin typeface="Calibri"/>
              <a:ea typeface="Calibri"/>
              <a:cs typeface="Calibri"/>
              <a:sym typeface="Calibri"/>
            </a:endParaRPr>
          </a:p>
          <a:p>
            <a:pPr indent="-152400" lvl="0" marL="0" marR="0" rtl="0" algn="l">
              <a:spcBef>
                <a:spcPts val="0"/>
              </a:spcBef>
              <a:spcAft>
                <a:spcPts val="0"/>
              </a:spcAft>
              <a:buClr>
                <a:schemeClr val="dk1"/>
              </a:buClr>
              <a:buSzPts val="2400"/>
              <a:buChar char="•"/>
            </a:pPr>
            <a:r>
              <a:rPr b="1" lang="en-US" sz="2400">
                <a:solidFill>
                  <a:schemeClr val="dk1"/>
                </a:solidFill>
                <a:latin typeface="Calibri"/>
                <a:ea typeface="Calibri"/>
                <a:cs typeface="Calibri"/>
                <a:sym typeface="Calibri"/>
              </a:rPr>
              <a:t>Alternatively Spring can auto scan, detect and instantiate your beans from pre-defined project package, no more tedious beans declaration in  XML file or through @Configuration annotation</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Auto Components Scan Annotation Types</a:t>
            </a:r>
            <a:endParaRPr sz="1800"/>
          </a:p>
          <a:p>
            <a:pPr indent="0" lvl="0" marL="0" marR="0" rtl="0" algn="l">
              <a:spcBef>
                <a:spcPts val="0"/>
              </a:spcBef>
              <a:spcAft>
                <a:spcPts val="0"/>
              </a:spcAft>
              <a:buNone/>
            </a:pPr>
            <a:r>
              <a:rPr lang="en-US" sz="2400">
                <a:solidFill>
                  <a:schemeClr val="dk1"/>
                </a:solidFill>
                <a:latin typeface="Calibri"/>
                <a:ea typeface="Calibri"/>
                <a:cs typeface="Calibri"/>
                <a:sym typeface="Calibri"/>
              </a:rPr>
              <a:t>In Spring 2.5, there are 4 types of auto components scan annotation types</a:t>
            </a:r>
            <a:endParaRPr sz="1800"/>
          </a:p>
          <a:p>
            <a:pPr indent="0" lvl="0" marL="0" marR="0" rtl="0" algn="l">
              <a:spcBef>
                <a:spcPts val="0"/>
              </a:spcBef>
              <a:spcAft>
                <a:spcPts val="0"/>
              </a:spcAft>
              <a:buNone/>
            </a:pPr>
            <a:r>
              <a:rPr lang="en-US" sz="2400">
                <a:solidFill>
                  <a:srgbClr val="FF0000"/>
                </a:solidFill>
                <a:latin typeface="Calibri"/>
                <a:ea typeface="Calibri"/>
                <a:cs typeface="Calibri"/>
                <a:sym typeface="Calibri"/>
              </a:rPr>
              <a:t>@Component</a:t>
            </a:r>
            <a:r>
              <a:rPr lang="en-US" sz="2400">
                <a:solidFill>
                  <a:schemeClr val="dk1"/>
                </a:solidFill>
                <a:latin typeface="Calibri"/>
                <a:ea typeface="Calibri"/>
                <a:cs typeface="Calibri"/>
                <a:sym typeface="Calibri"/>
              </a:rPr>
              <a:t> – Indicates a auto scan component.</a:t>
            </a:r>
            <a:endParaRPr sz="1800"/>
          </a:p>
          <a:p>
            <a:pPr indent="0" lvl="0" marL="0" marR="0" rtl="0" algn="l">
              <a:spcBef>
                <a:spcPts val="0"/>
              </a:spcBef>
              <a:spcAft>
                <a:spcPts val="0"/>
              </a:spcAft>
              <a:buNone/>
            </a:pPr>
            <a:r>
              <a:rPr lang="en-US" sz="2400">
                <a:solidFill>
                  <a:srgbClr val="FF0000"/>
                </a:solidFill>
                <a:latin typeface="Calibri"/>
                <a:ea typeface="Calibri"/>
                <a:cs typeface="Calibri"/>
                <a:sym typeface="Calibri"/>
              </a:rPr>
              <a:t>@Repository </a:t>
            </a:r>
            <a:r>
              <a:rPr lang="en-US" sz="2400">
                <a:solidFill>
                  <a:schemeClr val="dk1"/>
                </a:solidFill>
                <a:latin typeface="Calibri"/>
                <a:ea typeface="Calibri"/>
                <a:cs typeface="Calibri"/>
                <a:sym typeface="Calibri"/>
              </a:rPr>
              <a:t>– Indicates DAO component in the persistence layer.</a:t>
            </a:r>
            <a:endParaRPr sz="1800"/>
          </a:p>
          <a:p>
            <a:pPr indent="0" lvl="0" marL="0" marR="0" rtl="0" algn="l">
              <a:spcBef>
                <a:spcPts val="0"/>
              </a:spcBef>
              <a:spcAft>
                <a:spcPts val="0"/>
              </a:spcAft>
              <a:buNone/>
            </a:pPr>
            <a:r>
              <a:rPr lang="en-US" sz="2400">
                <a:solidFill>
                  <a:srgbClr val="FF0000"/>
                </a:solidFill>
                <a:latin typeface="Calibri"/>
                <a:ea typeface="Calibri"/>
                <a:cs typeface="Calibri"/>
                <a:sym typeface="Calibri"/>
              </a:rPr>
              <a:t>@Service </a:t>
            </a:r>
            <a:r>
              <a:rPr lang="en-US" sz="2400">
                <a:solidFill>
                  <a:schemeClr val="dk1"/>
                </a:solidFill>
                <a:latin typeface="Calibri"/>
                <a:ea typeface="Calibri"/>
                <a:cs typeface="Calibri"/>
                <a:sym typeface="Calibri"/>
              </a:rPr>
              <a:t>– Indicates a Service component in the business layer.</a:t>
            </a:r>
            <a:endParaRPr sz="1800"/>
          </a:p>
          <a:p>
            <a:pPr indent="0" lvl="0" marL="0" marR="0" rtl="0" algn="l">
              <a:spcBef>
                <a:spcPts val="0"/>
              </a:spcBef>
              <a:spcAft>
                <a:spcPts val="0"/>
              </a:spcAft>
              <a:buNone/>
            </a:pPr>
            <a:r>
              <a:rPr lang="en-US" sz="2400">
                <a:solidFill>
                  <a:srgbClr val="FF0000"/>
                </a:solidFill>
                <a:latin typeface="Calibri"/>
                <a:ea typeface="Calibri"/>
                <a:cs typeface="Calibri"/>
                <a:sym typeface="Calibri"/>
              </a:rPr>
              <a:t>@Controller </a:t>
            </a:r>
            <a:r>
              <a:rPr lang="en-US" sz="2400">
                <a:solidFill>
                  <a:schemeClr val="dk1"/>
                </a:solidFill>
                <a:latin typeface="Calibri"/>
                <a:ea typeface="Calibri"/>
                <a:cs typeface="Calibri"/>
                <a:sym typeface="Calibri"/>
              </a:rPr>
              <a:t>– Indicates a controller component in the presentation layer.</a:t>
            </a:r>
            <a:endParaRPr sz="1800"/>
          </a:p>
          <a:p>
            <a:pPr indent="0" lvl="0" marL="0" marR="0" rtl="0" algn="l">
              <a:spcBef>
                <a:spcPts val="0"/>
              </a:spcBef>
              <a:spcAft>
                <a:spcPts val="0"/>
              </a:spcAft>
              <a:buClr>
                <a:schemeClr val="dk1"/>
              </a:buClr>
              <a:buSzPts val="2000"/>
              <a:buFont typeface="Arial"/>
              <a:buNone/>
            </a:pPr>
            <a:r>
              <a:t/>
            </a:r>
            <a:endParaRPr sz="2400">
              <a:solidFill>
                <a:schemeClr val="dk1"/>
              </a:solidFill>
              <a:latin typeface="Calibri"/>
              <a:ea typeface="Calibri"/>
              <a:cs typeface="Calibri"/>
              <a:sym typeface="Calibri"/>
            </a:endParaRPr>
          </a:p>
          <a:p>
            <a:pPr indent="-152400" lvl="0" marL="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For readability, you should always declare @Repository,@Service or @Controller for a specified layer to make your code more easier to read,</a:t>
            </a:r>
            <a:endParaRPr sz="2400">
              <a:solidFill>
                <a:schemeClr val="dk1"/>
              </a:solidFill>
              <a:latin typeface="Calibri"/>
              <a:ea typeface="Calibri"/>
              <a:cs typeface="Calibri"/>
              <a:sym typeface="Calibri"/>
            </a:endParaRPr>
          </a:p>
        </p:txBody>
      </p:sp>
      <p:sp>
        <p:nvSpPr>
          <p:cNvPr id="426" name="Google Shape;426;p58"/>
          <p:cNvSpPr txBox="1"/>
          <p:nvPr/>
        </p:nvSpPr>
        <p:spPr>
          <a:xfrm>
            <a:off x="0" y="0"/>
            <a:ext cx="9144000" cy="6096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Clr>
                <a:srgbClr val="FF0000"/>
              </a:buClr>
              <a:buSzPts val="3600"/>
              <a:buFont typeface="Calibri"/>
              <a:buNone/>
            </a:pPr>
            <a:r>
              <a:rPr lang="en-US" sz="3600">
                <a:solidFill>
                  <a:srgbClr val="FF0000"/>
                </a:solidFill>
                <a:latin typeface="Calibri"/>
                <a:ea typeface="Calibri"/>
                <a:cs typeface="Calibri"/>
                <a:sym typeface="Calibri"/>
              </a:rPr>
              <a:t>Spring AutoScan Components</a:t>
            </a:r>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6">
                                            <p:txEl>
                                              <p:pRg end="0" st="0"/>
                                            </p:txEl>
                                          </p:spTgt>
                                        </p:tgtEl>
                                        <p:attrNameLst>
                                          <p:attrName>style.visibility</p:attrName>
                                        </p:attrNameLst>
                                      </p:cBhvr>
                                      <p:to>
                                        <p:strVal val="visible"/>
                                      </p:to>
                                    </p:set>
                                    <p:anim calcmode="lin" valueType="num">
                                      <p:cBhvr additive="base">
                                        <p:cTn dur="500"/>
                                        <p:tgtEl>
                                          <p:spTgt spid="42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9"/>
          <p:cNvSpPr/>
          <p:nvPr/>
        </p:nvSpPr>
        <p:spPr>
          <a:xfrm>
            <a:off x="0" y="0"/>
            <a:ext cx="9144000" cy="48320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u="sng">
                <a:solidFill>
                  <a:srgbClr val="FF0000"/>
                </a:solidFill>
                <a:latin typeface="Constantia"/>
                <a:ea typeface="Constantia"/>
                <a:cs typeface="Constantia"/>
                <a:sym typeface="Constantia"/>
              </a:rPr>
              <a:t>Spring Auto Scan components</a:t>
            </a:r>
            <a:endParaRPr sz="1800"/>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In </a:t>
            </a:r>
            <a:r>
              <a:rPr b="1" lang="en-US" sz="2400">
                <a:solidFill>
                  <a:schemeClr val="dk1"/>
                </a:solidFill>
                <a:latin typeface="Constantia"/>
                <a:ea typeface="Constantia"/>
                <a:cs typeface="Constantia"/>
                <a:sym typeface="Constantia"/>
              </a:rPr>
              <a:t>spring autowiring concepts</a:t>
            </a:r>
            <a:r>
              <a:rPr lang="en-US" sz="2400">
                <a:solidFill>
                  <a:schemeClr val="dk1"/>
                </a:solidFill>
                <a:latin typeface="Constantia"/>
                <a:ea typeface="Constantia"/>
                <a:cs typeface="Constantia"/>
                <a:sym typeface="Constantia"/>
              </a:rPr>
              <a:t>, we learned about @Autowired annotation that it handles only wiring. You still have to define the beans themselves so the container is aware of them and can inject them for you. But with@Component, @Repository, @Service and @Controller annotations in place and after enabling automatic component scanning, spring will automatically import the beans into the container so you don’t have to define them explicitly with XML. These annotations are called </a:t>
            </a:r>
            <a:r>
              <a:rPr b="1" lang="en-US" sz="2400">
                <a:solidFill>
                  <a:schemeClr val="dk1"/>
                </a:solidFill>
                <a:latin typeface="Constantia"/>
                <a:ea typeface="Constantia"/>
                <a:cs typeface="Constantia"/>
                <a:sym typeface="Constantia"/>
              </a:rPr>
              <a:t>Stereotype annotations</a:t>
            </a:r>
            <a:r>
              <a:rPr lang="en-US" sz="2400">
                <a:solidFill>
                  <a:schemeClr val="dk1"/>
                </a:solidFill>
                <a:latin typeface="Constantia"/>
                <a:ea typeface="Constantia"/>
                <a:cs typeface="Constantia"/>
                <a:sym typeface="Constantia"/>
              </a:rPr>
              <a:t> as well.</a:t>
            </a:r>
            <a:endParaRPr sz="1800"/>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Before jumping to example use of these annotations, let’s learn quick facts about these annotations which will help you in making a better decision about when to use which annotation.</a:t>
            </a:r>
            <a:endParaRPr sz="1800"/>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@Component, @Repository, @Service and @Controller annotations</a:t>
            </a:r>
            <a:endParaRPr sz="1800"/>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1) The @Component annotation marks a java class as a bean so the component-scanning mechanism of spring can pick it up and pull it into the application context. </a:t>
            </a:r>
            <a:endParaRPr sz="2400">
              <a:solidFill>
                <a:schemeClr val="dk1"/>
              </a:solidFill>
              <a:latin typeface="Constantia"/>
              <a:ea typeface="Constantia"/>
              <a:cs typeface="Constantia"/>
              <a:sym typeface="Constantia"/>
            </a:endParaRPr>
          </a:p>
        </p:txBody>
      </p:sp>
    </p:spTree>
  </p:cSld>
  <p:clrMapOvr>
    <a:masterClrMapping/>
  </p:clrMapOvr>
  <p:transition>
    <p:fade thruBlk="1"/>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60"/>
          <p:cNvSpPr/>
          <p:nvPr/>
        </p:nvSpPr>
        <p:spPr>
          <a:xfrm>
            <a:off x="0" y="0"/>
            <a:ext cx="8915400" cy="606319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u="sng">
                <a:solidFill>
                  <a:srgbClr val="FF0000"/>
                </a:solidFill>
                <a:latin typeface="Constantia"/>
                <a:ea typeface="Constantia"/>
                <a:cs typeface="Constantia"/>
                <a:sym typeface="Constantia"/>
              </a:rPr>
              <a:t>Spring Auto Scan components</a:t>
            </a:r>
            <a:endParaRPr/>
          </a:p>
          <a:p>
            <a:pPr indent="0" lvl="0" marL="0" marR="0" rtl="0" algn="l">
              <a:spcBef>
                <a:spcPts val="0"/>
              </a:spcBef>
              <a:spcAft>
                <a:spcPts val="0"/>
              </a:spcAft>
              <a:buNone/>
            </a:pPr>
            <a:r>
              <a:rPr lang="en-US" sz="2000">
                <a:solidFill>
                  <a:schemeClr val="dk1"/>
                </a:solidFill>
                <a:latin typeface="Constantia"/>
                <a:ea typeface="Constantia"/>
                <a:cs typeface="Constantia"/>
                <a:sym typeface="Constantia"/>
              </a:rPr>
              <a:t>2) Although above use of @Component is good enough but you can use more suitable annotation that provides additional benefits specifically for DAOs i.e. @Repository annotation. The @Repository annotation is a specialization of the @Component annotation with similar use and functionality. In addition to importing the DAOs into the DI container, </a:t>
            </a:r>
            <a:r>
              <a:rPr b="1" lang="en-US" sz="2000">
                <a:solidFill>
                  <a:schemeClr val="dk1"/>
                </a:solidFill>
                <a:latin typeface="Constantia"/>
                <a:ea typeface="Constantia"/>
                <a:cs typeface="Constantia"/>
                <a:sym typeface="Constantia"/>
              </a:rPr>
              <a:t>it also makes the unchecked exceptions (thrown from DAO methods) eligible for translation</a:t>
            </a:r>
            <a:r>
              <a:rPr lang="en-US" sz="2000">
                <a:solidFill>
                  <a:schemeClr val="dk1"/>
                </a:solidFill>
                <a:latin typeface="Constantia"/>
                <a:ea typeface="Constantia"/>
                <a:cs typeface="Constantia"/>
                <a:sym typeface="Constantia"/>
              </a:rPr>
              <a:t> into Spring DataAccessException.</a:t>
            </a:r>
            <a:endParaRPr/>
          </a:p>
          <a:p>
            <a:pPr indent="0" lvl="0" marL="0" marR="0" rtl="0" algn="l">
              <a:spcBef>
                <a:spcPts val="0"/>
              </a:spcBef>
              <a:spcAft>
                <a:spcPts val="0"/>
              </a:spcAft>
              <a:buNone/>
            </a:pPr>
            <a:r>
              <a:rPr lang="en-US" sz="2000">
                <a:solidFill>
                  <a:schemeClr val="dk1"/>
                </a:solidFill>
                <a:latin typeface="Constantia"/>
                <a:ea typeface="Constantia"/>
                <a:cs typeface="Constantia"/>
                <a:sym typeface="Constantia"/>
              </a:rPr>
              <a:t>3) The @Service annotation is also a specialization of the component annotation. It doesn’t currently provide any additional behavior over the @Component annotation, but it’s a good idea to use @Service over @Componentin service-layer classes because </a:t>
            </a:r>
            <a:r>
              <a:rPr b="1" lang="en-US" sz="2000">
                <a:solidFill>
                  <a:schemeClr val="dk1"/>
                </a:solidFill>
                <a:latin typeface="Constantia"/>
                <a:ea typeface="Constantia"/>
                <a:cs typeface="Constantia"/>
                <a:sym typeface="Constantia"/>
              </a:rPr>
              <a:t>it specifies intent better</a:t>
            </a:r>
            <a:r>
              <a:rPr lang="en-US" sz="2000">
                <a:solidFill>
                  <a:schemeClr val="dk1"/>
                </a:solidFill>
                <a:latin typeface="Constantia"/>
                <a:ea typeface="Constantia"/>
                <a:cs typeface="Constantia"/>
                <a:sym typeface="Constantia"/>
              </a:rPr>
              <a:t>. Additionally, tool support and additional behavior might rely on it in the future.</a:t>
            </a:r>
            <a:endParaRPr/>
          </a:p>
          <a:p>
            <a:pPr indent="0" lvl="0" marL="0" marR="0" rtl="0" algn="l">
              <a:spcBef>
                <a:spcPts val="0"/>
              </a:spcBef>
              <a:spcAft>
                <a:spcPts val="0"/>
              </a:spcAft>
              <a:buNone/>
            </a:pPr>
            <a:r>
              <a:rPr lang="en-US" sz="2000">
                <a:solidFill>
                  <a:schemeClr val="dk1"/>
                </a:solidFill>
                <a:latin typeface="Constantia"/>
                <a:ea typeface="Constantia"/>
                <a:cs typeface="Constantia"/>
                <a:sym typeface="Constantia"/>
              </a:rPr>
              <a:t>4) @Controller annotation marks a class as a Spring Web MVC controller. It too is a @Componentspecialization, so beans marked with it are automatically imported into the DI container. When you add the@Controller annotation to a class, you can use another annotation i.e. @RequestMapping; to map URLs to instance methods of a class.</a:t>
            </a:r>
            <a:endParaRPr sz="2000">
              <a:solidFill>
                <a:schemeClr val="dk1"/>
              </a:solidFill>
              <a:latin typeface="Constantia"/>
              <a:ea typeface="Constantia"/>
              <a:cs typeface="Constantia"/>
              <a:sym typeface="Constantia"/>
            </a:endParaRPr>
          </a:p>
        </p:txBody>
      </p:sp>
    </p:spTree>
  </p:cSld>
  <p:clrMapOvr>
    <a:masterClrMapping/>
  </p:clrMapOvr>
  <p:transition>
    <p:fade thruBlk="1"/>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1"/>
          <p:cNvSpPr/>
          <p:nvPr/>
        </p:nvSpPr>
        <p:spPr>
          <a:xfrm>
            <a:off x="0" y="0"/>
            <a:ext cx="8894100" cy="6442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500" u="sng">
                <a:solidFill>
                  <a:srgbClr val="FF0000"/>
                </a:solidFill>
                <a:latin typeface="Constantia"/>
                <a:ea typeface="Constantia"/>
                <a:cs typeface="Constantia"/>
                <a:sym typeface="Constantia"/>
              </a:rPr>
              <a:t>Spring Auto Scan components</a:t>
            </a:r>
            <a:endParaRPr sz="2100"/>
          </a:p>
          <a:p>
            <a:pPr indent="0" lvl="0" marL="0" marR="0" rtl="0" algn="l">
              <a:spcBef>
                <a:spcPts val="0"/>
              </a:spcBef>
              <a:spcAft>
                <a:spcPts val="0"/>
              </a:spcAft>
              <a:buNone/>
            </a:pPr>
            <a:r>
              <a:rPr lang="en-US" sz="2700">
                <a:solidFill>
                  <a:schemeClr val="dk1"/>
                </a:solidFill>
                <a:latin typeface="Constantia"/>
                <a:ea typeface="Constantia"/>
                <a:cs typeface="Constantia"/>
                <a:sym typeface="Constantia"/>
              </a:rPr>
              <a:t>In Spring, bean scope is used to decide which type of bean instance should be return from Spring container back to the caller.</a:t>
            </a:r>
            <a:endParaRPr sz="2100"/>
          </a:p>
          <a:p>
            <a:pPr indent="0" lvl="0" marL="0" marR="0" rtl="0" algn="l">
              <a:spcBef>
                <a:spcPts val="0"/>
              </a:spcBef>
              <a:spcAft>
                <a:spcPts val="0"/>
              </a:spcAft>
              <a:buNone/>
            </a:pPr>
            <a:r>
              <a:rPr lang="en-US" sz="2700">
                <a:solidFill>
                  <a:schemeClr val="dk1"/>
                </a:solidFill>
                <a:latin typeface="Constantia"/>
                <a:ea typeface="Constantia"/>
                <a:cs typeface="Constantia"/>
                <a:sym typeface="Constantia"/>
              </a:rPr>
              <a:t>5 types of bean scopes supported :</a:t>
            </a:r>
            <a:endParaRPr sz="2100"/>
          </a:p>
          <a:p>
            <a:pPr indent="0" lvl="0" marL="0" marR="0" rtl="0" algn="l">
              <a:spcBef>
                <a:spcPts val="0"/>
              </a:spcBef>
              <a:spcAft>
                <a:spcPts val="0"/>
              </a:spcAft>
              <a:buNone/>
            </a:pPr>
            <a:r>
              <a:rPr lang="en-US" sz="2700">
                <a:solidFill>
                  <a:srgbClr val="FF0000"/>
                </a:solidFill>
                <a:latin typeface="Constantia"/>
                <a:ea typeface="Constantia"/>
                <a:cs typeface="Constantia"/>
                <a:sym typeface="Constantia"/>
              </a:rPr>
              <a:t>singleton</a:t>
            </a:r>
            <a:r>
              <a:rPr lang="en-US" sz="2700">
                <a:solidFill>
                  <a:schemeClr val="dk1"/>
                </a:solidFill>
                <a:latin typeface="Constantia"/>
                <a:ea typeface="Constantia"/>
                <a:cs typeface="Constantia"/>
                <a:sym typeface="Constantia"/>
              </a:rPr>
              <a:t> – Return a single bean instance per Spring IoC container</a:t>
            </a:r>
            <a:endParaRPr sz="2100"/>
          </a:p>
          <a:p>
            <a:pPr indent="0" lvl="0" marL="0" marR="0" rtl="0" algn="l">
              <a:spcBef>
                <a:spcPts val="0"/>
              </a:spcBef>
              <a:spcAft>
                <a:spcPts val="0"/>
              </a:spcAft>
              <a:buNone/>
            </a:pPr>
            <a:r>
              <a:rPr lang="en-US" sz="2700">
                <a:solidFill>
                  <a:srgbClr val="FF0000"/>
                </a:solidFill>
                <a:latin typeface="Constantia"/>
                <a:ea typeface="Constantia"/>
                <a:cs typeface="Constantia"/>
                <a:sym typeface="Constantia"/>
              </a:rPr>
              <a:t>prototype</a:t>
            </a:r>
            <a:r>
              <a:rPr lang="en-US" sz="2700">
                <a:solidFill>
                  <a:schemeClr val="dk1"/>
                </a:solidFill>
                <a:latin typeface="Constantia"/>
                <a:ea typeface="Constantia"/>
                <a:cs typeface="Constantia"/>
                <a:sym typeface="Constantia"/>
              </a:rPr>
              <a:t> – Return a new bean instance each time when requested</a:t>
            </a:r>
            <a:endParaRPr sz="2100"/>
          </a:p>
          <a:p>
            <a:pPr indent="0" lvl="0" marL="0" marR="0" rtl="0" algn="l">
              <a:spcBef>
                <a:spcPts val="0"/>
              </a:spcBef>
              <a:spcAft>
                <a:spcPts val="0"/>
              </a:spcAft>
              <a:buNone/>
            </a:pPr>
            <a:r>
              <a:rPr lang="en-US" sz="2700">
                <a:solidFill>
                  <a:srgbClr val="FF0000"/>
                </a:solidFill>
                <a:latin typeface="Constantia"/>
                <a:ea typeface="Constantia"/>
                <a:cs typeface="Constantia"/>
                <a:sym typeface="Constantia"/>
              </a:rPr>
              <a:t>request</a:t>
            </a:r>
            <a:r>
              <a:rPr lang="en-US" sz="2700">
                <a:solidFill>
                  <a:schemeClr val="dk1"/>
                </a:solidFill>
                <a:latin typeface="Constantia"/>
                <a:ea typeface="Constantia"/>
                <a:cs typeface="Constantia"/>
                <a:sym typeface="Constantia"/>
              </a:rPr>
              <a:t> – Return a single bean instance per HTTP request. *</a:t>
            </a:r>
            <a:endParaRPr sz="2100"/>
          </a:p>
          <a:p>
            <a:pPr indent="0" lvl="0" marL="0" marR="0" rtl="0" algn="l">
              <a:spcBef>
                <a:spcPts val="0"/>
              </a:spcBef>
              <a:spcAft>
                <a:spcPts val="0"/>
              </a:spcAft>
              <a:buNone/>
            </a:pPr>
            <a:r>
              <a:rPr lang="en-US" sz="2700">
                <a:solidFill>
                  <a:srgbClr val="FF0000"/>
                </a:solidFill>
                <a:latin typeface="Constantia"/>
                <a:ea typeface="Constantia"/>
                <a:cs typeface="Constantia"/>
                <a:sym typeface="Constantia"/>
              </a:rPr>
              <a:t>session</a:t>
            </a:r>
            <a:r>
              <a:rPr lang="en-US" sz="2700">
                <a:solidFill>
                  <a:schemeClr val="dk1"/>
                </a:solidFill>
                <a:latin typeface="Constantia"/>
                <a:ea typeface="Constantia"/>
                <a:cs typeface="Constantia"/>
                <a:sym typeface="Constantia"/>
              </a:rPr>
              <a:t> – Return a single bean instance per HTTP session. *</a:t>
            </a:r>
            <a:endParaRPr sz="2100"/>
          </a:p>
          <a:p>
            <a:pPr indent="0" lvl="0" marL="0" marR="0" rtl="0" algn="l">
              <a:spcBef>
                <a:spcPts val="0"/>
              </a:spcBef>
              <a:spcAft>
                <a:spcPts val="0"/>
              </a:spcAft>
              <a:buNone/>
            </a:pPr>
            <a:r>
              <a:rPr lang="en-US" sz="2700">
                <a:solidFill>
                  <a:srgbClr val="FF0000"/>
                </a:solidFill>
                <a:latin typeface="Constantia"/>
                <a:ea typeface="Constantia"/>
                <a:cs typeface="Constantia"/>
                <a:sym typeface="Constantia"/>
              </a:rPr>
              <a:t>globalSession</a:t>
            </a:r>
            <a:r>
              <a:rPr lang="en-US" sz="2700">
                <a:solidFill>
                  <a:schemeClr val="dk1"/>
                </a:solidFill>
                <a:latin typeface="Constantia"/>
                <a:ea typeface="Constantia"/>
                <a:cs typeface="Constantia"/>
                <a:sym typeface="Constantia"/>
              </a:rPr>
              <a:t> – Return a single bean instance per global HTTP session. *</a:t>
            </a:r>
            <a:endParaRPr sz="2100"/>
          </a:p>
          <a:p>
            <a:pPr indent="0" lvl="0" marL="0" marR="0" rtl="0" algn="l">
              <a:spcBef>
                <a:spcPts val="0"/>
              </a:spcBef>
              <a:spcAft>
                <a:spcPts val="0"/>
              </a:spcAft>
              <a:buNone/>
            </a:pPr>
            <a:r>
              <a:t/>
            </a:r>
            <a:endParaRPr sz="2700">
              <a:solidFill>
                <a:schemeClr val="dk1"/>
              </a:solidFill>
              <a:latin typeface="Constantia"/>
              <a:ea typeface="Constantia"/>
              <a:cs typeface="Constantia"/>
              <a:sym typeface="Constantia"/>
            </a:endParaRPr>
          </a:p>
        </p:txBody>
      </p:sp>
    </p:spTree>
  </p:cSld>
  <p:clrMapOvr>
    <a:masterClrMapping/>
  </p:clrMapOvr>
  <p:transition>
    <p:fade thruBlk="1"/>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2"/>
          <p:cNvSpPr txBox="1"/>
          <p:nvPr>
            <p:ph idx="4294967295" type="subTitle"/>
          </p:nvPr>
        </p:nvSpPr>
        <p:spPr>
          <a:xfrm>
            <a:off x="0" y="762000"/>
            <a:ext cx="9144000" cy="60960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3"/>
              </a:buClr>
              <a:buSzPts val="3040"/>
              <a:buFont typeface="Noto Sans Symbols"/>
              <a:buNone/>
            </a:pPr>
            <a:r>
              <a:rPr b="0" i="0" lang="en-US" sz="3200" u="none" cap="none" strike="noStrike">
                <a:solidFill>
                  <a:schemeClr val="dk1"/>
                </a:solidFill>
                <a:latin typeface="Calibri"/>
                <a:ea typeface="Calibri"/>
                <a:cs typeface="Calibri"/>
                <a:sym typeface="Calibri"/>
              </a:rPr>
              <a:t>Spring Configs can be done with Annotations or XML. Below are differences of using either of them.</a:t>
            </a:r>
            <a:endParaRPr/>
          </a:p>
          <a:p>
            <a:pPr indent="-514350" lvl="0" marL="514350" marR="0" rtl="0" algn="l">
              <a:spcBef>
                <a:spcPts val="640"/>
              </a:spcBef>
              <a:spcAft>
                <a:spcPts val="0"/>
              </a:spcAft>
              <a:buClr>
                <a:schemeClr val="accent3"/>
              </a:buClr>
              <a:buSzPts val="3040"/>
              <a:buFont typeface="Noto Sans Symbols"/>
              <a:buAutoNum type="arabicPeriod"/>
            </a:pPr>
            <a:r>
              <a:rPr b="0" i="0" lang="en-US" sz="3200" u="none" cap="none" strike="noStrike">
                <a:solidFill>
                  <a:schemeClr val="dk1"/>
                </a:solidFill>
                <a:latin typeface="Calibri"/>
                <a:ea typeface="Calibri"/>
                <a:cs typeface="Calibri"/>
                <a:sym typeface="Calibri"/>
              </a:rPr>
              <a:t>Code Readability is better, by using Annotations, since all mapping details are specified along with Bean class.</a:t>
            </a:r>
            <a:endParaRPr/>
          </a:p>
          <a:p>
            <a:pPr indent="-514350" lvl="0" marL="514350" marR="0" rtl="0" algn="l">
              <a:spcBef>
                <a:spcPts val="640"/>
              </a:spcBef>
              <a:spcAft>
                <a:spcPts val="0"/>
              </a:spcAft>
              <a:buClr>
                <a:schemeClr val="accent3"/>
              </a:buClr>
              <a:buSzPts val="3040"/>
              <a:buFont typeface="Noto Sans Symbols"/>
              <a:buAutoNum type="arabicPeriod"/>
            </a:pPr>
            <a:r>
              <a:rPr b="0" i="0" lang="en-US" sz="3200" u="none" cap="none" strike="noStrike">
                <a:solidFill>
                  <a:schemeClr val="dk1"/>
                </a:solidFill>
                <a:latin typeface="Calibri"/>
                <a:ea typeface="Calibri"/>
                <a:cs typeface="Calibri"/>
                <a:sym typeface="Calibri"/>
              </a:rPr>
              <a:t>Rebuild/Recompile of  source code is not required, when any changes are made to XML Config file, where as any changes to Annotations needs re building of code.</a:t>
            </a:r>
            <a:endParaRPr/>
          </a:p>
        </p:txBody>
      </p:sp>
      <p:sp>
        <p:nvSpPr>
          <p:cNvPr id="447" name="Google Shape;447;p62"/>
          <p:cNvSpPr txBox="1"/>
          <p:nvPr/>
        </p:nvSpPr>
        <p:spPr>
          <a:xfrm>
            <a:off x="0" y="0"/>
            <a:ext cx="9144000" cy="6096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Clr>
                <a:srgbClr val="FF0000"/>
              </a:buClr>
              <a:buSzPts val="3600"/>
              <a:buFont typeface="Calibri"/>
              <a:buNone/>
            </a:pPr>
            <a:r>
              <a:rPr lang="en-US" sz="3600">
                <a:solidFill>
                  <a:srgbClr val="FF0000"/>
                </a:solidFill>
                <a:latin typeface="Calibri"/>
                <a:ea typeface="Calibri"/>
                <a:cs typeface="Calibri"/>
                <a:sym typeface="Calibri"/>
              </a:rPr>
              <a:t>Difference between XML and Annotation</a:t>
            </a:r>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7">
                                            <p:txEl>
                                              <p:pRg end="0" st="0"/>
                                            </p:txEl>
                                          </p:spTgt>
                                        </p:tgtEl>
                                        <p:attrNameLst>
                                          <p:attrName>style.visibility</p:attrName>
                                        </p:attrNameLst>
                                      </p:cBhvr>
                                      <p:to>
                                        <p:strVal val="visible"/>
                                      </p:to>
                                    </p:set>
                                    <p:anim calcmode="lin" valueType="num">
                                      <p:cBhvr additive="base">
                                        <p:cTn dur="500"/>
                                        <p:tgtEl>
                                          <p:spTgt spid="447">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6">
                                            <p:txEl>
                                              <p:pRg end="0" st="0"/>
                                            </p:txEl>
                                          </p:spTgt>
                                        </p:tgtEl>
                                        <p:attrNameLst>
                                          <p:attrName>style.visibility</p:attrName>
                                        </p:attrNameLst>
                                      </p:cBhvr>
                                      <p:to>
                                        <p:strVal val="visible"/>
                                      </p:to>
                                    </p:set>
                                    <p:anim calcmode="lin" valueType="num">
                                      <p:cBhvr additive="base">
                                        <p:cTn dur="500"/>
                                        <p:tgtEl>
                                          <p:spTgt spid="44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6">
                                            <p:txEl>
                                              <p:pRg end="1" st="1"/>
                                            </p:txEl>
                                          </p:spTgt>
                                        </p:tgtEl>
                                        <p:attrNameLst>
                                          <p:attrName>style.visibility</p:attrName>
                                        </p:attrNameLst>
                                      </p:cBhvr>
                                      <p:to>
                                        <p:strVal val="visible"/>
                                      </p:to>
                                    </p:set>
                                    <p:anim calcmode="lin" valueType="num">
                                      <p:cBhvr additive="base">
                                        <p:cTn dur="500"/>
                                        <p:tgtEl>
                                          <p:spTgt spid="44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6">
                                            <p:txEl>
                                              <p:pRg end="2" st="2"/>
                                            </p:txEl>
                                          </p:spTgt>
                                        </p:tgtEl>
                                        <p:attrNameLst>
                                          <p:attrName>style.visibility</p:attrName>
                                        </p:attrNameLst>
                                      </p:cBhvr>
                                      <p:to>
                                        <p:strVal val="visible"/>
                                      </p:to>
                                    </p:set>
                                    <p:anim calcmode="lin" valueType="num">
                                      <p:cBhvr additive="base">
                                        <p:cTn dur="500"/>
                                        <p:tgtEl>
                                          <p:spTgt spid="44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63"/>
          <p:cNvSpPr txBox="1"/>
          <p:nvPr>
            <p:ph idx="4294967295" type="sub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274320" lvl="0" marL="274320" marR="0" rtl="0" algn="just">
              <a:lnSpc>
                <a:spcPct val="80000"/>
              </a:lnSpc>
              <a:spcBef>
                <a:spcPts val="0"/>
              </a:spcBef>
              <a:spcAft>
                <a:spcPts val="0"/>
              </a:spcAft>
              <a:buClr>
                <a:schemeClr val="accent3"/>
              </a:buClr>
              <a:buSzPts val="2850"/>
              <a:buFont typeface="Noto Sans Symbols"/>
              <a:buNone/>
            </a:pPr>
            <a:r>
              <a:rPr b="1" i="0" lang="en-US" sz="3000" u="none" cap="none" strike="noStrike">
                <a:solidFill>
                  <a:srgbClr val="FF0000"/>
                </a:solidFill>
                <a:latin typeface="Calibri"/>
                <a:ea typeface="Calibri"/>
                <a:cs typeface="Calibri"/>
                <a:sym typeface="Calibri"/>
              </a:rPr>
              <a:t>Spring Auto Wiring</a:t>
            </a:r>
            <a:endParaRPr/>
          </a:p>
          <a:p>
            <a:pPr indent="-274320" lvl="0" marL="274320" marR="0" rtl="0" algn="l">
              <a:lnSpc>
                <a:spcPct val="80000"/>
              </a:lnSpc>
              <a:spcBef>
                <a:spcPts val="600"/>
              </a:spcBef>
              <a:spcAft>
                <a:spcPts val="0"/>
              </a:spcAft>
              <a:buClr>
                <a:schemeClr val="accent3"/>
              </a:buClr>
              <a:buSzPts val="2850"/>
              <a:buFont typeface="Noto Sans Symbols"/>
              <a:buChar char="⚫"/>
            </a:pPr>
            <a:r>
              <a:rPr b="0" i="0" lang="en-US" sz="3000" u="none" cap="none" strike="noStrike">
                <a:solidFill>
                  <a:schemeClr val="dk1"/>
                </a:solidFill>
                <a:latin typeface="Calibri"/>
                <a:ea typeface="Calibri"/>
                <a:cs typeface="Calibri"/>
                <a:sym typeface="Calibri"/>
              </a:rPr>
              <a:t>Autowiring feature of spring framework enables you to inject the object dependency implicitly. </a:t>
            </a:r>
            <a:endParaRPr/>
          </a:p>
          <a:p>
            <a:pPr indent="-274320" lvl="0" marL="274320" marR="0" rtl="0" algn="l">
              <a:lnSpc>
                <a:spcPct val="80000"/>
              </a:lnSpc>
              <a:spcBef>
                <a:spcPts val="600"/>
              </a:spcBef>
              <a:spcAft>
                <a:spcPts val="0"/>
              </a:spcAft>
              <a:buClr>
                <a:schemeClr val="accent3"/>
              </a:buClr>
              <a:buSzPts val="2850"/>
              <a:buFont typeface="Noto Sans Symbols"/>
              <a:buChar char="⚫"/>
            </a:pPr>
            <a:r>
              <a:rPr b="0" i="0" lang="en-US" sz="3000" u="none" cap="none" strike="noStrike">
                <a:solidFill>
                  <a:schemeClr val="dk1"/>
                </a:solidFill>
                <a:latin typeface="Calibri"/>
                <a:ea typeface="Calibri"/>
                <a:cs typeface="Calibri"/>
                <a:sym typeface="Calibri"/>
              </a:rPr>
              <a:t>It internally uses setter or constructor injection.</a:t>
            </a:r>
            <a:endParaRPr/>
          </a:p>
          <a:p>
            <a:pPr indent="-274320" lvl="0" marL="274320" marR="0" rtl="0" algn="l">
              <a:lnSpc>
                <a:spcPct val="80000"/>
              </a:lnSpc>
              <a:spcBef>
                <a:spcPts val="600"/>
              </a:spcBef>
              <a:spcAft>
                <a:spcPts val="0"/>
              </a:spcAft>
              <a:buClr>
                <a:schemeClr val="accent3"/>
              </a:buClr>
              <a:buSzPts val="2850"/>
              <a:buFont typeface="Noto Sans Symbols"/>
              <a:buChar char="⚫"/>
            </a:pPr>
            <a:r>
              <a:rPr b="0" i="0" lang="en-US" sz="3000" u="none" cap="none" strike="noStrike">
                <a:solidFill>
                  <a:schemeClr val="dk1"/>
                </a:solidFill>
                <a:latin typeface="Calibri"/>
                <a:ea typeface="Calibri"/>
                <a:cs typeface="Calibri"/>
                <a:sym typeface="Calibri"/>
              </a:rPr>
              <a:t>Autowiring can't be used to inject primitive and string values. It works with reference only.</a:t>
            </a:r>
            <a:endParaRPr/>
          </a:p>
          <a:p>
            <a:pPr indent="-274320" lvl="0" marL="274320" marR="0" rtl="0" algn="l">
              <a:lnSpc>
                <a:spcPct val="80000"/>
              </a:lnSpc>
              <a:spcBef>
                <a:spcPts val="600"/>
              </a:spcBef>
              <a:spcAft>
                <a:spcPts val="0"/>
              </a:spcAft>
              <a:buClr>
                <a:schemeClr val="accent3"/>
              </a:buClr>
              <a:buSzPts val="2850"/>
              <a:buFont typeface="Noto Sans Symbols"/>
              <a:buNone/>
            </a:pPr>
            <a:r>
              <a:rPr b="0" i="0" lang="en-US" sz="3000" u="none" cap="none" strike="noStrike">
                <a:solidFill>
                  <a:srgbClr val="FF0000"/>
                </a:solidFill>
                <a:latin typeface="Calibri"/>
                <a:ea typeface="Calibri"/>
                <a:cs typeface="Calibri"/>
                <a:sym typeface="Calibri"/>
              </a:rPr>
              <a:t>Advantage of Autowiring</a:t>
            </a:r>
            <a:endParaRPr b="0" i="0" sz="3000" u="none" cap="none" strike="noStrike">
              <a:solidFill>
                <a:srgbClr val="FF0000"/>
              </a:solidFill>
              <a:latin typeface="Calibri"/>
              <a:ea typeface="Calibri"/>
              <a:cs typeface="Calibri"/>
              <a:sym typeface="Calibri"/>
            </a:endParaRPr>
          </a:p>
          <a:p>
            <a:pPr indent="-274320" lvl="0" marL="274320" marR="0" rtl="0" algn="l">
              <a:lnSpc>
                <a:spcPct val="80000"/>
              </a:lnSpc>
              <a:spcBef>
                <a:spcPts val="600"/>
              </a:spcBef>
              <a:spcAft>
                <a:spcPts val="0"/>
              </a:spcAft>
              <a:buClr>
                <a:schemeClr val="accent3"/>
              </a:buClr>
              <a:buSzPts val="2850"/>
              <a:buFont typeface="Noto Sans Symbols"/>
              <a:buChar char="⚫"/>
            </a:pPr>
            <a:r>
              <a:rPr b="0" i="0" lang="en-US" sz="3000" u="none" cap="none" strike="noStrike">
                <a:solidFill>
                  <a:schemeClr val="dk1"/>
                </a:solidFill>
                <a:latin typeface="Calibri"/>
                <a:ea typeface="Calibri"/>
                <a:cs typeface="Calibri"/>
                <a:sym typeface="Calibri"/>
              </a:rPr>
              <a:t>It requires the </a:t>
            </a:r>
            <a:r>
              <a:rPr b="1" i="0" lang="en-US" sz="3000" u="none" cap="none" strike="noStrike">
                <a:solidFill>
                  <a:schemeClr val="dk1"/>
                </a:solidFill>
                <a:latin typeface="Calibri"/>
                <a:ea typeface="Calibri"/>
                <a:cs typeface="Calibri"/>
                <a:sym typeface="Calibri"/>
              </a:rPr>
              <a:t>less code</a:t>
            </a:r>
            <a:r>
              <a:rPr b="0" i="0" lang="en-US" sz="3000" u="none" cap="none" strike="noStrike">
                <a:solidFill>
                  <a:schemeClr val="dk1"/>
                </a:solidFill>
                <a:latin typeface="Calibri"/>
                <a:ea typeface="Calibri"/>
                <a:cs typeface="Calibri"/>
                <a:sym typeface="Calibri"/>
              </a:rPr>
              <a:t> because we don't need to write the code to inject the dependency explicitly.</a:t>
            </a:r>
            <a:endParaRPr/>
          </a:p>
          <a:p>
            <a:pPr indent="-274320" lvl="0" marL="274320" marR="0" rtl="0" algn="l">
              <a:lnSpc>
                <a:spcPct val="80000"/>
              </a:lnSpc>
              <a:spcBef>
                <a:spcPts val="600"/>
              </a:spcBef>
              <a:spcAft>
                <a:spcPts val="0"/>
              </a:spcAft>
              <a:buClr>
                <a:schemeClr val="accent3"/>
              </a:buClr>
              <a:buSzPts val="2850"/>
              <a:buFont typeface="Noto Sans Symbols"/>
              <a:buNone/>
            </a:pPr>
            <a:r>
              <a:rPr b="0" i="0" lang="en-US" sz="3000" u="none" cap="none" strike="noStrike">
                <a:solidFill>
                  <a:srgbClr val="FF0000"/>
                </a:solidFill>
                <a:latin typeface="Calibri"/>
                <a:ea typeface="Calibri"/>
                <a:cs typeface="Calibri"/>
                <a:sym typeface="Calibri"/>
              </a:rPr>
              <a:t>Disadvantage of Autowiring</a:t>
            </a:r>
            <a:endParaRPr b="0" i="0" sz="3000" u="none" cap="none" strike="noStrike">
              <a:solidFill>
                <a:srgbClr val="FF0000"/>
              </a:solidFill>
              <a:latin typeface="Calibri"/>
              <a:ea typeface="Calibri"/>
              <a:cs typeface="Calibri"/>
              <a:sym typeface="Calibri"/>
            </a:endParaRPr>
          </a:p>
          <a:p>
            <a:pPr indent="-274320" lvl="0" marL="274320" marR="0" rtl="0" algn="l">
              <a:lnSpc>
                <a:spcPct val="80000"/>
              </a:lnSpc>
              <a:spcBef>
                <a:spcPts val="600"/>
              </a:spcBef>
              <a:spcAft>
                <a:spcPts val="0"/>
              </a:spcAft>
              <a:buClr>
                <a:schemeClr val="accent3"/>
              </a:buClr>
              <a:buSzPts val="2850"/>
              <a:buFont typeface="Noto Sans Symbols"/>
              <a:buChar char="⚫"/>
            </a:pPr>
            <a:r>
              <a:rPr b="0" i="0" lang="en-US" sz="3000" u="none" cap="none" strike="noStrike">
                <a:solidFill>
                  <a:schemeClr val="dk1"/>
                </a:solidFill>
                <a:latin typeface="Calibri"/>
                <a:ea typeface="Calibri"/>
                <a:cs typeface="Calibri"/>
                <a:sym typeface="Calibri"/>
              </a:rPr>
              <a:t>No control of programmer, and reduces readability, which may cause side effects during maintenance.</a:t>
            </a:r>
            <a:endParaRPr/>
          </a:p>
          <a:p>
            <a:pPr indent="-274320" lvl="0" marL="274320" marR="0" rtl="0" algn="l">
              <a:lnSpc>
                <a:spcPct val="80000"/>
              </a:lnSpc>
              <a:spcBef>
                <a:spcPts val="600"/>
              </a:spcBef>
              <a:spcAft>
                <a:spcPts val="0"/>
              </a:spcAft>
              <a:buClr>
                <a:schemeClr val="accent3"/>
              </a:buClr>
              <a:buSzPts val="2850"/>
              <a:buFont typeface="Noto Sans Symbols"/>
              <a:buChar char="⚫"/>
            </a:pPr>
            <a:r>
              <a:rPr b="0" i="0" lang="en-US" sz="3000" u="none" cap="none" strike="noStrike">
                <a:solidFill>
                  <a:schemeClr val="dk1"/>
                </a:solidFill>
                <a:latin typeface="Calibri"/>
                <a:ea typeface="Calibri"/>
                <a:cs typeface="Calibri"/>
                <a:sym typeface="Calibri"/>
              </a:rPr>
              <a:t>It can't be used for primitive and string values.</a:t>
            </a:r>
            <a:endParaRPr/>
          </a:p>
        </p:txBody>
      </p:sp>
    </p:spTree>
  </p:cSld>
  <p:clrMapOvr>
    <a:masterClrMapping/>
  </p:clrMapOvr>
  <p:transition>
    <p:fade thruBlk="1"/>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64"/>
          <p:cNvSpPr txBox="1"/>
          <p:nvPr>
            <p:ph idx="4294967295" type="subTitle"/>
          </p:nvPr>
        </p:nvSpPr>
        <p:spPr>
          <a:xfrm>
            <a:off x="0" y="0"/>
            <a:ext cx="8763000" cy="6477000"/>
          </a:xfrm>
          <a:prstGeom prst="rect">
            <a:avLst/>
          </a:prstGeom>
          <a:noFill/>
          <a:ln>
            <a:noFill/>
          </a:ln>
        </p:spPr>
        <p:txBody>
          <a:bodyPr anchorCtr="0" anchor="t" bIns="45700" lIns="91425" spcFirstLastPara="1" rIns="91425" wrap="square" tIns="45700">
            <a:noAutofit/>
          </a:bodyPr>
          <a:lstStyle/>
          <a:p>
            <a:pPr indent="-274320" lvl="0" marL="274320" marR="0" rtl="0" algn="just">
              <a:spcBef>
                <a:spcPts val="0"/>
              </a:spcBef>
              <a:spcAft>
                <a:spcPts val="0"/>
              </a:spcAft>
              <a:buClr>
                <a:schemeClr val="accent3"/>
              </a:buClr>
              <a:buSzPts val="4560"/>
              <a:buFont typeface="Noto Sans Symbols"/>
              <a:buNone/>
            </a:pPr>
            <a:r>
              <a:rPr b="0" i="0" lang="en-US" sz="4800" u="none" cap="none" strike="noStrike">
                <a:solidFill>
                  <a:srgbClr val="FF0000"/>
                </a:solidFill>
                <a:latin typeface="Calibri"/>
                <a:ea typeface="Calibri"/>
                <a:cs typeface="Calibri"/>
                <a:sym typeface="Calibri"/>
              </a:rPr>
              <a:t>Spring Auto Wiring Modes</a:t>
            </a:r>
            <a:endParaRPr/>
          </a:p>
          <a:p>
            <a:pPr indent="-914400" lvl="0" marL="914400" marR="0" rtl="0" algn="just">
              <a:spcBef>
                <a:spcPts val="960"/>
              </a:spcBef>
              <a:spcAft>
                <a:spcPts val="0"/>
              </a:spcAft>
              <a:buClr>
                <a:schemeClr val="accent3"/>
              </a:buClr>
              <a:buSzPts val="4560"/>
              <a:buFont typeface="Calibri"/>
              <a:buAutoNum type="arabicPeriod"/>
            </a:pPr>
            <a:r>
              <a:rPr b="0" i="0" lang="en-US" sz="4800" u="none" cap="none" strike="noStrike">
                <a:solidFill>
                  <a:schemeClr val="dk1"/>
                </a:solidFill>
                <a:latin typeface="Calibri"/>
                <a:ea typeface="Calibri"/>
                <a:cs typeface="Calibri"/>
                <a:sym typeface="Calibri"/>
              </a:rPr>
              <a:t>byName - name of object</a:t>
            </a:r>
            <a:endParaRPr b="0" i="0" sz="4800" u="none" cap="none" strike="noStrike">
              <a:solidFill>
                <a:schemeClr val="dk1"/>
              </a:solidFill>
              <a:latin typeface="Calibri"/>
              <a:ea typeface="Calibri"/>
              <a:cs typeface="Calibri"/>
              <a:sym typeface="Calibri"/>
            </a:endParaRPr>
          </a:p>
          <a:p>
            <a:pPr indent="-914400" lvl="0" marL="914400" marR="0" rtl="0" algn="just">
              <a:spcBef>
                <a:spcPts val="960"/>
              </a:spcBef>
              <a:spcAft>
                <a:spcPts val="0"/>
              </a:spcAft>
              <a:buClr>
                <a:schemeClr val="accent3"/>
              </a:buClr>
              <a:buSzPts val="4560"/>
              <a:buFont typeface="Calibri"/>
              <a:buAutoNum type="arabicPeriod"/>
            </a:pPr>
            <a:r>
              <a:rPr b="0" i="0" lang="en-US" sz="4800" u="none" cap="none" strike="noStrike">
                <a:solidFill>
                  <a:schemeClr val="dk1"/>
                </a:solidFill>
                <a:latin typeface="Calibri"/>
                <a:ea typeface="Calibri"/>
                <a:cs typeface="Calibri"/>
                <a:sym typeface="Calibri"/>
              </a:rPr>
              <a:t>byType - Class (name)</a:t>
            </a:r>
            <a:endParaRPr b="0" i="0" sz="4800" u="none" cap="none" strike="noStrike">
              <a:solidFill>
                <a:schemeClr val="dk1"/>
              </a:solidFill>
              <a:latin typeface="Calibri"/>
              <a:ea typeface="Calibri"/>
              <a:cs typeface="Calibri"/>
              <a:sym typeface="Calibri"/>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0" y="228600"/>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rgbClr val="FF0000"/>
              </a:buClr>
              <a:buSzPts val="4500"/>
              <a:buFont typeface="Calibri"/>
              <a:buNone/>
            </a:pPr>
            <a:r>
              <a:rPr lang="en-US" sz="4500">
                <a:solidFill>
                  <a:srgbClr val="FF0000"/>
                </a:solidFill>
              </a:rPr>
              <a:t>What is a Framework?</a:t>
            </a:r>
            <a:br>
              <a:rPr lang="en-US" sz="4500">
                <a:solidFill>
                  <a:srgbClr val="FF0000"/>
                </a:solidFill>
              </a:rPr>
            </a:br>
            <a:endParaRPr sz="4500"/>
          </a:p>
        </p:txBody>
      </p:sp>
      <p:sp>
        <p:nvSpPr>
          <p:cNvPr id="148" name="Google Shape;148;p20"/>
          <p:cNvSpPr txBox="1"/>
          <p:nvPr>
            <p:ph idx="1" type="body"/>
          </p:nvPr>
        </p:nvSpPr>
        <p:spPr>
          <a:xfrm>
            <a:off x="0" y="609600"/>
            <a:ext cx="8915400" cy="1322700"/>
          </a:xfrm>
          <a:prstGeom prst="rect">
            <a:avLst/>
          </a:prstGeom>
          <a:noFill/>
          <a:ln>
            <a:noFill/>
          </a:ln>
        </p:spPr>
        <p:txBody>
          <a:bodyPr anchorCtr="0" anchor="t" bIns="45700" lIns="91425" spcFirstLastPara="1" rIns="91425" wrap="square" tIns="45700">
            <a:noAutofit/>
          </a:bodyPr>
          <a:lstStyle/>
          <a:p>
            <a:pPr indent="-274320" lvl="0" marL="274320" rtl="0" algn="just">
              <a:spcBef>
                <a:spcPts val="0"/>
              </a:spcBef>
              <a:spcAft>
                <a:spcPts val="0"/>
              </a:spcAft>
              <a:buSzPts val="2470"/>
              <a:buNone/>
            </a:pPr>
            <a:r>
              <a:rPr b="1" lang="en-US">
                <a:latin typeface="Calibri"/>
                <a:ea typeface="Calibri"/>
                <a:cs typeface="Calibri"/>
                <a:sym typeface="Calibri"/>
              </a:rPr>
              <a:t>Frameworks</a:t>
            </a:r>
            <a:r>
              <a:rPr lang="en-US">
                <a:latin typeface="Calibri"/>
                <a:ea typeface="Calibri"/>
                <a:cs typeface="Calibri"/>
                <a:sym typeface="Calibri"/>
              </a:rPr>
              <a:t> are large bodies (usually many classes) of prewritten code to which you add your own code to solve a problem in a specific domain. </a:t>
            </a:r>
            <a:endParaRPr>
              <a:latin typeface="Calibri"/>
              <a:ea typeface="Calibri"/>
              <a:cs typeface="Calibri"/>
              <a:sym typeface="Calibri"/>
            </a:endParaRPr>
          </a:p>
          <a:p>
            <a:pPr indent="-117475" lvl="0" marL="274320" rtl="0" algn="just">
              <a:spcBef>
                <a:spcPts val="520"/>
              </a:spcBef>
              <a:spcAft>
                <a:spcPts val="0"/>
              </a:spcAft>
              <a:buSzPts val="2470"/>
              <a:buNone/>
            </a:pPr>
            <a:r>
              <a:t/>
            </a:r>
            <a:endParaRPr>
              <a:latin typeface="Calibri"/>
              <a:ea typeface="Calibri"/>
              <a:cs typeface="Calibri"/>
              <a:sym typeface="Calibri"/>
            </a:endParaRPr>
          </a:p>
        </p:txBody>
      </p:sp>
      <p:sp>
        <p:nvSpPr>
          <p:cNvPr id="149" name="Google Shape;149;p20"/>
          <p:cNvSpPr txBox="1"/>
          <p:nvPr>
            <p:ph idx="1" type="body"/>
          </p:nvPr>
        </p:nvSpPr>
        <p:spPr>
          <a:xfrm>
            <a:off x="0" y="2106300"/>
            <a:ext cx="8915400" cy="13227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2470"/>
              <a:buNone/>
            </a:pPr>
            <a:r>
              <a:rPr lang="en-US">
                <a:latin typeface="Calibri"/>
                <a:ea typeface="Calibri"/>
                <a:cs typeface="Calibri"/>
                <a:sym typeface="Calibri"/>
              </a:rPr>
              <a:t>Generally, a</a:t>
            </a:r>
            <a:r>
              <a:rPr lang="en-US">
                <a:latin typeface="Calibri"/>
                <a:ea typeface="Calibri"/>
                <a:cs typeface="Calibri"/>
                <a:sym typeface="Calibri"/>
              </a:rPr>
              <a:t> framework controls flow of execution and invokes the source code provided by developers. </a:t>
            </a:r>
            <a:endParaRPr>
              <a:latin typeface="Calibri"/>
              <a:ea typeface="Calibri"/>
              <a:cs typeface="Calibri"/>
              <a:sym typeface="Calibri"/>
            </a:endParaRPr>
          </a:p>
          <a:p>
            <a:pPr indent="-274320" lvl="0" marL="274320" rtl="0" algn="just">
              <a:spcBef>
                <a:spcPts val="0"/>
              </a:spcBef>
              <a:spcAft>
                <a:spcPts val="0"/>
              </a:spcAft>
              <a:buSzPts val="2470"/>
              <a:buNone/>
            </a:pPr>
            <a:r>
              <a:rPr lang="en-US">
                <a:latin typeface="Calibri"/>
                <a:ea typeface="Calibri"/>
                <a:cs typeface="Calibri"/>
                <a:sym typeface="Calibri"/>
              </a:rPr>
              <a:t>Developers make use of a framework by calling its methods, by inheriting, or supplying "callbacks“.</a:t>
            </a:r>
            <a:endParaRPr/>
          </a:p>
          <a:p>
            <a:pPr indent="-274320" lvl="0" marL="274320" rtl="0" algn="just">
              <a:spcBef>
                <a:spcPts val="520"/>
              </a:spcBef>
              <a:spcAft>
                <a:spcPts val="0"/>
              </a:spcAft>
              <a:buSzPts val="2470"/>
              <a:buNone/>
            </a:pPr>
            <a:r>
              <a:rPr lang="en-US">
                <a:latin typeface="Calibri"/>
                <a:ea typeface="Calibri"/>
                <a:cs typeface="Calibri"/>
                <a:sym typeface="Calibri"/>
              </a:rPr>
              <a:t>Generally Framework is provided as jar file(s)</a:t>
            </a:r>
            <a:endParaRPr>
              <a:latin typeface="Calibri"/>
              <a:ea typeface="Calibri"/>
              <a:cs typeface="Calibri"/>
              <a:sym typeface="Calibri"/>
            </a:endParaRPr>
          </a:p>
        </p:txBody>
      </p:sp>
      <p:sp>
        <p:nvSpPr>
          <p:cNvPr id="150" name="Google Shape;150;p20"/>
          <p:cNvSpPr txBox="1"/>
          <p:nvPr>
            <p:ph idx="1" type="body"/>
          </p:nvPr>
        </p:nvSpPr>
        <p:spPr>
          <a:xfrm>
            <a:off x="114300" y="4490675"/>
            <a:ext cx="8915400" cy="1322700"/>
          </a:xfrm>
          <a:prstGeom prst="rect">
            <a:avLst/>
          </a:prstGeom>
          <a:noFill/>
          <a:ln>
            <a:noFill/>
          </a:ln>
        </p:spPr>
        <p:txBody>
          <a:bodyPr anchorCtr="0" anchor="t" bIns="45700" lIns="91425" spcFirstLastPara="1" rIns="91425" wrap="square" tIns="45700">
            <a:noAutofit/>
          </a:bodyPr>
          <a:lstStyle/>
          <a:p>
            <a:pPr indent="-274320" lvl="0" marL="274320" rtl="0" algn="just">
              <a:spcBef>
                <a:spcPts val="520"/>
              </a:spcBef>
              <a:spcAft>
                <a:spcPts val="0"/>
              </a:spcAft>
              <a:buSzPts val="2470"/>
              <a:buChar char="⚫"/>
            </a:pPr>
            <a:r>
              <a:rPr lang="en-US">
                <a:latin typeface="Calibri"/>
                <a:ea typeface="Calibri"/>
                <a:cs typeface="Calibri"/>
                <a:sym typeface="Calibri"/>
              </a:rPr>
              <a:t>Popular Java Frameworks are</a:t>
            </a:r>
            <a:endParaRPr/>
          </a:p>
          <a:p>
            <a:pPr indent="-514350" lvl="0" marL="514350" rtl="0" algn="just">
              <a:spcBef>
                <a:spcPts val="520"/>
              </a:spcBef>
              <a:spcAft>
                <a:spcPts val="0"/>
              </a:spcAft>
              <a:buSzPts val="2470"/>
              <a:buFont typeface="Calibri"/>
              <a:buAutoNum type="arabicPeriod"/>
            </a:pPr>
            <a:r>
              <a:rPr b="1" lang="en-US">
                <a:solidFill>
                  <a:srgbClr val="FF0000"/>
                </a:solidFill>
                <a:latin typeface="Calibri"/>
                <a:ea typeface="Calibri"/>
                <a:cs typeface="Calibri"/>
                <a:sym typeface="Calibri"/>
              </a:rPr>
              <a:t>Hibernate </a:t>
            </a:r>
            <a:r>
              <a:rPr lang="en-US">
                <a:solidFill>
                  <a:srgbClr val="FF0000"/>
                </a:solidFill>
                <a:latin typeface="Calibri"/>
                <a:ea typeface="Calibri"/>
                <a:cs typeface="Calibri"/>
                <a:sym typeface="Calibri"/>
              </a:rPr>
              <a:t>– ORM Framework or Object persistence Framework</a:t>
            </a:r>
            <a:endParaRPr/>
          </a:p>
          <a:p>
            <a:pPr indent="-514350" lvl="0" marL="514350" rtl="0" algn="just">
              <a:spcBef>
                <a:spcPts val="520"/>
              </a:spcBef>
              <a:spcAft>
                <a:spcPts val="0"/>
              </a:spcAft>
              <a:buSzPts val="2470"/>
              <a:buFont typeface="Calibri"/>
              <a:buAutoNum type="arabicPeriod"/>
            </a:pPr>
            <a:r>
              <a:rPr b="1" lang="en-US">
                <a:solidFill>
                  <a:srgbClr val="FF0000"/>
                </a:solidFill>
                <a:latin typeface="Calibri"/>
                <a:ea typeface="Calibri"/>
                <a:cs typeface="Calibri"/>
                <a:sym typeface="Calibri"/>
              </a:rPr>
              <a:t>Spring </a:t>
            </a:r>
            <a:r>
              <a:rPr lang="en-US">
                <a:solidFill>
                  <a:srgbClr val="FF0000"/>
                </a:solidFill>
                <a:latin typeface="Calibri"/>
                <a:ea typeface="Calibri"/>
                <a:cs typeface="Calibri"/>
                <a:sym typeface="Calibri"/>
              </a:rPr>
              <a:t>– General purpose Framework </a:t>
            </a:r>
            <a:endParaRPr/>
          </a:p>
          <a:p>
            <a:pPr indent="-514350" lvl="0" marL="514350" rtl="0" algn="just">
              <a:spcBef>
                <a:spcPts val="520"/>
              </a:spcBef>
              <a:spcAft>
                <a:spcPts val="0"/>
              </a:spcAft>
              <a:buSzPts val="2470"/>
              <a:buFont typeface="Calibri"/>
              <a:buAutoNum type="arabicPeriod"/>
            </a:pPr>
            <a:r>
              <a:rPr lang="en-US">
                <a:solidFill>
                  <a:srgbClr val="FF0000"/>
                </a:solidFill>
                <a:latin typeface="Calibri"/>
                <a:ea typeface="Calibri"/>
                <a:cs typeface="Calibri"/>
                <a:sym typeface="Calibri"/>
              </a:rPr>
              <a:t>Struts – MVC Framework</a:t>
            </a:r>
            <a:endParaRPr/>
          </a:p>
          <a:p>
            <a:pPr indent="-117475" lvl="0" marL="274320" rtl="0" algn="just">
              <a:spcBef>
                <a:spcPts val="520"/>
              </a:spcBef>
              <a:spcAft>
                <a:spcPts val="0"/>
              </a:spcAft>
              <a:buSzPts val="2470"/>
              <a:buNone/>
            </a:pPr>
            <a:r>
              <a:t/>
            </a:r>
            <a:endParaRPr>
              <a:solidFill>
                <a:srgbClr val="FF0000"/>
              </a:solidFill>
              <a:latin typeface="Calibri"/>
              <a:ea typeface="Calibri"/>
              <a:cs typeface="Calibri"/>
              <a:sym typeface="Calibri"/>
            </a:endParaRPr>
          </a:p>
          <a:p>
            <a:pPr indent="-117475" lvl="0" marL="274320" rtl="0" algn="just">
              <a:spcBef>
                <a:spcPts val="520"/>
              </a:spcBef>
              <a:spcAft>
                <a:spcPts val="0"/>
              </a:spcAft>
              <a:buSzPts val="2470"/>
              <a:buNone/>
            </a:pPr>
            <a:r>
              <a:t/>
            </a:r>
            <a:endParaRPr>
              <a:solidFill>
                <a:srgbClr val="FF0000"/>
              </a:solidFill>
              <a:latin typeface="Calibri"/>
              <a:ea typeface="Calibri"/>
              <a:cs typeface="Calibri"/>
              <a:sym typeface="Calibri"/>
            </a:endParaRPr>
          </a:p>
          <a:p>
            <a:pPr indent="-117475" lvl="0" marL="274320" rtl="0" algn="just">
              <a:spcBef>
                <a:spcPts val="520"/>
              </a:spcBef>
              <a:spcAft>
                <a:spcPts val="0"/>
              </a:spcAft>
              <a:buSzPts val="2470"/>
              <a:buNone/>
            </a:pPr>
            <a:r>
              <a:t/>
            </a:r>
            <a:endParaRPr>
              <a:latin typeface="Calibri"/>
              <a:ea typeface="Calibri"/>
              <a:cs typeface="Calibri"/>
              <a:sym typeface="Calibri"/>
            </a:endParaRPr>
          </a:p>
          <a:p>
            <a:pPr indent="-117475" lvl="0" marL="274320" rtl="0" algn="just">
              <a:spcBef>
                <a:spcPts val="520"/>
              </a:spcBef>
              <a:spcAft>
                <a:spcPts val="0"/>
              </a:spcAft>
              <a:buSzPts val="2470"/>
              <a:buNone/>
            </a:pPr>
            <a:r>
              <a:t/>
            </a:r>
            <a:endParaRPr>
              <a:latin typeface="Calibri"/>
              <a:ea typeface="Calibri"/>
              <a:cs typeface="Calibri"/>
              <a:sym typeface="Calibri"/>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47"/>
                                        </p:tgtEl>
                                        <p:attrNameLst>
                                          <p:attrName>style.visibility</p:attrName>
                                        </p:attrNameLst>
                                      </p:cBhvr>
                                      <p:to>
                                        <p:strVal val="visible"/>
                                      </p:to>
                                    </p:set>
                                    <p:anim calcmode="lin" valueType="num">
                                      <p:cBhvr additive="base">
                                        <p:cTn dur="500"/>
                                        <p:tgtEl>
                                          <p:spTgt spid="14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8">
                                            <p:txEl>
                                              <p:pRg end="0" st="0"/>
                                            </p:txEl>
                                          </p:spTgt>
                                        </p:tgtEl>
                                        <p:attrNameLst>
                                          <p:attrName>style.visibility</p:attrName>
                                        </p:attrNameLst>
                                      </p:cBhvr>
                                      <p:to>
                                        <p:strVal val="visible"/>
                                      </p:to>
                                    </p:set>
                                    <p:anim calcmode="lin" valueType="num">
                                      <p:cBhvr additive="base">
                                        <p:cTn dur="500"/>
                                        <p:tgtEl>
                                          <p:spTgt spid="14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8">
                                            <p:txEl>
                                              <p:pRg end="1" st="1"/>
                                            </p:txEl>
                                          </p:spTgt>
                                        </p:tgtEl>
                                        <p:attrNameLst>
                                          <p:attrName>style.visibility</p:attrName>
                                        </p:attrNameLst>
                                      </p:cBhvr>
                                      <p:to>
                                        <p:strVal val="visible"/>
                                      </p:to>
                                    </p:set>
                                    <p:anim calcmode="lin" valueType="num">
                                      <p:cBhvr additive="base">
                                        <p:cTn dur="500"/>
                                        <p:tgtEl>
                                          <p:spTgt spid="14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graphicFrame>
        <p:nvGraphicFramePr>
          <p:cNvPr id="462" name="Google Shape;462;p65"/>
          <p:cNvGraphicFramePr/>
          <p:nvPr/>
        </p:nvGraphicFramePr>
        <p:xfrm>
          <a:off x="152400" y="1652500"/>
          <a:ext cx="3000000" cy="3000000"/>
        </p:xfrm>
        <a:graphic>
          <a:graphicData uri="http://schemas.openxmlformats.org/drawingml/2006/table">
            <a:tbl>
              <a:tblPr>
                <a:solidFill>
                  <a:srgbClr val="FFFFFF"/>
                </a:solidFill>
                <a:tableStyleId>{72C95BB3-FFAF-48E5-8B17-62803F28ED17}</a:tableStyleId>
              </a:tblPr>
              <a:tblGrid>
                <a:gridCol w="526450"/>
                <a:gridCol w="958125"/>
                <a:gridCol w="7507050"/>
              </a:tblGrid>
              <a:tr h="612425">
                <a:tc>
                  <a:txBody>
                    <a:bodyPr/>
                    <a:lstStyle/>
                    <a:p>
                      <a:pPr indent="0" lvl="0" marL="0" rtl="0" algn="l">
                        <a:lnSpc>
                          <a:spcPct val="115000"/>
                        </a:lnSpc>
                        <a:spcBef>
                          <a:spcPts val="0"/>
                        </a:spcBef>
                        <a:spcAft>
                          <a:spcPts val="0"/>
                        </a:spcAft>
                        <a:buNone/>
                      </a:pPr>
                      <a:r>
                        <a:rPr b="1" lang="en-US" sz="1300">
                          <a:highlight>
                            <a:srgbClr val="FFFFFF"/>
                          </a:highlight>
                          <a:latin typeface="Times New Roman"/>
                          <a:ea typeface="Times New Roman"/>
                          <a:cs typeface="Times New Roman"/>
                          <a:sym typeface="Times New Roman"/>
                        </a:rPr>
                        <a:t>No.</a:t>
                      </a:r>
                      <a:endParaRPr b="1" sz="1300">
                        <a:highlight>
                          <a:srgbClr val="FFFFFF"/>
                        </a:highlight>
                        <a:latin typeface="Times New Roman"/>
                        <a:ea typeface="Times New Roman"/>
                        <a:cs typeface="Times New Roman"/>
                        <a:sym typeface="Times New Roman"/>
                      </a:endParaRPr>
                    </a:p>
                  </a:txBody>
                  <a:tcPr marT="114300" marB="114300" marR="114300" marL="114300">
                    <a:lnB cap="flat" cmpd="sng" w="9525">
                      <a:solidFill>
                        <a:srgbClr val="C7CCBE"/>
                      </a:solidFill>
                      <a:prstDash val="solid"/>
                      <a:round/>
                      <a:headEnd len="sm" w="sm" type="none"/>
                      <a:tailEnd len="sm" w="sm" type="none"/>
                    </a:lnB>
                    <a:solidFill>
                      <a:srgbClr val="C7CCBE"/>
                    </a:solidFill>
                  </a:tcPr>
                </a:tc>
                <a:tc>
                  <a:txBody>
                    <a:bodyPr/>
                    <a:lstStyle/>
                    <a:p>
                      <a:pPr indent="0" lvl="0" marL="0" rtl="0" algn="l">
                        <a:lnSpc>
                          <a:spcPct val="115000"/>
                        </a:lnSpc>
                        <a:spcBef>
                          <a:spcPts val="0"/>
                        </a:spcBef>
                        <a:spcAft>
                          <a:spcPts val="0"/>
                        </a:spcAft>
                        <a:buNone/>
                      </a:pPr>
                      <a:r>
                        <a:rPr b="1" lang="en-US" sz="1300">
                          <a:highlight>
                            <a:srgbClr val="FFFFFF"/>
                          </a:highlight>
                          <a:latin typeface="Times New Roman"/>
                          <a:ea typeface="Times New Roman"/>
                          <a:cs typeface="Times New Roman"/>
                          <a:sym typeface="Times New Roman"/>
                        </a:rPr>
                        <a:t>Mode</a:t>
                      </a:r>
                      <a:endParaRPr b="1" sz="1300">
                        <a:highlight>
                          <a:srgbClr val="FFFFFF"/>
                        </a:highlight>
                        <a:latin typeface="Times New Roman"/>
                        <a:ea typeface="Times New Roman"/>
                        <a:cs typeface="Times New Roman"/>
                        <a:sym typeface="Times New Roman"/>
                      </a:endParaRPr>
                    </a:p>
                  </a:txBody>
                  <a:tcPr marT="114300" marB="114300" marR="114300" marL="114300">
                    <a:lnB cap="flat" cmpd="sng" w="9525">
                      <a:solidFill>
                        <a:srgbClr val="C7CCBE"/>
                      </a:solidFill>
                      <a:prstDash val="solid"/>
                      <a:round/>
                      <a:headEnd len="sm" w="sm" type="none"/>
                      <a:tailEnd len="sm" w="sm" type="none"/>
                    </a:lnB>
                    <a:solidFill>
                      <a:srgbClr val="C7CCBE"/>
                    </a:solidFill>
                  </a:tcPr>
                </a:tc>
                <a:tc>
                  <a:txBody>
                    <a:bodyPr/>
                    <a:lstStyle/>
                    <a:p>
                      <a:pPr indent="0" lvl="0" marL="0" rtl="0" algn="l">
                        <a:lnSpc>
                          <a:spcPct val="115000"/>
                        </a:lnSpc>
                        <a:spcBef>
                          <a:spcPts val="0"/>
                        </a:spcBef>
                        <a:spcAft>
                          <a:spcPts val="0"/>
                        </a:spcAft>
                        <a:buNone/>
                      </a:pPr>
                      <a:r>
                        <a:rPr b="1" lang="en-US" sz="1300">
                          <a:highlight>
                            <a:srgbClr val="FFFFFF"/>
                          </a:highlight>
                          <a:latin typeface="Times New Roman"/>
                          <a:ea typeface="Times New Roman"/>
                          <a:cs typeface="Times New Roman"/>
                          <a:sym typeface="Times New Roman"/>
                        </a:rPr>
                        <a:t>Description</a:t>
                      </a:r>
                      <a:endParaRPr b="1" sz="1300">
                        <a:highlight>
                          <a:srgbClr val="FFFFFF"/>
                        </a:highlight>
                        <a:latin typeface="Times New Roman"/>
                        <a:ea typeface="Times New Roman"/>
                        <a:cs typeface="Times New Roman"/>
                        <a:sym typeface="Times New Roman"/>
                      </a:endParaRPr>
                    </a:p>
                  </a:txBody>
                  <a:tcPr marT="114300" marB="114300" marR="114300" marL="114300">
                    <a:lnB cap="flat" cmpd="sng" w="9525">
                      <a:solidFill>
                        <a:srgbClr val="C7CCBE"/>
                      </a:solidFill>
                      <a:prstDash val="solid"/>
                      <a:round/>
                      <a:headEnd len="sm" w="sm" type="none"/>
                      <a:tailEnd len="sm" w="sm" type="none"/>
                    </a:lnB>
                    <a:solidFill>
                      <a:srgbClr val="C7CCBE"/>
                    </a:solidFill>
                  </a:tcPr>
                </a:tc>
              </a:tr>
              <a:tr h="918625">
                <a:tc>
                  <a:txBody>
                    <a:bodyPr/>
                    <a:lstStyle/>
                    <a:p>
                      <a:pPr indent="0" lvl="0" marL="190500" rtl="0" algn="l">
                        <a:lnSpc>
                          <a:spcPct val="172500"/>
                        </a:lnSpc>
                        <a:spcBef>
                          <a:spcPts val="0"/>
                        </a:spcBef>
                        <a:spcAft>
                          <a:spcPts val="0"/>
                        </a:spcAft>
                        <a:buNone/>
                      </a:pPr>
                      <a:r>
                        <a:rPr lang="en-US">
                          <a:highlight>
                            <a:srgbClr val="FFFFFF"/>
                          </a:highlight>
                          <a:latin typeface="Verdana"/>
                          <a:ea typeface="Verdana"/>
                          <a:cs typeface="Verdana"/>
                          <a:sym typeface="Verdana"/>
                        </a:rPr>
                        <a:t>1</a:t>
                      </a:r>
                      <a:endParaRPr>
                        <a:highlight>
                          <a:srgbClr val="FFFFFF"/>
                        </a:highlight>
                        <a:latin typeface="Verdana"/>
                        <a:ea typeface="Verdana"/>
                        <a:cs typeface="Verdana"/>
                        <a:sym typeface="Verdana"/>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190500" rtl="0" algn="l">
                        <a:lnSpc>
                          <a:spcPct val="172500"/>
                        </a:lnSpc>
                        <a:spcBef>
                          <a:spcPts val="0"/>
                        </a:spcBef>
                        <a:spcAft>
                          <a:spcPts val="0"/>
                        </a:spcAft>
                        <a:buNone/>
                      </a:pPr>
                      <a:r>
                        <a:rPr lang="en-US">
                          <a:highlight>
                            <a:srgbClr val="FFFFFF"/>
                          </a:highlight>
                          <a:latin typeface="Verdana"/>
                          <a:ea typeface="Verdana"/>
                          <a:cs typeface="Verdana"/>
                          <a:sym typeface="Verdana"/>
                        </a:rPr>
                        <a:t>no</a:t>
                      </a:r>
                      <a:endParaRPr>
                        <a:highlight>
                          <a:srgbClr val="FFFFFF"/>
                        </a:highlight>
                        <a:latin typeface="Verdana"/>
                        <a:ea typeface="Verdana"/>
                        <a:cs typeface="Verdana"/>
                        <a:sym typeface="Verdana"/>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190500" rtl="0" algn="l">
                        <a:lnSpc>
                          <a:spcPct val="172500"/>
                        </a:lnSpc>
                        <a:spcBef>
                          <a:spcPts val="0"/>
                        </a:spcBef>
                        <a:spcAft>
                          <a:spcPts val="0"/>
                        </a:spcAft>
                        <a:buNone/>
                      </a:pPr>
                      <a:r>
                        <a:rPr lang="en-US">
                          <a:highlight>
                            <a:srgbClr val="FFFFFF"/>
                          </a:highlight>
                          <a:latin typeface="Verdana"/>
                          <a:ea typeface="Verdana"/>
                          <a:cs typeface="Verdana"/>
                          <a:sym typeface="Verdana"/>
                        </a:rPr>
                        <a:t>It is the default autowiring mode. It means no autowiring bydefault.</a:t>
                      </a:r>
                      <a:endParaRPr>
                        <a:highlight>
                          <a:srgbClr val="FFFFFF"/>
                        </a:highlight>
                        <a:latin typeface="Verdana"/>
                        <a:ea typeface="Verdana"/>
                        <a:cs typeface="Verdana"/>
                        <a:sym typeface="Verdana"/>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918625">
                <a:tc>
                  <a:txBody>
                    <a:bodyPr/>
                    <a:lstStyle/>
                    <a:p>
                      <a:pPr indent="0" lvl="0" marL="190500" rtl="0" algn="l">
                        <a:lnSpc>
                          <a:spcPct val="172500"/>
                        </a:lnSpc>
                        <a:spcBef>
                          <a:spcPts val="0"/>
                        </a:spcBef>
                        <a:spcAft>
                          <a:spcPts val="0"/>
                        </a:spcAft>
                        <a:buNone/>
                      </a:pPr>
                      <a:r>
                        <a:rPr lang="en-US">
                          <a:highlight>
                            <a:srgbClr val="FFFFFF"/>
                          </a:highlight>
                          <a:latin typeface="Verdana"/>
                          <a:ea typeface="Verdana"/>
                          <a:cs typeface="Verdana"/>
                          <a:sym typeface="Verdana"/>
                        </a:rPr>
                        <a:t>2</a:t>
                      </a:r>
                      <a:endParaRPr>
                        <a:highlight>
                          <a:srgbClr val="FFFFFF"/>
                        </a:highlight>
                        <a:latin typeface="Verdana"/>
                        <a:ea typeface="Verdana"/>
                        <a:cs typeface="Verdana"/>
                        <a:sym typeface="Verdana"/>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190500" rtl="0" algn="l">
                        <a:lnSpc>
                          <a:spcPct val="172500"/>
                        </a:lnSpc>
                        <a:spcBef>
                          <a:spcPts val="0"/>
                        </a:spcBef>
                        <a:spcAft>
                          <a:spcPts val="0"/>
                        </a:spcAft>
                        <a:buNone/>
                      </a:pPr>
                      <a:r>
                        <a:rPr lang="en-US">
                          <a:highlight>
                            <a:srgbClr val="FFFFFF"/>
                          </a:highlight>
                          <a:latin typeface="Verdana"/>
                          <a:ea typeface="Verdana"/>
                          <a:cs typeface="Verdana"/>
                          <a:sym typeface="Verdana"/>
                        </a:rPr>
                        <a:t>byName</a:t>
                      </a:r>
                      <a:endParaRPr>
                        <a:highlight>
                          <a:srgbClr val="FFFFFF"/>
                        </a:highlight>
                        <a:latin typeface="Verdana"/>
                        <a:ea typeface="Verdana"/>
                        <a:cs typeface="Verdana"/>
                        <a:sym typeface="Verdana"/>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190500" rtl="0" algn="l">
                        <a:lnSpc>
                          <a:spcPct val="172500"/>
                        </a:lnSpc>
                        <a:spcBef>
                          <a:spcPts val="0"/>
                        </a:spcBef>
                        <a:spcAft>
                          <a:spcPts val="0"/>
                        </a:spcAft>
                        <a:buNone/>
                      </a:pPr>
                      <a:r>
                        <a:rPr lang="en-US">
                          <a:highlight>
                            <a:srgbClr val="FFFFFF"/>
                          </a:highlight>
                          <a:latin typeface="Verdana"/>
                          <a:ea typeface="Verdana"/>
                          <a:cs typeface="Verdana"/>
                          <a:sym typeface="Verdana"/>
                        </a:rPr>
                        <a:t>The byName mode injects the object dependency according to name of the bean. In such case, property name and bean name must be same. It internally calls setter method.</a:t>
                      </a:r>
                      <a:endParaRPr>
                        <a:highlight>
                          <a:srgbClr val="FFFFFF"/>
                        </a:highlight>
                        <a:latin typeface="Verdana"/>
                        <a:ea typeface="Verdana"/>
                        <a:cs typeface="Verdana"/>
                        <a:sym typeface="Verdana"/>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918625">
                <a:tc>
                  <a:txBody>
                    <a:bodyPr/>
                    <a:lstStyle/>
                    <a:p>
                      <a:pPr indent="0" lvl="0" marL="190500" rtl="0" algn="l">
                        <a:lnSpc>
                          <a:spcPct val="172500"/>
                        </a:lnSpc>
                        <a:spcBef>
                          <a:spcPts val="0"/>
                        </a:spcBef>
                        <a:spcAft>
                          <a:spcPts val="0"/>
                        </a:spcAft>
                        <a:buNone/>
                      </a:pPr>
                      <a:r>
                        <a:rPr lang="en-US">
                          <a:highlight>
                            <a:srgbClr val="FFFFFF"/>
                          </a:highlight>
                          <a:latin typeface="Verdana"/>
                          <a:ea typeface="Verdana"/>
                          <a:cs typeface="Verdana"/>
                          <a:sym typeface="Verdana"/>
                        </a:rPr>
                        <a:t>3</a:t>
                      </a:r>
                      <a:endParaRPr>
                        <a:highlight>
                          <a:srgbClr val="FFFFFF"/>
                        </a:highlight>
                        <a:latin typeface="Verdana"/>
                        <a:ea typeface="Verdana"/>
                        <a:cs typeface="Verdana"/>
                        <a:sym typeface="Verdana"/>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190500" rtl="0" algn="l">
                        <a:lnSpc>
                          <a:spcPct val="172500"/>
                        </a:lnSpc>
                        <a:spcBef>
                          <a:spcPts val="0"/>
                        </a:spcBef>
                        <a:spcAft>
                          <a:spcPts val="0"/>
                        </a:spcAft>
                        <a:buNone/>
                      </a:pPr>
                      <a:r>
                        <a:rPr lang="en-US">
                          <a:highlight>
                            <a:srgbClr val="FFFFFF"/>
                          </a:highlight>
                          <a:latin typeface="Verdana"/>
                          <a:ea typeface="Verdana"/>
                          <a:cs typeface="Verdana"/>
                          <a:sym typeface="Verdana"/>
                        </a:rPr>
                        <a:t>byType</a:t>
                      </a:r>
                      <a:endParaRPr>
                        <a:highlight>
                          <a:srgbClr val="FFFFFF"/>
                        </a:highlight>
                        <a:latin typeface="Verdana"/>
                        <a:ea typeface="Verdana"/>
                        <a:cs typeface="Verdana"/>
                        <a:sym typeface="Verdana"/>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190500" rtl="0" algn="l">
                        <a:lnSpc>
                          <a:spcPct val="172500"/>
                        </a:lnSpc>
                        <a:spcBef>
                          <a:spcPts val="0"/>
                        </a:spcBef>
                        <a:spcAft>
                          <a:spcPts val="0"/>
                        </a:spcAft>
                        <a:buNone/>
                      </a:pPr>
                      <a:r>
                        <a:rPr lang="en-US">
                          <a:highlight>
                            <a:srgbClr val="FFFFFF"/>
                          </a:highlight>
                          <a:latin typeface="Verdana"/>
                          <a:ea typeface="Verdana"/>
                          <a:cs typeface="Verdana"/>
                          <a:sym typeface="Verdana"/>
                        </a:rPr>
                        <a:t>The byType mode injects the object dependency according to type. So property name and bean name can be different. It internally calls setter method.</a:t>
                      </a:r>
                      <a:endParaRPr>
                        <a:highlight>
                          <a:srgbClr val="FFFFFF"/>
                        </a:highlight>
                        <a:latin typeface="Verdana"/>
                        <a:ea typeface="Verdana"/>
                        <a:cs typeface="Verdana"/>
                        <a:sym typeface="Verdana"/>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918625">
                <a:tc>
                  <a:txBody>
                    <a:bodyPr/>
                    <a:lstStyle/>
                    <a:p>
                      <a:pPr indent="0" lvl="0" marL="190500" rtl="0" algn="l">
                        <a:lnSpc>
                          <a:spcPct val="172500"/>
                        </a:lnSpc>
                        <a:spcBef>
                          <a:spcPts val="0"/>
                        </a:spcBef>
                        <a:spcAft>
                          <a:spcPts val="0"/>
                        </a:spcAft>
                        <a:buNone/>
                      </a:pPr>
                      <a:r>
                        <a:rPr lang="en-US">
                          <a:highlight>
                            <a:srgbClr val="FFFFFF"/>
                          </a:highlight>
                          <a:latin typeface="Verdana"/>
                          <a:ea typeface="Verdana"/>
                          <a:cs typeface="Verdana"/>
                          <a:sym typeface="Verdana"/>
                        </a:rPr>
                        <a:t>4</a:t>
                      </a:r>
                      <a:endParaRPr>
                        <a:highlight>
                          <a:srgbClr val="FFFFFF"/>
                        </a:highlight>
                        <a:latin typeface="Verdana"/>
                        <a:ea typeface="Verdana"/>
                        <a:cs typeface="Verdana"/>
                        <a:sym typeface="Verdana"/>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190500" rtl="0" algn="l">
                        <a:lnSpc>
                          <a:spcPct val="172500"/>
                        </a:lnSpc>
                        <a:spcBef>
                          <a:spcPts val="0"/>
                        </a:spcBef>
                        <a:spcAft>
                          <a:spcPts val="0"/>
                        </a:spcAft>
                        <a:buNone/>
                      </a:pPr>
                      <a:r>
                        <a:rPr lang="en-US">
                          <a:highlight>
                            <a:srgbClr val="FFFFFF"/>
                          </a:highlight>
                          <a:latin typeface="Verdana"/>
                          <a:ea typeface="Verdana"/>
                          <a:cs typeface="Verdana"/>
                          <a:sym typeface="Verdana"/>
                        </a:rPr>
                        <a:t>constructor</a:t>
                      </a:r>
                      <a:endParaRPr>
                        <a:highlight>
                          <a:srgbClr val="FFFFFF"/>
                        </a:highlight>
                        <a:latin typeface="Verdana"/>
                        <a:ea typeface="Verdana"/>
                        <a:cs typeface="Verdana"/>
                        <a:sym typeface="Verdana"/>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190500" rtl="0" algn="l">
                        <a:lnSpc>
                          <a:spcPct val="172500"/>
                        </a:lnSpc>
                        <a:spcBef>
                          <a:spcPts val="0"/>
                        </a:spcBef>
                        <a:spcAft>
                          <a:spcPts val="0"/>
                        </a:spcAft>
                        <a:buNone/>
                      </a:pPr>
                      <a:r>
                        <a:rPr lang="en-US">
                          <a:highlight>
                            <a:srgbClr val="FFFFFF"/>
                          </a:highlight>
                          <a:latin typeface="Verdana"/>
                          <a:ea typeface="Verdana"/>
                          <a:cs typeface="Verdana"/>
                          <a:sym typeface="Verdana"/>
                        </a:rPr>
                        <a:t>The constructor mode injects the dependency by calling the constructor of the class. It calls the constructor having large number of parameters.</a:t>
                      </a:r>
                      <a:endParaRPr>
                        <a:highlight>
                          <a:srgbClr val="FFFFFF"/>
                        </a:highlight>
                        <a:latin typeface="Verdana"/>
                        <a:ea typeface="Verdana"/>
                        <a:cs typeface="Verdana"/>
                        <a:sym typeface="Verdana"/>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918625">
                <a:tc>
                  <a:txBody>
                    <a:bodyPr/>
                    <a:lstStyle/>
                    <a:p>
                      <a:pPr indent="0" lvl="0" marL="190500" rtl="0" algn="l">
                        <a:lnSpc>
                          <a:spcPct val="172500"/>
                        </a:lnSpc>
                        <a:spcBef>
                          <a:spcPts val="0"/>
                        </a:spcBef>
                        <a:spcAft>
                          <a:spcPts val="0"/>
                        </a:spcAft>
                        <a:buNone/>
                      </a:pPr>
                      <a:r>
                        <a:rPr lang="en-US">
                          <a:highlight>
                            <a:srgbClr val="FFFFFF"/>
                          </a:highlight>
                          <a:latin typeface="Verdana"/>
                          <a:ea typeface="Verdana"/>
                          <a:cs typeface="Verdana"/>
                          <a:sym typeface="Verdana"/>
                        </a:rPr>
                        <a:t>5</a:t>
                      </a:r>
                      <a:endParaRPr>
                        <a:highlight>
                          <a:srgbClr val="FFFFFF"/>
                        </a:highlight>
                        <a:latin typeface="Verdana"/>
                        <a:ea typeface="Verdana"/>
                        <a:cs typeface="Verdana"/>
                        <a:sym typeface="Verdana"/>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190500" rtl="0" algn="l">
                        <a:lnSpc>
                          <a:spcPct val="172500"/>
                        </a:lnSpc>
                        <a:spcBef>
                          <a:spcPts val="0"/>
                        </a:spcBef>
                        <a:spcAft>
                          <a:spcPts val="0"/>
                        </a:spcAft>
                        <a:buNone/>
                      </a:pPr>
                      <a:r>
                        <a:rPr lang="en-US">
                          <a:highlight>
                            <a:srgbClr val="FFFFFF"/>
                          </a:highlight>
                          <a:latin typeface="Verdana"/>
                          <a:ea typeface="Verdana"/>
                          <a:cs typeface="Verdana"/>
                          <a:sym typeface="Verdana"/>
                        </a:rPr>
                        <a:t>autodetect</a:t>
                      </a:r>
                      <a:endParaRPr>
                        <a:highlight>
                          <a:srgbClr val="FFFFFF"/>
                        </a:highlight>
                        <a:latin typeface="Verdana"/>
                        <a:ea typeface="Verdana"/>
                        <a:cs typeface="Verdana"/>
                        <a:sym typeface="Verdana"/>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190500" rtl="0" algn="l">
                        <a:lnSpc>
                          <a:spcPct val="172500"/>
                        </a:lnSpc>
                        <a:spcBef>
                          <a:spcPts val="0"/>
                        </a:spcBef>
                        <a:spcAft>
                          <a:spcPts val="0"/>
                        </a:spcAft>
                        <a:buNone/>
                      </a:pPr>
                      <a:r>
                        <a:rPr lang="en-US">
                          <a:highlight>
                            <a:srgbClr val="FFFFFF"/>
                          </a:highlight>
                          <a:latin typeface="Verdana"/>
                          <a:ea typeface="Verdana"/>
                          <a:cs typeface="Verdana"/>
                          <a:sym typeface="Verdana"/>
                        </a:rPr>
                        <a:t>It is deprecated since Spring 3.</a:t>
                      </a:r>
                      <a:endParaRPr>
                        <a:highlight>
                          <a:srgbClr val="FFFFFF"/>
                        </a:highlight>
                        <a:latin typeface="Verdana"/>
                        <a:ea typeface="Verdana"/>
                        <a:cs typeface="Verdana"/>
                        <a:sym typeface="Verdana"/>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bl>
          </a:graphicData>
        </a:graphic>
      </p:graphicFrame>
      <p:sp>
        <p:nvSpPr>
          <p:cNvPr id="463" name="Google Shape;463;p65"/>
          <p:cNvSpPr txBox="1"/>
          <p:nvPr/>
        </p:nvSpPr>
        <p:spPr>
          <a:xfrm>
            <a:off x="152400" y="390025"/>
            <a:ext cx="5552100" cy="836400"/>
          </a:xfrm>
          <a:prstGeom prst="rect">
            <a:avLst/>
          </a:prstGeom>
          <a:noFill/>
          <a:ln>
            <a:noFill/>
          </a:ln>
        </p:spPr>
        <p:txBody>
          <a:bodyPr anchorCtr="0" anchor="ctr" bIns="91425" lIns="91425" spcFirstLastPara="1" rIns="91425" wrap="square" tIns="91425">
            <a:noAutofit/>
          </a:bodyPr>
          <a:lstStyle/>
          <a:p>
            <a:pPr indent="0" lvl="0" marL="0" rtl="0" algn="l">
              <a:lnSpc>
                <a:spcPct val="130000"/>
              </a:lnSpc>
              <a:spcBef>
                <a:spcPts val="1800"/>
              </a:spcBef>
              <a:spcAft>
                <a:spcPts val="0"/>
              </a:spcAft>
              <a:buNone/>
            </a:pPr>
            <a:r>
              <a:rPr lang="en-US" sz="1900">
                <a:solidFill>
                  <a:srgbClr val="610B38"/>
                </a:solidFill>
                <a:highlight>
                  <a:srgbClr val="FFFFFF"/>
                </a:highlight>
              </a:rPr>
              <a:t>Autowiring Modes</a:t>
            </a:r>
            <a:endParaRPr sz="1900">
              <a:solidFill>
                <a:srgbClr val="610B38"/>
              </a:solidFill>
              <a:highlight>
                <a:srgbClr val="FFFFFF"/>
              </a:highlight>
            </a:endParaRPr>
          </a:p>
          <a:p>
            <a:pPr indent="0" lvl="0" marL="0" rtl="0" algn="l">
              <a:lnSpc>
                <a:spcPct val="115000"/>
              </a:lnSpc>
              <a:spcBef>
                <a:spcPts val="1000"/>
              </a:spcBef>
              <a:spcAft>
                <a:spcPts val="1000"/>
              </a:spcAft>
              <a:buNone/>
            </a:pPr>
            <a:r>
              <a:rPr lang="en-US" sz="1800">
                <a:highlight>
                  <a:srgbClr val="FFFFFF"/>
                </a:highlight>
                <a:latin typeface="Verdana"/>
                <a:ea typeface="Verdana"/>
                <a:cs typeface="Verdana"/>
                <a:sym typeface="Verdana"/>
              </a:rPr>
              <a:t>There are many autowiring modes:</a:t>
            </a:r>
            <a:endParaRPr sz="1800">
              <a:highlight>
                <a:srgbClr val="FFFFFF"/>
              </a:highlight>
              <a:latin typeface="Verdana"/>
              <a:ea typeface="Verdana"/>
              <a:cs typeface="Verdana"/>
              <a:sym typeface="Verdana"/>
            </a:endParaRPr>
          </a:p>
        </p:txBody>
      </p:sp>
    </p:spTree>
  </p:cSld>
  <p:clrMapOvr>
    <a:masterClrMapping/>
  </p:clrMapOvr>
  <p:transition>
    <p:fade thruBlk="1"/>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66"/>
          <p:cNvSpPr txBox="1"/>
          <p:nvPr/>
        </p:nvSpPr>
        <p:spPr>
          <a:xfrm>
            <a:off x="0" y="0"/>
            <a:ext cx="9144000" cy="58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rgbClr val="FF0000"/>
                </a:solidFill>
                <a:latin typeface="Calibri"/>
                <a:ea typeface="Calibri"/>
                <a:cs typeface="Calibri"/>
                <a:sym typeface="Calibri"/>
              </a:rPr>
              <a:t>Autowire byName</a:t>
            </a:r>
            <a:endParaRPr sz="3200">
              <a:solidFill>
                <a:srgbClr val="FF0000"/>
              </a:solidFill>
              <a:latin typeface="Calibri"/>
              <a:ea typeface="Calibri"/>
              <a:cs typeface="Calibri"/>
              <a:sym typeface="Calibri"/>
            </a:endParaRPr>
          </a:p>
        </p:txBody>
      </p:sp>
      <p:pic>
        <p:nvPicPr>
          <p:cNvPr id="469" name="Google Shape;469;p66"/>
          <p:cNvPicPr preferRelativeResize="0"/>
          <p:nvPr/>
        </p:nvPicPr>
        <p:blipFill>
          <a:blip r:embed="rId3">
            <a:alphaModFix/>
          </a:blip>
          <a:stretch>
            <a:fillRect/>
          </a:stretch>
        </p:blipFill>
        <p:spPr>
          <a:xfrm>
            <a:off x="152400" y="737100"/>
            <a:ext cx="8134350" cy="5048250"/>
          </a:xfrm>
          <a:prstGeom prst="rect">
            <a:avLst/>
          </a:prstGeom>
          <a:noFill/>
          <a:ln>
            <a:noFill/>
          </a:ln>
        </p:spPr>
      </p:pic>
    </p:spTree>
  </p:cSld>
  <p:clrMapOvr>
    <a:masterClrMapping/>
  </p:clrMapOvr>
  <p:transition>
    <p:fade thruBlk="1"/>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67"/>
          <p:cNvSpPr txBox="1"/>
          <p:nvPr/>
        </p:nvSpPr>
        <p:spPr>
          <a:xfrm>
            <a:off x="0" y="0"/>
            <a:ext cx="9144000" cy="58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rgbClr val="FF0000"/>
                </a:solidFill>
                <a:latin typeface="Calibri"/>
                <a:ea typeface="Calibri"/>
                <a:cs typeface="Calibri"/>
                <a:sym typeface="Calibri"/>
              </a:rPr>
              <a:t>Autowire byType</a:t>
            </a:r>
            <a:endParaRPr sz="3200">
              <a:solidFill>
                <a:srgbClr val="FF0000"/>
              </a:solidFill>
              <a:latin typeface="Calibri"/>
              <a:ea typeface="Calibri"/>
              <a:cs typeface="Calibri"/>
              <a:sym typeface="Calibri"/>
            </a:endParaRPr>
          </a:p>
        </p:txBody>
      </p:sp>
      <p:pic>
        <p:nvPicPr>
          <p:cNvPr id="475" name="Google Shape;475;p67"/>
          <p:cNvPicPr preferRelativeResize="0"/>
          <p:nvPr/>
        </p:nvPicPr>
        <p:blipFill>
          <a:blip r:embed="rId3">
            <a:alphaModFix/>
          </a:blip>
          <a:stretch>
            <a:fillRect/>
          </a:stretch>
        </p:blipFill>
        <p:spPr>
          <a:xfrm>
            <a:off x="152400" y="737100"/>
            <a:ext cx="8839201" cy="4819579"/>
          </a:xfrm>
          <a:prstGeom prst="rect">
            <a:avLst/>
          </a:prstGeom>
          <a:noFill/>
          <a:ln>
            <a:noFill/>
          </a:ln>
        </p:spPr>
      </p:pic>
    </p:spTree>
  </p:cSld>
  <p:clrMapOvr>
    <a:masterClrMapping/>
  </p:clrMapOvr>
  <p:transition>
    <p:fade thruBlk="1"/>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68"/>
          <p:cNvSpPr txBox="1"/>
          <p:nvPr/>
        </p:nvSpPr>
        <p:spPr>
          <a:xfrm>
            <a:off x="0" y="0"/>
            <a:ext cx="9144000" cy="58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rgbClr val="FF0000"/>
                </a:solidFill>
                <a:latin typeface="Calibri"/>
                <a:ea typeface="Calibri"/>
                <a:cs typeface="Calibri"/>
                <a:sym typeface="Calibri"/>
              </a:rPr>
              <a:t>Autowire constructor &amp; no</a:t>
            </a:r>
            <a:endParaRPr sz="3200">
              <a:solidFill>
                <a:srgbClr val="FF0000"/>
              </a:solidFill>
              <a:latin typeface="Calibri"/>
              <a:ea typeface="Calibri"/>
              <a:cs typeface="Calibri"/>
              <a:sym typeface="Calibri"/>
            </a:endParaRPr>
          </a:p>
        </p:txBody>
      </p:sp>
      <p:pic>
        <p:nvPicPr>
          <p:cNvPr id="481" name="Google Shape;481;p68"/>
          <p:cNvPicPr preferRelativeResize="0"/>
          <p:nvPr/>
        </p:nvPicPr>
        <p:blipFill>
          <a:blip r:embed="rId3">
            <a:alphaModFix/>
          </a:blip>
          <a:stretch>
            <a:fillRect/>
          </a:stretch>
        </p:blipFill>
        <p:spPr>
          <a:xfrm>
            <a:off x="152400" y="737100"/>
            <a:ext cx="8839200" cy="4440317"/>
          </a:xfrm>
          <a:prstGeom prst="rect">
            <a:avLst/>
          </a:prstGeom>
          <a:noFill/>
          <a:ln>
            <a:noFill/>
          </a:ln>
        </p:spPr>
      </p:pic>
    </p:spTree>
  </p:cSld>
  <p:clrMapOvr>
    <a:masterClrMapping/>
  </p:clrMapOvr>
  <p:transition>
    <p:fade thruBlk="1"/>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69"/>
          <p:cNvSpPr txBox="1"/>
          <p:nvPr>
            <p:ph idx="4294967295" type="subTitle"/>
          </p:nvPr>
        </p:nvSpPr>
        <p:spPr>
          <a:xfrm>
            <a:off x="0" y="914400"/>
            <a:ext cx="8763000" cy="4876800"/>
          </a:xfrm>
          <a:prstGeom prst="rect">
            <a:avLst/>
          </a:prstGeom>
          <a:noFill/>
          <a:ln>
            <a:noFill/>
          </a:ln>
        </p:spPr>
        <p:txBody>
          <a:bodyPr anchorCtr="0" anchor="t" bIns="45700" lIns="91425" spcFirstLastPara="1" rIns="91425" wrap="square" tIns="45700">
            <a:noAutofit/>
          </a:bodyPr>
          <a:lstStyle/>
          <a:p>
            <a:pPr indent="-117475" lvl="0" marL="274320" marR="0" rtl="0" algn="just">
              <a:spcBef>
                <a:spcPts val="520"/>
              </a:spcBef>
              <a:spcAft>
                <a:spcPts val="0"/>
              </a:spcAft>
              <a:buClr>
                <a:schemeClr val="accent3"/>
              </a:buClr>
              <a:buSzPts val="2470"/>
              <a:buFont typeface="Noto Sans Symbols"/>
              <a:buNone/>
            </a:pPr>
            <a:r>
              <a:rPr lang="en-US">
                <a:latin typeface="Calibri"/>
                <a:ea typeface="Calibri"/>
                <a:cs typeface="Calibri"/>
                <a:sym typeface="Calibri"/>
              </a:rPr>
              <a:t>Autowiring can be performed using @Autowired Annotation. An object annotated with above annotation is automatically created. By default @Autowired uses by Type. </a:t>
            </a:r>
            <a:endParaRPr>
              <a:latin typeface="Calibri"/>
              <a:ea typeface="Calibri"/>
              <a:cs typeface="Calibri"/>
              <a:sym typeface="Calibri"/>
            </a:endParaRPr>
          </a:p>
          <a:p>
            <a:pPr indent="-117475" lvl="0" marL="274320" marR="0" rtl="0" algn="just">
              <a:spcBef>
                <a:spcPts val="520"/>
              </a:spcBef>
              <a:spcAft>
                <a:spcPts val="0"/>
              </a:spcAft>
              <a:buClr>
                <a:schemeClr val="accent3"/>
              </a:buClr>
              <a:buSzPts val="2470"/>
              <a:buFont typeface="Noto Sans Symbols"/>
              <a:buNone/>
            </a:pPr>
            <a:r>
              <a:t/>
            </a:r>
            <a:endParaRPr>
              <a:latin typeface="Calibri"/>
              <a:ea typeface="Calibri"/>
              <a:cs typeface="Calibri"/>
              <a:sym typeface="Calibri"/>
            </a:endParaRPr>
          </a:p>
          <a:p>
            <a:pPr indent="-117475" lvl="0" marL="274320" marR="0" rtl="0" algn="just">
              <a:spcBef>
                <a:spcPts val="520"/>
              </a:spcBef>
              <a:spcAft>
                <a:spcPts val="0"/>
              </a:spcAft>
              <a:buClr>
                <a:schemeClr val="accent3"/>
              </a:buClr>
              <a:buSzPts val="2470"/>
              <a:buFont typeface="Noto Sans Symbols"/>
              <a:buNone/>
            </a:pPr>
            <a:r>
              <a:rPr lang="en-US">
                <a:latin typeface="Calibri"/>
                <a:ea typeface="Calibri"/>
                <a:cs typeface="Calibri"/>
                <a:sym typeface="Calibri"/>
              </a:rPr>
              <a:t>@Qualifier annotation can be used to autowire by name, when using @Autowired annotation</a:t>
            </a:r>
            <a:endParaRPr>
              <a:latin typeface="Calibri"/>
              <a:ea typeface="Calibri"/>
              <a:cs typeface="Calibri"/>
              <a:sym typeface="Calibri"/>
            </a:endParaRPr>
          </a:p>
        </p:txBody>
      </p:sp>
      <p:sp>
        <p:nvSpPr>
          <p:cNvPr id="487" name="Google Shape;487;p69"/>
          <p:cNvSpPr txBox="1"/>
          <p:nvPr/>
        </p:nvSpPr>
        <p:spPr>
          <a:xfrm>
            <a:off x="0" y="228600"/>
            <a:ext cx="8763000" cy="990600"/>
          </a:xfrm>
          <a:prstGeom prst="rect">
            <a:avLst/>
          </a:prstGeom>
          <a:noFill/>
          <a:ln>
            <a:noFill/>
          </a:ln>
        </p:spPr>
        <p:txBody>
          <a:bodyPr anchorCtr="0" anchor="t" bIns="45700" lIns="91425" spcFirstLastPara="1" rIns="91425" wrap="square" tIns="45700">
            <a:noAutofit/>
          </a:bodyPr>
          <a:lstStyle/>
          <a:p>
            <a:pPr indent="-274320" lvl="0" marL="274320" marR="0" rtl="0" algn="just">
              <a:lnSpc>
                <a:spcPct val="100000"/>
              </a:lnSpc>
              <a:spcBef>
                <a:spcPts val="0"/>
              </a:spcBef>
              <a:spcAft>
                <a:spcPts val="0"/>
              </a:spcAft>
              <a:buNone/>
            </a:pPr>
            <a:r>
              <a:rPr lang="en-US" sz="2800">
                <a:solidFill>
                  <a:srgbClr val="FF0000"/>
                </a:solidFill>
                <a:latin typeface="Calibri"/>
                <a:ea typeface="Calibri"/>
                <a:cs typeface="Calibri"/>
                <a:sym typeface="Calibri"/>
              </a:rPr>
              <a:t>Autowiring using Annotation</a:t>
            </a:r>
            <a:endParaRPr b="0" i="0" sz="2800" u="none" cap="none" strike="noStrike">
              <a:solidFill>
                <a:srgbClr val="FF0000"/>
              </a:solidFill>
              <a:latin typeface="Calibri"/>
              <a:ea typeface="Calibri"/>
              <a:cs typeface="Calibri"/>
              <a:sym typeface="Calibri"/>
            </a:endParaRPr>
          </a:p>
        </p:txBody>
      </p:sp>
    </p:spTree>
  </p:cSld>
  <p:clrMapOvr>
    <a:masterClrMapping/>
  </p:clrMapOvr>
  <p:transition>
    <p:fade thruBlk="1"/>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70"/>
          <p:cNvSpPr txBox="1"/>
          <p:nvPr>
            <p:ph idx="4294967295" type="subTitle"/>
          </p:nvPr>
        </p:nvSpPr>
        <p:spPr>
          <a:xfrm>
            <a:off x="0" y="838200"/>
            <a:ext cx="9144000" cy="6019800"/>
          </a:xfrm>
          <a:prstGeom prst="rect">
            <a:avLst/>
          </a:prstGeom>
          <a:noFill/>
          <a:ln>
            <a:noFill/>
          </a:ln>
        </p:spPr>
        <p:txBody>
          <a:bodyPr anchorCtr="0" anchor="t" bIns="45700" lIns="91425" spcFirstLastPara="1" rIns="91425" wrap="square" tIns="45700">
            <a:noAutofit/>
          </a:bodyPr>
          <a:lstStyle/>
          <a:p>
            <a:pPr indent="-274320" lvl="0" marL="274320" marR="0" rtl="0" algn="just">
              <a:spcBef>
                <a:spcPts val="0"/>
              </a:spcBef>
              <a:spcAft>
                <a:spcPts val="0"/>
              </a:spcAft>
              <a:buClr>
                <a:schemeClr val="accent3"/>
              </a:buClr>
              <a:buSzPts val="2470"/>
              <a:buFont typeface="Noto Sans Symbols"/>
              <a:buNone/>
            </a:pPr>
            <a:r>
              <a:t/>
            </a:r>
            <a:endParaRPr b="0" i="0" sz="2600" u="none" cap="none" strike="noStrike">
              <a:solidFill>
                <a:schemeClr val="dk1"/>
              </a:solidFill>
              <a:latin typeface="Constantia"/>
              <a:ea typeface="Constantia"/>
              <a:cs typeface="Constantia"/>
              <a:sym typeface="Constantia"/>
            </a:endParaRPr>
          </a:p>
          <a:p>
            <a:pPr indent="-274320" lvl="0" marL="274320" marR="0" rtl="0" algn="just">
              <a:spcBef>
                <a:spcPts val="640"/>
              </a:spcBef>
              <a:spcAft>
                <a:spcPts val="0"/>
              </a:spcAft>
              <a:buClr>
                <a:schemeClr val="accent3"/>
              </a:buClr>
              <a:buSzPts val="3040"/>
              <a:buFont typeface="Noto Sans Symbols"/>
              <a:buNone/>
            </a:pPr>
            <a:r>
              <a:rPr b="0" i="0" lang="en-US" sz="3200" u="none" cap="none" strike="noStrike">
                <a:solidFill>
                  <a:schemeClr val="dk1"/>
                </a:solidFill>
                <a:latin typeface="Calibri"/>
                <a:ea typeface="Calibri"/>
                <a:cs typeface="Calibri"/>
                <a:sym typeface="Calibri"/>
              </a:rPr>
              <a:t>Spring introduces the Spring Expression Language (SpEL), a powerful expression language, used to wire values into bean’s properties. </a:t>
            </a:r>
            <a:endParaRPr/>
          </a:p>
          <a:p>
            <a:pPr indent="-274320" lvl="0" marL="274320" marR="0" rtl="0" algn="just">
              <a:spcBef>
                <a:spcPts val="640"/>
              </a:spcBef>
              <a:spcAft>
                <a:spcPts val="0"/>
              </a:spcAft>
              <a:buClr>
                <a:schemeClr val="accent3"/>
              </a:buClr>
              <a:buSzPts val="3040"/>
              <a:buFont typeface="Noto Sans Symbols"/>
              <a:buNone/>
            </a:pPr>
            <a:r>
              <a:rPr b="0" i="0" lang="en-US" sz="3200" u="none" cap="none" strike="noStrike">
                <a:solidFill>
                  <a:schemeClr val="dk1"/>
                </a:solidFill>
                <a:latin typeface="Calibri"/>
                <a:ea typeface="Calibri"/>
                <a:cs typeface="Calibri"/>
                <a:sym typeface="Calibri"/>
              </a:rPr>
              <a:t>Syntax to define the expression is of the form   </a:t>
            </a:r>
            <a:endParaRPr/>
          </a:p>
          <a:p>
            <a:pPr indent="-274320" lvl="0" marL="274320" marR="0" rtl="0" algn="just">
              <a:spcBef>
                <a:spcPts val="640"/>
              </a:spcBef>
              <a:spcAft>
                <a:spcPts val="0"/>
              </a:spcAft>
              <a:buClr>
                <a:schemeClr val="accent3"/>
              </a:buClr>
              <a:buSzPts val="3040"/>
              <a:buFont typeface="Noto Sans Symbols"/>
              <a:buNone/>
            </a:pPr>
            <a:r>
              <a:rPr b="0" i="0" lang="en-US" sz="3200" u="none" cap="none" strike="noStrike">
                <a:solidFill>
                  <a:srgbClr val="FF0000"/>
                </a:solidFill>
                <a:latin typeface="Calibri"/>
                <a:ea typeface="Calibri"/>
                <a:cs typeface="Calibri"/>
                <a:sym typeface="Calibri"/>
              </a:rPr>
              <a:t>#{ &lt;expression string&gt; }</a:t>
            </a:r>
            <a:endParaRPr/>
          </a:p>
          <a:p>
            <a:pPr indent="-274320" lvl="0" marL="274320" marR="0" rtl="0" algn="just">
              <a:spcBef>
                <a:spcPts val="640"/>
              </a:spcBef>
              <a:spcAft>
                <a:spcPts val="0"/>
              </a:spcAft>
              <a:buClr>
                <a:schemeClr val="accent3"/>
              </a:buClr>
              <a:buSzPts val="3040"/>
              <a:buFont typeface="Noto Sans Symbols"/>
              <a:buNone/>
            </a:pPr>
            <a:r>
              <a:t/>
            </a:r>
            <a:endParaRPr b="0" i="0" sz="3200" u="none" cap="none" strike="noStrike">
              <a:solidFill>
                <a:srgbClr val="FF0000"/>
              </a:solidFill>
              <a:latin typeface="Calibri"/>
              <a:ea typeface="Calibri"/>
              <a:cs typeface="Calibri"/>
              <a:sym typeface="Calibri"/>
            </a:endParaRPr>
          </a:p>
          <a:p>
            <a:pPr indent="-274320" lvl="0" marL="274320" marR="0" rtl="0" algn="just">
              <a:spcBef>
                <a:spcPts val="640"/>
              </a:spcBef>
              <a:spcAft>
                <a:spcPts val="0"/>
              </a:spcAft>
              <a:buClr>
                <a:schemeClr val="accent3"/>
              </a:buClr>
              <a:buSzPts val="3040"/>
              <a:buFont typeface="Noto Sans Symbols"/>
              <a:buNone/>
            </a:pPr>
            <a:r>
              <a:rPr b="0" i="0" lang="en-US" sz="3200" u="none" cap="none" strike="noStrike">
                <a:solidFill>
                  <a:schemeClr val="dk1"/>
                </a:solidFill>
                <a:latin typeface="Calibri"/>
                <a:ea typeface="Calibri"/>
                <a:cs typeface="Calibri"/>
                <a:sym typeface="Calibri"/>
              </a:rPr>
              <a:t>Note that it may not be mandatory to use SpEL, rather it is nice to have feature.</a:t>
            </a:r>
            <a:endParaRPr b="0" i="0" sz="3200" u="none" cap="none" strike="noStrike">
              <a:solidFill>
                <a:schemeClr val="dk1"/>
              </a:solidFill>
              <a:latin typeface="Calibri"/>
              <a:ea typeface="Calibri"/>
              <a:cs typeface="Calibri"/>
              <a:sym typeface="Calibri"/>
            </a:endParaRPr>
          </a:p>
        </p:txBody>
      </p:sp>
      <p:sp>
        <p:nvSpPr>
          <p:cNvPr id="493" name="Google Shape;493;p70"/>
          <p:cNvSpPr txBox="1"/>
          <p:nvPr/>
        </p:nvSpPr>
        <p:spPr>
          <a:xfrm>
            <a:off x="0" y="0"/>
            <a:ext cx="9144000"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rgbClr val="FF0000"/>
                </a:solidFill>
                <a:latin typeface="Calibri"/>
                <a:ea typeface="Calibri"/>
                <a:cs typeface="Calibri"/>
                <a:sym typeface="Calibri"/>
              </a:rPr>
              <a:t>Spring Expression Language(SpEL)</a:t>
            </a:r>
            <a:endParaRPr sz="3200">
              <a:solidFill>
                <a:srgbClr val="FF0000"/>
              </a:solidFill>
              <a:latin typeface="Calibri"/>
              <a:ea typeface="Calibri"/>
              <a:cs typeface="Calibri"/>
              <a:sym typeface="Calibri"/>
            </a:endParaRPr>
          </a:p>
        </p:txBody>
      </p:sp>
    </p:spTree>
  </p:cSld>
  <p:clrMapOvr>
    <a:masterClrMapping/>
  </p:clrMapOvr>
  <p:transition>
    <p:fade thruBlk="1"/>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71"/>
          <p:cNvSpPr txBox="1"/>
          <p:nvPr>
            <p:ph idx="4294967295" type="subTitle"/>
          </p:nvPr>
        </p:nvSpPr>
        <p:spPr>
          <a:xfrm>
            <a:off x="0" y="0"/>
            <a:ext cx="8991600" cy="6858000"/>
          </a:xfrm>
          <a:prstGeom prst="rect">
            <a:avLst/>
          </a:prstGeom>
          <a:noFill/>
          <a:ln>
            <a:noFill/>
          </a:ln>
        </p:spPr>
        <p:txBody>
          <a:bodyPr anchorCtr="0" anchor="t" bIns="45700" lIns="91425" spcFirstLastPara="1" rIns="91425" wrap="square" tIns="45700">
            <a:noAutofit/>
          </a:bodyPr>
          <a:lstStyle/>
          <a:p>
            <a:pPr indent="-274320" lvl="0" marL="274320" marR="0" rtl="0" algn="just">
              <a:spcBef>
                <a:spcPts val="0"/>
              </a:spcBef>
              <a:spcAft>
                <a:spcPts val="0"/>
              </a:spcAft>
              <a:buClr>
                <a:schemeClr val="accent3"/>
              </a:buClr>
              <a:buSzPts val="2470"/>
              <a:buFont typeface="Noto Sans Symbols"/>
              <a:buChar char="⚫"/>
            </a:pPr>
            <a:r>
              <a:rPr b="0" i="0" lang="en-US" sz="2600" u="none" cap="none" strike="noStrike">
                <a:solidFill>
                  <a:srgbClr val="FF0000"/>
                </a:solidFill>
                <a:latin typeface="Constantia"/>
                <a:ea typeface="Constantia"/>
                <a:cs typeface="Constantia"/>
                <a:sym typeface="Constantia"/>
              </a:rPr>
              <a:t>We can use SpEL to inject a bean or a bean property in another bean, or even to invoke a bean method in another bean. </a:t>
            </a:r>
            <a:endParaRPr b="0" i="0" sz="2600" u="none" cap="none" strike="noStrike">
              <a:solidFill>
                <a:srgbClr val="FF0000"/>
              </a:solidFill>
              <a:latin typeface="Constantia"/>
              <a:ea typeface="Constantia"/>
              <a:cs typeface="Constantia"/>
              <a:sym typeface="Constantia"/>
            </a:endParaRPr>
          </a:p>
          <a:p>
            <a:pPr indent="-274320" lvl="0" marL="274320" marR="0" rtl="0" algn="just">
              <a:spcBef>
                <a:spcPts val="520"/>
              </a:spcBef>
              <a:spcAft>
                <a:spcPts val="0"/>
              </a:spcAft>
              <a:buClr>
                <a:schemeClr val="accent3"/>
              </a:buClr>
              <a:buSzPts val="2470"/>
              <a:buFont typeface="Noto Sans Symbols"/>
              <a:buChar char="⚫"/>
            </a:pPr>
            <a:r>
              <a:rPr b="0" i="0" lang="en-US" sz="2600" u="none" cap="none" strike="noStrike">
                <a:solidFill>
                  <a:schemeClr val="dk1"/>
                </a:solidFill>
                <a:latin typeface="Constantia"/>
                <a:ea typeface="Constantia"/>
                <a:cs typeface="Constantia"/>
                <a:sym typeface="Constantia"/>
              </a:rPr>
              <a:t>SpEL also supports most of the standard mathematical, logical or relational operators, as also the ternary operator (if-then-else) to perform conditional checking. We can also get the elements of a Map or a List using SpEL just like we do in Java. Regular expressions are also supported in SpEL using the matches operator. In addition, Spring provides its own API for evaluating expressions.</a:t>
            </a:r>
            <a:endParaRPr/>
          </a:p>
        </p:txBody>
      </p:sp>
    </p:spTree>
  </p:cSld>
  <p:clrMapOvr>
    <a:masterClrMapping/>
  </p:clrMapOvr>
  <p:transition>
    <p:fade thruBlk="1"/>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72"/>
          <p:cNvSpPr txBox="1"/>
          <p:nvPr>
            <p:ph idx="4294967295" type="subTitle"/>
          </p:nvPr>
        </p:nvSpPr>
        <p:spPr>
          <a:xfrm>
            <a:off x="0" y="0"/>
            <a:ext cx="9144000" cy="6705600"/>
          </a:xfrm>
          <a:prstGeom prst="rect">
            <a:avLst/>
          </a:prstGeom>
          <a:noFill/>
          <a:ln>
            <a:noFill/>
          </a:ln>
        </p:spPr>
        <p:txBody>
          <a:bodyPr anchorCtr="0" anchor="t" bIns="45700" lIns="91425" spcFirstLastPara="1" rIns="91425" wrap="square" tIns="45700">
            <a:noAutofit/>
          </a:bodyPr>
          <a:lstStyle/>
          <a:p>
            <a:pPr indent="-274320" lvl="0" marL="274320" marR="0" rtl="0" algn="just">
              <a:spcBef>
                <a:spcPts val="0"/>
              </a:spcBef>
              <a:spcAft>
                <a:spcPts val="0"/>
              </a:spcAft>
              <a:buClr>
                <a:schemeClr val="accent3"/>
              </a:buClr>
              <a:buSzPts val="2470"/>
              <a:buFont typeface="Noto Sans Symbols"/>
              <a:buChar char="⚫"/>
            </a:pPr>
            <a:r>
              <a:rPr b="0" i="0" lang="en-US" sz="2600" u="none" cap="none" strike="noStrike">
                <a:solidFill>
                  <a:schemeClr val="dk1"/>
                </a:solidFill>
                <a:latin typeface="Constantia"/>
                <a:ea typeface="Constantia"/>
                <a:cs typeface="Constantia"/>
                <a:sym typeface="Constantia"/>
              </a:rPr>
              <a:t>“Why use SpEL?” or “Where to use SpEL?”  </a:t>
            </a:r>
            <a:endParaRPr/>
          </a:p>
          <a:p>
            <a:pPr indent="-274320" lvl="0" marL="274320" marR="0" rtl="0" algn="just">
              <a:spcBef>
                <a:spcPts val="520"/>
              </a:spcBef>
              <a:spcAft>
                <a:spcPts val="0"/>
              </a:spcAft>
              <a:buClr>
                <a:schemeClr val="accent3"/>
              </a:buClr>
              <a:buSzPts val="2470"/>
              <a:buFont typeface="Noto Sans Symbols"/>
              <a:buChar char="⚫"/>
            </a:pPr>
            <a:r>
              <a:rPr b="0" i="0" lang="en-US" sz="2600" u="none" cap="none" strike="noStrike">
                <a:solidFill>
                  <a:srgbClr val="FF0000"/>
                </a:solidFill>
                <a:latin typeface="Constantia"/>
                <a:ea typeface="Constantia"/>
                <a:cs typeface="Constantia"/>
                <a:sym typeface="Constantia"/>
              </a:rPr>
              <a:t>The answer is to provide dynamic bean wiring (dependency injection) at runtime. </a:t>
            </a:r>
            <a:r>
              <a:rPr b="0" i="0" lang="en-US" sz="2600" u="none" cap="none" strike="noStrike">
                <a:solidFill>
                  <a:schemeClr val="dk1"/>
                </a:solidFill>
                <a:latin typeface="Constantia"/>
                <a:ea typeface="Constantia"/>
                <a:cs typeface="Constantia"/>
                <a:sym typeface="Constantia"/>
              </a:rPr>
              <a:t> In particular, you can use SpEL in conditional situations to pick the right bean or value to dependency inject based on what is happening and discovered in the application.  The conditionalization could be based on the hardware platform, the operating system, application server hosting the application, the user’s locale, etc. </a:t>
            </a:r>
            <a:endParaRPr b="0" i="0" sz="2600" u="none" cap="none" strike="noStrike">
              <a:solidFill>
                <a:schemeClr val="dk1"/>
              </a:solidFill>
              <a:latin typeface="Constantia"/>
              <a:ea typeface="Constantia"/>
              <a:cs typeface="Constantia"/>
              <a:sym typeface="Constantia"/>
            </a:endParaRPr>
          </a:p>
        </p:txBody>
      </p:sp>
    </p:spTree>
  </p:cSld>
  <p:clrMapOvr>
    <a:masterClrMapping/>
  </p:clrMapOvr>
  <p:transition>
    <p:fade thruBlk="1"/>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73"/>
          <p:cNvSpPr txBox="1"/>
          <p:nvPr>
            <p:ph idx="4294967295" type="subTitle"/>
          </p:nvPr>
        </p:nvSpPr>
        <p:spPr>
          <a:xfrm>
            <a:off x="0" y="228600"/>
            <a:ext cx="8610600" cy="6172200"/>
          </a:xfrm>
          <a:prstGeom prst="rect">
            <a:avLst/>
          </a:prstGeom>
          <a:noFill/>
          <a:ln>
            <a:noFill/>
          </a:ln>
        </p:spPr>
        <p:txBody>
          <a:bodyPr anchorCtr="0" anchor="t" bIns="45700" lIns="91425" spcFirstLastPara="1" rIns="91425" wrap="square" tIns="45700">
            <a:noAutofit/>
          </a:bodyPr>
          <a:lstStyle/>
          <a:p>
            <a:pPr indent="-274320" lvl="0" marL="274320" marR="0" rtl="0" algn="just">
              <a:spcBef>
                <a:spcPts val="0"/>
              </a:spcBef>
              <a:spcAft>
                <a:spcPts val="0"/>
              </a:spcAft>
              <a:buClr>
                <a:schemeClr val="accent3"/>
              </a:buClr>
              <a:buSzPts val="2470"/>
              <a:buFont typeface="Noto Sans Symbols"/>
              <a:buChar char="⚫"/>
            </a:pPr>
            <a:r>
              <a:rPr b="0" i="0" lang="en-US" sz="2600" u="none" cap="none" strike="noStrike">
                <a:solidFill>
                  <a:schemeClr val="dk1"/>
                </a:solidFill>
                <a:latin typeface="Constantia"/>
                <a:ea typeface="Constantia"/>
                <a:cs typeface="Constantia"/>
                <a:sym typeface="Constantia"/>
              </a:rPr>
              <a:t>Using Spring Expression Language, we can:</a:t>
            </a:r>
            <a:endParaRPr/>
          </a:p>
          <a:p>
            <a:pPr indent="-514350" lvl="0" marL="514350" marR="0" rtl="0" algn="just">
              <a:spcBef>
                <a:spcPts val="520"/>
              </a:spcBef>
              <a:spcAft>
                <a:spcPts val="0"/>
              </a:spcAft>
              <a:buClr>
                <a:schemeClr val="accent3"/>
              </a:buClr>
              <a:buSzPts val="2470"/>
              <a:buFont typeface="Calibri"/>
              <a:buAutoNum type="arabicPeriod"/>
            </a:pPr>
            <a:r>
              <a:rPr b="0" i="0" lang="en-US" sz="2600" u="none" cap="none" strike="noStrike">
                <a:solidFill>
                  <a:schemeClr val="dk1"/>
                </a:solidFill>
                <a:latin typeface="Constantia"/>
                <a:ea typeface="Constantia"/>
                <a:cs typeface="Constantia"/>
                <a:sym typeface="Constantia"/>
              </a:rPr>
              <a:t>Refer to other beans by </a:t>
            </a:r>
            <a:r>
              <a:rPr b="0" i="1" lang="en-US" sz="2600" u="none" cap="none" strike="noStrike">
                <a:solidFill>
                  <a:schemeClr val="dk1"/>
                </a:solidFill>
                <a:latin typeface="Constantia"/>
                <a:ea typeface="Constantia"/>
                <a:cs typeface="Constantia"/>
                <a:sym typeface="Constantia"/>
              </a:rPr>
              <a:t>id</a:t>
            </a:r>
            <a:r>
              <a:rPr b="0" i="0" lang="en-US" sz="2600" u="none" cap="none" strike="noStrike">
                <a:solidFill>
                  <a:schemeClr val="dk1"/>
                </a:solidFill>
                <a:latin typeface="Constantia"/>
                <a:ea typeface="Constantia"/>
                <a:cs typeface="Constantia"/>
                <a:sym typeface="Constantia"/>
              </a:rPr>
              <a:t> attribute</a:t>
            </a:r>
            <a:endParaRPr/>
          </a:p>
          <a:p>
            <a:pPr indent="-514350" lvl="0" marL="514350" marR="0" rtl="0" algn="just">
              <a:spcBef>
                <a:spcPts val="520"/>
              </a:spcBef>
              <a:spcAft>
                <a:spcPts val="0"/>
              </a:spcAft>
              <a:buClr>
                <a:schemeClr val="accent3"/>
              </a:buClr>
              <a:buSzPts val="2470"/>
              <a:buFont typeface="Calibri"/>
              <a:buAutoNum type="arabicPeriod"/>
            </a:pPr>
            <a:r>
              <a:rPr b="0" i="0" lang="en-US" sz="2600" u="none" cap="none" strike="noStrike">
                <a:solidFill>
                  <a:schemeClr val="dk1"/>
                </a:solidFill>
                <a:latin typeface="Constantia"/>
                <a:ea typeface="Constantia"/>
                <a:cs typeface="Constantia"/>
                <a:sym typeface="Constantia"/>
              </a:rPr>
              <a:t>Refer to the properties and invoke methods defined in other beans</a:t>
            </a:r>
            <a:endParaRPr/>
          </a:p>
          <a:p>
            <a:pPr indent="-514350" lvl="0" marL="514350" marR="0" rtl="0" algn="just">
              <a:spcBef>
                <a:spcPts val="520"/>
              </a:spcBef>
              <a:spcAft>
                <a:spcPts val="0"/>
              </a:spcAft>
              <a:buClr>
                <a:schemeClr val="accent3"/>
              </a:buClr>
              <a:buSzPts val="2470"/>
              <a:buFont typeface="Calibri"/>
              <a:buAutoNum type="arabicPeriod"/>
            </a:pPr>
            <a:r>
              <a:rPr b="0" i="0" lang="en-US" sz="2600" u="none" cap="none" strike="noStrike">
                <a:solidFill>
                  <a:schemeClr val="dk1"/>
                </a:solidFill>
                <a:latin typeface="Constantia"/>
                <a:ea typeface="Constantia"/>
                <a:cs typeface="Constantia"/>
                <a:sym typeface="Constantia"/>
              </a:rPr>
              <a:t>Refer to the static constants and invoke static methods</a:t>
            </a:r>
            <a:endParaRPr/>
          </a:p>
          <a:p>
            <a:pPr indent="-514350" lvl="0" marL="514350" marR="0" rtl="0" algn="just">
              <a:spcBef>
                <a:spcPts val="520"/>
              </a:spcBef>
              <a:spcAft>
                <a:spcPts val="0"/>
              </a:spcAft>
              <a:buClr>
                <a:schemeClr val="accent3"/>
              </a:buClr>
              <a:buSzPts val="2470"/>
              <a:buFont typeface="Calibri"/>
              <a:buAutoNum type="arabicPeriod"/>
            </a:pPr>
            <a:r>
              <a:rPr b="0" i="0" lang="en-US" sz="2600" u="none" cap="none" strike="noStrike">
                <a:solidFill>
                  <a:schemeClr val="dk1"/>
                </a:solidFill>
                <a:latin typeface="Constantia"/>
                <a:ea typeface="Constantia"/>
                <a:cs typeface="Constantia"/>
                <a:sym typeface="Constantia"/>
              </a:rPr>
              <a:t>Perform Mathematical operations on values</a:t>
            </a:r>
            <a:endParaRPr/>
          </a:p>
          <a:p>
            <a:pPr indent="-514350" lvl="0" marL="514350" marR="0" rtl="0" algn="just">
              <a:spcBef>
                <a:spcPts val="520"/>
              </a:spcBef>
              <a:spcAft>
                <a:spcPts val="0"/>
              </a:spcAft>
              <a:buClr>
                <a:schemeClr val="accent3"/>
              </a:buClr>
              <a:buSzPts val="2470"/>
              <a:buFont typeface="Calibri"/>
              <a:buAutoNum type="arabicPeriod"/>
            </a:pPr>
            <a:r>
              <a:rPr b="0" i="0" lang="en-US" sz="2600" u="none" cap="none" strike="noStrike">
                <a:solidFill>
                  <a:schemeClr val="dk1"/>
                </a:solidFill>
                <a:latin typeface="Constantia"/>
                <a:ea typeface="Constantia"/>
                <a:cs typeface="Constantia"/>
                <a:sym typeface="Constantia"/>
              </a:rPr>
              <a:t>Perform Relational and Logical comparisons</a:t>
            </a:r>
            <a:endParaRPr/>
          </a:p>
          <a:p>
            <a:pPr indent="-514350" lvl="0" marL="514350" marR="0" rtl="0" algn="just">
              <a:spcBef>
                <a:spcPts val="520"/>
              </a:spcBef>
              <a:spcAft>
                <a:spcPts val="0"/>
              </a:spcAft>
              <a:buClr>
                <a:schemeClr val="accent3"/>
              </a:buClr>
              <a:buSzPts val="2470"/>
              <a:buFont typeface="Calibri"/>
              <a:buAutoNum type="arabicPeriod"/>
            </a:pPr>
            <a:r>
              <a:rPr b="0" i="0" lang="en-US" sz="2600" u="none" cap="none" strike="noStrike">
                <a:solidFill>
                  <a:schemeClr val="dk1"/>
                </a:solidFill>
                <a:latin typeface="Constantia"/>
                <a:ea typeface="Constantia"/>
                <a:cs typeface="Constantia"/>
                <a:sym typeface="Constantia"/>
              </a:rPr>
              <a:t>Perform Regular Expression Matching</a:t>
            </a:r>
            <a:endParaRPr b="0" i="0" sz="2600" u="none" cap="none" strike="noStrike">
              <a:solidFill>
                <a:schemeClr val="dk1"/>
              </a:solidFill>
              <a:latin typeface="Constantia"/>
              <a:ea typeface="Constantia"/>
              <a:cs typeface="Constantia"/>
              <a:sym typeface="Constantia"/>
            </a:endParaRPr>
          </a:p>
        </p:txBody>
      </p:sp>
    </p:spTree>
  </p:cSld>
  <p:clrMapOvr>
    <a:masterClrMapping/>
  </p:clrMapOvr>
  <p:transition>
    <p:fade thruBlk="1"/>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74"/>
          <p:cNvSpPr txBox="1"/>
          <p:nvPr>
            <p:ph idx="4294967295" type="subTitle"/>
          </p:nvPr>
        </p:nvSpPr>
        <p:spPr>
          <a:xfrm>
            <a:off x="0" y="914400"/>
            <a:ext cx="8763000" cy="4876800"/>
          </a:xfrm>
          <a:prstGeom prst="rect">
            <a:avLst/>
          </a:prstGeom>
          <a:noFill/>
          <a:ln>
            <a:noFill/>
          </a:ln>
        </p:spPr>
        <p:txBody>
          <a:bodyPr anchorCtr="0" anchor="t" bIns="45700" lIns="91425" spcFirstLastPara="1" rIns="91425" wrap="square" tIns="45700">
            <a:noAutofit/>
          </a:bodyPr>
          <a:lstStyle/>
          <a:p>
            <a:pPr indent="0" lvl="0" marL="274320" marR="0" rtl="0" algn="just">
              <a:spcBef>
                <a:spcPts val="0"/>
              </a:spcBef>
              <a:spcAft>
                <a:spcPts val="0"/>
              </a:spcAft>
              <a:buNone/>
            </a:pPr>
            <a:r>
              <a:rPr lang="en-US">
                <a:latin typeface="Calibri"/>
                <a:ea typeface="Calibri"/>
                <a:cs typeface="Calibri"/>
                <a:sym typeface="Calibri"/>
              </a:rPr>
              <a:t>One of the problems we come across source code is, using cluttered coding for some purposes such as LOgging, etc… is there anyway to overcome this. Yes, we can overcome this problem by using AOP</a:t>
            </a:r>
            <a:endParaRPr i="1">
              <a:latin typeface="Calibri"/>
              <a:ea typeface="Calibri"/>
              <a:cs typeface="Calibri"/>
              <a:sym typeface="Calibri"/>
            </a:endParaRPr>
          </a:p>
          <a:p>
            <a:pPr indent="0" lvl="0" marL="274320" marR="0" rtl="0" algn="just">
              <a:spcBef>
                <a:spcPts val="0"/>
              </a:spcBef>
              <a:spcAft>
                <a:spcPts val="0"/>
              </a:spcAft>
              <a:buNone/>
            </a:pPr>
            <a:r>
              <a:t/>
            </a:r>
            <a:endParaRPr i="1">
              <a:latin typeface="Calibri"/>
              <a:ea typeface="Calibri"/>
              <a:cs typeface="Calibri"/>
              <a:sym typeface="Calibri"/>
            </a:endParaRPr>
          </a:p>
          <a:p>
            <a:pPr indent="0" lvl="0" marL="274320" marR="0" rtl="0" algn="just">
              <a:spcBef>
                <a:spcPts val="0"/>
              </a:spcBef>
              <a:spcAft>
                <a:spcPts val="0"/>
              </a:spcAft>
              <a:buNone/>
            </a:pPr>
            <a:r>
              <a:rPr b="0" i="1" lang="en-US" sz="2600" u="none" cap="none" strike="noStrike">
                <a:solidFill>
                  <a:schemeClr val="dk1"/>
                </a:solidFill>
                <a:latin typeface="Calibri"/>
                <a:ea typeface="Calibri"/>
                <a:cs typeface="Calibri"/>
                <a:sym typeface="Calibri"/>
              </a:rPr>
              <a:t>Aspect-Oriented Programming</a:t>
            </a:r>
            <a:r>
              <a:rPr b="0" i="0" lang="en-US" sz="2600" u="none" cap="none" strike="noStrike">
                <a:solidFill>
                  <a:schemeClr val="dk1"/>
                </a:solidFill>
                <a:latin typeface="Calibri"/>
                <a:ea typeface="Calibri"/>
                <a:cs typeface="Calibri"/>
                <a:sym typeface="Calibri"/>
              </a:rPr>
              <a:t> (AOP) complements Object-Oriented Programming (OOP) by providing </a:t>
            </a:r>
            <a:r>
              <a:rPr lang="en-US">
                <a:latin typeface="Calibri"/>
                <a:ea typeface="Calibri"/>
                <a:cs typeface="Calibri"/>
                <a:sym typeface="Calibri"/>
              </a:rPr>
              <a:t>one more additional way to modularize the code</a:t>
            </a:r>
            <a:r>
              <a:rPr b="0" i="0" lang="en-US" sz="2600" u="none" cap="none" strike="noStrike">
                <a:solidFill>
                  <a:schemeClr val="dk1"/>
                </a:solidFill>
                <a:latin typeface="Calibri"/>
                <a:ea typeface="Calibri"/>
                <a:cs typeface="Calibri"/>
                <a:sym typeface="Calibri"/>
              </a:rPr>
              <a:t>. As known</a:t>
            </a:r>
            <a:r>
              <a:rPr b="0" i="0" lang="en-US" sz="2600" u="none" cap="none" strike="noStrike">
                <a:solidFill>
                  <a:srgbClr val="FF0000"/>
                </a:solidFill>
                <a:latin typeface="Calibri"/>
                <a:ea typeface="Calibri"/>
                <a:cs typeface="Calibri"/>
                <a:sym typeface="Calibri"/>
              </a:rPr>
              <a:t> in OOP basic unit is the class, whereas in AOP the unit is the </a:t>
            </a:r>
            <a:r>
              <a:rPr i="1" lang="en-US">
                <a:solidFill>
                  <a:srgbClr val="FF0000"/>
                </a:solidFill>
                <a:latin typeface="Calibri"/>
                <a:ea typeface="Calibri"/>
                <a:cs typeface="Calibri"/>
                <a:sym typeface="Calibri"/>
              </a:rPr>
              <a:t>A</a:t>
            </a:r>
            <a:r>
              <a:rPr b="0" i="1" lang="en-US" sz="2600" u="none" cap="none" strike="noStrike">
                <a:solidFill>
                  <a:srgbClr val="FF0000"/>
                </a:solidFill>
                <a:latin typeface="Calibri"/>
                <a:ea typeface="Calibri"/>
                <a:cs typeface="Calibri"/>
                <a:sym typeface="Calibri"/>
              </a:rPr>
              <a:t>spect</a:t>
            </a:r>
            <a:r>
              <a:rPr b="0" i="0" lang="en-US" sz="2600" u="none" cap="none" strike="noStrike">
                <a:solidFill>
                  <a:srgbClr val="FF0000"/>
                </a:solidFill>
                <a:latin typeface="Calibri"/>
                <a:ea typeface="Calibri"/>
                <a:cs typeface="Calibri"/>
                <a:sym typeface="Calibri"/>
              </a:rPr>
              <a:t>. </a:t>
            </a:r>
            <a:r>
              <a:rPr b="0" i="0" lang="en-US" sz="2600" u="none" cap="none" strike="noStrike">
                <a:solidFill>
                  <a:schemeClr val="dk1"/>
                </a:solidFill>
                <a:latin typeface="Calibri"/>
                <a:ea typeface="Calibri"/>
                <a:cs typeface="Calibri"/>
                <a:sym typeface="Calibri"/>
              </a:rPr>
              <a:t>Aspects enable the modularization of concerns such as logging, transaction management that cut across multiple types and objects. (Such </a:t>
            </a:r>
            <a:r>
              <a:rPr b="1" i="0" lang="en-US" sz="2600" u="none" cap="none" strike="noStrike">
                <a:solidFill>
                  <a:schemeClr val="dk1"/>
                </a:solidFill>
                <a:latin typeface="Calibri"/>
                <a:ea typeface="Calibri"/>
                <a:cs typeface="Calibri"/>
                <a:sym typeface="Calibri"/>
              </a:rPr>
              <a:t>concerns </a:t>
            </a:r>
            <a:r>
              <a:rPr b="0" i="0" lang="en-US" sz="2600" u="none" cap="none" strike="noStrike">
                <a:solidFill>
                  <a:schemeClr val="dk1"/>
                </a:solidFill>
                <a:latin typeface="Calibri"/>
                <a:ea typeface="Calibri"/>
                <a:cs typeface="Calibri"/>
                <a:sym typeface="Calibri"/>
              </a:rPr>
              <a:t>are often termed </a:t>
            </a:r>
            <a:r>
              <a:rPr b="1" i="1" lang="en-US" sz="2600" u="none" cap="none" strike="noStrike">
                <a:solidFill>
                  <a:schemeClr val="dk1"/>
                </a:solidFill>
                <a:latin typeface="Calibri"/>
                <a:ea typeface="Calibri"/>
                <a:cs typeface="Calibri"/>
                <a:sym typeface="Calibri"/>
              </a:rPr>
              <a:t>crosscutting concerns</a:t>
            </a:r>
            <a:r>
              <a:rPr b="0" i="0" lang="en-US" sz="2600" u="none" cap="none" strike="noStrike">
                <a:solidFill>
                  <a:schemeClr val="dk1"/>
                </a:solidFill>
                <a:latin typeface="Calibri"/>
                <a:ea typeface="Calibri"/>
                <a:cs typeface="Calibri"/>
                <a:sym typeface="Calibri"/>
              </a:rPr>
              <a:t> in AOP literature.)</a:t>
            </a:r>
            <a:endParaRPr>
              <a:latin typeface="Calibri"/>
              <a:ea typeface="Calibri"/>
              <a:cs typeface="Calibri"/>
              <a:sym typeface="Calibri"/>
            </a:endParaRPr>
          </a:p>
          <a:p>
            <a:pPr indent="0" lvl="0" marL="274320" marR="0" rtl="0" algn="just">
              <a:spcBef>
                <a:spcPts val="520"/>
              </a:spcBef>
              <a:spcAft>
                <a:spcPts val="0"/>
              </a:spcAft>
              <a:buNone/>
            </a:pPr>
            <a:r>
              <a:rPr b="0" i="0" lang="en-US" sz="2600" u="none" cap="none" strike="noStrike">
                <a:solidFill>
                  <a:schemeClr val="dk1"/>
                </a:solidFill>
                <a:latin typeface="Calibri"/>
                <a:ea typeface="Calibri"/>
                <a:cs typeface="Calibri"/>
                <a:sym typeface="Calibri"/>
              </a:rPr>
              <a:t>One of the key </a:t>
            </a:r>
            <a:r>
              <a:rPr lang="en-US">
                <a:latin typeface="Calibri"/>
                <a:ea typeface="Calibri"/>
                <a:cs typeface="Calibri"/>
                <a:sym typeface="Calibri"/>
              </a:rPr>
              <a:t>feature</a:t>
            </a:r>
            <a:r>
              <a:rPr b="0" i="0" lang="en-US" sz="2600" u="none" cap="none" strike="noStrike">
                <a:solidFill>
                  <a:schemeClr val="dk1"/>
                </a:solidFill>
                <a:latin typeface="Calibri"/>
                <a:ea typeface="Calibri"/>
                <a:cs typeface="Calibri"/>
                <a:sym typeface="Calibri"/>
              </a:rPr>
              <a:t> of Spring is the </a:t>
            </a:r>
            <a:r>
              <a:rPr b="0" i="1" lang="en-US" sz="2600" u="none" cap="none" strike="noStrike">
                <a:solidFill>
                  <a:schemeClr val="dk1"/>
                </a:solidFill>
                <a:latin typeface="Calibri"/>
                <a:ea typeface="Calibri"/>
                <a:cs typeface="Calibri"/>
                <a:sym typeface="Calibri"/>
              </a:rPr>
              <a:t>AOP framework</a:t>
            </a:r>
            <a:r>
              <a:rPr b="0" i="0" lang="en-US" sz="2600" u="none" cap="none" strike="noStrike">
                <a:solidFill>
                  <a:schemeClr val="dk1"/>
                </a:solidFill>
                <a:latin typeface="Calibri"/>
                <a:ea typeface="Calibri"/>
                <a:cs typeface="Calibri"/>
                <a:sym typeface="Calibri"/>
              </a:rPr>
              <a:t>.</a:t>
            </a:r>
            <a:endParaRPr/>
          </a:p>
          <a:p>
            <a:pPr indent="-117475" lvl="0" marL="274320" marR="0" rtl="0" algn="just">
              <a:spcBef>
                <a:spcPts val="520"/>
              </a:spcBef>
              <a:spcAft>
                <a:spcPts val="0"/>
              </a:spcAft>
              <a:buClr>
                <a:schemeClr val="accent3"/>
              </a:buClr>
              <a:buSzPts val="2470"/>
              <a:buFont typeface="Noto Sans Symbols"/>
              <a:buNone/>
            </a:pPr>
            <a:r>
              <a:t/>
            </a:r>
            <a:endParaRPr b="0" i="0" sz="2600" u="none" cap="none" strike="noStrike">
              <a:solidFill>
                <a:schemeClr val="dk1"/>
              </a:solidFill>
              <a:latin typeface="Constantia"/>
              <a:ea typeface="Constantia"/>
              <a:cs typeface="Constantia"/>
              <a:sym typeface="Constantia"/>
            </a:endParaRPr>
          </a:p>
        </p:txBody>
      </p:sp>
      <p:sp>
        <p:nvSpPr>
          <p:cNvPr id="514" name="Google Shape;514;p74"/>
          <p:cNvSpPr txBox="1"/>
          <p:nvPr/>
        </p:nvSpPr>
        <p:spPr>
          <a:xfrm>
            <a:off x="0" y="228600"/>
            <a:ext cx="8763000" cy="990600"/>
          </a:xfrm>
          <a:prstGeom prst="rect">
            <a:avLst/>
          </a:prstGeom>
          <a:noFill/>
          <a:ln>
            <a:noFill/>
          </a:ln>
        </p:spPr>
        <p:txBody>
          <a:bodyPr anchorCtr="0" anchor="t" bIns="45700" lIns="91425" spcFirstLastPara="1" rIns="91425" wrap="square" tIns="45700">
            <a:noAutofit/>
          </a:bodyPr>
          <a:lstStyle/>
          <a:p>
            <a:pPr indent="-274320" lvl="0" marL="274320" marR="0" rtl="0" algn="just">
              <a:lnSpc>
                <a:spcPct val="100000"/>
              </a:lnSpc>
              <a:spcBef>
                <a:spcPts val="0"/>
              </a:spcBef>
              <a:spcAft>
                <a:spcPts val="0"/>
              </a:spcAft>
              <a:buNone/>
            </a:pPr>
            <a:r>
              <a:rPr b="0" i="0" lang="en-US" sz="2800" u="none" cap="none" strike="noStrike">
                <a:solidFill>
                  <a:srgbClr val="FF0000"/>
                </a:solidFill>
                <a:latin typeface="Calibri"/>
                <a:ea typeface="Calibri"/>
                <a:cs typeface="Calibri"/>
                <a:sym typeface="Calibri"/>
              </a:rPr>
              <a:t>Aspect</a:t>
            </a:r>
            <a:r>
              <a:rPr b="0" i="0" lang="en-US" sz="2800" u="none" cap="none" strike="noStrike">
                <a:solidFill>
                  <a:srgbClr val="FF0000"/>
                </a:solidFill>
                <a:latin typeface="Calibri"/>
                <a:ea typeface="Calibri"/>
                <a:cs typeface="Calibri"/>
                <a:sym typeface="Calibri"/>
              </a:rPr>
              <a:t> Oriented Programming</a:t>
            </a:r>
            <a:endParaRPr b="0" i="0" sz="2800" u="none" cap="none" strike="noStrike">
              <a:solidFill>
                <a:srgbClr val="FF0000"/>
              </a:solidFill>
              <a:latin typeface="Calibri"/>
              <a:ea typeface="Calibri"/>
              <a:cs typeface="Calibri"/>
              <a:sym typeface="Calibri"/>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0" y="228600"/>
            <a:ext cx="8229600" cy="7188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rgbClr val="FF0000"/>
              </a:buClr>
              <a:buSzPts val="4500"/>
              <a:buFont typeface="Calibri"/>
              <a:buNone/>
            </a:pPr>
            <a:r>
              <a:rPr lang="en-US" sz="4000">
                <a:solidFill>
                  <a:srgbClr val="FF0000"/>
                </a:solidFill>
              </a:rPr>
              <a:t>How Framework is used by Application?</a:t>
            </a:r>
            <a:endParaRPr sz="4000"/>
          </a:p>
        </p:txBody>
      </p:sp>
      <p:sp>
        <p:nvSpPr>
          <p:cNvPr id="157" name="Google Shape;157;p21"/>
          <p:cNvSpPr txBox="1"/>
          <p:nvPr>
            <p:ph idx="1" type="body"/>
          </p:nvPr>
        </p:nvSpPr>
        <p:spPr>
          <a:xfrm>
            <a:off x="114300" y="5085525"/>
            <a:ext cx="8915400" cy="1092600"/>
          </a:xfrm>
          <a:prstGeom prst="rect">
            <a:avLst/>
          </a:prstGeom>
          <a:noFill/>
          <a:ln>
            <a:noFill/>
          </a:ln>
        </p:spPr>
        <p:txBody>
          <a:bodyPr anchorCtr="0" anchor="t" bIns="45700" lIns="91425" spcFirstLastPara="1" rIns="91425" wrap="square" tIns="45700">
            <a:noAutofit/>
          </a:bodyPr>
          <a:lstStyle/>
          <a:p>
            <a:pPr indent="0" lvl="0" marL="0" rtl="0" algn="just">
              <a:spcBef>
                <a:spcPts val="520"/>
              </a:spcBef>
              <a:spcAft>
                <a:spcPts val="0"/>
              </a:spcAft>
              <a:buSzPts val="2470"/>
              <a:buNone/>
            </a:pPr>
            <a:r>
              <a:rPr lang="en-US">
                <a:latin typeface="Calibri"/>
                <a:ea typeface="Calibri"/>
                <a:cs typeface="Calibri"/>
                <a:sym typeface="Calibri"/>
              </a:rPr>
              <a:t>Above Diagram shows how Application uses any Framework such as Spring</a:t>
            </a:r>
            <a:endParaRPr>
              <a:latin typeface="Calibri"/>
              <a:ea typeface="Calibri"/>
              <a:cs typeface="Calibri"/>
              <a:sym typeface="Calibri"/>
            </a:endParaRPr>
          </a:p>
          <a:p>
            <a:pPr indent="-117475" lvl="0" marL="274320" rtl="0" algn="just">
              <a:spcBef>
                <a:spcPts val="520"/>
              </a:spcBef>
              <a:spcAft>
                <a:spcPts val="0"/>
              </a:spcAft>
              <a:buSzPts val="2470"/>
              <a:buNone/>
            </a:pPr>
            <a:r>
              <a:t/>
            </a:r>
            <a:endParaRPr>
              <a:latin typeface="Calibri"/>
              <a:ea typeface="Calibri"/>
              <a:cs typeface="Calibri"/>
              <a:sym typeface="Calibri"/>
            </a:endParaRPr>
          </a:p>
          <a:p>
            <a:pPr indent="-117475" lvl="0" marL="274320" rtl="0" algn="just">
              <a:spcBef>
                <a:spcPts val="520"/>
              </a:spcBef>
              <a:spcAft>
                <a:spcPts val="0"/>
              </a:spcAft>
              <a:buSzPts val="2470"/>
              <a:buNone/>
            </a:pPr>
            <a:r>
              <a:t/>
            </a:r>
            <a:endParaRPr>
              <a:solidFill>
                <a:srgbClr val="FF0000"/>
              </a:solidFill>
              <a:latin typeface="Calibri"/>
              <a:ea typeface="Calibri"/>
              <a:cs typeface="Calibri"/>
              <a:sym typeface="Calibri"/>
            </a:endParaRPr>
          </a:p>
          <a:p>
            <a:pPr indent="-117475" lvl="0" marL="274320" rtl="0" algn="just">
              <a:spcBef>
                <a:spcPts val="520"/>
              </a:spcBef>
              <a:spcAft>
                <a:spcPts val="0"/>
              </a:spcAft>
              <a:buSzPts val="2470"/>
              <a:buNone/>
            </a:pPr>
            <a:r>
              <a:t/>
            </a:r>
            <a:endParaRPr>
              <a:latin typeface="Calibri"/>
              <a:ea typeface="Calibri"/>
              <a:cs typeface="Calibri"/>
              <a:sym typeface="Calibri"/>
            </a:endParaRPr>
          </a:p>
          <a:p>
            <a:pPr indent="-117475" lvl="0" marL="274320" rtl="0" algn="just">
              <a:spcBef>
                <a:spcPts val="520"/>
              </a:spcBef>
              <a:spcAft>
                <a:spcPts val="0"/>
              </a:spcAft>
              <a:buSzPts val="2470"/>
              <a:buNone/>
            </a:pPr>
            <a:r>
              <a:t/>
            </a:r>
            <a:endParaRPr>
              <a:latin typeface="Calibri"/>
              <a:ea typeface="Calibri"/>
              <a:cs typeface="Calibri"/>
              <a:sym typeface="Calibri"/>
            </a:endParaRPr>
          </a:p>
        </p:txBody>
      </p:sp>
      <p:sp>
        <p:nvSpPr>
          <p:cNvPr id="158" name="Google Shape;158;p21"/>
          <p:cNvSpPr/>
          <p:nvPr/>
        </p:nvSpPr>
        <p:spPr>
          <a:xfrm>
            <a:off x="641100" y="1079875"/>
            <a:ext cx="7455900" cy="136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900"/>
              <a:t>Framework(For Eg. Spring)</a:t>
            </a:r>
            <a:endParaRPr sz="1900"/>
          </a:p>
        </p:txBody>
      </p:sp>
      <p:sp>
        <p:nvSpPr>
          <p:cNvPr id="159" name="Google Shape;159;p21"/>
          <p:cNvSpPr/>
          <p:nvPr/>
        </p:nvSpPr>
        <p:spPr>
          <a:xfrm>
            <a:off x="641100" y="3011700"/>
            <a:ext cx="7455900" cy="834600"/>
          </a:xfrm>
          <a:prstGeom prst="rect">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900"/>
              <a:t>Application</a:t>
            </a:r>
            <a:endParaRPr sz="1900"/>
          </a:p>
        </p:txBody>
      </p:sp>
      <p:sp>
        <p:nvSpPr>
          <p:cNvPr id="160" name="Google Shape;160;p21"/>
          <p:cNvSpPr/>
          <p:nvPr/>
        </p:nvSpPr>
        <p:spPr>
          <a:xfrm>
            <a:off x="678975" y="4319400"/>
            <a:ext cx="7418100" cy="7188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Java</a:t>
            </a:r>
            <a:endParaRPr/>
          </a:p>
        </p:txBody>
      </p:sp>
      <p:sp>
        <p:nvSpPr>
          <p:cNvPr id="161" name="Google Shape;161;p21"/>
          <p:cNvSpPr/>
          <p:nvPr/>
        </p:nvSpPr>
        <p:spPr>
          <a:xfrm>
            <a:off x="5699350" y="2169250"/>
            <a:ext cx="303000" cy="9945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1"/>
          <p:cNvSpPr/>
          <p:nvPr/>
        </p:nvSpPr>
        <p:spPr>
          <a:xfrm>
            <a:off x="7489400" y="3675275"/>
            <a:ext cx="303000" cy="994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1"/>
          <p:cNvSpPr/>
          <p:nvPr/>
        </p:nvSpPr>
        <p:spPr>
          <a:xfrm>
            <a:off x="982100" y="1534525"/>
            <a:ext cx="833700" cy="71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1"/>
          <p:cNvSpPr/>
          <p:nvPr/>
        </p:nvSpPr>
        <p:spPr>
          <a:xfrm>
            <a:off x="7001900" y="1534525"/>
            <a:ext cx="833700" cy="71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1"/>
          <p:cNvSpPr/>
          <p:nvPr/>
        </p:nvSpPr>
        <p:spPr>
          <a:xfrm>
            <a:off x="6011300" y="1534525"/>
            <a:ext cx="833700" cy="71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1"/>
          <p:cNvSpPr/>
          <p:nvPr/>
        </p:nvSpPr>
        <p:spPr>
          <a:xfrm>
            <a:off x="1972700" y="1534525"/>
            <a:ext cx="833700" cy="71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6"/>
                                        </p:tgtEl>
                                        <p:attrNameLst>
                                          <p:attrName>style.visibility</p:attrName>
                                        </p:attrNameLst>
                                      </p:cBhvr>
                                      <p:to>
                                        <p:strVal val="visible"/>
                                      </p:to>
                                    </p:set>
                                    <p:anim calcmode="lin" valueType="num">
                                      <p:cBhvr additive="base">
                                        <p:cTn dur="500"/>
                                        <p:tgtEl>
                                          <p:spTgt spid="15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75"/>
          <p:cNvSpPr txBox="1"/>
          <p:nvPr>
            <p:ph idx="4294967295" type="subTitle"/>
          </p:nvPr>
        </p:nvSpPr>
        <p:spPr>
          <a:xfrm>
            <a:off x="0" y="512375"/>
            <a:ext cx="9144000" cy="6345600"/>
          </a:xfrm>
          <a:prstGeom prst="rect">
            <a:avLst/>
          </a:prstGeom>
          <a:noFill/>
          <a:ln>
            <a:noFill/>
          </a:ln>
        </p:spPr>
        <p:txBody>
          <a:bodyPr anchorCtr="0" anchor="t" bIns="45700" lIns="91425" spcFirstLastPara="1" rIns="91425" wrap="square" tIns="45700">
            <a:noAutofit/>
          </a:bodyPr>
          <a:lstStyle/>
          <a:p>
            <a:pPr indent="0" lvl="0" marL="274320" marR="0" rtl="0" algn="just">
              <a:spcBef>
                <a:spcPts val="0"/>
              </a:spcBef>
              <a:spcAft>
                <a:spcPts val="0"/>
              </a:spcAft>
              <a:buNone/>
            </a:pPr>
            <a:r>
              <a:rPr b="1" i="0" lang="en-US" sz="2600" u="none" cap="none" strike="noStrike">
                <a:solidFill>
                  <a:schemeClr val="dk1"/>
                </a:solidFill>
                <a:latin typeface="Constantia"/>
                <a:ea typeface="Constantia"/>
                <a:cs typeface="Constantia"/>
                <a:sym typeface="Constantia"/>
              </a:rPr>
              <a:t>Aspect</a:t>
            </a:r>
            <a:r>
              <a:rPr b="0" i="0" lang="en-US" sz="2600" u="none" cap="none" strike="noStrike">
                <a:solidFill>
                  <a:schemeClr val="dk1"/>
                </a:solidFill>
                <a:latin typeface="Constantia"/>
                <a:ea typeface="Constantia"/>
                <a:cs typeface="Constantia"/>
                <a:sym typeface="Constantia"/>
              </a:rPr>
              <a:t>: An aspect is a class that </a:t>
            </a:r>
            <a:r>
              <a:rPr lang="en-US"/>
              <a:t>houses</a:t>
            </a:r>
            <a:r>
              <a:rPr b="0" i="0" lang="en-US" sz="2600" u="none" cap="none" strike="noStrike">
                <a:solidFill>
                  <a:schemeClr val="dk1"/>
                </a:solidFill>
                <a:latin typeface="Constantia"/>
                <a:ea typeface="Constantia"/>
                <a:cs typeface="Constantia"/>
                <a:sym typeface="Constantia"/>
              </a:rPr>
              <a:t> </a:t>
            </a:r>
            <a:r>
              <a:rPr b="1" i="0" lang="en-US" sz="2600" u="none" cap="none" strike="noStrike">
                <a:solidFill>
                  <a:schemeClr val="dk1"/>
                </a:solidFill>
              </a:rPr>
              <a:t>concerns </a:t>
            </a:r>
            <a:r>
              <a:rPr b="0" i="0" lang="en-US" sz="2600" u="none" cap="none" strike="noStrike">
                <a:solidFill>
                  <a:schemeClr val="dk1"/>
                </a:solidFill>
                <a:latin typeface="Constantia"/>
                <a:ea typeface="Constantia"/>
                <a:cs typeface="Constantia"/>
                <a:sym typeface="Constantia"/>
              </a:rPr>
              <a:t>that are being used across multiple classes(Business Logic)</a:t>
            </a:r>
            <a:r>
              <a:rPr lang="en-US"/>
              <a:t>.</a:t>
            </a:r>
            <a:r>
              <a:rPr b="0" i="0" lang="en-US" sz="2600" u="none" cap="none" strike="noStrike">
                <a:solidFill>
                  <a:schemeClr val="dk1"/>
                </a:solidFill>
                <a:latin typeface="Constantia"/>
                <a:ea typeface="Constantia"/>
                <a:cs typeface="Constantia"/>
                <a:sym typeface="Constantia"/>
              </a:rPr>
              <a:t> </a:t>
            </a:r>
            <a:r>
              <a:rPr lang="en-US"/>
              <a:t>Concerns can be</a:t>
            </a:r>
            <a:r>
              <a:rPr b="0" i="0" lang="en-US" sz="2600" u="none" cap="none" strike="noStrike">
                <a:solidFill>
                  <a:schemeClr val="dk1"/>
                </a:solidFill>
                <a:latin typeface="Constantia"/>
                <a:ea typeface="Constantia"/>
                <a:cs typeface="Constantia"/>
                <a:sym typeface="Constantia"/>
              </a:rPr>
              <a:t> Logging, transaction</a:t>
            </a:r>
            <a:r>
              <a:rPr lang="en-US"/>
              <a:t>s, </a:t>
            </a:r>
            <a:r>
              <a:rPr b="0" i="0" lang="en-US" sz="2600" u="none" cap="none" strike="noStrike">
                <a:solidFill>
                  <a:schemeClr val="dk1"/>
                </a:solidFill>
                <a:latin typeface="Constantia"/>
                <a:ea typeface="Constantia"/>
                <a:cs typeface="Constantia"/>
                <a:sym typeface="Constantia"/>
              </a:rPr>
              <a:t>etc.... A</a:t>
            </a:r>
            <a:r>
              <a:rPr lang="en-US"/>
              <a:t> class with @Aspect annotation or equivalent</a:t>
            </a:r>
            <a:r>
              <a:rPr b="0" i="0" lang="en-US" sz="2600" u="none" cap="none" strike="noStrike">
                <a:solidFill>
                  <a:schemeClr val="dk1"/>
                </a:solidFill>
                <a:latin typeface="Constantia"/>
                <a:ea typeface="Constantia"/>
                <a:cs typeface="Constantia"/>
                <a:sym typeface="Constantia"/>
              </a:rPr>
              <a:t> XML configuration </a:t>
            </a:r>
            <a:r>
              <a:rPr lang="en-US"/>
              <a:t>is considered as Aspect.</a:t>
            </a:r>
            <a:endParaRPr/>
          </a:p>
          <a:p>
            <a:pPr indent="0" lvl="0" marL="274320" marR="0" rtl="0" algn="just">
              <a:spcBef>
                <a:spcPts val="520"/>
              </a:spcBef>
              <a:spcAft>
                <a:spcPts val="0"/>
              </a:spcAft>
              <a:buNone/>
            </a:pPr>
            <a:r>
              <a:t/>
            </a:r>
            <a:endParaRPr/>
          </a:p>
          <a:p>
            <a:pPr indent="0" lvl="0" marL="274320" marR="0" rtl="0" algn="just">
              <a:spcBef>
                <a:spcPts val="520"/>
              </a:spcBef>
              <a:spcAft>
                <a:spcPts val="0"/>
              </a:spcAft>
              <a:buNone/>
            </a:pPr>
            <a:r>
              <a:rPr b="1" i="0" lang="en-US" sz="2600" u="none" cap="none" strike="noStrike">
                <a:solidFill>
                  <a:schemeClr val="dk1"/>
                </a:solidFill>
                <a:latin typeface="Constantia"/>
                <a:ea typeface="Constantia"/>
                <a:cs typeface="Constantia"/>
                <a:sym typeface="Constantia"/>
              </a:rPr>
              <a:t>Advice</a:t>
            </a:r>
            <a:r>
              <a:rPr b="0" i="0" lang="en-US" sz="2600" u="none" cap="none" strike="noStrike">
                <a:solidFill>
                  <a:schemeClr val="dk1"/>
                </a:solidFill>
                <a:latin typeface="Constantia"/>
                <a:ea typeface="Constantia"/>
                <a:cs typeface="Constantia"/>
                <a:sym typeface="Constantia"/>
              </a:rPr>
              <a:t>: An Aspec</a:t>
            </a:r>
            <a:r>
              <a:rPr lang="en-US"/>
              <a:t>t class can have number of member methods, which are supposed to be invoked from Business logic, automatically. </a:t>
            </a:r>
            <a:endParaRPr/>
          </a:p>
          <a:p>
            <a:pPr indent="0" lvl="0" marL="274320" marR="0" rtl="0" algn="just">
              <a:spcBef>
                <a:spcPts val="520"/>
              </a:spcBef>
              <a:spcAft>
                <a:spcPts val="0"/>
              </a:spcAft>
              <a:buNone/>
            </a:pPr>
            <a:r>
              <a:rPr lang="en-US"/>
              <a:t>These member methods are </a:t>
            </a:r>
            <a:r>
              <a:rPr b="0" i="0" lang="en-US" sz="2600" u="none" cap="none" strike="noStrike">
                <a:solidFill>
                  <a:schemeClr val="dk1"/>
                </a:solidFill>
                <a:latin typeface="Constantia"/>
                <a:ea typeface="Constantia"/>
                <a:cs typeface="Constantia"/>
                <a:sym typeface="Constantia"/>
              </a:rPr>
              <a:t>Advices. Each Advice is provided with a P</a:t>
            </a:r>
            <a:r>
              <a:rPr lang="en-US"/>
              <a:t>o</a:t>
            </a:r>
            <a:r>
              <a:rPr b="0" i="0" lang="en-US" sz="2600" u="none" cap="none" strike="noStrike">
                <a:solidFill>
                  <a:schemeClr val="dk1"/>
                </a:solidFill>
                <a:latin typeface="Constantia"/>
                <a:ea typeface="Constantia"/>
                <a:cs typeface="Constantia"/>
                <a:sym typeface="Constantia"/>
              </a:rPr>
              <a:t>intCut expression, which </a:t>
            </a:r>
            <a:r>
              <a:rPr lang="en-US"/>
              <a:t>indicates where this Advice need to get invoked, automatically. </a:t>
            </a:r>
            <a:endParaRPr b="0" i="0" sz="2600" u="none" cap="none" strike="noStrike">
              <a:solidFill>
                <a:schemeClr val="dk1"/>
              </a:solidFill>
              <a:latin typeface="Constantia"/>
              <a:ea typeface="Constantia"/>
              <a:cs typeface="Constantia"/>
              <a:sym typeface="Constantia"/>
            </a:endParaRPr>
          </a:p>
        </p:txBody>
      </p:sp>
    </p:spTree>
  </p:cSld>
  <p:clrMapOvr>
    <a:masterClrMapping/>
  </p:clrMapOvr>
  <p:transition>
    <p:fade thruBlk="1"/>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76"/>
          <p:cNvSpPr txBox="1"/>
          <p:nvPr>
            <p:ph idx="4294967295" type="subTitle"/>
          </p:nvPr>
        </p:nvSpPr>
        <p:spPr>
          <a:xfrm>
            <a:off x="0" y="512375"/>
            <a:ext cx="9144000" cy="6345600"/>
          </a:xfrm>
          <a:prstGeom prst="rect">
            <a:avLst/>
          </a:prstGeom>
          <a:noFill/>
          <a:ln>
            <a:noFill/>
          </a:ln>
        </p:spPr>
        <p:txBody>
          <a:bodyPr anchorCtr="0" anchor="t" bIns="45700" lIns="91425" spcFirstLastPara="1" rIns="91425" wrap="square" tIns="45700">
            <a:noAutofit/>
          </a:bodyPr>
          <a:lstStyle/>
          <a:p>
            <a:pPr indent="0" lvl="0" marL="274320" marR="0" rtl="0" algn="just">
              <a:spcBef>
                <a:spcPts val="0"/>
              </a:spcBef>
              <a:spcAft>
                <a:spcPts val="0"/>
              </a:spcAft>
              <a:buNone/>
            </a:pPr>
            <a:r>
              <a:t/>
            </a:r>
            <a:endParaRPr/>
          </a:p>
          <a:p>
            <a:pPr indent="0" lvl="0" marL="274320" marR="0" rtl="0" algn="just">
              <a:spcBef>
                <a:spcPts val="520"/>
              </a:spcBef>
              <a:spcAft>
                <a:spcPts val="0"/>
              </a:spcAft>
              <a:buNone/>
            </a:pPr>
            <a:r>
              <a:rPr b="1" i="0" lang="en-US" sz="2600" u="none" cap="none" strike="noStrike">
                <a:solidFill>
                  <a:schemeClr val="dk1"/>
                </a:solidFill>
                <a:latin typeface="Constantia"/>
                <a:ea typeface="Constantia"/>
                <a:cs typeface="Constantia"/>
                <a:sym typeface="Constantia"/>
              </a:rPr>
              <a:t>Join Point</a:t>
            </a:r>
            <a:r>
              <a:rPr b="0" i="0" lang="en-US" sz="2600" u="none" cap="none" strike="noStrike">
                <a:solidFill>
                  <a:schemeClr val="dk1"/>
                </a:solidFill>
                <a:latin typeface="Constantia"/>
                <a:ea typeface="Constantia"/>
                <a:cs typeface="Constantia"/>
                <a:sym typeface="Constantia"/>
              </a:rPr>
              <a:t>: A join point is the specific point in the application(Business Logic) </a:t>
            </a:r>
            <a:r>
              <a:rPr lang="en-US"/>
              <a:t>from where Advice(s) gets invoked automatically, based on matching PointCut Expression.</a:t>
            </a:r>
            <a:endParaRPr b="0" i="0" sz="2600" u="none" cap="none" strike="noStrike">
              <a:solidFill>
                <a:schemeClr val="dk1"/>
              </a:solidFill>
              <a:latin typeface="Constantia"/>
              <a:ea typeface="Constantia"/>
              <a:cs typeface="Constantia"/>
              <a:sym typeface="Constantia"/>
            </a:endParaRPr>
          </a:p>
        </p:txBody>
      </p:sp>
      <p:pic>
        <p:nvPicPr>
          <p:cNvPr id="525" name="Google Shape;525;p76"/>
          <p:cNvPicPr preferRelativeResize="0"/>
          <p:nvPr/>
        </p:nvPicPr>
        <p:blipFill>
          <a:blip r:embed="rId3">
            <a:alphaModFix/>
          </a:blip>
          <a:stretch>
            <a:fillRect/>
          </a:stretch>
        </p:blipFill>
        <p:spPr>
          <a:xfrm>
            <a:off x="489525" y="2801200"/>
            <a:ext cx="8395152" cy="3530975"/>
          </a:xfrm>
          <a:prstGeom prst="rect">
            <a:avLst/>
          </a:prstGeom>
          <a:noFill/>
          <a:ln>
            <a:noFill/>
          </a:ln>
        </p:spPr>
      </p:pic>
    </p:spTree>
  </p:cSld>
  <p:clrMapOvr>
    <a:masterClrMapping/>
  </p:clrMapOvr>
  <p:transition>
    <p:fade thruBlk="1"/>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77"/>
          <p:cNvSpPr txBox="1"/>
          <p:nvPr>
            <p:ph idx="4294967295" type="subTitle"/>
          </p:nvPr>
        </p:nvSpPr>
        <p:spPr>
          <a:xfrm>
            <a:off x="0" y="413850"/>
            <a:ext cx="9144000" cy="6444300"/>
          </a:xfrm>
          <a:prstGeom prst="rect">
            <a:avLst/>
          </a:prstGeom>
          <a:noFill/>
          <a:ln>
            <a:noFill/>
          </a:ln>
        </p:spPr>
        <p:txBody>
          <a:bodyPr anchorCtr="0" anchor="t" bIns="45700" lIns="91425" spcFirstLastPara="1" rIns="91425" wrap="square" tIns="45700">
            <a:noAutofit/>
          </a:bodyPr>
          <a:lstStyle/>
          <a:p>
            <a:pPr indent="0" lvl="0" marL="274320" marR="0" rtl="0" algn="just">
              <a:lnSpc>
                <a:spcPct val="90000"/>
              </a:lnSpc>
              <a:spcBef>
                <a:spcPts val="0"/>
              </a:spcBef>
              <a:spcAft>
                <a:spcPts val="0"/>
              </a:spcAft>
              <a:buNone/>
            </a:pPr>
            <a:r>
              <a:t/>
            </a:r>
            <a:endParaRPr/>
          </a:p>
          <a:p>
            <a:pPr indent="0" lvl="0" marL="274320" marR="0" rtl="0" algn="just">
              <a:lnSpc>
                <a:spcPct val="90000"/>
              </a:lnSpc>
              <a:spcBef>
                <a:spcPts val="481"/>
              </a:spcBef>
              <a:spcAft>
                <a:spcPts val="0"/>
              </a:spcAft>
              <a:buNone/>
            </a:pPr>
            <a:r>
              <a:rPr b="1" i="0" lang="en-US" sz="2405" u="none" cap="none" strike="noStrike">
                <a:solidFill>
                  <a:schemeClr val="dk1"/>
                </a:solidFill>
                <a:latin typeface="Constantia"/>
                <a:ea typeface="Constantia"/>
                <a:cs typeface="Constantia"/>
                <a:sym typeface="Constantia"/>
              </a:rPr>
              <a:t>Target Object</a:t>
            </a:r>
            <a:r>
              <a:rPr b="0" i="0" lang="en-US" sz="2405" u="none" cap="none" strike="noStrike">
                <a:solidFill>
                  <a:schemeClr val="dk1"/>
                </a:solidFill>
                <a:latin typeface="Constantia"/>
                <a:ea typeface="Constantia"/>
                <a:cs typeface="Constantia"/>
                <a:sym typeface="Constantia"/>
              </a:rPr>
              <a:t>: They are the object on which advices are applied. Spring AOP is implemented using runtime proxies so this object is always a proxied object. </a:t>
            </a:r>
            <a:r>
              <a:rPr lang="en-US" sz="2405"/>
              <a:t>Actually,</a:t>
            </a:r>
            <a:r>
              <a:rPr b="0" i="0" lang="en-US" sz="2405" u="none" cap="none" strike="noStrike">
                <a:solidFill>
                  <a:schemeClr val="dk1"/>
                </a:solidFill>
                <a:latin typeface="Constantia"/>
                <a:ea typeface="Constantia"/>
                <a:cs typeface="Constantia"/>
                <a:sym typeface="Constantia"/>
              </a:rPr>
              <a:t> a subclass </a:t>
            </a:r>
            <a:r>
              <a:rPr lang="en-US" sz="2405"/>
              <a:t>gets </a:t>
            </a:r>
            <a:r>
              <a:rPr b="0" i="0" lang="en-US" sz="2405" u="none" cap="none" strike="noStrike">
                <a:solidFill>
                  <a:schemeClr val="dk1"/>
                </a:solidFill>
                <a:latin typeface="Constantia"/>
                <a:ea typeface="Constantia"/>
                <a:cs typeface="Constantia"/>
                <a:sym typeface="Constantia"/>
              </a:rPr>
              <a:t>created at runtime where the target method is overridden and advices are included based on their configuration(Refer picture in next slide)</a:t>
            </a:r>
            <a:endParaRPr b="0" i="0" sz="2405" u="none" cap="none" strike="noStrike">
              <a:solidFill>
                <a:schemeClr val="dk1"/>
              </a:solidFill>
              <a:latin typeface="Constantia"/>
              <a:ea typeface="Constantia"/>
              <a:cs typeface="Constantia"/>
              <a:sym typeface="Constantia"/>
            </a:endParaRPr>
          </a:p>
          <a:p>
            <a:pPr indent="0" lvl="0" marL="274320" marR="0" rtl="0" algn="just">
              <a:lnSpc>
                <a:spcPct val="90000"/>
              </a:lnSpc>
              <a:spcBef>
                <a:spcPts val="481"/>
              </a:spcBef>
              <a:spcAft>
                <a:spcPts val="0"/>
              </a:spcAft>
              <a:buNone/>
            </a:pPr>
            <a:r>
              <a:t/>
            </a:r>
            <a:endParaRPr sz="2405"/>
          </a:p>
          <a:p>
            <a:pPr indent="0" lvl="0" marL="274320" marR="0" rtl="0" algn="just">
              <a:lnSpc>
                <a:spcPct val="90000"/>
              </a:lnSpc>
              <a:spcBef>
                <a:spcPts val="481"/>
              </a:spcBef>
              <a:spcAft>
                <a:spcPts val="0"/>
              </a:spcAft>
              <a:buNone/>
            </a:pPr>
            <a:r>
              <a:rPr b="1" i="0" lang="en-US" sz="2405" u="none" cap="none" strike="noStrike">
                <a:solidFill>
                  <a:schemeClr val="dk1"/>
                </a:solidFill>
                <a:latin typeface="Constantia"/>
                <a:ea typeface="Constantia"/>
                <a:cs typeface="Constantia"/>
                <a:sym typeface="Constantia"/>
              </a:rPr>
              <a:t>AOP proxy</a:t>
            </a:r>
            <a:r>
              <a:rPr b="0" i="0" lang="en-US" sz="2405" u="none" cap="none" strike="noStrike">
                <a:solidFill>
                  <a:schemeClr val="dk1"/>
                </a:solidFill>
                <a:latin typeface="Constantia"/>
                <a:ea typeface="Constantia"/>
                <a:cs typeface="Constantia"/>
                <a:sym typeface="Constantia"/>
              </a:rPr>
              <a:t>: Spring AOP implementation uses JDK dynamic proxy to create the Proxy classes with target classes and advice invocations, these are called AOP proxy classes. </a:t>
            </a:r>
            <a:endParaRPr b="0" i="0" sz="2405" u="none" cap="none" strike="noStrike">
              <a:solidFill>
                <a:schemeClr val="dk1"/>
              </a:solidFill>
              <a:latin typeface="Constantia"/>
              <a:ea typeface="Constantia"/>
              <a:cs typeface="Constantia"/>
              <a:sym typeface="Constantia"/>
            </a:endParaRPr>
          </a:p>
          <a:p>
            <a:pPr indent="0" lvl="0" marL="274320" marR="0" rtl="0" algn="just">
              <a:lnSpc>
                <a:spcPct val="90000"/>
              </a:lnSpc>
              <a:spcBef>
                <a:spcPts val="481"/>
              </a:spcBef>
              <a:spcAft>
                <a:spcPts val="0"/>
              </a:spcAft>
              <a:buNone/>
            </a:pPr>
            <a:r>
              <a:t/>
            </a:r>
            <a:endParaRPr sz="2405"/>
          </a:p>
          <a:p>
            <a:pPr indent="0" lvl="0" marL="274320" marR="0" rtl="0" algn="just">
              <a:lnSpc>
                <a:spcPct val="90000"/>
              </a:lnSpc>
              <a:spcBef>
                <a:spcPts val="481"/>
              </a:spcBef>
              <a:spcAft>
                <a:spcPts val="0"/>
              </a:spcAft>
              <a:buNone/>
            </a:pPr>
            <a:r>
              <a:rPr b="1" i="0" lang="en-US" sz="2405" u="none" cap="none" strike="noStrike">
                <a:solidFill>
                  <a:schemeClr val="dk1"/>
                </a:solidFill>
                <a:latin typeface="Constantia"/>
                <a:ea typeface="Constantia"/>
                <a:cs typeface="Constantia"/>
                <a:sym typeface="Constantia"/>
              </a:rPr>
              <a:t>Weaving</a:t>
            </a:r>
            <a:r>
              <a:rPr b="0" i="0" lang="en-US" sz="2405" u="none" cap="none" strike="noStrike">
                <a:solidFill>
                  <a:schemeClr val="dk1"/>
                </a:solidFill>
                <a:latin typeface="Constantia"/>
                <a:ea typeface="Constantia"/>
                <a:cs typeface="Constantia"/>
                <a:sym typeface="Constantia"/>
              </a:rPr>
              <a:t>: Weaving happens in run time, and </a:t>
            </a:r>
            <a:r>
              <a:rPr lang="en-US" sz="2405"/>
              <a:t>i</a:t>
            </a:r>
            <a:r>
              <a:rPr b="0" i="0" lang="en-US" sz="2405" u="none" cap="none" strike="noStrike">
                <a:solidFill>
                  <a:schemeClr val="dk1"/>
                </a:solidFill>
                <a:latin typeface="Constantia"/>
                <a:ea typeface="Constantia"/>
                <a:cs typeface="Constantia"/>
                <a:sym typeface="Constantia"/>
              </a:rPr>
              <a:t>t is the process of linking aspects with Target  objects to create the advised proxy objects. Spring AOP performs weaving at the runtime.</a:t>
            </a:r>
            <a:endParaRPr/>
          </a:p>
        </p:txBody>
      </p:sp>
    </p:spTree>
  </p:cSld>
  <p:clrMapOvr>
    <a:masterClrMapping/>
  </p:clrMapOvr>
  <p:transition>
    <p:fade thruBlk="1"/>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78"/>
          <p:cNvSpPr txBox="1"/>
          <p:nvPr>
            <p:ph idx="4294967295" type="subTitle"/>
          </p:nvPr>
        </p:nvSpPr>
        <p:spPr>
          <a:xfrm>
            <a:off x="0" y="609600"/>
            <a:ext cx="3886200" cy="62484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3"/>
              </a:buClr>
              <a:buSzPts val="3420"/>
              <a:buFont typeface="Noto Sans Symbols"/>
              <a:buNone/>
            </a:pPr>
            <a:r>
              <a:rPr b="0" i="0" lang="en-US" sz="3600" u="none" cap="none" strike="noStrike">
                <a:solidFill>
                  <a:srgbClr val="FF0000"/>
                </a:solidFill>
                <a:latin typeface="Constantia"/>
                <a:ea typeface="Constantia"/>
                <a:cs typeface="Constantia"/>
                <a:sym typeface="Constantia"/>
              </a:rPr>
              <a:t>Aspect</a:t>
            </a:r>
            <a:endParaRPr/>
          </a:p>
          <a:p>
            <a:pPr indent="-129540" lvl="0" marL="274320" marR="0" rtl="0" algn="l">
              <a:spcBef>
                <a:spcPts val="480"/>
              </a:spcBef>
              <a:spcAft>
                <a:spcPts val="0"/>
              </a:spcAft>
              <a:buClr>
                <a:schemeClr val="accent3"/>
              </a:buClr>
              <a:buSzPts val="2280"/>
              <a:buFont typeface="Noto Sans Symbols"/>
              <a:buNone/>
            </a:pPr>
            <a:r>
              <a:rPr lang="en-US" sz="2400"/>
              <a:t>matching pointcut</a:t>
            </a:r>
            <a:endParaRPr b="0" i="0" sz="2400" u="none" cap="none" strike="noStrike">
              <a:solidFill>
                <a:schemeClr val="dk1"/>
              </a:solidFill>
              <a:latin typeface="Constantia"/>
              <a:ea typeface="Constantia"/>
              <a:cs typeface="Constantia"/>
              <a:sym typeface="Constantia"/>
            </a:endParaRPr>
          </a:p>
          <a:p>
            <a:pPr indent="-274320" lvl="0" marL="274320" marR="0" rtl="0" algn="l">
              <a:spcBef>
                <a:spcPts val="480"/>
              </a:spcBef>
              <a:spcAft>
                <a:spcPts val="0"/>
              </a:spcAft>
              <a:buClr>
                <a:schemeClr val="accent3"/>
              </a:buClr>
              <a:buSzPts val="2280"/>
              <a:buFont typeface="Noto Sans Symbols"/>
              <a:buNone/>
            </a:pPr>
            <a:r>
              <a:rPr b="0" i="0" lang="en-US" sz="2400" u="none" cap="none" strike="noStrike">
                <a:solidFill>
                  <a:schemeClr val="dk1"/>
                </a:solidFill>
                <a:latin typeface="Constantia"/>
                <a:ea typeface="Constantia"/>
                <a:cs typeface="Constantia"/>
                <a:sym typeface="Constantia"/>
              </a:rPr>
              <a:t>beforeAdvice(){</a:t>
            </a:r>
            <a:endParaRPr/>
          </a:p>
          <a:p>
            <a:pPr indent="-274320" lvl="0" marL="274320" marR="0" rtl="0" algn="l">
              <a:spcBef>
                <a:spcPts val="480"/>
              </a:spcBef>
              <a:spcAft>
                <a:spcPts val="0"/>
              </a:spcAft>
              <a:buClr>
                <a:schemeClr val="accent3"/>
              </a:buClr>
              <a:buSzPts val="2280"/>
              <a:buFont typeface="Noto Sans Symbols"/>
              <a:buNone/>
            </a:pPr>
            <a:r>
              <a:rPr b="0" i="0" lang="en-US" sz="2400" u="none" cap="none" strike="noStrike">
                <a:solidFill>
                  <a:schemeClr val="dk1"/>
                </a:solidFill>
                <a:latin typeface="Constantia"/>
                <a:ea typeface="Constantia"/>
                <a:cs typeface="Constantia"/>
                <a:sym typeface="Constantia"/>
              </a:rPr>
              <a:t>//step2</a:t>
            </a:r>
            <a:endParaRPr/>
          </a:p>
          <a:p>
            <a:pPr indent="-274320" lvl="0" marL="274320" marR="0" rtl="0" algn="l">
              <a:spcBef>
                <a:spcPts val="480"/>
              </a:spcBef>
              <a:spcAft>
                <a:spcPts val="0"/>
              </a:spcAft>
              <a:buClr>
                <a:schemeClr val="accent3"/>
              </a:buClr>
              <a:buSzPts val="2280"/>
              <a:buFont typeface="Noto Sans Symbols"/>
              <a:buNone/>
            </a:pPr>
            <a:r>
              <a:rPr b="0" i="0" lang="en-US" sz="2400" u="none" cap="none" strike="noStrike">
                <a:solidFill>
                  <a:schemeClr val="dk1"/>
                </a:solidFill>
                <a:latin typeface="Constantia"/>
                <a:ea typeface="Constantia"/>
                <a:cs typeface="Constantia"/>
                <a:sym typeface="Constantia"/>
              </a:rPr>
              <a:t>}</a:t>
            </a:r>
            <a:endParaRPr/>
          </a:p>
          <a:p>
            <a:pPr indent="-274320" lvl="0" marL="274320" marR="0" rtl="0" algn="l">
              <a:spcBef>
                <a:spcPts val="480"/>
              </a:spcBef>
              <a:spcAft>
                <a:spcPts val="0"/>
              </a:spcAft>
              <a:buClr>
                <a:schemeClr val="accent3"/>
              </a:buClr>
              <a:buSzPts val="2280"/>
              <a:buFont typeface="Noto Sans Symbols"/>
              <a:buNone/>
            </a:pPr>
            <a:r>
              <a:t/>
            </a:r>
            <a:endParaRPr sz="2400"/>
          </a:p>
          <a:p>
            <a:pPr indent="-129540" lvl="0" marL="274320" rtl="0" algn="l">
              <a:spcBef>
                <a:spcPts val="480"/>
              </a:spcBef>
              <a:spcAft>
                <a:spcPts val="0"/>
              </a:spcAft>
              <a:buClr>
                <a:schemeClr val="accent3"/>
              </a:buClr>
              <a:buSzPts val="2280"/>
              <a:buFont typeface="Noto Sans Symbols"/>
              <a:buNone/>
            </a:pPr>
            <a:r>
              <a:rPr lang="en-US" sz="2400"/>
              <a:t>matching pointcut</a:t>
            </a:r>
            <a:endParaRPr sz="2400"/>
          </a:p>
          <a:p>
            <a:pPr indent="-274320" lvl="0" marL="274320" marR="0" rtl="0" algn="l">
              <a:spcBef>
                <a:spcPts val="480"/>
              </a:spcBef>
              <a:spcAft>
                <a:spcPts val="0"/>
              </a:spcAft>
              <a:buClr>
                <a:schemeClr val="accent3"/>
              </a:buClr>
              <a:buSzPts val="2280"/>
              <a:buFont typeface="Noto Sans Symbols"/>
              <a:buNone/>
            </a:pPr>
            <a:r>
              <a:rPr b="0" i="0" lang="en-US" sz="2400" u="none" cap="none" strike="noStrike">
                <a:solidFill>
                  <a:schemeClr val="dk1"/>
                </a:solidFill>
                <a:latin typeface="Constantia"/>
                <a:ea typeface="Constantia"/>
                <a:cs typeface="Constantia"/>
                <a:sym typeface="Constantia"/>
              </a:rPr>
              <a:t>afterAdvice(){</a:t>
            </a:r>
            <a:endParaRPr/>
          </a:p>
          <a:p>
            <a:pPr indent="-274320" lvl="0" marL="274320" marR="0" rtl="0" algn="l">
              <a:spcBef>
                <a:spcPts val="480"/>
              </a:spcBef>
              <a:spcAft>
                <a:spcPts val="0"/>
              </a:spcAft>
              <a:buClr>
                <a:schemeClr val="accent3"/>
              </a:buClr>
              <a:buSzPts val="2280"/>
              <a:buFont typeface="Noto Sans Symbols"/>
              <a:buNone/>
            </a:pPr>
            <a:r>
              <a:rPr b="0" i="0" lang="en-US" sz="2400" u="none" cap="none" strike="noStrike">
                <a:solidFill>
                  <a:schemeClr val="dk1"/>
                </a:solidFill>
                <a:latin typeface="Constantia"/>
                <a:ea typeface="Constantia"/>
                <a:cs typeface="Constantia"/>
                <a:sym typeface="Constantia"/>
              </a:rPr>
              <a:t>//step5</a:t>
            </a:r>
            <a:endParaRPr/>
          </a:p>
          <a:p>
            <a:pPr indent="-274320" lvl="0" marL="274320" marR="0" rtl="0" algn="l">
              <a:spcBef>
                <a:spcPts val="480"/>
              </a:spcBef>
              <a:spcAft>
                <a:spcPts val="0"/>
              </a:spcAft>
              <a:buClr>
                <a:schemeClr val="accent3"/>
              </a:buClr>
              <a:buSzPts val="2280"/>
              <a:buFont typeface="Noto Sans Symbols"/>
              <a:buNone/>
            </a:pPr>
            <a:r>
              <a:rPr b="0" i="0" lang="en-US" sz="2400" u="none" cap="none" strike="noStrike">
                <a:solidFill>
                  <a:schemeClr val="dk1"/>
                </a:solidFill>
                <a:latin typeface="Constantia"/>
                <a:ea typeface="Constantia"/>
                <a:cs typeface="Constantia"/>
                <a:sym typeface="Constantia"/>
              </a:rPr>
              <a:t>}</a:t>
            </a:r>
            <a:endParaRPr/>
          </a:p>
        </p:txBody>
      </p:sp>
      <p:sp>
        <p:nvSpPr>
          <p:cNvPr id="537" name="Google Shape;537;p78"/>
          <p:cNvSpPr txBox="1"/>
          <p:nvPr/>
        </p:nvSpPr>
        <p:spPr>
          <a:xfrm>
            <a:off x="4800600" y="685800"/>
            <a:ext cx="4228200" cy="6172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3600"/>
              <a:buFont typeface="Arial"/>
              <a:buNone/>
            </a:pPr>
            <a:r>
              <a:rPr lang="en-US" sz="3600">
                <a:solidFill>
                  <a:srgbClr val="FF0000"/>
                </a:solidFill>
                <a:latin typeface="Constantia"/>
                <a:ea typeface="Constantia"/>
                <a:cs typeface="Constantia"/>
                <a:sym typeface="Constantia"/>
              </a:rPr>
              <a:t>Business Logic - </a:t>
            </a:r>
            <a:r>
              <a:rPr b="0" i="0" lang="en-US" sz="3600" u="none" cap="none" strike="noStrike">
                <a:solidFill>
                  <a:srgbClr val="FF0000"/>
                </a:solidFill>
                <a:latin typeface="Constantia"/>
                <a:ea typeface="Constantia"/>
                <a:cs typeface="Constantia"/>
                <a:sym typeface="Constantia"/>
              </a:rPr>
              <a:t>Join</a:t>
            </a:r>
            <a:r>
              <a:rPr b="0" i="0" lang="en-US" sz="3600" u="none" cap="none" strike="noStrike">
                <a:solidFill>
                  <a:srgbClr val="FF0000"/>
                </a:solidFill>
                <a:latin typeface="Constantia"/>
                <a:ea typeface="Constantia"/>
                <a:cs typeface="Constantia"/>
                <a:sym typeface="Constantia"/>
              </a:rPr>
              <a:t> Point</a:t>
            </a:r>
            <a:endParaRPr/>
          </a:p>
          <a:p>
            <a:pPr indent="0" lvl="0" marL="0" marR="0" rtl="0" algn="l">
              <a:lnSpc>
                <a:spcPct val="100000"/>
              </a:lnSpc>
              <a:spcBef>
                <a:spcPts val="480"/>
              </a:spcBef>
              <a:spcAft>
                <a:spcPts val="0"/>
              </a:spcAft>
              <a:buClr>
                <a:schemeClr val="dk1"/>
              </a:buClr>
              <a:buSzPts val="2400"/>
              <a:buFont typeface="Arial"/>
              <a:buNone/>
            </a:pPr>
            <a:r>
              <a:rPr lang="en-US" sz="2400">
                <a:solidFill>
                  <a:schemeClr val="dk1"/>
                </a:solidFill>
                <a:latin typeface="Constantia"/>
                <a:ea typeface="Constantia"/>
                <a:cs typeface="Constantia"/>
                <a:sym typeface="Constantia"/>
              </a:rPr>
              <a:t>m</a:t>
            </a:r>
            <a:r>
              <a:rPr lang="en-US" sz="2400">
                <a:solidFill>
                  <a:schemeClr val="dk1"/>
                </a:solidFill>
                <a:latin typeface="Constantia"/>
                <a:ea typeface="Constantia"/>
                <a:cs typeface="Constantia"/>
                <a:sym typeface="Constantia"/>
              </a:rPr>
              <a:t>et1()</a:t>
            </a:r>
            <a:endParaRPr/>
          </a:p>
          <a:p>
            <a:pPr indent="0" lvl="0" marL="0" marR="0" rtl="0" algn="l">
              <a:lnSpc>
                <a:spcPct val="100000"/>
              </a:lnSpc>
              <a:spcBef>
                <a:spcPts val="480"/>
              </a:spcBef>
              <a:spcAft>
                <a:spcPts val="0"/>
              </a:spcAft>
              <a:buClr>
                <a:schemeClr val="dk1"/>
              </a:buClr>
              <a:buSzPts val="2400"/>
              <a:buFont typeface="Arial"/>
              <a:buNone/>
            </a:pPr>
            <a:r>
              <a:rPr b="0" i="0" lang="en-US" sz="2400" u="none" cap="none" strike="noStrike">
                <a:solidFill>
                  <a:schemeClr val="dk1"/>
                </a:solidFill>
                <a:latin typeface="Constantia"/>
                <a:ea typeface="Constantia"/>
                <a:cs typeface="Constantia"/>
                <a:sym typeface="Constantia"/>
              </a:rPr>
              <a:t>{</a:t>
            </a:r>
            <a:endParaRPr/>
          </a:p>
          <a:p>
            <a:pPr indent="0" lvl="0" marL="0" marR="0" rtl="0" algn="l">
              <a:lnSpc>
                <a:spcPct val="100000"/>
              </a:lnSpc>
              <a:spcBef>
                <a:spcPts val="480"/>
              </a:spcBef>
              <a:spcAft>
                <a:spcPts val="0"/>
              </a:spcAft>
              <a:buClr>
                <a:schemeClr val="dk1"/>
              </a:buClr>
              <a:buSzPts val="2400"/>
              <a:buFont typeface="Arial"/>
              <a:buNone/>
            </a:pPr>
            <a:r>
              <a:rPr lang="en-US" sz="2400">
                <a:solidFill>
                  <a:schemeClr val="dk1"/>
                </a:solidFill>
                <a:latin typeface="Constantia"/>
                <a:ea typeface="Constantia"/>
                <a:cs typeface="Constantia"/>
                <a:sym typeface="Constantia"/>
              </a:rPr>
              <a:t>//step 1</a:t>
            </a:r>
            <a:endParaRPr/>
          </a:p>
          <a:p>
            <a:pPr indent="0" lvl="0" marL="0" marR="0" rtl="0" algn="l">
              <a:lnSpc>
                <a:spcPct val="100000"/>
              </a:lnSpc>
              <a:spcBef>
                <a:spcPts val="480"/>
              </a:spcBef>
              <a:spcAft>
                <a:spcPts val="0"/>
              </a:spcAft>
              <a:buClr>
                <a:schemeClr val="dk1"/>
              </a:buClr>
              <a:buSzPts val="2400"/>
              <a:buFont typeface="Arial"/>
              <a:buNone/>
            </a:pPr>
            <a:r>
              <a:rPr b="0" i="0" lang="en-US" sz="2400" u="none" cap="none" strike="noStrike">
                <a:solidFill>
                  <a:schemeClr val="dk1"/>
                </a:solidFill>
                <a:latin typeface="Constantia"/>
                <a:ea typeface="Constantia"/>
                <a:cs typeface="Constantia"/>
                <a:sym typeface="Constantia"/>
              </a:rPr>
              <a:t>//step3, actual business logic of Join Point</a:t>
            </a:r>
            <a:endParaRPr/>
          </a:p>
          <a:p>
            <a:pPr indent="0" lvl="0" marL="0" marR="0" rtl="0" algn="l">
              <a:lnSpc>
                <a:spcPct val="100000"/>
              </a:lnSpc>
              <a:spcBef>
                <a:spcPts val="480"/>
              </a:spcBef>
              <a:spcAft>
                <a:spcPts val="0"/>
              </a:spcAft>
              <a:buClr>
                <a:schemeClr val="dk1"/>
              </a:buClr>
              <a:buSzPts val="2400"/>
              <a:buFont typeface="Arial"/>
              <a:buNone/>
            </a:pPr>
            <a:r>
              <a:rPr b="0" i="0" lang="en-US" sz="2400" u="none" cap="none" strike="noStrike">
                <a:solidFill>
                  <a:schemeClr val="dk1"/>
                </a:solidFill>
                <a:latin typeface="Constantia"/>
                <a:ea typeface="Constantia"/>
                <a:cs typeface="Constantia"/>
                <a:sym typeface="Constantia"/>
              </a:rPr>
              <a:t>//step 4</a:t>
            </a:r>
            <a:endParaRPr/>
          </a:p>
          <a:p>
            <a:pPr indent="0" lvl="0" marL="0" marR="0" rtl="0" algn="l">
              <a:lnSpc>
                <a:spcPct val="100000"/>
              </a:lnSpc>
              <a:spcBef>
                <a:spcPts val="480"/>
              </a:spcBef>
              <a:spcAft>
                <a:spcPts val="0"/>
              </a:spcAft>
              <a:buClr>
                <a:schemeClr val="dk1"/>
              </a:buClr>
              <a:buSzPts val="2400"/>
              <a:buFont typeface="Arial"/>
              <a:buNone/>
            </a:pPr>
            <a:r>
              <a:rPr b="0" i="0" lang="en-US" sz="2400" u="none" cap="none" strike="noStrike">
                <a:solidFill>
                  <a:schemeClr val="dk1"/>
                </a:solidFill>
                <a:latin typeface="Constantia"/>
                <a:ea typeface="Constantia"/>
                <a:cs typeface="Constantia"/>
                <a:sym typeface="Constantia"/>
              </a:rPr>
              <a:t>//step6</a:t>
            </a:r>
            <a:endParaRPr/>
          </a:p>
          <a:p>
            <a:pPr indent="0" lvl="0" marL="0" marR="0" rtl="0" algn="l">
              <a:lnSpc>
                <a:spcPct val="100000"/>
              </a:lnSpc>
              <a:spcBef>
                <a:spcPts val="480"/>
              </a:spcBef>
              <a:spcAft>
                <a:spcPts val="0"/>
              </a:spcAft>
              <a:buClr>
                <a:schemeClr val="dk1"/>
              </a:buClr>
              <a:buSzPts val="2400"/>
              <a:buFont typeface="Arial"/>
              <a:buNone/>
            </a:pPr>
            <a:r>
              <a:rPr lang="en-US" sz="2400">
                <a:solidFill>
                  <a:schemeClr val="dk1"/>
                </a:solidFill>
                <a:latin typeface="Constantia"/>
                <a:ea typeface="Constantia"/>
                <a:cs typeface="Constantia"/>
                <a:sym typeface="Constantia"/>
              </a:rPr>
              <a:t>}</a:t>
            </a:r>
            <a:endParaRPr b="0" i="0" sz="2400" u="none" cap="none" strike="noStrike">
              <a:solidFill>
                <a:schemeClr val="dk1"/>
              </a:solidFill>
              <a:latin typeface="Constantia"/>
              <a:ea typeface="Constantia"/>
              <a:cs typeface="Constantia"/>
              <a:sym typeface="Constantia"/>
            </a:endParaRPr>
          </a:p>
        </p:txBody>
      </p:sp>
      <p:sp>
        <p:nvSpPr>
          <p:cNvPr id="538" name="Google Shape;538;p78"/>
          <p:cNvSpPr txBox="1"/>
          <p:nvPr/>
        </p:nvSpPr>
        <p:spPr>
          <a:xfrm>
            <a:off x="228600" y="0"/>
            <a:ext cx="7924800" cy="762000"/>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rgbClr val="FF0000"/>
              </a:buClr>
              <a:buSzPts val="2250"/>
              <a:buFont typeface="Arial"/>
              <a:buNone/>
            </a:pPr>
            <a:r>
              <a:rPr b="0" i="0" lang="en-US" sz="2250" u="none" cap="none" strike="noStrike">
                <a:solidFill>
                  <a:srgbClr val="FF0000"/>
                </a:solidFill>
                <a:latin typeface="Constantia"/>
                <a:ea typeface="Constantia"/>
                <a:cs typeface="Constantia"/>
                <a:sym typeface="Constantia"/>
              </a:rPr>
              <a:t>Let us assume before Advice and after Advice is configured for a join point, below can be flow of execution.</a:t>
            </a:r>
            <a:endParaRPr/>
          </a:p>
        </p:txBody>
      </p:sp>
      <p:cxnSp>
        <p:nvCxnSpPr>
          <p:cNvPr id="539" name="Google Shape;539;p78"/>
          <p:cNvCxnSpPr/>
          <p:nvPr/>
        </p:nvCxnSpPr>
        <p:spPr>
          <a:xfrm rot="10800000">
            <a:off x="2133600" y="1981200"/>
            <a:ext cx="2895600" cy="457200"/>
          </a:xfrm>
          <a:prstGeom prst="straightConnector1">
            <a:avLst/>
          </a:prstGeom>
          <a:noFill/>
          <a:ln cap="flat" cmpd="sng" w="28575">
            <a:solidFill>
              <a:srgbClr val="075192"/>
            </a:solidFill>
            <a:prstDash val="solid"/>
            <a:round/>
            <a:headEnd len="sm" w="sm" type="none"/>
            <a:tailEnd len="med" w="med" type="stealth"/>
          </a:ln>
        </p:spPr>
      </p:cxnSp>
      <p:cxnSp>
        <p:nvCxnSpPr>
          <p:cNvPr id="540" name="Google Shape;540;p78"/>
          <p:cNvCxnSpPr>
            <a:stCxn id="537" idx="1"/>
          </p:cNvCxnSpPr>
          <p:nvPr/>
        </p:nvCxnSpPr>
        <p:spPr>
          <a:xfrm flipH="1">
            <a:off x="1828800" y="3771900"/>
            <a:ext cx="2971800" cy="342900"/>
          </a:xfrm>
          <a:prstGeom prst="straightConnector1">
            <a:avLst/>
          </a:prstGeom>
          <a:noFill/>
          <a:ln cap="flat" cmpd="sng" w="28575">
            <a:solidFill>
              <a:srgbClr val="075192"/>
            </a:solidFill>
            <a:prstDash val="solid"/>
            <a:round/>
            <a:headEnd len="sm" w="sm" type="none"/>
            <a:tailEnd len="med" w="med" type="stealth"/>
          </a:ln>
        </p:spPr>
      </p:cxnSp>
      <p:cxnSp>
        <p:nvCxnSpPr>
          <p:cNvPr id="541" name="Google Shape;541;p78"/>
          <p:cNvCxnSpPr/>
          <p:nvPr/>
        </p:nvCxnSpPr>
        <p:spPr>
          <a:xfrm flipH="1" rot="10800000">
            <a:off x="1447800" y="2590800"/>
            <a:ext cx="3429000" cy="228600"/>
          </a:xfrm>
          <a:prstGeom prst="straightConnector1">
            <a:avLst/>
          </a:prstGeom>
          <a:noFill/>
          <a:ln cap="flat" cmpd="sng" w="28575">
            <a:solidFill>
              <a:srgbClr val="075192"/>
            </a:solidFill>
            <a:prstDash val="dash"/>
            <a:round/>
            <a:headEnd len="sm" w="sm" type="none"/>
            <a:tailEnd len="med" w="med" type="stealth"/>
          </a:ln>
        </p:spPr>
      </p:cxnSp>
      <p:cxnSp>
        <p:nvCxnSpPr>
          <p:cNvPr id="542" name="Google Shape;542;p78"/>
          <p:cNvCxnSpPr/>
          <p:nvPr/>
        </p:nvCxnSpPr>
        <p:spPr>
          <a:xfrm flipH="1" rot="10800000">
            <a:off x="1447800" y="3810000"/>
            <a:ext cx="3505200" cy="838200"/>
          </a:xfrm>
          <a:prstGeom prst="straightConnector1">
            <a:avLst/>
          </a:prstGeom>
          <a:noFill/>
          <a:ln cap="flat" cmpd="sng" w="28575">
            <a:solidFill>
              <a:srgbClr val="075192"/>
            </a:solidFill>
            <a:prstDash val="dash"/>
            <a:round/>
            <a:headEnd len="sm" w="sm" type="none"/>
            <a:tailEnd len="med" w="med" type="stealth"/>
          </a:ln>
        </p:spPr>
      </p:cxnSp>
      <p:cxnSp>
        <p:nvCxnSpPr>
          <p:cNvPr id="543" name="Google Shape;543;p78"/>
          <p:cNvCxnSpPr/>
          <p:nvPr/>
        </p:nvCxnSpPr>
        <p:spPr>
          <a:xfrm rot="5400000">
            <a:off x="1295444" y="3352844"/>
            <a:ext cx="4419600" cy="1500"/>
          </a:xfrm>
          <a:prstGeom prst="straightConnector1">
            <a:avLst/>
          </a:prstGeom>
          <a:noFill/>
          <a:ln cap="flat" cmpd="sng" w="9525">
            <a:solidFill>
              <a:srgbClr val="00B050"/>
            </a:solidFill>
            <a:prstDash val="solid"/>
            <a:round/>
            <a:headEnd len="sm" w="sm" type="none"/>
            <a:tailEnd len="sm" w="sm" type="none"/>
          </a:ln>
        </p:spPr>
      </p:cxn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9"/>
                                        </p:tgtEl>
                                        <p:attrNameLst>
                                          <p:attrName>style.visibility</p:attrName>
                                        </p:attrNameLst>
                                      </p:cBhvr>
                                      <p:to>
                                        <p:strVal val="visible"/>
                                      </p:to>
                                    </p:set>
                                    <p:animEffect filter="fade" transition="in">
                                      <p:cBhvr>
                                        <p:cTn dur="500"/>
                                        <p:tgtEl>
                                          <p:spTgt spid="5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1"/>
                                        </p:tgtEl>
                                        <p:attrNameLst>
                                          <p:attrName>style.visibility</p:attrName>
                                        </p:attrNameLst>
                                      </p:cBhvr>
                                      <p:to>
                                        <p:strVal val="visible"/>
                                      </p:to>
                                    </p:set>
                                    <p:animEffect filter="fade" transition="in">
                                      <p:cBhvr>
                                        <p:cTn dur="500"/>
                                        <p:tgtEl>
                                          <p:spTgt spid="5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0"/>
                                        </p:tgtEl>
                                        <p:attrNameLst>
                                          <p:attrName>style.visibility</p:attrName>
                                        </p:attrNameLst>
                                      </p:cBhvr>
                                      <p:to>
                                        <p:strVal val="visible"/>
                                      </p:to>
                                    </p:set>
                                    <p:animEffect filter="fade" transition="in">
                                      <p:cBhvr>
                                        <p:cTn dur="500"/>
                                        <p:tgtEl>
                                          <p:spTgt spid="5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2"/>
                                        </p:tgtEl>
                                        <p:attrNameLst>
                                          <p:attrName>style.visibility</p:attrName>
                                        </p:attrNameLst>
                                      </p:cBhvr>
                                      <p:to>
                                        <p:strVal val="visible"/>
                                      </p:to>
                                    </p:set>
                                    <p:animEffect filter="fade" transition="in">
                                      <p:cBhvr>
                                        <p:cTn dur="500"/>
                                        <p:tgtEl>
                                          <p:spTgt spid="5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79"/>
          <p:cNvSpPr txBox="1"/>
          <p:nvPr>
            <p:ph idx="4294967295" type="sub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0" lvl="0" marL="274320" marR="0" rtl="0" algn="l">
              <a:lnSpc>
                <a:spcPct val="90000"/>
              </a:lnSpc>
              <a:spcBef>
                <a:spcPts val="0"/>
              </a:spcBef>
              <a:spcAft>
                <a:spcPts val="0"/>
              </a:spcAft>
              <a:buNone/>
            </a:pPr>
            <a:r>
              <a:rPr b="0" i="0" lang="en-US" sz="3330" u="none" cap="none" strike="noStrike">
                <a:solidFill>
                  <a:srgbClr val="FF0000"/>
                </a:solidFill>
                <a:latin typeface="Constantia"/>
                <a:ea typeface="Constantia"/>
                <a:cs typeface="Constantia"/>
                <a:sym typeface="Constantia"/>
              </a:rPr>
              <a:t>Types of advice:</a:t>
            </a:r>
            <a:endParaRPr/>
          </a:p>
          <a:p>
            <a:pPr indent="0" lvl="0" marL="274320" marR="0" rtl="0" algn="just">
              <a:lnSpc>
                <a:spcPct val="90000"/>
              </a:lnSpc>
              <a:spcBef>
                <a:spcPts val="481"/>
              </a:spcBef>
              <a:spcAft>
                <a:spcPts val="0"/>
              </a:spcAft>
              <a:buNone/>
            </a:pPr>
            <a:r>
              <a:rPr b="0" i="1" lang="en-US" sz="2405" u="none" cap="none" strike="noStrike">
                <a:solidFill>
                  <a:srgbClr val="FF0000"/>
                </a:solidFill>
                <a:latin typeface="Constantia"/>
                <a:ea typeface="Constantia"/>
                <a:cs typeface="Constantia"/>
                <a:sym typeface="Constantia"/>
              </a:rPr>
              <a:t>Before advice</a:t>
            </a:r>
            <a:r>
              <a:rPr b="0" i="0" lang="en-US" sz="2405" u="none" cap="none" strike="noStrike">
                <a:solidFill>
                  <a:srgbClr val="FF0000"/>
                </a:solidFill>
                <a:latin typeface="Constantia"/>
                <a:ea typeface="Constantia"/>
                <a:cs typeface="Constantia"/>
                <a:sym typeface="Constantia"/>
              </a:rPr>
              <a:t>: </a:t>
            </a:r>
            <a:r>
              <a:rPr b="0" i="0" lang="en-US" sz="2405" u="none" cap="none" strike="noStrike">
                <a:solidFill>
                  <a:schemeClr val="dk1"/>
                </a:solidFill>
                <a:latin typeface="Constantia"/>
                <a:ea typeface="Constantia"/>
                <a:cs typeface="Constantia"/>
                <a:sym typeface="Constantia"/>
              </a:rPr>
              <a:t>Advice that </a:t>
            </a:r>
            <a:r>
              <a:rPr b="1" i="0" lang="en-US" sz="2405" u="none" cap="none" strike="noStrike">
                <a:solidFill>
                  <a:schemeClr val="dk1"/>
                </a:solidFill>
              </a:rPr>
              <a:t>executes before a join point</a:t>
            </a:r>
            <a:r>
              <a:rPr b="0" i="0" lang="en-US" sz="2405" u="none" cap="none" strike="noStrike">
                <a:solidFill>
                  <a:schemeClr val="dk1"/>
                </a:solidFill>
                <a:latin typeface="Constantia"/>
                <a:ea typeface="Constantia"/>
                <a:cs typeface="Constantia"/>
                <a:sym typeface="Constantia"/>
              </a:rPr>
              <a:t>, but which does not have the ability to prevent execution flow proceeding to the join point (unless it throws an exception).</a:t>
            </a:r>
            <a:endParaRPr/>
          </a:p>
          <a:p>
            <a:pPr indent="0" lvl="0" marL="274320" marR="0" rtl="0" algn="just">
              <a:lnSpc>
                <a:spcPct val="90000"/>
              </a:lnSpc>
              <a:spcBef>
                <a:spcPts val="481"/>
              </a:spcBef>
              <a:spcAft>
                <a:spcPts val="0"/>
              </a:spcAft>
              <a:buNone/>
            </a:pPr>
            <a:r>
              <a:rPr b="0" i="1" lang="en-US" sz="2405" u="none" cap="none" strike="noStrike">
                <a:solidFill>
                  <a:srgbClr val="FF0000"/>
                </a:solidFill>
                <a:latin typeface="Constantia"/>
                <a:ea typeface="Constantia"/>
                <a:cs typeface="Constantia"/>
                <a:sym typeface="Constantia"/>
              </a:rPr>
              <a:t>After returning advice</a:t>
            </a:r>
            <a:r>
              <a:rPr b="0" i="0" lang="en-US" sz="2405" u="none" cap="none" strike="noStrike">
                <a:solidFill>
                  <a:srgbClr val="FF0000"/>
                </a:solidFill>
                <a:latin typeface="Constantia"/>
                <a:ea typeface="Constantia"/>
                <a:cs typeface="Constantia"/>
                <a:sym typeface="Constantia"/>
              </a:rPr>
              <a:t>: </a:t>
            </a:r>
            <a:r>
              <a:rPr b="1" i="0" lang="en-US" sz="2405" u="none" cap="none" strike="noStrike">
                <a:solidFill>
                  <a:schemeClr val="dk1"/>
                </a:solidFill>
                <a:latin typeface="Constantia"/>
                <a:ea typeface="Constantia"/>
                <a:cs typeface="Constantia"/>
                <a:sym typeface="Constantia"/>
              </a:rPr>
              <a:t>Advice to be executed after a join point completes normally</a:t>
            </a:r>
            <a:r>
              <a:rPr b="0" i="0" lang="en-US" sz="2405" u="none" cap="none" strike="noStrike">
                <a:solidFill>
                  <a:schemeClr val="dk1"/>
                </a:solidFill>
                <a:latin typeface="Constantia"/>
                <a:ea typeface="Constantia"/>
                <a:cs typeface="Constantia"/>
                <a:sym typeface="Constantia"/>
              </a:rPr>
              <a:t>: for example, if a method returns without throwing an exception.</a:t>
            </a:r>
            <a:endParaRPr/>
          </a:p>
          <a:p>
            <a:pPr indent="0" lvl="0" marL="274320" marR="0" rtl="0" algn="just">
              <a:lnSpc>
                <a:spcPct val="90000"/>
              </a:lnSpc>
              <a:spcBef>
                <a:spcPts val="481"/>
              </a:spcBef>
              <a:spcAft>
                <a:spcPts val="0"/>
              </a:spcAft>
              <a:buNone/>
            </a:pPr>
            <a:r>
              <a:rPr b="0" i="1" lang="en-US" sz="2405" u="none" cap="none" strike="noStrike">
                <a:solidFill>
                  <a:srgbClr val="FF0000"/>
                </a:solidFill>
                <a:latin typeface="Constantia"/>
                <a:ea typeface="Constantia"/>
                <a:cs typeface="Constantia"/>
                <a:sym typeface="Constantia"/>
              </a:rPr>
              <a:t>After throwing advice</a:t>
            </a:r>
            <a:r>
              <a:rPr b="0" i="0" lang="en-US" sz="2405" u="none" cap="none" strike="noStrike">
                <a:solidFill>
                  <a:srgbClr val="FF0000"/>
                </a:solidFill>
                <a:latin typeface="Constantia"/>
                <a:ea typeface="Constantia"/>
                <a:cs typeface="Constantia"/>
                <a:sym typeface="Constantia"/>
              </a:rPr>
              <a:t>: </a:t>
            </a:r>
            <a:r>
              <a:rPr b="1" i="0" lang="en-US" sz="2405" u="none" cap="none" strike="noStrike">
                <a:solidFill>
                  <a:schemeClr val="dk1"/>
                </a:solidFill>
                <a:latin typeface="Constantia"/>
                <a:ea typeface="Constantia"/>
                <a:cs typeface="Constantia"/>
                <a:sym typeface="Constantia"/>
              </a:rPr>
              <a:t>Advice to be executed if a method exits by throwing an exception.</a:t>
            </a:r>
            <a:endParaRPr/>
          </a:p>
          <a:p>
            <a:pPr indent="0" lvl="0" marL="274320" marR="0" rtl="0" algn="just">
              <a:lnSpc>
                <a:spcPct val="90000"/>
              </a:lnSpc>
              <a:spcBef>
                <a:spcPts val="481"/>
              </a:spcBef>
              <a:spcAft>
                <a:spcPts val="0"/>
              </a:spcAft>
              <a:buNone/>
            </a:pPr>
            <a:r>
              <a:rPr i="1" lang="en-US" sz="2405">
                <a:solidFill>
                  <a:srgbClr val="FF0000"/>
                </a:solidFill>
              </a:rPr>
              <a:t>After (finally) advice:</a:t>
            </a:r>
            <a:r>
              <a:rPr b="0" i="0" lang="en-US" sz="2405" u="none" cap="none" strike="noStrike">
                <a:solidFill>
                  <a:schemeClr val="dk1"/>
                </a:solidFill>
                <a:latin typeface="Constantia"/>
                <a:ea typeface="Constantia"/>
                <a:cs typeface="Constantia"/>
                <a:sym typeface="Constantia"/>
              </a:rPr>
              <a:t> Advice to be executed regardless of the means by which a join point exits (normal or exceptional return).</a:t>
            </a:r>
            <a:endParaRPr/>
          </a:p>
          <a:p>
            <a:pPr indent="0" lvl="0" marL="274320" marR="0" rtl="0" algn="just">
              <a:lnSpc>
                <a:spcPct val="90000"/>
              </a:lnSpc>
              <a:spcBef>
                <a:spcPts val="481"/>
              </a:spcBef>
              <a:spcAft>
                <a:spcPts val="0"/>
              </a:spcAft>
              <a:buNone/>
            </a:pPr>
            <a:r>
              <a:rPr b="0" i="1" lang="en-US" sz="2405" u="none" cap="none" strike="noStrike">
                <a:solidFill>
                  <a:srgbClr val="FF0000"/>
                </a:solidFill>
                <a:latin typeface="Constantia"/>
                <a:ea typeface="Constantia"/>
                <a:cs typeface="Constantia"/>
                <a:sym typeface="Constantia"/>
              </a:rPr>
              <a:t>Around advice</a:t>
            </a:r>
            <a:r>
              <a:rPr b="0" i="0" lang="en-US" sz="2405" u="none" cap="none" strike="noStrike">
                <a:solidFill>
                  <a:srgbClr val="FF0000"/>
                </a:solidFill>
                <a:latin typeface="Constantia"/>
                <a:ea typeface="Constantia"/>
                <a:cs typeface="Constantia"/>
                <a:sym typeface="Constantia"/>
              </a:rPr>
              <a:t>: </a:t>
            </a:r>
            <a:r>
              <a:rPr b="0" i="0" lang="en-US" sz="2405" u="none" cap="none" strike="noStrike">
                <a:solidFill>
                  <a:schemeClr val="dk1"/>
                </a:solidFill>
                <a:latin typeface="Constantia"/>
                <a:ea typeface="Constantia"/>
                <a:cs typeface="Constantia"/>
                <a:sym typeface="Constantia"/>
              </a:rPr>
              <a:t>Advice that surrounds a join point such as a method invocation. </a:t>
            </a:r>
            <a:r>
              <a:rPr b="1" i="0" lang="en-US" sz="2405" u="none" cap="none" strike="noStrike">
                <a:solidFill>
                  <a:schemeClr val="dk1"/>
                </a:solidFill>
              </a:rPr>
              <a:t>This is the most powerful kind of advice.</a:t>
            </a:r>
            <a:r>
              <a:rPr b="0" i="0" lang="en-US" sz="2405" u="none" cap="none" strike="noStrike">
                <a:solidFill>
                  <a:schemeClr val="dk1"/>
                </a:solidFill>
                <a:latin typeface="Constantia"/>
                <a:ea typeface="Constantia"/>
                <a:cs typeface="Constantia"/>
                <a:sym typeface="Constantia"/>
              </a:rPr>
              <a:t> Around advice can perform custom behavior before and after the method invocation. </a:t>
            </a:r>
            <a:r>
              <a:rPr b="1" i="0" lang="en-US" sz="2405" u="none" cap="none" strike="noStrike">
                <a:solidFill>
                  <a:schemeClr val="dk1"/>
                </a:solidFill>
              </a:rPr>
              <a:t>It is also responsible for choosing whether to proceed to the join point or to shortcut the advised method execution by returning its own return value or throwing an exception.</a:t>
            </a:r>
            <a:endParaRPr b="1" i="0" sz="2405" u="none" cap="none" strike="noStrike">
              <a:solidFill>
                <a:schemeClr val="dk1"/>
              </a:solidFill>
            </a:endParaRPr>
          </a:p>
        </p:txBody>
      </p:sp>
    </p:spTree>
  </p:cSld>
  <p:clrMapOvr>
    <a:masterClrMapping/>
  </p:clrMapOvr>
  <p:transition>
    <p:fade thruBlk="1"/>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80"/>
          <p:cNvSpPr/>
          <p:nvPr/>
        </p:nvSpPr>
        <p:spPr>
          <a:xfrm>
            <a:off x="6324600" y="3429000"/>
            <a:ext cx="1752600" cy="2209800"/>
          </a:xfrm>
          <a:prstGeom prst="rect">
            <a:avLst/>
          </a:prstGeom>
          <a:solidFill>
            <a:srgbClr val="92D050"/>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Business Logic</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Class  Employee{</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Void setName(){</a:t>
            </a:r>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554" name="Google Shape;554;p80"/>
          <p:cNvSpPr/>
          <p:nvPr/>
        </p:nvSpPr>
        <p:spPr>
          <a:xfrm>
            <a:off x="3352800" y="3352800"/>
            <a:ext cx="1752600" cy="2209800"/>
          </a:xfrm>
          <a:prstGeom prst="rect">
            <a:avLst/>
          </a:prstGeom>
          <a:solidFill>
            <a:srgbClr val="92D050"/>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@Aspect</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Class  Log</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bAdvice()</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aAdvice()</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cxnSp>
        <p:nvCxnSpPr>
          <p:cNvPr id="555" name="Google Shape;555;p80"/>
          <p:cNvCxnSpPr/>
          <p:nvPr/>
        </p:nvCxnSpPr>
        <p:spPr>
          <a:xfrm>
            <a:off x="609600" y="2971800"/>
            <a:ext cx="8153400" cy="1588"/>
          </a:xfrm>
          <a:prstGeom prst="straightConnector1">
            <a:avLst/>
          </a:prstGeom>
          <a:noFill/>
          <a:ln cap="flat" cmpd="sng" w="9525">
            <a:solidFill>
              <a:srgbClr val="075192"/>
            </a:solidFill>
            <a:prstDash val="solid"/>
            <a:round/>
            <a:headEnd len="sm" w="sm" type="none"/>
            <a:tailEnd len="sm" w="sm" type="none"/>
          </a:ln>
        </p:spPr>
      </p:cxnSp>
      <p:sp>
        <p:nvSpPr>
          <p:cNvPr id="556" name="Google Shape;556;p80"/>
          <p:cNvSpPr/>
          <p:nvPr/>
        </p:nvSpPr>
        <p:spPr>
          <a:xfrm>
            <a:off x="533400" y="3276600"/>
            <a:ext cx="1752600" cy="2209800"/>
          </a:xfrm>
          <a:prstGeom prst="rect">
            <a:avLst/>
          </a:prstGeom>
          <a:solidFill>
            <a:srgbClr val="FFDB69"/>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Main Application, which uses beans</a:t>
            </a:r>
            <a:endParaRPr sz="1800">
              <a:solidFill>
                <a:schemeClr val="dk1"/>
              </a:solidFill>
              <a:latin typeface="Calibri"/>
              <a:ea typeface="Calibri"/>
              <a:cs typeface="Calibri"/>
              <a:sym typeface="Calibri"/>
            </a:endParaRPr>
          </a:p>
        </p:txBody>
      </p:sp>
      <p:sp>
        <p:nvSpPr>
          <p:cNvPr id="557" name="Google Shape;557;p80"/>
          <p:cNvSpPr txBox="1"/>
          <p:nvPr/>
        </p:nvSpPr>
        <p:spPr>
          <a:xfrm>
            <a:off x="304800" y="1066800"/>
            <a:ext cx="1600200"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Spring</a:t>
            </a:r>
            <a:endParaRPr sz="3200">
              <a:solidFill>
                <a:schemeClr val="dk1"/>
              </a:solidFill>
              <a:latin typeface="Calibri"/>
              <a:ea typeface="Calibri"/>
              <a:cs typeface="Calibri"/>
              <a:sym typeface="Calibri"/>
            </a:endParaRPr>
          </a:p>
        </p:txBody>
      </p:sp>
      <p:sp>
        <p:nvSpPr>
          <p:cNvPr id="558" name="Google Shape;558;p80"/>
          <p:cNvSpPr/>
          <p:nvPr/>
        </p:nvSpPr>
        <p:spPr>
          <a:xfrm>
            <a:off x="3124200" y="304800"/>
            <a:ext cx="2895600" cy="2133600"/>
          </a:xfrm>
          <a:prstGeom prst="rect">
            <a:avLst/>
          </a:prstGeom>
          <a:solidFill>
            <a:srgbClr val="89DEFE"/>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Class ProxyEmployee extends Employee{</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Void setName(){</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Invoke b4 advice</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super.setName();</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Invoke aft advice</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559" name="Google Shape;559;p80"/>
          <p:cNvSpPr/>
          <p:nvPr/>
        </p:nvSpPr>
        <p:spPr>
          <a:xfrm>
            <a:off x="6858000" y="2438401"/>
            <a:ext cx="533400" cy="990600"/>
          </a:xfrm>
          <a:prstGeom prst="downArrow">
            <a:avLst>
              <a:gd fmla="val 50000" name="adj1"/>
              <a:gd fmla="val 50000" name="adj2"/>
            </a:avLst>
          </a:prstGeom>
          <a:solidFill>
            <a:schemeClr val="accent1"/>
          </a:solidFill>
          <a:ln cap="flat" cmpd="sng" w="381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60" name="Google Shape;560;p80"/>
          <p:cNvSpPr/>
          <p:nvPr/>
        </p:nvSpPr>
        <p:spPr>
          <a:xfrm>
            <a:off x="4114800" y="2514600"/>
            <a:ext cx="304800" cy="1066800"/>
          </a:xfrm>
          <a:prstGeom prst="downArrow">
            <a:avLst>
              <a:gd fmla="val 50000" name="adj1"/>
              <a:gd fmla="val 50000" name="adj2"/>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61" name="Google Shape;561;p80"/>
          <p:cNvSpPr/>
          <p:nvPr/>
        </p:nvSpPr>
        <p:spPr>
          <a:xfrm rot="10800000">
            <a:off x="1143000" y="2438400"/>
            <a:ext cx="533400" cy="838200"/>
          </a:xfrm>
          <a:prstGeom prst="downArrow">
            <a:avLst>
              <a:gd fmla="val 50000" name="adj1"/>
              <a:gd fmla="val 50000" name="adj2"/>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62" name="Google Shape;562;p80"/>
          <p:cNvSpPr/>
          <p:nvPr/>
        </p:nvSpPr>
        <p:spPr>
          <a:xfrm rot="5400000">
            <a:off x="7277100" y="4686300"/>
            <a:ext cx="304800" cy="2209800"/>
          </a:xfrm>
          <a:prstGeom prst="rightBrace">
            <a:avLst>
              <a:gd fmla="val 8333" name="adj1"/>
              <a:gd fmla="val 50000" name="adj2"/>
            </a:avLst>
          </a:prstGeom>
          <a:noFill/>
          <a:ln cap="flat" cmpd="sng" w="9525">
            <a:solidFill>
              <a:srgbClr val="07519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63" name="Google Shape;563;p80"/>
          <p:cNvSpPr txBox="1"/>
          <p:nvPr/>
        </p:nvSpPr>
        <p:spPr>
          <a:xfrm>
            <a:off x="6705600" y="5943600"/>
            <a:ext cx="1143000" cy="380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JoinPoint</a:t>
            </a:r>
            <a:endParaRPr sz="1800">
              <a:solidFill>
                <a:schemeClr val="dk1"/>
              </a:solidFill>
              <a:latin typeface="Calibri"/>
              <a:ea typeface="Calibri"/>
              <a:cs typeface="Calibri"/>
              <a:sym typeface="Calibri"/>
            </a:endParaRPr>
          </a:p>
        </p:txBody>
      </p:sp>
      <p:sp>
        <p:nvSpPr>
          <p:cNvPr id="564" name="Google Shape;564;p80"/>
          <p:cNvSpPr/>
          <p:nvPr/>
        </p:nvSpPr>
        <p:spPr>
          <a:xfrm rot="5400000">
            <a:off x="4000500" y="4686300"/>
            <a:ext cx="228600" cy="2133600"/>
          </a:xfrm>
          <a:prstGeom prst="rightBrace">
            <a:avLst>
              <a:gd fmla="val 8333" name="adj1"/>
              <a:gd fmla="val 50000" name="adj2"/>
            </a:avLst>
          </a:prstGeom>
          <a:noFill/>
          <a:ln cap="flat" cmpd="sng" w="9525">
            <a:solidFill>
              <a:srgbClr val="07519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65" name="Google Shape;565;p80"/>
          <p:cNvSpPr txBox="1"/>
          <p:nvPr/>
        </p:nvSpPr>
        <p:spPr>
          <a:xfrm>
            <a:off x="2971800" y="5943600"/>
            <a:ext cx="29718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Aspect with Advices &amp; PointCuts</a:t>
            </a:r>
            <a:endParaRPr sz="1800">
              <a:solidFill>
                <a:schemeClr val="dk1"/>
              </a:solidFill>
              <a:latin typeface="Calibri"/>
              <a:ea typeface="Calibri"/>
              <a:cs typeface="Calibri"/>
              <a:sym typeface="Calibri"/>
            </a:endParaRPr>
          </a:p>
        </p:txBody>
      </p:sp>
      <p:sp>
        <p:nvSpPr>
          <p:cNvPr id="566" name="Google Shape;566;p80"/>
          <p:cNvSpPr/>
          <p:nvPr/>
        </p:nvSpPr>
        <p:spPr>
          <a:xfrm>
            <a:off x="5486400" y="3352800"/>
            <a:ext cx="533400" cy="2133600"/>
          </a:xfrm>
          <a:prstGeom prst="rect">
            <a:avLst/>
          </a:prstGeom>
          <a:solidFill>
            <a:srgbClr val="92D050"/>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X</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M</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L</a:t>
            </a:r>
            <a:endParaRPr sz="1800">
              <a:solidFill>
                <a:schemeClr val="dk1"/>
              </a:solidFill>
              <a:latin typeface="Calibri"/>
              <a:ea typeface="Calibri"/>
              <a:cs typeface="Calibri"/>
              <a:sym typeface="Calibri"/>
            </a:endParaRPr>
          </a:p>
        </p:txBody>
      </p:sp>
      <p:sp>
        <p:nvSpPr>
          <p:cNvPr id="567" name="Google Shape;567;p80"/>
          <p:cNvSpPr/>
          <p:nvPr/>
        </p:nvSpPr>
        <p:spPr>
          <a:xfrm>
            <a:off x="5562600" y="2514600"/>
            <a:ext cx="304800" cy="1066800"/>
          </a:xfrm>
          <a:prstGeom prst="downArrow">
            <a:avLst>
              <a:gd fmla="val 50000" name="adj1"/>
              <a:gd fmla="val 50000" name="adj2"/>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68" name="Google Shape;568;p80"/>
          <p:cNvSpPr txBox="1"/>
          <p:nvPr/>
        </p:nvSpPr>
        <p:spPr>
          <a:xfrm>
            <a:off x="6248400" y="304800"/>
            <a:ext cx="22098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Spring creates Proxy object, during run time</a:t>
            </a:r>
            <a:endParaRPr sz="1800">
              <a:solidFill>
                <a:schemeClr val="dk1"/>
              </a:solidFill>
              <a:latin typeface="Calibri"/>
              <a:ea typeface="Calibri"/>
              <a:cs typeface="Calibri"/>
              <a:sym typeface="Calibri"/>
            </a:endParaRPr>
          </a:p>
        </p:txBody>
      </p:sp>
      <p:sp>
        <p:nvSpPr>
          <p:cNvPr id="569" name="Google Shape;569;p80"/>
          <p:cNvSpPr txBox="1"/>
          <p:nvPr/>
        </p:nvSpPr>
        <p:spPr>
          <a:xfrm>
            <a:off x="1143000" y="2057400"/>
            <a:ext cx="15240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 1</a:t>
            </a:r>
            <a:endParaRPr sz="1800">
              <a:solidFill>
                <a:schemeClr val="dk1"/>
              </a:solidFill>
              <a:latin typeface="Calibri"/>
              <a:ea typeface="Calibri"/>
              <a:cs typeface="Calibri"/>
              <a:sym typeface="Calibri"/>
            </a:endParaRPr>
          </a:p>
        </p:txBody>
      </p:sp>
      <p:sp>
        <p:nvSpPr>
          <p:cNvPr id="570" name="Google Shape;570;p80"/>
          <p:cNvSpPr txBox="1"/>
          <p:nvPr/>
        </p:nvSpPr>
        <p:spPr>
          <a:xfrm>
            <a:off x="5257800" y="2819400"/>
            <a:ext cx="15240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 2</a:t>
            </a:r>
            <a:endParaRPr sz="1800">
              <a:solidFill>
                <a:schemeClr val="dk1"/>
              </a:solidFill>
              <a:latin typeface="Calibri"/>
              <a:ea typeface="Calibri"/>
              <a:cs typeface="Calibri"/>
              <a:sym typeface="Calibri"/>
            </a:endParaRPr>
          </a:p>
        </p:txBody>
      </p:sp>
      <p:sp>
        <p:nvSpPr>
          <p:cNvPr id="571" name="Google Shape;571;p80"/>
          <p:cNvSpPr txBox="1"/>
          <p:nvPr/>
        </p:nvSpPr>
        <p:spPr>
          <a:xfrm>
            <a:off x="7315200" y="2590800"/>
            <a:ext cx="15240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 3</a:t>
            </a:r>
            <a:endParaRPr sz="1800">
              <a:solidFill>
                <a:schemeClr val="dk1"/>
              </a:solidFill>
              <a:latin typeface="Calibri"/>
              <a:ea typeface="Calibri"/>
              <a:cs typeface="Calibri"/>
              <a:sym typeface="Calibri"/>
            </a:endParaRPr>
          </a:p>
        </p:txBody>
      </p:sp>
      <p:sp>
        <p:nvSpPr>
          <p:cNvPr id="572" name="Google Shape;572;p80"/>
          <p:cNvSpPr txBox="1"/>
          <p:nvPr/>
        </p:nvSpPr>
        <p:spPr>
          <a:xfrm>
            <a:off x="3810000" y="2819400"/>
            <a:ext cx="15240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 4</a:t>
            </a:r>
            <a:endParaRPr sz="1800">
              <a:solidFill>
                <a:schemeClr val="dk1"/>
              </a:solidFill>
              <a:latin typeface="Calibri"/>
              <a:ea typeface="Calibri"/>
              <a:cs typeface="Calibri"/>
              <a:sym typeface="Calibri"/>
            </a:endParaRPr>
          </a:p>
        </p:txBody>
      </p:sp>
      <p:sp>
        <p:nvSpPr>
          <p:cNvPr id="573" name="Google Shape;573;p80"/>
          <p:cNvSpPr txBox="1"/>
          <p:nvPr/>
        </p:nvSpPr>
        <p:spPr>
          <a:xfrm>
            <a:off x="5410200" y="0"/>
            <a:ext cx="15240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 5</a:t>
            </a:r>
            <a:endParaRPr sz="1800">
              <a:solidFill>
                <a:schemeClr val="dk1"/>
              </a:solidFill>
              <a:latin typeface="Calibri"/>
              <a:ea typeface="Calibri"/>
              <a:cs typeface="Calibri"/>
              <a:sym typeface="Calibri"/>
            </a:endParaRPr>
          </a:p>
        </p:txBody>
      </p:sp>
      <p:sp>
        <p:nvSpPr>
          <p:cNvPr id="574" name="Google Shape;574;p80"/>
          <p:cNvSpPr/>
          <p:nvPr/>
        </p:nvSpPr>
        <p:spPr>
          <a:xfrm>
            <a:off x="152400" y="228600"/>
            <a:ext cx="8763000" cy="2286000"/>
          </a:xfrm>
          <a:prstGeom prst="rect">
            <a:avLst/>
          </a:prstGeom>
          <a:no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6"/>
                                        </p:tgtEl>
                                        <p:attrNameLst>
                                          <p:attrName>style.visibility</p:attrName>
                                        </p:attrNameLst>
                                      </p:cBhvr>
                                      <p:to>
                                        <p:strVal val="visible"/>
                                      </p:to>
                                    </p:set>
                                    <p:animEffect filter="fade" transition="in">
                                      <p:cBhvr>
                                        <p:cTn dur="500"/>
                                        <p:tgtEl>
                                          <p:spTgt spid="5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1"/>
                                        </p:tgtEl>
                                        <p:attrNameLst>
                                          <p:attrName>style.visibility</p:attrName>
                                        </p:attrNameLst>
                                      </p:cBhvr>
                                      <p:to>
                                        <p:strVal val="visible"/>
                                      </p:to>
                                    </p:set>
                                    <p:animEffect filter="fade" transition="in">
                                      <p:cBhvr>
                                        <p:cTn dur="500"/>
                                        <p:tgtEl>
                                          <p:spTgt spid="561"/>
                                        </p:tgtEl>
                                      </p:cBhvr>
                                    </p:animEffect>
                                  </p:childTnLst>
                                </p:cTn>
                              </p:par>
                              <p:par>
                                <p:cTn fill="hold" nodeType="withEffect" presetClass="entr" presetID="10" presetSubtype="0">
                                  <p:stCondLst>
                                    <p:cond delay="0"/>
                                  </p:stCondLst>
                                  <p:childTnLst>
                                    <p:set>
                                      <p:cBhvr>
                                        <p:cTn dur="1" fill="hold">
                                          <p:stCondLst>
                                            <p:cond delay="0"/>
                                          </p:stCondLst>
                                        </p:cTn>
                                        <p:tgtEl>
                                          <p:spTgt spid="569"/>
                                        </p:tgtEl>
                                        <p:attrNameLst>
                                          <p:attrName>style.visibility</p:attrName>
                                        </p:attrNameLst>
                                      </p:cBhvr>
                                      <p:to>
                                        <p:strVal val="visible"/>
                                      </p:to>
                                    </p:set>
                                    <p:animEffect filter="fade" transition="in">
                                      <p:cBhvr>
                                        <p:cTn dur="500"/>
                                        <p:tgtEl>
                                          <p:spTgt spid="5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7"/>
                                        </p:tgtEl>
                                        <p:attrNameLst>
                                          <p:attrName>style.visibility</p:attrName>
                                        </p:attrNameLst>
                                      </p:cBhvr>
                                      <p:to>
                                        <p:strVal val="visible"/>
                                      </p:to>
                                    </p:set>
                                    <p:animEffect filter="fade" transition="in">
                                      <p:cBhvr>
                                        <p:cTn dur="500"/>
                                        <p:tgtEl>
                                          <p:spTgt spid="557"/>
                                        </p:tgtEl>
                                      </p:cBhvr>
                                    </p:animEffect>
                                  </p:childTnLst>
                                </p:cTn>
                              </p:par>
                              <p:par>
                                <p:cTn fill="hold" nodeType="withEffect" presetClass="entr" presetID="10" presetSubtype="0">
                                  <p:stCondLst>
                                    <p:cond delay="0"/>
                                  </p:stCondLst>
                                  <p:childTnLst>
                                    <p:set>
                                      <p:cBhvr>
                                        <p:cTn dur="1" fill="hold">
                                          <p:stCondLst>
                                            <p:cond delay="0"/>
                                          </p:stCondLst>
                                        </p:cTn>
                                        <p:tgtEl>
                                          <p:spTgt spid="574"/>
                                        </p:tgtEl>
                                        <p:attrNameLst>
                                          <p:attrName>style.visibility</p:attrName>
                                        </p:attrNameLst>
                                      </p:cBhvr>
                                      <p:to>
                                        <p:strVal val="visible"/>
                                      </p:to>
                                    </p:set>
                                    <p:animEffect filter="fade" transition="in">
                                      <p:cBhvr>
                                        <p:cTn dur="500"/>
                                        <p:tgtEl>
                                          <p:spTgt spid="5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7"/>
                                        </p:tgtEl>
                                        <p:attrNameLst>
                                          <p:attrName>style.visibility</p:attrName>
                                        </p:attrNameLst>
                                      </p:cBhvr>
                                      <p:to>
                                        <p:strVal val="visible"/>
                                      </p:to>
                                    </p:set>
                                    <p:animEffect filter="fade" transition="in">
                                      <p:cBhvr>
                                        <p:cTn dur="500"/>
                                        <p:tgtEl>
                                          <p:spTgt spid="567"/>
                                        </p:tgtEl>
                                      </p:cBhvr>
                                    </p:animEffect>
                                  </p:childTnLst>
                                </p:cTn>
                              </p:par>
                              <p:par>
                                <p:cTn fill="hold" nodeType="withEffect" presetClass="entr" presetID="10" presetSubtype="0">
                                  <p:stCondLst>
                                    <p:cond delay="0"/>
                                  </p:stCondLst>
                                  <p:childTnLst>
                                    <p:set>
                                      <p:cBhvr>
                                        <p:cTn dur="1" fill="hold">
                                          <p:stCondLst>
                                            <p:cond delay="0"/>
                                          </p:stCondLst>
                                        </p:cTn>
                                        <p:tgtEl>
                                          <p:spTgt spid="570"/>
                                        </p:tgtEl>
                                        <p:attrNameLst>
                                          <p:attrName>style.visibility</p:attrName>
                                        </p:attrNameLst>
                                      </p:cBhvr>
                                      <p:to>
                                        <p:strVal val="visible"/>
                                      </p:to>
                                    </p:set>
                                    <p:animEffect filter="fade" transition="in">
                                      <p:cBhvr>
                                        <p:cTn dur="500"/>
                                        <p:tgtEl>
                                          <p:spTgt spid="570"/>
                                        </p:tgtEl>
                                      </p:cBhvr>
                                    </p:animEffect>
                                  </p:childTnLst>
                                </p:cTn>
                              </p:par>
                              <p:par>
                                <p:cTn fill="hold" nodeType="withEffect" presetClass="entr" presetID="10" presetSubtype="0">
                                  <p:stCondLst>
                                    <p:cond delay="0"/>
                                  </p:stCondLst>
                                  <p:childTnLst>
                                    <p:set>
                                      <p:cBhvr>
                                        <p:cTn dur="1" fill="hold">
                                          <p:stCondLst>
                                            <p:cond delay="0"/>
                                          </p:stCondLst>
                                        </p:cTn>
                                        <p:tgtEl>
                                          <p:spTgt spid="566"/>
                                        </p:tgtEl>
                                        <p:attrNameLst>
                                          <p:attrName>style.visibility</p:attrName>
                                        </p:attrNameLst>
                                      </p:cBhvr>
                                      <p:to>
                                        <p:strVal val="visible"/>
                                      </p:to>
                                    </p:set>
                                    <p:animEffect filter="fade" transition="in">
                                      <p:cBhvr>
                                        <p:cTn dur="500"/>
                                        <p:tgtEl>
                                          <p:spTgt spid="5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gtEl>
                                        <p:attrNameLst>
                                          <p:attrName>style.visibility</p:attrName>
                                        </p:attrNameLst>
                                      </p:cBhvr>
                                      <p:to>
                                        <p:strVal val="visible"/>
                                      </p:to>
                                    </p:set>
                                    <p:animEffect filter="fade" transition="in">
                                      <p:cBhvr>
                                        <p:cTn dur="500"/>
                                        <p:tgtEl>
                                          <p:spTgt spid="571"/>
                                        </p:tgtEl>
                                      </p:cBhvr>
                                    </p:animEffect>
                                  </p:childTnLst>
                                </p:cTn>
                              </p:par>
                              <p:par>
                                <p:cTn fill="hold" nodeType="withEffect" presetClass="entr" presetID="10" presetSubtype="0">
                                  <p:stCondLst>
                                    <p:cond delay="0"/>
                                  </p:stCondLst>
                                  <p:childTnLst>
                                    <p:set>
                                      <p:cBhvr>
                                        <p:cTn dur="1" fill="hold">
                                          <p:stCondLst>
                                            <p:cond delay="0"/>
                                          </p:stCondLst>
                                        </p:cTn>
                                        <p:tgtEl>
                                          <p:spTgt spid="559"/>
                                        </p:tgtEl>
                                        <p:attrNameLst>
                                          <p:attrName>style.visibility</p:attrName>
                                        </p:attrNameLst>
                                      </p:cBhvr>
                                      <p:to>
                                        <p:strVal val="visible"/>
                                      </p:to>
                                    </p:set>
                                    <p:animEffect filter="fade" transition="in">
                                      <p:cBhvr>
                                        <p:cTn dur="500"/>
                                        <p:tgtEl>
                                          <p:spTgt spid="559"/>
                                        </p:tgtEl>
                                      </p:cBhvr>
                                    </p:animEffect>
                                  </p:childTnLst>
                                </p:cTn>
                              </p:par>
                              <p:par>
                                <p:cTn fill="hold" nodeType="withEffect" presetClass="entr" presetID="10" presetSubtype="0">
                                  <p:stCondLst>
                                    <p:cond delay="0"/>
                                  </p:stCondLst>
                                  <p:childTnLst>
                                    <p:set>
                                      <p:cBhvr>
                                        <p:cTn dur="1" fill="hold">
                                          <p:stCondLst>
                                            <p:cond delay="0"/>
                                          </p:stCondLst>
                                        </p:cTn>
                                        <p:tgtEl>
                                          <p:spTgt spid="553"/>
                                        </p:tgtEl>
                                        <p:attrNameLst>
                                          <p:attrName>style.visibility</p:attrName>
                                        </p:attrNameLst>
                                      </p:cBhvr>
                                      <p:to>
                                        <p:strVal val="visible"/>
                                      </p:to>
                                    </p:set>
                                    <p:animEffect filter="fade" transition="in">
                                      <p:cBhvr>
                                        <p:cTn dur="500"/>
                                        <p:tgtEl>
                                          <p:spTgt spid="553"/>
                                        </p:tgtEl>
                                      </p:cBhvr>
                                    </p:animEffect>
                                  </p:childTnLst>
                                </p:cTn>
                              </p:par>
                              <p:par>
                                <p:cTn fill="hold" nodeType="withEffect" presetClass="entr" presetID="10" presetSubtype="0">
                                  <p:stCondLst>
                                    <p:cond delay="0"/>
                                  </p:stCondLst>
                                  <p:childTnLst>
                                    <p:set>
                                      <p:cBhvr>
                                        <p:cTn dur="1" fill="hold">
                                          <p:stCondLst>
                                            <p:cond delay="0"/>
                                          </p:stCondLst>
                                        </p:cTn>
                                        <p:tgtEl>
                                          <p:spTgt spid="562"/>
                                        </p:tgtEl>
                                        <p:attrNameLst>
                                          <p:attrName>style.visibility</p:attrName>
                                        </p:attrNameLst>
                                      </p:cBhvr>
                                      <p:to>
                                        <p:strVal val="visible"/>
                                      </p:to>
                                    </p:set>
                                    <p:animEffect filter="fade" transition="in">
                                      <p:cBhvr>
                                        <p:cTn dur="500"/>
                                        <p:tgtEl>
                                          <p:spTgt spid="562"/>
                                        </p:tgtEl>
                                      </p:cBhvr>
                                    </p:animEffect>
                                  </p:childTnLst>
                                </p:cTn>
                              </p:par>
                              <p:par>
                                <p:cTn fill="hold" nodeType="withEffect" presetClass="entr" presetID="10" presetSubtype="0">
                                  <p:stCondLst>
                                    <p:cond delay="0"/>
                                  </p:stCondLst>
                                  <p:childTnLst>
                                    <p:set>
                                      <p:cBhvr>
                                        <p:cTn dur="1" fill="hold">
                                          <p:stCondLst>
                                            <p:cond delay="0"/>
                                          </p:stCondLst>
                                        </p:cTn>
                                        <p:tgtEl>
                                          <p:spTgt spid="563"/>
                                        </p:tgtEl>
                                        <p:attrNameLst>
                                          <p:attrName>style.visibility</p:attrName>
                                        </p:attrNameLst>
                                      </p:cBhvr>
                                      <p:to>
                                        <p:strVal val="visible"/>
                                      </p:to>
                                    </p:set>
                                    <p:animEffect filter="fade" transition="in">
                                      <p:cBhvr>
                                        <p:cTn dur="500"/>
                                        <p:tgtEl>
                                          <p:spTgt spid="5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0"/>
                                        </p:tgtEl>
                                        <p:attrNameLst>
                                          <p:attrName>style.visibility</p:attrName>
                                        </p:attrNameLst>
                                      </p:cBhvr>
                                      <p:to>
                                        <p:strVal val="visible"/>
                                      </p:to>
                                    </p:set>
                                    <p:animEffect filter="fade" transition="in">
                                      <p:cBhvr>
                                        <p:cTn dur="2000"/>
                                        <p:tgtEl>
                                          <p:spTgt spid="560"/>
                                        </p:tgtEl>
                                      </p:cBhvr>
                                    </p:animEffect>
                                  </p:childTnLst>
                                </p:cTn>
                              </p:par>
                              <p:par>
                                <p:cTn fill="hold" nodeType="withEffect" presetClass="entr" presetID="10" presetSubtype="0">
                                  <p:stCondLst>
                                    <p:cond delay="0"/>
                                  </p:stCondLst>
                                  <p:childTnLst>
                                    <p:set>
                                      <p:cBhvr>
                                        <p:cTn dur="1" fill="hold">
                                          <p:stCondLst>
                                            <p:cond delay="0"/>
                                          </p:stCondLst>
                                        </p:cTn>
                                        <p:tgtEl>
                                          <p:spTgt spid="572"/>
                                        </p:tgtEl>
                                        <p:attrNameLst>
                                          <p:attrName>style.visibility</p:attrName>
                                        </p:attrNameLst>
                                      </p:cBhvr>
                                      <p:to>
                                        <p:strVal val="visible"/>
                                      </p:to>
                                    </p:set>
                                    <p:animEffect filter="fade" transition="in">
                                      <p:cBhvr>
                                        <p:cTn dur="2000"/>
                                        <p:tgtEl>
                                          <p:spTgt spid="572"/>
                                        </p:tgtEl>
                                      </p:cBhvr>
                                    </p:animEffect>
                                  </p:childTnLst>
                                </p:cTn>
                              </p:par>
                              <p:par>
                                <p:cTn fill="hold" nodeType="withEffect" presetClass="entr" presetID="10" presetSubtype="0">
                                  <p:stCondLst>
                                    <p:cond delay="0"/>
                                  </p:stCondLst>
                                  <p:childTnLst>
                                    <p:set>
                                      <p:cBhvr>
                                        <p:cTn dur="1" fill="hold">
                                          <p:stCondLst>
                                            <p:cond delay="0"/>
                                          </p:stCondLst>
                                        </p:cTn>
                                        <p:tgtEl>
                                          <p:spTgt spid="554"/>
                                        </p:tgtEl>
                                        <p:attrNameLst>
                                          <p:attrName>style.visibility</p:attrName>
                                        </p:attrNameLst>
                                      </p:cBhvr>
                                      <p:to>
                                        <p:strVal val="visible"/>
                                      </p:to>
                                    </p:set>
                                    <p:animEffect filter="fade" transition="in">
                                      <p:cBhvr>
                                        <p:cTn dur="2000"/>
                                        <p:tgtEl>
                                          <p:spTgt spid="554"/>
                                        </p:tgtEl>
                                      </p:cBhvr>
                                    </p:animEffect>
                                  </p:childTnLst>
                                </p:cTn>
                              </p:par>
                              <p:par>
                                <p:cTn fill="hold" nodeType="withEffect" presetClass="entr" presetID="10" presetSubtype="0">
                                  <p:stCondLst>
                                    <p:cond delay="0"/>
                                  </p:stCondLst>
                                  <p:childTnLst>
                                    <p:set>
                                      <p:cBhvr>
                                        <p:cTn dur="1" fill="hold">
                                          <p:stCondLst>
                                            <p:cond delay="0"/>
                                          </p:stCondLst>
                                        </p:cTn>
                                        <p:tgtEl>
                                          <p:spTgt spid="564"/>
                                        </p:tgtEl>
                                        <p:attrNameLst>
                                          <p:attrName>style.visibility</p:attrName>
                                        </p:attrNameLst>
                                      </p:cBhvr>
                                      <p:to>
                                        <p:strVal val="visible"/>
                                      </p:to>
                                    </p:set>
                                    <p:animEffect filter="fade" transition="in">
                                      <p:cBhvr>
                                        <p:cTn dur="2000"/>
                                        <p:tgtEl>
                                          <p:spTgt spid="564"/>
                                        </p:tgtEl>
                                      </p:cBhvr>
                                    </p:animEffect>
                                  </p:childTnLst>
                                </p:cTn>
                              </p:par>
                              <p:par>
                                <p:cTn fill="hold" nodeType="withEffect" presetClass="entr" presetID="10" presetSubtype="0">
                                  <p:stCondLst>
                                    <p:cond delay="0"/>
                                  </p:stCondLst>
                                  <p:childTnLst>
                                    <p:set>
                                      <p:cBhvr>
                                        <p:cTn dur="1" fill="hold">
                                          <p:stCondLst>
                                            <p:cond delay="0"/>
                                          </p:stCondLst>
                                        </p:cTn>
                                        <p:tgtEl>
                                          <p:spTgt spid="565"/>
                                        </p:tgtEl>
                                        <p:attrNameLst>
                                          <p:attrName>style.visibility</p:attrName>
                                        </p:attrNameLst>
                                      </p:cBhvr>
                                      <p:to>
                                        <p:strVal val="visible"/>
                                      </p:to>
                                    </p:set>
                                    <p:animEffect filter="fade" transition="in">
                                      <p:cBhvr>
                                        <p:cTn dur="2000"/>
                                        <p:tgtEl>
                                          <p:spTgt spid="5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gtEl>
                                        <p:attrNameLst>
                                          <p:attrName>style.visibility</p:attrName>
                                        </p:attrNameLst>
                                      </p:cBhvr>
                                      <p:to>
                                        <p:strVal val="visible"/>
                                      </p:to>
                                    </p:set>
                                    <p:animEffect filter="fade" transition="in">
                                      <p:cBhvr>
                                        <p:cTn dur="500"/>
                                        <p:tgtEl>
                                          <p:spTgt spid="558"/>
                                        </p:tgtEl>
                                      </p:cBhvr>
                                    </p:animEffect>
                                  </p:childTnLst>
                                </p:cTn>
                              </p:par>
                              <p:par>
                                <p:cTn fill="hold" nodeType="withEffect" presetClass="entr" presetID="10" presetSubtype="0">
                                  <p:stCondLst>
                                    <p:cond delay="0"/>
                                  </p:stCondLst>
                                  <p:childTnLst>
                                    <p:set>
                                      <p:cBhvr>
                                        <p:cTn dur="1" fill="hold">
                                          <p:stCondLst>
                                            <p:cond delay="0"/>
                                          </p:stCondLst>
                                        </p:cTn>
                                        <p:tgtEl>
                                          <p:spTgt spid="568"/>
                                        </p:tgtEl>
                                        <p:attrNameLst>
                                          <p:attrName>style.visibility</p:attrName>
                                        </p:attrNameLst>
                                      </p:cBhvr>
                                      <p:to>
                                        <p:strVal val="visible"/>
                                      </p:to>
                                    </p:set>
                                    <p:animEffect filter="fade" transition="in">
                                      <p:cBhvr>
                                        <p:cTn dur="500"/>
                                        <p:tgtEl>
                                          <p:spTgt spid="568"/>
                                        </p:tgtEl>
                                      </p:cBhvr>
                                    </p:animEffect>
                                  </p:childTnLst>
                                </p:cTn>
                              </p:par>
                              <p:par>
                                <p:cTn fill="hold" nodeType="withEffect" presetClass="entr" presetID="10" presetSubtype="0">
                                  <p:stCondLst>
                                    <p:cond delay="0"/>
                                  </p:stCondLst>
                                  <p:childTnLst>
                                    <p:set>
                                      <p:cBhvr>
                                        <p:cTn dur="1" fill="hold">
                                          <p:stCondLst>
                                            <p:cond delay="0"/>
                                          </p:stCondLst>
                                        </p:cTn>
                                        <p:tgtEl>
                                          <p:spTgt spid="573"/>
                                        </p:tgtEl>
                                        <p:attrNameLst>
                                          <p:attrName>style.visibility</p:attrName>
                                        </p:attrNameLst>
                                      </p:cBhvr>
                                      <p:to>
                                        <p:strVal val="visible"/>
                                      </p:to>
                                    </p:set>
                                    <p:animEffect filter="fade" transition="in">
                                      <p:cBhvr>
                                        <p:cTn dur="500"/>
                                        <p:tgtEl>
                                          <p:spTgt spid="5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81"/>
          <p:cNvSpPr txBox="1"/>
          <p:nvPr>
            <p:ph idx="4294967295" type="sub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600" u="none" cap="none" strike="noStrike">
                <a:solidFill>
                  <a:srgbClr val="FF0000"/>
                </a:solidFill>
                <a:latin typeface="Constantia"/>
                <a:ea typeface="Constantia"/>
                <a:cs typeface="Constantia"/>
                <a:sym typeface="Constantia"/>
              </a:rPr>
              <a:t>JoinPoint</a:t>
            </a:r>
            <a:endParaRPr b="0" i="0" sz="3600" u="none" cap="none" strike="noStrike">
              <a:solidFill>
                <a:srgbClr val="FF0000"/>
              </a:solidFill>
              <a:latin typeface="Constantia"/>
              <a:ea typeface="Constantia"/>
              <a:cs typeface="Constantia"/>
              <a:sym typeface="Constantia"/>
            </a:endParaRPr>
          </a:p>
          <a:p>
            <a:pPr indent="0" lvl="0" marL="0" marR="0" rtl="0" algn="l">
              <a:spcBef>
                <a:spcPts val="720"/>
              </a:spcBef>
              <a:spcAft>
                <a:spcPts val="0"/>
              </a:spcAft>
              <a:buNone/>
            </a:pPr>
            <a:r>
              <a:rPr b="0" i="0" lang="en-US" sz="3600" u="none" cap="none" strike="noStrike">
                <a:solidFill>
                  <a:srgbClr val="FF0000"/>
                </a:solidFill>
                <a:latin typeface="Constantia"/>
                <a:ea typeface="Constantia"/>
                <a:cs typeface="Constantia"/>
                <a:sym typeface="Constantia"/>
              </a:rPr>
              <a:t>In an Advice, it is possible to get below details of JoinPoint</a:t>
            </a:r>
            <a:endParaRPr b="0" i="0" sz="3600" u="none" cap="none" strike="noStrike">
              <a:solidFill>
                <a:srgbClr val="FF0000"/>
              </a:solidFill>
              <a:latin typeface="Constantia"/>
              <a:ea typeface="Constantia"/>
              <a:cs typeface="Constantia"/>
              <a:sym typeface="Constantia"/>
            </a:endParaRPr>
          </a:p>
          <a:p>
            <a:pPr indent="0" lvl="0" marL="0" marR="0" rtl="0" algn="l">
              <a:spcBef>
                <a:spcPts val="720"/>
              </a:spcBef>
              <a:spcAft>
                <a:spcPts val="0"/>
              </a:spcAft>
              <a:buNone/>
            </a:pPr>
            <a:r>
              <a:rPr b="0" i="0" lang="en-US" sz="3600" u="none" cap="none" strike="noStrike">
                <a:solidFill>
                  <a:schemeClr val="dk1"/>
                </a:solidFill>
                <a:latin typeface="Constantia"/>
                <a:ea typeface="Constantia"/>
                <a:cs typeface="Constantia"/>
                <a:sym typeface="Constantia"/>
              </a:rPr>
              <a:t>1.the name of JoinPoint</a:t>
            </a:r>
            <a:endParaRPr b="0" i="0" sz="3600" u="none" cap="none" strike="noStrike">
              <a:solidFill>
                <a:schemeClr val="dk1"/>
              </a:solidFill>
              <a:latin typeface="Constantia"/>
              <a:ea typeface="Constantia"/>
              <a:cs typeface="Constantia"/>
              <a:sym typeface="Constantia"/>
            </a:endParaRPr>
          </a:p>
          <a:p>
            <a:pPr indent="0" lvl="0" marL="0" marR="0" rtl="0" algn="l">
              <a:spcBef>
                <a:spcPts val="720"/>
              </a:spcBef>
              <a:spcAft>
                <a:spcPts val="0"/>
              </a:spcAft>
              <a:buNone/>
            </a:pPr>
            <a:r>
              <a:rPr b="0" i="0" lang="en-US" sz="3600" u="none" cap="none" strike="noStrike">
                <a:solidFill>
                  <a:schemeClr val="dk1"/>
                </a:solidFill>
                <a:latin typeface="Constantia"/>
                <a:ea typeface="Constantia"/>
                <a:cs typeface="Constantia"/>
                <a:sym typeface="Constantia"/>
              </a:rPr>
              <a:t>2.Arguments which are passed to JoinPoint</a:t>
            </a:r>
            <a:endParaRPr b="0" i="0" sz="3600" u="none" cap="none" strike="noStrike">
              <a:solidFill>
                <a:schemeClr val="dk1"/>
              </a:solidFill>
              <a:latin typeface="Constantia"/>
              <a:ea typeface="Constantia"/>
              <a:cs typeface="Constantia"/>
              <a:sym typeface="Constantia"/>
            </a:endParaRPr>
          </a:p>
          <a:p>
            <a:pPr indent="0" lvl="0" marL="0" marR="0" rtl="0" algn="l">
              <a:spcBef>
                <a:spcPts val="720"/>
              </a:spcBef>
              <a:spcAft>
                <a:spcPts val="0"/>
              </a:spcAft>
              <a:buNone/>
            </a:pPr>
            <a:r>
              <a:rPr b="0" i="0" lang="en-US" sz="3600" u="none" cap="none" strike="noStrike">
                <a:solidFill>
                  <a:srgbClr val="FF0000"/>
                </a:solidFill>
                <a:latin typeface="Constantia"/>
                <a:ea typeface="Constantia"/>
                <a:cs typeface="Constantia"/>
                <a:sym typeface="Constantia"/>
              </a:rPr>
              <a:t>Package: </a:t>
            </a:r>
            <a:r>
              <a:rPr b="0" i="0" lang="en-US" sz="3600" u="none" cap="none" strike="noStrike">
                <a:solidFill>
                  <a:schemeClr val="dk1"/>
                </a:solidFill>
                <a:latin typeface="Constantia"/>
                <a:ea typeface="Constantia"/>
                <a:cs typeface="Constantia"/>
                <a:sym typeface="Constantia"/>
              </a:rPr>
              <a:t>org.aspectj.lang.JoinPoint</a:t>
            </a:r>
            <a:endParaRPr b="0" i="0" sz="3600" u="none" cap="none" strike="noStrike">
              <a:solidFill>
                <a:schemeClr val="dk1"/>
              </a:solidFill>
              <a:latin typeface="Constantia"/>
              <a:ea typeface="Constantia"/>
              <a:cs typeface="Constantia"/>
              <a:sym typeface="Constantia"/>
            </a:endParaRPr>
          </a:p>
          <a:p>
            <a:pPr indent="0" lvl="0" marL="0" marR="0" rtl="0" algn="l">
              <a:spcBef>
                <a:spcPts val="720"/>
              </a:spcBef>
              <a:spcAft>
                <a:spcPts val="0"/>
              </a:spcAft>
              <a:buNone/>
            </a:pPr>
            <a:r>
              <a:rPr b="0" i="0" lang="en-US" sz="3600" u="none" cap="none" strike="noStrike">
                <a:solidFill>
                  <a:schemeClr val="dk1"/>
                </a:solidFill>
                <a:latin typeface="Constantia"/>
                <a:ea typeface="Constantia"/>
                <a:cs typeface="Constantia"/>
                <a:sym typeface="Constantia"/>
              </a:rPr>
              <a:t>jp.getSignature().getName()</a:t>
            </a:r>
            <a:endParaRPr/>
          </a:p>
          <a:p>
            <a:pPr indent="0" lvl="0" marL="0" marR="0" rtl="0" algn="l">
              <a:spcBef>
                <a:spcPts val="720"/>
              </a:spcBef>
              <a:spcAft>
                <a:spcPts val="0"/>
              </a:spcAft>
              <a:buNone/>
            </a:pPr>
            <a:r>
              <a:rPr b="0" i="0" lang="en-US" sz="3600" u="none" cap="none" strike="noStrike">
                <a:solidFill>
                  <a:schemeClr val="dk1"/>
                </a:solidFill>
                <a:latin typeface="Constantia"/>
                <a:ea typeface="Constantia"/>
                <a:cs typeface="Constantia"/>
                <a:sym typeface="Constantia"/>
              </a:rPr>
              <a:t>jp.getArgs()[0]</a:t>
            </a:r>
            <a:endParaRPr b="0" i="0" sz="3600" u="none" cap="none" strike="noStrike">
              <a:solidFill>
                <a:schemeClr val="dk1"/>
              </a:solidFill>
              <a:latin typeface="Constantia"/>
              <a:ea typeface="Constantia"/>
              <a:cs typeface="Constantia"/>
              <a:sym typeface="Constantia"/>
            </a:endParaRPr>
          </a:p>
          <a:p>
            <a:pPr indent="0" lvl="0" marL="274320" marR="0" rtl="0" algn="l">
              <a:spcBef>
                <a:spcPts val="720"/>
              </a:spcBef>
              <a:spcAft>
                <a:spcPts val="0"/>
              </a:spcAft>
              <a:buNone/>
            </a:pPr>
            <a:r>
              <a:t/>
            </a:r>
            <a:endParaRPr sz="3600"/>
          </a:p>
          <a:p>
            <a:pPr indent="0" lvl="0" marL="274320" marR="0" rtl="0" algn="l">
              <a:spcBef>
                <a:spcPts val="720"/>
              </a:spcBef>
              <a:spcAft>
                <a:spcPts val="0"/>
              </a:spcAft>
              <a:buNone/>
            </a:pPr>
            <a:r>
              <a:rPr lang="en-US" sz="3600"/>
              <a:t>Pointcut expressions: </a:t>
            </a:r>
            <a:r>
              <a:rPr lang="en-US" sz="2400" u="sng">
                <a:solidFill>
                  <a:schemeClr val="hlink"/>
                </a:solidFill>
                <a:latin typeface="Arial"/>
                <a:ea typeface="Arial"/>
                <a:cs typeface="Arial"/>
                <a:sym typeface="Arial"/>
                <a:hlinkClick r:id="rId3"/>
              </a:rPr>
              <a:t>https://howtodoinjava.com/spring-aop/aspectj-pointcut-expressions/</a:t>
            </a:r>
            <a:endParaRPr sz="2400"/>
          </a:p>
        </p:txBody>
      </p:sp>
    </p:spTree>
  </p:cSld>
  <p:clrMapOvr>
    <a:masterClrMapping/>
  </p:clrMapOvr>
  <p:transition>
    <p:fade thruBlk="1"/>
  </p:transition>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82"/>
          <p:cNvSpPr txBox="1"/>
          <p:nvPr>
            <p:ph idx="4294967295" type="sub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3"/>
              </a:buClr>
              <a:buSzPts val="3420"/>
              <a:buFont typeface="Noto Sans Symbols"/>
              <a:buChar char="⚫"/>
            </a:pPr>
            <a:r>
              <a:rPr b="0" i="0" lang="en-US" sz="3600" u="none" cap="none" strike="noStrike">
                <a:solidFill>
                  <a:srgbClr val="FF0000"/>
                </a:solidFill>
                <a:latin typeface="Constantia"/>
                <a:ea typeface="Constantia"/>
                <a:cs typeface="Constantia"/>
                <a:sym typeface="Constantia"/>
              </a:rPr>
              <a:t>How many Aspects we can have in an Application?</a:t>
            </a:r>
            <a:endParaRPr/>
          </a:p>
          <a:p>
            <a:pPr indent="-274320" lvl="0" marL="274320" marR="0" rtl="0" algn="l">
              <a:spcBef>
                <a:spcPts val="720"/>
              </a:spcBef>
              <a:spcAft>
                <a:spcPts val="0"/>
              </a:spcAft>
              <a:buClr>
                <a:schemeClr val="accent3"/>
              </a:buClr>
              <a:buSzPts val="3420"/>
              <a:buFont typeface="Noto Sans Symbols"/>
              <a:buChar char="⚫"/>
            </a:pPr>
            <a:r>
              <a:rPr b="0" i="0" lang="en-US" sz="3600" u="none" cap="none" strike="noStrike">
                <a:solidFill>
                  <a:srgbClr val="FF0000"/>
                </a:solidFill>
                <a:latin typeface="Constantia"/>
                <a:ea typeface="Constantia"/>
                <a:cs typeface="Constantia"/>
                <a:sym typeface="Constantia"/>
              </a:rPr>
              <a:t>How many Before Advices, we can have in an Application?</a:t>
            </a:r>
            <a:endParaRPr/>
          </a:p>
          <a:p>
            <a:pPr indent="-274320" lvl="0" marL="274320" marR="0" rtl="0" algn="l">
              <a:spcBef>
                <a:spcPts val="720"/>
              </a:spcBef>
              <a:spcAft>
                <a:spcPts val="0"/>
              </a:spcAft>
              <a:buClr>
                <a:schemeClr val="accent3"/>
              </a:buClr>
              <a:buSzPts val="3420"/>
              <a:buFont typeface="Noto Sans Symbols"/>
              <a:buChar char="⚫"/>
            </a:pPr>
            <a:r>
              <a:rPr b="0" i="0" lang="en-US" sz="3600" u="none" cap="none" strike="noStrike">
                <a:solidFill>
                  <a:srgbClr val="FF0000"/>
                </a:solidFill>
                <a:latin typeface="Constantia"/>
                <a:ea typeface="Constantia"/>
                <a:cs typeface="Constantia"/>
                <a:sym typeface="Constantia"/>
              </a:rPr>
              <a:t>Difference between After Advice, and After Return Advices?</a:t>
            </a:r>
            <a:endParaRPr/>
          </a:p>
          <a:p>
            <a:pPr indent="-274320" lvl="0" marL="274320" marR="0" rtl="0" algn="l">
              <a:spcBef>
                <a:spcPts val="720"/>
              </a:spcBef>
              <a:spcAft>
                <a:spcPts val="0"/>
              </a:spcAft>
              <a:buClr>
                <a:schemeClr val="accent3"/>
              </a:buClr>
              <a:buSzPts val="3420"/>
              <a:buFont typeface="Noto Sans Symbols"/>
              <a:buChar char="⚫"/>
            </a:pPr>
            <a:r>
              <a:rPr b="0" i="0" lang="en-US" sz="3600" u="none" cap="none" strike="noStrike">
                <a:solidFill>
                  <a:srgbClr val="FF0000"/>
                </a:solidFill>
                <a:latin typeface="Constantia"/>
                <a:ea typeface="Constantia"/>
                <a:cs typeface="Constantia"/>
                <a:sym typeface="Constantia"/>
              </a:rPr>
              <a:t>What is around Advice?</a:t>
            </a:r>
            <a:endParaRPr/>
          </a:p>
          <a:p>
            <a:pPr indent="-274320" lvl="0" marL="274320" marR="0" rtl="0" algn="l">
              <a:spcBef>
                <a:spcPts val="720"/>
              </a:spcBef>
              <a:spcAft>
                <a:spcPts val="0"/>
              </a:spcAft>
              <a:buClr>
                <a:schemeClr val="accent3"/>
              </a:buClr>
              <a:buSzPts val="3420"/>
              <a:buFont typeface="Noto Sans Symbols"/>
              <a:buChar char="⚫"/>
            </a:pPr>
            <a:r>
              <a:rPr b="0" i="0" lang="en-US" sz="3600" u="none" cap="none" strike="noStrike">
                <a:solidFill>
                  <a:srgbClr val="FF0000"/>
                </a:solidFill>
                <a:latin typeface="Constantia"/>
                <a:ea typeface="Constantia"/>
                <a:cs typeface="Constantia"/>
                <a:sym typeface="Constantia"/>
              </a:rPr>
              <a:t>Difference between After return and After throw advice?</a:t>
            </a:r>
            <a:endParaRPr/>
          </a:p>
        </p:txBody>
      </p:sp>
    </p:spTree>
  </p:cSld>
  <p:clrMapOvr>
    <a:masterClrMapping/>
  </p:clrMapOvr>
  <p:transition>
    <p:fade thruBlk="1"/>
  </p:transition>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83"/>
          <p:cNvSpPr txBox="1"/>
          <p:nvPr>
            <p:ph idx="4294967295" type="sub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80000"/>
              </a:lnSpc>
              <a:spcBef>
                <a:spcPts val="0"/>
              </a:spcBef>
              <a:spcAft>
                <a:spcPts val="0"/>
              </a:spcAft>
              <a:buClr>
                <a:schemeClr val="accent3"/>
              </a:buClr>
              <a:buSzPts val="2394"/>
              <a:buFont typeface="Noto Sans Symbols"/>
              <a:buChar char="⚫"/>
            </a:pPr>
            <a:r>
              <a:rPr b="0" i="0" lang="en-US" sz="2520" u="none" cap="none" strike="noStrike">
                <a:solidFill>
                  <a:srgbClr val="FF0000"/>
                </a:solidFill>
                <a:latin typeface="Constantia"/>
                <a:ea typeface="Constantia"/>
                <a:cs typeface="Constantia"/>
                <a:sym typeface="Constantia"/>
              </a:rPr>
              <a:t>Spring Designators</a:t>
            </a:r>
            <a:endParaRPr/>
          </a:p>
          <a:p>
            <a:pPr indent="-274320" lvl="0" marL="274320" marR="0" rtl="0" algn="l">
              <a:lnSpc>
                <a:spcPct val="80000"/>
              </a:lnSpc>
              <a:spcBef>
                <a:spcPts val="504"/>
              </a:spcBef>
              <a:spcAft>
                <a:spcPts val="0"/>
              </a:spcAft>
              <a:buClr>
                <a:schemeClr val="accent3"/>
              </a:buClr>
              <a:buSzPts val="2394"/>
              <a:buFont typeface="Noto Sans Symbols"/>
              <a:buChar char="⚫"/>
            </a:pPr>
            <a:r>
              <a:rPr b="1" i="0" lang="en-US" sz="2520" u="none" cap="none" strike="noStrike">
                <a:solidFill>
                  <a:schemeClr val="dk1"/>
                </a:solidFill>
                <a:latin typeface="Constantia"/>
                <a:ea typeface="Constantia"/>
                <a:cs typeface="Constantia"/>
                <a:sym typeface="Constantia"/>
              </a:rPr>
              <a:t>execution</a:t>
            </a:r>
            <a:r>
              <a:rPr b="0" i="0" lang="en-US" sz="2520" u="none" cap="none" strike="noStrike">
                <a:solidFill>
                  <a:schemeClr val="dk1"/>
                </a:solidFill>
                <a:latin typeface="Constantia"/>
                <a:ea typeface="Constantia"/>
                <a:cs typeface="Constantia"/>
                <a:sym typeface="Constantia"/>
              </a:rPr>
              <a:t> – for matching method execution join points, this is the primary pointcut designator you will use when working with Spring AOP</a:t>
            </a:r>
            <a:br>
              <a:rPr b="0" i="0" lang="en-US" sz="2520" u="none" cap="none" strike="noStrike">
                <a:solidFill>
                  <a:schemeClr val="dk1"/>
                </a:solidFill>
                <a:latin typeface="Constantia"/>
                <a:ea typeface="Constantia"/>
                <a:cs typeface="Constantia"/>
                <a:sym typeface="Constantia"/>
              </a:rPr>
            </a:br>
            <a:r>
              <a:rPr b="0" i="0" lang="en-US" sz="2520" u="none" cap="none" strike="noStrike">
                <a:solidFill>
                  <a:schemeClr val="dk1"/>
                </a:solidFill>
                <a:latin typeface="Constantia"/>
                <a:ea typeface="Constantia"/>
                <a:cs typeface="Constantia"/>
                <a:sym typeface="Constantia"/>
              </a:rPr>
              <a:t>• </a:t>
            </a:r>
            <a:r>
              <a:rPr b="1" i="0" lang="en-US" sz="2520" u="none" cap="none" strike="noStrike">
                <a:solidFill>
                  <a:schemeClr val="dk1"/>
                </a:solidFill>
                <a:latin typeface="Constantia"/>
                <a:ea typeface="Constantia"/>
                <a:cs typeface="Constantia"/>
                <a:sym typeface="Constantia"/>
              </a:rPr>
              <a:t>within</a:t>
            </a:r>
            <a:r>
              <a:rPr b="0" i="0" lang="en-US" sz="2520" u="none" cap="none" strike="noStrike">
                <a:solidFill>
                  <a:schemeClr val="dk1"/>
                </a:solidFill>
                <a:latin typeface="Constantia"/>
                <a:ea typeface="Constantia"/>
                <a:cs typeface="Constantia"/>
                <a:sym typeface="Constantia"/>
              </a:rPr>
              <a:t> – limits matching to join points within certain types (simply the execution of a method declared within a matching type when using Spring AOP)</a:t>
            </a:r>
            <a:br>
              <a:rPr b="0" i="0" lang="en-US" sz="2520" u="none" cap="none" strike="noStrike">
                <a:solidFill>
                  <a:schemeClr val="dk1"/>
                </a:solidFill>
                <a:latin typeface="Constantia"/>
                <a:ea typeface="Constantia"/>
                <a:cs typeface="Constantia"/>
                <a:sym typeface="Constantia"/>
              </a:rPr>
            </a:br>
            <a:r>
              <a:rPr b="0" i="0" lang="en-US" sz="2520" u="none" cap="none" strike="noStrike">
                <a:solidFill>
                  <a:schemeClr val="dk1"/>
                </a:solidFill>
                <a:latin typeface="Constantia"/>
                <a:ea typeface="Constantia"/>
                <a:cs typeface="Constantia"/>
                <a:sym typeface="Constantia"/>
              </a:rPr>
              <a:t>• </a:t>
            </a:r>
            <a:r>
              <a:rPr b="1" i="0" lang="en-US" sz="2520" u="none" cap="none" strike="noStrike">
                <a:solidFill>
                  <a:schemeClr val="dk1"/>
                </a:solidFill>
                <a:latin typeface="Constantia"/>
                <a:ea typeface="Constantia"/>
                <a:cs typeface="Constantia"/>
                <a:sym typeface="Constantia"/>
              </a:rPr>
              <a:t>this</a:t>
            </a:r>
            <a:r>
              <a:rPr b="0" i="0" lang="en-US" sz="2520" u="none" cap="none" strike="noStrike">
                <a:solidFill>
                  <a:schemeClr val="dk1"/>
                </a:solidFill>
                <a:latin typeface="Constantia"/>
                <a:ea typeface="Constantia"/>
                <a:cs typeface="Constantia"/>
                <a:sym typeface="Constantia"/>
              </a:rPr>
              <a:t> – limits matching to join points (the execution of methods when using Spring AOP) where the bean reference (Spring AOP proxy) is an instance of the given type</a:t>
            </a:r>
            <a:br>
              <a:rPr b="0" i="0" lang="en-US" sz="2520" u="none" cap="none" strike="noStrike">
                <a:solidFill>
                  <a:schemeClr val="dk1"/>
                </a:solidFill>
                <a:latin typeface="Constantia"/>
                <a:ea typeface="Constantia"/>
                <a:cs typeface="Constantia"/>
                <a:sym typeface="Constantia"/>
              </a:rPr>
            </a:br>
            <a:r>
              <a:rPr b="0" i="0" lang="en-US" sz="2520" u="none" cap="none" strike="noStrike">
                <a:solidFill>
                  <a:schemeClr val="dk1"/>
                </a:solidFill>
                <a:latin typeface="Constantia"/>
                <a:ea typeface="Constantia"/>
                <a:cs typeface="Constantia"/>
                <a:sym typeface="Constantia"/>
              </a:rPr>
              <a:t>• </a:t>
            </a:r>
            <a:r>
              <a:rPr b="1" i="0" lang="en-US" sz="2520" u="none" cap="none" strike="noStrike">
                <a:solidFill>
                  <a:schemeClr val="dk1"/>
                </a:solidFill>
                <a:latin typeface="Constantia"/>
                <a:ea typeface="Constantia"/>
                <a:cs typeface="Constantia"/>
                <a:sym typeface="Constantia"/>
              </a:rPr>
              <a:t>target</a:t>
            </a:r>
            <a:r>
              <a:rPr b="0" i="0" lang="en-US" sz="2520" u="none" cap="none" strike="noStrike">
                <a:solidFill>
                  <a:schemeClr val="dk1"/>
                </a:solidFill>
                <a:latin typeface="Constantia"/>
                <a:ea typeface="Constantia"/>
                <a:cs typeface="Constantia"/>
                <a:sym typeface="Constantia"/>
              </a:rPr>
              <a:t> – limits matching to join points (the execution of methods when using Spring AOP) where the target object (application object being proxied) is an instance of the given type</a:t>
            </a:r>
            <a:br>
              <a:rPr b="0" i="0" lang="en-US" sz="2520" u="none" cap="none" strike="noStrike">
                <a:solidFill>
                  <a:schemeClr val="dk1"/>
                </a:solidFill>
                <a:latin typeface="Constantia"/>
                <a:ea typeface="Constantia"/>
                <a:cs typeface="Constantia"/>
                <a:sym typeface="Constantia"/>
              </a:rPr>
            </a:br>
            <a:r>
              <a:rPr b="0" i="0" lang="en-US" sz="2520" u="none" cap="none" strike="noStrike">
                <a:solidFill>
                  <a:schemeClr val="dk1"/>
                </a:solidFill>
                <a:latin typeface="Constantia"/>
                <a:ea typeface="Constantia"/>
                <a:cs typeface="Constantia"/>
                <a:sym typeface="Constantia"/>
              </a:rPr>
              <a:t>• </a:t>
            </a:r>
            <a:r>
              <a:rPr b="1" i="0" lang="en-US" sz="2520" u="none" cap="none" strike="noStrike">
                <a:solidFill>
                  <a:schemeClr val="dk1"/>
                </a:solidFill>
                <a:latin typeface="Constantia"/>
                <a:ea typeface="Constantia"/>
                <a:cs typeface="Constantia"/>
                <a:sym typeface="Constantia"/>
              </a:rPr>
              <a:t>args</a:t>
            </a:r>
            <a:r>
              <a:rPr b="0" i="0" lang="en-US" sz="2520" u="none" cap="none" strike="noStrike">
                <a:solidFill>
                  <a:schemeClr val="dk1"/>
                </a:solidFill>
                <a:latin typeface="Constantia"/>
                <a:ea typeface="Constantia"/>
                <a:cs typeface="Constantia"/>
                <a:sym typeface="Constantia"/>
              </a:rPr>
              <a:t> – limits matching to join points (the execution of methods when using Spring AOP) where the arguments are instances of the given types</a:t>
            </a:r>
            <a:endParaRPr/>
          </a:p>
          <a:p>
            <a:pPr indent="-274320" lvl="0" marL="274320" marR="0" rtl="0" algn="l">
              <a:lnSpc>
                <a:spcPct val="80000"/>
              </a:lnSpc>
              <a:spcBef>
                <a:spcPts val="504"/>
              </a:spcBef>
              <a:spcAft>
                <a:spcPts val="0"/>
              </a:spcAft>
              <a:buClr>
                <a:schemeClr val="accent3"/>
              </a:buClr>
              <a:buSzPts val="2394"/>
              <a:buFont typeface="Noto Sans Symbols"/>
              <a:buChar char="⚫"/>
            </a:pPr>
            <a:r>
              <a:rPr b="0" i="0" lang="en-US" sz="2520" u="none" cap="none" strike="noStrike">
                <a:solidFill>
                  <a:schemeClr val="dk1"/>
                </a:solidFill>
                <a:latin typeface="Constantia"/>
                <a:ea typeface="Constantia"/>
                <a:cs typeface="Constantia"/>
                <a:sym typeface="Constantia"/>
              </a:rPr>
              <a:t>Pointcut expressions can also be </a:t>
            </a:r>
            <a:r>
              <a:rPr b="1" i="0" lang="en-US" sz="2520" u="none" cap="none" strike="noStrike">
                <a:solidFill>
                  <a:schemeClr val="dk1"/>
                </a:solidFill>
                <a:latin typeface="Constantia"/>
                <a:ea typeface="Constantia"/>
                <a:cs typeface="Constantia"/>
                <a:sym typeface="Constantia"/>
              </a:rPr>
              <a:t>combined using ‘&amp;&amp;’, ‘||’ and ‘!’.</a:t>
            </a:r>
            <a:r>
              <a:rPr b="0" i="0" lang="en-US" sz="2520" u="none" cap="none" strike="noStrike">
                <a:solidFill>
                  <a:schemeClr val="dk1"/>
                </a:solidFill>
                <a:latin typeface="Constantia"/>
                <a:ea typeface="Constantia"/>
                <a:cs typeface="Constantia"/>
                <a:sym typeface="Constantia"/>
              </a:rPr>
              <a:t> It is also possible to refer to pointcut expressions by name.</a:t>
            </a:r>
            <a:endParaRPr b="0" i="0" sz="2520" u="none" cap="none" strike="noStrike">
              <a:solidFill>
                <a:schemeClr val="dk1"/>
              </a:solidFill>
              <a:latin typeface="Constantia"/>
              <a:ea typeface="Constantia"/>
              <a:cs typeface="Constantia"/>
              <a:sym typeface="Constantia"/>
            </a:endParaRPr>
          </a:p>
        </p:txBody>
      </p:sp>
    </p:spTree>
  </p:cSld>
  <p:clrMapOvr>
    <a:masterClrMapping/>
  </p:clrMapOvr>
  <p:transition>
    <p:fade thruBlk="1"/>
  </p:transition>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84"/>
          <p:cNvSpPr txBox="1"/>
          <p:nvPr>
            <p:ph idx="4294967295" type="sub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274320" lvl="0" marL="274320" marR="0" rtl="0" algn="just">
              <a:lnSpc>
                <a:spcPct val="80000"/>
              </a:lnSpc>
              <a:spcBef>
                <a:spcPts val="0"/>
              </a:spcBef>
              <a:spcAft>
                <a:spcPts val="0"/>
              </a:spcAft>
              <a:buClr>
                <a:schemeClr val="accent3"/>
              </a:buClr>
              <a:buSzPts val="2100"/>
              <a:buFont typeface="Noto Sans Symbols"/>
              <a:buChar char="⚫"/>
            </a:pPr>
            <a:r>
              <a:rPr b="0" i="0" lang="en-US" sz="2210" u="none" cap="none" strike="noStrike">
                <a:solidFill>
                  <a:schemeClr val="dk1"/>
                </a:solidFill>
                <a:latin typeface="Constantia"/>
                <a:ea typeface="Constantia"/>
                <a:cs typeface="Constantia"/>
                <a:sym typeface="Constantia"/>
              </a:rPr>
              <a:t>JAXB is an acronym for </a:t>
            </a:r>
            <a:r>
              <a:rPr b="1" i="0" lang="en-US" sz="2210" u="none" cap="none" strike="noStrike">
                <a:solidFill>
                  <a:srgbClr val="FF0000"/>
                </a:solidFill>
                <a:latin typeface="Constantia"/>
                <a:ea typeface="Constantia"/>
                <a:cs typeface="Constantia"/>
                <a:sym typeface="Constantia"/>
              </a:rPr>
              <a:t>Java Architecture for XML Binding</a:t>
            </a:r>
            <a:r>
              <a:rPr b="0" i="0" lang="en-US" sz="2210" u="none" cap="none" strike="noStrike">
                <a:solidFill>
                  <a:schemeClr val="dk1"/>
                </a:solidFill>
                <a:latin typeface="Constantia"/>
                <a:ea typeface="Constantia"/>
                <a:cs typeface="Constantia"/>
                <a:sym typeface="Constantia"/>
              </a:rPr>
              <a:t>. It allows java developers to map Java class to XML representation. JAXB can be used to marshal java objects into XML and vice-versa. It is an OXM (Object XML Mapping) or O/M framework provided by Sun.</a:t>
            </a:r>
            <a:endParaRPr/>
          </a:p>
          <a:p>
            <a:pPr indent="-141001" lvl="0" marL="274320" marR="0" rtl="0" algn="just">
              <a:lnSpc>
                <a:spcPct val="80000"/>
              </a:lnSpc>
              <a:spcBef>
                <a:spcPts val="442"/>
              </a:spcBef>
              <a:spcAft>
                <a:spcPts val="0"/>
              </a:spcAft>
              <a:buClr>
                <a:schemeClr val="accent3"/>
              </a:buClr>
              <a:buSzPts val="2100"/>
              <a:buFont typeface="Noto Sans Symbols"/>
              <a:buNone/>
            </a:pPr>
            <a:r>
              <a:t/>
            </a:r>
            <a:endParaRPr b="0" i="0" sz="2210" u="none" cap="none" strike="noStrike">
              <a:solidFill>
                <a:schemeClr val="dk1"/>
              </a:solidFill>
              <a:latin typeface="Constantia"/>
              <a:ea typeface="Constantia"/>
              <a:cs typeface="Constantia"/>
              <a:sym typeface="Constantia"/>
            </a:endParaRPr>
          </a:p>
          <a:p>
            <a:pPr indent="-274320" lvl="0" marL="274320" marR="0" rtl="0" algn="just">
              <a:lnSpc>
                <a:spcPct val="80000"/>
              </a:lnSpc>
              <a:spcBef>
                <a:spcPts val="442"/>
              </a:spcBef>
              <a:spcAft>
                <a:spcPts val="0"/>
              </a:spcAft>
              <a:buClr>
                <a:schemeClr val="accent3"/>
              </a:buClr>
              <a:buSzPts val="2100"/>
              <a:buFont typeface="Noto Sans Symbols"/>
              <a:buChar char="⚫"/>
            </a:pPr>
            <a:r>
              <a:rPr b="0" i="0" lang="en-US" sz="2210" u="none" cap="none" strike="noStrike">
                <a:solidFill>
                  <a:schemeClr val="dk1"/>
                </a:solidFill>
                <a:latin typeface="Constantia"/>
                <a:ea typeface="Constantia"/>
                <a:cs typeface="Constantia"/>
                <a:sym typeface="Constantia"/>
              </a:rPr>
              <a:t>Hence using JAXB, we can convert an object to an equivalent XML format, and also to convert an XML back to an object.</a:t>
            </a:r>
            <a:endParaRPr/>
          </a:p>
          <a:p>
            <a:pPr indent="-141001" lvl="0" marL="274320" marR="0" rtl="0" algn="just">
              <a:lnSpc>
                <a:spcPct val="80000"/>
              </a:lnSpc>
              <a:spcBef>
                <a:spcPts val="442"/>
              </a:spcBef>
              <a:spcAft>
                <a:spcPts val="0"/>
              </a:spcAft>
              <a:buClr>
                <a:schemeClr val="accent3"/>
              </a:buClr>
              <a:buSzPts val="2100"/>
              <a:buFont typeface="Noto Sans Symbols"/>
              <a:buNone/>
            </a:pPr>
            <a:r>
              <a:t/>
            </a:r>
            <a:endParaRPr b="0" i="0" sz="2210" u="none" cap="none" strike="noStrike">
              <a:solidFill>
                <a:schemeClr val="dk1"/>
              </a:solidFill>
              <a:latin typeface="Constantia"/>
              <a:ea typeface="Constantia"/>
              <a:cs typeface="Constantia"/>
              <a:sym typeface="Constantia"/>
            </a:endParaRPr>
          </a:p>
          <a:p>
            <a:pPr indent="-274320" lvl="0" marL="274320" marR="0" rtl="0" algn="just">
              <a:lnSpc>
                <a:spcPct val="80000"/>
              </a:lnSpc>
              <a:spcBef>
                <a:spcPts val="442"/>
              </a:spcBef>
              <a:spcAft>
                <a:spcPts val="0"/>
              </a:spcAft>
              <a:buClr>
                <a:schemeClr val="accent3"/>
              </a:buClr>
              <a:buSzPts val="2100"/>
              <a:buFont typeface="Noto Sans Symbols"/>
              <a:buChar char="⚫"/>
            </a:pPr>
            <a:r>
              <a:rPr b="0" i="0" lang="en-US" sz="2210" u="none" cap="none" strike="noStrike">
                <a:solidFill>
                  <a:schemeClr val="dk1"/>
                </a:solidFill>
                <a:latin typeface="Constantia"/>
                <a:ea typeface="Constantia"/>
                <a:cs typeface="Constantia"/>
                <a:sym typeface="Constantia"/>
              </a:rPr>
              <a:t>This is required to transfer an object thru the Network, so before sending an object, it is converted to XML, then XML goes thru Network, then at receiving end, this XML is converted back to object.</a:t>
            </a:r>
            <a:endParaRPr b="0" i="0" sz="2210" u="none" cap="none" strike="noStrike">
              <a:solidFill>
                <a:schemeClr val="dk1"/>
              </a:solidFill>
              <a:latin typeface="Constantia"/>
              <a:ea typeface="Constantia"/>
              <a:cs typeface="Constantia"/>
              <a:sym typeface="Constantia"/>
            </a:endParaRPr>
          </a:p>
          <a:p>
            <a:pPr indent="-141001" lvl="0" marL="274320" marR="0" rtl="0" algn="just">
              <a:lnSpc>
                <a:spcPct val="80000"/>
              </a:lnSpc>
              <a:spcBef>
                <a:spcPts val="442"/>
              </a:spcBef>
              <a:spcAft>
                <a:spcPts val="0"/>
              </a:spcAft>
              <a:buClr>
                <a:schemeClr val="accent3"/>
              </a:buClr>
              <a:buSzPts val="2100"/>
              <a:buFont typeface="Noto Sans Symbols"/>
              <a:buNone/>
            </a:pPr>
            <a:r>
              <a:t/>
            </a:r>
            <a:endParaRPr b="0" i="0" sz="2210" u="none" cap="none" strike="noStrike">
              <a:solidFill>
                <a:schemeClr val="dk1"/>
              </a:solidFill>
              <a:latin typeface="Constantia"/>
              <a:ea typeface="Constantia"/>
              <a:cs typeface="Constantia"/>
              <a:sym typeface="Constantia"/>
            </a:endParaRPr>
          </a:p>
          <a:p>
            <a:pPr indent="-274320" lvl="0" marL="274320" marR="0" rtl="0" algn="just">
              <a:lnSpc>
                <a:spcPct val="80000"/>
              </a:lnSpc>
              <a:spcBef>
                <a:spcPts val="442"/>
              </a:spcBef>
              <a:spcAft>
                <a:spcPts val="0"/>
              </a:spcAft>
              <a:buClr>
                <a:schemeClr val="accent3"/>
              </a:buClr>
              <a:buSzPts val="2100"/>
              <a:buFont typeface="Noto Sans Symbols"/>
              <a:buChar char="⚫"/>
            </a:pPr>
            <a:r>
              <a:rPr b="1" i="0" lang="en-US" sz="2210" u="sng" cap="none" strike="noStrike">
                <a:solidFill>
                  <a:srgbClr val="FF0000"/>
                </a:solidFill>
                <a:latin typeface="Constantia"/>
                <a:ea typeface="Constantia"/>
                <a:cs typeface="Constantia"/>
                <a:sym typeface="Constantia"/>
              </a:rPr>
              <a:t>Marshalling and Unmarshalling.</a:t>
            </a:r>
            <a:endParaRPr/>
          </a:p>
          <a:p>
            <a:pPr indent="-274320" lvl="0" marL="274320" marR="0" rtl="0" algn="just">
              <a:lnSpc>
                <a:spcPct val="80000"/>
              </a:lnSpc>
              <a:spcBef>
                <a:spcPts val="442"/>
              </a:spcBef>
              <a:spcAft>
                <a:spcPts val="0"/>
              </a:spcAft>
              <a:buClr>
                <a:schemeClr val="accent3"/>
              </a:buClr>
              <a:buSzPts val="2100"/>
              <a:buFont typeface="Noto Sans Symbols"/>
              <a:buChar char="⚫"/>
            </a:pPr>
            <a:r>
              <a:rPr b="0" i="0" lang="en-US" sz="2210" u="none" cap="none" strike="noStrike">
                <a:solidFill>
                  <a:schemeClr val="dk1"/>
                </a:solidFill>
                <a:latin typeface="Constantia"/>
                <a:ea typeface="Constantia"/>
                <a:cs typeface="Constantia"/>
                <a:sym typeface="Constantia"/>
              </a:rPr>
              <a:t>Mapping XML to Object is called unmarshalling and mapping an object to XML is called Marshalling. </a:t>
            </a:r>
            <a:endParaRPr/>
          </a:p>
          <a:p>
            <a:pPr indent="-274320" lvl="0" marL="274320" marR="0" rtl="0" algn="just">
              <a:lnSpc>
                <a:spcPct val="80000"/>
              </a:lnSpc>
              <a:spcBef>
                <a:spcPts val="442"/>
              </a:spcBef>
              <a:spcAft>
                <a:spcPts val="0"/>
              </a:spcAft>
              <a:buClr>
                <a:schemeClr val="accent3"/>
              </a:buClr>
              <a:buSzPts val="2100"/>
              <a:buFont typeface="Noto Sans Symbols"/>
              <a:buChar char="⚫"/>
            </a:pPr>
            <a:r>
              <a:rPr b="1" i="0" lang="en-US" sz="2210" u="sng" cap="none" strike="noStrike">
                <a:solidFill>
                  <a:srgbClr val="FF0000"/>
                </a:solidFill>
                <a:latin typeface="Constantia"/>
                <a:ea typeface="Constantia"/>
                <a:cs typeface="Constantia"/>
                <a:sym typeface="Constantia"/>
              </a:rPr>
              <a:t>Why to use OXM frameworks with Spring?</a:t>
            </a:r>
            <a:endParaRPr b="0" i="0" sz="2210" u="none" cap="none" strike="noStrike">
              <a:solidFill>
                <a:schemeClr val="dk1"/>
              </a:solidFill>
              <a:latin typeface="Constantia"/>
              <a:ea typeface="Constantia"/>
              <a:cs typeface="Constantia"/>
              <a:sym typeface="Constantia"/>
            </a:endParaRPr>
          </a:p>
          <a:p>
            <a:pPr indent="-274320" lvl="0" marL="274320" marR="0" rtl="0" algn="just">
              <a:lnSpc>
                <a:spcPct val="80000"/>
              </a:lnSpc>
              <a:spcBef>
                <a:spcPts val="442"/>
              </a:spcBef>
              <a:spcAft>
                <a:spcPts val="0"/>
              </a:spcAft>
              <a:buClr>
                <a:schemeClr val="accent3"/>
              </a:buClr>
              <a:buSzPts val="2100"/>
              <a:buFont typeface="Noto Sans Symbols"/>
              <a:buChar char="⚫"/>
            </a:pPr>
            <a:r>
              <a:rPr b="0" i="0" lang="en-US" sz="2210" u="none" cap="none" strike="noStrike">
                <a:solidFill>
                  <a:schemeClr val="dk1"/>
                </a:solidFill>
                <a:latin typeface="Constantia"/>
                <a:ea typeface="Constantia"/>
                <a:cs typeface="Constantia"/>
                <a:sym typeface="Constantia"/>
              </a:rPr>
              <a:t>XML using Spring is supported by Spring’s OXM module. Spring provides an extensible , easy and simple way to use various O/X framework. </a:t>
            </a:r>
            <a:r>
              <a:rPr b="0" i="0" lang="en-US" sz="2210" u="none" cap="none" strike="noStrike">
                <a:solidFill>
                  <a:srgbClr val="FF0000"/>
                </a:solidFill>
                <a:latin typeface="Constantia"/>
                <a:ea typeface="Constantia"/>
                <a:cs typeface="Constantia"/>
                <a:sym typeface="Constantia"/>
              </a:rPr>
              <a:t>By using Spring provided interfaces, one can switch between different O/X framework by a simple change in configuration, and may not need source code changes.</a:t>
            </a:r>
            <a:endParaRPr b="0" i="0" sz="2210" u="none" cap="none" strike="noStrike">
              <a:solidFill>
                <a:srgbClr val="FF0000"/>
              </a:solidFill>
              <a:latin typeface="Constantia"/>
              <a:ea typeface="Constantia"/>
              <a:cs typeface="Constantia"/>
              <a:sym typeface="Constantia"/>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2"/>
          <p:cNvSpPr txBox="1"/>
          <p:nvPr>
            <p:ph type="title"/>
          </p:nvPr>
        </p:nvSpPr>
        <p:spPr>
          <a:xfrm>
            <a:off x="0" y="228600"/>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rgbClr val="FF0000"/>
              </a:buClr>
              <a:buSzPts val="4500"/>
              <a:buFont typeface="Calibri"/>
              <a:buNone/>
            </a:pPr>
            <a:r>
              <a:rPr lang="en-US" sz="4500">
                <a:solidFill>
                  <a:srgbClr val="FF0000"/>
                </a:solidFill>
              </a:rPr>
              <a:t>Why should I use a Framework?</a:t>
            </a:r>
            <a:br>
              <a:rPr lang="en-US" sz="4500">
                <a:solidFill>
                  <a:srgbClr val="FF0000"/>
                </a:solidFill>
              </a:rPr>
            </a:br>
            <a:endParaRPr sz="4500"/>
          </a:p>
        </p:txBody>
      </p:sp>
      <p:sp>
        <p:nvSpPr>
          <p:cNvPr id="173" name="Google Shape;173;p22"/>
          <p:cNvSpPr txBox="1"/>
          <p:nvPr>
            <p:ph idx="1" type="body"/>
          </p:nvPr>
        </p:nvSpPr>
        <p:spPr>
          <a:xfrm>
            <a:off x="0" y="609600"/>
            <a:ext cx="8915400" cy="1360800"/>
          </a:xfrm>
          <a:prstGeom prst="rect">
            <a:avLst/>
          </a:prstGeom>
          <a:noFill/>
          <a:ln>
            <a:noFill/>
          </a:ln>
        </p:spPr>
        <p:txBody>
          <a:bodyPr anchorCtr="0" anchor="t" bIns="45700" lIns="91425" spcFirstLastPara="1" rIns="91425" wrap="square" tIns="45700">
            <a:noAutofit/>
          </a:bodyPr>
          <a:lstStyle/>
          <a:p>
            <a:pPr indent="-117475" lvl="0" marL="274320" rtl="0" algn="just">
              <a:spcBef>
                <a:spcPts val="520"/>
              </a:spcBef>
              <a:spcAft>
                <a:spcPts val="0"/>
              </a:spcAft>
              <a:buSzPts val="2470"/>
              <a:buNone/>
            </a:pPr>
            <a:r>
              <a:rPr lang="en-US">
                <a:latin typeface="Calibri"/>
                <a:ea typeface="Calibri"/>
                <a:cs typeface="Calibri"/>
                <a:sym typeface="Calibri"/>
              </a:rPr>
              <a:t>Though Developers need to invest sometime in learning and getting expertise on Frameworks, below are advantages of using Framework(s)</a:t>
            </a:r>
            <a:endParaRPr>
              <a:latin typeface="Calibri"/>
              <a:ea typeface="Calibri"/>
              <a:cs typeface="Calibri"/>
              <a:sym typeface="Calibri"/>
            </a:endParaRPr>
          </a:p>
        </p:txBody>
      </p:sp>
      <p:sp>
        <p:nvSpPr>
          <p:cNvPr id="174" name="Google Shape;174;p22"/>
          <p:cNvSpPr txBox="1"/>
          <p:nvPr>
            <p:ph idx="1" type="body"/>
          </p:nvPr>
        </p:nvSpPr>
        <p:spPr>
          <a:xfrm>
            <a:off x="152400" y="2102875"/>
            <a:ext cx="8915400" cy="1497600"/>
          </a:xfrm>
          <a:prstGeom prst="rect">
            <a:avLst/>
          </a:prstGeom>
          <a:noFill/>
          <a:ln>
            <a:noFill/>
          </a:ln>
        </p:spPr>
        <p:txBody>
          <a:bodyPr anchorCtr="0" anchor="t" bIns="45700" lIns="91425" spcFirstLastPara="1" rIns="91425" wrap="square" tIns="45700">
            <a:noAutofit/>
          </a:bodyPr>
          <a:lstStyle/>
          <a:p>
            <a:pPr indent="0" lvl="0" marL="0" rtl="0" algn="just">
              <a:spcBef>
                <a:spcPts val="520"/>
              </a:spcBef>
              <a:spcAft>
                <a:spcPts val="0"/>
              </a:spcAft>
              <a:buSzPts val="2470"/>
              <a:buNone/>
            </a:pPr>
            <a:r>
              <a:rPr b="1" lang="en-US">
                <a:latin typeface="Calibri"/>
                <a:ea typeface="Calibri"/>
                <a:cs typeface="Calibri"/>
                <a:sym typeface="Calibri"/>
              </a:rPr>
              <a:t>Application development is faster, hence faster Time to market.</a:t>
            </a:r>
            <a:endParaRPr b="1">
              <a:latin typeface="Calibri"/>
              <a:ea typeface="Calibri"/>
              <a:cs typeface="Calibri"/>
              <a:sym typeface="Calibri"/>
            </a:endParaRPr>
          </a:p>
          <a:p>
            <a:pPr indent="-117475" lvl="0" marL="274320" rtl="0" algn="just">
              <a:spcBef>
                <a:spcPts val="520"/>
              </a:spcBef>
              <a:spcAft>
                <a:spcPts val="0"/>
              </a:spcAft>
              <a:buSzPts val="2470"/>
              <a:buNone/>
            </a:pPr>
            <a:r>
              <a:rPr b="1" lang="en-US">
                <a:latin typeface="Calibri"/>
                <a:ea typeface="Calibri"/>
                <a:cs typeface="Calibri"/>
                <a:sym typeface="Calibri"/>
              </a:rPr>
              <a:t>Since Application source code will be relatively smaller, maintenance will be easier.</a:t>
            </a:r>
            <a:endParaRPr b="1">
              <a:latin typeface="Calibri"/>
              <a:ea typeface="Calibri"/>
              <a:cs typeface="Calibri"/>
              <a:sym typeface="Calibri"/>
            </a:endParaRPr>
          </a:p>
        </p:txBody>
      </p:sp>
      <p:sp>
        <p:nvSpPr>
          <p:cNvPr id="175" name="Google Shape;175;p22"/>
          <p:cNvSpPr txBox="1"/>
          <p:nvPr>
            <p:ph idx="1" type="body"/>
          </p:nvPr>
        </p:nvSpPr>
        <p:spPr>
          <a:xfrm>
            <a:off x="152400" y="3600350"/>
            <a:ext cx="8915400" cy="1624500"/>
          </a:xfrm>
          <a:prstGeom prst="rect">
            <a:avLst/>
          </a:prstGeom>
          <a:noFill/>
          <a:ln>
            <a:noFill/>
          </a:ln>
        </p:spPr>
        <p:txBody>
          <a:bodyPr anchorCtr="0" anchor="t" bIns="45700" lIns="91425" spcFirstLastPara="1" rIns="91425" wrap="square" tIns="45700">
            <a:noAutofit/>
          </a:bodyPr>
          <a:lstStyle/>
          <a:p>
            <a:pPr indent="0" lvl="0" marL="0" rtl="0" algn="just">
              <a:spcBef>
                <a:spcPts val="520"/>
              </a:spcBef>
              <a:spcAft>
                <a:spcPts val="0"/>
              </a:spcAft>
              <a:buSzPts val="2470"/>
              <a:buNone/>
            </a:pPr>
            <a:r>
              <a:rPr lang="en-US">
                <a:latin typeface="Calibri"/>
                <a:ea typeface="Calibri"/>
                <a:cs typeface="Calibri"/>
                <a:sym typeface="Calibri"/>
              </a:rPr>
              <a:t>You develop only required Business logic, and all required routine code may be provided by Framework(s).</a:t>
            </a:r>
            <a:endParaRPr>
              <a:latin typeface="Calibri"/>
              <a:ea typeface="Calibri"/>
              <a:cs typeface="Calibri"/>
              <a:sym typeface="Calibri"/>
            </a:endParaRPr>
          </a:p>
          <a:p>
            <a:pPr indent="-117475" lvl="0" marL="274320" rtl="0" algn="just">
              <a:spcBef>
                <a:spcPts val="520"/>
              </a:spcBef>
              <a:spcAft>
                <a:spcPts val="0"/>
              </a:spcAft>
              <a:buSzPts val="2470"/>
              <a:buNone/>
            </a:pPr>
            <a:r>
              <a:rPr lang="en-US">
                <a:latin typeface="Calibri"/>
                <a:ea typeface="Calibri"/>
                <a:cs typeface="Calibri"/>
                <a:sym typeface="Calibri"/>
              </a:rPr>
              <a:t>Your application is inline with Industry standards.</a:t>
            </a:r>
            <a:endParaRPr>
              <a:latin typeface="Calibri"/>
              <a:ea typeface="Calibri"/>
              <a:cs typeface="Calibri"/>
              <a:sym typeface="Calibri"/>
            </a:endParaRPr>
          </a:p>
        </p:txBody>
      </p:sp>
      <p:sp>
        <p:nvSpPr>
          <p:cNvPr id="176" name="Google Shape;176;p22"/>
          <p:cNvSpPr txBox="1"/>
          <p:nvPr>
            <p:ph idx="1" type="body"/>
          </p:nvPr>
        </p:nvSpPr>
        <p:spPr>
          <a:xfrm>
            <a:off x="114300" y="5085525"/>
            <a:ext cx="8915400" cy="2531100"/>
          </a:xfrm>
          <a:prstGeom prst="rect">
            <a:avLst/>
          </a:prstGeom>
          <a:noFill/>
          <a:ln>
            <a:noFill/>
          </a:ln>
        </p:spPr>
        <p:txBody>
          <a:bodyPr anchorCtr="0" anchor="t" bIns="45700" lIns="91425" spcFirstLastPara="1" rIns="91425" wrap="square" tIns="45700">
            <a:noAutofit/>
          </a:bodyPr>
          <a:lstStyle/>
          <a:p>
            <a:pPr indent="0" lvl="0" marL="0" rtl="0" algn="just">
              <a:spcBef>
                <a:spcPts val="520"/>
              </a:spcBef>
              <a:spcAft>
                <a:spcPts val="0"/>
              </a:spcAft>
              <a:buSzPts val="2470"/>
              <a:buNone/>
            </a:pPr>
            <a:r>
              <a:rPr lang="en-US">
                <a:latin typeface="Calibri"/>
                <a:ea typeface="Calibri"/>
                <a:cs typeface="Calibri"/>
                <a:sym typeface="Calibri"/>
              </a:rPr>
              <a:t>Spring is a General Purpose Framework or Framework of Frameworks.</a:t>
            </a:r>
            <a:endParaRPr>
              <a:latin typeface="Calibri"/>
              <a:ea typeface="Calibri"/>
              <a:cs typeface="Calibri"/>
              <a:sym typeface="Calibri"/>
            </a:endParaRPr>
          </a:p>
          <a:p>
            <a:pPr indent="-117475" lvl="0" marL="274320" rtl="0" algn="just">
              <a:spcBef>
                <a:spcPts val="520"/>
              </a:spcBef>
              <a:spcAft>
                <a:spcPts val="0"/>
              </a:spcAft>
              <a:buSzPts val="2470"/>
              <a:buNone/>
            </a:pPr>
            <a:r>
              <a:t/>
            </a:r>
            <a:endParaRPr>
              <a:latin typeface="Calibri"/>
              <a:ea typeface="Calibri"/>
              <a:cs typeface="Calibri"/>
              <a:sym typeface="Calibri"/>
            </a:endParaRPr>
          </a:p>
          <a:p>
            <a:pPr indent="-117475" lvl="0" marL="274320" rtl="0" algn="just">
              <a:spcBef>
                <a:spcPts val="520"/>
              </a:spcBef>
              <a:spcAft>
                <a:spcPts val="0"/>
              </a:spcAft>
              <a:buSzPts val="2470"/>
              <a:buNone/>
            </a:pPr>
            <a:r>
              <a:t/>
            </a:r>
            <a:endParaRPr>
              <a:solidFill>
                <a:srgbClr val="FF0000"/>
              </a:solidFill>
              <a:latin typeface="Calibri"/>
              <a:ea typeface="Calibri"/>
              <a:cs typeface="Calibri"/>
              <a:sym typeface="Calibri"/>
            </a:endParaRPr>
          </a:p>
          <a:p>
            <a:pPr indent="-117475" lvl="0" marL="274320" rtl="0" algn="just">
              <a:spcBef>
                <a:spcPts val="520"/>
              </a:spcBef>
              <a:spcAft>
                <a:spcPts val="0"/>
              </a:spcAft>
              <a:buSzPts val="2470"/>
              <a:buNone/>
            </a:pPr>
            <a:r>
              <a:t/>
            </a:r>
            <a:endParaRPr>
              <a:latin typeface="Calibri"/>
              <a:ea typeface="Calibri"/>
              <a:cs typeface="Calibri"/>
              <a:sym typeface="Calibri"/>
            </a:endParaRPr>
          </a:p>
          <a:p>
            <a:pPr indent="-117475" lvl="0" marL="274320" rtl="0" algn="just">
              <a:spcBef>
                <a:spcPts val="520"/>
              </a:spcBef>
              <a:spcAft>
                <a:spcPts val="0"/>
              </a:spcAft>
              <a:buSzPts val="2470"/>
              <a:buNone/>
            </a:pPr>
            <a:r>
              <a:t/>
            </a:r>
            <a:endParaRPr>
              <a:latin typeface="Calibri"/>
              <a:ea typeface="Calibri"/>
              <a:cs typeface="Calibri"/>
              <a:sym typeface="Calibri"/>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72"/>
                                        </p:tgtEl>
                                        <p:attrNameLst>
                                          <p:attrName>style.visibility</p:attrName>
                                        </p:attrNameLst>
                                      </p:cBhvr>
                                      <p:to>
                                        <p:strVal val="visible"/>
                                      </p:to>
                                    </p:set>
                                    <p:anim calcmode="lin" valueType="num">
                                      <p:cBhvr additive="base">
                                        <p:cTn dur="500"/>
                                        <p:tgtEl>
                                          <p:spTgt spid="17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3">
                                            <p:txEl>
                                              <p:pRg end="0" st="0"/>
                                            </p:txEl>
                                          </p:spTgt>
                                        </p:tgtEl>
                                        <p:attrNameLst>
                                          <p:attrName>style.visibility</p:attrName>
                                        </p:attrNameLst>
                                      </p:cBhvr>
                                      <p:to>
                                        <p:strVal val="visible"/>
                                      </p:to>
                                    </p:set>
                                    <p:anim calcmode="lin" valueType="num">
                                      <p:cBhvr additive="base">
                                        <p:cTn dur="500"/>
                                        <p:tgtEl>
                                          <p:spTgt spid="17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85"/>
          <p:cNvSpPr txBox="1"/>
          <p:nvPr>
            <p:ph idx="4294967295" type="sub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274320" lvl="0" marL="274320" marR="0" rtl="0" algn="just">
              <a:spcBef>
                <a:spcPts val="0"/>
              </a:spcBef>
              <a:spcAft>
                <a:spcPts val="0"/>
              </a:spcAft>
              <a:buClr>
                <a:schemeClr val="accent3"/>
              </a:buClr>
              <a:buSzPts val="2470"/>
              <a:buFont typeface="Noto Sans Symbols"/>
              <a:buChar char="⚫"/>
            </a:pPr>
            <a:r>
              <a:rPr b="0" i="0" lang="en-US" sz="2600" u="none" cap="none" strike="noStrike">
                <a:solidFill>
                  <a:schemeClr val="dk1"/>
                </a:solidFill>
                <a:latin typeface="Constantia"/>
                <a:ea typeface="Constantia"/>
                <a:cs typeface="Constantia"/>
                <a:sym typeface="Constantia"/>
              </a:rPr>
              <a:t>There are other third party OXM Frameworks like,</a:t>
            </a:r>
            <a:endParaRPr/>
          </a:p>
          <a:p>
            <a:pPr indent="-274320" lvl="0" marL="274320" marR="0" rtl="0" algn="just">
              <a:spcBef>
                <a:spcPts val="520"/>
              </a:spcBef>
              <a:spcAft>
                <a:spcPts val="0"/>
              </a:spcAft>
              <a:buClr>
                <a:schemeClr val="accent3"/>
              </a:buClr>
              <a:buSzPts val="2470"/>
              <a:buFont typeface="Noto Sans Symbols"/>
              <a:buChar char="⚫"/>
            </a:pPr>
            <a:r>
              <a:rPr b="0" i="0" lang="en-US" sz="2600" u="none" cap="none" strike="noStrike">
                <a:solidFill>
                  <a:schemeClr val="dk1"/>
                </a:solidFill>
                <a:latin typeface="Constantia"/>
                <a:ea typeface="Constantia"/>
                <a:cs typeface="Constantia"/>
                <a:sym typeface="Constantia"/>
              </a:rPr>
              <a:t>Xstream, jibx</a:t>
            </a:r>
            <a:endParaRPr b="0" i="0" sz="2600" u="none" cap="none" strike="noStrike">
              <a:solidFill>
                <a:schemeClr val="dk1"/>
              </a:solidFill>
              <a:latin typeface="Constantia"/>
              <a:ea typeface="Constantia"/>
              <a:cs typeface="Constantia"/>
              <a:sym typeface="Constantia"/>
            </a:endParaRPr>
          </a:p>
        </p:txBody>
      </p:sp>
    </p:spTree>
  </p:cSld>
  <p:clrMapOvr>
    <a:masterClrMapping/>
  </p:clrMapOvr>
  <p:transition>
    <p:fade thruBlk="1"/>
  </p:transition>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86"/>
          <p:cNvSpPr txBox="1"/>
          <p:nvPr>
            <p:ph idx="4294967295" type="sub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274320" lvl="0" marL="274320" marR="0" rtl="0" algn="just">
              <a:spcBef>
                <a:spcPts val="0"/>
              </a:spcBef>
              <a:spcAft>
                <a:spcPts val="0"/>
              </a:spcAft>
              <a:buClr>
                <a:schemeClr val="accent3"/>
              </a:buClr>
              <a:buSzPts val="2470"/>
              <a:buFont typeface="Noto Sans Symbols"/>
              <a:buChar char="⚫"/>
            </a:pPr>
            <a:r>
              <a:rPr b="0" i="0" lang="en-US" sz="2600" u="none" cap="none" strike="noStrike">
                <a:solidFill>
                  <a:schemeClr val="dk1"/>
                </a:solidFill>
                <a:latin typeface="Constantia"/>
                <a:ea typeface="Constantia"/>
                <a:cs typeface="Constantia"/>
                <a:sym typeface="Constantia"/>
              </a:rPr>
              <a:t>There are other third party OXM Frameworks like,</a:t>
            </a:r>
            <a:endParaRPr/>
          </a:p>
          <a:p>
            <a:pPr indent="-274320" lvl="0" marL="274320" marR="0" rtl="0" algn="just">
              <a:spcBef>
                <a:spcPts val="520"/>
              </a:spcBef>
              <a:spcAft>
                <a:spcPts val="0"/>
              </a:spcAft>
              <a:buClr>
                <a:schemeClr val="accent3"/>
              </a:buClr>
              <a:buSzPts val="2470"/>
              <a:buFont typeface="Noto Sans Symbols"/>
              <a:buChar char="⚫"/>
            </a:pPr>
            <a:r>
              <a:rPr b="0" i="0" lang="en-US" sz="2600" u="none" cap="none" strike="noStrike">
                <a:solidFill>
                  <a:schemeClr val="dk1"/>
                </a:solidFill>
                <a:latin typeface="Constantia"/>
                <a:ea typeface="Constantia"/>
                <a:cs typeface="Constantia"/>
                <a:sym typeface="Constantia"/>
              </a:rPr>
              <a:t>Xstream, jibx</a:t>
            </a:r>
            <a:endParaRPr b="0" i="0" sz="2600" u="none" cap="none" strike="noStrike">
              <a:solidFill>
                <a:schemeClr val="dk1"/>
              </a:solidFill>
              <a:latin typeface="Constantia"/>
              <a:ea typeface="Constantia"/>
              <a:cs typeface="Constantia"/>
              <a:sym typeface="Constantia"/>
            </a:endParaRPr>
          </a:p>
        </p:txBody>
      </p:sp>
    </p:spTree>
  </p:cSld>
  <p:clrMapOvr>
    <a:masterClrMapping/>
  </p:clrMapOvr>
  <p:transition>
    <p:fade thruBlk="1"/>
  </p:transition>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87"/>
          <p:cNvSpPr txBox="1"/>
          <p:nvPr>
            <p:ph type="title"/>
          </p:nvPr>
        </p:nvSpPr>
        <p:spPr>
          <a:xfrm>
            <a:off x="2057400" y="2590800"/>
            <a:ext cx="4953000" cy="1743456"/>
          </a:xfrm>
          <a:prstGeom prst="rect">
            <a:avLst/>
          </a:prstGeom>
          <a:noFill/>
          <a:ln>
            <a:noFill/>
          </a:ln>
        </p:spPr>
        <p:txBody>
          <a:bodyPr anchorCtr="0" anchor="b" bIns="0" lIns="0" spcFirstLastPara="1" rIns="0" wrap="square" tIns="0">
            <a:noAutofit/>
          </a:bodyPr>
          <a:lstStyle/>
          <a:p>
            <a:pPr indent="0" lvl="0" marL="0" rtl="0" algn="ctr">
              <a:spcBef>
                <a:spcPts val="0"/>
              </a:spcBef>
              <a:spcAft>
                <a:spcPts val="0"/>
              </a:spcAft>
              <a:buClr>
                <a:srgbClr val="4AE3AC"/>
              </a:buClr>
              <a:buSzPts val="5600"/>
              <a:buFont typeface="Calibri"/>
              <a:buNone/>
            </a:pPr>
            <a:r>
              <a:rPr lang="en-US"/>
              <a:t>Spring JDBC &amp; ORM(Hibernate)</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88"/>
          <p:cNvSpPr txBox="1"/>
          <p:nvPr>
            <p:ph idx="4294967295" type="sub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274320" lvl="0" marL="274320" marR="0" rtl="0" algn="just">
              <a:spcBef>
                <a:spcPts val="0"/>
              </a:spcBef>
              <a:spcAft>
                <a:spcPts val="0"/>
              </a:spcAft>
              <a:buClr>
                <a:schemeClr val="accent3"/>
              </a:buClr>
              <a:buSzPts val="3040"/>
              <a:buFont typeface="Noto Sans Symbols"/>
              <a:buNone/>
            </a:pPr>
            <a:r>
              <a:rPr b="0" i="0" lang="en-US" sz="3200" u="none" cap="none" strike="noStrike">
                <a:solidFill>
                  <a:srgbClr val="FF0000"/>
                </a:solidFill>
                <a:latin typeface="Calibri"/>
                <a:ea typeface="Calibri"/>
                <a:cs typeface="Calibri"/>
                <a:sym typeface="Calibri"/>
              </a:rPr>
              <a:t>Spring JDBC Template</a:t>
            </a:r>
            <a:endParaRPr/>
          </a:p>
          <a:p>
            <a:pPr indent="-274320" lvl="0" marL="274320" marR="0" rtl="0" algn="just">
              <a:spcBef>
                <a:spcPts val="520"/>
              </a:spcBef>
              <a:spcAft>
                <a:spcPts val="0"/>
              </a:spcAft>
              <a:buClr>
                <a:schemeClr val="accent3"/>
              </a:buClr>
              <a:buSzPts val="2470"/>
              <a:buFont typeface="Noto Sans Symbols"/>
              <a:buNone/>
            </a:pPr>
            <a:r>
              <a:rPr b="0" i="0" lang="en-US" sz="2600" u="none" cap="none" strike="noStrike">
                <a:solidFill>
                  <a:srgbClr val="FF0000"/>
                </a:solidFill>
                <a:latin typeface="Calibri"/>
                <a:ea typeface="Calibri"/>
                <a:cs typeface="Calibri"/>
                <a:sym typeface="Calibri"/>
              </a:rPr>
              <a:t>Problems with  Traditional JDBC API</a:t>
            </a:r>
            <a:endParaRPr/>
          </a:p>
          <a:p>
            <a:pPr indent="-274320" lvl="0" marL="274320" marR="0" rtl="0" algn="just">
              <a:spcBef>
                <a:spcPts val="480"/>
              </a:spcBef>
              <a:spcAft>
                <a:spcPts val="0"/>
              </a:spcAft>
              <a:buClr>
                <a:schemeClr val="accent3"/>
              </a:buClr>
              <a:buSzPts val="2280"/>
              <a:buFont typeface="Noto Sans Symbols"/>
              <a:buChar char="⚫"/>
            </a:pPr>
            <a:r>
              <a:rPr b="0" i="0" lang="en-US" sz="2400" u="none" cap="none" strike="noStrike">
                <a:solidFill>
                  <a:schemeClr val="dk1"/>
                </a:solidFill>
                <a:latin typeface="Calibri"/>
                <a:ea typeface="Calibri"/>
                <a:cs typeface="Calibri"/>
                <a:sym typeface="Calibri"/>
              </a:rPr>
              <a:t>Number of steps and lines of code written is more.</a:t>
            </a:r>
            <a:endParaRPr/>
          </a:p>
          <a:p>
            <a:pPr indent="-274320" lvl="0" marL="274320" marR="0" rtl="0" algn="just">
              <a:spcBef>
                <a:spcPts val="480"/>
              </a:spcBef>
              <a:spcAft>
                <a:spcPts val="0"/>
              </a:spcAft>
              <a:buClr>
                <a:schemeClr val="accent3"/>
              </a:buClr>
              <a:buSzPts val="2280"/>
              <a:buFont typeface="Noto Sans Symbols"/>
              <a:buChar char="⚫"/>
            </a:pPr>
            <a:r>
              <a:rPr b="0" i="0" lang="en-US" sz="2400" u="none" cap="none" strike="noStrike">
                <a:solidFill>
                  <a:schemeClr val="dk1"/>
                </a:solidFill>
                <a:latin typeface="Calibri"/>
                <a:ea typeface="Calibri"/>
                <a:cs typeface="Calibri"/>
                <a:sym typeface="Calibri"/>
              </a:rPr>
              <a:t>Steps like loading driver, connecting, creating statement, etc.. Need to be done every time.</a:t>
            </a:r>
            <a:endParaRPr/>
          </a:p>
          <a:p>
            <a:pPr indent="-274320" lvl="0" marL="274320" marR="0" rtl="0" algn="just">
              <a:spcBef>
                <a:spcPts val="480"/>
              </a:spcBef>
              <a:spcAft>
                <a:spcPts val="0"/>
              </a:spcAft>
              <a:buClr>
                <a:schemeClr val="accent3"/>
              </a:buClr>
              <a:buSzPts val="2280"/>
              <a:buFont typeface="Noto Sans Symbols"/>
              <a:buChar char="⚫"/>
            </a:pPr>
            <a:r>
              <a:rPr b="0" i="0" lang="en-US" sz="2400" u="none" cap="none" strike="noStrike">
                <a:solidFill>
                  <a:schemeClr val="dk1"/>
                </a:solidFill>
                <a:latin typeface="Calibri"/>
                <a:ea typeface="Calibri"/>
                <a:cs typeface="Calibri"/>
                <a:sym typeface="Calibri"/>
              </a:rPr>
              <a:t>Code is not organized.</a:t>
            </a:r>
            <a:endParaRPr/>
          </a:p>
          <a:p>
            <a:pPr indent="-274320" lvl="0" marL="274320" marR="0" rtl="0" algn="just">
              <a:spcBef>
                <a:spcPts val="480"/>
              </a:spcBef>
              <a:spcAft>
                <a:spcPts val="0"/>
              </a:spcAft>
              <a:buClr>
                <a:schemeClr val="accent3"/>
              </a:buClr>
              <a:buSzPts val="2280"/>
              <a:buFont typeface="Noto Sans Symbols"/>
              <a:buNone/>
            </a:pPr>
            <a:r>
              <a:t/>
            </a:r>
            <a:endParaRPr b="0" i="0" sz="2400" u="none" cap="none" strike="noStrike">
              <a:solidFill>
                <a:schemeClr val="dk1"/>
              </a:solidFill>
              <a:latin typeface="Calibri"/>
              <a:ea typeface="Calibri"/>
              <a:cs typeface="Calibri"/>
              <a:sym typeface="Calibri"/>
            </a:endParaRPr>
          </a:p>
          <a:p>
            <a:pPr indent="-274320" lvl="0" marL="274320" marR="0" rtl="0" algn="just">
              <a:spcBef>
                <a:spcPts val="520"/>
              </a:spcBef>
              <a:spcAft>
                <a:spcPts val="0"/>
              </a:spcAft>
              <a:buClr>
                <a:schemeClr val="accent3"/>
              </a:buClr>
              <a:buSzPts val="2470"/>
              <a:buFont typeface="Noto Sans Symbols"/>
              <a:buNone/>
            </a:pPr>
            <a:r>
              <a:rPr b="0" i="0" lang="en-US" sz="2600" u="none" cap="none" strike="noStrike">
                <a:solidFill>
                  <a:srgbClr val="FF0000"/>
                </a:solidFill>
                <a:latin typeface="Calibri"/>
                <a:ea typeface="Calibri"/>
                <a:cs typeface="Calibri"/>
                <a:sym typeface="Calibri"/>
              </a:rPr>
              <a:t>Advantages of Spring JDBC Template</a:t>
            </a:r>
            <a:endParaRPr/>
          </a:p>
          <a:p>
            <a:pPr indent="-274320" lvl="0" marL="274320" marR="0" rtl="0" algn="just">
              <a:spcBef>
                <a:spcPts val="480"/>
              </a:spcBef>
              <a:spcAft>
                <a:spcPts val="0"/>
              </a:spcAft>
              <a:buClr>
                <a:schemeClr val="accent3"/>
              </a:buClr>
              <a:buSzPts val="2280"/>
              <a:buFont typeface="Noto Sans Symbols"/>
              <a:buChar char="⚫"/>
            </a:pPr>
            <a:r>
              <a:rPr b="0" i="0" lang="en-US" sz="2400" u="none" cap="none" strike="noStrike">
                <a:solidFill>
                  <a:schemeClr val="dk1"/>
                </a:solidFill>
                <a:latin typeface="Calibri"/>
                <a:ea typeface="Calibri"/>
                <a:cs typeface="Calibri"/>
                <a:sym typeface="Calibri"/>
              </a:rPr>
              <a:t>Number of lines of code is less</a:t>
            </a:r>
            <a:endParaRPr/>
          </a:p>
          <a:p>
            <a:pPr indent="-274320" lvl="0" marL="274320" marR="0" rtl="0" algn="just">
              <a:spcBef>
                <a:spcPts val="480"/>
              </a:spcBef>
              <a:spcAft>
                <a:spcPts val="0"/>
              </a:spcAft>
              <a:buClr>
                <a:schemeClr val="accent3"/>
              </a:buClr>
              <a:buSzPts val="2280"/>
              <a:buFont typeface="Noto Sans Symbols"/>
              <a:buChar char="⚫"/>
            </a:pPr>
            <a:r>
              <a:rPr b="0" i="0" lang="en-US" sz="2400" u="none" cap="none" strike="noStrike">
                <a:solidFill>
                  <a:schemeClr val="dk1"/>
                </a:solidFill>
                <a:latin typeface="Calibri"/>
                <a:ea typeface="Calibri"/>
                <a:cs typeface="Calibri"/>
                <a:sym typeface="Calibri"/>
              </a:rPr>
              <a:t>DB details are configured with XML, hence can be changed without re building the project</a:t>
            </a:r>
            <a:endParaRPr/>
          </a:p>
          <a:p>
            <a:pPr indent="-274320" lvl="0" marL="274320" marR="0" rtl="0" algn="just">
              <a:spcBef>
                <a:spcPts val="480"/>
              </a:spcBef>
              <a:spcAft>
                <a:spcPts val="0"/>
              </a:spcAft>
              <a:buClr>
                <a:schemeClr val="accent3"/>
              </a:buClr>
              <a:buSzPts val="2280"/>
              <a:buFont typeface="Noto Sans Symbols"/>
              <a:buChar char="⚫"/>
            </a:pPr>
            <a:r>
              <a:rPr b="0" i="0" lang="en-US" sz="2400" u="none" cap="none" strike="noStrike">
                <a:solidFill>
                  <a:schemeClr val="dk1"/>
                </a:solidFill>
                <a:latin typeface="Calibri"/>
                <a:ea typeface="Calibri"/>
                <a:cs typeface="Calibri"/>
                <a:sym typeface="Calibri"/>
              </a:rPr>
              <a:t>Code is better organized, hence has better readability and maintainability.</a:t>
            </a:r>
            <a:endParaRPr/>
          </a:p>
          <a:p>
            <a:pPr indent="-274320" lvl="0" marL="274320" marR="0" rtl="0" algn="just">
              <a:spcBef>
                <a:spcPts val="480"/>
              </a:spcBef>
              <a:spcAft>
                <a:spcPts val="0"/>
              </a:spcAft>
              <a:buClr>
                <a:schemeClr val="accent3"/>
              </a:buClr>
              <a:buSzPts val="2280"/>
              <a:buFont typeface="Noto Sans Symbols"/>
              <a:buChar char="⚫"/>
            </a:pPr>
            <a:r>
              <a:rPr b="0" i="0" lang="en-US" sz="2400" u="none" cap="none" strike="noStrike">
                <a:solidFill>
                  <a:schemeClr val="dk1"/>
                </a:solidFill>
                <a:latin typeface="Calibri"/>
                <a:ea typeface="Calibri"/>
                <a:cs typeface="Calibri"/>
                <a:sym typeface="Calibri"/>
              </a:rPr>
              <a:t>Mapping between related objects is not taken care unlike Hibernate.</a:t>
            </a:r>
            <a:endParaRPr/>
          </a:p>
        </p:txBody>
      </p:sp>
    </p:spTree>
  </p:cSld>
  <p:clrMapOvr>
    <a:masterClrMapping/>
  </p:clrMapOvr>
  <p:transition>
    <p:fade thruBlk="1"/>
  </p:transition>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89"/>
          <p:cNvSpPr txBox="1"/>
          <p:nvPr>
            <p:ph idx="4294967295" type="subTitle"/>
          </p:nvPr>
        </p:nvSpPr>
        <p:spPr>
          <a:xfrm>
            <a:off x="0" y="0"/>
            <a:ext cx="9144000" cy="762000"/>
          </a:xfrm>
          <a:prstGeom prst="rect">
            <a:avLst/>
          </a:prstGeom>
          <a:noFill/>
          <a:ln>
            <a:noFill/>
          </a:ln>
        </p:spPr>
        <p:txBody>
          <a:bodyPr anchorCtr="0" anchor="t" bIns="45700" lIns="91425" spcFirstLastPara="1" rIns="91425" wrap="square" tIns="45700">
            <a:noAutofit/>
          </a:bodyPr>
          <a:lstStyle/>
          <a:p>
            <a:pPr indent="-274320" lvl="0" marL="274320" marR="0" rtl="0" algn="just">
              <a:spcBef>
                <a:spcPts val="0"/>
              </a:spcBef>
              <a:spcAft>
                <a:spcPts val="0"/>
              </a:spcAft>
              <a:buClr>
                <a:schemeClr val="accent3"/>
              </a:buClr>
              <a:buSzPts val="3040"/>
              <a:buFont typeface="Noto Sans Symbols"/>
              <a:buNone/>
            </a:pPr>
            <a:r>
              <a:rPr b="0" i="0" lang="en-US" sz="3200" u="none" cap="none" strike="noStrike">
                <a:solidFill>
                  <a:srgbClr val="FF0000"/>
                </a:solidFill>
                <a:latin typeface="Calibri"/>
                <a:ea typeface="Calibri"/>
                <a:cs typeface="Calibri"/>
                <a:sym typeface="Calibri"/>
              </a:rPr>
              <a:t>Spring JDBC Template</a:t>
            </a:r>
            <a:endParaRPr/>
          </a:p>
        </p:txBody>
      </p:sp>
      <p:sp>
        <p:nvSpPr>
          <p:cNvPr id="620" name="Google Shape;620;p89"/>
          <p:cNvSpPr/>
          <p:nvPr/>
        </p:nvSpPr>
        <p:spPr>
          <a:xfrm>
            <a:off x="2819400" y="685800"/>
            <a:ext cx="3429000" cy="762000"/>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Java Application</a:t>
            </a:r>
            <a:endParaRPr sz="1800">
              <a:solidFill>
                <a:schemeClr val="lt1"/>
              </a:solidFill>
              <a:latin typeface="Constantia"/>
              <a:ea typeface="Constantia"/>
              <a:cs typeface="Constantia"/>
              <a:sym typeface="Constantia"/>
            </a:endParaRPr>
          </a:p>
        </p:txBody>
      </p:sp>
      <p:sp>
        <p:nvSpPr>
          <p:cNvPr id="621" name="Google Shape;621;p89"/>
          <p:cNvSpPr/>
          <p:nvPr/>
        </p:nvSpPr>
        <p:spPr>
          <a:xfrm>
            <a:off x="2819400" y="3505200"/>
            <a:ext cx="3429000" cy="762000"/>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JDBC Driver(jar file)</a:t>
            </a:r>
            <a:endParaRPr sz="1800">
              <a:solidFill>
                <a:schemeClr val="lt1"/>
              </a:solidFill>
              <a:latin typeface="Constantia"/>
              <a:ea typeface="Constantia"/>
              <a:cs typeface="Constantia"/>
              <a:sym typeface="Constantia"/>
            </a:endParaRPr>
          </a:p>
        </p:txBody>
      </p:sp>
      <p:sp>
        <p:nvSpPr>
          <p:cNvPr id="622" name="Google Shape;622;p89"/>
          <p:cNvSpPr/>
          <p:nvPr/>
        </p:nvSpPr>
        <p:spPr>
          <a:xfrm>
            <a:off x="3581400" y="4800600"/>
            <a:ext cx="2057400" cy="1828800"/>
          </a:xfrm>
          <a:prstGeom prst="flowChartMagneticDisk">
            <a:avLst/>
          </a:prstGeom>
          <a:no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FF0000"/>
                </a:solidFill>
                <a:latin typeface="Constantia"/>
                <a:ea typeface="Constantia"/>
                <a:cs typeface="Constantia"/>
                <a:sym typeface="Constantia"/>
              </a:rPr>
              <a:t>Database Server</a:t>
            </a:r>
            <a:endParaRPr/>
          </a:p>
          <a:p>
            <a:pPr indent="0" lvl="0" marL="0" marR="0" rtl="0" algn="ctr">
              <a:spcBef>
                <a:spcPts val="0"/>
              </a:spcBef>
              <a:spcAft>
                <a:spcPts val="0"/>
              </a:spcAft>
              <a:buNone/>
            </a:pPr>
            <a:r>
              <a:rPr lang="en-US" sz="1800">
                <a:solidFill>
                  <a:srgbClr val="FF0000"/>
                </a:solidFill>
                <a:latin typeface="Constantia"/>
                <a:ea typeface="Constantia"/>
                <a:cs typeface="Constantia"/>
                <a:sym typeface="Constantia"/>
              </a:rPr>
              <a:t>(MySQL, Oracle,etc…)</a:t>
            </a:r>
            <a:endParaRPr sz="1800">
              <a:solidFill>
                <a:srgbClr val="FF0000"/>
              </a:solidFill>
              <a:latin typeface="Constantia"/>
              <a:ea typeface="Constantia"/>
              <a:cs typeface="Constantia"/>
              <a:sym typeface="Constantia"/>
            </a:endParaRPr>
          </a:p>
        </p:txBody>
      </p:sp>
      <p:cxnSp>
        <p:nvCxnSpPr>
          <p:cNvPr id="623" name="Google Shape;623;p89"/>
          <p:cNvCxnSpPr>
            <a:stCxn id="620" idx="2"/>
            <a:endCxn id="624" idx="0"/>
          </p:cNvCxnSpPr>
          <p:nvPr/>
        </p:nvCxnSpPr>
        <p:spPr>
          <a:xfrm>
            <a:off x="4533900" y="1447800"/>
            <a:ext cx="0" cy="457200"/>
          </a:xfrm>
          <a:prstGeom prst="straightConnector1">
            <a:avLst/>
          </a:prstGeom>
          <a:noFill/>
          <a:ln cap="flat" cmpd="sng" w="28575">
            <a:solidFill>
              <a:srgbClr val="075192"/>
            </a:solidFill>
            <a:prstDash val="solid"/>
            <a:round/>
            <a:headEnd len="med" w="med" type="stealth"/>
            <a:tailEnd len="med" w="med" type="stealth"/>
          </a:ln>
        </p:spPr>
      </p:cxnSp>
      <p:cxnSp>
        <p:nvCxnSpPr>
          <p:cNvPr id="625" name="Google Shape;625;p89"/>
          <p:cNvCxnSpPr>
            <a:stCxn id="621" idx="2"/>
          </p:cNvCxnSpPr>
          <p:nvPr/>
        </p:nvCxnSpPr>
        <p:spPr>
          <a:xfrm>
            <a:off x="4533900" y="4267200"/>
            <a:ext cx="38100" cy="914400"/>
          </a:xfrm>
          <a:prstGeom prst="straightConnector1">
            <a:avLst/>
          </a:prstGeom>
          <a:noFill/>
          <a:ln cap="flat" cmpd="sng" w="28575">
            <a:solidFill>
              <a:srgbClr val="075192"/>
            </a:solidFill>
            <a:prstDash val="solid"/>
            <a:round/>
            <a:headEnd len="med" w="med" type="stealth"/>
            <a:tailEnd len="med" w="med" type="stealth"/>
          </a:ln>
        </p:spPr>
      </p:cxnSp>
      <p:sp>
        <p:nvSpPr>
          <p:cNvPr id="624" name="Google Shape;624;p89"/>
          <p:cNvSpPr/>
          <p:nvPr/>
        </p:nvSpPr>
        <p:spPr>
          <a:xfrm>
            <a:off x="2819400" y="1905000"/>
            <a:ext cx="3429000" cy="762000"/>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Spring JDBC Template(jar file)</a:t>
            </a:r>
            <a:endParaRPr sz="1800">
              <a:solidFill>
                <a:schemeClr val="lt1"/>
              </a:solidFill>
              <a:latin typeface="Constantia"/>
              <a:ea typeface="Constantia"/>
              <a:cs typeface="Constantia"/>
              <a:sym typeface="Constantia"/>
            </a:endParaRPr>
          </a:p>
        </p:txBody>
      </p:sp>
      <p:cxnSp>
        <p:nvCxnSpPr>
          <p:cNvPr id="626" name="Google Shape;626;p89"/>
          <p:cNvCxnSpPr>
            <a:endCxn id="621" idx="0"/>
          </p:cNvCxnSpPr>
          <p:nvPr/>
        </p:nvCxnSpPr>
        <p:spPr>
          <a:xfrm flipH="1">
            <a:off x="4533900" y="2667000"/>
            <a:ext cx="1500" cy="838200"/>
          </a:xfrm>
          <a:prstGeom prst="straightConnector1">
            <a:avLst/>
          </a:prstGeom>
          <a:noFill/>
          <a:ln cap="flat" cmpd="sng" w="28575">
            <a:solidFill>
              <a:srgbClr val="075192"/>
            </a:solidFill>
            <a:prstDash val="solid"/>
            <a:round/>
            <a:headEnd len="med" w="med" type="stealth"/>
            <a:tailEnd len="med" w="med" type="stealth"/>
          </a:ln>
        </p:spPr>
      </p:cxn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20"/>
                                        </p:tgtEl>
                                        <p:attrNameLst>
                                          <p:attrName>style.visibility</p:attrName>
                                        </p:attrNameLst>
                                      </p:cBhvr>
                                      <p:to>
                                        <p:strVal val="visible"/>
                                      </p:to>
                                    </p:set>
                                    <p:anim calcmode="lin" valueType="num">
                                      <p:cBhvr additive="base">
                                        <p:cTn dur="500"/>
                                        <p:tgtEl>
                                          <p:spTgt spid="62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23"/>
                                        </p:tgtEl>
                                        <p:attrNameLst>
                                          <p:attrName>style.visibility</p:attrName>
                                        </p:attrNameLst>
                                      </p:cBhvr>
                                      <p:to>
                                        <p:strVal val="visible"/>
                                      </p:to>
                                    </p:set>
                                    <p:anim calcmode="lin" valueType="num">
                                      <p:cBhvr additive="base">
                                        <p:cTn dur="500"/>
                                        <p:tgtEl>
                                          <p:spTgt spid="62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24"/>
                                        </p:tgtEl>
                                        <p:attrNameLst>
                                          <p:attrName>style.visibility</p:attrName>
                                        </p:attrNameLst>
                                      </p:cBhvr>
                                      <p:to>
                                        <p:strVal val="visible"/>
                                      </p:to>
                                    </p:set>
                                    <p:anim calcmode="lin" valueType="num">
                                      <p:cBhvr additive="base">
                                        <p:cTn dur="500"/>
                                        <p:tgtEl>
                                          <p:spTgt spid="62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26"/>
                                        </p:tgtEl>
                                        <p:attrNameLst>
                                          <p:attrName>style.visibility</p:attrName>
                                        </p:attrNameLst>
                                      </p:cBhvr>
                                      <p:to>
                                        <p:strVal val="visible"/>
                                      </p:to>
                                    </p:set>
                                    <p:anim calcmode="lin" valueType="num">
                                      <p:cBhvr additive="base">
                                        <p:cTn dur="500"/>
                                        <p:tgtEl>
                                          <p:spTgt spid="62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21"/>
                                        </p:tgtEl>
                                        <p:attrNameLst>
                                          <p:attrName>style.visibility</p:attrName>
                                        </p:attrNameLst>
                                      </p:cBhvr>
                                      <p:to>
                                        <p:strVal val="visible"/>
                                      </p:to>
                                    </p:set>
                                    <p:anim calcmode="lin" valueType="num">
                                      <p:cBhvr additive="base">
                                        <p:cTn dur="500"/>
                                        <p:tgtEl>
                                          <p:spTgt spid="62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25"/>
                                        </p:tgtEl>
                                        <p:attrNameLst>
                                          <p:attrName>style.visibility</p:attrName>
                                        </p:attrNameLst>
                                      </p:cBhvr>
                                      <p:to>
                                        <p:strVal val="visible"/>
                                      </p:to>
                                    </p:set>
                                    <p:anim calcmode="lin" valueType="num">
                                      <p:cBhvr additive="base">
                                        <p:cTn dur="500"/>
                                        <p:tgtEl>
                                          <p:spTgt spid="62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22"/>
                                        </p:tgtEl>
                                        <p:attrNameLst>
                                          <p:attrName>style.visibility</p:attrName>
                                        </p:attrNameLst>
                                      </p:cBhvr>
                                      <p:to>
                                        <p:strVal val="visible"/>
                                      </p:to>
                                    </p:set>
                                    <p:anim calcmode="lin" valueType="num">
                                      <p:cBhvr additive="base">
                                        <p:cTn dur="500"/>
                                        <p:tgtEl>
                                          <p:spTgt spid="62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90"/>
          <p:cNvSpPr txBox="1"/>
          <p:nvPr>
            <p:ph idx="4294967295" type="sub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274320" lvl="0" marL="274320" marR="0" rtl="0" algn="just">
              <a:spcBef>
                <a:spcPts val="0"/>
              </a:spcBef>
              <a:spcAft>
                <a:spcPts val="0"/>
              </a:spcAft>
              <a:buClr>
                <a:schemeClr val="accent3"/>
              </a:buClr>
              <a:buSzPts val="3040"/>
              <a:buFont typeface="Noto Sans Symbols"/>
              <a:buNone/>
            </a:pPr>
            <a:r>
              <a:rPr b="0" i="0" lang="en-US" sz="3200" u="none" cap="none" strike="noStrike">
                <a:solidFill>
                  <a:srgbClr val="FF0000"/>
                </a:solidFill>
                <a:latin typeface="Calibri"/>
                <a:ea typeface="Calibri"/>
                <a:cs typeface="Calibri"/>
                <a:sym typeface="Calibri"/>
              </a:rPr>
              <a:t>Spring JDBC Template</a:t>
            </a:r>
            <a:endParaRPr/>
          </a:p>
          <a:p>
            <a:pPr indent="-129540" lvl="0" marL="274320" marR="0" rtl="0" algn="just">
              <a:spcBef>
                <a:spcPts val="480"/>
              </a:spcBef>
              <a:spcAft>
                <a:spcPts val="0"/>
              </a:spcAft>
              <a:buClr>
                <a:schemeClr val="accent3"/>
              </a:buClr>
              <a:buSzPts val="2280"/>
              <a:buFont typeface="Noto Sans Symbols"/>
              <a:buNone/>
            </a:pPr>
            <a:r>
              <a:t/>
            </a:r>
            <a:endParaRPr b="0" i="0" sz="2400" u="none" cap="none" strike="noStrike">
              <a:solidFill>
                <a:schemeClr val="dk1"/>
              </a:solidFill>
              <a:latin typeface="Constantia"/>
              <a:ea typeface="Constantia"/>
              <a:cs typeface="Constantia"/>
              <a:sym typeface="Constantia"/>
            </a:endParaRPr>
          </a:p>
          <a:p>
            <a:pPr indent="-274320" lvl="0" marL="274320" marR="0" rtl="0" algn="just">
              <a:spcBef>
                <a:spcPts val="480"/>
              </a:spcBef>
              <a:spcAft>
                <a:spcPts val="0"/>
              </a:spcAft>
              <a:buClr>
                <a:schemeClr val="accent3"/>
              </a:buClr>
              <a:buSzPts val="2280"/>
              <a:buFont typeface="Noto Sans Symbols"/>
              <a:buNone/>
            </a:pPr>
            <a:r>
              <a:rPr b="0" i="0" lang="en-US" sz="2400" u="none" cap="none" strike="noStrike">
                <a:solidFill>
                  <a:schemeClr val="dk1"/>
                </a:solidFill>
                <a:latin typeface="Calibri"/>
                <a:ea typeface="Calibri"/>
                <a:cs typeface="Calibri"/>
                <a:sym typeface="Calibri"/>
              </a:rPr>
              <a:t>Below are Spring classes/interface which need to be used for Spring JDBC Template</a:t>
            </a:r>
            <a:endParaRPr b="0" i="0" sz="2600" u="none" cap="none" strike="noStrike">
              <a:solidFill>
                <a:schemeClr val="dk1"/>
              </a:solidFill>
              <a:latin typeface="Calibri"/>
              <a:ea typeface="Calibri"/>
              <a:cs typeface="Calibri"/>
              <a:sym typeface="Calibri"/>
            </a:endParaRPr>
          </a:p>
          <a:p>
            <a:pPr indent="-274320" lvl="0" marL="274320" marR="0" rtl="0" algn="just">
              <a:spcBef>
                <a:spcPts val="520"/>
              </a:spcBef>
              <a:spcAft>
                <a:spcPts val="0"/>
              </a:spcAft>
              <a:buClr>
                <a:schemeClr val="accent3"/>
              </a:buClr>
              <a:buSzPts val="2470"/>
              <a:buFont typeface="Noto Sans Symbols"/>
              <a:buChar char="⚫"/>
            </a:pPr>
            <a:r>
              <a:rPr b="0" i="0" lang="en-US" sz="2600" u="none" cap="none" strike="noStrike">
                <a:solidFill>
                  <a:srgbClr val="FF0000"/>
                </a:solidFill>
                <a:latin typeface="Calibri"/>
                <a:ea typeface="Calibri"/>
                <a:cs typeface="Calibri"/>
                <a:sym typeface="Calibri"/>
              </a:rPr>
              <a:t>JdbcTemplate</a:t>
            </a:r>
            <a:r>
              <a:rPr b="0" i="0" lang="en-US" sz="2600" u="none" cap="none" strike="noStrike">
                <a:solidFill>
                  <a:schemeClr val="dk1"/>
                </a:solidFill>
                <a:latin typeface="Calibri"/>
                <a:ea typeface="Calibri"/>
                <a:cs typeface="Calibri"/>
                <a:sym typeface="Calibri"/>
              </a:rPr>
              <a:t>  </a:t>
            </a:r>
            <a:r>
              <a:rPr b="0" i="0" lang="en-US" sz="2400" u="none" cap="none" strike="noStrike">
                <a:solidFill>
                  <a:schemeClr val="dk1"/>
                </a:solidFill>
                <a:latin typeface="Calibri"/>
                <a:ea typeface="Calibri"/>
                <a:cs typeface="Calibri"/>
                <a:sym typeface="Calibri"/>
              </a:rPr>
              <a:t>is used, for the same. JdbcTemplate is part of Spring Framework.</a:t>
            </a:r>
            <a:endParaRPr/>
          </a:p>
          <a:p>
            <a:pPr indent="-274320" lvl="0" marL="274320" marR="0" rtl="0" algn="just">
              <a:spcBef>
                <a:spcPts val="520"/>
              </a:spcBef>
              <a:spcAft>
                <a:spcPts val="0"/>
              </a:spcAft>
              <a:buClr>
                <a:schemeClr val="accent3"/>
              </a:buClr>
              <a:buSzPts val="2470"/>
              <a:buFont typeface="Noto Sans Symbols"/>
              <a:buChar char="⚫"/>
            </a:pPr>
            <a:r>
              <a:rPr b="0" i="0" lang="en-US" sz="2600" u="none" cap="none" strike="noStrike">
                <a:solidFill>
                  <a:srgbClr val="FF0000"/>
                </a:solidFill>
                <a:latin typeface="Calibri"/>
                <a:ea typeface="Calibri"/>
                <a:cs typeface="Calibri"/>
                <a:sym typeface="Calibri"/>
              </a:rPr>
              <a:t>DriverManagerDataSource</a:t>
            </a:r>
            <a:r>
              <a:rPr b="0" i="0" lang="en-US" sz="2600" u="none" cap="none" strike="noStrike">
                <a:solidFill>
                  <a:schemeClr val="dk1"/>
                </a:solidFill>
                <a:latin typeface="Calibri"/>
                <a:ea typeface="Calibri"/>
                <a:cs typeface="Calibri"/>
                <a:sym typeface="Calibri"/>
              </a:rPr>
              <a:t> </a:t>
            </a:r>
            <a:r>
              <a:rPr b="0" i="0" lang="en-US" sz="2400" u="none" cap="none" strike="noStrike">
                <a:solidFill>
                  <a:schemeClr val="dk1"/>
                </a:solidFill>
                <a:latin typeface="Calibri"/>
                <a:ea typeface="Calibri"/>
                <a:cs typeface="Calibri"/>
                <a:sym typeface="Calibri"/>
              </a:rPr>
              <a:t>is a built in class, to which we need to inject data base details like JDBC Driver, db name/password, etc… thru Spring XML Config file.</a:t>
            </a:r>
            <a:endParaRPr/>
          </a:p>
          <a:p>
            <a:pPr indent="-274320" lvl="0" marL="274320" marR="0" rtl="0" algn="just">
              <a:spcBef>
                <a:spcPts val="520"/>
              </a:spcBef>
              <a:spcAft>
                <a:spcPts val="0"/>
              </a:spcAft>
              <a:buClr>
                <a:schemeClr val="accent3"/>
              </a:buClr>
              <a:buSzPts val="2470"/>
              <a:buFont typeface="Noto Sans Symbols"/>
              <a:buChar char="⚫"/>
            </a:pPr>
            <a:r>
              <a:rPr b="0" i="0" lang="en-US" sz="2600" u="none" cap="none" strike="noStrike">
                <a:solidFill>
                  <a:srgbClr val="FF0000"/>
                </a:solidFill>
                <a:latin typeface="Calibri"/>
                <a:ea typeface="Calibri"/>
                <a:cs typeface="Calibri"/>
                <a:sym typeface="Calibri"/>
              </a:rPr>
              <a:t>RowMapper</a:t>
            </a:r>
            <a:r>
              <a:rPr b="0" i="0" lang="en-US" sz="2600" u="none" cap="none" strike="noStrike">
                <a:solidFill>
                  <a:schemeClr val="dk1"/>
                </a:solidFill>
                <a:latin typeface="Calibri"/>
                <a:ea typeface="Calibri"/>
                <a:cs typeface="Calibri"/>
                <a:sym typeface="Calibri"/>
              </a:rPr>
              <a:t> </a:t>
            </a:r>
            <a:r>
              <a:rPr b="0" i="0" lang="en-US" sz="2400" u="none" cap="none" strike="noStrike">
                <a:solidFill>
                  <a:schemeClr val="dk1"/>
                </a:solidFill>
                <a:latin typeface="Calibri"/>
                <a:ea typeface="Calibri"/>
                <a:cs typeface="Calibri"/>
                <a:sym typeface="Calibri"/>
              </a:rPr>
              <a:t>is a built in interface, which need to be implemented by a class, to provide mapping between each table column and data member of the Class</a:t>
            </a:r>
            <a:endParaRPr b="0" i="0" sz="2400" u="none" cap="none" strike="noStrike">
              <a:solidFill>
                <a:schemeClr val="dk1"/>
              </a:solidFill>
              <a:latin typeface="Calibri"/>
              <a:ea typeface="Calibri"/>
              <a:cs typeface="Calibri"/>
              <a:sym typeface="Calibri"/>
            </a:endParaRPr>
          </a:p>
        </p:txBody>
      </p:sp>
    </p:spTree>
  </p:cSld>
  <p:clrMapOvr>
    <a:masterClrMapping/>
  </p:clrMapOvr>
  <p:transition>
    <p:fade thruBlk="1"/>
  </p:transition>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91"/>
          <p:cNvSpPr txBox="1"/>
          <p:nvPr>
            <p:ph idx="4294967295" type="sub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274320" lvl="0" marL="274320" marR="0" rtl="0" algn="just">
              <a:lnSpc>
                <a:spcPct val="90000"/>
              </a:lnSpc>
              <a:spcBef>
                <a:spcPts val="0"/>
              </a:spcBef>
              <a:spcAft>
                <a:spcPts val="0"/>
              </a:spcAft>
              <a:buClr>
                <a:schemeClr val="accent3"/>
              </a:buClr>
              <a:buSzPts val="3325"/>
              <a:buFont typeface="Noto Sans Symbols"/>
              <a:buNone/>
            </a:pPr>
            <a:r>
              <a:rPr b="0" i="0" lang="en-US" sz="3500" u="none" cap="none" strike="noStrike">
                <a:solidFill>
                  <a:srgbClr val="FF0000"/>
                </a:solidFill>
                <a:latin typeface="Calibri"/>
                <a:ea typeface="Calibri"/>
                <a:cs typeface="Calibri"/>
                <a:sym typeface="Calibri"/>
              </a:rPr>
              <a:t>Spring Hibernate Template</a:t>
            </a:r>
            <a:endParaRPr/>
          </a:p>
          <a:p>
            <a:pPr indent="-274320" lvl="0" marL="274320" marR="0" rtl="0" algn="just">
              <a:lnSpc>
                <a:spcPct val="90000"/>
              </a:lnSpc>
              <a:spcBef>
                <a:spcPts val="700"/>
              </a:spcBef>
              <a:spcAft>
                <a:spcPts val="0"/>
              </a:spcAft>
              <a:buClr>
                <a:schemeClr val="accent3"/>
              </a:buClr>
              <a:buSzPts val="3325"/>
              <a:buFont typeface="Noto Sans Symbols"/>
              <a:buNone/>
            </a:pPr>
            <a:r>
              <a:t/>
            </a:r>
            <a:endParaRPr b="0" i="0" sz="3500" u="none" cap="none" strike="noStrike">
              <a:solidFill>
                <a:schemeClr val="dk1"/>
              </a:solidFill>
              <a:latin typeface="Calibri"/>
              <a:ea typeface="Calibri"/>
              <a:cs typeface="Calibri"/>
              <a:sym typeface="Calibri"/>
            </a:endParaRPr>
          </a:p>
          <a:p>
            <a:pPr indent="-514350" lvl="0" marL="514350" marR="0" rtl="0" algn="just">
              <a:lnSpc>
                <a:spcPct val="90000"/>
              </a:lnSpc>
              <a:spcBef>
                <a:spcPts val="520"/>
              </a:spcBef>
              <a:spcAft>
                <a:spcPts val="0"/>
              </a:spcAft>
              <a:buClr>
                <a:schemeClr val="accent3"/>
              </a:buClr>
              <a:buSzPts val="2470"/>
              <a:buFont typeface="Noto Sans Symbols"/>
              <a:buNone/>
            </a:pPr>
            <a:r>
              <a:rPr b="0" i="0" lang="en-US" sz="2600" u="none" cap="none" strike="noStrike">
                <a:solidFill>
                  <a:schemeClr val="dk1"/>
                </a:solidFill>
                <a:latin typeface="Calibri"/>
                <a:ea typeface="Calibri"/>
                <a:cs typeface="Calibri"/>
                <a:sym typeface="Calibri"/>
              </a:rPr>
              <a:t>As known below steps need to be performed, when a program uses traditional Hibernate Framework.</a:t>
            </a:r>
            <a:endParaRPr/>
          </a:p>
          <a:p>
            <a:pPr indent="-514350" lvl="0" marL="514350" marR="0" rtl="0" algn="just">
              <a:lnSpc>
                <a:spcPct val="90000"/>
              </a:lnSpc>
              <a:spcBef>
                <a:spcPts val="520"/>
              </a:spcBef>
              <a:spcAft>
                <a:spcPts val="0"/>
              </a:spcAft>
              <a:buClr>
                <a:schemeClr val="accent3"/>
              </a:buClr>
              <a:buSzPts val="2470"/>
              <a:buFont typeface="Noto Sans Symbols"/>
              <a:buAutoNum type="arabicPeriod"/>
            </a:pPr>
            <a:r>
              <a:rPr b="0" i="0" lang="en-US" sz="2600" u="none" cap="none" strike="noStrike">
                <a:solidFill>
                  <a:schemeClr val="dk1"/>
                </a:solidFill>
                <a:latin typeface="Calibri"/>
                <a:ea typeface="Calibri"/>
                <a:cs typeface="Calibri"/>
                <a:sym typeface="Calibri"/>
              </a:rPr>
              <a:t>Creating session factory</a:t>
            </a:r>
            <a:endParaRPr/>
          </a:p>
          <a:p>
            <a:pPr indent="-514350" lvl="0" marL="514350" marR="0" rtl="0" algn="just">
              <a:lnSpc>
                <a:spcPct val="90000"/>
              </a:lnSpc>
              <a:spcBef>
                <a:spcPts val="520"/>
              </a:spcBef>
              <a:spcAft>
                <a:spcPts val="0"/>
              </a:spcAft>
              <a:buClr>
                <a:schemeClr val="accent3"/>
              </a:buClr>
              <a:buSzPts val="2470"/>
              <a:buFont typeface="Noto Sans Symbols"/>
              <a:buAutoNum type="arabicPeriod"/>
            </a:pPr>
            <a:r>
              <a:rPr b="0" i="0" lang="en-US" sz="2600" u="none" cap="none" strike="noStrike">
                <a:solidFill>
                  <a:schemeClr val="dk1"/>
                </a:solidFill>
                <a:latin typeface="Calibri"/>
                <a:ea typeface="Calibri"/>
                <a:cs typeface="Calibri"/>
                <a:sym typeface="Calibri"/>
              </a:rPr>
              <a:t>Open Session</a:t>
            </a:r>
            <a:endParaRPr/>
          </a:p>
          <a:p>
            <a:pPr indent="-514350" lvl="0" marL="514350" marR="0" rtl="0" algn="just">
              <a:lnSpc>
                <a:spcPct val="90000"/>
              </a:lnSpc>
              <a:spcBef>
                <a:spcPts val="520"/>
              </a:spcBef>
              <a:spcAft>
                <a:spcPts val="0"/>
              </a:spcAft>
              <a:buClr>
                <a:schemeClr val="accent3"/>
              </a:buClr>
              <a:buSzPts val="2470"/>
              <a:buFont typeface="Noto Sans Symbols"/>
              <a:buAutoNum type="arabicPeriod"/>
            </a:pPr>
            <a:r>
              <a:rPr b="0" i="0" lang="en-US" sz="2600" u="none" cap="none" strike="noStrike">
                <a:solidFill>
                  <a:schemeClr val="dk1"/>
                </a:solidFill>
                <a:latin typeface="Calibri"/>
                <a:ea typeface="Calibri"/>
                <a:cs typeface="Calibri"/>
                <a:sym typeface="Calibri"/>
              </a:rPr>
              <a:t>Begin Transaction</a:t>
            </a:r>
            <a:endParaRPr/>
          </a:p>
          <a:p>
            <a:pPr indent="-514350" lvl="0" marL="514350" marR="0" rtl="0" algn="just">
              <a:lnSpc>
                <a:spcPct val="90000"/>
              </a:lnSpc>
              <a:spcBef>
                <a:spcPts val="520"/>
              </a:spcBef>
              <a:spcAft>
                <a:spcPts val="0"/>
              </a:spcAft>
              <a:buClr>
                <a:schemeClr val="accent3"/>
              </a:buClr>
              <a:buSzPts val="2470"/>
              <a:buFont typeface="Noto Sans Symbols"/>
              <a:buAutoNum type="arabicPeriod"/>
            </a:pPr>
            <a:r>
              <a:rPr b="0" i="0" lang="en-US" sz="2600" u="none" cap="none" strike="noStrike">
                <a:solidFill>
                  <a:schemeClr val="dk1"/>
                </a:solidFill>
                <a:latin typeface="Calibri"/>
                <a:ea typeface="Calibri"/>
                <a:cs typeface="Calibri"/>
                <a:sym typeface="Calibri"/>
              </a:rPr>
              <a:t>Commit or Rollback Transaction</a:t>
            </a:r>
            <a:endParaRPr/>
          </a:p>
          <a:p>
            <a:pPr indent="-514350" lvl="0" marL="514350" marR="0" rtl="0" algn="just">
              <a:lnSpc>
                <a:spcPct val="90000"/>
              </a:lnSpc>
              <a:spcBef>
                <a:spcPts val="520"/>
              </a:spcBef>
              <a:spcAft>
                <a:spcPts val="0"/>
              </a:spcAft>
              <a:buClr>
                <a:schemeClr val="accent3"/>
              </a:buClr>
              <a:buSzPts val="2470"/>
              <a:buFont typeface="Noto Sans Symbols"/>
              <a:buAutoNum type="arabicPeriod"/>
            </a:pPr>
            <a:r>
              <a:rPr b="0" i="0" lang="en-US" sz="2600" u="none" cap="none" strike="noStrike">
                <a:solidFill>
                  <a:schemeClr val="dk1"/>
                </a:solidFill>
                <a:latin typeface="Calibri"/>
                <a:ea typeface="Calibri"/>
                <a:cs typeface="Calibri"/>
                <a:sym typeface="Calibri"/>
              </a:rPr>
              <a:t>Close Session</a:t>
            </a:r>
            <a:endParaRPr/>
          </a:p>
          <a:p>
            <a:pPr indent="-514350" lvl="0" marL="514350" marR="0" rtl="0" algn="just">
              <a:lnSpc>
                <a:spcPct val="90000"/>
              </a:lnSpc>
              <a:spcBef>
                <a:spcPts val="520"/>
              </a:spcBef>
              <a:spcAft>
                <a:spcPts val="0"/>
              </a:spcAft>
              <a:buClr>
                <a:schemeClr val="accent3"/>
              </a:buClr>
              <a:buSzPts val="2470"/>
              <a:buFont typeface="Noto Sans Symbols"/>
              <a:buNone/>
            </a:pPr>
            <a:r>
              <a:t/>
            </a:r>
            <a:endParaRPr b="0" i="0" sz="2600" u="none" cap="none" strike="noStrike">
              <a:solidFill>
                <a:schemeClr val="dk1"/>
              </a:solidFill>
              <a:latin typeface="Calibri"/>
              <a:ea typeface="Calibri"/>
              <a:cs typeface="Calibri"/>
              <a:sym typeface="Calibri"/>
            </a:endParaRPr>
          </a:p>
          <a:p>
            <a:pPr indent="-514350" lvl="0" marL="514350" marR="0" rtl="0" algn="just">
              <a:lnSpc>
                <a:spcPct val="90000"/>
              </a:lnSpc>
              <a:spcBef>
                <a:spcPts val="520"/>
              </a:spcBef>
              <a:spcAft>
                <a:spcPts val="0"/>
              </a:spcAft>
              <a:buClr>
                <a:schemeClr val="accent3"/>
              </a:buClr>
              <a:buSzPts val="2470"/>
              <a:buFont typeface="Noto Sans Symbols"/>
              <a:buNone/>
            </a:pPr>
            <a:r>
              <a:rPr b="0" i="0" lang="en-US" sz="2600" u="none" cap="none" strike="noStrike">
                <a:solidFill>
                  <a:schemeClr val="dk1"/>
                </a:solidFill>
                <a:latin typeface="Calibri"/>
                <a:ea typeface="Calibri"/>
                <a:cs typeface="Calibri"/>
                <a:sym typeface="Calibri"/>
              </a:rPr>
              <a:t>Advantage of using Hibernate, along with Spring is, reduction of code size. It is not required to perform below steps, for every interaction with Hibernate Framework.</a:t>
            </a:r>
            <a:endParaRPr/>
          </a:p>
          <a:p>
            <a:pPr indent="-514350" lvl="0" marL="514350" marR="0" rtl="0" algn="just">
              <a:lnSpc>
                <a:spcPct val="90000"/>
              </a:lnSpc>
              <a:spcBef>
                <a:spcPts val="520"/>
              </a:spcBef>
              <a:spcAft>
                <a:spcPts val="0"/>
              </a:spcAft>
              <a:buClr>
                <a:schemeClr val="accent3"/>
              </a:buClr>
              <a:buSzPts val="2470"/>
              <a:buFont typeface="Noto Sans Symbols"/>
              <a:buNone/>
            </a:pPr>
            <a:r>
              <a:t/>
            </a:r>
            <a:endParaRPr b="0" i="0" sz="2600" u="none" cap="none" strike="noStrike">
              <a:solidFill>
                <a:schemeClr val="dk1"/>
              </a:solidFill>
              <a:latin typeface="Calibri"/>
              <a:ea typeface="Calibri"/>
              <a:cs typeface="Calibri"/>
              <a:sym typeface="Calibri"/>
            </a:endParaRPr>
          </a:p>
          <a:p>
            <a:pPr indent="-514350" lvl="0" marL="514350" marR="0" rtl="0" algn="just">
              <a:lnSpc>
                <a:spcPct val="90000"/>
              </a:lnSpc>
              <a:spcBef>
                <a:spcPts val="520"/>
              </a:spcBef>
              <a:spcAft>
                <a:spcPts val="0"/>
              </a:spcAft>
              <a:buClr>
                <a:schemeClr val="accent3"/>
              </a:buClr>
              <a:buSzPts val="2470"/>
              <a:buFont typeface="Noto Sans Symbols"/>
              <a:buNone/>
            </a:pPr>
            <a:r>
              <a:rPr b="0" i="0" lang="en-US" sz="2600" u="none" cap="none" strike="noStrike">
                <a:solidFill>
                  <a:schemeClr val="dk1"/>
                </a:solidFill>
                <a:latin typeface="Calibri"/>
                <a:ea typeface="Calibri"/>
                <a:cs typeface="Calibri"/>
                <a:sym typeface="Calibri"/>
              </a:rPr>
              <a:t>And it is not mandatory to handle SQL/DB related Exceptions.</a:t>
            </a:r>
            <a:endParaRPr/>
          </a:p>
        </p:txBody>
      </p:sp>
    </p:spTree>
  </p:cSld>
  <p:clrMapOvr>
    <a:masterClrMapping/>
  </p:clrMapOvr>
  <p:transition>
    <p:fade thruBlk="1"/>
  </p:transition>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92"/>
          <p:cNvSpPr txBox="1"/>
          <p:nvPr>
            <p:ph idx="4294967295" type="subTitle"/>
          </p:nvPr>
        </p:nvSpPr>
        <p:spPr>
          <a:xfrm>
            <a:off x="0" y="0"/>
            <a:ext cx="9144000" cy="762000"/>
          </a:xfrm>
          <a:prstGeom prst="rect">
            <a:avLst/>
          </a:prstGeom>
          <a:noFill/>
          <a:ln>
            <a:noFill/>
          </a:ln>
        </p:spPr>
        <p:txBody>
          <a:bodyPr anchorCtr="0" anchor="t" bIns="45700" lIns="91425" spcFirstLastPara="1" rIns="91425" wrap="square" tIns="45700">
            <a:noAutofit/>
          </a:bodyPr>
          <a:lstStyle/>
          <a:p>
            <a:pPr indent="-274320" lvl="0" marL="274320" marR="0" rtl="0" algn="just">
              <a:spcBef>
                <a:spcPts val="0"/>
              </a:spcBef>
              <a:spcAft>
                <a:spcPts val="0"/>
              </a:spcAft>
              <a:buClr>
                <a:schemeClr val="accent3"/>
              </a:buClr>
              <a:buSzPts val="3040"/>
              <a:buFont typeface="Noto Sans Symbols"/>
              <a:buNone/>
            </a:pPr>
            <a:r>
              <a:rPr b="0" i="0" lang="en-US" sz="3200" u="none" cap="none" strike="noStrike">
                <a:solidFill>
                  <a:srgbClr val="FF0000"/>
                </a:solidFill>
                <a:latin typeface="Calibri"/>
                <a:ea typeface="Calibri"/>
                <a:cs typeface="Calibri"/>
                <a:sym typeface="Calibri"/>
              </a:rPr>
              <a:t>Spring Hibernate Template</a:t>
            </a:r>
            <a:endParaRPr/>
          </a:p>
        </p:txBody>
      </p:sp>
      <p:sp>
        <p:nvSpPr>
          <p:cNvPr id="642" name="Google Shape;642;p92"/>
          <p:cNvSpPr/>
          <p:nvPr/>
        </p:nvSpPr>
        <p:spPr>
          <a:xfrm>
            <a:off x="2819400" y="685800"/>
            <a:ext cx="3429000" cy="762000"/>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Java Application</a:t>
            </a:r>
            <a:endParaRPr sz="1800">
              <a:solidFill>
                <a:schemeClr val="lt1"/>
              </a:solidFill>
              <a:latin typeface="Constantia"/>
              <a:ea typeface="Constantia"/>
              <a:cs typeface="Constantia"/>
              <a:sym typeface="Constantia"/>
            </a:endParaRPr>
          </a:p>
        </p:txBody>
      </p:sp>
      <p:sp>
        <p:nvSpPr>
          <p:cNvPr id="643" name="Google Shape;643;p92"/>
          <p:cNvSpPr/>
          <p:nvPr/>
        </p:nvSpPr>
        <p:spPr>
          <a:xfrm>
            <a:off x="2819400" y="3886200"/>
            <a:ext cx="3429000" cy="381000"/>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JDBC Driver(jar file)</a:t>
            </a:r>
            <a:endParaRPr sz="1800">
              <a:solidFill>
                <a:schemeClr val="lt1"/>
              </a:solidFill>
              <a:latin typeface="Constantia"/>
              <a:ea typeface="Constantia"/>
              <a:cs typeface="Constantia"/>
              <a:sym typeface="Constantia"/>
            </a:endParaRPr>
          </a:p>
        </p:txBody>
      </p:sp>
      <p:sp>
        <p:nvSpPr>
          <p:cNvPr id="644" name="Google Shape;644;p92"/>
          <p:cNvSpPr/>
          <p:nvPr/>
        </p:nvSpPr>
        <p:spPr>
          <a:xfrm>
            <a:off x="3581400" y="4800600"/>
            <a:ext cx="2057400" cy="1828800"/>
          </a:xfrm>
          <a:prstGeom prst="flowChartMagneticDisk">
            <a:avLst/>
          </a:prstGeom>
          <a:no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FF0000"/>
                </a:solidFill>
                <a:latin typeface="Constantia"/>
                <a:ea typeface="Constantia"/>
                <a:cs typeface="Constantia"/>
                <a:sym typeface="Constantia"/>
              </a:rPr>
              <a:t>Database Server</a:t>
            </a:r>
            <a:endParaRPr/>
          </a:p>
          <a:p>
            <a:pPr indent="0" lvl="0" marL="0" marR="0" rtl="0" algn="ctr">
              <a:spcBef>
                <a:spcPts val="0"/>
              </a:spcBef>
              <a:spcAft>
                <a:spcPts val="0"/>
              </a:spcAft>
              <a:buNone/>
            </a:pPr>
            <a:r>
              <a:rPr lang="en-US" sz="1800">
                <a:solidFill>
                  <a:srgbClr val="FF0000"/>
                </a:solidFill>
                <a:latin typeface="Constantia"/>
                <a:ea typeface="Constantia"/>
                <a:cs typeface="Constantia"/>
                <a:sym typeface="Constantia"/>
              </a:rPr>
              <a:t>(MySQL, Oracle,etc…)</a:t>
            </a:r>
            <a:endParaRPr sz="1800">
              <a:solidFill>
                <a:srgbClr val="FF0000"/>
              </a:solidFill>
              <a:latin typeface="Constantia"/>
              <a:ea typeface="Constantia"/>
              <a:cs typeface="Constantia"/>
              <a:sym typeface="Constantia"/>
            </a:endParaRPr>
          </a:p>
        </p:txBody>
      </p:sp>
      <p:cxnSp>
        <p:nvCxnSpPr>
          <p:cNvPr id="645" name="Google Shape;645;p92"/>
          <p:cNvCxnSpPr>
            <a:stCxn id="642" idx="2"/>
            <a:endCxn id="646" idx="0"/>
          </p:cNvCxnSpPr>
          <p:nvPr/>
        </p:nvCxnSpPr>
        <p:spPr>
          <a:xfrm>
            <a:off x="4533900" y="1447800"/>
            <a:ext cx="0" cy="457200"/>
          </a:xfrm>
          <a:prstGeom prst="straightConnector1">
            <a:avLst/>
          </a:prstGeom>
          <a:noFill/>
          <a:ln cap="flat" cmpd="sng" w="28575">
            <a:solidFill>
              <a:srgbClr val="075192"/>
            </a:solidFill>
            <a:prstDash val="solid"/>
            <a:round/>
            <a:headEnd len="med" w="med" type="stealth"/>
            <a:tailEnd len="med" w="med" type="stealth"/>
          </a:ln>
        </p:spPr>
      </p:cxnSp>
      <p:cxnSp>
        <p:nvCxnSpPr>
          <p:cNvPr id="647" name="Google Shape;647;p92"/>
          <p:cNvCxnSpPr>
            <a:stCxn id="643" idx="2"/>
          </p:cNvCxnSpPr>
          <p:nvPr/>
        </p:nvCxnSpPr>
        <p:spPr>
          <a:xfrm>
            <a:off x="4533900" y="4267200"/>
            <a:ext cx="38100" cy="914400"/>
          </a:xfrm>
          <a:prstGeom prst="straightConnector1">
            <a:avLst/>
          </a:prstGeom>
          <a:noFill/>
          <a:ln cap="flat" cmpd="sng" w="28575">
            <a:solidFill>
              <a:srgbClr val="075192"/>
            </a:solidFill>
            <a:prstDash val="solid"/>
            <a:round/>
            <a:headEnd len="med" w="med" type="stealth"/>
            <a:tailEnd len="med" w="med" type="stealth"/>
          </a:ln>
        </p:spPr>
      </p:cxnSp>
      <p:sp>
        <p:nvSpPr>
          <p:cNvPr id="646" name="Google Shape;646;p92"/>
          <p:cNvSpPr/>
          <p:nvPr/>
        </p:nvSpPr>
        <p:spPr>
          <a:xfrm>
            <a:off x="2819400" y="1905000"/>
            <a:ext cx="3429000" cy="762000"/>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Spring HibernateTemplate(jar file)</a:t>
            </a:r>
            <a:endParaRPr sz="1800">
              <a:solidFill>
                <a:schemeClr val="lt1"/>
              </a:solidFill>
              <a:latin typeface="Constantia"/>
              <a:ea typeface="Constantia"/>
              <a:cs typeface="Constantia"/>
              <a:sym typeface="Constantia"/>
            </a:endParaRPr>
          </a:p>
        </p:txBody>
      </p:sp>
      <p:cxnSp>
        <p:nvCxnSpPr>
          <p:cNvPr id="648" name="Google Shape;648;p92"/>
          <p:cNvCxnSpPr>
            <a:endCxn id="649" idx="0"/>
          </p:cNvCxnSpPr>
          <p:nvPr/>
        </p:nvCxnSpPr>
        <p:spPr>
          <a:xfrm flipH="1">
            <a:off x="4533900" y="2667900"/>
            <a:ext cx="900" cy="380100"/>
          </a:xfrm>
          <a:prstGeom prst="straightConnector1">
            <a:avLst/>
          </a:prstGeom>
          <a:noFill/>
          <a:ln cap="flat" cmpd="sng" w="28575">
            <a:solidFill>
              <a:srgbClr val="075192"/>
            </a:solidFill>
            <a:prstDash val="solid"/>
            <a:round/>
            <a:headEnd len="med" w="med" type="stealth"/>
            <a:tailEnd len="med" w="med" type="stealth"/>
          </a:ln>
        </p:spPr>
      </p:cxnSp>
      <p:sp>
        <p:nvSpPr>
          <p:cNvPr id="649" name="Google Shape;649;p92"/>
          <p:cNvSpPr/>
          <p:nvPr/>
        </p:nvSpPr>
        <p:spPr>
          <a:xfrm>
            <a:off x="2819400" y="3048000"/>
            <a:ext cx="3429000" cy="381000"/>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Hibernate(jar file)</a:t>
            </a:r>
            <a:endParaRPr sz="1800">
              <a:solidFill>
                <a:schemeClr val="lt1"/>
              </a:solidFill>
              <a:latin typeface="Constantia"/>
              <a:ea typeface="Constantia"/>
              <a:cs typeface="Constantia"/>
              <a:sym typeface="Constantia"/>
            </a:endParaRPr>
          </a:p>
        </p:txBody>
      </p:sp>
      <p:cxnSp>
        <p:nvCxnSpPr>
          <p:cNvPr id="650" name="Google Shape;650;p92"/>
          <p:cNvCxnSpPr>
            <a:stCxn id="649" idx="2"/>
            <a:endCxn id="643" idx="0"/>
          </p:cNvCxnSpPr>
          <p:nvPr/>
        </p:nvCxnSpPr>
        <p:spPr>
          <a:xfrm>
            <a:off x="4533900" y="3429000"/>
            <a:ext cx="0" cy="457200"/>
          </a:xfrm>
          <a:prstGeom prst="straightConnector1">
            <a:avLst/>
          </a:prstGeom>
          <a:noFill/>
          <a:ln cap="flat" cmpd="sng" w="28575">
            <a:solidFill>
              <a:srgbClr val="075192"/>
            </a:solidFill>
            <a:prstDash val="solid"/>
            <a:round/>
            <a:headEnd len="med" w="med" type="stealth"/>
            <a:tailEnd len="med" w="med" type="stealth"/>
          </a:ln>
        </p:spPr>
      </p:cxn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42"/>
                                        </p:tgtEl>
                                        <p:attrNameLst>
                                          <p:attrName>style.visibility</p:attrName>
                                        </p:attrNameLst>
                                      </p:cBhvr>
                                      <p:to>
                                        <p:strVal val="visible"/>
                                      </p:to>
                                    </p:set>
                                    <p:anim calcmode="lin" valueType="num">
                                      <p:cBhvr additive="base">
                                        <p:cTn dur="500"/>
                                        <p:tgtEl>
                                          <p:spTgt spid="64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45"/>
                                        </p:tgtEl>
                                        <p:attrNameLst>
                                          <p:attrName>style.visibility</p:attrName>
                                        </p:attrNameLst>
                                      </p:cBhvr>
                                      <p:to>
                                        <p:strVal val="visible"/>
                                      </p:to>
                                    </p:set>
                                    <p:anim calcmode="lin" valueType="num">
                                      <p:cBhvr additive="base">
                                        <p:cTn dur="500"/>
                                        <p:tgtEl>
                                          <p:spTgt spid="64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46"/>
                                        </p:tgtEl>
                                        <p:attrNameLst>
                                          <p:attrName>style.visibility</p:attrName>
                                        </p:attrNameLst>
                                      </p:cBhvr>
                                      <p:to>
                                        <p:strVal val="visible"/>
                                      </p:to>
                                    </p:set>
                                    <p:anim calcmode="lin" valueType="num">
                                      <p:cBhvr additive="base">
                                        <p:cTn dur="500"/>
                                        <p:tgtEl>
                                          <p:spTgt spid="64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48"/>
                                        </p:tgtEl>
                                        <p:attrNameLst>
                                          <p:attrName>style.visibility</p:attrName>
                                        </p:attrNameLst>
                                      </p:cBhvr>
                                      <p:to>
                                        <p:strVal val="visible"/>
                                      </p:to>
                                    </p:set>
                                    <p:anim calcmode="lin" valueType="num">
                                      <p:cBhvr additive="base">
                                        <p:cTn dur="500"/>
                                        <p:tgtEl>
                                          <p:spTgt spid="64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49"/>
                                        </p:tgtEl>
                                        <p:attrNameLst>
                                          <p:attrName>style.visibility</p:attrName>
                                        </p:attrNameLst>
                                      </p:cBhvr>
                                      <p:to>
                                        <p:strVal val="visible"/>
                                      </p:to>
                                    </p:set>
                                    <p:anim calcmode="lin" valueType="num">
                                      <p:cBhvr additive="base">
                                        <p:cTn dur="500"/>
                                        <p:tgtEl>
                                          <p:spTgt spid="64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50"/>
                                        </p:tgtEl>
                                        <p:attrNameLst>
                                          <p:attrName>style.visibility</p:attrName>
                                        </p:attrNameLst>
                                      </p:cBhvr>
                                      <p:to>
                                        <p:strVal val="visible"/>
                                      </p:to>
                                    </p:set>
                                    <p:anim calcmode="lin" valueType="num">
                                      <p:cBhvr additive="base">
                                        <p:cTn dur="500"/>
                                        <p:tgtEl>
                                          <p:spTgt spid="65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43"/>
                                        </p:tgtEl>
                                        <p:attrNameLst>
                                          <p:attrName>style.visibility</p:attrName>
                                        </p:attrNameLst>
                                      </p:cBhvr>
                                      <p:to>
                                        <p:strVal val="visible"/>
                                      </p:to>
                                    </p:set>
                                    <p:anim calcmode="lin" valueType="num">
                                      <p:cBhvr additive="base">
                                        <p:cTn dur="500"/>
                                        <p:tgtEl>
                                          <p:spTgt spid="64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47"/>
                                        </p:tgtEl>
                                        <p:attrNameLst>
                                          <p:attrName>style.visibility</p:attrName>
                                        </p:attrNameLst>
                                      </p:cBhvr>
                                      <p:to>
                                        <p:strVal val="visible"/>
                                      </p:to>
                                    </p:set>
                                    <p:anim calcmode="lin" valueType="num">
                                      <p:cBhvr additive="base">
                                        <p:cTn dur="500"/>
                                        <p:tgtEl>
                                          <p:spTgt spid="64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44"/>
                                        </p:tgtEl>
                                        <p:attrNameLst>
                                          <p:attrName>style.visibility</p:attrName>
                                        </p:attrNameLst>
                                      </p:cBhvr>
                                      <p:to>
                                        <p:strVal val="visible"/>
                                      </p:to>
                                    </p:set>
                                    <p:anim calcmode="lin" valueType="num">
                                      <p:cBhvr additive="base">
                                        <p:cTn dur="500"/>
                                        <p:tgtEl>
                                          <p:spTgt spid="64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93"/>
          <p:cNvSpPr txBox="1"/>
          <p:nvPr>
            <p:ph idx="4294967295" type="sub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274320" lvl="0" marL="274320" marR="0" rtl="0" algn="just">
              <a:spcBef>
                <a:spcPts val="0"/>
              </a:spcBef>
              <a:spcAft>
                <a:spcPts val="0"/>
              </a:spcAft>
              <a:buClr>
                <a:schemeClr val="accent3"/>
              </a:buClr>
              <a:buSzPts val="3325"/>
              <a:buFont typeface="Noto Sans Symbols"/>
              <a:buNone/>
            </a:pPr>
            <a:r>
              <a:rPr b="0" i="0" lang="en-US" sz="3500" u="none" cap="none" strike="noStrike">
                <a:solidFill>
                  <a:schemeClr val="dk1"/>
                </a:solidFill>
                <a:latin typeface="Constantia"/>
                <a:ea typeface="Constantia"/>
                <a:cs typeface="Constantia"/>
                <a:sym typeface="Constantia"/>
              </a:rPr>
              <a:t>Spring Hibernate Template</a:t>
            </a:r>
            <a:endParaRPr/>
          </a:p>
          <a:p>
            <a:pPr indent="-514350" lvl="0" marL="514350" marR="0" rtl="0" algn="just">
              <a:spcBef>
                <a:spcPts val="520"/>
              </a:spcBef>
              <a:spcAft>
                <a:spcPts val="0"/>
              </a:spcAft>
              <a:buClr>
                <a:schemeClr val="accent3"/>
              </a:buClr>
              <a:buSzPts val="2470"/>
              <a:buFont typeface="Noto Sans Symbols"/>
              <a:buNone/>
            </a:pPr>
            <a:r>
              <a:rPr b="0" i="0" lang="en-US" sz="2600" u="none" cap="none" strike="noStrike">
                <a:solidFill>
                  <a:schemeClr val="dk1"/>
                </a:solidFill>
                <a:latin typeface="Calibri"/>
                <a:ea typeface="Calibri"/>
                <a:cs typeface="Calibri"/>
                <a:sym typeface="Calibri"/>
              </a:rPr>
              <a:t>Below are classes of spring, that need to be used</a:t>
            </a:r>
            <a:endParaRPr/>
          </a:p>
          <a:p>
            <a:pPr indent="-514350" lvl="0" marL="514350" marR="0" rtl="0" algn="just">
              <a:spcBef>
                <a:spcPts val="520"/>
              </a:spcBef>
              <a:spcAft>
                <a:spcPts val="0"/>
              </a:spcAft>
              <a:buClr>
                <a:schemeClr val="accent3"/>
              </a:buClr>
              <a:buSzPts val="2470"/>
              <a:buFont typeface="Noto Sans Symbols"/>
              <a:buChar char="⚫"/>
            </a:pPr>
            <a:r>
              <a:rPr b="0" i="0" lang="en-US" sz="2600" u="none" cap="none" strike="noStrike">
                <a:solidFill>
                  <a:srgbClr val="FF0000"/>
                </a:solidFill>
                <a:latin typeface="Calibri"/>
                <a:ea typeface="Calibri"/>
                <a:cs typeface="Calibri"/>
                <a:sym typeface="Calibri"/>
              </a:rPr>
              <a:t>HibernateTemplate</a:t>
            </a:r>
            <a:r>
              <a:rPr b="0" i="0" lang="en-US" sz="2600" u="none" cap="none" strike="noStrike">
                <a:solidFill>
                  <a:schemeClr val="dk1"/>
                </a:solidFill>
                <a:latin typeface="Calibri"/>
                <a:ea typeface="Calibri"/>
                <a:cs typeface="Calibri"/>
                <a:sym typeface="Calibri"/>
              </a:rPr>
              <a:t> – provides methods to save, delete objects of Persistent class</a:t>
            </a:r>
            <a:endParaRPr/>
          </a:p>
          <a:p>
            <a:pPr indent="-514350" lvl="0" marL="514350" marR="0" rtl="0" algn="just">
              <a:spcBef>
                <a:spcPts val="520"/>
              </a:spcBef>
              <a:spcAft>
                <a:spcPts val="0"/>
              </a:spcAft>
              <a:buClr>
                <a:schemeClr val="accent3"/>
              </a:buClr>
              <a:buSzPts val="2470"/>
              <a:buFont typeface="Noto Sans Symbols"/>
              <a:buChar char="⚫"/>
            </a:pPr>
            <a:r>
              <a:rPr b="0" i="0" lang="en-US" sz="2600" u="none" cap="none" strike="noStrike">
                <a:solidFill>
                  <a:srgbClr val="FF0000"/>
                </a:solidFill>
                <a:latin typeface="Calibri"/>
                <a:ea typeface="Calibri"/>
                <a:cs typeface="Calibri"/>
                <a:sym typeface="Calibri"/>
              </a:rPr>
              <a:t>DriverManagerDataSource</a:t>
            </a:r>
            <a:r>
              <a:rPr b="0" i="0" lang="en-US" sz="2600" u="none" cap="none" strike="noStrike">
                <a:solidFill>
                  <a:schemeClr val="dk1"/>
                </a:solidFill>
                <a:latin typeface="Calibri"/>
                <a:ea typeface="Calibri"/>
                <a:cs typeface="Calibri"/>
                <a:sym typeface="Calibri"/>
              </a:rPr>
              <a:t> – used in XML file, to specify db url, and db username and pwd.</a:t>
            </a:r>
            <a:endParaRPr/>
          </a:p>
          <a:p>
            <a:pPr indent="-514350" lvl="0" marL="514350" marR="0" rtl="0" algn="just">
              <a:spcBef>
                <a:spcPts val="520"/>
              </a:spcBef>
              <a:spcAft>
                <a:spcPts val="0"/>
              </a:spcAft>
              <a:buClr>
                <a:schemeClr val="accent3"/>
              </a:buClr>
              <a:buSzPts val="2470"/>
              <a:buFont typeface="Noto Sans Symbols"/>
              <a:buChar char="⚫"/>
            </a:pPr>
            <a:r>
              <a:rPr b="0" i="0" lang="en-US" sz="2600" u="none" cap="none" strike="noStrike">
                <a:solidFill>
                  <a:srgbClr val="FF0000"/>
                </a:solidFill>
                <a:latin typeface="Calibri"/>
                <a:ea typeface="Calibri"/>
                <a:cs typeface="Calibri"/>
                <a:sym typeface="Calibri"/>
              </a:rPr>
              <a:t>LocalSessionFactoryBean</a:t>
            </a:r>
            <a:r>
              <a:rPr b="0" i="0" lang="en-US" sz="2600" u="none" cap="none" strike="noStrike">
                <a:solidFill>
                  <a:schemeClr val="dk1"/>
                </a:solidFill>
                <a:latin typeface="Calibri"/>
                <a:ea typeface="Calibri"/>
                <a:cs typeface="Calibri"/>
                <a:sym typeface="Calibri"/>
              </a:rPr>
              <a:t> – used in XML file, used in creation of SessionFactory</a:t>
            </a:r>
            <a:endParaRPr b="0" i="0" sz="2600" u="none" cap="none" strike="noStrike">
              <a:solidFill>
                <a:schemeClr val="dk1"/>
              </a:solidFill>
              <a:latin typeface="Calibri"/>
              <a:ea typeface="Calibri"/>
              <a:cs typeface="Calibri"/>
              <a:sym typeface="Calibri"/>
            </a:endParaRPr>
          </a:p>
        </p:txBody>
      </p:sp>
    </p:spTree>
  </p:cSld>
  <p:clrMapOvr>
    <a:masterClrMapping/>
  </p:clrMapOvr>
  <p:transition>
    <p:fade thruBlk="1"/>
  </p:transition>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94"/>
          <p:cNvSpPr txBox="1"/>
          <p:nvPr>
            <p:ph idx="4294967295" type="subTitle"/>
          </p:nvPr>
        </p:nvSpPr>
        <p:spPr>
          <a:xfrm>
            <a:off x="0" y="0"/>
            <a:ext cx="8839200" cy="68580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80000"/>
              </a:lnSpc>
              <a:spcBef>
                <a:spcPts val="0"/>
              </a:spcBef>
              <a:spcAft>
                <a:spcPts val="0"/>
              </a:spcAft>
              <a:buClr>
                <a:schemeClr val="accent3"/>
              </a:buClr>
              <a:buSzPts val="2285"/>
              <a:buFont typeface="Noto Sans Symbols"/>
              <a:buChar char="⚫"/>
            </a:pPr>
            <a:r>
              <a:rPr b="0" i="0" lang="en-US" sz="2405" u="none" cap="none" strike="noStrike">
                <a:solidFill>
                  <a:srgbClr val="FF0000"/>
                </a:solidFill>
                <a:latin typeface="Constantia"/>
                <a:ea typeface="Constantia"/>
                <a:cs typeface="Constantia"/>
                <a:sym typeface="Constantia"/>
              </a:rPr>
              <a:t>Spring MVC</a:t>
            </a:r>
            <a:endParaRPr/>
          </a:p>
          <a:p>
            <a:pPr indent="-274320" lvl="0" marL="274320" marR="0" rtl="0" algn="l">
              <a:lnSpc>
                <a:spcPct val="80000"/>
              </a:lnSpc>
              <a:spcBef>
                <a:spcPts val="481"/>
              </a:spcBef>
              <a:spcAft>
                <a:spcPts val="0"/>
              </a:spcAft>
              <a:buClr>
                <a:schemeClr val="accent3"/>
              </a:buClr>
              <a:buSzPts val="2285"/>
              <a:buFont typeface="Noto Sans Symbols"/>
              <a:buChar char="⚫"/>
            </a:pPr>
            <a:r>
              <a:rPr b="0" i="0" lang="en-US" sz="2405" u="none" cap="none" strike="noStrike">
                <a:solidFill>
                  <a:schemeClr val="dk1"/>
                </a:solidFill>
                <a:latin typeface="Constantia"/>
                <a:ea typeface="Constantia"/>
                <a:cs typeface="Constantia"/>
                <a:sym typeface="Constantia"/>
              </a:rPr>
              <a:t>@RequestParam and </a:t>
            </a:r>
            <a:r>
              <a:rPr b="0" i="0" lang="en-US" sz="2405" u="sng" cap="none" strike="noStrike">
                <a:solidFill>
                  <a:schemeClr val="hlink"/>
                </a:solidFill>
                <a:latin typeface="Constantia"/>
                <a:ea typeface="Constantia"/>
                <a:cs typeface="Constantia"/>
                <a:sym typeface="Constantia"/>
                <a:hlinkClick r:id="rId3"/>
              </a:rPr>
              <a:t>@PathVariable</a:t>
            </a:r>
            <a:r>
              <a:rPr b="0" i="0" lang="en-US" sz="2405" u="none" cap="none" strike="noStrike">
                <a:solidFill>
                  <a:schemeClr val="dk1"/>
                </a:solidFill>
                <a:latin typeface="Constantia"/>
                <a:ea typeface="Constantia"/>
                <a:cs typeface="Constantia"/>
                <a:sym typeface="Constantia"/>
              </a:rPr>
              <a:t> annotations are used for accessing the values from the request. Both the the annotations have the significant purpose and use respectively. The key difference between @RequestParam and @PathVariable is that @RequestParam used for accessing the values of the query parameters where as @PathVariable used for accessing the values from the URI template.</a:t>
            </a:r>
            <a:endParaRPr/>
          </a:p>
          <a:p>
            <a:pPr indent="-129238" lvl="0" marL="274320" marR="0" rtl="0" algn="l">
              <a:lnSpc>
                <a:spcPct val="80000"/>
              </a:lnSpc>
              <a:spcBef>
                <a:spcPts val="481"/>
              </a:spcBef>
              <a:spcAft>
                <a:spcPts val="0"/>
              </a:spcAft>
              <a:buClr>
                <a:schemeClr val="accent3"/>
              </a:buClr>
              <a:buSzPts val="2285"/>
              <a:buFont typeface="Noto Sans Symbols"/>
              <a:buNone/>
            </a:pPr>
            <a:r>
              <a:t/>
            </a:r>
            <a:endParaRPr b="0" i="0" sz="2405" u="none" cap="none" strike="noStrike">
              <a:solidFill>
                <a:schemeClr val="dk1"/>
              </a:solidFill>
              <a:latin typeface="Constantia"/>
              <a:ea typeface="Constantia"/>
              <a:cs typeface="Constantia"/>
              <a:sym typeface="Constantia"/>
            </a:endParaRPr>
          </a:p>
          <a:p>
            <a:pPr indent="-274320" lvl="0" marL="274320" marR="0" rtl="0" algn="l">
              <a:lnSpc>
                <a:spcPct val="80000"/>
              </a:lnSpc>
              <a:spcBef>
                <a:spcPts val="481"/>
              </a:spcBef>
              <a:spcAft>
                <a:spcPts val="0"/>
              </a:spcAft>
              <a:buClr>
                <a:schemeClr val="accent3"/>
              </a:buClr>
              <a:buSzPts val="2285"/>
              <a:buFont typeface="Noto Sans Symbols"/>
              <a:buChar char="⚫"/>
            </a:pPr>
            <a:r>
              <a:rPr b="0" i="0" lang="en-US" sz="2405" u="none" cap="none" strike="noStrike">
                <a:solidFill>
                  <a:schemeClr val="dk1"/>
                </a:solidFill>
                <a:latin typeface="Constantia"/>
                <a:ea typeface="Constantia"/>
                <a:cs typeface="Constantia"/>
                <a:sym typeface="Constantia"/>
              </a:rPr>
              <a:t>@RequestParam</a:t>
            </a:r>
            <a:endParaRPr b="0" i="0" sz="2405" u="none" cap="none" strike="noStrike">
              <a:solidFill>
                <a:schemeClr val="dk1"/>
              </a:solidFill>
              <a:latin typeface="Constantia"/>
              <a:ea typeface="Constantia"/>
              <a:cs typeface="Constantia"/>
              <a:sym typeface="Constantia"/>
            </a:endParaRPr>
          </a:p>
          <a:p>
            <a:pPr indent="-274320" lvl="0" marL="274320" marR="0" rtl="0" algn="l">
              <a:lnSpc>
                <a:spcPct val="80000"/>
              </a:lnSpc>
              <a:spcBef>
                <a:spcPts val="481"/>
              </a:spcBef>
              <a:spcAft>
                <a:spcPts val="0"/>
              </a:spcAft>
              <a:buClr>
                <a:schemeClr val="accent3"/>
              </a:buClr>
              <a:buSzPts val="2285"/>
              <a:buFont typeface="Noto Sans Symbols"/>
              <a:buChar char="⚫"/>
            </a:pPr>
            <a:r>
              <a:rPr b="0" i="0" lang="en-US" sz="2405" u="none" cap="none" strike="noStrike">
                <a:solidFill>
                  <a:schemeClr val="dk1"/>
                </a:solidFill>
                <a:latin typeface="Constantia"/>
                <a:ea typeface="Constantia"/>
                <a:cs typeface="Constantia"/>
                <a:sym typeface="Constantia"/>
              </a:rPr>
              <a:t>@RequestParam annotation used for accessing the query parameter values from the request. Look at the following request URL:</a:t>
            </a:r>
            <a:endParaRPr/>
          </a:p>
          <a:p>
            <a:pPr indent="-274320" lvl="0" marL="274320" marR="0" rtl="0" algn="l">
              <a:lnSpc>
                <a:spcPct val="80000"/>
              </a:lnSpc>
              <a:spcBef>
                <a:spcPts val="481"/>
              </a:spcBef>
              <a:spcAft>
                <a:spcPts val="0"/>
              </a:spcAft>
              <a:buClr>
                <a:schemeClr val="accent3"/>
              </a:buClr>
              <a:buSzPts val="2285"/>
              <a:buFont typeface="Noto Sans Symbols"/>
              <a:buChar char="⚫"/>
            </a:pPr>
            <a:r>
              <a:rPr b="0" i="0" lang="en-US" sz="2405" u="none" cap="none" strike="noStrike">
                <a:solidFill>
                  <a:schemeClr val="dk1"/>
                </a:solidFill>
                <a:latin typeface="Constantia"/>
                <a:ea typeface="Constantia"/>
                <a:cs typeface="Constantia"/>
                <a:sym typeface="Constantia"/>
              </a:rPr>
              <a:t>http://localhost:8080/springmvc/hello/101?param1=10¶m2=20 In the above URL request, the values for param1 and param2 can be accessed as below:</a:t>
            </a:r>
            <a:endParaRPr/>
          </a:p>
          <a:p>
            <a:pPr indent="-274320" lvl="0" marL="274320" marR="0" rtl="0" algn="l">
              <a:lnSpc>
                <a:spcPct val="80000"/>
              </a:lnSpc>
              <a:spcBef>
                <a:spcPts val="481"/>
              </a:spcBef>
              <a:spcAft>
                <a:spcPts val="0"/>
              </a:spcAft>
              <a:buClr>
                <a:schemeClr val="accent3"/>
              </a:buClr>
              <a:buSzPts val="2285"/>
              <a:buFont typeface="Noto Sans Symbols"/>
              <a:buChar char="⚫"/>
            </a:pPr>
            <a:r>
              <a:rPr b="0" i="0" lang="en-US" sz="2405" u="none" cap="none" strike="noStrike">
                <a:solidFill>
                  <a:schemeClr val="dk1"/>
                </a:solidFill>
                <a:latin typeface="Constantia"/>
                <a:ea typeface="Constantia"/>
                <a:cs typeface="Constantia"/>
                <a:sym typeface="Constantia"/>
              </a:rPr>
              <a:t>public String getDetails( @RequestParam(value="param1", required=true) String param1, @RequestParam(value="param2", required=false) String param2){ ... }</a:t>
            </a:r>
            <a:endParaRPr/>
          </a:p>
          <a:p>
            <a:pPr indent="-129238" lvl="0" marL="274320" marR="0" rtl="0" algn="l">
              <a:lnSpc>
                <a:spcPct val="80000"/>
              </a:lnSpc>
              <a:spcBef>
                <a:spcPts val="481"/>
              </a:spcBef>
              <a:spcAft>
                <a:spcPts val="0"/>
              </a:spcAft>
              <a:buClr>
                <a:schemeClr val="accent3"/>
              </a:buClr>
              <a:buSzPts val="2285"/>
              <a:buFont typeface="Noto Sans Symbols"/>
              <a:buNone/>
            </a:pPr>
            <a:r>
              <a:t/>
            </a:r>
            <a:endParaRPr b="0" i="0" sz="2405" u="none" cap="none" strike="noStrike">
              <a:solidFill>
                <a:schemeClr val="dk1"/>
              </a:solidFill>
              <a:latin typeface="Constantia"/>
              <a:ea typeface="Constantia"/>
              <a:cs typeface="Constantia"/>
              <a:sym typeface="Constantia"/>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3"/>
          <p:cNvSpPr txBox="1"/>
          <p:nvPr>
            <p:ph type="title"/>
          </p:nvPr>
        </p:nvSpPr>
        <p:spPr>
          <a:xfrm>
            <a:off x="0" y="0"/>
            <a:ext cx="8305800" cy="8382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rgbClr val="FF0000"/>
              </a:buClr>
              <a:buSzPts val="5000"/>
              <a:buFont typeface="Calibri"/>
              <a:buNone/>
            </a:pPr>
            <a:r>
              <a:rPr lang="en-US">
                <a:solidFill>
                  <a:srgbClr val="FF0000"/>
                </a:solidFill>
              </a:rPr>
              <a:t>Spring Architecture</a:t>
            </a:r>
            <a:endParaRPr>
              <a:solidFill>
                <a:srgbClr val="FF0000"/>
              </a:solidFill>
            </a:endParaRPr>
          </a:p>
        </p:txBody>
      </p:sp>
      <p:pic>
        <p:nvPicPr>
          <p:cNvPr id="182" name="Google Shape;182;p23"/>
          <p:cNvPicPr preferRelativeResize="0"/>
          <p:nvPr/>
        </p:nvPicPr>
        <p:blipFill rotWithShape="1">
          <a:blip r:embed="rId3">
            <a:alphaModFix/>
          </a:blip>
          <a:srcRect b="0" l="0" r="0" t="0"/>
          <a:stretch/>
        </p:blipFill>
        <p:spPr>
          <a:xfrm>
            <a:off x="1066800" y="1123889"/>
            <a:ext cx="6481763" cy="4438711"/>
          </a:xfrm>
          <a:prstGeom prst="rect">
            <a:avLst/>
          </a:prstGeom>
          <a:noFill/>
          <a:ln>
            <a:noFill/>
          </a:ln>
        </p:spPr>
      </p:pic>
      <p:sp>
        <p:nvSpPr>
          <p:cNvPr id="183" name="Google Shape;183;p23"/>
          <p:cNvSpPr/>
          <p:nvPr/>
        </p:nvSpPr>
        <p:spPr>
          <a:xfrm>
            <a:off x="762000" y="3829050"/>
            <a:ext cx="7239000" cy="1143000"/>
          </a:xfrm>
          <a:prstGeom prst="rect">
            <a:avLst/>
          </a:prstGeom>
          <a:noFill/>
          <a:ln cap="flat" cmpd="sng" w="25400">
            <a:solidFill>
              <a:srgbClr val="FF000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184" name="Google Shape;184;p23"/>
          <p:cNvSpPr/>
          <p:nvPr/>
        </p:nvSpPr>
        <p:spPr>
          <a:xfrm>
            <a:off x="990600" y="3067050"/>
            <a:ext cx="3352800" cy="838200"/>
          </a:xfrm>
          <a:prstGeom prst="rect">
            <a:avLst/>
          </a:prstGeom>
          <a:noFill/>
          <a:ln cap="flat" cmpd="sng" w="25400">
            <a:solidFill>
              <a:srgbClr val="FF000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185" name="Google Shape;185;p23"/>
          <p:cNvSpPr/>
          <p:nvPr/>
        </p:nvSpPr>
        <p:spPr>
          <a:xfrm>
            <a:off x="914400" y="1238250"/>
            <a:ext cx="3352800" cy="838200"/>
          </a:xfrm>
          <a:prstGeom prst="rect">
            <a:avLst/>
          </a:prstGeom>
          <a:noFill/>
          <a:ln cap="flat" cmpd="sng" w="25400">
            <a:solidFill>
              <a:srgbClr val="FF000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186" name="Google Shape;186;p23"/>
          <p:cNvSpPr/>
          <p:nvPr/>
        </p:nvSpPr>
        <p:spPr>
          <a:xfrm>
            <a:off x="609600" y="5562600"/>
            <a:ext cx="7696200"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Spring Framework official Website: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https://</a:t>
            </a:r>
            <a:r>
              <a:rPr b="1" lang="en-US" sz="2400">
                <a:solidFill>
                  <a:schemeClr val="dk1"/>
                </a:solidFill>
                <a:latin typeface="Calibri"/>
                <a:ea typeface="Calibri"/>
                <a:cs typeface="Calibri"/>
                <a:sym typeface="Calibri"/>
              </a:rPr>
              <a:t>spring</a:t>
            </a:r>
            <a:r>
              <a:rPr lang="en-US" sz="2400">
                <a:solidFill>
                  <a:schemeClr val="dk1"/>
                </a:solidFill>
                <a:latin typeface="Calibri"/>
                <a:ea typeface="Calibri"/>
                <a:cs typeface="Calibri"/>
                <a:sym typeface="Calibri"/>
              </a:rPr>
              <a:t>.io/</a:t>
            </a:r>
            <a:endParaRPr sz="2400">
              <a:solidFill>
                <a:schemeClr val="dk1"/>
              </a:solidFill>
              <a:latin typeface="Calibri"/>
              <a:ea typeface="Calibri"/>
              <a:cs typeface="Calibri"/>
              <a:sym typeface="Calibri"/>
            </a:endParaRPr>
          </a:p>
        </p:txBody>
      </p:sp>
      <p:sp>
        <p:nvSpPr>
          <p:cNvPr id="187" name="Google Shape;187;p23"/>
          <p:cNvSpPr/>
          <p:nvPr/>
        </p:nvSpPr>
        <p:spPr>
          <a:xfrm>
            <a:off x="914400" y="2557550"/>
            <a:ext cx="3352800" cy="357000"/>
          </a:xfrm>
          <a:prstGeom prst="rect">
            <a:avLst/>
          </a:prstGeom>
          <a:noFill/>
          <a:ln cap="flat" cmpd="sng" w="25400">
            <a:solidFill>
              <a:srgbClr val="FF000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81"/>
                                        </p:tgtEl>
                                        <p:attrNameLst>
                                          <p:attrName>style.visibility</p:attrName>
                                        </p:attrNameLst>
                                      </p:cBhvr>
                                      <p:to>
                                        <p:strVal val="visible"/>
                                      </p:to>
                                    </p:set>
                                    <p:anim calcmode="lin" valueType="num">
                                      <p:cBhvr additive="base">
                                        <p:cTn dur="500"/>
                                        <p:tgtEl>
                                          <p:spTgt spid="18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82"/>
                                        </p:tgtEl>
                                        <p:attrNameLst>
                                          <p:attrName>style.visibility</p:attrName>
                                        </p:attrNameLst>
                                      </p:cBhvr>
                                      <p:to>
                                        <p:strVal val="visible"/>
                                      </p:to>
                                    </p:set>
                                    <p:anim calcmode="lin" valueType="num">
                                      <p:cBhvr additive="base">
                                        <p:cTn dur="3000"/>
                                        <p:tgtEl>
                                          <p:spTgt spid="182"/>
                                        </p:tgtEl>
                                        <p:attrNameLst>
                                          <p:attrName>ppt_w</p:attrName>
                                        </p:attrNameLst>
                                      </p:cBhvr>
                                      <p:tavLst>
                                        <p:tav fmla="" tm="0">
                                          <p:val>
                                            <p:strVal val="0"/>
                                          </p:val>
                                        </p:tav>
                                        <p:tav fmla="" tm="100000">
                                          <p:val>
                                            <p:strVal val="#ppt_w"/>
                                          </p:val>
                                        </p:tav>
                                      </p:tavLst>
                                    </p:anim>
                                    <p:anim calcmode="lin" valueType="num">
                                      <p:cBhvr additive="base">
                                        <p:cTn dur="3000"/>
                                        <p:tgtEl>
                                          <p:spTgt spid="182"/>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3"/>
                                        </p:tgtEl>
                                        <p:attrNameLst>
                                          <p:attrName>style.visibility</p:attrName>
                                        </p:attrNameLst>
                                      </p:cBhvr>
                                      <p:to>
                                        <p:strVal val="visible"/>
                                      </p:to>
                                    </p:set>
                                    <p:anim calcmode="lin" valueType="num">
                                      <p:cBhvr additive="base">
                                        <p:cTn dur="500"/>
                                        <p:tgtEl>
                                          <p:spTgt spid="18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4"/>
                                        </p:tgtEl>
                                        <p:attrNameLst>
                                          <p:attrName>style.visibility</p:attrName>
                                        </p:attrNameLst>
                                      </p:cBhvr>
                                      <p:to>
                                        <p:strVal val="visible"/>
                                      </p:to>
                                    </p:set>
                                    <p:anim calcmode="lin" valueType="num">
                                      <p:cBhvr additive="base">
                                        <p:cTn dur="500"/>
                                        <p:tgtEl>
                                          <p:spTgt spid="18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5"/>
                                        </p:tgtEl>
                                        <p:attrNameLst>
                                          <p:attrName>style.visibility</p:attrName>
                                        </p:attrNameLst>
                                      </p:cBhvr>
                                      <p:to>
                                        <p:strVal val="visible"/>
                                      </p:to>
                                    </p:set>
                                    <p:anim calcmode="lin" valueType="num">
                                      <p:cBhvr additive="base">
                                        <p:cTn dur="500"/>
                                        <p:tgtEl>
                                          <p:spTgt spid="18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86"/>
                                        </p:tgtEl>
                                        <p:attrNameLst>
                                          <p:attrName>style.visibility</p:attrName>
                                        </p:attrNameLst>
                                      </p:cBhvr>
                                      <p:to>
                                        <p:strVal val="visible"/>
                                      </p:to>
                                    </p:set>
                                    <p:anim calcmode="lin" valueType="num">
                                      <p:cBhvr additive="base">
                                        <p:cTn dur="500"/>
                                        <p:tgtEl>
                                          <p:spTgt spid="18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95"/>
          <p:cNvSpPr txBox="1"/>
          <p:nvPr>
            <p:ph idx="4294967295" type="subTitle"/>
          </p:nvPr>
        </p:nvSpPr>
        <p:spPr>
          <a:xfrm>
            <a:off x="0" y="0"/>
            <a:ext cx="8839200" cy="68580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3"/>
              </a:buClr>
              <a:buSzPts val="2470"/>
              <a:buFont typeface="Noto Sans Symbols"/>
              <a:buChar char="⚫"/>
            </a:pPr>
            <a:r>
              <a:rPr b="0" i="0" lang="en-US" sz="2600" u="none" cap="none" strike="noStrike">
                <a:solidFill>
                  <a:srgbClr val="FF0000"/>
                </a:solidFill>
                <a:latin typeface="Constantia"/>
                <a:ea typeface="Constantia"/>
                <a:cs typeface="Constantia"/>
                <a:sym typeface="Constantia"/>
              </a:rPr>
              <a:t>Spring MVC</a:t>
            </a:r>
            <a:endParaRPr/>
          </a:p>
          <a:p>
            <a:pPr indent="-274320" lvl="0" marL="274320" marR="0" rtl="0" algn="l">
              <a:spcBef>
                <a:spcPts val="520"/>
              </a:spcBef>
              <a:spcAft>
                <a:spcPts val="0"/>
              </a:spcAft>
              <a:buClr>
                <a:schemeClr val="accent3"/>
              </a:buClr>
              <a:buSzPts val="2470"/>
              <a:buFont typeface="Noto Sans Symbols"/>
              <a:buChar char="⚫"/>
            </a:pPr>
            <a:r>
              <a:rPr b="0" i="0" lang="en-US" sz="2600" u="none" cap="none" strike="noStrike">
                <a:solidFill>
                  <a:schemeClr val="dk1"/>
                </a:solidFill>
                <a:latin typeface="Constantia"/>
                <a:ea typeface="Constantia"/>
                <a:cs typeface="Constantia"/>
                <a:sym typeface="Constantia"/>
              </a:rPr>
              <a:t>Fully integrates with the Spring dependency injection framework</a:t>
            </a:r>
            <a:endParaRPr/>
          </a:p>
          <a:p>
            <a:pPr indent="-274320" lvl="0" marL="274320" marR="0" rtl="0" algn="l">
              <a:spcBef>
                <a:spcPts val="520"/>
              </a:spcBef>
              <a:spcAft>
                <a:spcPts val="0"/>
              </a:spcAft>
              <a:buClr>
                <a:schemeClr val="accent3"/>
              </a:buClr>
              <a:buSzPts val="2470"/>
              <a:buFont typeface="Noto Sans Symbols"/>
              <a:buChar char="⚫"/>
            </a:pPr>
            <a:r>
              <a:rPr b="0" i="0" lang="en-US" sz="2600" u="none" cap="none" strike="noStrike">
                <a:solidFill>
                  <a:schemeClr val="dk1"/>
                </a:solidFill>
                <a:latin typeface="Constantia"/>
                <a:ea typeface="Constantia"/>
                <a:cs typeface="Constantia"/>
                <a:sym typeface="Constantia"/>
              </a:rPr>
              <a:t>Used to handle all incoming requests and route them through Spring</a:t>
            </a:r>
            <a:endParaRPr/>
          </a:p>
          <a:p>
            <a:pPr indent="-274320" lvl="0" marL="274320" marR="0" rtl="0" algn="l">
              <a:spcBef>
                <a:spcPts val="520"/>
              </a:spcBef>
              <a:spcAft>
                <a:spcPts val="0"/>
              </a:spcAft>
              <a:buClr>
                <a:schemeClr val="accent3"/>
              </a:buClr>
              <a:buSzPts val="2470"/>
              <a:buFont typeface="Noto Sans Symbols"/>
              <a:buChar char="⚫"/>
            </a:pPr>
            <a:r>
              <a:rPr b="0" i="0" lang="en-US" sz="2600" u="none" cap="none" strike="noStrike">
                <a:solidFill>
                  <a:schemeClr val="dk1"/>
                </a:solidFill>
                <a:latin typeface="Constantia"/>
                <a:ea typeface="Constantia"/>
                <a:cs typeface="Constantia"/>
                <a:sym typeface="Constantia"/>
              </a:rPr>
              <a:t>Spring MVC provides an elegant solution to use MVC in spring framework by the help of </a:t>
            </a:r>
            <a:r>
              <a:rPr b="0" i="0" lang="en-US" sz="2600" u="none" cap="none" strike="noStrike">
                <a:solidFill>
                  <a:srgbClr val="FF0000"/>
                </a:solidFill>
                <a:latin typeface="Constantia"/>
                <a:ea typeface="Constantia"/>
                <a:cs typeface="Constantia"/>
                <a:sym typeface="Constantia"/>
              </a:rPr>
              <a:t>DispatcherServlet</a:t>
            </a:r>
            <a:r>
              <a:rPr b="0" i="0" lang="en-US" sz="2600" u="none" cap="none" strike="noStrike">
                <a:solidFill>
                  <a:schemeClr val="dk1"/>
                </a:solidFill>
                <a:latin typeface="Constantia"/>
                <a:ea typeface="Constantia"/>
                <a:cs typeface="Constantia"/>
                <a:sym typeface="Constantia"/>
              </a:rPr>
              <a:t>.</a:t>
            </a:r>
            <a:endParaRPr/>
          </a:p>
          <a:p>
            <a:pPr indent="-274320" lvl="0" marL="274320" marR="0" rtl="0" algn="l">
              <a:spcBef>
                <a:spcPts val="520"/>
              </a:spcBef>
              <a:spcAft>
                <a:spcPts val="0"/>
              </a:spcAft>
              <a:buClr>
                <a:schemeClr val="accent3"/>
              </a:buClr>
              <a:buSzPts val="2470"/>
              <a:buFont typeface="Noto Sans Symbols"/>
              <a:buChar char="⚫"/>
            </a:pPr>
            <a:r>
              <a:rPr b="0" i="0" lang="en-US" sz="2600" u="none" cap="none" strike="noStrike">
                <a:solidFill>
                  <a:schemeClr val="dk1"/>
                </a:solidFill>
                <a:latin typeface="Constantia"/>
                <a:ea typeface="Constantia"/>
                <a:cs typeface="Constantia"/>
                <a:sym typeface="Constantia"/>
              </a:rPr>
              <a:t>In Spring Web MVC, </a:t>
            </a:r>
            <a:r>
              <a:rPr b="0" i="0" lang="en-US" sz="2600" u="none" cap="none" strike="noStrike">
                <a:solidFill>
                  <a:srgbClr val="FF0000"/>
                </a:solidFill>
                <a:latin typeface="Constantia"/>
                <a:ea typeface="Constantia"/>
                <a:cs typeface="Constantia"/>
                <a:sym typeface="Constantia"/>
              </a:rPr>
              <a:t>DispatcherServlet</a:t>
            </a:r>
            <a:r>
              <a:rPr b="0" i="0" lang="en-US" sz="2600" u="none" cap="none" strike="noStrike">
                <a:solidFill>
                  <a:schemeClr val="dk1"/>
                </a:solidFill>
                <a:latin typeface="Constantia"/>
                <a:ea typeface="Constantia"/>
                <a:cs typeface="Constantia"/>
                <a:sym typeface="Constantia"/>
              </a:rPr>
              <a:t> class works as the front controller. It is responsible to manage the flow of the spring mvc application.</a:t>
            </a:r>
            <a:endParaRPr/>
          </a:p>
          <a:p>
            <a:pPr indent="-274320" lvl="0" marL="274320" marR="0" rtl="0" algn="l">
              <a:spcBef>
                <a:spcPts val="520"/>
              </a:spcBef>
              <a:spcAft>
                <a:spcPts val="0"/>
              </a:spcAft>
              <a:buClr>
                <a:schemeClr val="accent3"/>
              </a:buClr>
              <a:buSzPts val="2470"/>
              <a:buFont typeface="Noto Sans Symbols"/>
              <a:buChar char="⚫"/>
            </a:pPr>
            <a:r>
              <a:rPr b="0" i="0" lang="en-US" sz="2600" u="none" cap="none" strike="noStrike">
                <a:solidFill>
                  <a:schemeClr val="dk1"/>
                </a:solidFill>
                <a:latin typeface="Constantia"/>
                <a:ea typeface="Constantia"/>
                <a:cs typeface="Constantia"/>
                <a:sym typeface="Constantia"/>
              </a:rPr>
              <a:t>The </a:t>
            </a:r>
            <a:r>
              <a:rPr b="0" i="0" lang="en-US" sz="2600" u="none" cap="none" strike="noStrike">
                <a:solidFill>
                  <a:srgbClr val="FF0000"/>
                </a:solidFill>
                <a:latin typeface="Constantia"/>
                <a:ea typeface="Constantia"/>
                <a:cs typeface="Constantia"/>
                <a:sym typeface="Constantia"/>
              </a:rPr>
              <a:t>@Controller</a:t>
            </a:r>
            <a:r>
              <a:rPr b="0" i="0" lang="en-US" sz="2600" u="none" cap="none" strike="noStrike">
                <a:solidFill>
                  <a:schemeClr val="dk1"/>
                </a:solidFill>
                <a:latin typeface="Constantia"/>
                <a:ea typeface="Constantia"/>
                <a:cs typeface="Constantia"/>
                <a:sym typeface="Constantia"/>
              </a:rPr>
              <a:t> annotation is used to mark the class as the controller in Spring .</a:t>
            </a:r>
            <a:endParaRPr/>
          </a:p>
          <a:p>
            <a:pPr indent="-274320" lvl="0" marL="274320" marR="0" rtl="0" algn="l">
              <a:spcBef>
                <a:spcPts val="520"/>
              </a:spcBef>
              <a:spcAft>
                <a:spcPts val="0"/>
              </a:spcAft>
              <a:buClr>
                <a:schemeClr val="accent3"/>
              </a:buClr>
              <a:buSzPts val="2470"/>
              <a:buFont typeface="Noto Sans Symbols"/>
              <a:buChar char="⚫"/>
            </a:pPr>
            <a:r>
              <a:rPr b="0" i="0" lang="en-US" sz="2600" u="none" cap="none" strike="noStrike">
                <a:solidFill>
                  <a:schemeClr val="dk1"/>
                </a:solidFill>
                <a:latin typeface="Constantia"/>
                <a:ea typeface="Constantia"/>
                <a:cs typeface="Constantia"/>
                <a:sym typeface="Constantia"/>
              </a:rPr>
              <a:t>The </a:t>
            </a:r>
            <a:r>
              <a:rPr b="0" i="0" lang="en-US" sz="2600" u="none" cap="none" strike="noStrike">
                <a:solidFill>
                  <a:srgbClr val="FF0000"/>
                </a:solidFill>
                <a:latin typeface="Constantia"/>
                <a:ea typeface="Constantia"/>
                <a:cs typeface="Constantia"/>
                <a:sym typeface="Constantia"/>
              </a:rPr>
              <a:t>@RequestMapping </a:t>
            </a:r>
            <a:r>
              <a:rPr b="0" i="0" lang="en-US" sz="2600" u="none" cap="none" strike="noStrike">
                <a:solidFill>
                  <a:schemeClr val="dk1"/>
                </a:solidFill>
                <a:latin typeface="Constantia"/>
                <a:ea typeface="Constantia"/>
                <a:cs typeface="Constantia"/>
                <a:sym typeface="Constantia"/>
              </a:rPr>
              <a:t>annotation is used to map the request url. It is applied on the method.</a:t>
            </a:r>
            <a:endParaRPr/>
          </a:p>
          <a:p>
            <a:pPr indent="-117475" lvl="0" marL="274320" marR="0" rtl="0" algn="l">
              <a:spcBef>
                <a:spcPts val="520"/>
              </a:spcBef>
              <a:spcAft>
                <a:spcPts val="0"/>
              </a:spcAft>
              <a:buClr>
                <a:schemeClr val="accent3"/>
              </a:buClr>
              <a:buSzPts val="2470"/>
              <a:buFont typeface="Noto Sans Symbols"/>
              <a:buNone/>
            </a:pPr>
            <a:r>
              <a:t/>
            </a:r>
            <a:endParaRPr b="0" i="0" sz="2600" u="none" cap="none" strike="noStrike">
              <a:solidFill>
                <a:schemeClr val="dk1"/>
              </a:solidFill>
              <a:latin typeface="Constantia"/>
              <a:ea typeface="Constantia"/>
              <a:cs typeface="Constantia"/>
              <a:sym typeface="Constantia"/>
            </a:endParaRPr>
          </a:p>
        </p:txBody>
      </p:sp>
    </p:spTree>
  </p:cSld>
  <p:clrMapOvr>
    <a:masterClrMapping/>
  </p:clrMapOvr>
  <p:transition>
    <p:fade thruBlk="1"/>
  </p:transition>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96"/>
          <p:cNvSpPr txBox="1"/>
          <p:nvPr>
            <p:ph idx="4294967295" type="subTitle"/>
          </p:nvPr>
        </p:nvSpPr>
        <p:spPr>
          <a:xfrm>
            <a:off x="0" y="0"/>
            <a:ext cx="8839200" cy="68580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3"/>
              </a:buClr>
              <a:buSzPts val="2470"/>
              <a:buFont typeface="Noto Sans Symbols"/>
              <a:buChar char="⚫"/>
            </a:pPr>
            <a:r>
              <a:rPr b="0" i="0" lang="en-US" sz="2600" u="none" cap="none" strike="noStrike">
                <a:solidFill>
                  <a:schemeClr val="dk1"/>
                </a:solidFill>
                <a:latin typeface="Constantia"/>
                <a:ea typeface="Constantia"/>
                <a:cs typeface="Constantia"/>
                <a:sym typeface="Constantia"/>
              </a:rPr>
              <a:t>Spring MVC, What is a Model?</a:t>
            </a:r>
            <a:endParaRPr/>
          </a:p>
          <a:p>
            <a:pPr indent="-274320" lvl="0" marL="274320" marR="0" rtl="0" algn="l">
              <a:spcBef>
                <a:spcPts val="520"/>
              </a:spcBef>
              <a:spcAft>
                <a:spcPts val="0"/>
              </a:spcAft>
              <a:buClr>
                <a:schemeClr val="accent3"/>
              </a:buClr>
              <a:buSzPts val="2470"/>
              <a:buFont typeface="Noto Sans Symbols"/>
              <a:buChar char="⚫"/>
            </a:pPr>
            <a:r>
              <a:rPr b="0" i="0" lang="en-US" sz="2600" u="none" cap="none" strike="noStrike">
                <a:solidFill>
                  <a:schemeClr val="dk1"/>
                </a:solidFill>
                <a:latin typeface="Constantia"/>
                <a:ea typeface="Constantia"/>
                <a:cs typeface="Constantia"/>
                <a:sym typeface="Constantia"/>
              </a:rPr>
              <a:t>A </a:t>
            </a:r>
            <a:r>
              <a:rPr b="1" i="1" lang="en-US" sz="2600" u="none" cap="none" strike="noStrike">
                <a:solidFill>
                  <a:schemeClr val="dk1"/>
                </a:solidFill>
                <a:latin typeface="Constantia"/>
                <a:ea typeface="Constantia"/>
                <a:cs typeface="Constantia"/>
                <a:sym typeface="Constantia"/>
              </a:rPr>
              <a:t>Model is used in Spring MVC to pass </a:t>
            </a:r>
            <a:r>
              <a:rPr b="0" i="0" lang="en-US" sz="2600" u="none" cap="none" strike="noStrike">
                <a:solidFill>
                  <a:schemeClr val="dk1"/>
                </a:solidFill>
                <a:latin typeface="Constantia"/>
                <a:ea typeface="Constantia"/>
                <a:cs typeface="Constantia"/>
                <a:sym typeface="Constantia"/>
              </a:rPr>
              <a:t>objects from the controller tier up into the view</a:t>
            </a:r>
            <a:endParaRPr/>
          </a:p>
          <a:p>
            <a:pPr indent="-274320" lvl="0" marL="274320" marR="0" rtl="0" algn="l">
              <a:spcBef>
                <a:spcPts val="520"/>
              </a:spcBef>
              <a:spcAft>
                <a:spcPts val="0"/>
              </a:spcAft>
              <a:buClr>
                <a:schemeClr val="accent3"/>
              </a:buClr>
              <a:buSzPts val="2470"/>
              <a:buFont typeface="Noto Sans Symbols"/>
              <a:buChar char="⚫"/>
            </a:pPr>
            <a:r>
              <a:rPr b="0" i="0" lang="en-US" sz="2600" u="none" cap="none" strike="noStrike">
                <a:solidFill>
                  <a:schemeClr val="dk1"/>
                </a:solidFill>
                <a:latin typeface="Constantia"/>
                <a:ea typeface="Constantia"/>
                <a:cs typeface="Constantia"/>
                <a:sym typeface="Constantia"/>
              </a:rPr>
              <a:t>A </a:t>
            </a:r>
            <a:r>
              <a:rPr b="1" i="1" lang="en-US" sz="2600" u="none" cap="none" strike="noStrike">
                <a:solidFill>
                  <a:schemeClr val="dk1"/>
                </a:solidFill>
                <a:latin typeface="Constantia"/>
                <a:ea typeface="Constantia"/>
                <a:cs typeface="Constantia"/>
                <a:sym typeface="Constantia"/>
              </a:rPr>
              <a:t>Model is really just a java.util.Map</a:t>
            </a:r>
            <a:endParaRPr b="1" i="1" sz="2600" u="none" cap="none" strike="noStrike">
              <a:solidFill>
                <a:schemeClr val="dk1"/>
              </a:solidFill>
              <a:latin typeface="Constantia"/>
              <a:ea typeface="Constantia"/>
              <a:cs typeface="Constantia"/>
              <a:sym typeface="Constantia"/>
            </a:endParaRPr>
          </a:p>
          <a:p>
            <a:pPr indent="-274320" lvl="0" marL="274320" marR="0" rtl="0" algn="l">
              <a:spcBef>
                <a:spcPts val="520"/>
              </a:spcBef>
              <a:spcAft>
                <a:spcPts val="0"/>
              </a:spcAft>
              <a:buClr>
                <a:schemeClr val="accent3"/>
              </a:buClr>
              <a:buSzPts val="2470"/>
              <a:buFont typeface="Noto Sans Symbols"/>
              <a:buChar char="⚫"/>
            </a:pPr>
            <a:r>
              <a:rPr b="0" i="0" lang="en-US" sz="2600" u="none" cap="none" strike="noStrike">
                <a:solidFill>
                  <a:schemeClr val="dk1"/>
                </a:solidFill>
                <a:latin typeface="Constantia"/>
                <a:ea typeface="Constantia"/>
                <a:cs typeface="Constantia"/>
                <a:sym typeface="Constantia"/>
              </a:rPr>
              <a:t>You can add attributes to a </a:t>
            </a:r>
            <a:r>
              <a:rPr b="1" i="1" lang="en-US" sz="2600" u="none" cap="none" strike="noStrike">
                <a:solidFill>
                  <a:schemeClr val="dk1"/>
                </a:solidFill>
                <a:latin typeface="Constantia"/>
                <a:ea typeface="Constantia"/>
                <a:cs typeface="Constantia"/>
                <a:sym typeface="Constantia"/>
              </a:rPr>
              <a:t>Model and they </a:t>
            </a:r>
            <a:r>
              <a:rPr b="0" i="0" lang="en-US" sz="2600" u="none" cap="none" strike="noStrike">
                <a:solidFill>
                  <a:schemeClr val="dk1"/>
                </a:solidFill>
                <a:latin typeface="Constantia"/>
                <a:ea typeface="Constantia"/>
                <a:cs typeface="Constantia"/>
                <a:sym typeface="Constantia"/>
              </a:rPr>
              <a:t>will be put on the request as attributes and will make them available in the applications </a:t>
            </a:r>
            <a:r>
              <a:rPr b="1" i="1" lang="en-US" sz="2600" u="none" cap="none" strike="noStrike">
                <a:solidFill>
                  <a:schemeClr val="dk1"/>
                </a:solidFill>
                <a:latin typeface="Constantia"/>
                <a:ea typeface="Constantia"/>
                <a:cs typeface="Constantia"/>
                <a:sym typeface="Constantia"/>
              </a:rPr>
              <a:t>PageContext .</a:t>
            </a:r>
            <a:endParaRPr b="0" i="0" sz="2600" u="none" cap="none" strike="noStrike">
              <a:solidFill>
                <a:schemeClr val="dk1"/>
              </a:solidFill>
              <a:latin typeface="Constantia"/>
              <a:ea typeface="Constantia"/>
              <a:cs typeface="Constantia"/>
              <a:sym typeface="Constantia"/>
            </a:endParaRPr>
          </a:p>
          <a:p>
            <a:pPr indent="-117475" lvl="0" marL="274320" marR="0" rtl="0" algn="l">
              <a:spcBef>
                <a:spcPts val="520"/>
              </a:spcBef>
              <a:spcAft>
                <a:spcPts val="0"/>
              </a:spcAft>
              <a:buClr>
                <a:schemeClr val="accent3"/>
              </a:buClr>
              <a:buSzPts val="2470"/>
              <a:buFont typeface="Noto Sans Symbols"/>
              <a:buNone/>
            </a:pPr>
            <a:r>
              <a:t/>
            </a:r>
            <a:endParaRPr b="0" i="0" sz="2600" u="none" cap="none" strike="noStrike">
              <a:solidFill>
                <a:schemeClr val="dk1"/>
              </a:solidFill>
              <a:latin typeface="Constantia"/>
              <a:ea typeface="Constantia"/>
              <a:cs typeface="Constantia"/>
              <a:sym typeface="Constantia"/>
            </a:endParaRPr>
          </a:p>
        </p:txBody>
      </p:sp>
    </p:spTree>
  </p:cSld>
  <p:clrMapOvr>
    <a:masterClrMapping/>
  </p:clrMapOvr>
  <p:transition>
    <p:fade thruBlk="1"/>
  </p:transition>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97"/>
          <p:cNvSpPr txBox="1"/>
          <p:nvPr>
            <p:ph idx="4294967295" type="subTitle"/>
          </p:nvPr>
        </p:nvSpPr>
        <p:spPr>
          <a:xfrm>
            <a:off x="0" y="0"/>
            <a:ext cx="8839200" cy="6858000"/>
          </a:xfrm>
          <a:prstGeom prst="rect">
            <a:avLst/>
          </a:prstGeom>
          <a:noFill/>
          <a:ln>
            <a:noFill/>
          </a:ln>
        </p:spPr>
        <p:txBody>
          <a:bodyPr anchorCtr="0" anchor="t" bIns="45700" lIns="91425" spcFirstLastPara="1" rIns="91425" wrap="square" tIns="45700">
            <a:noAutofit/>
          </a:bodyPr>
          <a:lstStyle/>
          <a:p>
            <a:pPr indent="-274320" lvl="0" marL="274320" marR="0" rtl="0" algn="just">
              <a:lnSpc>
                <a:spcPct val="80000"/>
              </a:lnSpc>
              <a:spcBef>
                <a:spcPts val="0"/>
              </a:spcBef>
              <a:spcAft>
                <a:spcPts val="0"/>
              </a:spcAft>
              <a:buClr>
                <a:schemeClr val="accent3"/>
              </a:buClr>
              <a:buSzPts val="2285"/>
              <a:buFont typeface="Noto Sans Symbols"/>
              <a:buChar char="⚫"/>
            </a:pPr>
            <a:r>
              <a:rPr b="0" i="0" lang="en-US" sz="2405" u="none" cap="none" strike="noStrike">
                <a:solidFill>
                  <a:schemeClr val="dk1"/>
                </a:solidFill>
                <a:latin typeface="Constantia"/>
                <a:ea typeface="Constantia"/>
                <a:cs typeface="Constantia"/>
                <a:sym typeface="Constantia"/>
              </a:rPr>
              <a:t>Spring Batch Processing</a:t>
            </a:r>
            <a:endParaRPr/>
          </a:p>
          <a:p>
            <a:pPr indent="-274320" lvl="0" marL="274320" marR="0" rtl="0" algn="just">
              <a:lnSpc>
                <a:spcPct val="80000"/>
              </a:lnSpc>
              <a:spcBef>
                <a:spcPts val="481"/>
              </a:spcBef>
              <a:spcAft>
                <a:spcPts val="0"/>
              </a:spcAft>
              <a:buClr>
                <a:schemeClr val="accent3"/>
              </a:buClr>
              <a:buSzPts val="2285"/>
              <a:buFont typeface="Noto Sans Symbols"/>
              <a:buChar char="⚫"/>
            </a:pPr>
            <a:r>
              <a:rPr b="1" i="0" lang="en-US" sz="2405" u="none" cap="none" strike="noStrike">
                <a:solidFill>
                  <a:schemeClr val="dk1"/>
                </a:solidFill>
                <a:latin typeface="Constantia"/>
                <a:ea typeface="Constantia"/>
                <a:cs typeface="Constantia"/>
                <a:sym typeface="Constantia"/>
              </a:rPr>
              <a:t>Spring Batch</a:t>
            </a:r>
            <a:r>
              <a:rPr b="0" i="0" lang="en-US" sz="2405" u="none" cap="none" strike="noStrike">
                <a:solidFill>
                  <a:schemeClr val="dk1"/>
                </a:solidFill>
                <a:latin typeface="Constantia"/>
                <a:ea typeface="Constantia"/>
                <a:cs typeface="Constantia"/>
                <a:sym typeface="Constantia"/>
              </a:rPr>
              <a:t> is a framework from the Spring family that makes processing of batch jobs easier, modular and scalable.  </a:t>
            </a:r>
            <a:endParaRPr/>
          </a:p>
          <a:p>
            <a:pPr indent="-129238" lvl="0" marL="274320" marR="0" rtl="0" algn="just">
              <a:lnSpc>
                <a:spcPct val="80000"/>
              </a:lnSpc>
              <a:spcBef>
                <a:spcPts val="481"/>
              </a:spcBef>
              <a:spcAft>
                <a:spcPts val="0"/>
              </a:spcAft>
              <a:buClr>
                <a:schemeClr val="accent3"/>
              </a:buClr>
              <a:buSzPts val="2285"/>
              <a:buFont typeface="Noto Sans Symbols"/>
              <a:buNone/>
            </a:pPr>
            <a:r>
              <a:t/>
            </a:r>
            <a:endParaRPr b="0" i="0" sz="2405" u="none" cap="none" strike="noStrike">
              <a:solidFill>
                <a:schemeClr val="dk1"/>
              </a:solidFill>
              <a:latin typeface="Constantia"/>
              <a:ea typeface="Constantia"/>
              <a:cs typeface="Constantia"/>
              <a:sym typeface="Constantia"/>
            </a:endParaRPr>
          </a:p>
          <a:p>
            <a:pPr indent="-274320" lvl="0" marL="274320" marR="0" rtl="0" algn="just">
              <a:lnSpc>
                <a:spcPct val="80000"/>
              </a:lnSpc>
              <a:spcBef>
                <a:spcPts val="481"/>
              </a:spcBef>
              <a:spcAft>
                <a:spcPts val="0"/>
              </a:spcAft>
              <a:buClr>
                <a:schemeClr val="accent3"/>
              </a:buClr>
              <a:buSzPts val="2285"/>
              <a:buFont typeface="Noto Sans Symbols"/>
              <a:buChar char="⚫"/>
            </a:pPr>
            <a:r>
              <a:rPr b="0" i="0" lang="en-US" sz="2405" u="none" cap="none" strike="noStrike">
                <a:solidFill>
                  <a:schemeClr val="dk1"/>
                </a:solidFill>
                <a:latin typeface="Constantia"/>
                <a:ea typeface="Constantia"/>
                <a:cs typeface="Constantia"/>
                <a:sym typeface="Constantia"/>
              </a:rPr>
              <a:t>Typical Batch processing programs to processes billions of transactions every day for large enterprises. These can be consolidation of month end sales, correction of errors, price and loyalty corrections, rate adjustments, insurance benefit determinations and so on. </a:t>
            </a:r>
            <a:endParaRPr/>
          </a:p>
          <a:p>
            <a:pPr indent="-274320" lvl="0" marL="274320" marR="0" rtl="0" algn="just">
              <a:lnSpc>
                <a:spcPct val="80000"/>
              </a:lnSpc>
              <a:spcBef>
                <a:spcPts val="481"/>
              </a:spcBef>
              <a:spcAft>
                <a:spcPts val="0"/>
              </a:spcAft>
              <a:buClr>
                <a:schemeClr val="accent3"/>
              </a:buClr>
              <a:buSzPts val="2285"/>
              <a:buFont typeface="Noto Sans Symbols"/>
              <a:buChar char="⚫"/>
            </a:pPr>
            <a:r>
              <a:rPr b="1" i="0" lang="en-US" sz="2405" u="sng" cap="none" strike="noStrike">
                <a:solidFill>
                  <a:srgbClr val="FF0000"/>
                </a:solidFill>
                <a:latin typeface="Constantia"/>
                <a:ea typeface="Constantia"/>
                <a:cs typeface="Constantia"/>
                <a:sym typeface="Constantia"/>
              </a:rPr>
              <a:t>How Spring helps us to write Batch Programs?</a:t>
            </a:r>
            <a:endParaRPr b="0" i="0" sz="2405" u="none" cap="none" strike="noStrike">
              <a:solidFill>
                <a:schemeClr val="dk1"/>
              </a:solidFill>
              <a:latin typeface="Constantia"/>
              <a:ea typeface="Constantia"/>
              <a:cs typeface="Constantia"/>
              <a:sym typeface="Constantia"/>
            </a:endParaRPr>
          </a:p>
          <a:p>
            <a:pPr indent="-274320" lvl="0" marL="274320" marR="0" rtl="0" algn="just">
              <a:lnSpc>
                <a:spcPct val="80000"/>
              </a:lnSpc>
              <a:spcBef>
                <a:spcPts val="481"/>
              </a:spcBef>
              <a:spcAft>
                <a:spcPts val="0"/>
              </a:spcAft>
              <a:buClr>
                <a:schemeClr val="accent3"/>
              </a:buClr>
              <a:buSzPts val="2285"/>
              <a:buFont typeface="Noto Sans Symbols"/>
              <a:buChar char="⚫"/>
            </a:pPr>
            <a:r>
              <a:rPr b="0" i="0" lang="en-US" sz="2405" u="none" cap="none" strike="noStrike">
                <a:solidFill>
                  <a:schemeClr val="dk1"/>
                </a:solidFill>
                <a:latin typeface="Constantia"/>
                <a:ea typeface="Constantia"/>
                <a:cs typeface="Constantia"/>
                <a:sym typeface="Constantia"/>
              </a:rPr>
              <a:t>Spring batch is a robust framework for such batch processing needs. It provides developers with design patterns and framework code that solves common batch problems and allows developers to focus more on the business requirements and less on complex batch infrastructure.</a:t>
            </a:r>
            <a:endParaRPr/>
          </a:p>
          <a:p>
            <a:pPr indent="-274320" lvl="0" marL="274320" marR="0" rtl="0" algn="just">
              <a:lnSpc>
                <a:spcPct val="80000"/>
              </a:lnSpc>
              <a:spcBef>
                <a:spcPts val="481"/>
              </a:spcBef>
              <a:spcAft>
                <a:spcPts val="0"/>
              </a:spcAft>
              <a:buClr>
                <a:schemeClr val="accent3"/>
              </a:buClr>
              <a:buSzPts val="2285"/>
              <a:buFont typeface="Noto Sans Symbols"/>
              <a:buChar char="⚫"/>
            </a:pPr>
            <a:r>
              <a:rPr b="0" i="0" lang="en-US" sz="2405" u="none" cap="none" strike="noStrike">
                <a:solidFill>
                  <a:schemeClr val="dk1"/>
                </a:solidFill>
                <a:latin typeface="Constantia"/>
                <a:ea typeface="Constantia"/>
                <a:cs typeface="Constantia"/>
                <a:sym typeface="Constantia"/>
              </a:rPr>
              <a:t>Spring provides APIs to read/write resources, transaction management, restart failed jobs, monitor jobs and techniques like multi threading and partitioning. </a:t>
            </a:r>
            <a:endParaRPr/>
          </a:p>
          <a:p>
            <a:pPr indent="-274320" lvl="0" marL="274320" marR="0" rtl="0" algn="just">
              <a:lnSpc>
                <a:spcPct val="80000"/>
              </a:lnSpc>
              <a:spcBef>
                <a:spcPts val="481"/>
              </a:spcBef>
              <a:spcAft>
                <a:spcPts val="0"/>
              </a:spcAft>
              <a:buClr>
                <a:schemeClr val="accent3"/>
              </a:buClr>
              <a:buSzPts val="2285"/>
              <a:buFont typeface="Noto Sans Symbols"/>
              <a:buChar char="⚫"/>
            </a:pPr>
            <a:r>
              <a:rPr b="0" i="0" lang="en-US" sz="2405" u="none" cap="none" strike="noStrike">
                <a:solidFill>
                  <a:schemeClr val="dk1"/>
                </a:solidFill>
                <a:latin typeface="Constantia"/>
                <a:ea typeface="Constantia"/>
                <a:cs typeface="Constantia"/>
                <a:sym typeface="Constantia"/>
              </a:rPr>
              <a:t>In short, it provides solutions to almost all problems faced in the processing of complex batch operations. </a:t>
            </a:r>
            <a:endParaRPr b="0" i="0" sz="2405" u="none" cap="none" strike="noStrike">
              <a:solidFill>
                <a:schemeClr val="dk1"/>
              </a:solidFill>
              <a:latin typeface="Constantia"/>
              <a:ea typeface="Constantia"/>
              <a:cs typeface="Constantia"/>
              <a:sym typeface="Constantia"/>
            </a:endParaRPr>
          </a:p>
        </p:txBody>
      </p:sp>
    </p:spTree>
  </p:cSld>
  <p:clrMapOvr>
    <a:masterClrMapping/>
  </p:clrMapOvr>
  <p:transition>
    <p:fade thruBlk="1"/>
  </p:transition>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pic>
        <p:nvPicPr>
          <p:cNvPr id="680" name="Google Shape;680;p98"/>
          <p:cNvPicPr preferRelativeResize="0"/>
          <p:nvPr/>
        </p:nvPicPr>
        <p:blipFill rotWithShape="1">
          <a:blip r:embed="rId3">
            <a:alphaModFix/>
          </a:blip>
          <a:srcRect b="0" l="0" r="0" t="0"/>
          <a:stretch/>
        </p:blipFill>
        <p:spPr>
          <a:xfrm>
            <a:off x="230615" y="1447800"/>
            <a:ext cx="8747125" cy="3619500"/>
          </a:xfrm>
          <a:prstGeom prst="rect">
            <a:avLst/>
          </a:prstGeom>
          <a:noFill/>
          <a:ln>
            <a:noFill/>
          </a:ln>
        </p:spPr>
      </p:pic>
      <p:sp>
        <p:nvSpPr>
          <p:cNvPr id="681" name="Google Shape;681;p98"/>
          <p:cNvSpPr txBox="1"/>
          <p:nvPr/>
        </p:nvSpPr>
        <p:spPr>
          <a:xfrm>
            <a:off x="381000" y="304800"/>
            <a:ext cx="84582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u="sng">
                <a:solidFill>
                  <a:srgbClr val="FF0000"/>
                </a:solidFill>
                <a:latin typeface="Constantia"/>
                <a:ea typeface="Constantia"/>
                <a:cs typeface="Constantia"/>
                <a:sym typeface="Constantia"/>
              </a:rPr>
              <a:t>Below are classes provided by Spring batch</a:t>
            </a:r>
            <a:endParaRPr b="1" sz="1800" u="sng">
              <a:solidFill>
                <a:srgbClr val="FF0000"/>
              </a:solidFill>
              <a:latin typeface="Constantia"/>
              <a:ea typeface="Constantia"/>
              <a:cs typeface="Constantia"/>
              <a:sym typeface="Constantia"/>
            </a:endParaRPr>
          </a:p>
        </p:txBody>
      </p:sp>
    </p:spTree>
  </p:cSld>
  <p:clrMapOvr>
    <a:masterClrMapping/>
  </p:clrMapOvr>
  <p:transition>
    <p:fade thruBlk="1"/>
  </p:transition>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99"/>
          <p:cNvSpPr txBox="1"/>
          <p:nvPr>
            <p:ph idx="4294967295" type="subTitle"/>
          </p:nvPr>
        </p:nvSpPr>
        <p:spPr>
          <a:xfrm>
            <a:off x="0" y="0"/>
            <a:ext cx="8839200" cy="6858000"/>
          </a:xfrm>
          <a:prstGeom prst="rect">
            <a:avLst/>
          </a:prstGeom>
          <a:noFill/>
          <a:ln>
            <a:noFill/>
          </a:ln>
        </p:spPr>
        <p:txBody>
          <a:bodyPr anchorCtr="0" anchor="t" bIns="45700" lIns="91425" spcFirstLastPara="1" rIns="91425" wrap="square" tIns="45700">
            <a:noAutofit/>
          </a:bodyPr>
          <a:lstStyle/>
          <a:p>
            <a:pPr indent="-274320" lvl="0" marL="274320" marR="0" rtl="0" algn="just">
              <a:lnSpc>
                <a:spcPct val="80000"/>
              </a:lnSpc>
              <a:spcBef>
                <a:spcPts val="0"/>
              </a:spcBef>
              <a:spcAft>
                <a:spcPts val="0"/>
              </a:spcAft>
              <a:buClr>
                <a:schemeClr val="accent3"/>
              </a:buClr>
              <a:buSzPts val="1729"/>
              <a:buFont typeface="Noto Sans Symbols"/>
              <a:buChar char="⚫"/>
            </a:pPr>
            <a:r>
              <a:rPr b="0" i="0" lang="en-US" sz="1820" u="none" cap="none" strike="noStrike">
                <a:solidFill>
                  <a:schemeClr val="dk1"/>
                </a:solidFill>
                <a:latin typeface="Constantia"/>
                <a:ea typeface="Constantia"/>
                <a:cs typeface="Constantia"/>
                <a:sym typeface="Constantia"/>
              </a:rPr>
              <a:t>Spring Batch Processing</a:t>
            </a:r>
            <a:endParaRPr/>
          </a:p>
          <a:p>
            <a:pPr indent="-274320" lvl="0" marL="274320" marR="0" rtl="0" algn="just">
              <a:lnSpc>
                <a:spcPct val="80000"/>
              </a:lnSpc>
              <a:spcBef>
                <a:spcPts val="364"/>
              </a:spcBef>
              <a:spcAft>
                <a:spcPts val="0"/>
              </a:spcAft>
              <a:buClr>
                <a:schemeClr val="accent3"/>
              </a:buClr>
              <a:buSzPts val="1729"/>
              <a:buFont typeface="Noto Sans Symbols"/>
              <a:buChar char="⚫"/>
            </a:pPr>
            <a:r>
              <a:rPr b="0" i="0" lang="en-US" sz="1820" u="sng" cap="none" strike="noStrike">
                <a:solidFill>
                  <a:schemeClr val="hlink"/>
                </a:solidFill>
                <a:latin typeface="Constantia"/>
                <a:ea typeface="Constantia"/>
                <a:cs typeface="Constantia"/>
                <a:sym typeface="Constantia"/>
                <a:hlinkClick r:id="rId3"/>
              </a:rPr>
              <a:t>Spring Batch</a:t>
            </a:r>
            <a:r>
              <a:rPr b="0" i="0" lang="en-US" sz="1820" u="none" cap="none" strike="noStrike">
                <a:solidFill>
                  <a:schemeClr val="dk1"/>
                </a:solidFill>
                <a:latin typeface="Constantia"/>
                <a:ea typeface="Constantia"/>
                <a:cs typeface="Constantia"/>
                <a:sym typeface="Constantia"/>
              </a:rPr>
              <a:t> is a lightweight, Open Source batch processing framework designed to handle the day-to-day batch processing jobs involving bulk of data.</a:t>
            </a:r>
            <a:endParaRPr/>
          </a:p>
          <a:p>
            <a:pPr indent="-164528" lvl="0" marL="274320" marR="0" rtl="0" algn="just">
              <a:lnSpc>
                <a:spcPct val="80000"/>
              </a:lnSpc>
              <a:spcBef>
                <a:spcPts val="364"/>
              </a:spcBef>
              <a:spcAft>
                <a:spcPts val="0"/>
              </a:spcAft>
              <a:buClr>
                <a:schemeClr val="accent3"/>
              </a:buClr>
              <a:buSzPts val="1729"/>
              <a:buFont typeface="Noto Sans Symbols"/>
              <a:buNone/>
            </a:pPr>
            <a:r>
              <a:t/>
            </a:r>
            <a:endParaRPr b="0" i="0" sz="1820" u="none" cap="none" strike="noStrike">
              <a:solidFill>
                <a:schemeClr val="dk1"/>
              </a:solidFill>
              <a:latin typeface="Constantia"/>
              <a:ea typeface="Constantia"/>
              <a:cs typeface="Constantia"/>
              <a:sym typeface="Constantia"/>
            </a:endParaRPr>
          </a:p>
          <a:p>
            <a:pPr indent="-274320" lvl="0" marL="274320" marR="0" rtl="0" algn="just">
              <a:lnSpc>
                <a:spcPct val="80000"/>
              </a:lnSpc>
              <a:spcBef>
                <a:spcPts val="364"/>
              </a:spcBef>
              <a:spcAft>
                <a:spcPts val="0"/>
              </a:spcAft>
              <a:buClr>
                <a:schemeClr val="accent3"/>
              </a:buClr>
              <a:buSzPts val="1729"/>
              <a:buFont typeface="Noto Sans Symbols"/>
              <a:buChar char="⚫"/>
            </a:pPr>
            <a:r>
              <a:rPr b="0" i="0" lang="en-US" sz="1820" u="none" cap="none" strike="noStrike">
                <a:solidFill>
                  <a:schemeClr val="dk1"/>
                </a:solidFill>
                <a:latin typeface="Constantia"/>
                <a:ea typeface="Constantia"/>
                <a:cs typeface="Constantia"/>
                <a:sym typeface="Constantia"/>
              </a:rPr>
              <a:t>JobLauncher Starts a job execution for the given </a:t>
            </a:r>
            <a:r>
              <a:rPr b="0" i="0" lang="en-US" sz="1820" u="sng" cap="none" strike="noStrike">
                <a:solidFill>
                  <a:schemeClr val="hlink"/>
                </a:solidFill>
                <a:latin typeface="Constantia"/>
                <a:ea typeface="Constantia"/>
                <a:cs typeface="Constantia"/>
                <a:sym typeface="Constantia"/>
                <a:hlinkClick r:id="rId4"/>
              </a:rPr>
              <a:t>Job</a:t>
            </a:r>
            <a:r>
              <a:rPr b="0" i="0" lang="en-US" sz="1820" u="none" cap="none" strike="noStrike">
                <a:solidFill>
                  <a:schemeClr val="dk1"/>
                </a:solidFill>
                <a:latin typeface="Constantia"/>
                <a:ea typeface="Constantia"/>
                <a:cs typeface="Constantia"/>
                <a:sym typeface="Constantia"/>
              </a:rPr>
              <a:t> and </a:t>
            </a:r>
            <a:r>
              <a:rPr b="0" i="0" lang="en-US" sz="1820" u="sng" cap="none" strike="noStrike">
                <a:solidFill>
                  <a:schemeClr val="hlink"/>
                </a:solidFill>
                <a:latin typeface="Constantia"/>
                <a:ea typeface="Constantia"/>
                <a:cs typeface="Constantia"/>
                <a:sym typeface="Constantia"/>
                <a:hlinkClick r:id="rId5"/>
              </a:rPr>
              <a:t>JobParameters</a:t>
            </a:r>
            <a:r>
              <a:rPr b="0" i="0" lang="en-US" sz="1820" u="none" cap="none" strike="noStrike">
                <a:solidFill>
                  <a:schemeClr val="dk1"/>
                </a:solidFill>
                <a:latin typeface="Constantia"/>
                <a:ea typeface="Constantia"/>
                <a:cs typeface="Constantia"/>
                <a:sym typeface="Constantia"/>
              </a:rPr>
              <a:t> . If a </a:t>
            </a:r>
            <a:r>
              <a:rPr b="0" i="0" lang="en-US" sz="1820" u="sng" cap="none" strike="noStrike">
                <a:solidFill>
                  <a:schemeClr val="hlink"/>
                </a:solidFill>
                <a:latin typeface="Constantia"/>
                <a:ea typeface="Constantia"/>
                <a:cs typeface="Constantia"/>
                <a:sym typeface="Constantia"/>
                <a:hlinkClick r:id="rId6"/>
              </a:rPr>
              <a:t>JobExecution</a:t>
            </a:r>
            <a:r>
              <a:rPr b="0" i="0" lang="en-US" sz="1820" u="none" cap="none" strike="noStrike">
                <a:solidFill>
                  <a:schemeClr val="dk1"/>
                </a:solidFill>
                <a:latin typeface="Constantia"/>
                <a:ea typeface="Constantia"/>
                <a:cs typeface="Constantia"/>
                <a:sym typeface="Constantia"/>
              </a:rPr>
              <a:t> was able to be created successfully, it will always be returned by this method, regardless of whether or not the execution was successful. </a:t>
            </a:r>
            <a:endParaRPr/>
          </a:p>
          <a:p>
            <a:pPr indent="-164528" lvl="0" marL="274320" marR="0" rtl="0" algn="just">
              <a:lnSpc>
                <a:spcPct val="80000"/>
              </a:lnSpc>
              <a:spcBef>
                <a:spcPts val="364"/>
              </a:spcBef>
              <a:spcAft>
                <a:spcPts val="0"/>
              </a:spcAft>
              <a:buClr>
                <a:schemeClr val="accent3"/>
              </a:buClr>
              <a:buSzPts val="1729"/>
              <a:buFont typeface="Noto Sans Symbols"/>
              <a:buNone/>
            </a:pPr>
            <a:r>
              <a:t/>
            </a:r>
            <a:endParaRPr b="0" i="0" sz="1820" u="none" cap="none" strike="noStrike">
              <a:solidFill>
                <a:schemeClr val="dk1"/>
              </a:solidFill>
              <a:latin typeface="Constantia"/>
              <a:ea typeface="Constantia"/>
              <a:cs typeface="Constantia"/>
              <a:sym typeface="Constantia"/>
            </a:endParaRPr>
          </a:p>
          <a:p>
            <a:pPr indent="-274320" lvl="0" marL="274320" marR="0" rtl="0" algn="l">
              <a:lnSpc>
                <a:spcPct val="80000"/>
              </a:lnSpc>
              <a:spcBef>
                <a:spcPts val="364"/>
              </a:spcBef>
              <a:spcAft>
                <a:spcPts val="0"/>
              </a:spcAft>
              <a:buClr>
                <a:schemeClr val="accent3"/>
              </a:buClr>
              <a:buSzPts val="1729"/>
              <a:buFont typeface="Noto Sans Symbols"/>
              <a:buChar char="⚫"/>
            </a:pPr>
            <a:r>
              <a:rPr b="0" i="0" lang="en-US" sz="1820" u="none" cap="none" strike="noStrike">
                <a:solidFill>
                  <a:schemeClr val="dk1"/>
                </a:solidFill>
                <a:latin typeface="Constantia"/>
                <a:ea typeface="Constantia"/>
                <a:cs typeface="Constantia"/>
                <a:sym typeface="Constantia"/>
              </a:rPr>
              <a:t>A </a:t>
            </a:r>
            <a:r>
              <a:rPr b="1" i="0" lang="en-US" sz="1820" u="none" cap="none" strike="noStrike">
                <a:solidFill>
                  <a:schemeClr val="dk1"/>
                </a:solidFill>
                <a:latin typeface="Constantia"/>
                <a:ea typeface="Constantia"/>
                <a:cs typeface="Constantia"/>
                <a:sym typeface="Constantia"/>
              </a:rPr>
              <a:t>Job</a:t>
            </a:r>
            <a:r>
              <a:rPr b="0" i="0" lang="en-US" sz="1820" u="none" cap="none" strike="noStrike">
                <a:solidFill>
                  <a:schemeClr val="dk1"/>
                </a:solidFill>
                <a:latin typeface="Constantia"/>
                <a:ea typeface="Constantia"/>
                <a:cs typeface="Constantia"/>
                <a:sym typeface="Constantia"/>
              </a:rPr>
              <a:t> is composed of one to many </a:t>
            </a:r>
            <a:r>
              <a:rPr b="1" i="0" lang="en-US" sz="1820" u="none" cap="none" strike="noStrike">
                <a:solidFill>
                  <a:schemeClr val="dk1"/>
                </a:solidFill>
                <a:latin typeface="Constantia"/>
                <a:ea typeface="Constantia"/>
                <a:cs typeface="Constantia"/>
                <a:sym typeface="Constantia"/>
              </a:rPr>
              <a:t>Step</a:t>
            </a:r>
            <a:r>
              <a:rPr b="0" i="0" lang="en-US" sz="1820" u="none" cap="none" strike="noStrike">
                <a:solidFill>
                  <a:schemeClr val="dk1"/>
                </a:solidFill>
                <a:latin typeface="Constantia"/>
                <a:ea typeface="Constantia"/>
                <a:cs typeface="Constantia"/>
                <a:sym typeface="Constantia"/>
              </a:rPr>
              <a:t>s. Each Step can work in two modes :</a:t>
            </a:r>
            <a:endParaRPr/>
          </a:p>
          <a:p>
            <a:pPr indent="-274320" lvl="0" marL="274320" marR="0" rtl="0" algn="l">
              <a:lnSpc>
                <a:spcPct val="80000"/>
              </a:lnSpc>
              <a:spcBef>
                <a:spcPts val="364"/>
              </a:spcBef>
              <a:spcAft>
                <a:spcPts val="0"/>
              </a:spcAft>
              <a:buClr>
                <a:schemeClr val="accent3"/>
              </a:buClr>
              <a:buSzPts val="1729"/>
              <a:buFont typeface="Noto Sans Symbols"/>
              <a:buChar char="⚫"/>
            </a:pPr>
            <a:r>
              <a:rPr b="1" i="0" lang="en-US" sz="1820" u="none" cap="none" strike="noStrike">
                <a:solidFill>
                  <a:schemeClr val="dk1"/>
                </a:solidFill>
                <a:latin typeface="Constantia"/>
                <a:ea typeface="Constantia"/>
                <a:cs typeface="Constantia"/>
                <a:sym typeface="Constantia"/>
              </a:rPr>
              <a:t>#1. Chunk Oriented Processing or READ-PROCESS-WRITE mode</a:t>
            </a:r>
            <a:r>
              <a:rPr b="0" i="0" lang="en-US" sz="1820" u="none" cap="none" strike="noStrike">
                <a:solidFill>
                  <a:schemeClr val="dk1"/>
                </a:solidFill>
                <a:latin typeface="Constantia"/>
                <a:ea typeface="Constantia"/>
                <a:cs typeface="Constantia"/>
                <a:sym typeface="Constantia"/>
              </a:rPr>
              <a:t>: Step needs to read from a resource , process the data and then write back the process data to a resource. In this approach, Step has exactly one</a:t>
            </a:r>
            <a:r>
              <a:rPr b="1" i="0" lang="en-US" sz="1820" u="none" cap="none" strike="noStrike">
                <a:solidFill>
                  <a:schemeClr val="dk1"/>
                </a:solidFill>
                <a:latin typeface="Constantia"/>
                <a:ea typeface="Constantia"/>
                <a:cs typeface="Constantia"/>
                <a:sym typeface="Constantia"/>
              </a:rPr>
              <a:t>ItemReader</a:t>
            </a:r>
            <a:r>
              <a:rPr b="0" i="0" lang="en-US" sz="1820" u="none" cap="none" strike="noStrike">
                <a:solidFill>
                  <a:schemeClr val="dk1"/>
                </a:solidFill>
                <a:latin typeface="Constantia"/>
                <a:ea typeface="Constantia"/>
                <a:cs typeface="Constantia"/>
                <a:sym typeface="Constantia"/>
              </a:rPr>
              <a:t>(reader which reads from a resource, be it file, database, messaging queue etc.),</a:t>
            </a:r>
            <a:r>
              <a:rPr b="1" i="0" lang="en-US" sz="1820" u="none" cap="none" strike="noStrike">
                <a:solidFill>
                  <a:schemeClr val="dk1"/>
                </a:solidFill>
                <a:latin typeface="Constantia"/>
                <a:ea typeface="Constantia"/>
                <a:cs typeface="Constantia"/>
                <a:sym typeface="Constantia"/>
              </a:rPr>
              <a:t>ItemProcessor</a:t>
            </a:r>
            <a:r>
              <a:rPr b="0" i="0" lang="en-US" sz="1820" u="none" cap="none" strike="noStrike">
                <a:solidFill>
                  <a:schemeClr val="dk1"/>
                </a:solidFill>
                <a:latin typeface="Constantia"/>
                <a:ea typeface="Constantia"/>
                <a:cs typeface="Constantia"/>
                <a:sym typeface="Constantia"/>
              </a:rPr>
              <a:t> ( provides a hook to apply business logic) and </a:t>
            </a:r>
            <a:r>
              <a:rPr b="1" i="0" lang="en-US" sz="1820" u="none" cap="none" strike="noStrike">
                <a:solidFill>
                  <a:schemeClr val="dk1"/>
                </a:solidFill>
                <a:latin typeface="Constantia"/>
                <a:ea typeface="Constantia"/>
                <a:cs typeface="Constantia"/>
                <a:sym typeface="Constantia"/>
              </a:rPr>
              <a:t>ItemWriter</a:t>
            </a:r>
            <a:r>
              <a:rPr b="0" i="0" lang="en-US" sz="1820" u="none" cap="none" strike="noStrike">
                <a:solidFill>
                  <a:schemeClr val="dk1"/>
                </a:solidFill>
                <a:latin typeface="Constantia"/>
                <a:ea typeface="Constantia"/>
                <a:cs typeface="Constantia"/>
                <a:sym typeface="Constantia"/>
              </a:rPr>
              <a:t> (writer which writes to a resource, be it file, database, messaging queue etc). Once the number of items read equals the commit interval, the entire chunk is written out via the </a:t>
            </a:r>
            <a:r>
              <a:rPr b="1" i="0" lang="en-US" sz="1820" u="none" cap="none" strike="noStrike">
                <a:solidFill>
                  <a:schemeClr val="dk1"/>
                </a:solidFill>
                <a:latin typeface="Constantia"/>
                <a:ea typeface="Constantia"/>
                <a:cs typeface="Constantia"/>
                <a:sym typeface="Constantia"/>
              </a:rPr>
              <a:t>ItemWriter</a:t>
            </a:r>
            <a:r>
              <a:rPr b="0" i="0" lang="en-US" sz="1820" u="none" cap="none" strike="noStrike">
                <a:solidFill>
                  <a:schemeClr val="dk1"/>
                </a:solidFill>
                <a:latin typeface="Constantia"/>
                <a:ea typeface="Constantia"/>
                <a:cs typeface="Constantia"/>
                <a:sym typeface="Constantia"/>
              </a:rPr>
              <a:t>, and then the transaction is committed.</a:t>
            </a:r>
            <a:endParaRPr/>
          </a:p>
          <a:p>
            <a:pPr indent="-274320" lvl="0" marL="274320" marR="0" rtl="0" algn="l">
              <a:lnSpc>
                <a:spcPct val="80000"/>
              </a:lnSpc>
              <a:spcBef>
                <a:spcPts val="364"/>
              </a:spcBef>
              <a:spcAft>
                <a:spcPts val="0"/>
              </a:spcAft>
              <a:buClr>
                <a:schemeClr val="accent3"/>
              </a:buClr>
              <a:buSzPts val="1729"/>
              <a:buFont typeface="Noto Sans Symbols"/>
              <a:buChar char="⚫"/>
            </a:pPr>
            <a:r>
              <a:rPr b="1" i="0" lang="en-US" sz="1820" u="none" cap="none" strike="noStrike">
                <a:solidFill>
                  <a:schemeClr val="dk1"/>
                </a:solidFill>
                <a:latin typeface="Constantia"/>
                <a:ea typeface="Constantia"/>
                <a:cs typeface="Constantia"/>
                <a:sym typeface="Constantia"/>
              </a:rPr>
              <a:t>#2. TASKLET mode</a:t>
            </a:r>
            <a:r>
              <a:rPr b="0" i="0" lang="en-US" sz="1820" u="none" cap="none" strike="noStrike">
                <a:solidFill>
                  <a:schemeClr val="dk1"/>
                </a:solidFill>
                <a:latin typeface="Constantia"/>
                <a:ea typeface="Constantia"/>
                <a:cs typeface="Constantia"/>
                <a:sym typeface="Constantia"/>
              </a:rPr>
              <a:t>: Step has to perform a single operation (be it just sending email, executing a stored procedure, cleaning up files older than x days, etc). In this approach Step includes a </a:t>
            </a:r>
            <a:r>
              <a:rPr b="1" i="0" lang="en-US" sz="1820" u="none" cap="none" strike="noStrike">
                <a:solidFill>
                  <a:schemeClr val="dk1"/>
                </a:solidFill>
                <a:latin typeface="Constantia"/>
                <a:ea typeface="Constantia"/>
                <a:cs typeface="Constantia"/>
                <a:sym typeface="Constantia"/>
              </a:rPr>
              <a:t>Tasklet</a:t>
            </a:r>
            <a:r>
              <a:rPr b="0" i="0" lang="en-US" sz="1820" u="none" cap="none" strike="noStrike">
                <a:solidFill>
                  <a:schemeClr val="dk1"/>
                </a:solidFill>
                <a:latin typeface="Constantia"/>
                <a:ea typeface="Constantia"/>
                <a:cs typeface="Constantia"/>
                <a:sym typeface="Constantia"/>
              </a:rPr>
              <a:t> interface which have only one method execute which can perform above mentioned activities.</a:t>
            </a:r>
            <a:br>
              <a:rPr b="0" i="0" lang="en-US" sz="1820" u="none" cap="none" strike="noStrike">
                <a:solidFill>
                  <a:schemeClr val="dk1"/>
                </a:solidFill>
                <a:latin typeface="Constantia"/>
                <a:ea typeface="Constantia"/>
                <a:cs typeface="Constantia"/>
                <a:sym typeface="Constantia"/>
              </a:rPr>
            </a:br>
            <a:r>
              <a:rPr b="0" i="0" lang="en-US" sz="1820" u="none" cap="none" strike="noStrike">
                <a:solidFill>
                  <a:schemeClr val="dk1"/>
                </a:solidFill>
                <a:latin typeface="Constantia"/>
                <a:ea typeface="Constantia"/>
                <a:cs typeface="Constantia"/>
                <a:sym typeface="Constantia"/>
              </a:rPr>
              <a:t>A job is launched via </a:t>
            </a:r>
            <a:r>
              <a:rPr b="1" i="0" lang="en-US" sz="1820" u="none" cap="none" strike="noStrike">
                <a:solidFill>
                  <a:schemeClr val="dk1"/>
                </a:solidFill>
                <a:latin typeface="Constantia"/>
                <a:ea typeface="Constantia"/>
                <a:cs typeface="Constantia"/>
                <a:sym typeface="Constantia"/>
              </a:rPr>
              <a:t>JobLauncher</a:t>
            </a:r>
            <a:r>
              <a:rPr b="0" i="0" lang="en-US" sz="1820" u="none" cap="none" strike="noStrike">
                <a:solidFill>
                  <a:schemeClr val="dk1"/>
                </a:solidFill>
                <a:latin typeface="Constantia"/>
                <a:ea typeface="Constantia"/>
                <a:cs typeface="Constantia"/>
                <a:sym typeface="Constantia"/>
              </a:rPr>
              <a:t>, and </a:t>
            </a:r>
            <a:r>
              <a:rPr b="1" i="0" lang="en-US" sz="1820" u="none" cap="none" strike="noStrike">
                <a:solidFill>
                  <a:schemeClr val="dk1"/>
                </a:solidFill>
                <a:latin typeface="Constantia"/>
                <a:ea typeface="Constantia"/>
                <a:cs typeface="Constantia"/>
                <a:sym typeface="Constantia"/>
              </a:rPr>
              <a:t>JobRepository</a:t>
            </a:r>
            <a:r>
              <a:rPr b="0" i="0" lang="en-US" sz="1820" u="none" cap="none" strike="noStrike">
                <a:solidFill>
                  <a:schemeClr val="dk1"/>
                </a:solidFill>
                <a:latin typeface="Constantia"/>
                <a:ea typeface="Constantia"/>
                <a:cs typeface="Constantia"/>
                <a:sym typeface="Constantia"/>
              </a:rPr>
              <a:t> stores the meta data about the currently running process.Note that Steps can be chained together.</a:t>
            </a:r>
            <a:endParaRPr/>
          </a:p>
          <a:p>
            <a:pPr indent="-164528" lvl="0" marL="274320" marR="0" rtl="0" algn="just">
              <a:lnSpc>
                <a:spcPct val="80000"/>
              </a:lnSpc>
              <a:spcBef>
                <a:spcPts val="364"/>
              </a:spcBef>
              <a:spcAft>
                <a:spcPts val="0"/>
              </a:spcAft>
              <a:buClr>
                <a:schemeClr val="accent3"/>
              </a:buClr>
              <a:buSzPts val="1729"/>
              <a:buFont typeface="Noto Sans Symbols"/>
              <a:buNone/>
            </a:pPr>
            <a:r>
              <a:t/>
            </a:r>
            <a:endParaRPr b="0" i="0" sz="1820" u="none" cap="none" strike="noStrike">
              <a:solidFill>
                <a:schemeClr val="dk1"/>
              </a:solidFill>
              <a:latin typeface="Constantia"/>
              <a:ea typeface="Constantia"/>
              <a:cs typeface="Constantia"/>
              <a:sym typeface="Constantia"/>
            </a:endParaRPr>
          </a:p>
          <a:p>
            <a:pPr indent="-274320" lvl="0" marL="274320" marR="0" rtl="0" algn="just">
              <a:lnSpc>
                <a:spcPct val="80000"/>
              </a:lnSpc>
              <a:spcBef>
                <a:spcPts val="364"/>
              </a:spcBef>
              <a:spcAft>
                <a:spcPts val="0"/>
              </a:spcAft>
              <a:buClr>
                <a:schemeClr val="accent3"/>
              </a:buClr>
              <a:buSzPts val="1729"/>
              <a:buFont typeface="Noto Sans Symbols"/>
              <a:buChar char="⚫"/>
            </a:pPr>
            <a:r>
              <a:rPr b="0" i="0" lang="en-US" sz="1820" u="none" cap="none" strike="noStrike">
                <a:solidFill>
                  <a:schemeClr val="dk1"/>
                </a:solidFill>
                <a:latin typeface="Constantia"/>
                <a:ea typeface="Constantia"/>
                <a:cs typeface="Constantia"/>
                <a:sym typeface="Constantia"/>
              </a:rPr>
              <a:t>Skippable Exceptions are used to skip elements during reading, processing and writing and continue to the next element.</a:t>
            </a:r>
            <a:endParaRPr b="0" i="0" sz="1820" u="none" cap="none" strike="noStrike">
              <a:solidFill>
                <a:schemeClr val="dk1"/>
              </a:solidFill>
              <a:latin typeface="Constantia"/>
              <a:ea typeface="Constantia"/>
              <a:cs typeface="Constantia"/>
              <a:sym typeface="Constantia"/>
            </a:endParaRPr>
          </a:p>
        </p:txBody>
      </p:sp>
    </p:spTree>
  </p:cSld>
  <p:clrMapOvr>
    <a:masterClrMapping/>
  </p:clrMapOvr>
  <p:transition>
    <p:fade thruBlk="1"/>
  </p:transition>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100"/>
          <p:cNvSpPr txBox="1"/>
          <p:nvPr>
            <p:ph idx="4294967295" type="sub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274320" lvl="0" marL="274320" marR="0" rtl="0" algn="just">
              <a:lnSpc>
                <a:spcPct val="80000"/>
              </a:lnSpc>
              <a:spcBef>
                <a:spcPts val="0"/>
              </a:spcBef>
              <a:spcAft>
                <a:spcPts val="0"/>
              </a:spcAft>
              <a:buClr>
                <a:schemeClr val="accent3"/>
              </a:buClr>
              <a:buSzPts val="1544"/>
              <a:buFont typeface="Noto Sans Symbols"/>
              <a:buChar char="⚫"/>
            </a:pPr>
            <a:r>
              <a:rPr b="1" i="0" lang="en-US" sz="1625" u="sng" cap="none" strike="noStrike">
                <a:solidFill>
                  <a:srgbClr val="FF0000"/>
                </a:solidFill>
                <a:latin typeface="Constantia"/>
                <a:ea typeface="Constantia"/>
                <a:cs typeface="Constantia"/>
                <a:sym typeface="Constantia"/>
              </a:rPr>
              <a:t>Spring Remoting</a:t>
            </a:r>
            <a:endParaRPr b="1" i="0" sz="1625" u="sng" cap="none" strike="noStrike">
              <a:solidFill>
                <a:srgbClr val="FF0000"/>
              </a:solidFill>
              <a:latin typeface="Constantia"/>
              <a:ea typeface="Constantia"/>
              <a:cs typeface="Constantia"/>
              <a:sym typeface="Constantia"/>
            </a:endParaRPr>
          </a:p>
          <a:p>
            <a:pPr indent="-274320" lvl="0" marL="274320" marR="0" rtl="0" algn="just">
              <a:lnSpc>
                <a:spcPct val="80000"/>
              </a:lnSpc>
              <a:spcBef>
                <a:spcPts val="475"/>
              </a:spcBef>
              <a:spcAft>
                <a:spcPts val="0"/>
              </a:spcAft>
              <a:buClr>
                <a:schemeClr val="accent3"/>
              </a:buClr>
              <a:buSzPts val="2256"/>
              <a:buFont typeface="Noto Sans Symbols"/>
              <a:buChar char="⚫"/>
            </a:pPr>
            <a:r>
              <a:rPr b="0" i="0" lang="en-US" sz="2375" u="none" cap="none" strike="noStrike">
                <a:solidFill>
                  <a:schemeClr val="dk1"/>
                </a:solidFill>
                <a:latin typeface="Constantia"/>
                <a:ea typeface="Constantia"/>
                <a:cs typeface="Constantia"/>
                <a:sym typeface="Constantia"/>
              </a:rPr>
              <a:t>Spring includes a support for integrating with various Remoting technologies such as RMI.</a:t>
            </a:r>
            <a:endParaRPr/>
          </a:p>
          <a:p>
            <a:pPr indent="-274320" lvl="0" marL="274320" marR="0" rtl="0" algn="just">
              <a:lnSpc>
                <a:spcPct val="80000"/>
              </a:lnSpc>
              <a:spcBef>
                <a:spcPts val="475"/>
              </a:spcBef>
              <a:spcAft>
                <a:spcPts val="0"/>
              </a:spcAft>
              <a:buClr>
                <a:schemeClr val="accent3"/>
              </a:buClr>
              <a:buSzPts val="2256"/>
              <a:buFont typeface="Noto Sans Symbols"/>
              <a:buChar char="⚫"/>
            </a:pPr>
            <a:r>
              <a:rPr b="0" i="0" lang="en-US" sz="2375" u="none" cap="none" strike="noStrike">
                <a:solidFill>
                  <a:schemeClr val="dk1"/>
                </a:solidFill>
                <a:latin typeface="Constantia"/>
                <a:ea typeface="Constantia"/>
                <a:cs typeface="Constantia"/>
                <a:sym typeface="Constantia"/>
              </a:rPr>
              <a:t>Remote services are services hosted on remote servers and accessed by clients over the network. For example, lets say you are developing a desktop application that needs to connect to a central server. </a:t>
            </a:r>
            <a:endParaRPr/>
          </a:p>
          <a:p>
            <a:pPr indent="-176291" lvl="0" marL="274320" marR="0" rtl="0" algn="just">
              <a:lnSpc>
                <a:spcPct val="80000"/>
              </a:lnSpc>
              <a:spcBef>
                <a:spcPts val="325"/>
              </a:spcBef>
              <a:spcAft>
                <a:spcPts val="0"/>
              </a:spcAft>
              <a:buClr>
                <a:schemeClr val="accent3"/>
              </a:buClr>
              <a:buSzPts val="1544"/>
              <a:buFont typeface="Noto Sans Symbols"/>
              <a:buNone/>
            </a:pPr>
            <a:r>
              <a:t/>
            </a:r>
            <a:endParaRPr b="0" i="0" sz="1625" u="none" cap="none" strike="noStrike">
              <a:solidFill>
                <a:schemeClr val="dk1"/>
              </a:solidFill>
              <a:latin typeface="Constantia"/>
              <a:ea typeface="Constantia"/>
              <a:cs typeface="Constantia"/>
              <a:sym typeface="Constantia"/>
            </a:endParaRPr>
          </a:p>
          <a:p>
            <a:pPr indent="-274320" lvl="0" marL="274320" marR="0" rtl="0" algn="just">
              <a:lnSpc>
                <a:spcPct val="80000"/>
              </a:lnSpc>
              <a:spcBef>
                <a:spcPts val="325"/>
              </a:spcBef>
              <a:spcAft>
                <a:spcPts val="0"/>
              </a:spcAft>
              <a:buClr>
                <a:schemeClr val="accent3"/>
              </a:buClr>
              <a:buSzPts val="1544"/>
              <a:buFont typeface="Noto Sans Symbols"/>
              <a:buChar char="⚫"/>
            </a:pPr>
            <a:r>
              <a:rPr b="1" i="0" lang="en-US" sz="1625" u="sng" cap="none" strike="noStrike">
                <a:solidFill>
                  <a:srgbClr val="FF0000"/>
                </a:solidFill>
                <a:latin typeface="Constantia"/>
                <a:ea typeface="Constantia"/>
                <a:cs typeface="Constantia"/>
                <a:sym typeface="Constantia"/>
              </a:rPr>
              <a:t>Advantages of using Spring with RMI</a:t>
            </a:r>
            <a:endParaRPr/>
          </a:p>
          <a:p>
            <a:pPr indent="-514350" lvl="0" marL="514350" marR="0" rtl="0" algn="l">
              <a:lnSpc>
                <a:spcPct val="80000"/>
              </a:lnSpc>
              <a:spcBef>
                <a:spcPts val="425"/>
              </a:spcBef>
              <a:spcAft>
                <a:spcPts val="0"/>
              </a:spcAft>
              <a:buClr>
                <a:schemeClr val="accent3"/>
              </a:buClr>
              <a:buSzPts val="2019"/>
              <a:buFont typeface="Calibri"/>
              <a:buAutoNum type="arabicPeriod"/>
            </a:pPr>
            <a:r>
              <a:rPr b="0" i="0" lang="en-US" sz="2125" u="none" cap="none" strike="noStrike">
                <a:solidFill>
                  <a:schemeClr val="dk1"/>
                </a:solidFill>
                <a:latin typeface="Constantia"/>
                <a:ea typeface="Constantia"/>
                <a:cs typeface="Constantia"/>
                <a:sym typeface="Constantia"/>
              </a:rPr>
              <a:t>You don’t need to extend any RMI related Interfaces. </a:t>
            </a:r>
            <a:endParaRPr/>
          </a:p>
          <a:p>
            <a:pPr indent="-514350" lvl="0" marL="514350" marR="0" rtl="0" algn="l">
              <a:lnSpc>
                <a:spcPct val="80000"/>
              </a:lnSpc>
              <a:spcBef>
                <a:spcPts val="425"/>
              </a:spcBef>
              <a:spcAft>
                <a:spcPts val="0"/>
              </a:spcAft>
              <a:buClr>
                <a:schemeClr val="accent3"/>
              </a:buClr>
              <a:buSzPts val="2019"/>
              <a:buFont typeface="Calibri"/>
              <a:buAutoNum type="arabicPeriod"/>
            </a:pPr>
            <a:r>
              <a:rPr b="0" i="0" lang="en-US" sz="2125" u="none" cap="none" strike="noStrike">
                <a:solidFill>
                  <a:schemeClr val="dk1"/>
                </a:solidFill>
                <a:latin typeface="Constantia"/>
                <a:ea typeface="Constantia"/>
                <a:cs typeface="Constantia"/>
                <a:sym typeface="Constantia"/>
              </a:rPr>
              <a:t>So you can concentrate your application business logic rather than RMI specific codes. </a:t>
            </a:r>
            <a:endParaRPr/>
          </a:p>
          <a:p>
            <a:pPr indent="-514350" lvl="0" marL="514350" marR="0" rtl="0" algn="l">
              <a:lnSpc>
                <a:spcPct val="80000"/>
              </a:lnSpc>
              <a:spcBef>
                <a:spcPts val="425"/>
              </a:spcBef>
              <a:spcAft>
                <a:spcPts val="0"/>
              </a:spcAft>
              <a:buClr>
                <a:schemeClr val="accent3"/>
              </a:buClr>
              <a:buSzPts val="2019"/>
              <a:buFont typeface="Calibri"/>
              <a:buAutoNum type="arabicPeriod"/>
            </a:pPr>
            <a:r>
              <a:rPr b="0" i="0" lang="en-US" sz="2125" u="none" cap="none" strike="noStrike">
                <a:solidFill>
                  <a:schemeClr val="dk1"/>
                </a:solidFill>
                <a:latin typeface="Constantia"/>
                <a:ea typeface="Constantia"/>
                <a:cs typeface="Constantia"/>
                <a:sym typeface="Constantia"/>
              </a:rPr>
              <a:t>When you don’t extend RMI related Interfaces your application can export any other services without changing your existing code.</a:t>
            </a:r>
            <a:endParaRPr/>
          </a:p>
          <a:p>
            <a:pPr indent="-514350" lvl="0" marL="514350" marR="0" rtl="0" algn="l">
              <a:lnSpc>
                <a:spcPct val="80000"/>
              </a:lnSpc>
              <a:spcBef>
                <a:spcPts val="425"/>
              </a:spcBef>
              <a:spcAft>
                <a:spcPts val="0"/>
              </a:spcAft>
              <a:buClr>
                <a:schemeClr val="accent3"/>
              </a:buClr>
              <a:buSzPts val="2019"/>
              <a:buFont typeface="Calibri"/>
              <a:buAutoNum type="arabicPeriod"/>
            </a:pPr>
            <a:br>
              <a:rPr b="0" i="0" lang="en-US" sz="2125" u="none" cap="none" strike="noStrike">
                <a:solidFill>
                  <a:schemeClr val="dk1"/>
                </a:solidFill>
                <a:latin typeface="Constantia"/>
                <a:ea typeface="Constantia"/>
                <a:cs typeface="Constantia"/>
                <a:sym typeface="Constantia"/>
              </a:rPr>
            </a:br>
            <a:r>
              <a:rPr b="0" i="0" lang="en-US" sz="2125" u="none" cap="none" strike="noStrike">
                <a:solidFill>
                  <a:schemeClr val="dk1"/>
                </a:solidFill>
                <a:latin typeface="Constantia"/>
                <a:ea typeface="Constantia"/>
                <a:cs typeface="Constantia"/>
                <a:sym typeface="Constantia"/>
              </a:rPr>
              <a:t>Also you can write web client or any other service without changing existing code.</a:t>
            </a:r>
            <a:endParaRPr/>
          </a:p>
          <a:p>
            <a:pPr indent="-514350" lvl="0" marL="514350" marR="0" rtl="0" algn="l">
              <a:lnSpc>
                <a:spcPct val="80000"/>
              </a:lnSpc>
              <a:spcBef>
                <a:spcPts val="425"/>
              </a:spcBef>
              <a:spcAft>
                <a:spcPts val="0"/>
              </a:spcAft>
              <a:buClr>
                <a:schemeClr val="accent3"/>
              </a:buClr>
              <a:buSzPts val="2019"/>
              <a:buFont typeface="Calibri"/>
              <a:buAutoNum type="arabicPeriod"/>
            </a:pPr>
            <a:br>
              <a:rPr b="0" i="0" lang="en-US" sz="2125" u="none" cap="none" strike="noStrike">
                <a:solidFill>
                  <a:schemeClr val="dk1"/>
                </a:solidFill>
                <a:latin typeface="Constantia"/>
                <a:ea typeface="Constantia"/>
                <a:cs typeface="Constantia"/>
                <a:sym typeface="Constantia"/>
              </a:rPr>
            </a:br>
            <a:r>
              <a:rPr b="0" i="0" lang="en-US" sz="2125" u="none" cap="none" strike="noStrike">
                <a:solidFill>
                  <a:schemeClr val="dk1"/>
                </a:solidFill>
                <a:latin typeface="Constantia"/>
                <a:ea typeface="Constantia"/>
                <a:cs typeface="Constantia"/>
                <a:sym typeface="Constantia"/>
              </a:rPr>
              <a:t>This will improve your system Flexibility, Maintainability, and Extensibility.</a:t>
            </a:r>
            <a:endParaRPr/>
          </a:p>
          <a:p>
            <a:pPr indent="-514350" lvl="0" marL="514350" marR="0" rtl="0" algn="l">
              <a:lnSpc>
                <a:spcPct val="80000"/>
              </a:lnSpc>
              <a:spcBef>
                <a:spcPts val="425"/>
              </a:spcBef>
              <a:spcAft>
                <a:spcPts val="0"/>
              </a:spcAft>
              <a:buClr>
                <a:schemeClr val="accent3"/>
              </a:buClr>
              <a:buSzPts val="2019"/>
              <a:buFont typeface="Calibri"/>
              <a:buAutoNum type="arabicPeriod"/>
            </a:pPr>
            <a:br>
              <a:rPr b="0" i="0" lang="en-US" sz="2125" u="none" cap="none" strike="noStrike">
                <a:solidFill>
                  <a:schemeClr val="dk1"/>
                </a:solidFill>
                <a:latin typeface="Constantia"/>
                <a:ea typeface="Constantia"/>
                <a:cs typeface="Constantia"/>
                <a:sym typeface="Constantia"/>
              </a:rPr>
            </a:br>
            <a:r>
              <a:rPr b="0" i="0" lang="en-US" sz="2125" u="none" cap="none" strike="noStrike">
                <a:solidFill>
                  <a:schemeClr val="dk1"/>
                </a:solidFill>
                <a:latin typeface="Constantia"/>
                <a:ea typeface="Constantia"/>
                <a:cs typeface="Constantia"/>
                <a:sym typeface="Constantia"/>
              </a:rPr>
              <a:t>Hence, by using spring, RMI specific codes move into xml file. This reduces complexity of codes. Hiding complexity is another advantage.</a:t>
            </a:r>
            <a:endParaRPr b="0" i="0" sz="2125" u="none" cap="none" strike="noStrike">
              <a:solidFill>
                <a:schemeClr val="dk1"/>
              </a:solidFill>
              <a:latin typeface="Constantia"/>
              <a:ea typeface="Constantia"/>
              <a:cs typeface="Constantia"/>
              <a:sym typeface="Constantia"/>
            </a:endParaRPr>
          </a:p>
        </p:txBody>
      </p:sp>
    </p:spTree>
  </p:cSld>
  <p:clrMapOvr>
    <a:masterClrMapping/>
  </p:clrMapOvr>
  <p:transition>
    <p:fade thruBlk="1"/>
  </p:transition>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101"/>
          <p:cNvSpPr txBox="1"/>
          <p:nvPr>
            <p:ph idx="4294967295" type="subTitle"/>
          </p:nvPr>
        </p:nvSpPr>
        <p:spPr>
          <a:xfrm>
            <a:off x="0" y="304800"/>
            <a:ext cx="8763000" cy="6324600"/>
          </a:xfrm>
          <a:prstGeom prst="rect">
            <a:avLst/>
          </a:prstGeom>
          <a:noFill/>
          <a:ln>
            <a:noFill/>
          </a:ln>
        </p:spPr>
        <p:txBody>
          <a:bodyPr anchorCtr="0" anchor="t" bIns="45700" lIns="91425" spcFirstLastPara="1" rIns="91425" wrap="square" tIns="45700">
            <a:noAutofit/>
          </a:bodyPr>
          <a:lstStyle/>
          <a:p>
            <a:pPr indent="-274320" lvl="0" marL="274320" marR="0" rtl="0" algn="just">
              <a:spcBef>
                <a:spcPts val="0"/>
              </a:spcBef>
              <a:spcAft>
                <a:spcPts val="0"/>
              </a:spcAft>
              <a:buClr>
                <a:schemeClr val="accent3"/>
              </a:buClr>
              <a:buSzPts val="2470"/>
              <a:buFont typeface="Noto Sans Symbols"/>
              <a:buChar char="⚫"/>
            </a:pPr>
            <a:r>
              <a:rPr b="0" i="0" lang="en-US" sz="2600" u="none" cap="none" strike="noStrike">
                <a:solidFill>
                  <a:schemeClr val="dk1"/>
                </a:solidFill>
                <a:latin typeface="Constantia"/>
                <a:ea typeface="Constantia"/>
                <a:cs typeface="Constantia"/>
                <a:sym typeface="Constantia"/>
              </a:rPr>
              <a:t>New features in Spring 4.x</a:t>
            </a:r>
            <a:endParaRPr/>
          </a:p>
          <a:p>
            <a:pPr indent="-514350" lvl="0" marL="514350" marR="0" rtl="0" algn="just">
              <a:spcBef>
                <a:spcPts val="520"/>
              </a:spcBef>
              <a:spcAft>
                <a:spcPts val="0"/>
              </a:spcAft>
              <a:buClr>
                <a:schemeClr val="accent3"/>
              </a:buClr>
              <a:buSzPts val="2470"/>
              <a:buFont typeface="Calibri"/>
              <a:buAutoNum type="arabicPeriod"/>
            </a:pPr>
            <a:r>
              <a:rPr b="0" i="0" lang="en-US" sz="2600" u="none" cap="none" strike="noStrike">
                <a:solidFill>
                  <a:schemeClr val="dk1"/>
                </a:solidFill>
                <a:latin typeface="Constantia"/>
                <a:ea typeface="Constantia"/>
                <a:cs typeface="Constantia"/>
                <a:sym typeface="Constantia"/>
              </a:rPr>
              <a:t>Spring Framework 4.0 provides support for several Java 8 features.</a:t>
            </a:r>
            <a:endParaRPr/>
          </a:p>
          <a:p>
            <a:pPr indent="-514350" lvl="0" marL="514350" marR="0" rtl="0" algn="just">
              <a:spcBef>
                <a:spcPts val="520"/>
              </a:spcBef>
              <a:spcAft>
                <a:spcPts val="0"/>
              </a:spcAft>
              <a:buClr>
                <a:schemeClr val="accent3"/>
              </a:buClr>
              <a:buSzPts val="2470"/>
              <a:buFont typeface="Calibri"/>
              <a:buAutoNum type="arabicPeriod"/>
            </a:pPr>
            <a:r>
              <a:rPr b="1" i="0" lang="en-US" sz="2600" u="none" cap="none" strike="noStrike">
                <a:solidFill>
                  <a:schemeClr val="dk1"/>
                </a:solidFill>
                <a:latin typeface="Constantia"/>
                <a:ea typeface="Constantia"/>
                <a:cs typeface="Constantia"/>
                <a:sym typeface="Constantia"/>
              </a:rPr>
              <a:t>Support WebSocket, SockJS, and STOMP Messaging</a:t>
            </a:r>
            <a:endParaRPr/>
          </a:p>
          <a:p>
            <a:pPr indent="-514350" lvl="0" marL="514350" marR="0" rtl="0" algn="just">
              <a:spcBef>
                <a:spcPts val="520"/>
              </a:spcBef>
              <a:spcAft>
                <a:spcPts val="0"/>
              </a:spcAft>
              <a:buClr>
                <a:schemeClr val="accent3"/>
              </a:buClr>
              <a:buSzPts val="2470"/>
              <a:buFont typeface="Calibri"/>
              <a:buAutoNum type="arabicPeriod"/>
            </a:pPr>
            <a:r>
              <a:rPr b="1" i="0" lang="en-US" sz="2600" u="none" cap="none" strike="noStrike">
                <a:solidFill>
                  <a:schemeClr val="dk1"/>
                </a:solidFill>
                <a:latin typeface="Constantia"/>
                <a:ea typeface="Constantia"/>
                <a:cs typeface="Constantia"/>
                <a:sym typeface="Constantia"/>
              </a:rPr>
              <a:t>Core Container improvements: Auotwiring supported for generics</a:t>
            </a:r>
            <a:endParaRPr/>
          </a:p>
          <a:p>
            <a:pPr indent="-514350" lvl="0" marL="514350" marR="0" rtl="0" algn="just">
              <a:spcBef>
                <a:spcPts val="520"/>
              </a:spcBef>
              <a:spcAft>
                <a:spcPts val="0"/>
              </a:spcAft>
              <a:buClr>
                <a:schemeClr val="accent3"/>
              </a:buClr>
              <a:buSzPts val="2470"/>
              <a:buFont typeface="Calibri"/>
              <a:buAutoNum type="arabicPeriod"/>
            </a:pPr>
            <a:r>
              <a:rPr b="0" i="0" lang="en-US" sz="2600" u="none" cap="none" strike="noStrike">
                <a:solidFill>
                  <a:schemeClr val="dk1"/>
                </a:solidFill>
                <a:latin typeface="Constantia"/>
                <a:ea typeface="Constantia"/>
                <a:cs typeface="Constantia"/>
                <a:sym typeface="Constantia"/>
              </a:rPr>
              <a:t>Deployment to Servlet 2.5 servers remains an option, but Spring Framework 4.0 is now focused primarily on Servlet 3.0 environments.</a:t>
            </a:r>
            <a:endParaRPr b="0" i="0" sz="2600" u="none" cap="none" strike="noStrike">
              <a:solidFill>
                <a:schemeClr val="dk1"/>
              </a:solidFill>
              <a:latin typeface="Constantia"/>
              <a:ea typeface="Constantia"/>
              <a:cs typeface="Constantia"/>
              <a:sym typeface="Constantia"/>
            </a:endParaRPr>
          </a:p>
        </p:txBody>
      </p:sp>
    </p:spTree>
  </p:cSld>
  <p:clrMapOvr>
    <a:masterClrMapping/>
  </p:clrMapOvr>
  <p:transition>
    <p:fade thruBlk="1"/>
  </p:transition>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pic>
        <p:nvPicPr>
          <p:cNvPr id="701" name="Google Shape;701;p102"/>
          <p:cNvPicPr preferRelativeResize="0"/>
          <p:nvPr/>
        </p:nvPicPr>
        <p:blipFill rotWithShape="1">
          <a:blip r:embed="rId3">
            <a:alphaModFix/>
          </a:blip>
          <a:srcRect b="0" l="0" r="0" t="0"/>
          <a:stretch/>
        </p:blipFill>
        <p:spPr>
          <a:xfrm>
            <a:off x="228600" y="1447800"/>
            <a:ext cx="4170406" cy="3214688"/>
          </a:xfrm>
          <a:prstGeom prst="rect">
            <a:avLst/>
          </a:prstGeom>
          <a:noFill/>
          <a:ln>
            <a:noFill/>
          </a:ln>
        </p:spPr>
      </p:pic>
      <p:pic>
        <p:nvPicPr>
          <p:cNvPr id="702" name="Google Shape;702;p102"/>
          <p:cNvPicPr preferRelativeResize="0"/>
          <p:nvPr/>
        </p:nvPicPr>
        <p:blipFill rotWithShape="1">
          <a:blip r:embed="rId4">
            <a:alphaModFix/>
          </a:blip>
          <a:srcRect b="0" l="0" r="0" t="0"/>
          <a:stretch/>
        </p:blipFill>
        <p:spPr>
          <a:xfrm>
            <a:off x="5334000" y="1143000"/>
            <a:ext cx="3048000" cy="4985576"/>
          </a:xfrm>
          <a:prstGeom prst="rect">
            <a:avLst/>
          </a:prstGeom>
          <a:noFill/>
          <a:ln>
            <a:noFill/>
          </a:ln>
        </p:spPr>
      </p:pic>
    </p:spTree>
  </p:cSld>
  <p:clrMapOvr>
    <a:masterClrMapping/>
  </p:clrMapOvr>
  <p:transition>
    <p:fade thruBlk="1"/>
  </p:transition>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103"/>
          <p:cNvSpPr/>
          <p:nvPr/>
        </p:nvSpPr>
        <p:spPr>
          <a:xfrm>
            <a:off x="0" y="0"/>
            <a:ext cx="9144000" cy="66787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u="sng">
                <a:solidFill>
                  <a:srgbClr val="FF0000"/>
                </a:solidFill>
                <a:latin typeface="Constantia"/>
                <a:ea typeface="Constantia"/>
                <a:cs typeface="Constantia"/>
                <a:sym typeface="Constantia"/>
              </a:rPr>
              <a:t>Spring MVC Binding URL Query Parameters</a:t>
            </a:r>
            <a:endParaRPr/>
          </a:p>
          <a:p>
            <a:pPr indent="0" lvl="0" marL="0" marR="0" rtl="0" algn="l">
              <a:spcBef>
                <a:spcPts val="0"/>
              </a:spcBef>
              <a:spcAft>
                <a:spcPts val="0"/>
              </a:spcAft>
              <a:buNone/>
            </a:pPr>
            <a:r>
              <a:rPr lang="en-US" sz="2000">
                <a:solidFill>
                  <a:schemeClr val="dk1"/>
                </a:solidFill>
                <a:latin typeface="Constantia"/>
                <a:ea typeface="Constantia"/>
                <a:cs typeface="Constantia"/>
                <a:sym typeface="Constantia"/>
              </a:rPr>
              <a:t>@RequestParam annotation is used to bind parameter values in query string to controller method parameters.</a:t>
            </a:r>
            <a:endParaRPr/>
          </a:p>
          <a:p>
            <a:pPr indent="0" lvl="0" marL="0" marR="0" rtl="0" algn="l">
              <a:spcBef>
                <a:spcPts val="0"/>
              </a:spcBef>
              <a:spcAft>
                <a:spcPts val="0"/>
              </a:spcAft>
              <a:buNone/>
            </a:pPr>
            <a:r>
              <a:rPr b="1" lang="en-US" sz="2000">
                <a:solidFill>
                  <a:schemeClr val="dk1"/>
                </a:solidFill>
                <a:latin typeface="Constantia"/>
                <a:ea typeface="Constantia"/>
                <a:cs typeface="Constantia"/>
                <a:sym typeface="Constantia"/>
              </a:rPr>
              <a:t>Parameter name in url and method parameter name are different</a:t>
            </a:r>
            <a:endParaRPr/>
          </a:p>
          <a:p>
            <a:pPr indent="0" lvl="0" marL="0" marR="0" rtl="0" algn="l">
              <a:spcBef>
                <a:spcPts val="0"/>
              </a:spcBef>
              <a:spcAft>
                <a:spcPts val="0"/>
              </a:spcAft>
              <a:buNone/>
            </a:pPr>
            <a:r>
              <a:rPr lang="en-US" sz="2000">
                <a:solidFill>
                  <a:schemeClr val="dk1"/>
                </a:solidFill>
                <a:latin typeface="Constantia"/>
                <a:ea typeface="Constantia"/>
                <a:cs typeface="Constantia"/>
                <a:sym typeface="Constantia"/>
              </a:rPr>
              <a:t>@RequestParam("dept") String deptName</a:t>
            </a:r>
            <a:endParaRPr sz="2000">
              <a:solidFill>
                <a:schemeClr val="dk1"/>
              </a:solidFill>
              <a:latin typeface="Constantia"/>
              <a:ea typeface="Constantia"/>
              <a:cs typeface="Constantia"/>
              <a:sym typeface="Constantia"/>
            </a:endParaRPr>
          </a:p>
          <a:p>
            <a:pPr indent="0" lvl="0" marL="0" marR="0" rtl="0" algn="l">
              <a:spcBef>
                <a:spcPts val="0"/>
              </a:spcBef>
              <a:spcAft>
                <a:spcPts val="0"/>
              </a:spcAft>
              <a:buNone/>
            </a:pPr>
            <a:r>
              <a:rPr b="1" lang="en-US" sz="2000">
                <a:solidFill>
                  <a:schemeClr val="dk1"/>
                </a:solidFill>
                <a:latin typeface="Constantia"/>
                <a:ea typeface="Constantia"/>
                <a:cs typeface="Constantia"/>
                <a:sym typeface="Constantia"/>
              </a:rPr>
              <a:t>Parameter name in url and method parameter name are same</a:t>
            </a:r>
            <a:endParaRPr sz="20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2000">
                <a:solidFill>
                  <a:schemeClr val="dk1"/>
                </a:solidFill>
                <a:latin typeface="Constantia"/>
                <a:ea typeface="Constantia"/>
                <a:cs typeface="Constantia"/>
                <a:sym typeface="Constantia"/>
              </a:rPr>
              <a:t>@RequestParam String state</a:t>
            </a:r>
            <a:endParaRPr/>
          </a:p>
          <a:p>
            <a:pPr indent="0" lvl="0" marL="0" marR="0" rtl="0" algn="l">
              <a:spcBef>
                <a:spcPts val="0"/>
              </a:spcBef>
              <a:spcAft>
                <a:spcPts val="0"/>
              </a:spcAft>
              <a:buNone/>
            </a:pPr>
            <a:r>
              <a:t/>
            </a:r>
            <a:endParaRPr b="1" sz="2000">
              <a:solidFill>
                <a:schemeClr val="dk1"/>
              </a:solidFill>
              <a:latin typeface="Constantia"/>
              <a:ea typeface="Constantia"/>
              <a:cs typeface="Constantia"/>
              <a:sym typeface="Constantia"/>
            </a:endParaRPr>
          </a:p>
          <a:p>
            <a:pPr indent="0" lvl="0" marL="0" marR="0" rtl="0" algn="l">
              <a:spcBef>
                <a:spcPts val="0"/>
              </a:spcBef>
              <a:spcAft>
                <a:spcPts val="0"/>
              </a:spcAft>
              <a:buNone/>
            </a:pPr>
            <a:r>
              <a:rPr b="1" lang="en-US" sz="2000">
                <a:solidFill>
                  <a:schemeClr val="dk1"/>
                </a:solidFill>
                <a:latin typeface="Constantia"/>
                <a:ea typeface="Constantia"/>
                <a:cs typeface="Constantia"/>
                <a:sym typeface="Constantia"/>
              </a:rPr>
              <a:t>Multiple @RequestParam annotations can be used, to receive multiple parameters</a:t>
            </a:r>
            <a:endParaRPr/>
          </a:p>
          <a:p>
            <a:pPr indent="0" lvl="0" marL="0" marR="0" rtl="0" algn="l">
              <a:spcBef>
                <a:spcPts val="0"/>
              </a:spcBef>
              <a:spcAft>
                <a:spcPts val="0"/>
              </a:spcAft>
              <a:buNone/>
            </a:pPr>
            <a:r>
              <a:rPr lang="en-US" sz="2000">
                <a:solidFill>
                  <a:schemeClr val="dk1"/>
                </a:solidFill>
                <a:latin typeface="Constantia"/>
                <a:ea typeface="Constantia"/>
                <a:cs typeface="Constantia"/>
                <a:sym typeface="Constantia"/>
              </a:rPr>
              <a:t>/employees?dept=IT&amp;state=NC</a:t>
            </a:r>
            <a:endParaRPr/>
          </a:p>
          <a:p>
            <a:pPr indent="0" lvl="0" marL="0" marR="0" rtl="0" algn="l">
              <a:spcBef>
                <a:spcPts val="0"/>
              </a:spcBef>
              <a:spcAft>
                <a:spcPts val="0"/>
              </a:spcAft>
              <a:buNone/>
            </a:pPr>
            <a:r>
              <a:rPr lang="en-US" sz="2000">
                <a:solidFill>
                  <a:schemeClr val="dk1"/>
                </a:solidFill>
                <a:latin typeface="Constantia"/>
                <a:ea typeface="Constantia"/>
                <a:cs typeface="Constantia"/>
                <a:sym typeface="Constantia"/>
              </a:rPr>
              <a:t>@RequestParam("dept") String deptName, @RequestParam("state") String stateCode</a:t>
            </a:r>
            <a:endParaRPr sz="2000">
              <a:solidFill>
                <a:schemeClr val="dk1"/>
              </a:solidFill>
              <a:latin typeface="Constantia"/>
              <a:ea typeface="Constantia"/>
              <a:cs typeface="Constantia"/>
              <a:sym typeface="Constantia"/>
            </a:endParaRPr>
          </a:p>
          <a:p>
            <a:pPr indent="0" lvl="0" marL="0" marR="0" rtl="0" algn="l">
              <a:spcBef>
                <a:spcPts val="0"/>
              </a:spcBef>
              <a:spcAft>
                <a:spcPts val="0"/>
              </a:spcAft>
              <a:buNone/>
            </a:pPr>
            <a:br>
              <a:rPr lang="en-US" sz="2000">
                <a:solidFill>
                  <a:schemeClr val="dk1"/>
                </a:solidFill>
                <a:latin typeface="Constantia"/>
                <a:ea typeface="Constantia"/>
                <a:cs typeface="Constantia"/>
                <a:sym typeface="Constantia"/>
              </a:rPr>
            </a:br>
            <a:r>
              <a:rPr b="1" lang="en-US" sz="2000">
                <a:solidFill>
                  <a:schemeClr val="dk1"/>
                </a:solidFill>
                <a:latin typeface="Constantia"/>
                <a:ea typeface="Constantia"/>
                <a:cs typeface="Constantia"/>
                <a:sym typeface="Constantia"/>
              </a:rPr>
              <a:t>Using Map with @RequestParam for multiple params</a:t>
            </a:r>
            <a:endParaRPr sz="20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2000">
                <a:solidFill>
                  <a:schemeClr val="dk1"/>
                </a:solidFill>
                <a:latin typeface="Constantia"/>
                <a:ea typeface="Constantia"/>
                <a:cs typeface="Constantia"/>
                <a:sym typeface="Constantia"/>
              </a:rPr>
              <a:t>Map is populated with all parameter names and values in the url</a:t>
            </a:r>
            <a:endParaRPr sz="20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2000">
                <a:solidFill>
                  <a:schemeClr val="dk1"/>
                </a:solidFill>
                <a:latin typeface="Constantia"/>
                <a:ea typeface="Constantia"/>
                <a:cs typeface="Constantia"/>
                <a:sym typeface="Constantia"/>
              </a:rPr>
              <a:t>@RequestParam Map&lt;String, String&gt; queryMap</a:t>
            </a:r>
            <a:endParaRPr sz="2000">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sz="2000">
              <a:solidFill>
                <a:schemeClr val="dk1"/>
              </a:solidFill>
              <a:latin typeface="Constantia"/>
              <a:ea typeface="Constantia"/>
              <a:cs typeface="Constantia"/>
              <a:sym typeface="Constantia"/>
            </a:endParaRPr>
          </a:p>
          <a:p>
            <a:pPr indent="0" lvl="0" marL="0" marR="0" rtl="0" algn="l">
              <a:spcBef>
                <a:spcPts val="0"/>
              </a:spcBef>
              <a:spcAft>
                <a:spcPts val="0"/>
              </a:spcAft>
              <a:buNone/>
            </a:pPr>
            <a:r>
              <a:rPr b="1" lang="en-US" sz="2000">
                <a:solidFill>
                  <a:schemeClr val="dk1"/>
                </a:solidFill>
                <a:latin typeface="Constantia"/>
                <a:ea typeface="Constantia"/>
                <a:cs typeface="Constantia"/>
                <a:sym typeface="Constantia"/>
              </a:rPr>
              <a:t>Auto type conversion</a:t>
            </a:r>
            <a:br>
              <a:rPr lang="en-US" sz="2000">
                <a:solidFill>
                  <a:schemeClr val="dk1"/>
                </a:solidFill>
                <a:latin typeface="Constantia"/>
                <a:ea typeface="Constantia"/>
                <a:cs typeface="Constantia"/>
                <a:sym typeface="Constantia"/>
              </a:rPr>
            </a:br>
            <a:r>
              <a:rPr lang="en-US" sz="2000">
                <a:solidFill>
                  <a:schemeClr val="dk1"/>
                </a:solidFill>
                <a:latin typeface="Constantia"/>
                <a:ea typeface="Constantia"/>
                <a:cs typeface="Constantia"/>
                <a:sym typeface="Constantia"/>
              </a:rPr>
              <a:t>If target method parameter is not String, automatic type conversion can happen. All simple types such as int, long, Date, etc. are supported by default. Following will map to /employees/234/paystubs?months=5</a:t>
            </a:r>
            <a:endParaRPr/>
          </a:p>
          <a:p>
            <a:pPr indent="0" lvl="0" marL="0" marR="0" rtl="0" algn="l">
              <a:spcBef>
                <a:spcPts val="0"/>
              </a:spcBef>
              <a:spcAft>
                <a:spcPts val="0"/>
              </a:spcAft>
              <a:buNone/>
            </a:pPr>
            <a:r>
              <a:rPr lang="en-US" sz="2000">
                <a:solidFill>
                  <a:schemeClr val="dk1"/>
                </a:solidFill>
                <a:latin typeface="Constantia"/>
                <a:ea typeface="Constantia"/>
                <a:cs typeface="Constantia"/>
                <a:sym typeface="Constantia"/>
              </a:rPr>
              <a:t>@RequestParam("months") int previousMonths</a:t>
            </a:r>
            <a:endParaRPr sz="2000">
              <a:solidFill>
                <a:schemeClr val="dk1"/>
              </a:solidFill>
              <a:latin typeface="Constantia"/>
              <a:ea typeface="Constantia"/>
              <a:cs typeface="Constantia"/>
              <a:sym typeface="Constantia"/>
            </a:endParaRPr>
          </a:p>
        </p:txBody>
      </p:sp>
    </p:spTree>
  </p:cSld>
  <p:clrMapOvr>
    <a:masterClrMapping/>
  </p:clrMapOvr>
  <p:transition>
    <p:fade thruBlk="1"/>
  </p:transition>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104"/>
          <p:cNvSpPr/>
          <p:nvPr/>
        </p:nvSpPr>
        <p:spPr>
          <a:xfrm>
            <a:off x="0" y="0"/>
            <a:ext cx="8915400" cy="390876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u="sng">
                <a:solidFill>
                  <a:srgbClr val="FF0000"/>
                </a:solidFill>
                <a:latin typeface="Constantia"/>
                <a:ea typeface="Constantia"/>
                <a:cs typeface="Constantia"/>
                <a:sym typeface="Constantia"/>
              </a:rPr>
              <a:t>Spring MVC Binding URL Query Parameters</a:t>
            </a:r>
            <a:endParaRPr sz="2000">
              <a:solidFill>
                <a:schemeClr val="dk1"/>
              </a:solidFill>
              <a:latin typeface="Constantia"/>
              <a:ea typeface="Constantia"/>
              <a:cs typeface="Constantia"/>
              <a:sym typeface="Constantia"/>
            </a:endParaRPr>
          </a:p>
          <a:p>
            <a:pPr indent="0" lvl="0" marL="0" marR="0" rtl="0" algn="l">
              <a:spcBef>
                <a:spcPts val="0"/>
              </a:spcBef>
              <a:spcAft>
                <a:spcPts val="0"/>
              </a:spcAft>
              <a:buNone/>
            </a:pPr>
            <a:r>
              <a:rPr b="1" lang="en-US" sz="2000">
                <a:solidFill>
                  <a:schemeClr val="dk1"/>
                </a:solidFill>
                <a:latin typeface="Constantia"/>
                <a:ea typeface="Constantia"/>
                <a:cs typeface="Constantia"/>
                <a:sym typeface="Constantia"/>
              </a:rPr>
              <a:t>'required' element of @RequestParam</a:t>
            </a:r>
            <a:endParaRPr b="1" sz="20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2000">
                <a:solidFill>
                  <a:schemeClr val="dk1"/>
                </a:solidFill>
                <a:latin typeface="Constantia"/>
                <a:ea typeface="Constantia"/>
                <a:cs typeface="Constantia"/>
                <a:sym typeface="Constantia"/>
              </a:rPr>
              <a:t>This element defines whether the parameter is required. The default is true. That means the status code 400 will be returned if the parameter is missing in the request. We can switch this to false if we prefer a null value if the parameter is not present in the request.</a:t>
            </a:r>
            <a:endParaRPr/>
          </a:p>
          <a:p>
            <a:pPr indent="0" lvl="0" marL="0" marR="0" rtl="0" algn="l">
              <a:spcBef>
                <a:spcPts val="0"/>
              </a:spcBef>
              <a:spcAft>
                <a:spcPts val="0"/>
              </a:spcAft>
              <a:buNone/>
            </a:pPr>
            <a:r>
              <a:t/>
            </a:r>
            <a:endParaRPr sz="20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2000">
                <a:solidFill>
                  <a:schemeClr val="dk1"/>
                </a:solidFill>
                <a:latin typeface="Constantia"/>
                <a:ea typeface="Constantia"/>
                <a:cs typeface="Constantia"/>
                <a:sym typeface="Constantia"/>
              </a:rPr>
              <a:t>@RequestParam(value = "project", required = false) String projectName</a:t>
            </a:r>
            <a:endParaRPr sz="2000">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sz="2000">
              <a:solidFill>
                <a:schemeClr val="dk1"/>
              </a:solidFill>
              <a:latin typeface="Constantia"/>
              <a:ea typeface="Constantia"/>
              <a:cs typeface="Constantia"/>
              <a:sym typeface="Constantia"/>
            </a:endParaRPr>
          </a:p>
          <a:p>
            <a:pPr indent="0" lvl="0" marL="0" marR="0" rtl="0" algn="l">
              <a:spcBef>
                <a:spcPts val="0"/>
              </a:spcBef>
              <a:spcAft>
                <a:spcPts val="0"/>
              </a:spcAft>
              <a:buNone/>
            </a:pPr>
            <a:r>
              <a:rPr b="1" lang="en-US" sz="2000">
                <a:solidFill>
                  <a:schemeClr val="dk1"/>
                </a:solidFill>
                <a:latin typeface="Constantia"/>
                <a:ea typeface="Constantia"/>
                <a:cs typeface="Constantia"/>
                <a:sym typeface="Constantia"/>
              </a:rPr>
              <a:t>'defaultValue' element of @RequestParam</a:t>
            </a:r>
            <a:endParaRPr b="1" sz="20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2000">
                <a:solidFill>
                  <a:schemeClr val="dk1"/>
                </a:solidFill>
                <a:latin typeface="Constantia"/>
                <a:ea typeface="Constantia"/>
                <a:cs typeface="Constantia"/>
                <a:sym typeface="Constantia"/>
              </a:rPr>
              <a:t>defaultValue is being used when the parameter is missing or is empty in the url</a:t>
            </a:r>
            <a:endParaRPr sz="20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2000">
                <a:solidFill>
                  <a:schemeClr val="dk1"/>
                </a:solidFill>
                <a:latin typeface="Constantia"/>
                <a:ea typeface="Constantia"/>
                <a:cs typeface="Constantia"/>
                <a:sym typeface="Constantia"/>
              </a:rPr>
              <a:t>@RequestParam(value = "project", defaultValue="kara") String projectName</a:t>
            </a:r>
            <a:endParaRPr sz="2000">
              <a:solidFill>
                <a:schemeClr val="dk1"/>
              </a:solidFill>
              <a:latin typeface="Constantia"/>
              <a:ea typeface="Constantia"/>
              <a:cs typeface="Constantia"/>
              <a:sym typeface="Constantia"/>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4"/>
          <p:cNvSpPr txBox="1"/>
          <p:nvPr>
            <p:ph idx="1" type="body"/>
          </p:nvPr>
        </p:nvSpPr>
        <p:spPr>
          <a:xfrm>
            <a:off x="0" y="762000"/>
            <a:ext cx="8991600" cy="6096000"/>
          </a:xfrm>
          <a:prstGeom prst="rect">
            <a:avLst/>
          </a:prstGeom>
          <a:noFill/>
          <a:ln>
            <a:noFill/>
          </a:ln>
        </p:spPr>
        <p:txBody>
          <a:bodyPr anchorCtr="0" anchor="t" bIns="45700" lIns="91425" spcFirstLastPara="1" rIns="91425" wrap="square" tIns="45700">
            <a:noAutofit/>
          </a:bodyPr>
          <a:lstStyle/>
          <a:p>
            <a:pPr indent="-274320" lvl="0" marL="274320" rtl="0" algn="l">
              <a:lnSpc>
                <a:spcPct val="80000"/>
              </a:lnSpc>
              <a:spcBef>
                <a:spcPts val="0"/>
              </a:spcBef>
              <a:spcAft>
                <a:spcPts val="0"/>
              </a:spcAft>
              <a:buSzPts val="1729"/>
              <a:buNone/>
            </a:pPr>
            <a:r>
              <a:t/>
            </a:r>
            <a:endParaRPr sz="1820">
              <a:solidFill>
                <a:srgbClr val="FF0000"/>
              </a:solidFill>
              <a:latin typeface="Calibri"/>
              <a:ea typeface="Calibri"/>
              <a:cs typeface="Calibri"/>
              <a:sym typeface="Calibri"/>
            </a:endParaRPr>
          </a:p>
          <a:p>
            <a:pPr indent="-274320" lvl="0" marL="274320" rtl="0" algn="l">
              <a:lnSpc>
                <a:spcPct val="80000"/>
              </a:lnSpc>
              <a:spcBef>
                <a:spcPts val="476"/>
              </a:spcBef>
              <a:spcAft>
                <a:spcPts val="0"/>
              </a:spcAft>
              <a:buSzPts val="2261"/>
              <a:buNone/>
            </a:pPr>
            <a:r>
              <a:rPr b="1" lang="en-US" sz="2380">
                <a:latin typeface="Calibri"/>
                <a:ea typeface="Calibri"/>
                <a:cs typeface="Calibri"/>
                <a:sym typeface="Calibri"/>
              </a:rPr>
              <a:t>	DI/Inversion of control container :</a:t>
            </a:r>
            <a:r>
              <a:rPr lang="en-US" sz="2380">
                <a:latin typeface="Calibri"/>
                <a:ea typeface="Calibri"/>
                <a:cs typeface="Calibri"/>
                <a:sym typeface="Calibri"/>
              </a:rPr>
              <a:t> Configuration of application components and lifecycle management of java objects, which promotes </a:t>
            </a:r>
            <a:r>
              <a:rPr lang="en-US" sz="2380">
                <a:solidFill>
                  <a:srgbClr val="FF0000"/>
                </a:solidFill>
                <a:latin typeface="Calibri"/>
                <a:ea typeface="Calibri"/>
                <a:cs typeface="Calibri"/>
                <a:sym typeface="Calibri"/>
              </a:rPr>
              <a:t>loose coupling</a:t>
            </a:r>
            <a:r>
              <a:rPr lang="en-US" sz="2380">
                <a:latin typeface="Calibri"/>
                <a:ea typeface="Calibri"/>
                <a:cs typeface="Calibri"/>
                <a:sym typeface="Calibri"/>
              </a:rPr>
              <a:t>.</a:t>
            </a:r>
            <a:br>
              <a:rPr lang="en-US" sz="2380">
                <a:latin typeface="Calibri"/>
                <a:ea typeface="Calibri"/>
                <a:cs typeface="Calibri"/>
                <a:sym typeface="Calibri"/>
              </a:rPr>
            </a:br>
            <a:br>
              <a:rPr lang="en-US" sz="2380">
                <a:latin typeface="Calibri"/>
                <a:ea typeface="Calibri"/>
                <a:cs typeface="Calibri"/>
                <a:sym typeface="Calibri"/>
              </a:rPr>
            </a:br>
            <a:r>
              <a:rPr b="1" lang="en-US" sz="2380">
                <a:latin typeface="Calibri"/>
                <a:ea typeface="Calibri"/>
                <a:cs typeface="Calibri"/>
                <a:sym typeface="Calibri"/>
              </a:rPr>
              <a:t>Aspect-oriented programming :</a:t>
            </a:r>
            <a:r>
              <a:rPr lang="en-US" sz="2380">
                <a:latin typeface="Calibri"/>
                <a:ea typeface="Calibri"/>
                <a:cs typeface="Calibri"/>
                <a:sym typeface="Calibri"/>
              </a:rPr>
              <a:t> Enables implementation of cross-cutting routines, which drastically </a:t>
            </a:r>
            <a:r>
              <a:rPr lang="en-US" sz="2380">
                <a:solidFill>
                  <a:srgbClr val="FF0000"/>
                </a:solidFill>
                <a:latin typeface="Calibri"/>
                <a:ea typeface="Calibri"/>
                <a:cs typeface="Calibri"/>
                <a:sym typeface="Calibri"/>
              </a:rPr>
              <a:t>reduces duplication of code</a:t>
            </a:r>
            <a:r>
              <a:rPr lang="en-US" sz="2380">
                <a:latin typeface="Calibri"/>
                <a:ea typeface="Calibri"/>
                <a:cs typeface="Calibri"/>
                <a:sym typeface="Calibri"/>
              </a:rPr>
              <a:t>.</a:t>
            </a:r>
            <a:br>
              <a:rPr lang="en-US" sz="2380">
                <a:latin typeface="Calibri"/>
                <a:ea typeface="Calibri"/>
                <a:cs typeface="Calibri"/>
                <a:sym typeface="Calibri"/>
              </a:rPr>
            </a:br>
            <a:br>
              <a:rPr lang="en-US" sz="2380">
                <a:latin typeface="Calibri"/>
                <a:ea typeface="Calibri"/>
                <a:cs typeface="Calibri"/>
                <a:sym typeface="Calibri"/>
              </a:rPr>
            </a:br>
            <a:r>
              <a:rPr b="1" lang="en-US" sz="2380">
                <a:latin typeface="Calibri"/>
                <a:ea typeface="Calibri"/>
                <a:cs typeface="Calibri"/>
                <a:sym typeface="Calibri"/>
              </a:rPr>
              <a:t>Data access :</a:t>
            </a:r>
            <a:r>
              <a:rPr lang="en-US" sz="2380">
                <a:latin typeface="Calibri"/>
                <a:ea typeface="Calibri"/>
                <a:cs typeface="Calibri"/>
                <a:sym typeface="Calibri"/>
              </a:rPr>
              <a:t> Working with relational database management systems on the java platform using JDBC and object-relational mapping tools, </a:t>
            </a:r>
            <a:r>
              <a:rPr lang="en-US" sz="2380">
                <a:solidFill>
                  <a:srgbClr val="FF0000"/>
                </a:solidFill>
                <a:latin typeface="Calibri"/>
                <a:ea typeface="Calibri"/>
                <a:cs typeface="Calibri"/>
                <a:sym typeface="Calibri"/>
              </a:rPr>
              <a:t>minimizes the source code </a:t>
            </a:r>
            <a:r>
              <a:rPr lang="en-US" sz="2380">
                <a:solidFill>
                  <a:srgbClr val="FF0000"/>
                </a:solidFill>
                <a:latin typeface="Calibri"/>
                <a:ea typeface="Calibri"/>
                <a:cs typeface="Calibri"/>
                <a:sym typeface="Calibri"/>
              </a:rPr>
              <a:t>to</a:t>
            </a:r>
            <a:r>
              <a:rPr lang="en-US" sz="2380">
                <a:solidFill>
                  <a:srgbClr val="FF0000"/>
                </a:solidFill>
                <a:latin typeface="Calibri"/>
                <a:ea typeface="Calibri"/>
                <a:cs typeface="Calibri"/>
                <a:sym typeface="Calibri"/>
              </a:rPr>
              <a:t> interact with Databases.</a:t>
            </a:r>
            <a:br>
              <a:rPr lang="en-US" sz="2380">
                <a:latin typeface="Calibri"/>
                <a:ea typeface="Calibri"/>
                <a:cs typeface="Calibri"/>
                <a:sym typeface="Calibri"/>
              </a:rPr>
            </a:br>
            <a:br>
              <a:rPr lang="en-US" sz="2380">
                <a:latin typeface="Calibri"/>
                <a:ea typeface="Calibri"/>
                <a:cs typeface="Calibri"/>
                <a:sym typeface="Calibri"/>
              </a:rPr>
            </a:br>
            <a:r>
              <a:rPr b="1" lang="en-US" sz="2380">
                <a:latin typeface="Calibri"/>
                <a:ea typeface="Calibri"/>
                <a:cs typeface="Calibri"/>
                <a:sym typeface="Calibri"/>
              </a:rPr>
              <a:t>Transaction management :</a:t>
            </a:r>
            <a:r>
              <a:rPr lang="en-US" sz="2380">
                <a:latin typeface="Calibri"/>
                <a:ea typeface="Calibri"/>
                <a:cs typeface="Calibri"/>
                <a:sym typeface="Calibri"/>
              </a:rPr>
              <a:t> Unifies several transaction management APIs and coordinates transactions for Java objects, provides </a:t>
            </a:r>
            <a:r>
              <a:rPr lang="en-US" sz="2380">
                <a:solidFill>
                  <a:srgbClr val="FF0000"/>
                </a:solidFill>
                <a:latin typeface="Calibri"/>
                <a:ea typeface="Calibri"/>
                <a:cs typeface="Calibri"/>
                <a:sym typeface="Calibri"/>
              </a:rPr>
              <a:t>annotation based Transaction handling(instead of using commit/rollback calls manually)</a:t>
            </a:r>
            <a:r>
              <a:rPr lang="en-US" sz="2380">
                <a:latin typeface="Calibri"/>
                <a:ea typeface="Calibri"/>
                <a:cs typeface="Calibri"/>
                <a:sym typeface="Calibri"/>
              </a:rPr>
              <a:t>.</a:t>
            </a:r>
            <a:br>
              <a:rPr lang="en-US" sz="2380">
                <a:latin typeface="Calibri"/>
                <a:ea typeface="Calibri"/>
                <a:cs typeface="Calibri"/>
                <a:sym typeface="Calibri"/>
              </a:rPr>
            </a:br>
            <a:br>
              <a:rPr lang="en-US" sz="2380">
                <a:latin typeface="Calibri"/>
                <a:ea typeface="Calibri"/>
                <a:cs typeface="Calibri"/>
                <a:sym typeface="Calibri"/>
              </a:rPr>
            </a:br>
            <a:endParaRPr sz="2380">
              <a:solidFill>
                <a:srgbClr val="FF0000"/>
              </a:solidFill>
              <a:latin typeface="Calibri"/>
              <a:ea typeface="Calibri"/>
              <a:cs typeface="Calibri"/>
              <a:sym typeface="Calibri"/>
            </a:endParaRPr>
          </a:p>
        </p:txBody>
      </p:sp>
      <p:sp>
        <p:nvSpPr>
          <p:cNvPr id="193" name="Google Shape;193;p24"/>
          <p:cNvSpPr txBox="1"/>
          <p:nvPr>
            <p:ph type="title"/>
          </p:nvPr>
        </p:nvSpPr>
        <p:spPr>
          <a:xfrm>
            <a:off x="0" y="0"/>
            <a:ext cx="8305800" cy="8382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rgbClr val="FF0000"/>
              </a:buClr>
              <a:buSzPts val="5000"/>
              <a:buFont typeface="Calibri"/>
              <a:buNone/>
            </a:pPr>
            <a:r>
              <a:rPr lang="en-US">
                <a:solidFill>
                  <a:srgbClr val="FF0000"/>
                </a:solidFill>
              </a:rPr>
              <a:t>Spring Framework Features</a:t>
            </a:r>
            <a:endParaRPr>
              <a:solidFill>
                <a:srgbClr val="FF0000"/>
              </a:solidFill>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93"/>
                                        </p:tgtEl>
                                        <p:attrNameLst>
                                          <p:attrName>style.visibility</p:attrName>
                                        </p:attrNameLst>
                                      </p:cBhvr>
                                      <p:to>
                                        <p:strVal val="visible"/>
                                      </p:to>
                                    </p:set>
                                    <p:anim calcmode="lin" valueType="num">
                                      <p:cBhvr additive="base">
                                        <p:cTn dur="500"/>
                                        <p:tgtEl>
                                          <p:spTgt spid="19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105"/>
          <p:cNvSpPr/>
          <p:nvPr/>
        </p:nvSpPr>
        <p:spPr>
          <a:xfrm>
            <a:off x="0" y="0"/>
            <a:ext cx="8915400" cy="575542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u="sng">
                <a:solidFill>
                  <a:srgbClr val="FF0000"/>
                </a:solidFill>
                <a:latin typeface="Constantia"/>
                <a:ea typeface="Constantia"/>
                <a:cs typeface="Constantia"/>
                <a:sym typeface="Constantia"/>
              </a:rPr>
              <a:t>Spring Security</a:t>
            </a:r>
            <a:endParaRPr sz="20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2000">
                <a:solidFill>
                  <a:schemeClr val="dk1"/>
                </a:solidFill>
                <a:latin typeface="Constantia"/>
                <a:ea typeface="Constantia"/>
                <a:cs typeface="Constantia"/>
                <a:sym typeface="Constantia"/>
              </a:rPr>
              <a:t>Spring Security is a customizable authentication and access service framework for server side Java-based enterprise software applications</a:t>
            </a:r>
            <a:endParaRPr/>
          </a:p>
          <a:p>
            <a:pPr indent="0" lvl="0" marL="0" marR="0" rtl="0" algn="l">
              <a:spcBef>
                <a:spcPts val="0"/>
              </a:spcBef>
              <a:spcAft>
                <a:spcPts val="0"/>
              </a:spcAft>
              <a:buNone/>
            </a:pPr>
            <a:r>
              <a:rPr lang="en-US" sz="2000">
                <a:solidFill>
                  <a:schemeClr val="dk1"/>
                </a:solidFill>
                <a:latin typeface="Constantia"/>
                <a:ea typeface="Constantia"/>
                <a:cs typeface="Constantia"/>
                <a:sym typeface="Constantia"/>
              </a:rPr>
              <a:t>Spring security OAuth provides a method for making </a:t>
            </a:r>
            <a:r>
              <a:rPr lang="en-US" sz="2000" u="sng">
                <a:solidFill>
                  <a:schemeClr val="dk1"/>
                </a:solidFill>
                <a:latin typeface="Constantia"/>
                <a:ea typeface="Constantia"/>
                <a:cs typeface="Constantia"/>
                <a:sym typeface="Constantia"/>
              </a:rPr>
              <a:t>authenticated </a:t>
            </a:r>
            <a:r>
              <a:rPr lang="en-US" sz="2000">
                <a:solidFill>
                  <a:schemeClr val="dk1"/>
                </a:solidFill>
                <a:latin typeface="Constantia"/>
                <a:ea typeface="Constantia"/>
                <a:cs typeface="Constantia"/>
                <a:sym typeface="Constantia"/>
              </a:rPr>
              <a:t>HTTP requests using a </a:t>
            </a:r>
            <a:r>
              <a:rPr lang="en-US" sz="2000" u="sng">
                <a:solidFill>
                  <a:schemeClr val="dk1"/>
                </a:solidFill>
                <a:latin typeface="Constantia"/>
                <a:ea typeface="Constantia"/>
                <a:cs typeface="Constantia"/>
                <a:sym typeface="Constantia"/>
              </a:rPr>
              <a:t>token</a:t>
            </a:r>
            <a:r>
              <a:rPr lang="en-US" sz="2000">
                <a:solidFill>
                  <a:schemeClr val="dk1"/>
                </a:solidFill>
                <a:latin typeface="Constantia"/>
                <a:ea typeface="Constantia"/>
                <a:cs typeface="Constantia"/>
                <a:sym typeface="Constantia"/>
              </a:rPr>
              <a:t> - an identifier used to denote an access grant with specific scope, duration, and other attributes. </a:t>
            </a:r>
            <a:endParaRPr/>
          </a:p>
          <a:p>
            <a:pPr indent="0" lvl="0" marL="0" marR="0" rtl="0" algn="l">
              <a:spcBef>
                <a:spcPts val="0"/>
              </a:spcBef>
              <a:spcAft>
                <a:spcPts val="0"/>
              </a:spcAft>
              <a:buNone/>
            </a:pPr>
            <a:r>
              <a:rPr lang="en-US" sz="2000">
                <a:solidFill>
                  <a:schemeClr val="dk1"/>
                </a:solidFill>
                <a:latin typeface="Constantia"/>
                <a:ea typeface="Constantia"/>
                <a:cs typeface="Constantia"/>
                <a:sym typeface="Constantia"/>
              </a:rPr>
              <a:t>Tokens are issued to third-party </a:t>
            </a:r>
            <a:r>
              <a:rPr lang="en-US" sz="2000" u="sng">
                <a:solidFill>
                  <a:schemeClr val="dk1"/>
                </a:solidFill>
                <a:latin typeface="Constantia"/>
                <a:ea typeface="Constantia"/>
                <a:cs typeface="Constantia"/>
                <a:sym typeface="Constantia"/>
              </a:rPr>
              <a:t>clients</a:t>
            </a:r>
            <a:r>
              <a:rPr lang="en-US" sz="2000">
                <a:solidFill>
                  <a:schemeClr val="dk1"/>
                </a:solidFill>
                <a:latin typeface="Constantia"/>
                <a:ea typeface="Constantia"/>
                <a:cs typeface="Constantia"/>
                <a:sym typeface="Constantia"/>
              </a:rPr>
              <a:t> by an authorization server with the approval of the resource owner. Instead of sharing their credentials with the client, resource owners grant access by authenticating directly with the authorization server which in turn issues a token to the client. </a:t>
            </a:r>
            <a:endParaRPr/>
          </a:p>
          <a:p>
            <a:pPr indent="0" lvl="0" marL="0" marR="0" rtl="0" algn="l">
              <a:spcBef>
                <a:spcPts val="0"/>
              </a:spcBef>
              <a:spcAft>
                <a:spcPts val="0"/>
              </a:spcAft>
              <a:buNone/>
            </a:pPr>
            <a:r>
              <a:rPr lang="en-US" sz="2000">
                <a:solidFill>
                  <a:schemeClr val="dk1"/>
                </a:solidFill>
                <a:latin typeface="Constantia"/>
                <a:ea typeface="Constantia"/>
                <a:cs typeface="Constantia"/>
                <a:sym typeface="Constantia"/>
              </a:rPr>
              <a:t>The client uses the token (and optional secret) to authenticate with the resource server and gain access.</a:t>
            </a:r>
            <a:endParaRPr/>
          </a:p>
          <a:p>
            <a:pPr indent="0" lvl="0" marL="0" marR="0" rtl="0" algn="l">
              <a:spcBef>
                <a:spcPts val="0"/>
              </a:spcBef>
              <a:spcAft>
                <a:spcPts val="0"/>
              </a:spcAft>
              <a:buNone/>
            </a:pPr>
            <a:r>
              <a:t/>
            </a:r>
            <a:endParaRPr sz="20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2000">
                <a:solidFill>
                  <a:schemeClr val="dk1"/>
                </a:solidFill>
                <a:latin typeface="Constantia"/>
                <a:ea typeface="Constantia"/>
                <a:cs typeface="Constantia"/>
                <a:sym typeface="Constantia"/>
              </a:rPr>
              <a:t>"</a:t>
            </a:r>
            <a:r>
              <a:rPr b="1" lang="en-US" sz="2000">
                <a:solidFill>
                  <a:schemeClr val="dk1"/>
                </a:solidFill>
                <a:latin typeface="Constantia"/>
                <a:ea typeface="Constantia"/>
                <a:cs typeface="Constantia"/>
                <a:sym typeface="Constantia"/>
              </a:rPr>
              <a:t>Authentication</a:t>
            </a:r>
            <a:r>
              <a:rPr lang="en-US" sz="2000">
                <a:solidFill>
                  <a:schemeClr val="dk1"/>
                </a:solidFill>
                <a:latin typeface="Constantia"/>
                <a:ea typeface="Constantia"/>
                <a:cs typeface="Constantia"/>
                <a:sym typeface="Constantia"/>
              </a:rPr>
              <a:t>" is the assurance that the user is actually the user he is claiming to be, for example, when the user logs into any application and gives his credentials, he authenticates himself. At the authentication level, spring supports various authentication models such as </a:t>
            </a:r>
            <a:r>
              <a:rPr lang="en-US" sz="2000" u="sng">
                <a:solidFill>
                  <a:schemeClr val="hlink"/>
                </a:solidFill>
                <a:latin typeface="Constantia"/>
                <a:ea typeface="Constantia"/>
                <a:cs typeface="Constantia"/>
                <a:sym typeface="Constantia"/>
                <a:hlinkClick r:id="rId3"/>
              </a:rPr>
              <a:t>Http Basic authentication</a:t>
            </a:r>
            <a:r>
              <a:rPr lang="en-US" sz="2000">
                <a:solidFill>
                  <a:schemeClr val="dk1"/>
                </a:solidFill>
                <a:latin typeface="Constantia"/>
                <a:ea typeface="Constantia"/>
                <a:cs typeface="Constantia"/>
                <a:sym typeface="Constantia"/>
              </a:rPr>
              <a:t>, </a:t>
            </a:r>
            <a:r>
              <a:rPr lang="en-US" sz="2000" u="sng">
                <a:solidFill>
                  <a:schemeClr val="hlink"/>
                </a:solidFill>
                <a:latin typeface="Constantia"/>
                <a:ea typeface="Constantia"/>
                <a:cs typeface="Constantia"/>
                <a:sym typeface="Constantia"/>
                <a:hlinkClick r:id="rId4"/>
              </a:rPr>
              <a:t>Form Based authentication</a:t>
            </a:r>
            <a:r>
              <a:rPr lang="en-US" sz="2000">
                <a:solidFill>
                  <a:schemeClr val="dk1"/>
                </a:solidFill>
                <a:latin typeface="Constantia"/>
                <a:ea typeface="Constantia"/>
                <a:cs typeface="Constantia"/>
                <a:sym typeface="Constantia"/>
              </a:rPr>
              <a:t>.</a:t>
            </a:r>
            <a:endParaRPr sz="2000">
              <a:solidFill>
                <a:schemeClr val="dk1"/>
              </a:solidFill>
              <a:latin typeface="Constantia"/>
              <a:ea typeface="Constantia"/>
              <a:cs typeface="Constantia"/>
              <a:sym typeface="Constantia"/>
            </a:endParaRPr>
          </a:p>
        </p:txBody>
      </p:sp>
    </p:spTree>
  </p:cSld>
  <p:clrMapOvr>
    <a:masterClrMapping/>
  </p:clrMapOvr>
  <p:transition>
    <p:fade thruBlk="1"/>
  </p:transition>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106"/>
          <p:cNvSpPr/>
          <p:nvPr/>
        </p:nvSpPr>
        <p:spPr>
          <a:xfrm>
            <a:off x="0" y="0"/>
            <a:ext cx="9144000" cy="32932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u="sng">
                <a:solidFill>
                  <a:srgbClr val="FF0000"/>
                </a:solidFill>
                <a:latin typeface="Constantia"/>
                <a:ea typeface="Constantia"/>
                <a:cs typeface="Constantia"/>
                <a:sym typeface="Constantia"/>
              </a:rPr>
              <a:t>Spring Security</a:t>
            </a:r>
            <a:endParaRPr sz="2000">
              <a:solidFill>
                <a:schemeClr val="dk1"/>
              </a:solidFill>
              <a:latin typeface="Constantia"/>
              <a:ea typeface="Constantia"/>
              <a:cs typeface="Constantia"/>
              <a:sym typeface="Constantia"/>
            </a:endParaRPr>
          </a:p>
          <a:p>
            <a:pPr indent="0" lvl="0" marL="0" marR="0" rtl="0" algn="l">
              <a:spcBef>
                <a:spcPts val="0"/>
              </a:spcBef>
              <a:spcAft>
                <a:spcPts val="0"/>
              </a:spcAft>
              <a:buNone/>
            </a:pPr>
            <a:br>
              <a:rPr lang="en-US" sz="2000">
                <a:solidFill>
                  <a:schemeClr val="dk1"/>
                </a:solidFill>
                <a:latin typeface="Constantia"/>
                <a:ea typeface="Constantia"/>
                <a:cs typeface="Constantia"/>
                <a:sym typeface="Constantia"/>
              </a:rPr>
            </a:br>
            <a:r>
              <a:rPr lang="en-US" sz="2000">
                <a:solidFill>
                  <a:schemeClr val="dk1"/>
                </a:solidFill>
                <a:latin typeface="Constantia"/>
                <a:ea typeface="Constantia"/>
                <a:cs typeface="Constantia"/>
                <a:sym typeface="Constantia"/>
              </a:rPr>
              <a:t>"</a:t>
            </a:r>
            <a:r>
              <a:rPr b="1" lang="en-US" sz="2000">
                <a:solidFill>
                  <a:schemeClr val="dk1"/>
                </a:solidFill>
                <a:latin typeface="Constantia"/>
                <a:ea typeface="Constantia"/>
                <a:cs typeface="Constantia"/>
                <a:sym typeface="Constantia"/>
              </a:rPr>
              <a:t>Authorization</a:t>
            </a:r>
            <a:r>
              <a:rPr lang="en-US" sz="2000">
                <a:solidFill>
                  <a:schemeClr val="dk1"/>
                </a:solidFill>
                <a:latin typeface="Constantia"/>
                <a:ea typeface="Constantia"/>
                <a:cs typeface="Constantia"/>
                <a:sym typeface="Constantia"/>
              </a:rPr>
              <a:t>" is the assurance that the user is allowed to access only those resources that he is authorized to use. For example, in a corporate application, there are some parts of an application where only admin have access and to some parts all the employees have access. These access rules are determined by the access rights given to each user of the system. At the authorization level, spring targets three main areas: authorizing web request, authorizing whether methods can be invoked and authorizing access to individual domain object instances.  </a:t>
            </a:r>
            <a:br>
              <a:rPr lang="en-US" sz="2000">
                <a:solidFill>
                  <a:schemeClr val="dk1"/>
                </a:solidFill>
                <a:latin typeface="Constantia"/>
                <a:ea typeface="Constantia"/>
                <a:cs typeface="Constantia"/>
                <a:sym typeface="Constantia"/>
              </a:rPr>
            </a:br>
            <a:endParaRPr sz="2000">
              <a:solidFill>
                <a:schemeClr val="dk1"/>
              </a:solidFill>
              <a:latin typeface="Constantia"/>
              <a:ea typeface="Constantia"/>
              <a:cs typeface="Constantia"/>
              <a:sym typeface="Constantia"/>
            </a:endParaRPr>
          </a:p>
        </p:txBody>
      </p:sp>
    </p:spTree>
  </p:cSld>
  <p:clrMapOvr>
    <a:masterClrMapping/>
  </p:clrMapOvr>
  <p:transition>
    <p:fade thruBlk="1"/>
  </p:transition>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107"/>
          <p:cNvSpPr/>
          <p:nvPr/>
        </p:nvSpPr>
        <p:spPr>
          <a:xfrm>
            <a:off x="0" y="0"/>
            <a:ext cx="8915400" cy="32932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u="sng">
                <a:solidFill>
                  <a:srgbClr val="FF0000"/>
                </a:solidFill>
                <a:latin typeface="Constantia"/>
                <a:ea typeface="Constantia"/>
                <a:cs typeface="Constantia"/>
                <a:sym typeface="Constantia"/>
              </a:rPr>
              <a:t>Spring Security</a:t>
            </a:r>
            <a:br>
              <a:rPr lang="en-US" sz="2000">
                <a:solidFill>
                  <a:schemeClr val="dk1"/>
                </a:solidFill>
                <a:latin typeface="Constantia"/>
                <a:ea typeface="Constantia"/>
                <a:cs typeface="Constantia"/>
                <a:sym typeface="Constantia"/>
              </a:rPr>
            </a:br>
            <a:br>
              <a:rPr lang="en-US" sz="2000">
                <a:solidFill>
                  <a:schemeClr val="dk1"/>
                </a:solidFill>
                <a:latin typeface="Constantia"/>
                <a:ea typeface="Constantia"/>
                <a:cs typeface="Constantia"/>
                <a:sym typeface="Constantia"/>
              </a:rPr>
            </a:br>
            <a:r>
              <a:rPr lang="en-US" sz="2000">
                <a:solidFill>
                  <a:schemeClr val="dk1"/>
                </a:solidFill>
                <a:latin typeface="Constantia"/>
                <a:ea typeface="Constantia"/>
                <a:cs typeface="Constantia"/>
                <a:sym typeface="Constantia"/>
              </a:rPr>
              <a:t>"</a:t>
            </a:r>
            <a:r>
              <a:rPr b="1" lang="en-US" sz="2000">
                <a:solidFill>
                  <a:schemeClr val="dk1"/>
                </a:solidFill>
                <a:latin typeface="Constantia"/>
                <a:ea typeface="Constantia"/>
                <a:cs typeface="Constantia"/>
                <a:sym typeface="Constantia"/>
              </a:rPr>
              <a:t>Authorization</a:t>
            </a:r>
            <a:r>
              <a:rPr lang="en-US" sz="2000">
                <a:solidFill>
                  <a:schemeClr val="dk1"/>
                </a:solidFill>
                <a:latin typeface="Constantia"/>
                <a:ea typeface="Constantia"/>
                <a:cs typeface="Constantia"/>
                <a:sym typeface="Constantia"/>
              </a:rPr>
              <a:t>" is the assurance that the user is allowed to access only those resources that he is authorized to use. For example, in a corporate application, there are some parts of an application where only admin have access and to some parts all the employees have access. These access rules are determined by the access rights given to each user of the system. At the authorization level, spring targets three main areas: authorizing web request, authorizing whether methods can be invoked and authorizing access to individual domain object instances.  </a:t>
            </a:r>
            <a:br>
              <a:rPr lang="en-US" sz="2000">
                <a:solidFill>
                  <a:schemeClr val="dk1"/>
                </a:solidFill>
                <a:latin typeface="Constantia"/>
                <a:ea typeface="Constantia"/>
                <a:cs typeface="Constantia"/>
                <a:sym typeface="Constantia"/>
              </a:rPr>
            </a:br>
            <a:endParaRPr sz="2000">
              <a:solidFill>
                <a:schemeClr val="dk1"/>
              </a:solidFill>
              <a:latin typeface="Constantia"/>
              <a:ea typeface="Constantia"/>
              <a:cs typeface="Constantia"/>
              <a:sym typeface="Constantia"/>
            </a:endParaRPr>
          </a:p>
        </p:txBody>
      </p:sp>
    </p:spTree>
  </p:cSld>
  <p:clrMapOvr>
    <a:masterClrMapping/>
  </p:clrMapOvr>
  <p:transition>
    <p:fade thruBlk="1"/>
  </p:transition>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108"/>
          <p:cNvSpPr/>
          <p:nvPr/>
        </p:nvSpPr>
        <p:spPr>
          <a:xfrm>
            <a:off x="0" y="0"/>
            <a:ext cx="8915400"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u="sng">
                <a:solidFill>
                  <a:srgbClr val="FF0000"/>
                </a:solidFill>
                <a:latin typeface="Constantia"/>
                <a:ea typeface="Constantia"/>
                <a:cs typeface="Constantia"/>
                <a:sym typeface="Constantia"/>
              </a:rPr>
              <a:t>Spring WebServices</a:t>
            </a:r>
            <a:endParaRPr sz="2000">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sz="2000">
              <a:solidFill>
                <a:schemeClr val="dk1"/>
              </a:solidFill>
              <a:latin typeface="Constantia"/>
              <a:ea typeface="Constantia"/>
              <a:cs typeface="Constantia"/>
              <a:sym typeface="Constantia"/>
            </a:endParaRPr>
          </a:p>
        </p:txBody>
      </p:sp>
    </p:spTree>
  </p:cSld>
  <p:clrMapOvr>
    <a:masterClrMapping/>
  </p:clrMapOvr>
  <p:transition>
    <p:fade thruBlk="1"/>
  </p:transition>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109"/>
          <p:cNvSpPr/>
          <p:nvPr/>
        </p:nvSpPr>
        <p:spPr>
          <a:xfrm>
            <a:off x="0" y="0"/>
            <a:ext cx="8915400"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u="sng">
                <a:solidFill>
                  <a:srgbClr val="FF0000"/>
                </a:solidFill>
                <a:latin typeface="Constantia"/>
                <a:ea typeface="Constantia"/>
                <a:cs typeface="Constantia"/>
                <a:sym typeface="Constantia"/>
              </a:rPr>
              <a:t>Spring Web Services</a:t>
            </a:r>
            <a:endParaRPr sz="2000">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sz="2000">
              <a:solidFill>
                <a:schemeClr val="dk1"/>
              </a:solidFill>
              <a:latin typeface="Constantia"/>
              <a:ea typeface="Constantia"/>
              <a:cs typeface="Constantia"/>
              <a:sym typeface="Constantia"/>
            </a:endParaRPr>
          </a:p>
        </p:txBody>
      </p:sp>
    </p:spTree>
  </p:cSld>
  <p:clrMapOvr>
    <a:masterClrMapping/>
  </p:clrMapOvr>
  <p:transition>
    <p:fade thruBlk="1"/>
  </p:transition>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110"/>
          <p:cNvSpPr/>
          <p:nvPr/>
        </p:nvSpPr>
        <p:spPr>
          <a:xfrm>
            <a:off x="103905" y="2971800"/>
            <a:ext cx="8915400" cy="141577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6600">
                <a:solidFill>
                  <a:schemeClr val="dk1"/>
                </a:solidFill>
                <a:latin typeface="Calibri"/>
                <a:ea typeface="Calibri"/>
                <a:cs typeface="Calibri"/>
                <a:sym typeface="Calibri"/>
              </a:rPr>
              <a:t>Thank You</a:t>
            </a:r>
            <a:endParaRPr/>
          </a:p>
          <a:p>
            <a:pPr indent="0" lvl="0" marL="0" marR="0" rtl="0" algn="ctr">
              <a:spcBef>
                <a:spcPts val="0"/>
              </a:spcBef>
              <a:spcAft>
                <a:spcPts val="0"/>
              </a:spcAft>
              <a:buNone/>
            </a:pPr>
            <a:r>
              <a:t/>
            </a:r>
            <a:endParaRPr sz="2000">
              <a:solidFill>
                <a:schemeClr val="dk1"/>
              </a:solidFill>
              <a:latin typeface="Constantia"/>
              <a:ea typeface="Constantia"/>
              <a:cs typeface="Constantia"/>
              <a:sym typeface="Constantia"/>
            </a:endParaRPr>
          </a:p>
        </p:txBody>
      </p:sp>
    </p:spTree>
  </p:cSld>
  <p:clrMapOvr>
    <a:masterClrMapping/>
  </p:clrMapOvr>
  <p:transition>
    <p:fade thruBlk="1"/>
  </p:transition>
</p:sld>
</file>

<file path=ppt/theme/theme1.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