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273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iKftEWoM4p10R2Wc3VWn8Vs60B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7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://www.xyz.com:123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xyz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88925" y="20925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 Network Programming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990600" y="914400"/>
            <a:ext cx="2133600" cy="2819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6019800" y="914400"/>
            <a:ext cx="2438400" cy="2895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0"/>
          <p:cNvCxnSpPr/>
          <p:nvPr/>
        </p:nvCxnSpPr>
        <p:spPr>
          <a:xfrm>
            <a:off x="3124200" y="3048000"/>
            <a:ext cx="2895600" cy="3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10"/>
          <p:cNvCxnSpPr/>
          <p:nvPr/>
        </p:nvCxnSpPr>
        <p:spPr>
          <a:xfrm rot="10800000">
            <a:off x="3124200" y="3467099"/>
            <a:ext cx="2895600" cy="3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" name="Google Shape;141;p10"/>
          <p:cNvSpPr txBox="1"/>
          <p:nvPr/>
        </p:nvSpPr>
        <p:spPr>
          <a:xfrm>
            <a:off x="1143000" y="12192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Program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6172200" y="1143000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 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(listens on a port)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132050" y="207300"/>
            <a:ext cx="73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 Application Protocols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3657600" y="3124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3048000" y="3048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5334000" y="3048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0" y="4114800"/>
            <a:ext cx="9144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HTTP, HTTPS, SMTP(Simple Mail Transfer Protocol), POP3(Post Office Protocol), FTP(File Transfer Protocol),etc… are Application Protocols, which are further dependent on TCP/IP or UDP underlying Protocols.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Application specific services are provided by Application Protocols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When required, even proprietary Application protocols may be developed. These App protocols, may further depend on TCP/IP or UDP.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524000" y="2514600"/>
            <a:ext cx="6096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1447800" y="3733800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Client and Server machines are connected with a network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2286000" y="2514600"/>
            <a:ext cx="6096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172200" y="2590800"/>
            <a:ext cx="6096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6934200" y="2590800"/>
            <a:ext cx="6096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143000" y="1828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HTTP(s)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133600" y="1828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SMTP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6248400" y="1828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HTTP(s)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7315200" y="1828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SMTP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7. Port Number</a:t>
            </a:r>
            <a:br>
              <a:rPr lang="en-US" sz="3959"/>
            </a:br>
            <a:r>
              <a:rPr lang="en-US" sz="3000">
                <a:solidFill>
                  <a:srgbClr val="888888"/>
                </a:solidFill>
              </a:rPr>
              <a:t>A device will have multiple(thousands) of Network port numbers. Purpose of port numbers is multiple Network Applications(on a machine) can simultaneously send/receive data.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http://www.xyz.com:1234/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Server Standard Port Numbers(for Application Protocols)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80 – </a:t>
            </a:r>
            <a:r>
              <a:rPr lang="en-US" sz="3000">
                <a:solidFill>
                  <a:srgbClr val="FF0000"/>
                </a:solidFill>
              </a:rPr>
              <a:t>HTTP </a:t>
            </a:r>
            <a:r>
              <a:rPr lang="en-US" sz="3000">
                <a:solidFill>
                  <a:srgbClr val="888888"/>
                </a:solidFill>
              </a:rPr>
              <a:t>(Protocol used by Web Browser and WebServer) Stands for Hyper Text Transfer Protocol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443 – </a:t>
            </a:r>
            <a:r>
              <a:rPr lang="en-US" sz="3000">
                <a:solidFill>
                  <a:srgbClr val="FF0000"/>
                </a:solidFill>
              </a:rPr>
              <a:t>HTTPS</a:t>
            </a:r>
            <a:r>
              <a:rPr lang="en-US" sz="3000">
                <a:solidFill>
                  <a:srgbClr val="888888"/>
                </a:solidFill>
              </a:rPr>
              <a:t>(also used by Web Browser and Web Server, for secured communication)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25 – </a:t>
            </a:r>
            <a:r>
              <a:rPr lang="en-US" sz="3000">
                <a:solidFill>
                  <a:srgbClr val="FF0000"/>
                </a:solidFill>
              </a:rPr>
              <a:t>SMTP</a:t>
            </a:r>
            <a:r>
              <a:rPr lang="en-US" sz="3000">
                <a:solidFill>
                  <a:srgbClr val="888888"/>
                </a:solidFill>
              </a:rPr>
              <a:t>(Simple Mail Transfer Protocol) EMails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110 – </a:t>
            </a:r>
            <a:r>
              <a:rPr lang="en-US" sz="3000">
                <a:solidFill>
                  <a:srgbClr val="FF0000"/>
                </a:solidFill>
              </a:rPr>
              <a:t>POP3</a:t>
            </a:r>
            <a:r>
              <a:rPr lang="en-US" sz="3000">
                <a:solidFill>
                  <a:srgbClr val="888888"/>
                </a:solidFill>
              </a:rPr>
              <a:t>(Post Office Protocol), Emails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FF0000"/>
                </a:solidFill>
              </a:rPr>
              <a:t>FTP- </a:t>
            </a:r>
            <a:r>
              <a:rPr lang="en-US" sz="3000">
                <a:solidFill>
                  <a:srgbClr val="888888"/>
                </a:solidFill>
              </a:rPr>
              <a:t>Upload/Download files, SSH –Remote Login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8. DNS, Domain Name Server: </a:t>
            </a:r>
            <a:br>
              <a:rPr lang="en-US" sz="3200"/>
            </a:br>
            <a:r>
              <a:rPr lang="en-US" sz="3200">
                <a:solidFill>
                  <a:srgbClr val="888888"/>
                </a:solidFill>
              </a:rPr>
              <a:t>1. DNS converts domain name(like </a:t>
            </a:r>
            <a:r>
              <a:rPr lang="en-US" sz="3200" u="sng">
                <a:solidFill>
                  <a:srgbClr val="88888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www.xyz.com</a:t>
            </a:r>
            <a:r>
              <a:rPr lang="en-US" sz="3200">
                <a:solidFill>
                  <a:srgbClr val="888888"/>
                </a:solidFill>
              </a:rPr>
              <a:t>) to corresponding IP address, and vice versa.</a:t>
            </a:r>
            <a:endParaRPr sz="32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br>
              <a:rPr lang="en-US" sz="3200">
                <a:solidFill>
                  <a:srgbClr val="888888"/>
                </a:solidFill>
              </a:rPr>
            </a:br>
            <a:r>
              <a:rPr lang="en-US" sz="3200">
                <a:solidFill>
                  <a:srgbClr val="888888"/>
                </a:solidFill>
              </a:rPr>
              <a:t>2. DNS is required, since a connection cannot be established by directly using domain name, and ip address is required for the same.</a:t>
            </a:r>
            <a:endParaRPr sz="32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br>
              <a:rPr lang="en-US" sz="3200">
                <a:solidFill>
                  <a:srgbClr val="888888"/>
                </a:solidFill>
              </a:rPr>
            </a:br>
            <a:r>
              <a:rPr lang="en-US" sz="3200">
                <a:solidFill>
                  <a:srgbClr val="888888"/>
                </a:solidFill>
              </a:rPr>
              <a:t>3. Domain names are used for convenience of user, and let user to remember website names easily.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/>
          <p:nvPr/>
        </p:nvSpPr>
        <p:spPr>
          <a:xfrm>
            <a:off x="685800" y="1752600"/>
            <a:ext cx="2590800" cy="3429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3"/>
          <p:cNvCxnSpPr/>
          <p:nvPr/>
        </p:nvCxnSpPr>
        <p:spPr>
          <a:xfrm>
            <a:off x="2971800" y="19812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2971800" y="22860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3"/>
          <p:cNvCxnSpPr/>
          <p:nvPr/>
        </p:nvCxnSpPr>
        <p:spPr>
          <a:xfrm>
            <a:off x="2971800" y="25908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3"/>
          <p:cNvCxnSpPr/>
          <p:nvPr/>
        </p:nvCxnSpPr>
        <p:spPr>
          <a:xfrm>
            <a:off x="2971800" y="29718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3"/>
          <p:cNvCxnSpPr/>
          <p:nvPr/>
        </p:nvCxnSpPr>
        <p:spPr>
          <a:xfrm>
            <a:off x="2971800" y="33528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3"/>
          <p:cNvCxnSpPr/>
          <p:nvPr/>
        </p:nvCxnSpPr>
        <p:spPr>
          <a:xfrm>
            <a:off x="2971800" y="41148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3"/>
          <p:cNvCxnSpPr/>
          <p:nvPr/>
        </p:nvCxnSpPr>
        <p:spPr>
          <a:xfrm>
            <a:off x="2971800" y="3733800"/>
            <a:ext cx="685800" cy="158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3"/>
          <p:cNvSpPr/>
          <p:nvPr/>
        </p:nvSpPr>
        <p:spPr>
          <a:xfrm>
            <a:off x="6096000" y="914400"/>
            <a:ext cx="2133600" cy="1295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6096000" y="5943600"/>
            <a:ext cx="2133600" cy="914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6096000" y="4419600"/>
            <a:ext cx="2133600" cy="1295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6096000" y="2743200"/>
            <a:ext cx="2133600" cy="1295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3276600" y="16002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3"/>
          <p:cNvCxnSpPr/>
          <p:nvPr/>
        </p:nvCxnSpPr>
        <p:spPr>
          <a:xfrm flipH="1" rot="10800000">
            <a:off x="3733800" y="15240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5" name="Google Shape;185;p13"/>
          <p:cNvCxnSpPr>
            <a:endCxn id="182" idx="1"/>
          </p:cNvCxnSpPr>
          <p:nvPr/>
        </p:nvCxnSpPr>
        <p:spPr>
          <a:xfrm>
            <a:off x="3733800" y="2057400"/>
            <a:ext cx="2362200" cy="1333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6" name="Google Shape;186;p13"/>
          <p:cNvCxnSpPr/>
          <p:nvPr/>
        </p:nvCxnSpPr>
        <p:spPr>
          <a:xfrm flipH="1" rot="-5400000">
            <a:off x="3238500" y="2628900"/>
            <a:ext cx="3276600" cy="228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7" name="Google Shape;187;p13"/>
          <p:cNvCxnSpPr>
            <a:endCxn id="180" idx="1"/>
          </p:cNvCxnSpPr>
          <p:nvPr/>
        </p:nvCxnSpPr>
        <p:spPr>
          <a:xfrm>
            <a:off x="3733800" y="2286000"/>
            <a:ext cx="2362200" cy="411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/>
        </p:nvSpPr>
        <p:spPr>
          <a:xfrm>
            <a:off x="2895600" y="121920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Java.net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381000" y="2667000"/>
            <a:ext cx="3200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Socket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[client &amp; Server]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ServerSocket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[Server only]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4"/>
          <p:cNvCxnSpPr>
            <a:stCxn id="192" idx="1"/>
          </p:cNvCxnSpPr>
          <p:nvPr/>
        </p:nvCxnSpPr>
        <p:spPr>
          <a:xfrm flipH="1">
            <a:off x="1295400" y="1450050"/>
            <a:ext cx="1600200" cy="121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4"/>
          <p:cNvSpPr txBox="1"/>
          <p:nvPr/>
        </p:nvSpPr>
        <p:spPr>
          <a:xfrm>
            <a:off x="1295400" y="175260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3124200" y="2667001"/>
            <a:ext cx="266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UrlConnection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HttpUrlConnection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943600" y="2667000"/>
            <a:ext cx="320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DatagramSocket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DatagramPacket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4"/>
          <p:cNvCxnSpPr/>
          <p:nvPr/>
        </p:nvCxnSpPr>
        <p:spPr>
          <a:xfrm flipH="1" rot="-5400000">
            <a:off x="2971800" y="2057400"/>
            <a:ext cx="11430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4"/>
          <p:cNvSpPr txBox="1"/>
          <p:nvPr/>
        </p:nvSpPr>
        <p:spPr>
          <a:xfrm>
            <a:off x="2895600" y="182880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4"/>
          <p:cNvCxnSpPr/>
          <p:nvPr/>
        </p:nvCxnSpPr>
        <p:spPr>
          <a:xfrm>
            <a:off x="3962400" y="1447800"/>
            <a:ext cx="2743200" cy="129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4"/>
          <p:cNvSpPr txBox="1"/>
          <p:nvPr/>
        </p:nvSpPr>
        <p:spPr>
          <a:xfrm>
            <a:off x="4648200" y="182880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0" y="149074"/>
            <a:ext cx="91440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9. Java Networking classes(in java.net package)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Below are the frequently used classes/interfaces, in network programs</a:t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103075" y="4876800"/>
            <a:ext cx="8923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Data is read and written to and from Network Socket using  classes/interfaces in java.io package. Hence all Network programs are dependent on java.io package.</a:t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ctrTitle"/>
          </p:nvPr>
        </p:nvSpPr>
        <p:spPr>
          <a:xfrm>
            <a:off x="0" y="127800"/>
            <a:ext cx="8963100" cy="6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en-US" sz="2880">
                <a:solidFill>
                  <a:srgbClr val="FF0000"/>
                </a:solidFill>
              </a:rPr>
              <a:t>10. java.net.ServerSocket</a:t>
            </a:r>
            <a:r>
              <a:rPr lang="en-US" sz="2880">
                <a:solidFill>
                  <a:srgbClr val="FF0000"/>
                </a:solidFill>
              </a:rPr>
              <a:t> </a:t>
            </a:r>
            <a:r>
              <a:rPr lang="en-US" sz="2880">
                <a:solidFill>
                  <a:srgbClr val="888888"/>
                </a:solidFill>
              </a:rPr>
              <a:t>class is used by server applications to obtain a port and listen for client requests.</a:t>
            </a:r>
            <a:br>
              <a:rPr lang="en-US" sz="2880">
                <a:solidFill>
                  <a:srgbClr val="888888"/>
                </a:solidFill>
              </a:rPr>
            </a:b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en-US" sz="2880">
                <a:solidFill>
                  <a:srgbClr val="888888"/>
                </a:solidFill>
              </a:rPr>
              <a:t>public ServerSocket(int port) throws </a:t>
            </a:r>
            <a:r>
              <a:rPr b="1" lang="en-US" sz="2880">
                <a:solidFill>
                  <a:srgbClr val="FF0000"/>
                </a:solidFill>
              </a:rPr>
              <a:t>IOException</a:t>
            </a:r>
            <a:br>
              <a:rPr b="1"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Attempts to create a server socket bound to the specified port. An exception occurs if the port is already bound(or used) by another application.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br>
              <a:rPr lang="en-US" sz="2880">
                <a:solidFill>
                  <a:srgbClr val="888888"/>
                </a:solidFill>
              </a:rPr>
            </a:br>
            <a:r>
              <a:rPr b="1" lang="en-US" sz="2880">
                <a:solidFill>
                  <a:srgbClr val="888888"/>
                </a:solidFill>
              </a:rPr>
              <a:t>public ServerSocket(int port, int backlog) throws IOException</a:t>
            </a:r>
            <a:endParaRPr b="1"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br>
              <a:rPr b="1"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Similar to the previous constructor, the backlog parameter specifies how many incoming clients to store in a wait queue.</a:t>
            </a:r>
            <a:br>
              <a:rPr lang="en-US" sz="2880">
                <a:solidFill>
                  <a:srgbClr val="888888"/>
                </a:solidFill>
              </a:rPr>
            </a:br>
            <a:endParaRPr sz="288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rPr b="1" lang="en-US" sz="2900">
                <a:solidFill>
                  <a:srgbClr val="FF0000"/>
                </a:solidFill>
              </a:rPr>
              <a:t>11. java.net.Socket</a:t>
            </a:r>
            <a:r>
              <a:rPr lang="en-US" sz="2900">
                <a:solidFill>
                  <a:srgbClr val="FF0000"/>
                </a:solidFill>
              </a:rPr>
              <a:t> </a:t>
            </a:r>
            <a:r>
              <a:rPr lang="en-US" sz="2900">
                <a:solidFill>
                  <a:srgbClr val="888888"/>
                </a:solidFill>
              </a:rPr>
              <a:t>class represents the socket that both the client and server use to communicate with each other. The client obtains a Socket object by instantiating one, whereas the server obtains a Socket object from the return value of the accept() method.</a:t>
            </a:r>
            <a:br>
              <a:rPr lang="en-US" sz="2900"/>
            </a:br>
            <a:r>
              <a:rPr b="1" lang="en-US" sz="2900">
                <a:solidFill>
                  <a:srgbClr val="888888"/>
                </a:solidFill>
              </a:rPr>
              <a:t>public Socket(String host, int port) throws UnknownHostException, IOException.</a:t>
            </a:r>
            <a:r>
              <a:rPr lang="en-US" sz="2900">
                <a:solidFill>
                  <a:srgbClr val="888888"/>
                </a:solidFill>
              </a:rPr>
              <a:t>This method attempts to connect to the specified server at the specified port. If this constructor does not throw an exception, the connection is successful &amp; client is connected to the server.</a:t>
            </a:r>
            <a:br>
              <a:rPr lang="en-US" sz="2900">
                <a:solidFill>
                  <a:srgbClr val="888888"/>
                </a:solidFill>
              </a:rPr>
            </a:br>
            <a:r>
              <a:rPr b="1" lang="en-US" sz="2900">
                <a:solidFill>
                  <a:srgbClr val="888888"/>
                </a:solidFill>
              </a:rPr>
              <a:t>public Socket(InetAddress host, int port) throws IOException</a:t>
            </a:r>
            <a:br>
              <a:rPr b="1" lang="en-US" sz="2900">
                <a:solidFill>
                  <a:srgbClr val="888888"/>
                </a:solidFill>
              </a:rPr>
            </a:br>
            <a:r>
              <a:rPr lang="en-US" sz="2900">
                <a:solidFill>
                  <a:srgbClr val="888888"/>
                </a:solidFill>
              </a:rPr>
              <a:t>This method is identical to the previous constructor, except that the host is denoted by an InetAddress object.</a:t>
            </a:r>
            <a:endParaRPr sz="29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ctrTitle"/>
          </p:nvPr>
        </p:nvSpPr>
        <p:spPr>
          <a:xfrm>
            <a:off x="0" y="0"/>
            <a:ext cx="9144000" cy="6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900">
                <a:solidFill>
                  <a:srgbClr val="FF0000"/>
                </a:solidFill>
              </a:rPr>
              <a:t>java.net.Socket</a:t>
            </a:r>
            <a:r>
              <a:rPr lang="en-US" sz="2900"/>
              <a:t> </a:t>
            </a:r>
            <a:r>
              <a:rPr lang="en-US" sz="2900">
                <a:solidFill>
                  <a:srgbClr val="888888"/>
                </a:solidFill>
              </a:rPr>
              <a:t>and ServerSocket uses TCP protocol </a:t>
            </a:r>
            <a:br>
              <a:rPr lang="en-US" sz="2900">
                <a:solidFill>
                  <a:srgbClr val="888888"/>
                </a:solidFill>
              </a:rPr>
            </a:br>
            <a:r>
              <a:rPr lang="en-US" sz="2900">
                <a:solidFill>
                  <a:srgbClr val="888888"/>
                </a:solidFill>
              </a:rPr>
              <a:t>java.net.DatagramSocket and DatagramPacket uses UDP Protocol</a:t>
            </a:r>
            <a:br>
              <a:rPr lang="en-US" sz="2900">
                <a:solidFill>
                  <a:srgbClr val="888888"/>
                </a:solidFill>
              </a:rPr>
            </a:br>
            <a:br>
              <a:rPr lang="en-US" sz="2900">
                <a:solidFill>
                  <a:srgbClr val="888888"/>
                </a:solidFill>
              </a:rPr>
            </a:br>
            <a:r>
              <a:rPr lang="en-US" sz="2900">
                <a:solidFill>
                  <a:srgbClr val="888888"/>
                </a:solidFill>
              </a:rPr>
              <a:t>Socket programming in Java is also dependent on java.io package. Data is read and written to Sockets using InputStream and OutputStream.</a:t>
            </a:r>
            <a:br>
              <a:rPr lang="en-US" sz="2900">
                <a:solidFill>
                  <a:srgbClr val="888888"/>
                </a:solidFill>
              </a:rPr>
            </a:br>
            <a:br>
              <a:rPr lang="en-US" sz="2900">
                <a:solidFill>
                  <a:srgbClr val="888888"/>
                </a:solidFill>
              </a:rPr>
            </a:br>
            <a:r>
              <a:rPr lang="en-US" sz="2900">
                <a:solidFill>
                  <a:srgbClr val="888888"/>
                </a:solidFill>
              </a:rPr>
              <a:t>Note that connection cannot be directly created using domain name or host name. To create a connection, IP address is required. But IP address is not human friendly, i..e not readable or memorable.</a:t>
            </a:r>
            <a:endParaRPr sz="29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900">
                <a:solidFill>
                  <a:srgbClr val="888888"/>
                </a:solidFill>
              </a:rPr>
            </a:br>
            <a:r>
              <a:rPr lang="en-US" sz="2900">
                <a:solidFill>
                  <a:srgbClr val="888888"/>
                </a:solidFill>
              </a:rPr>
              <a:t>Hence DNS(Domain Name Server) converts domain name to IP Address and vice versa.</a:t>
            </a:r>
            <a:endParaRPr sz="29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0" y="76200"/>
            <a:ext cx="9144000" cy="55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000">
                <a:solidFill>
                  <a:srgbClr val="FF0000"/>
                </a:solidFill>
              </a:rPr>
              <a:t>12. java.net.URLConnection</a:t>
            </a:r>
            <a:r>
              <a:rPr lang="en-US" sz="3000"/>
              <a:t> </a:t>
            </a:r>
            <a:r>
              <a:rPr lang="en-US" sz="3000">
                <a:solidFill>
                  <a:srgbClr val="888888"/>
                </a:solidFill>
              </a:rPr>
              <a:t>is a interface</a:t>
            </a:r>
            <a:br>
              <a:rPr lang="en-US" sz="3000">
                <a:solidFill>
                  <a:srgbClr val="888888"/>
                </a:solidFill>
              </a:rPr>
            </a:br>
            <a:r>
              <a:rPr lang="en-US" sz="3000">
                <a:solidFill>
                  <a:srgbClr val="888888"/>
                </a:solidFill>
              </a:rPr>
              <a:t>HTTPURLConnection is an implementation of URLConnection, and is used to send HTTP Request to a Web Server, get and post request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ctrTitle"/>
          </p:nvPr>
        </p:nvSpPr>
        <p:spPr>
          <a:xfrm>
            <a:off x="0" y="127800"/>
            <a:ext cx="8941800" cy="6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t/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US" sz="2880">
                <a:solidFill>
                  <a:srgbClr val="888888"/>
                </a:solidFill>
              </a:rPr>
              <a:t>#1. Simple Client and Server. A Client sends int or float to Server. Server need to multiply with 10, and send result back to Client. Client need to display final value.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#2. Develop a console based Server and Client.</a:t>
            </a: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Client need to send commands like current directory, change directory, list files &amp; file properties(like modified date, etc…). Server program need to provide above details, when requested by client.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#3. Implement a simple Web Server, which receives request, and serve the requested file.</a:t>
            </a:r>
            <a:endParaRPr sz="288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08400" y="304175"/>
            <a:ext cx="8389500" cy="6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Network Programming - Introduction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TCP &amp; UDP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IP Address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Socket Connection between Client and Server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Client and Server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Application Protocols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Port Number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DNS(Domain Name Server)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 Networking Classes(in java.net package)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java.net.ServerSocket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java.net.Socket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java.net.URLConnection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Remote Method Invocation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RMI Advantages/Disadvantages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Calibri"/>
              <a:buNone/>
            </a:pPr>
            <a:r>
              <a:rPr b="1" lang="en-US" sz="2880">
                <a:solidFill>
                  <a:srgbClr val="FF0000"/>
                </a:solidFill>
              </a:rPr>
              <a:t>13. Remote Method Invocation(RMI)</a:t>
            </a:r>
            <a:br>
              <a:rPr b="1" lang="en-US" sz="2880" u="sng">
                <a:solidFill>
                  <a:srgbClr val="FF0000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RMI is Java specific  network protocol, and is used for interaction between two Remote Java objects. 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Calibri"/>
              <a:buNone/>
            </a:pP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Java objects run on different machines which are connected thru network.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Calibri"/>
              <a:buNone/>
            </a:pP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Hence RMI can be used to develop distributed Java Applications.</a:t>
            </a:r>
            <a:endParaRPr sz="288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Calibri"/>
              <a:buNone/>
            </a:pPr>
            <a:br>
              <a:rPr lang="en-US" sz="2880"/>
            </a:br>
            <a:r>
              <a:rPr lang="en-US" sz="2880">
                <a:solidFill>
                  <a:srgbClr val="888888"/>
                </a:solidFill>
              </a:rPr>
              <a:t>Internally RMI uses Serialization and Socket Programming.</a:t>
            </a: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All packages and interfaces required for RMI are available in builtin package</a:t>
            </a:r>
            <a:r>
              <a:rPr lang="en-US" sz="2880"/>
              <a:t> </a:t>
            </a:r>
            <a:r>
              <a:rPr lang="en-US" sz="2880">
                <a:solidFill>
                  <a:srgbClr val="FF0000"/>
                </a:solidFill>
              </a:rPr>
              <a:t>java.rmi</a:t>
            </a:r>
            <a:r>
              <a:rPr lang="en-US" sz="2880">
                <a:solidFill>
                  <a:srgbClr val="888888"/>
                </a:solidFill>
              </a:rPr>
              <a:t>(which is part of J2SE).</a:t>
            </a:r>
            <a:br>
              <a:rPr lang="en-US" sz="2880">
                <a:solidFill>
                  <a:srgbClr val="888888"/>
                </a:solidFill>
              </a:rPr>
            </a:br>
            <a:r>
              <a:rPr lang="en-US" sz="2880">
                <a:solidFill>
                  <a:srgbClr val="888888"/>
                </a:solidFill>
              </a:rPr>
              <a:t>Disadvantage of RMI is, RMI cannot be used for interaction between non Java objects.</a:t>
            </a:r>
            <a:endParaRPr sz="288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457200" y="1981200"/>
            <a:ext cx="2743200" cy="2514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6019800" y="1981200"/>
            <a:ext cx="2743200" cy="2514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990600" y="2438400"/>
            <a:ext cx="1524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object1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 Client)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6324600" y="2514600"/>
            <a:ext cx="1524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object2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 Server)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3429000" y="22098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RMI Network protocol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2590800" y="2667000"/>
            <a:ext cx="38100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 with remote object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0" y="5029200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Advantage: No separate Web or Application Server is required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Disadvantage: Only Java remote objects can interact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188275" y="191675"/>
            <a:ext cx="7560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14. RMI Advantages &amp; Disadvantages</a:t>
            </a:r>
            <a:endParaRPr b="1" i="0" sz="3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 u="sng">
                <a:solidFill>
                  <a:srgbClr val="FF0000"/>
                </a:solidFill>
              </a:rPr>
              <a:t>Applets:</a:t>
            </a:r>
            <a:br>
              <a:rPr b="1" lang="en-US" sz="3200" u="sng">
                <a:solidFill>
                  <a:srgbClr val="FF0000"/>
                </a:solidFill>
              </a:rPr>
            </a:br>
            <a:r>
              <a:rPr lang="en-US" sz="3100">
                <a:solidFill>
                  <a:srgbClr val="A5A5A5"/>
                </a:solidFill>
              </a:rPr>
              <a:t>Applets are used to develop GUI(Graphical User Interface) based programming in Java.</a:t>
            </a:r>
            <a:br>
              <a:rPr lang="en-US" sz="3100">
                <a:solidFill>
                  <a:srgbClr val="A5A5A5"/>
                </a:solidFill>
              </a:rPr>
            </a:br>
            <a:r>
              <a:rPr lang="en-US" sz="3100">
                <a:solidFill>
                  <a:srgbClr val="A5A5A5"/>
                </a:solidFill>
              </a:rPr>
              <a:t>Below are packages which need to be implemented for Applets</a:t>
            </a:r>
            <a:br>
              <a:rPr lang="en-US" sz="3100">
                <a:solidFill>
                  <a:srgbClr val="A5A5A5"/>
                </a:solidFill>
              </a:rPr>
            </a:br>
            <a:r>
              <a:rPr lang="en-US" sz="3100">
                <a:solidFill>
                  <a:srgbClr val="A5A5A5"/>
                </a:solidFill>
              </a:rPr>
              <a:t>java.applet.*</a:t>
            </a:r>
            <a:br>
              <a:rPr lang="en-US" sz="3100">
                <a:solidFill>
                  <a:srgbClr val="A5A5A5"/>
                </a:solidFill>
              </a:rPr>
            </a:br>
            <a:r>
              <a:rPr lang="en-US" sz="3100">
                <a:solidFill>
                  <a:srgbClr val="A5A5A5"/>
                </a:solidFill>
              </a:rPr>
              <a:t>java.awt.*</a:t>
            </a:r>
            <a:br>
              <a:rPr lang="en-US" sz="3100">
                <a:solidFill>
                  <a:srgbClr val="A5A5A5"/>
                </a:solidFill>
              </a:rPr>
            </a:br>
            <a:br>
              <a:rPr lang="en-US" sz="3100">
                <a:solidFill>
                  <a:srgbClr val="A5A5A5"/>
                </a:solidFill>
              </a:rPr>
            </a:br>
            <a:r>
              <a:rPr lang="en-US" sz="3100">
                <a:solidFill>
                  <a:srgbClr val="A5A5A5"/>
                </a:solidFill>
              </a:rPr>
              <a:t>Applet LifeCycle</a:t>
            </a:r>
            <a:endParaRPr sz="31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Calibri"/>
              <a:buNone/>
            </a:pPr>
            <a:r>
              <a:rPr b="1" lang="en-US" sz="2880" u="sng">
                <a:solidFill>
                  <a:srgbClr val="FF0000"/>
                </a:solidFill>
              </a:rPr>
              <a:t>Swing:</a:t>
            </a:r>
            <a:br>
              <a:rPr b="1" lang="en-US" sz="2880" u="sng">
                <a:solidFill>
                  <a:srgbClr val="FF0000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Swing is used to develop GUI based programs in Java.Below are advantages of Swing compared to Applet.</a:t>
            </a:r>
            <a:br>
              <a:rPr lang="en-US" sz="2790">
                <a:solidFill>
                  <a:srgbClr val="A5A5A5"/>
                </a:solidFill>
              </a:rPr>
            </a:br>
            <a:br>
              <a:rPr lang="en-US" sz="2790">
                <a:solidFill>
                  <a:srgbClr val="A5A5A5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1. Swing is light weight compared to Applet.</a:t>
            </a:r>
            <a:br>
              <a:rPr lang="en-US" sz="2790">
                <a:solidFill>
                  <a:srgbClr val="A5A5A5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2. In Swing all UI components are developed fully in Java, but in Applet, native UI Tool kits are used. Hence Swing provides common look and feel across various platforms.</a:t>
            </a:r>
            <a:br>
              <a:rPr lang="en-US" sz="2790">
                <a:solidFill>
                  <a:srgbClr val="A5A5A5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3. Swing provides advanced UI Widgets like Image Button, tabbed panes,etc...</a:t>
            </a:r>
            <a:br>
              <a:rPr lang="en-US" sz="2790">
                <a:solidFill>
                  <a:srgbClr val="A5A5A5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Swing UI widgets are in package javax.swing.* package. Event handling in Swing is same as that of Applet, which uses java.awt.event.</a:t>
            </a:r>
            <a:br>
              <a:rPr lang="en-US" sz="2790">
                <a:solidFill>
                  <a:srgbClr val="A5A5A5"/>
                </a:solidFill>
              </a:rPr>
            </a:br>
            <a:r>
              <a:rPr lang="en-US" sz="2790">
                <a:solidFill>
                  <a:srgbClr val="A5A5A5"/>
                </a:solidFill>
              </a:rPr>
              <a:t>Now Swing has almost replaced Applets.</a:t>
            </a:r>
            <a:endParaRPr sz="279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2" name="Google Shape;262;p2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152400" y="228600"/>
            <a:ext cx="8763000" cy="61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b="1" lang="en-US" sz="2800">
                <a:solidFill>
                  <a:srgbClr val="FF0000"/>
                </a:solidFill>
              </a:rPr>
              <a:t>Network Programming - Introduction:</a:t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1" lang="en-US" sz="2800">
                <a:solidFill>
                  <a:srgbClr val="888888"/>
                </a:solidFill>
              </a:rPr>
              <a:t>network programming</a:t>
            </a:r>
            <a:r>
              <a:rPr lang="en-US" sz="2800">
                <a:solidFill>
                  <a:srgbClr val="888888"/>
                </a:solidFill>
              </a:rPr>
              <a:t> refers to writing programs that execute across multiple devices (computers), in which the devices are all connected to each other using a network.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FF0000"/>
                </a:solidFill>
              </a:rPr>
              <a:t>java.net</a:t>
            </a:r>
            <a:r>
              <a:rPr lang="en-US" sz="2800"/>
              <a:t> </a:t>
            </a:r>
            <a:r>
              <a:rPr lang="en-US" sz="2800">
                <a:solidFill>
                  <a:srgbClr val="888888"/>
                </a:solidFill>
              </a:rPr>
              <a:t>package of the J2SE APIs contains classes for Network Programming.</a:t>
            </a:r>
            <a:br>
              <a:rPr lang="en-US" sz="2800">
                <a:solidFill>
                  <a:srgbClr val="888888"/>
                </a:solidFill>
              </a:rPr>
            </a:br>
            <a:br>
              <a:rPr lang="en-US" sz="2800"/>
            </a:br>
            <a:r>
              <a:rPr lang="en-US" sz="2800">
                <a:solidFill>
                  <a:srgbClr val="888888"/>
                </a:solidFill>
              </a:rPr>
              <a:t>There are two Basic Network protocols, </a:t>
            </a:r>
            <a:r>
              <a:rPr lang="en-US" sz="2800">
                <a:solidFill>
                  <a:srgbClr val="FF0000"/>
                </a:solidFill>
              </a:rPr>
              <a:t>TCP/IP</a:t>
            </a:r>
            <a:r>
              <a:rPr lang="en-US" sz="2800"/>
              <a:t> </a:t>
            </a:r>
            <a:r>
              <a:rPr lang="en-US" sz="2800">
                <a:solidFill>
                  <a:srgbClr val="888888"/>
                </a:solidFill>
              </a:rPr>
              <a:t>and </a:t>
            </a:r>
            <a:r>
              <a:rPr lang="en-US" sz="2800">
                <a:solidFill>
                  <a:srgbClr val="FF0000"/>
                </a:solidFill>
              </a:rPr>
              <a:t>UDP. </a:t>
            </a:r>
            <a:r>
              <a:rPr lang="en-US" sz="2800">
                <a:solidFill>
                  <a:srgbClr val="888888"/>
                </a:solidFill>
              </a:rPr>
              <a:t>Any one of these are required to create network connection between devices.</a:t>
            </a:r>
            <a:endParaRPr sz="2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ctrTitle"/>
          </p:nvPr>
        </p:nvSpPr>
        <p:spPr>
          <a:xfrm>
            <a:off x="0" y="0"/>
            <a:ext cx="90057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2. TCP:</a:t>
            </a:r>
            <a:r>
              <a:rPr lang="en-US" sz="3200">
                <a:solidFill>
                  <a:srgbClr val="FF0000"/>
                </a:solidFill>
              </a:rPr>
              <a:t> </a:t>
            </a:r>
            <a:r>
              <a:rPr lang="en-US" sz="3200">
                <a:solidFill>
                  <a:srgbClr val="888888"/>
                </a:solidFill>
              </a:rPr>
              <a:t>TCP stands for </a:t>
            </a:r>
            <a:r>
              <a:rPr lang="en-US" sz="3200" u="sng">
                <a:solidFill>
                  <a:srgbClr val="888888"/>
                </a:solidFill>
              </a:rPr>
              <a:t>Transmission Control Protocol</a:t>
            </a:r>
            <a:r>
              <a:rPr lang="en-US" sz="3200">
                <a:solidFill>
                  <a:srgbClr val="888888"/>
                </a:solidFill>
              </a:rPr>
              <a:t>, which allows for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reliable</a:t>
            </a:r>
            <a:r>
              <a:rPr lang="en-US" sz="3200"/>
              <a:t> </a:t>
            </a:r>
            <a:r>
              <a:rPr lang="en-US" sz="3200">
                <a:solidFill>
                  <a:srgbClr val="888888"/>
                </a:solidFill>
              </a:rPr>
              <a:t>communication between two applications. TCP is typically used over the Internet Protocol, which is referred to as TCP/IP.</a:t>
            </a:r>
            <a:br>
              <a:rPr lang="en-US" sz="3200"/>
            </a:br>
            <a:r>
              <a:rPr lang="en-US" sz="3200">
                <a:solidFill>
                  <a:srgbClr val="FF0000"/>
                </a:solidFill>
              </a:rPr>
              <a:t>TCP is Connection oriented Protocol</a:t>
            </a:r>
            <a:r>
              <a:rPr lang="en-US" sz="3200"/>
              <a:t>.</a:t>
            </a:r>
            <a:br>
              <a:rPr lang="en-US" sz="3200"/>
            </a:br>
            <a:r>
              <a:rPr lang="en-US" sz="3200">
                <a:solidFill>
                  <a:srgbClr val="888888"/>
                </a:solidFill>
              </a:rPr>
              <a:t>All packets are traversed thru the connection created between devices.</a:t>
            </a:r>
            <a:br>
              <a:rPr lang="en-US" sz="3200"/>
            </a:br>
            <a:r>
              <a:rPr b="1" lang="en-US" sz="3200">
                <a:solidFill>
                  <a:srgbClr val="FF0000"/>
                </a:solidFill>
              </a:rPr>
              <a:t>UDP:</a:t>
            </a:r>
            <a:r>
              <a:rPr lang="en-US" sz="3200">
                <a:solidFill>
                  <a:srgbClr val="FF0000"/>
                </a:solidFill>
              </a:rPr>
              <a:t> </a:t>
            </a:r>
            <a:r>
              <a:rPr lang="en-US" sz="3200">
                <a:solidFill>
                  <a:srgbClr val="888888"/>
                </a:solidFill>
              </a:rPr>
              <a:t>UDP stands for </a:t>
            </a:r>
            <a:r>
              <a:rPr lang="en-US" sz="3200" u="sng">
                <a:solidFill>
                  <a:srgbClr val="888888"/>
                </a:solidFill>
              </a:rPr>
              <a:t>User Datagram Protocol</a:t>
            </a:r>
            <a:r>
              <a:rPr lang="en-US" sz="3200">
                <a:solidFill>
                  <a:srgbClr val="888888"/>
                </a:solidFill>
              </a:rPr>
              <a:t>, a </a:t>
            </a:r>
            <a:r>
              <a:rPr lang="en-US" sz="3200">
                <a:solidFill>
                  <a:srgbClr val="FF0000"/>
                </a:solidFill>
              </a:rPr>
              <a:t>connection-less protocol </a:t>
            </a:r>
            <a:r>
              <a:rPr lang="en-US" sz="3200">
                <a:solidFill>
                  <a:srgbClr val="888888"/>
                </a:solidFill>
              </a:rPr>
              <a:t>that allows for packets of data to be transmitted between applications. Packets traverse thru multiple paths, between devices. </a:t>
            </a:r>
            <a:r>
              <a:rPr lang="en-US" sz="3200">
                <a:solidFill>
                  <a:srgbClr val="FF0000"/>
                </a:solidFill>
              </a:rPr>
              <a:t>UDP is not reliable</a:t>
            </a:r>
            <a:r>
              <a:rPr lang="en-US" sz="3200"/>
              <a:t> </a:t>
            </a:r>
            <a:r>
              <a:rPr lang="en-US" sz="3200">
                <a:solidFill>
                  <a:srgbClr val="888888"/>
                </a:solidFill>
              </a:rPr>
              <a:t>and there is no guarantee in the order of packets received.</a:t>
            </a:r>
            <a:endParaRPr sz="3200">
              <a:solidFill>
                <a:srgbClr val="888888"/>
              </a:solidFill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228600" y="3581400"/>
            <a:ext cx="82296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381000" y="1905000"/>
            <a:ext cx="1143000" cy="4572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7467600" y="1828800"/>
            <a:ext cx="1143000" cy="4572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4953000" y="228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010400" y="43434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676400" y="31242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181600" y="30480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4724400" y="13716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2057400" y="685800"/>
            <a:ext cx="1143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5"/>
          <p:cNvCxnSpPr>
            <a:stCxn id="75" idx="0"/>
            <a:endCxn id="82" idx="1"/>
          </p:cNvCxnSpPr>
          <p:nvPr/>
        </p:nvCxnSpPr>
        <p:spPr>
          <a:xfrm flipH="1" rot="10800000">
            <a:off x="952500" y="914400"/>
            <a:ext cx="11049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4" name="Google Shape;84;p5"/>
          <p:cNvCxnSpPr>
            <a:stCxn id="82" idx="3"/>
          </p:cNvCxnSpPr>
          <p:nvPr/>
        </p:nvCxnSpPr>
        <p:spPr>
          <a:xfrm>
            <a:off x="3200400" y="9144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5" name="Google Shape;85;p5"/>
          <p:cNvCxnSpPr>
            <a:endCxn id="81" idx="1"/>
          </p:cNvCxnSpPr>
          <p:nvPr/>
        </p:nvCxnSpPr>
        <p:spPr>
          <a:xfrm flipH="1" rot="10800000">
            <a:off x="1447800" y="1600200"/>
            <a:ext cx="32766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6" name="Google Shape;86;p5"/>
          <p:cNvCxnSpPr>
            <a:endCxn id="81" idx="2"/>
          </p:cNvCxnSpPr>
          <p:nvPr/>
        </p:nvCxnSpPr>
        <p:spPr>
          <a:xfrm flipH="1" rot="10800000">
            <a:off x="2819400" y="1828800"/>
            <a:ext cx="2476500" cy="13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7" name="Google Shape;87;p5"/>
          <p:cNvCxnSpPr>
            <a:endCxn id="79" idx="1"/>
          </p:cNvCxnSpPr>
          <p:nvPr/>
        </p:nvCxnSpPr>
        <p:spPr>
          <a:xfrm>
            <a:off x="1143000" y="2362200"/>
            <a:ext cx="533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8" name="Google Shape;88;p5"/>
          <p:cNvCxnSpPr>
            <a:endCxn id="80" idx="0"/>
          </p:cNvCxnSpPr>
          <p:nvPr/>
        </p:nvCxnSpPr>
        <p:spPr>
          <a:xfrm>
            <a:off x="5638800" y="1828800"/>
            <a:ext cx="114300" cy="121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9" name="Google Shape;89;p5"/>
          <p:cNvCxnSpPr>
            <a:stCxn id="80" idx="3"/>
          </p:cNvCxnSpPr>
          <p:nvPr/>
        </p:nvCxnSpPr>
        <p:spPr>
          <a:xfrm flipH="1" rot="10800000">
            <a:off x="6324600" y="2209800"/>
            <a:ext cx="1524000" cy="106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0" name="Google Shape;90;p5"/>
          <p:cNvCxnSpPr>
            <a:stCxn id="77" idx="3"/>
            <a:endCxn id="76" idx="0"/>
          </p:cNvCxnSpPr>
          <p:nvPr/>
        </p:nvCxnSpPr>
        <p:spPr>
          <a:xfrm>
            <a:off x="6096000" y="457200"/>
            <a:ext cx="1943100" cy="13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1" name="Google Shape;91;p5"/>
          <p:cNvCxnSpPr/>
          <p:nvPr/>
        </p:nvCxnSpPr>
        <p:spPr>
          <a:xfrm>
            <a:off x="5943600" y="35052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2" name="Google Shape;92;p5"/>
          <p:cNvCxnSpPr>
            <a:stCxn id="76" idx="2"/>
          </p:cNvCxnSpPr>
          <p:nvPr/>
        </p:nvCxnSpPr>
        <p:spPr>
          <a:xfrm flipH="1">
            <a:off x="7696200" y="2286000"/>
            <a:ext cx="342900" cy="205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3" name="Google Shape;93;p5"/>
          <p:cNvCxnSpPr/>
          <p:nvPr/>
        </p:nvCxnSpPr>
        <p:spPr>
          <a:xfrm flipH="1" rot="10800000">
            <a:off x="1143000" y="990600"/>
            <a:ext cx="990600" cy="8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>
            <a:stCxn id="81" idx="1"/>
          </p:cNvCxnSpPr>
          <p:nvPr/>
        </p:nvCxnSpPr>
        <p:spPr>
          <a:xfrm rot="10800000">
            <a:off x="2895600" y="8382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 flipH="1" rot="5400000">
            <a:off x="4686300" y="2476500"/>
            <a:ext cx="1447800" cy="15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 flipH="1" rot="10800000">
            <a:off x="6324600" y="1905000"/>
            <a:ext cx="1828800" cy="1219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5"/>
          <p:cNvSpPr txBox="1"/>
          <p:nvPr/>
        </p:nvSpPr>
        <p:spPr>
          <a:xfrm>
            <a:off x="622150" y="5020350"/>
            <a:ext cx="79947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Machines are connected in a Network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ctrTitle"/>
          </p:nvPr>
        </p:nvSpPr>
        <p:spPr>
          <a:xfrm>
            <a:off x="0" y="0"/>
            <a:ext cx="8763000" cy="655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3. IP Address: </a:t>
            </a:r>
            <a:r>
              <a:rPr lang="en-US" sz="3200">
                <a:solidFill>
                  <a:srgbClr val="888888"/>
                </a:solidFill>
              </a:rPr>
              <a:t>Each device on network is identified by IP Address.</a:t>
            </a:r>
            <a:br>
              <a:rPr lang="en-US" sz="3200">
                <a:solidFill>
                  <a:srgbClr val="888888"/>
                </a:solidFill>
              </a:rPr>
            </a:br>
            <a:r>
              <a:rPr lang="en-US" sz="3200">
                <a:solidFill>
                  <a:srgbClr val="888888"/>
                </a:solidFill>
              </a:rPr>
              <a:t>Use command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ipconfig (windows) ifconfig(Linux)</a:t>
            </a:r>
            <a:r>
              <a:rPr lang="en-US" sz="3200"/>
              <a:t> </a:t>
            </a:r>
            <a:r>
              <a:rPr lang="en-US" sz="3200">
                <a:solidFill>
                  <a:srgbClr val="888888"/>
                </a:solidFill>
              </a:rPr>
              <a:t>to get ip address of your machine.</a:t>
            </a:r>
            <a:endParaRPr sz="32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There are two versions of IP addresses IPv4 and IPv6. IPv4 is 32 bits and IPv6 is 128 bits.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990600" y="914400"/>
            <a:ext cx="2133600" cy="2819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6019800" y="914400"/>
            <a:ext cx="2438400" cy="2895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>
            <a:off x="3124200" y="3048000"/>
            <a:ext cx="2895600" cy="3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" name="Google Shape;110;p7"/>
          <p:cNvCxnSpPr/>
          <p:nvPr/>
        </p:nvCxnSpPr>
        <p:spPr>
          <a:xfrm rot="10800000">
            <a:off x="3124200" y="3467099"/>
            <a:ext cx="2895600" cy="3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7"/>
          <p:cNvSpPr txBox="1"/>
          <p:nvPr/>
        </p:nvSpPr>
        <p:spPr>
          <a:xfrm>
            <a:off x="1143000" y="12192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Machine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6172200" y="1143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 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10750" y="158575"/>
            <a:ext cx="73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Socket Connection between Client and Server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3657600" y="3124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048000" y="3048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334000" y="3048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0" y="4027950"/>
            <a:ext cx="90057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is one endpoint of a two-way communication link between two programs running on the 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 endpoint is a combination of an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IP address and a port number.</a:t>
            </a:r>
            <a:endParaRPr b="0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Every machine/device on network is identified with IP Address.</a:t>
            </a:r>
            <a:endParaRPr b="0" i="0" sz="2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127.0.0.1(localhost)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Loop back IP Address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which represents current machine, only. Loopback IP Addr </a:t>
            </a:r>
            <a:r>
              <a:rPr b="0" i="0" lang="en-US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is standard across platforms and languages.</a:t>
            </a:r>
            <a:endParaRPr b="0" i="0" sz="2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524000" y="2514600"/>
            <a:ext cx="15240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6096000" y="2590800"/>
            <a:ext cx="1524000" cy="114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447800" y="3657600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Client and Server machines are connected with a network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1524000" y="1828800"/>
            <a:ext cx="14478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Program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6096000" y="1752600"/>
            <a:ext cx="2133600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(listens on a port)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ctrTitle"/>
          </p:nvPr>
        </p:nvSpPr>
        <p:spPr>
          <a:xfrm>
            <a:off x="316075" y="596350"/>
            <a:ext cx="8519400" cy="59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888888"/>
                </a:solidFill>
              </a:rPr>
              <a:t>Data is transferred as packets over sockets. TCP/IP or UDP Protocol stack divide the data (which need to be transferred) into packets.</a:t>
            </a:r>
            <a:endParaRPr sz="28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8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888888"/>
                </a:solidFill>
              </a:rPr>
              <a:t>A Network has many entities such as Client, Server, Gateway, Proxy, etc..</a:t>
            </a:r>
            <a:endParaRPr sz="28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8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888888"/>
                </a:solidFill>
              </a:rPr>
              <a:t>Why Socket Programming:</a:t>
            </a:r>
            <a:endParaRPr sz="2800">
              <a:solidFill>
                <a:srgbClr val="88888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800">
                <a:solidFill>
                  <a:srgbClr val="888888"/>
                </a:solidFill>
              </a:rPr>
              <a:t>Sockets are the means of communication between almost all networking applications like Browser and Web Server, Whatsapp, etc...</a:t>
            </a:r>
            <a:endParaRPr sz="2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209575" y="170375"/>
            <a:ext cx="8817300" cy="6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5. Client:</a:t>
            </a:r>
            <a:endParaRPr b="1" sz="32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A Client is a program, which may or may not run continuously, and sends requests to Server Program, when required. Eg: Web Browser, Whats App client, Skype client, Email client(like outlook),etc...</a:t>
            </a:r>
            <a:br>
              <a:rPr lang="en-US" sz="3200"/>
            </a:b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Server:</a:t>
            </a:r>
            <a:br>
              <a:rPr lang="en-US" sz="3200"/>
            </a:br>
            <a:r>
              <a:rPr lang="en-US" sz="3200">
                <a:solidFill>
                  <a:srgbClr val="888888"/>
                </a:solidFill>
              </a:rPr>
              <a:t>A Server is a program, which is expected to run continously, to provide responses to Client requests.</a:t>
            </a:r>
            <a:br>
              <a:rPr lang="en-US" sz="3200">
                <a:solidFill>
                  <a:srgbClr val="888888"/>
                </a:solidFill>
              </a:rPr>
            </a:br>
            <a:r>
              <a:rPr lang="en-US" sz="3200">
                <a:solidFill>
                  <a:srgbClr val="888888"/>
                </a:solidFill>
              </a:rPr>
              <a:t>Eg: Web Server, Chat Server, EMail Server. Generally a Server program runs on machine with high hardware configuration, based on number of clients parallely interacting.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