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E7F9370-4E02-428D-ABAB-C629DCFAFC7C}">
  <a:tblStyle styleId="{7E7F9370-4E02-428D-ABAB-C629DCFAFC7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645e0cb80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8645e0cb80_0_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8645e0cb80_0_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6f7391215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86f7391215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86f7391215_0_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645e0cb80_0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8645e0cb80_0_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8645e0cb80_0_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6f7391215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86f7391215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86f7391215_0_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7dc51dbf9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87dc51dbf9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87dc51dbf9_0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652bfd28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8652bfd28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8652bfd28b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645e0cb80_0_1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g8645e0cb80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8645e0cb80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8645e0cb80_0_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8645e0cb80_0_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7dc51dbf9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87dc51dbf9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87dc51dbf9_0_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8645e0cb80_0_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g8645e0cb80_0_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8645e0cb80_0_1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82bbe3ebb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g782bbe3ebb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782bbe3ebb_0_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9fe3f2b5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89fe3f2b54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89fe3f2b54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6f739121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g86f7391215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86f7391215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645e0cb80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8645e0cb80_0_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8645e0cb80_0_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7dc51dbf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g87dc51dbf9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87dc51dbf9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pic>
        <p:nvPicPr>
          <p:cNvPr id="58" name="Google Shape;58;p13"/>
          <p:cNvPicPr preferRelativeResize="0"/>
          <p:nvPr/>
        </p:nvPicPr>
        <p:blipFill>
          <a:blip r:embed="rId3">
            <a:alphaModFix/>
          </a:blip>
          <a:stretch>
            <a:fillRect/>
          </a:stretch>
        </p:blipFill>
        <p:spPr>
          <a:xfrm>
            <a:off x="0" y="0"/>
            <a:ext cx="9143999" cy="6858000"/>
          </a:xfrm>
          <a:prstGeom prst="rect">
            <a:avLst/>
          </a:prstGeom>
          <a:noFill/>
          <a:ln>
            <a:noFill/>
          </a:ln>
        </p:spPr>
      </p:pic>
      <p:sp>
        <p:nvSpPr>
          <p:cNvPr id="59" name="Google Shape;59;p13"/>
          <p:cNvSpPr txBox="1"/>
          <p:nvPr>
            <p:ph type="ctrTitle"/>
          </p:nvPr>
        </p:nvSpPr>
        <p:spPr>
          <a:xfrm>
            <a:off x="609600" y="1216025"/>
            <a:ext cx="7924800" cy="3584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solidFill>
                  <a:srgbClr val="FF0000"/>
                </a:solidFill>
              </a:rPr>
              <a:t>java.io package</a:t>
            </a:r>
            <a:br>
              <a:rPr lang="en-US">
                <a:solidFill>
                  <a:srgbClr val="FF0000"/>
                </a:solidFill>
              </a:rPr>
            </a:br>
            <a:r>
              <a:rPr lang="en-US">
                <a:solidFill>
                  <a:srgbClr val="FF0000"/>
                </a:solidFill>
              </a:rPr>
              <a:t>(InputStream and OutputStream)</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22"/>
          <p:cNvPicPr preferRelativeResize="0"/>
          <p:nvPr/>
        </p:nvPicPr>
        <p:blipFill>
          <a:blip r:embed="rId3">
            <a:alphaModFix/>
          </a:blip>
          <a:stretch>
            <a:fillRect/>
          </a:stretch>
        </p:blipFill>
        <p:spPr>
          <a:xfrm>
            <a:off x="0" y="0"/>
            <a:ext cx="9143999" cy="6858000"/>
          </a:xfrm>
          <a:prstGeom prst="rect">
            <a:avLst/>
          </a:prstGeom>
          <a:noFill/>
          <a:ln>
            <a:noFill/>
          </a:ln>
        </p:spPr>
      </p:pic>
      <p:sp>
        <p:nvSpPr>
          <p:cNvPr id="141" name="Google Shape;141;p22"/>
          <p:cNvSpPr txBox="1"/>
          <p:nvPr>
            <p:ph idx="1" type="subTitle"/>
          </p:nvPr>
        </p:nvSpPr>
        <p:spPr>
          <a:xfrm>
            <a:off x="76200" y="227325"/>
            <a:ext cx="9144000" cy="1525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3200"/>
              <a:buNone/>
            </a:pPr>
            <a:r>
              <a:rPr b="1" lang="en-US">
                <a:solidFill>
                  <a:srgbClr val="FF0000"/>
                </a:solidFill>
              </a:rPr>
              <a:t>8</a:t>
            </a:r>
            <a:r>
              <a:rPr b="1" lang="en-US">
                <a:solidFill>
                  <a:srgbClr val="FF0000"/>
                </a:solidFill>
              </a:rPr>
              <a:t>. PipedInputStream and PipedOutputStream</a:t>
            </a:r>
            <a:endParaRPr b="1">
              <a:solidFill>
                <a:srgbClr val="FF0000"/>
              </a:solidFill>
            </a:endParaRPr>
          </a:p>
          <a:p>
            <a:pPr indent="0" lvl="0" marL="0" rtl="0" algn="just">
              <a:spcBef>
                <a:spcPts val="640"/>
              </a:spcBef>
              <a:spcAft>
                <a:spcPts val="0"/>
              </a:spcAft>
              <a:buClr>
                <a:srgbClr val="888888"/>
              </a:buClr>
              <a:buSzPts val="3200"/>
              <a:buNone/>
            </a:pPr>
            <a:r>
              <a:rPr lang="en-US"/>
              <a:t>These streams are used for exchanging data between different threads, of an application</a:t>
            </a:r>
            <a:endParaRPr/>
          </a:p>
        </p:txBody>
      </p:sp>
      <p:cxnSp>
        <p:nvCxnSpPr>
          <p:cNvPr id="142" name="Google Shape;142;p22"/>
          <p:cNvCxnSpPr/>
          <p:nvPr/>
        </p:nvCxnSpPr>
        <p:spPr>
          <a:xfrm flipH="1">
            <a:off x="1206794" y="1753394"/>
            <a:ext cx="13200" cy="4119600"/>
          </a:xfrm>
          <a:prstGeom prst="straightConnector1">
            <a:avLst/>
          </a:prstGeom>
          <a:noFill/>
          <a:ln cap="flat" cmpd="sng" w="28575">
            <a:solidFill>
              <a:srgbClr val="4A7DBA"/>
            </a:solidFill>
            <a:prstDash val="solid"/>
            <a:round/>
            <a:headEnd len="sm" w="sm" type="none"/>
            <a:tailEnd len="sm" w="sm" type="none"/>
          </a:ln>
        </p:spPr>
      </p:cxnSp>
      <p:cxnSp>
        <p:nvCxnSpPr>
          <p:cNvPr id="143" name="Google Shape;143;p22"/>
          <p:cNvCxnSpPr/>
          <p:nvPr/>
        </p:nvCxnSpPr>
        <p:spPr>
          <a:xfrm>
            <a:off x="5030788" y="1752600"/>
            <a:ext cx="3000" cy="3987600"/>
          </a:xfrm>
          <a:prstGeom prst="straightConnector1">
            <a:avLst/>
          </a:prstGeom>
          <a:noFill/>
          <a:ln cap="flat" cmpd="sng" w="28575">
            <a:solidFill>
              <a:srgbClr val="4A7DBA"/>
            </a:solidFill>
            <a:prstDash val="solid"/>
            <a:round/>
            <a:headEnd len="sm" w="sm" type="none"/>
            <a:tailEnd len="sm" w="sm" type="none"/>
          </a:ln>
        </p:spPr>
      </p:cxnSp>
      <p:sp>
        <p:nvSpPr>
          <p:cNvPr id="144" name="Google Shape;144;p22"/>
          <p:cNvSpPr txBox="1"/>
          <p:nvPr/>
        </p:nvSpPr>
        <p:spPr>
          <a:xfrm>
            <a:off x="228600" y="1752600"/>
            <a:ext cx="1143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Thread 1</a:t>
            </a:r>
            <a:endParaRPr sz="1800">
              <a:solidFill>
                <a:schemeClr val="dk1"/>
              </a:solidFill>
              <a:latin typeface="Calibri"/>
              <a:ea typeface="Calibri"/>
              <a:cs typeface="Calibri"/>
              <a:sym typeface="Calibri"/>
            </a:endParaRPr>
          </a:p>
        </p:txBody>
      </p:sp>
      <p:sp>
        <p:nvSpPr>
          <p:cNvPr id="145" name="Google Shape;145;p22"/>
          <p:cNvSpPr txBox="1"/>
          <p:nvPr/>
        </p:nvSpPr>
        <p:spPr>
          <a:xfrm>
            <a:off x="4114800" y="1828800"/>
            <a:ext cx="1143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Thread 2</a:t>
            </a:r>
            <a:endParaRPr sz="1800">
              <a:solidFill>
                <a:schemeClr val="dk1"/>
              </a:solidFill>
              <a:latin typeface="Calibri"/>
              <a:ea typeface="Calibri"/>
              <a:cs typeface="Calibri"/>
              <a:sym typeface="Calibri"/>
            </a:endParaRPr>
          </a:p>
        </p:txBody>
      </p:sp>
      <p:sp>
        <p:nvSpPr>
          <p:cNvPr id="146" name="Google Shape;146;p22"/>
          <p:cNvSpPr/>
          <p:nvPr/>
        </p:nvSpPr>
        <p:spPr>
          <a:xfrm>
            <a:off x="1752600" y="3733800"/>
            <a:ext cx="2819400" cy="914400"/>
          </a:xfrm>
          <a:prstGeom prst="flowChartMagneticDrum">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22"/>
          <p:cNvSpPr txBox="1"/>
          <p:nvPr/>
        </p:nvSpPr>
        <p:spPr>
          <a:xfrm>
            <a:off x="4038600" y="3352801"/>
            <a:ext cx="2362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PipedOutputStream</a:t>
            </a:r>
            <a:endParaRPr sz="1800">
              <a:solidFill>
                <a:schemeClr val="dk1"/>
              </a:solidFill>
              <a:latin typeface="Calibri"/>
              <a:ea typeface="Calibri"/>
              <a:cs typeface="Calibri"/>
              <a:sym typeface="Calibri"/>
            </a:endParaRPr>
          </a:p>
        </p:txBody>
      </p:sp>
      <p:sp>
        <p:nvSpPr>
          <p:cNvPr id="148" name="Google Shape;148;p22"/>
          <p:cNvSpPr txBox="1"/>
          <p:nvPr/>
        </p:nvSpPr>
        <p:spPr>
          <a:xfrm>
            <a:off x="152400" y="3352800"/>
            <a:ext cx="2362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PipedInputStream</a:t>
            </a:r>
            <a:endParaRPr sz="1800">
              <a:solidFill>
                <a:schemeClr val="dk1"/>
              </a:solidFill>
              <a:latin typeface="Calibri"/>
              <a:ea typeface="Calibri"/>
              <a:cs typeface="Calibri"/>
              <a:sym typeface="Calibri"/>
            </a:endParaRPr>
          </a:p>
        </p:txBody>
      </p:sp>
      <p:sp>
        <p:nvSpPr>
          <p:cNvPr id="149" name="Google Shape;149;p22"/>
          <p:cNvSpPr txBox="1"/>
          <p:nvPr/>
        </p:nvSpPr>
        <p:spPr>
          <a:xfrm>
            <a:off x="2209800" y="4724400"/>
            <a:ext cx="2362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connect</a:t>
            </a:r>
            <a:endParaRPr sz="1800">
              <a:solidFill>
                <a:schemeClr val="dk1"/>
              </a:solidFill>
              <a:latin typeface="Calibri"/>
              <a:ea typeface="Calibri"/>
              <a:cs typeface="Calibri"/>
              <a:sym typeface="Calibri"/>
            </a:endParaRPr>
          </a:p>
        </p:txBody>
      </p:sp>
      <p:cxnSp>
        <p:nvCxnSpPr>
          <p:cNvPr id="150" name="Google Shape;150;p22"/>
          <p:cNvCxnSpPr/>
          <p:nvPr/>
        </p:nvCxnSpPr>
        <p:spPr>
          <a:xfrm flipH="1">
            <a:off x="4267200" y="4191000"/>
            <a:ext cx="838200" cy="1500"/>
          </a:xfrm>
          <a:prstGeom prst="straightConnector1">
            <a:avLst/>
          </a:prstGeom>
          <a:noFill/>
          <a:ln cap="flat" cmpd="sng" w="57150">
            <a:solidFill>
              <a:schemeClr val="dk1"/>
            </a:solidFill>
            <a:prstDash val="solid"/>
            <a:round/>
            <a:headEnd len="sm" w="sm" type="none"/>
            <a:tailEnd len="med" w="med" type="stealth"/>
          </a:ln>
        </p:spPr>
      </p:cxnSp>
      <p:cxnSp>
        <p:nvCxnSpPr>
          <p:cNvPr id="151" name="Google Shape;151;p22"/>
          <p:cNvCxnSpPr/>
          <p:nvPr/>
        </p:nvCxnSpPr>
        <p:spPr>
          <a:xfrm flipH="1">
            <a:off x="1143000" y="4267200"/>
            <a:ext cx="762000" cy="1500"/>
          </a:xfrm>
          <a:prstGeom prst="straightConnector1">
            <a:avLst/>
          </a:prstGeom>
          <a:noFill/>
          <a:ln cap="flat" cmpd="sng" w="57150">
            <a:solidFill>
              <a:schemeClr val="dk1"/>
            </a:solidFill>
            <a:prstDash val="solid"/>
            <a:round/>
            <a:headEnd len="sm" w="sm" type="none"/>
            <a:tailEnd len="med" w="med" type="stealth"/>
          </a:ln>
        </p:spPr>
      </p:cxnSp>
      <p:sp>
        <p:nvSpPr>
          <p:cNvPr id="152" name="Google Shape;152;p22"/>
          <p:cNvSpPr txBox="1"/>
          <p:nvPr/>
        </p:nvSpPr>
        <p:spPr>
          <a:xfrm>
            <a:off x="5105400" y="3962400"/>
            <a:ext cx="1219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Write()</a:t>
            </a:r>
            <a:endParaRPr sz="1800">
              <a:solidFill>
                <a:schemeClr val="dk1"/>
              </a:solidFill>
              <a:latin typeface="Calibri"/>
              <a:ea typeface="Calibri"/>
              <a:cs typeface="Calibri"/>
              <a:sym typeface="Calibri"/>
            </a:endParaRPr>
          </a:p>
        </p:txBody>
      </p:sp>
      <p:sp>
        <p:nvSpPr>
          <p:cNvPr id="153" name="Google Shape;153;p22"/>
          <p:cNvSpPr txBox="1"/>
          <p:nvPr/>
        </p:nvSpPr>
        <p:spPr>
          <a:xfrm>
            <a:off x="228600" y="4114800"/>
            <a:ext cx="1219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read()</a:t>
            </a:r>
            <a:endParaRPr sz="1800">
              <a:solidFill>
                <a:schemeClr val="dk1"/>
              </a:solidFill>
              <a:latin typeface="Calibri"/>
              <a:ea typeface="Calibri"/>
              <a:cs typeface="Calibri"/>
              <a:sym typeface="Calibri"/>
            </a:endParaRPr>
          </a:p>
        </p:txBody>
      </p:sp>
      <p:sp>
        <p:nvSpPr>
          <p:cNvPr id="154" name="Google Shape;154;p22"/>
          <p:cNvSpPr/>
          <p:nvPr/>
        </p:nvSpPr>
        <p:spPr>
          <a:xfrm rot="5400000">
            <a:off x="3061825" y="3990075"/>
            <a:ext cx="185100" cy="4024800"/>
          </a:xfrm>
          <a:prstGeom prst="rightBrace">
            <a:avLst>
              <a:gd fmla="val 50000" name="adj1"/>
              <a:gd fmla="val 50000" name="adj2"/>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txBox="1"/>
          <p:nvPr/>
        </p:nvSpPr>
        <p:spPr>
          <a:xfrm>
            <a:off x="1828800" y="6096001"/>
            <a:ext cx="23622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Calibri"/>
                <a:ea typeface="Calibri"/>
                <a:cs typeface="Calibri"/>
                <a:sym typeface="Calibri"/>
              </a:rPr>
              <a:t>Both threads in a single application</a:t>
            </a:r>
            <a:endParaRPr sz="1500">
              <a:solidFill>
                <a:schemeClr val="dk1"/>
              </a:solidFill>
              <a:latin typeface="Calibri"/>
              <a:ea typeface="Calibri"/>
              <a:cs typeface="Calibri"/>
              <a:sym typeface="Calibri"/>
            </a:endParaRPr>
          </a:p>
        </p:txBody>
      </p:sp>
      <p:sp>
        <p:nvSpPr>
          <p:cNvPr id="156" name="Google Shape;156;p22"/>
          <p:cNvSpPr txBox="1"/>
          <p:nvPr>
            <p:ph idx="1" type="subTitle"/>
          </p:nvPr>
        </p:nvSpPr>
        <p:spPr>
          <a:xfrm>
            <a:off x="5735550" y="1498325"/>
            <a:ext cx="3332100" cy="2692500"/>
          </a:xfrm>
          <a:prstGeom prst="rect">
            <a:avLst/>
          </a:prstGeom>
          <a:noFill/>
          <a:ln>
            <a:noFill/>
          </a:ln>
        </p:spPr>
        <p:txBody>
          <a:bodyPr anchorCtr="0" anchor="t" bIns="45700" lIns="91425" spcFirstLastPara="1" rIns="91425" wrap="square" tIns="45700">
            <a:noAutofit/>
          </a:bodyPr>
          <a:lstStyle/>
          <a:p>
            <a:pPr indent="0" lvl="0" marL="0" rtl="0" algn="just">
              <a:spcBef>
                <a:spcPts val="640"/>
              </a:spcBef>
              <a:spcAft>
                <a:spcPts val="0"/>
              </a:spcAft>
              <a:buClr>
                <a:srgbClr val="888888"/>
              </a:buClr>
              <a:buSzPts val="3200"/>
              <a:buNone/>
            </a:pPr>
            <a:r>
              <a:rPr lang="en-US" sz="1800"/>
              <a:t>Ofcourse a common String can be used to transfer data between two threads. But using Pipe based Streams facilitates to use compact and less error prone source code</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23"/>
          <p:cNvPicPr preferRelativeResize="0"/>
          <p:nvPr/>
        </p:nvPicPr>
        <p:blipFill>
          <a:blip r:embed="rId3">
            <a:alphaModFix/>
          </a:blip>
          <a:stretch>
            <a:fillRect/>
          </a:stretch>
        </p:blipFill>
        <p:spPr>
          <a:xfrm>
            <a:off x="0" y="0"/>
            <a:ext cx="9143999" cy="6858000"/>
          </a:xfrm>
          <a:prstGeom prst="rect">
            <a:avLst/>
          </a:prstGeom>
          <a:noFill/>
          <a:ln>
            <a:noFill/>
          </a:ln>
        </p:spPr>
      </p:pic>
      <p:sp>
        <p:nvSpPr>
          <p:cNvPr id="163" name="Google Shape;163;p23"/>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960"/>
              <a:buNone/>
            </a:pPr>
            <a:r>
              <a:t/>
            </a:r>
            <a:endParaRPr sz="2960"/>
          </a:p>
          <a:p>
            <a:pPr indent="0" lvl="0" marL="0" rtl="0" algn="just">
              <a:lnSpc>
                <a:spcPct val="80000"/>
              </a:lnSpc>
              <a:spcBef>
                <a:spcPts val="592"/>
              </a:spcBef>
              <a:spcAft>
                <a:spcPts val="0"/>
              </a:spcAft>
              <a:buClr>
                <a:srgbClr val="888888"/>
              </a:buClr>
              <a:buSzPts val="2960"/>
              <a:buNone/>
            </a:pPr>
            <a:r>
              <a:rPr b="1" lang="en-US" sz="2960">
                <a:solidFill>
                  <a:srgbClr val="FF0000"/>
                </a:solidFill>
              </a:rPr>
              <a:t>9. </a:t>
            </a:r>
            <a:r>
              <a:rPr b="1" lang="en-US" sz="2960">
                <a:solidFill>
                  <a:srgbClr val="FF0000"/>
                </a:solidFill>
              </a:rPr>
              <a:t>Standard Input/Output Streams in Java</a:t>
            </a:r>
            <a:endParaRPr>
              <a:solidFill>
                <a:srgbClr val="FF0000"/>
              </a:solidFill>
            </a:endParaRPr>
          </a:p>
          <a:p>
            <a:pPr indent="0" lvl="0" marL="0" rtl="0" algn="just">
              <a:lnSpc>
                <a:spcPct val="80000"/>
              </a:lnSpc>
              <a:spcBef>
                <a:spcPts val="592"/>
              </a:spcBef>
              <a:spcAft>
                <a:spcPts val="0"/>
              </a:spcAft>
              <a:buClr>
                <a:srgbClr val="888888"/>
              </a:buClr>
              <a:buSzPts val="2960"/>
              <a:buNone/>
            </a:pPr>
            <a:r>
              <a:rPr lang="en-US" sz="2960"/>
              <a:t>Just like most of other languages, Java provides b</a:t>
            </a:r>
            <a:r>
              <a:rPr lang="en-US" sz="2960"/>
              <a:t>elow standard  input/output streams  available in Java</a:t>
            </a:r>
            <a:endParaRPr sz="2960"/>
          </a:p>
          <a:p>
            <a:pPr indent="0" lvl="0" marL="0" rtl="0" algn="just">
              <a:lnSpc>
                <a:spcPct val="80000"/>
              </a:lnSpc>
              <a:spcBef>
                <a:spcPts val="592"/>
              </a:spcBef>
              <a:spcAft>
                <a:spcPts val="0"/>
              </a:spcAft>
              <a:buClr>
                <a:srgbClr val="888888"/>
              </a:buClr>
              <a:buSzPts val="2960"/>
              <a:buNone/>
            </a:pPr>
            <a:r>
              <a:t/>
            </a:r>
            <a:endParaRPr sz="2960"/>
          </a:p>
          <a:p>
            <a:pPr indent="0" lvl="0" marL="0" rtl="0" algn="just">
              <a:lnSpc>
                <a:spcPct val="80000"/>
              </a:lnSpc>
              <a:spcBef>
                <a:spcPts val="592"/>
              </a:spcBef>
              <a:spcAft>
                <a:spcPts val="0"/>
              </a:spcAft>
              <a:buClr>
                <a:srgbClr val="FF0000"/>
              </a:buClr>
              <a:buSzPts val="2960"/>
              <a:buNone/>
            </a:pPr>
            <a:r>
              <a:rPr lang="en-US" sz="2960">
                <a:solidFill>
                  <a:srgbClr val="FF0000"/>
                </a:solidFill>
              </a:rPr>
              <a:t>System.out</a:t>
            </a:r>
            <a:r>
              <a:rPr lang="en-US" sz="2960"/>
              <a:t> is standard output(which is by default writes to Console). Here </a:t>
            </a:r>
            <a:r>
              <a:rPr lang="en-US" sz="2960">
                <a:solidFill>
                  <a:srgbClr val="FF0000"/>
                </a:solidFill>
              </a:rPr>
              <a:t>out</a:t>
            </a:r>
            <a:r>
              <a:rPr lang="en-US" sz="2960"/>
              <a:t> is an object of PrintStream</a:t>
            </a:r>
            <a:endParaRPr sz="2960"/>
          </a:p>
          <a:p>
            <a:pPr indent="0" lvl="0" marL="0" rtl="0" algn="just">
              <a:lnSpc>
                <a:spcPct val="80000"/>
              </a:lnSpc>
              <a:spcBef>
                <a:spcPts val="592"/>
              </a:spcBef>
              <a:spcAft>
                <a:spcPts val="0"/>
              </a:spcAft>
              <a:buClr>
                <a:srgbClr val="888888"/>
              </a:buClr>
              <a:buSzPts val="2960"/>
              <a:buNone/>
            </a:pPr>
            <a:r>
              <a:rPr i="1" lang="en-US" sz="2960"/>
              <a:t>public final static PrintStream out ;</a:t>
            </a:r>
            <a:endParaRPr/>
          </a:p>
          <a:p>
            <a:pPr indent="0" lvl="0" marL="0" rtl="0" algn="just">
              <a:lnSpc>
                <a:spcPct val="80000"/>
              </a:lnSpc>
              <a:spcBef>
                <a:spcPts val="592"/>
              </a:spcBef>
              <a:spcAft>
                <a:spcPts val="0"/>
              </a:spcAft>
              <a:buClr>
                <a:srgbClr val="888888"/>
              </a:buClr>
              <a:buSzPts val="2960"/>
              <a:buNone/>
            </a:pPr>
            <a:r>
              <a:t/>
            </a:r>
            <a:endParaRPr i="1" sz="2960"/>
          </a:p>
          <a:p>
            <a:pPr indent="0" lvl="0" marL="0" rtl="0" algn="just">
              <a:lnSpc>
                <a:spcPct val="80000"/>
              </a:lnSpc>
              <a:spcBef>
                <a:spcPts val="592"/>
              </a:spcBef>
              <a:spcAft>
                <a:spcPts val="0"/>
              </a:spcAft>
              <a:buClr>
                <a:srgbClr val="FF0000"/>
              </a:buClr>
              <a:buSzPts val="2960"/>
              <a:buNone/>
            </a:pPr>
            <a:r>
              <a:rPr lang="en-US" sz="2960">
                <a:solidFill>
                  <a:srgbClr val="FF0000"/>
                </a:solidFill>
              </a:rPr>
              <a:t>System.in</a:t>
            </a:r>
            <a:r>
              <a:rPr lang="en-US" sz="2960"/>
              <a:t> is standard input stream(which by default reads from Keyboard). Here </a:t>
            </a:r>
            <a:r>
              <a:rPr lang="en-US" sz="2960">
                <a:solidFill>
                  <a:srgbClr val="FF0000"/>
                </a:solidFill>
              </a:rPr>
              <a:t>in</a:t>
            </a:r>
            <a:r>
              <a:rPr lang="en-US" sz="2960"/>
              <a:t> is an object of InputStream</a:t>
            </a:r>
            <a:endParaRPr sz="2960"/>
          </a:p>
          <a:p>
            <a:pPr indent="0" lvl="0" marL="0" rtl="0" algn="just">
              <a:lnSpc>
                <a:spcPct val="80000"/>
              </a:lnSpc>
              <a:spcBef>
                <a:spcPts val="592"/>
              </a:spcBef>
              <a:spcAft>
                <a:spcPts val="0"/>
              </a:spcAft>
              <a:buClr>
                <a:srgbClr val="888888"/>
              </a:buClr>
              <a:buSzPts val="2960"/>
              <a:buNone/>
            </a:pPr>
            <a:r>
              <a:rPr i="1" lang="en-US" sz="2960"/>
              <a:t>public final static InputStream in ;</a:t>
            </a:r>
            <a:endParaRPr/>
          </a:p>
          <a:p>
            <a:pPr indent="0" lvl="0" marL="0" rtl="0" algn="just">
              <a:lnSpc>
                <a:spcPct val="80000"/>
              </a:lnSpc>
              <a:spcBef>
                <a:spcPts val="592"/>
              </a:spcBef>
              <a:spcAft>
                <a:spcPts val="0"/>
              </a:spcAft>
              <a:buClr>
                <a:srgbClr val="888888"/>
              </a:buClr>
              <a:buSzPts val="2960"/>
              <a:buNone/>
            </a:pPr>
            <a:r>
              <a:t/>
            </a:r>
            <a:endParaRPr sz="296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24"/>
          <p:cNvPicPr preferRelativeResize="0"/>
          <p:nvPr/>
        </p:nvPicPr>
        <p:blipFill>
          <a:blip r:embed="rId3">
            <a:alphaModFix/>
          </a:blip>
          <a:stretch>
            <a:fillRect/>
          </a:stretch>
        </p:blipFill>
        <p:spPr>
          <a:xfrm>
            <a:off x="0" y="0"/>
            <a:ext cx="9143999" cy="6858000"/>
          </a:xfrm>
          <a:prstGeom prst="rect">
            <a:avLst/>
          </a:prstGeom>
          <a:noFill/>
          <a:ln>
            <a:noFill/>
          </a:ln>
        </p:spPr>
      </p:pic>
      <p:sp>
        <p:nvSpPr>
          <p:cNvPr id="170" name="Google Shape;170;p24"/>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960"/>
              <a:buNone/>
            </a:pPr>
            <a:r>
              <a:t/>
            </a:r>
            <a:endParaRPr sz="2960"/>
          </a:p>
          <a:p>
            <a:pPr indent="0" lvl="0" marL="0" rtl="0" algn="just">
              <a:lnSpc>
                <a:spcPct val="80000"/>
              </a:lnSpc>
              <a:spcBef>
                <a:spcPts val="592"/>
              </a:spcBef>
              <a:spcAft>
                <a:spcPts val="0"/>
              </a:spcAft>
              <a:buClr>
                <a:srgbClr val="888888"/>
              </a:buClr>
              <a:buSzPts val="2960"/>
              <a:buNone/>
            </a:pPr>
            <a:r>
              <a:rPr b="1" lang="en-US" sz="2960">
                <a:solidFill>
                  <a:srgbClr val="FF0000"/>
                </a:solidFill>
              </a:rPr>
              <a:t>10. </a:t>
            </a:r>
            <a:r>
              <a:rPr b="1" lang="en-US" sz="2960">
                <a:solidFill>
                  <a:srgbClr val="FF0000"/>
                </a:solidFill>
              </a:rPr>
              <a:t>Standard Err Stream in Java</a:t>
            </a:r>
            <a:endParaRPr>
              <a:solidFill>
                <a:srgbClr val="FF0000"/>
              </a:solidFill>
            </a:endParaRPr>
          </a:p>
          <a:p>
            <a:pPr indent="0" lvl="0" marL="0" rtl="0" algn="just">
              <a:lnSpc>
                <a:spcPct val="80000"/>
              </a:lnSpc>
              <a:spcBef>
                <a:spcPts val="592"/>
              </a:spcBef>
              <a:spcAft>
                <a:spcPts val="0"/>
              </a:spcAft>
              <a:buClr>
                <a:srgbClr val="888888"/>
              </a:buClr>
              <a:buSzPts val="2960"/>
              <a:buNone/>
            </a:pPr>
            <a:r>
              <a:t/>
            </a:r>
            <a:endParaRPr/>
          </a:p>
          <a:p>
            <a:pPr indent="0" lvl="0" marL="0" rtl="0" algn="just">
              <a:lnSpc>
                <a:spcPct val="80000"/>
              </a:lnSpc>
              <a:spcBef>
                <a:spcPts val="592"/>
              </a:spcBef>
              <a:spcAft>
                <a:spcPts val="0"/>
              </a:spcAft>
              <a:buClr>
                <a:srgbClr val="FF0000"/>
              </a:buClr>
              <a:buSzPts val="2960"/>
              <a:buNone/>
            </a:pPr>
            <a:r>
              <a:rPr lang="en-US" sz="2960">
                <a:solidFill>
                  <a:srgbClr val="FF0000"/>
                </a:solidFill>
              </a:rPr>
              <a:t>System.err</a:t>
            </a:r>
            <a:r>
              <a:rPr lang="en-US" sz="2960"/>
              <a:t> is standard error output output(which is by default writes to Console). Here </a:t>
            </a:r>
            <a:r>
              <a:rPr lang="en-US" sz="2960">
                <a:solidFill>
                  <a:srgbClr val="FF0000"/>
                </a:solidFill>
              </a:rPr>
              <a:t>err</a:t>
            </a:r>
            <a:r>
              <a:rPr lang="en-US" sz="2960"/>
              <a:t> is an object of PrintStream</a:t>
            </a:r>
            <a:endParaRPr sz="2960"/>
          </a:p>
          <a:p>
            <a:pPr indent="0" lvl="0" marL="0" rtl="0" algn="just">
              <a:lnSpc>
                <a:spcPct val="80000"/>
              </a:lnSpc>
              <a:spcBef>
                <a:spcPts val="592"/>
              </a:spcBef>
              <a:spcAft>
                <a:spcPts val="0"/>
              </a:spcAft>
              <a:buClr>
                <a:srgbClr val="FF0000"/>
              </a:buClr>
              <a:buSzPts val="2960"/>
              <a:buNone/>
            </a:pPr>
            <a:r>
              <a:t/>
            </a:r>
            <a:endParaRPr sz="2960"/>
          </a:p>
          <a:p>
            <a:pPr indent="0" lvl="0" marL="0" rtl="0" algn="just">
              <a:lnSpc>
                <a:spcPct val="80000"/>
              </a:lnSpc>
              <a:spcBef>
                <a:spcPts val="592"/>
              </a:spcBef>
              <a:spcAft>
                <a:spcPts val="0"/>
              </a:spcAft>
              <a:buClr>
                <a:srgbClr val="888888"/>
              </a:buClr>
              <a:buSzPts val="2960"/>
              <a:buNone/>
            </a:pPr>
            <a:r>
              <a:rPr lang="en-US" sz="2960"/>
              <a:t>As known System is a final class in java.lang package</a:t>
            </a:r>
            <a:endParaRPr sz="2960"/>
          </a:p>
          <a:p>
            <a:pPr indent="0" lvl="0" marL="0" rtl="0" algn="just">
              <a:lnSpc>
                <a:spcPct val="80000"/>
              </a:lnSpc>
              <a:spcBef>
                <a:spcPts val="592"/>
              </a:spcBef>
              <a:spcAft>
                <a:spcPts val="0"/>
              </a:spcAft>
              <a:buClr>
                <a:srgbClr val="888888"/>
              </a:buClr>
              <a:buSzPts val="2960"/>
              <a:buNone/>
            </a:pPr>
            <a:r>
              <a:t/>
            </a:r>
            <a:endParaRPr sz="2960"/>
          </a:p>
          <a:p>
            <a:pPr indent="0" lvl="0" marL="0" rtl="0" algn="just">
              <a:lnSpc>
                <a:spcPct val="80000"/>
              </a:lnSpc>
              <a:spcBef>
                <a:spcPts val="592"/>
              </a:spcBef>
              <a:spcAft>
                <a:spcPts val="0"/>
              </a:spcAft>
              <a:buClr>
                <a:srgbClr val="888888"/>
              </a:buClr>
              <a:buSzPts val="2960"/>
              <a:buNone/>
            </a:pPr>
            <a:r>
              <a:rPr lang="en-US" sz="2960"/>
              <a:t>Note that above standard streams can be reset to some other sources or destinations like files, network stream, etc….</a:t>
            </a:r>
            <a:endParaRPr/>
          </a:p>
          <a:p>
            <a:pPr indent="0" lvl="0" marL="0" rtl="0" algn="just">
              <a:lnSpc>
                <a:spcPct val="80000"/>
              </a:lnSpc>
              <a:spcBef>
                <a:spcPts val="592"/>
              </a:spcBef>
              <a:spcAft>
                <a:spcPts val="0"/>
              </a:spcAft>
              <a:buClr>
                <a:srgbClr val="888888"/>
              </a:buClr>
              <a:buSzPts val="2960"/>
              <a:buNone/>
            </a:pPr>
            <a:r>
              <a:t/>
            </a:r>
            <a:endParaRPr sz="296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Google Shape;176;p25"/>
          <p:cNvPicPr preferRelativeResize="0"/>
          <p:nvPr/>
        </p:nvPicPr>
        <p:blipFill>
          <a:blip r:embed="rId3">
            <a:alphaModFix/>
          </a:blip>
          <a:stretch>
            <a:fillRect/>
          </a:stretch>
        </p:blipFill>
        <p:spPr>
          <a:xfrm>
            <a:off x="0" y="0"/>
            <a:ext cx="9143999" cy="6858000"/>
          </a:xfrm>
          <a:prstGeom prst="rect">
            <a:avLst/>
          </a:prstGeom>
          <a:noFill/>
          <a:ln>
            <a:noFill/>
          </a:ln>
        </p:spPr>
      </p:pic>
      <p:sp>
        <p:nvSpPr>
          <p:cNvPr id="177" name="Google Shape;177;p25"/>
          <p:cNvSpPr txBox="1"/>
          <p:nvPr>
            <p:ph idx="1" type="subTitle"/>
          </p:nvPr>
        </p:nvSpPr>
        <p:spPr>
          <a:xfrm>
            <a:off x="0" y="152400"/>
            <a:ext cx="9144000" cy="6858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2960"/>
              <a:buNone/>
            </a:pPr>
            <a:r>
              <a:rPr b="1" lang="en-US" sz="2960">
                <a:solidFill>
                  <a:srgbClr val="FF0000"/>
                </a:solidFill>
              </a:rPr>
              <a:t>11. </a:t>
            </a:r>
            <a:r>
              <a:rPr b="1" lang="en-US" sz="2960">
                <a:solidFill>
                  <a:srgbClr val="FF0000"/>
                </a:solidFill>
              </a:rPr>
              <a:t>RandomAccessFile</a:t>
            </a:r>
            <a:endParaRPr b="1" sz="2960">
              <a:solidFill>
                <a:srgbClr val="FF0000"/>
              </a:solidFill>
            </a:endParaRPr>
          </a:p>
          <a:p>
            <a:pPr indent="0" lvl="0" marL="0" rtl="0" algn="just">
              <a:spcBef>
                <a:spcPts val="592"/>
              </a:spcBef>
              <a:spcAft>
                <a:spcPts val="0"/>
              </a:spcAft>
              <a:buClr>
                <a:srgbClr val="888888"/>
              </a:buClr>
              <a:buSzPts val="2960"/>
              <a:buNone/>
            </a:pPr>
            <a:r>
              <a:rPr lang="en-US" sz="2960"/>
              <a:t>A random access file behaves like a large array of bytes stored in the file system. There is a kind of cursor, or index into the implied array, called the </a:t>
            </a:r>
            <a:r>
              <a:rPr i="1" lang="en-US" sz="2960">
                <a:solidFill>
                  <a:srgbClr val="FF0000"/>
                </a:solidFill>
              </a:rPr>
              <a:t>file pointer</a:t>
            </a:r>
            <a:r>
              <a:rPr lang="en-US" sz="2960"/>
              <a:t>; input operations read bytes starting at the file pointer and advance the file pointer past the bytes read. </a:t>
            </a:r>
            <a:endParaRPr sz="2960"/>
          </a:p>
          <a:p>
            <a:pPr indent="0" lvl="0" marL="0" rtl="0" algn="just">
              <a:spcBef>
                <a:spcPts val="592"/>
              </a:spcBef>
              <a:spcAft>
                <a:spcPts val="0"/>
              </a:spcAft>
              <a:buClr>
                <a:srgbClr val="888888"/>
              </a:buClr>
              <a:buSzPts val="2960"/>
              <a:buNone/>
            </a:pPr>
            <a:r>
              <a:t/>
            </a:r>
            <a:endParaRPr sz="2960"/>
          </a:p>
          <a:p>
            <a:pPr indent="0" lvl="0" marL="0" rtl="0" algn="just">
              <a:spcBef>
                <a:spcPts val="592"/>
              </a:spcBef>
              <a:spcAft>
                <a:spcPts val="0"/>
              </a:spcAft>
              <a:buClr>
                <a:srgbClr val="888888"/>
              </a:buClr>
              <a:buSzPts val="2960"/>
              <a:buNone/>
            </a:pPr>
            <a:r>
              <a:rPr lang="en-US" sz="2960"/>
              <a:t>If the random access file is created in read/write mode, then output operations are also available; output operations write bytes starting at the file pointer and advance the file pointer past the bytes written. </a:t>
            </a:r>
            <a:endParaRPr/>
          </a:p>
          <a:p>
            <a:pPr indent="0" lvl="0" marL="0" rtl="0" algn="just">
              <a:spcBef>
                <a:spcPts val="592"/>
              </a:spcBef>
              <a:spcAft>
                <a:spcPts val="0"/>
              </a:spcAft>
              <a:buClr>
                <a:srgbClr val="888888"/>
              </a:buClr>
              <a:buSzPts val="296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26"/>
          <p:cNvPicPr preferRelativeResize="0"/>
          <p:nvPr/>
        </p:nvPicPr>
        <p:blipFill>
          <a:blip r:embed="rId3">
            <a:alphaModFix/>
          </a:blip>
          <a:stretch>
            <a:fillRect/>
          </a:stretch>
        </p:blipFill>
        <p:spPr>
          <a:xfrm>
            <a:off x="0" y="0"/>
            <a:ext cx="9143999" cy="6858000"/>
          </a:xfrm>
          <a:prstGeom prst="rect">
            <a:avLst/>
          </a:prstGeom>
          <a:noFill/>
          <a:ln>
            <a:noFill/>
          </a:ln>
        </p:spPr>
      </p:pic>
      <p:sp>
        <p:nvSpPr>
          <p:cNvPr id="184" name="Google Shape;184;p26"/>
          <p:cNvSpPr txBox="1"/>
          <p:nvPr>
            <p:ph idx="1" type="subTitle"/>
          </p:nvPr>
        </p:nvSpPr>
        <p:spPr>
          <a:xfrm>
            <a:off x="0" y="152400"/>
            <a:ext cx="9144000" cy="587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2960"/>
              <a:buNone/>
            </a:pPr>
            <a:r>
              <a:rPr b="1" lang="en-US" sz="2960">
                <a:solidFill>
                  <a:srgbClr val="FF0000"/>
                </a:solidFill>
              </a:rPr>
              <a:t>RandomAccessFile</a:t>
            </a:r>
            <a:endParaRPr b="1" sz="2960">
              <a:solidFill>
                <a:srgbClr val="FF0000"/>
              </a:solidFill>
            </a:endParaRPr>
          </a:p>
          <a:p>
            <a:pPr indent="0" lvl="0" marL="0" rtl="0" algn="just">
              <a:spcBef>
                <a:spcPts val="592"/>
              </a:spcBef>
              <a:spcAft>
                <a:spcPts val="0"/>
              </a:spcAft>
              <a:buClr>
                <a:srgbClr val="888888"/>
              </a:buClr>
              <a:buSzPts val="2960"/>
              <a:buNone/>
            </a:pPr>
            <a:r>
              <a:rPr lang="en-US" sz="2960"/>
              <a:t>Output operations that write past the current end of the implied array cause the array to be extended. The file pointer can be read by the </a:t>
            </a:r>
            <a:r>
              <a:rPr lang="en-US" sz="2960">
                <a:solidFill>
                  <a:srgbClr val="FF0000"/>
                </a:solidFill>
              </a:rPr>
              <a:t>getFilePointer</a:t>
            </a:r>
            <a:r>
              <a:rPr lang="en-US" sz="2960"/>
              <a:t> method and set by the </a:t>
            </a:r>
            <a:r>
              <a:rPr lang="en-US" sz="2960">
                <a:solidFill>
                  <a:srgbClr val="FF0000"/>
                </a:solidFill>
              </a:rPr>
              <a:t>seek</a:t>
            </a:r>
            <a:r>
              <a:rPr lang="en-US" sz="2960"/>
              <a:t> method.</a:t>
            </a:r>
            <a:endParaRPr/>
          </a:p>
          <a:p>
            <a:pPr indent="0" lvl="0" marL="0" rtl="0" algn="just">
              <a:spcBef>
                <a:spcPts val="592"/>
              </a:spcBef>
              <a:spcAft>
                <a:spcPts val="0"/>
              </a:spcAft>
              <a:buClr>
                <a:srgbClr val="888888"/>
              </a:buClr>
              <a:buSzPts val="2960"/>
              <a:buNone/>
            </a:pPr>
            <a:r>
              <a:t/>
            </a:r>
            <a:endParaRPr/>
          </a:p>
        </p:txBody>
      </p:sp>
      <p:cxnSp>
        <p:nvCxnSpPr>
          <p:cNvPr id="185" name="Google Shape;185;p26"/>
          <p:cNvCxnSpPr/>
          <p:nvPr/>
        </p:nvCxnSpPr>
        <p:spPr>
          <a:xfrm flipH="1" rot="10800000">
            <a:off x="1640100" y="3339425"/>
            <a:ext cx="359700" cy="416700"/>
          </a:xfrm>
          <a:prstGeom prst="straightConnector1">
            <a:avLst/>
          </a:prstGeom>
          <a:noFill/>
          <a:ln cap="flat" cmpd="sng" w="38100">
            <a:solidFill>
              <a:srgbClr val="CC0000"/>
            </a:solidFill>
            <a:prstDash val="solid"/>
            <a:round/>
            <a:headEnd len="med" w="med" type="none"/>
            <a:tailEnd len="med" w="med" type="triangle"/>
          </a:ln>
        </p:spPr>
      </p:cxnSp>
      <p:sp>
        <p:nvSpPr>
          <p:cNvPr id="186" name="Google Shape;186;p26"/>
          <p:cNvSpPr txBox="1"/>
          <p:nvPr/>
        </p:nvSpPr>
        <p:spPr>
          <a:xfrm>
            <a:off x="2077525" y="3189025"/>
            <a:ext cx="37131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file pointer, use </a:t>
            </a:r>
            <a:r>
              <a:rPr b="1" lang="en-US" sz="1800">
                <a:latin typeface="Calibri"/>
                <a:ea typeface="Calibri"/>
                <a:cs typeface="Calibri"/>
                <a:sym typeface="Calibri"/>
              </a:rPr>
              <a:t>seek </a:t>
            </a:r>
            <a:r>
              <a:rPr lang="en-US" sz="1800">
                <a:latin typeface="Calibri"/>
                <a:ea typeface="Calibri"/>
                <a:cs typeface="Calibri"/>
                <a:sym typeface="Calibri"/>
              </a:rPr>
              <a:t>to move file pointer to required position in the file</a:t>
            </a:r>
            <a:endParaRPr sz="1800">
              <a:latin typeface="Calibri"/>
              <a:ea typeface="Calibri"/>
              <a:cs typeface="Calibri"/>
              <a:sym typeface="Calibri"/>
            </a:endParaRPr>
          </a:p>
        </p:txBody>
      </p:sp>
      <p:sp>
        <p:nvSpPr>
          <p:cNvPr id="187" name="Google Shape;187;p26"/>
          <p:cNvSpPr txBox="1"/>
          <p:nvPr/>
        </p:nvSpPr>
        <p:spPr>
          <a:xfrm>
            <a:off x="1186700" y="5992000"/>
            <a:ext cx="59112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latin typeface="Calibri"/>
                <a:ea typeface="Calibri"/>
                <a:cs typeface="Calibri"/>
                <a:sym typeface="Calibri"/>
              </a:rPr>
              <a:t>Above figure shows how a file pointer points to specific location in the file, and how the pointer can be seeked</a:t>
            </a:r>
            <a:endParaRPr sz="1700">
              <a:latin typeface="Calibri"/>
              <a:ea typeface="Calibri"/>
              <a:cs typeface="Calibri"/>
              <a:sym typeface="Calibri"/>
            </a:endParaRPr>
          </a:p>
        </p:txBody>
      </p:sp>
      <p:sp>
        <p:nvSpPr>
          <p:cNvPr id="188" name="Google Shape;188;p26"/>
          <p:cNvSpPr/>
          <p:nvPr/>
        </p:nvSpPr>
        <p:spPr>
          <a:xfrm>
            <a:off x="7116825" y="2753725"/>
            <a:ext cx="208500" cy="3296400"/>
          </a:xfrm>
          <a:prstGeom prst="rightBrace">
            <a:avLst>
              <a:gd fmla="val 50000" name="adj1"/>
              <a:gd fmla="val 50000"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txBox="1"/>
          <p:nvPr/>
        </p:nvSpPr>
        <p:spPr>
          <a:xfrm>
            <a:off x="7366050" y="4179925"/>
            <a:ext cx="14427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latin typeface="Calibri"/>
                <a:ea typeface="Calibri"/>
                <a:cs typeface="Calibri"/>
                <a:sym typeface="Calibri"/>
              </a:rPr>
              <a:t>File with data</a:t>
            </a:r>
            <a:endParaRPr sz="1700">
              <a:latin typeface="Calibri"/>
              <a:ea typeface="Calibri"/>
              <a:cs typeface="Calibri"/>
              <a:sym typeface="Calibri"/>
            </a:endParaRPr>
          </a:p>
        </p:txBody>
      </p:sp>
      <p:graphicFrame>
        <p:nvGraphicFramePr>
          <p:cNvPr id="190" name="Google Shape;190;p26"/>
          <p:cNvGraphicFramePr/>
          <p:nvPr/>
        </p:nvGraphicFramePr>
        <p:xfrm>
          <a:off x="1548500" y="2753725"/>
          <a:ext cx="3000000" cy="3000000"/>
        </p:xfrm>
        <a:graphic>
          <a:graphicData uri="http://schemas.openxmlformats.org/drawingml/2006/table">
            <a:tbl>
              <a:tblPr>
                <a:noFill/>
                <a:tableStyleId>{7E7F9370-4E02-428D-ABAB-C629DCFAFC7C}</a:tableStyleId>
              </a:tblPr>
              <a:tblGrid>
                <a:gridCol w="690950"/>
                <a:gridCol w="690950"/>
                <a:gridCol w="690950"/>
                <a:gridCol w="690950"/>
                <a:gridCol w="690950"/>
                <a:gridCol w="690950"/>
                <a:gridCol w="690950"/>
                <a:gridCol w="690950"/>
              </a:tblGrid>
              <a:tr h="539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9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9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9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9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9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27"/>
          <p:cNvPicPr preferRelativeResize="0"/>
          <p:nvPr/>
        </p:nvPicPr>
        <p:blipFill>
          <a:blip r:embed="rId3">
            <a:alphaModFix/>
          </a:blip>
          <a:stretch>
            <a:fillRect/>
          </a:stretch>
        </p:blipFill>
        <p:spPr>
          <a:xfrm>
            <a:off x="0" y="0"/>
            <a:ext cx="9143999" cy="6858000"/>
          </a:xfrm>
          <a:prstGeom prst="rect">
            <a:avLst/>
          </a:prstGeom>
          <a:noFill/>
          <a:ln>
            <a:noFill/>
          </a:ln>
        </p:spPr>
      </p:pic>
      <p:sp>
        <p:nvSpPr>
          <p:cNvPr id="197" name="Google Shape;197;p27"/>
          <p:cNvSpPr txBox="1"/>
          <p:nvPr>
            <p:ph idx="1" type="subTitle"/>
          </p:nvPr>
        </p:nvSpPr>
        <p:spPr>
          <a:xfrm>
            <a:off x="0" y="152400"/>
            <a:ext cx="9144000" cy="6858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2960"/>
              <a:buNone/>
            </a:pPr>
            <a:r>
              <a:rPr b="1" lang="en-US" sz="2960">
                <a:solidFill>
                  <a:srgbClr val="FF0000"/>
                </a:solidFill>
              </a:rPr>
              <a:t>12. StreamTokenizer &amp; BufferedReader</a:t>
            </a:r>
            <a:endParaRPr b="1" sz="2960">
              <a:solidFill>
                <a:srgbClr val="FF0000"/>
              </a:solidFill>
            </a:endParaRPr>
          </a:p>
          <a:p>
            <a:pPr indent="0" lvl="0" marL="0" rtl="0" algn="just">
              <a:spcBef>
                <a:spcPts val="440"/>
              </a:spcBef>
              <a:spcAft>
                <a:spcPts val="0"/>
              </a:spcAft>
              <a:buClr>
                <a:srgbClr val="FF0000"/>
              </a:buClr>
              <a:buSzPts val="2200"/>
              <a:buNone/>
            </a:pPr>
            <a:r>
              <a:rPr lang="en-US">
                <a:solidFill>
                  <a:srgbClr val="FF0000"/>
                </a:solidFill>
              </a:rPr>
              <a:t>StreamTokenizer</a:t>
            </a:r>
            <a:r>
              <a:rPr lang="en-US"/>
              <a:t>: The StreamTokenizer class takes an input stream and parses it into "tokens", allowing the tokens to be read one at a time.</a:t>
            </a:r>
            <a:endParaRPr/>
          </a:p>
          <a:p>
            <a:pPr indent="0" lvl="0" marL="0" rtl="0" algn="just">
              <a:spcBef>
                <a:spcPts val="440"/>
              </a:spcBef>
              <a:spcAft>
                <a:spcPts val="0"/>
              </a:spcAft>
              <a:buClr>
                <a:srgbClr val="FF0000"/>
              </a:buClr>
              <a:buSzPts val="2200"/>
              <a:buFont typeface="Arial"/>
              <a:buNone/>
            </a:pPr>
            <a:r>
              <a:t/>
            </a:r>
            <a:endParaRPr/>
          </a:p>
          <a:p>
            <a:pPr indent="0" lvl="0" marL="0" rtl="0" algn="just">
              <a:spcBef>
                <a:spcPts val="440"/>
              </a:spcBef>
              <a:spcAft>
                <a:spcPts val="0"/>
              </a:spcAft>
              <a:buClr>
                <a:srgbClr val="FF0000"/>
              </a:buClr>
              <a:buSzPts val="2200"/>
              <a:buFont typeface="Arial"/>
              <a:buNone/>
            </a:pPr>
            <a:r>
              <a:rPr lang="en-US">
                <a:solidFill>
                  <a:srgbClr val="FF0000"/>
                </a:solidFill>
              </a:rPr>
              <a:t>BufferedReader</a:t>
            </a:r>
            <a:r>
              <a:rPr lang="en-US"/>
              <a:t>: used to buffer the characters, which are read</a:t>
            </a:r>
            <a:endParaRPr sz="2960"/>
          </a:p>
          <a:p>
            <a:pPr indent="0" lvl="0" marL="0" rtl="0" algn="just">
              <a:spcBef>
                <a:spcPts val="592"/>
              </a:spcBef>
              <a:spcAft>
                <a:spcPts val="0"/>
              </a:spcAft>
              <a:buClr>
                <a:srgbClr val="888888"/>
              </a:buClr>
              <a:buSzPts val="296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28"/>
          <p:cNvPicPr preferRelativeResize="0"/>
          <p:nvPr/>
        </p:nvPicPr>
        <p:blipFill>
          <a:blip r:embed="rId3">
            <a:alphaModFix/>
          </a:blip>
          <a:stretch>
            <a:fillRect/>
          </a:stretch>
        </p:blipFill>
        <p:spPr>
          <a:xfrm>
            <a:off x="0" y="0"/>
            <a:ext cx="9143999" cy="6858000"/>
          </a:xfrm>
          <a:prstGeom prst="rect">
            <a:avLst/>
          </a:prstGeom>
          <a:noFill/>
          <a:ln>
            <a:noFill/>
          </a:ln>
        </p:spPr>
      </p:pic>
      <p:sp>
        <p:nvSpPr>
          <p:cNvPr id="204" name="Google Shape;204;p28"/>
          <p:cNvSpPr txBox="1"/>
          <p:nvPr>
            <p:ph idx="1" type="subTitle"/>
          </p:nvPr>
        </p:nvSpPr>
        <p:spPr>
          <a:xfrm>
            <a:off x="0" y="208400"/>
            <a:ext cx="9144000" cy="6649500"/>
          </a:xfrm>
          <a:prstGeom prst="rect">
            <a:avLst/>
          </a:prstGeom>
          <a:noFill/>
          <a:ln>
            <a:noFill/>
          </a:ln>
        </p:spPr>
        <p:txBody>
          <a:bodyPr anchorCtr="0" anchor="t" bIns="45700" lIns="91425" spcFirstLastPara="1" rIns="91425" wrap="square" tIns="45700">
            <a:noAutofit/>
          </a:bodyPr>
          <a:lstStyle/>
          <a:p>
            <a:pPr indent="0" lvl="0" marL="0" rtl="0" algn="just">
              <a:spcBef>
                <a:spcPts val="440"/>
              </a:spcBef>
              <a:spcAft>
                <a:spcPts val="0"/>
              </a:spcAft>
              <a:buClr>
                <a:srgbClr val="888888"/>
              </a:buClr>
              <a:buSzPts val="2200"/>
              <a:buNone/>
            </a:pPr>
            <a:r>
              <a:rPr b="1" lang="en-US">
                <a:solidFill>
                  <a:srgbClr val="FF0000"/>
                </a:solidFill>
              </a:rPr>
              <a:t>13</a:t>
            </a:r>
            <a:r>
              <a:rPr b="1" lang="en-US" sz="2800">
                <a:solidFill>
                  <a:srgbClr val="FF0000"/>
                </a:solidFill>
              </a:rPr>
              <a:t>. Reader &amp; Writers</a:t>
            </a:r>
            <a:endParaRPr sz="2800"/>
          </a:p>
          <a:p>
            <a:pPr indent="0" lvl="0" marL="0" rtl="0" algn="just">
              <a:spcBef>
                <a:spcPts val="440"/>
              </a:spcBef>
              <a:spcAft>
                <a:spcPts val="0"/>
              </a:spcAft>
              <a:buClr>
                <a:srgbClr val="FF0000"/>
              </a:buClr>
              <a:buSzPts val="2200"/>
              <a:buNone/>
            </a:pPr>
            <a:r>
              <a:rPr lang="en-US" sz="2800">
                <a:solidFill>
                  <a:srgbClr val="FF0000"/>
                </a:solidFill>
              </a:rPr>
              <a:t>java.io.Reader and java.io.Writer</a:t>
            </a:r>
            <a:endParaRPr sz="2800">
              <a:solidFill>
                <a:srgbClr val="FF0000"/>
              </a:solidFill>
            </a:endParaRPr>
          </a:p>
          <a:p>
            <a:pPr indent="0" lvl="0" marL="0" rtl="0" algn="just">
              <a:spcBef>
                <a:spcPts val="440"/>
              </a:spcBef>
              <a:spcAft>
                <a:spcPts val="0"/>
              </a:spcAft>
              <a:buClr>
                <a:srgbClr val="888888"/>
              </a:buClr>
              <a:buSzPts val="2200"/>
              <a:buNone/>
            </a:pPr>
            <a:r>
              <a:rPr lang="en-US" sz="2800"/>
              <a:t>These are character based streams, but InputStream and OutputStream are byte based. </a:t>
            </a:r>
            <a:endParaRPr/>
          </a:p>
          <a:p>
            <a:pPr indent="0" lvl="0" marL="0" rtl="0" algn="just">
              <a:spcBef>
                <a:spcPts val="440"/>
              </a:spcBef>
              <a:spcAft>
                <a:spcPts val="0"/>
              </a:spcAft>
              <a:buClr>
                <a:srgbClr val="888888"/>
              </a:buClr>
              <a:buSzPts val="2200"/>
              <a:buNone/>
            </a:pPr>
            <a:r>
              <a:t/>
            </a:r>
            <a:endParaRPr/>
          </a:p>
          <a:p>
            <a:pPr indent="0" lvl="0" marL="0" rtl="0" algn="just">
              <a:spcBef>
                <a:spcPts val="440"/>
              </a:spcBef>
              <a:spcAft>
                <a:spcPts val="0"/>
              </a:spcAft>
              <a:buClr>
                <a:srgbClr val="888888"/>
              </a:buClr>
              <a:buSzPts val="2200"/>
              <a:buNone/>
            </a:pPr>
            <a:r>
              <a:rPr lang="en-US" sz="2800"/>
              <a:t>Reader class is base class of all character based Reader classes, like FileReader</a:t>
            </a:r>
            <a:endParaRPr sz="2800"/>
          </a:p>
          <a:p>
            <a:pPr indent="0" lvl="0" marL="0" rtl="0" algn="just">
              <a:spcBef>
                <a:spcPts val="440"/>
              </a:spcBef>
              <a:spcAft>
                <a:spcPts val="0"/>
              </a:spcAft>
              <a:buClr>
                <a:srgbClr val="888888"/>
              </a:buClr>
              <a:buSzPts val="2200"/>
              <a:buNone/>
            </a:pPr>
            <a:r>
              <a:t/>
            </a:r>
            <a:endParaRPr/>
          </a:p>
          <a:p>
            <a:pPr indent="0" lvl="0" marL="0" rtl="0" algn="just">
              <a:spcBef>
                <a:spcPts val="440"/>
              </a:spcBef>
              <a:spcAft>
                <a:spcPts val="0"/>
              </a:spcAft>
              <a:buClr>
                <a:srgbClr val="888888"/>
              </a:buClr>
              <a:buSzPts val="2200"/>
              <a:buNone/>
            </a:pPr>
            <a:r>
              <a:rPr lang="en-US" sz="2800"/>
              <a:t>Writer class is base class of all character based Writer classes, like FileWriter</a:t>
            </a:r>
            <a:endParaRPr sz="2800"/>
          </a:p>
          <a:p>
            <a:pPr indent="0" lvl="0" marL="0" rtl="0" algn="just">
              <a:spcBef>
                <a:spcPts val="440"/>
              </a:spcBef>
              <a:spcAft>
                <a:spcPts val="0"/>
              </a:spcAft>
              <a:buClr>
                <a:srgbClr val="888888"/>
              </a:buClr>
              <a:buSzPts val="2200"/>
              <a:buNone/>
            </a:pPr>
            <a:r>
              <a:t/>
            </a:r>
            <a:endParaRPr/>
          </a:p>
          <a:p>
            <a:pPr indent="0" lvl="0" marL="0" rtl="0" algn="just">
              <a:spcBef>
                <a:spcPts val="440"/>
              </a:spcBef>
              <a:spcAft>
                <a:spcPts val="0"/>
              </a:spcAft>
              <a:buClr>
                <a:srgbClr val="888888"/>
              </a:buClr>
              <a:buSzPts val="2200"/>
              <a:buNone/>
            </a:pPr>
            <a:r>
              <a:rPr lang="en-US" sz="2800"/>
              <a:t>Other Readers/Writers are PushbackReader, PipedReader, PipedWriter</a:t>
            </a:r>
            <a:endParaRPr sz="2800"/>
          </a:p>
          <a:p>
            <a:pPr indent="0" lvl="0" marL="0" rtl="0" algn="just">
              <a:spcBef>
                <a:spcPts val="440"/>
              </a:spcBef>
              <a:spcAft>
                <a:spcPts val="0"/>
              </a:spcAft>
              <a:buClr>
                <a:srgbClr val="FF0000"/>
              </a:buClr>
              <a:buSzPts val="2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29"/>
          <p:cNvPicPr preferRelativeResize="0"/>
          <p:nvPr/>
        </p:nvPicPr>
        <p:blipFill>
          <a:blip r:embed="rId3">
            <a:alphaModFix/>
          </a:blip>
          <a:stretch>
            <a:fillRect/>
          </a:stretch>
        </p:blipFill>
        <p:spPr>
          <a:xfrm>
            <a:off x="0" y="0"/>
            <a:ext cx="9143999" cy="6858000"/>
          </a:xfrm>
          <a:prstGeom prst="rect">
            <a:avLst/>
          </a:prstGeom>
          <a:noFill/>
          <a:ln>
            <a:noFill/>
          </a:ln>
        </p:spPr>
      </p:pic>
      <p:sp>
        <p:nvSpPr>
          <p:cNvPr id="211" name="Google Shape;211;p29"/>
          <p:cNvSpPr txBox="1"/>
          <p:nvPr>
            <p:ph idx="1" type="subTitle"/>
          </p:nvPr>
        </p:nvSpPr>
        <p:spPr>
          <a:xfrm>
            <a:off x="0" y="151550"/>
            <a:ext cx="9144000" cy="6706500"/>
          </a:xfrm>
          <a:prstGeom prst="rect">
            <a:avLst/>
          </a:prstGeom>
          <a:noFill/>
          <a:ln>
            <a:noFill/>
          </a:ln>
        </p:spPr>
        <p:txBody>
          <a:bodyPr anchorCtr="0" anchor="t" bIns="45700" lIns="91425" spcFirstLastPara="1" rIns="91425" wrap="square" tIns="45700">
            <a:noAutofit/>
          </a:bodyPr>
          <a:lstStyle/>
          <a:p>
            <a:pPr indent="0" lvl="0" marL="0" rtl="0" algn="just">
              <a:spcBef>
                <a:spcPts val="440"/>
              </a:spcBef>
              <a:spcAft>
                <a:spcPts val="0"/>
              </a:spcAft>
              <a:buClr>
                <a:srgbClr val="888888"/>
              </a:buClr>
              <a:buSzPts val="2200"/>
              <a:buNone/>
            </a:pPr>
            <a:r>
              <a:rPr b="1" lang="en-US" sz="2800">
                <a:solidFill>
                  <a:srgbClr val="FF0000"/>
                </a:solidFill>
              </a:rPr>
              <a:t>Reader &amp; Writers</a:t>
            </a:r>
            <a:endParaRPr b="1" sz="2800">
              <a:solidFill>
                <a:srgbClr val="FF0000"/>
              </a:solidFill>
            </a:endParaRPr>
          </a:p>
          <a:p>
            <a:pPr indent="0" lvl="0" marL="0" rtl="0" algn="just">
              <a:spcBef>
                <a:spcPts val="440"/>
              </a:spcBef>
              <a:spcAft>
                <a:spcPts val="0"/>
              </a:spcAft>
              <a:buClr>
                <a:srgbClr val="888888"/>
              </a:buClr>
              <a:buSzPts val="2200"/>
              <a:buNone/>
            </a:pPr>
            <a:r>
              <a:t/>
            </a:r>
            <a:endParaRPr sz="2800"/>
          </a:p>
          <a:p>
            <a:pPr indent="0" lvl="0" marL="0" rtl="0" algn="just">
              <a:spcBef>
                <a:spcPts val="440"/>
              </a:spcBef>
              <a:spcAft>
                <a:spcPts val="0"/>
              </a:spcAft>
              <a:buClr>
                <a:srgbClr val="888888"/>
              </a:buClr>
              <a:buSzPts val="2200"/>
              <a:buFont typeface="Arial"/>
              <a:buNone/>
            </a:pPr>
            <a:r>
              <a:rPr lang="en-US"/>
              <a:t>Reader/Writer can be used to read/write character based data, where as Input/OuputStreams can be used to read/write byte based data.</a:t>
            </a:r>
            <a:endParaRPr/>
          </a:p>
          <a:p>
            <a:pPr indent="0" lvl="0" marL="0" rtl="0" algn="just">
              <a:spcBef>
                <a:spcPts val="440"/>
              </a:spcBef>
              <a:spcAft>
                <a:spcPts val="0"/>
              </a:spcAft>
              <a:buClr>
                <a:srgbClr val="FF0000"/>
              </a:buClr>
              <a:buSzPts val="2200"/>
              <a:buNone/>
            </a:pPr>
            <a:r>
              <a:t/>
            </a:r>
            <a:endParaRPr>
              <a:solidFill>
                <a:srgbClr val="FF0000"/>
              </a:solidFill>
            </a:endParaRPr>
          </a:p>
          <a:p>
            <a:pPr indent="0" lvl="0" marL="0" rtl="0" algn="just">
              <a:spcBef>
                <a:spcPts val="440"/>
              </a:spcBef>
              <a:spcAft>
                <a:spcPts val="0"/>
              </a:spcAft>
              <a:buClr>
                <a:srgbClr val="FF0000"/>
              </a:buClr>
              <a:buSzPts val="2200"/>
              <a:buNone/>
            </a:pPr>
            <a:r>
              <a:rPr lang="en-US" sz="2800">
                <a:solidFill>
                  <a:srgbClr val="FF0000"/>
                </a:solidFill>
              </a:rPr>
              <a:t>InputStreamReader</a:t>
            </a:r>
            <a:r>
              <a:rPr lang="en-US" sz="2800"/>
              <a:t> converts byte based InputStream to character based corresponding Reader</a:t>
            </a:r>
            <a:endParaRPr sz="2800"/>
          </a:p>
          <a:p>
            <a:pPr indent="0" lvl="0" marL="0" rtl="0" algn="just">
              <a:spcBef>
                <a:spcPts val="440"/>
              </a:spcBef>
              <a:spcAft>
                <a:spcPts val="0"/>
              </a:spcAft>
              <a:buClr>
                <a:srgbClr val="FF0000"/>
              </a:buClr>
              <a:buSzPts val="2200"/>
              <a:buNone/>
            </a:pPr>
            <a:r>
              <a:t/>
            </a:r>
            <a:endParaRPr sz="2800"/>
          </a:p>
          <a:p>
            <a:pPr indent="0" lvl="0" marL="0" rtl="0" algn="just">
              <a:spcBef>
                <a:spcPts val="440"/>
              </a:spcBef>
              <a:spcAft>
                <a:spcPts val="0"/>
              </a:spcAft>
              <a:buClr>
                <a:srgbClr val="FF0000"/>
              </a:buClr>
              <a:buSzPts val="2200"/>
              <a:buNone/>
            </a:pPr>
            <a:r>
              <a:rPr lang="en-US" sz="2800">
                <a:solidFill>
                  <a:srgbClr val="FF0000"/>
                </a:solidFill>
              </a:rPr>
              <a:t>OutputStreamWriter</a:t>
            </a:r>
            <a:r>
              <a:rPr lang="en-US" sz="2800"/>
              <a:t> converts OutputStream to character based corresponding Writer</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id="217" name="Google Shape;217;p30"/>
          <p:cNvPicPr preferRelativeResize="0"/>
          <p:nvPr/>
        </p:nvPicPr>
        <p:blipFill>
          <a:blip r:embed="rId3">
            <a:alphaModFix/>
          </a:blip>
          <a:stretch>
            <a:fillRect/>
          </a:stretch>
        </p:blipFill>
        <p:spPr>
          <a:xfrm>
            <a:off x="0" y="0"/>
            <a:ext cx="9143999" cy="6858000"/>
          </a:xfrm>
          <a:prstGeom prst="rect">
            <a:avLst/>
          </a:prstGeom>
          <a:noFill/>
          <a:ln>
            <a:noFill/>
          </a:ln>
        </p:spPr>
      </p:pic>
      <p:sp>
        <p:nvSpPr>
          <p:cNvPr id="218" name="Google Shape;218;p30"/>
          <p:cNvSpPr txBox="1"/>
          <p:nvPr>
            <p:ph idx="1" type="subTitle"/>
          </p:nvPr>
        </p:nvSpPr>
        <p:spPr>
          <a:xfrm>
            <a:off x="0" y="189450"/>
            <a:ext cx="9144000" cy="6668700"/>
          </a:xfrm>
          <a:prstGeom prst="rect">
            <a:avLst/>
          </a:prstGeom>
          <a:noFill/>
          <a:ln>
            <a:noFill/>
          </a:ln>
        </p:spPr>
        <p:txBody>
          <a:bodyPr anchorCtr="0" anchor="t" bIns="45700" lIns="91425" spcFirstLastPara="1" rIns="91425" wrap="square" tIns="45700">
            <a:noAutofit/>
          </a:bodyPr>
          <a:lstStyle/>
          <a:p>
            <a:pPr indent="0" lvl="0" marL="0" rtl="0" algn="just">
              <a:spcBef>
                <a:spcPts val="440"/>
              </a:spcBef>
              <a:spcAft>
                <a:spcPts val="0"/>
              </a:spcAft>
              <a:buClr>
                <a:srgbClr val="888888"/>
              </a:buClr>
              <a:buSzPts val="2200"/>
              <a:buNone/>
            </a:pPr>
            <a:r>
              <a:rPr b="1" lang="en-US">
                <a:solidFill>
                  <a:srgbClr val="FF0000"/>
                </a:solidFill>
              </a:rPr>
              <a:t>14. </a:t>
            </a:r>
            <a:r>
              <a:rPr b="1" lang="en-US" sz="2800">
                <a:solidFill>
                  <a:srgbClr val="FF0000"/>
                </a:solidFill>
              </a:rPr>
              <a:t>Combining multiple InputStreams</a:t>
            </a:r>
            <a:endParaRPr sz="2800"/>
          </a:p>
          <a:p>
            <a:pPr indent="0" lvl="0" marL="0" rtl="0" algn="just">
              <a:spcBef>
                <a:spcPts val="440"/>
              </a:spcBef>
              <a:spcAft>
                <a:spcPts val="0"/>
              </a:spcAft>
              <a:buClr>
                <a:srgbClr val="FF0000"/>
              </a:buClr>
              <a:buSzPts val="2200"/>
              <a:buNone/>
            </a:pPr>
            <a:r>
              <a:rPr lang="en-US" sz="2800"/>
              <a:t>It is possible to combine multiple InputStreams together, as shown below.</a:t>
            </a:r>
            <a:endParaRPr sz="2800"/>
          </a:p>
          <a:p>
            <a:pPr indent="0" lvl="0" marL="0" rtl="0" algn="just">
              <a:spcBef>
                <a:spcPts val="440"/>
              </a:spcBef>
              <a:spcAft>
                <a:spcPts val="0"/>
              </a:spcAft>
              <a:buClr>
                <a:srgbClr val="FF0000"/>
              </a:buClr>
              <a:buSzPts val="2200"/>
              <a:buNone/>
            </a:pPr>
            <a:r>
              <a:t/>
            </a:r>
            <a:endParaRPr sz="2800">
              <a:solidFill>
                <a:srgbClr val="FF0000"/>
              </a:solidFill>
            </a:endParaRPr>
          </a:p>
          <a:p>
            <a:pPr indent="0" lvl="0" marL="0" rtl="0" algn="just">
              <a:spcBef>
                <a:spcPts val="440"/>
              </a:spcBef>
              <a:spcAft>
                <a:spcPts val="0"/>
              </a:spcAft>
              <a:buClr>
                <a:srgbClr val="FF0000"/>
              </a:buClr>
              <a:buSzPts val="2200"/>
              <a:buNone/>
            </a:pPr>
            <a:r>
              <a:t/>
            </a:r>
            <a:endParaRPr sz="2800"/>
          </a:p>
          <a:p>
            <a:pPr indent="0" lvl="0" marL="0" rtl="0" algn="just">
              <a:spcBef>
                <a:spcPts val="440"/>
              </a:spcBef>
              <a:spcAft>
                <a:spcPts val="0"/>
              </a:spcAft>
              <a:buClr>
                <a:srgbClr val="FF0000"/>
              </a:buClr>
              <a:buSzPts val="2200"/>
              <a:buNone/>
            </a:pPr>
            <a:r>
              <a:rPr lang="en-US"/>
              <a:t>Similarly, multiple InputStreams can be combined innovatively.</a:t>
            </a:r>
            <a:endParaRPr/>
          </a:p>
          <a:p>
            <a:pPr indent="0" lvl="0" marL="0" rtl="0" algn="just">
              <a:spcBef>
                <a:spcPts val="440"/>
              </a:spcBef>
              <a:spcAft>
                <a:spcPts val="0"/>
              </a:spcAft>
              <a:buClr>
                <a:srgbClr val="FF0000"/>
              </a:buClr>
              <a:buSzPts val="2200"/>
              <a:buNone/>
            </a:pPr>
            <a:r>
              <a:rPr lang="en-US"/>
              <a:t>This is possible because every Inputstream based class is derived from InputStream, and it’s constructor can accept InputStream as parameter, as shown below</a:t>
            </a:r>
            <a:endParaRPr/>
          </a:p>
          <a:p>
            <a:pPr indent="0" lvl="0" marL="0" rtl="0" algn="just">
              <a:spcBef>
                <a:spcPts val="440"/>
              </a:spcBef>
              <a:spcAft>
                <a:spcPts val="0"/>
              </a:spcAft>
              <a:buClr>
                <a:srgbClr val="FF0000"/>
              </a:buClr>
              <a:buSzPts val="2200"/>
              <a:buNone/>
            </a:pPr>
            <a:r>
              <a:t/>
            </a:r>
            <a:endParaRPr/>
          </a:p>
          <a:p>
            <a:pPr indent="0" lvl="0" marL="0" rtl="0" algn="just">
              <a:spcBef>
                <a:spcPts val="440"/>
              </a:spcBef>
              <a:spcAft>
                <a:spcPts val="0"/>
              </a:spcAft>
              <a:buClr>
                <a:srgbClr val="FF0000"/>
              </a:buClr>
              <a:buSzPts val="2200"/>
              <a:buNone/>
            </a:pPr>
            <a:r>
              <a:t/>
            </a:r>
            <a:endParaRPr/>
          </a:p>
          <a:p>
            <a:pPr indent="0" lvl="0" marL="0" rtl="0" algn="just">
              <a:spcBef>
                <a:spcPts val="440"/>
              </a:spcBef>
              <a:spcAft>
                <a:spcPts val="0"/>
              </a:spcAft>
              <a:buClr>
                <a:srgbClr val="FF0000"/>
              </a:buClr>
              <a:buSzPts val="2200"/>
              <a:buNone/>
            </a:pPr>
            <a:r>
              <a:rPr lang="en-US"/>
              <a:t>This is very good example of Decorator Design Pattern</a:t>
            </a:r>
            <a:endParaRPr/>
          </a:p>
        </p:txBody>
      </p:sp>
      <p:pic>
        <p:nvPicPr>
          <p:cNvPr id="219" name="Google Shape;219;p30"/>
          <p:cNvPicPr preferRelativeResize="0"/>
          <p:nvPr/>
        </p:nvPicPr>
        <p:blipFill>
          <a:blip r:embed="rId4">
            <a:alphaModFix/>
          </a:blip>
          <a:stretch>
            <a:fillRect/>
          </a:stretch>
        </p:blipFill>
        <p:spPr>
          <a:xfrm>
            <a:off x="203250" y="1674775"/>
            <a:ext cx="7734300" cy="666750"/>
          </a:xfrm>
          <a:prstGeom prst="rect">
            <a:avLst/>
          </a:prstGeom>
          <a:noFill/>
          <a:ln>
            <a:noFill/>
          </a:ln>
        </p:spPr>
      </p:pic>
      <p:pic>
        <p:nvPicPr>
          <p:cNvPr id="220" name="Google Shape;220;p30"/>
          <p:cNvPicPr preferRelativeResize="0"/>
          <p:nvPr/>
        </p:nvPicPr>
        <p:blipFill>
          <a:blip r:embed="rId5">
            <a:alphaModFix/>
          </a:blip>
          <a:stretch>
            <a:fillRect/>
          </a:stretch>
        </p:blipFill>
        <p:spPr>
          <a:xfrm>
            <a:off x="791799" y="4925061"/>
            <a:ext cx="6557225" cy="493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Google Shape;226;p31"/>
          <p:cNvPicPr preferRelativeResize="0"/>
          <p:nvPr/>
        </p:nvPicPr>
        <p:blipFill>
          <a:blip r:embed="rId3">
            <a:alphaModFix/>
          </a:blip>
          <a:stretch>
            <a:fillRect/>
          </a:stretch>
        </p:blipFill>
        <p:spPr>
          <a:xfrm>
            <a:off x="0" y="0"/>
            <a:ext cx="9143999" cy="6858000"/>
          </a:xfrm>
          <a:prstGeom prst="rect">
            <a:avLst/>
          </a:prstGeom>
          <a:noFill/>
          <a:ln>
            <a:noFill/>
          </a:ln>
        </p:spPr>
      </p:pic>
      <p:sp>
        <p:nvSpPr>
          <p:cNvPr id="227" name="Google Shape;227;p31"/>
          <p:cNvSpPr txBox="1"/>
          <p:nvPr>
            <p:ph idx="1" type="subTitle"/>
          </p:nvPr>
        </p:nvSpPr>
        <p:spPr>
          <a:xfrm>
            <a:off x="0" y="189450"/>
            <a:ext cx="9144000" cy="6668700"/>
          </a:xfrm>
          <a:prstGeom prst="rect">
            <a:avLst/>
          </a:prstGeom>
          <a:noFill/>
          <a:ln>
            <a:noFill/>
          </a:ln>
        </p:spPr>
        <p:txBody>
          <a:bodyPr anchorCtr="0" anchor="t" bIns="45700" lIns="91425" spcFirstLastPara="1" rIns="91425" wrap="square" tIns="45700">
            <a:noAutofit/>
          </a:bodyPr>
          <a:lstStyle/>
          <a:p>
            <a:pPr indent="0" lvl="0" marL="0" rtl="0" algn="just">
              <a:spcBef>
                <a:spcPts val="440"/>
              </a:spcBef>
              <a:spcAft>
                <a:spcPts val="0"/>
              </a:spcAft>
              <a:buClr>
                <a:srgbClr val="888888"/>
              </a:buClr>
              <a:buSzPts val="2200"/>
              <a:buNone/>
            </a:pPr>
            <a:r>
              <a:rPr b="1" lang="en-US" sz="2800">
                <a:solidFill>
                  <a:srgbClr val="FF0000"/>
                </a:solidFill>
              </a:rPr>
              <a:t>Combining multiple InputStreams</a:t>
            </a:r>
            <a:endParaRPr sz="2800"/>
          </a:p>
          <a:p>
            <a:pPr indent="0" lvl="0" marL="0" rtl="0" algn="just">
              <a:spcBef>
                <a:spcPts val="440"/>
              </a:spcBef>
              <a:spcAft>
                <a:spcPts val="0"/>
              </a:spcAft>
              <a:buClr>
                <a:srgbClr val="FF0000"/>
              </a:buClr>
              <a:buSzPts val="2200"/>
              <a:buNone/>
            </a:pPr>
            <a:r>
              <a:t/>
            </a:r>
            <a:endParaRPr/>
          </a:p>
        </p:txBody>
      </p:sp>
      <p:sp>
        <p:nvSpPr>
          <p:cNvPr id="228" name="Google Shape;228;p31"/>
          <p:cNvSpPr/>
          <p:nvPr/>
        </p:nvSpPr>
        <p:spPr>
          <a:xfrm>
            <a:off x="2080200" y="2493825"/>
            <a:ext cx="2528450" cy="850150"/>
          </a:xfrm>
          <a:prstGeom prst="flowChartMagneticDrum">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600"/>
              <a:t>DataInput</a:t>
            </a:r>
            <a:endParaRPr b="1" sz="1600"/>
          </a:p>
          <a:p>
            <a:pPr indent="0" lvl="0" marL="0" rtl="0" algn="l">
              <a:spcBef>
                <a:spcPts val="0"/>
              </a:spcBef>
              <a:spcAft>
                <a:spcPts val="0"/>
              </a:spcAft>
              <a:buNone/>
            </a:pPr>
            <a:r>
              <a:rPr b="1" lang="en-US" sz="1600"/>
              <a:t>Stream</a:t>
            </a:r>
            <a:endParaRPr b="1" sz="1600"/>
          </a:p>
        </p:txBody>
      </p:sp>
      <p:sp>
        <p:nvSpPr>
          <p:cNvPr id="229" name="Google Shape;229;p31"/>
          <p:cNvSpPr/>
          <p:nvPr/>
        </p:nvSpPr>
        <p:spPr>
          <a:xfrm>
            <a:off x="5327825" y="2493825"/>
            <a:ext cx="2528450" cy="850150"/>
          </a:xfrm>
          <a:prstGeom prst="flowChartMagneticDrum">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600"/>
              <a:t>FIleInput</a:t>
            </a:r>
            <a:endParaRPr b="1" sz="1600"/>
          </a:p>
          <a:p>
            <a:pPr indent="0" lvl="0" marL="0" rtl="0" algn="l">
              <a:spcBef>
                <a:spcPts val="0"/>
              </a:spcBef>
              <a:spcAft>
                <a:spcPts val="0"/>
              </a:spcAft>
              <a:buNone/>
            </a:pPr>
            <a:r>
              <a:rPr b="1" lang="en-US" sz="1600"/>
              <a:t>Stream</a:t>
            </a:r>
            <a:endParaRPr b="1" sz="1600"/>
          </a:p>
        </p:txBody>
      </p:sp>
      <p:sp>
        <p:nvSpPr>
          <p:cNvPr id="230" name="Google Shape;230;p31"/>
          <p:cNvSpPr/>
          <p:nvPr/>
        </p:nvSpPr>
        <p:spPr>
          <a:xfrm>
            <a:off x="4239625" y="2778475"/>
            <a:ext cx="1077000" cy="302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p:nvPr/>
        </p:nvSpPr>
        <p:spPr>
          <a:xfrm>
            <a:off x="7363825" y="2778475"/>
            <a:ext cx="775800" cy="302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p:nvPr/>
        </p:nvSpPr>
        <p:spPr>
          <a:xfrm>
            <a:off x="8110075" y="2427650"/>
            <a:ext cx="1033800" cy="982500"/>
          </a:xfrm>
          <a:prstGeom prst="round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abc.txt file</a:t>
            </a:r>
            <a:endParaRPr/>
          </a:p>
        </p:txBody>
      </p:sp>
      <p:sp>
        <p:nvSpPr>
          <p:cNvPr id="233" name="Google Shape;233;p31"/>
          <p:cNvSpPr/>
          <p:nvPr/>
        </p:nvSpPr>
        <p:spPr>
          <a:xfrm>
            <a:off x="261475" y="2304275"/>
            <a:ext cx="1398000" cy="126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Java Program</a:t>
            </a:r>
            <a:endParaRPr/>
          </a:p>
        </p:txBody>
      </p:sp>
      <p:sp>
        <p:nvSpPr>
          <p:cNvPr id="234" name="Google Shape;234;p31"/>
          <p:cNvSpPr/>
          <p:nvPr/>
        </p:nvSpPr>
        <p:spPr>
          <a:xfrm>
            <a:off x="1496425" y="2778475"/>
            <a:ext cx="775800" cy="302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p:nvPr/>
        </p:nvSpPr>
        <p:spPr>
          <a:xfrm rot="5400000">
            <a:off x="4847900" y="1155550"/>
            <a:ext cx="170100" cy="4902000"/>
          </a:xfrm>
          <a:prstGeom prst="rightBrace">
            <a:avLst>
              <a:gd fmla="val 50000" name="adj1"/>
              <a:gd fmla="val 50000"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txBox="1"/>
          <p:nvPr/>
        </p:nvSpPr>
        <p:spPr>
          <a:xfrm>
            <a:off x="3266350" y="3743500"/>
            <a:ext cx="3720900" cy="85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700">
                <a:latin typeface="Calibri"/>
                <a:ea typeface="Calibri"/>
                <a:cs typeface="Calibri"/>
                <a:sym typeface="Calibri"/>
              </a:rPr>
              <a:t>Similarly multiple Input Streams can be combined</a:t>
            </a:r>
            <a:endParaRPr sz="17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0" y="0"/>
            <a:ext cx="9143999" cy="6858000"/>
          </a:xfrm>
          <a:prstGeom prst="rect">
            <a:avLst/>
          </a:prstGeom>
          <a:noFill/>
          <a:ln>
            <a:noFill/>
          </a:ln>
        </p:spPr>
      </p:pic>
      <p:sp>
        <p:nvSpPr>
          <p:cNvPr id="65" name="Google Shape;65;p14"/>
          <p:cNvSpPr txBox="1"/>
          <p:nvPr>
            <p:ph idx="1" type="subTitle"/>
          </p:nvPr>
        </p:nvSpPr>
        <p:spPr>
          <a:xfrm>
            <a:off x="208400" y="284175"/>
            <a:ext cx="8389500" cy="65739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720"/>
              <a:buNone/>
            </a:pPr>
            <a:r>
              <a:rPr b="1" lang="en-US" sz="2720">
                <a:solidFill>
                  <a:srgbClr val="FF0000"/>
                </a:solidFill>
              </a:rPr>
              <a:t>Contents</a:t>
            </a:r>
            <a:endParaRPr b="1" sz="2720">
              <a:solidFill>
                <a:srgbClr val="FF0000"/>
              </a:solidFill>
            </a:endParaRPr>
          </a:p>
          <a:p>
            <a:pPr indent="-401320" lvl="0" marL="457200" rtl="0" algn="just">
              <a:lnSpc>
                <a:spcPct val="80000"/>
              </a:lnSpc>
              <a:spcBef>
                <a:spcPts val="544"/>
              </a:spcBef>
              <a:spcAft>
                <a:spcPts val="0"/>
              </a:spcAft>
              <a:buSzPts val="2720"/>
              <a:buAutoNum type="arabicPeriod"/>
            </a:pPr>
            <a:r>
              <a:rPr lang="en-US" sz="2720"/>
              <a:t>Purpose of Input &amp; Output Streams</a:t>
            </a:r>
            <a:endParaRPr sz="2720"/>
          </a:p>
          <a:p>
            <a:pPr indent="-401320" lvl="0" marL="457200" rtl="0" algn="just">
              <a:lnSpc>
                <a:spcPct val="80000"/>
              </a:lnSpc>
              <a:spcBef>
                <a:spcPts val="0"/>
              </a:spcBef>
              <a:spcAft>
                <a:spcPts val="0"/>
              </a:spcAft>
              <a:buSzPts val="2720"/>
              <a:buAutoNum type="arabicPeriod"/>
            </a:pPr>
            <a:r>
              <a:rPr lang="en-US" sz="2720"/>
              <a:t>Input &amp; Output Streams - Difference</a:t>
            </a:r>
            <a:endParaRPr sz="2720"/>
          </a:p>
          <a:p>
            <a:pPr indent="-401320" lvl="0" marL="457200" rtl="0" algn="just">
              <a:lnSpc>
                <a:spcPct val="80000"/>
              </a:lnSpc>
              <a:spcBef>
                <a:spcPts val="0"/>
              </a:spcBef>
              <a:spcAft>
                <a:spcPts val="0"/>
              </a:spcAft>
              <a:buSzPts val="2720"/>
              <a:buAutoNum type="arabicPeriod"/>
            </a:pPr>
            <a:r>
              <a:rPr lang="en-US" sz="2720"/>
              <a:t>java.io</a:t>
            </a:r>
            <a:endParaRPr sz="2720"/>
          </a:p>
          <a:p>
            <a:pPr indent="-401320" lvl="0" marL="457200" rtl="0" algn="just">
              <a:lnSpc>
                <a:spcPct val="80000"/>
              </a:lnSpc>
              <a:spcBef>
                <a:spcPts val="0"/>
              </a:spcBef>
              <a:spcAft>
                <a:spcPts val="0"/>
              </a:spcAft>
              <a:buSzPts val="2720"/>
              <a:buAutoNum type="arabicPeriod"/>
            </a:pPr>
            <a:r>
              <a:rPr lang="en-US" sz="2720"/>
              <a:t>java.io.IOException</a:t>
            </a:r>
            <a:endParaRPr sz="2720"/>
          </a:p>
          <a:p>
            <a:pPr indent="-401320" lvl="0" marL="457200" rtl="0" algn="just">
              <a:lnSpc>
                <a:spcPct val="80000"/>
              </a:lnSpc>
              <a:spcBef>
                <a:spcPts val="0"/>
              </a:spcBef>
              <a:spcAft>
                <a:spcPts val="0"/>
              </a:spcAft>
              <a:buSzPts val="2720"/>
              <a:buAutoNum type="arabicPeriod"/>
            </a:pPr>
            <a:r>
              <a:rPr lang="en-US" sz="2720"/>
              <a:t>java.io.File</a:t>
            </a:r>
            <a:endParaRPr sz="2720"/>
          </a:p>
          <a:p>
            <a:pPr indent="-401320" lvl="0" marL="457200" rtl="0" algn="just">
              <a:lnSpc>
                <a:spcPct val="80000"/>
              </a:lnSpc>
              <a:spcBef>
                <a:spcPts val="0"/>
              </a:spcBef>
              <a:spcAft>
                <a:spcPts val="0"/>
              </a:spcAft>
              <a:buSzPts val="2720"/>
              <a:buAutoNum type="arabicPeriod"/>
            </a:pPr>
            <a:r>
              <a:rPr lang="en-US" sz="2720"/>
              <a:t>Data Streams</a:t>
            </a:r>
            <a:endParaRPr sz="2720"/>
          </a:p>
          <a:p>
            <a:pPr indent="-401320" lvl="0" marL="457200" rtl="0" algn="just">
              <a:lnSpc>
                <a:spcPct val="80000"/>
              </a:lnSpc>
              <a:spcBef>
                <a:spcPts val="0"/>
              </a:spcBef>
              <a:spcAft>
                <a:spcPts val="0"/>
              </a:spcAft>
              <a:buSzPts val="2720"/>
              <a:buAutoNum type="arabicPeriod"/>
            </a:pPr>
            <a:r>
              <a:rPr lang="en-US" sz="2720"/>
              <a:t>SequenceInputStream/PushbackInputStream</a:t>
            </a:r>
            <a:endParaRPr sz="2720"/>
          </a:p>
          <a:p>
            <a:pPr indent="-401320" lvl="0" marL="457200" rtl="0" algn="just">
              <a:lnSpc>
                <a:spcPct val="80000"/>
              </a:lnSpc>
              <a:spcBef>
                <a:spcPts val="0"/>
              </a:spcBef>
              <a:spcAft>
                <a:spcPts val="0"/>
              </a:spcAft>
              <a:buSzPts val="2720"/>
              <a:buAutoNum type="arabicPeriod"/>
            </a:pPr>
            <a:r>
              <a:rPr lang="en-US" sz="2720"/>
              <a:t>PipedInput &amp; output Streams</a:t>
            </a:r>
            <a:endParaRPr sz="2720"/>
          </a:p>
          <a:p>
            <a:pPr indent="-401320" lvl="0" marL="457200" rtl="0" algn="just">
              <a:lnSpc>
                <a:spcPct val="80000"/>
              </a:lnSpc>
              <a:spcBef>
                <a:spcPts val="0"/>
              </a:spcBef>
              <a:spcAft>
                <a:spcPts val="0"/>
              </a:spcAft>
              <a:buSzPts val="2720"/>
              <a:buAutoNum type="arabicPeriod"/>
            </a:pPr>
            <a:r>
              <a:rPr lang="en-US" sz="2720"/>
              <a:t>Java Standard </a:t>
            </a:r>
            <a:r>
              <a:rPr lang="en-US" sz="2720"/>
              <a:t>Input/Output </a:t>
            </a:r>
            <a:r>
              <a:rPr lang="en-US" sz="2720"/>
              <a:t>Streams</a:t>
            </a:r>
            <a:endParaRPr sz="2720"/>
          </a:p>
          <a:p>
            <a:pPr indent="-401320" lvl="0" marL="457200" rtl="0" algn="just">
              <a:lnSpc>
                <a:spcPct val="80000"/>
              </a:lnSpc>
              <a:spcBef>
                <a:spcPts val="0"/>
              </a:spcBef>
              <a:spcAft>
                <a:spcPts val="0"/>
              </a:spcAft>
              <a:buSzPts val="2720"/>
              <a:buAutoNum type="arabicPeriod"/>
            </a:pPr>
            <a:r>
              <a:rPr lang="en-US" sz="2720"/>
              <a:t>Java Standard Error Stream</a:t>
            </a:r>
            <a:endParaRPr sz="2720"/>
          </a:p>
          <a:p>
            <a:pPr indent="-401320" lvl="0" marL="457200" rtl="0" algn="just">
              <a:lnSpc>
                <a:spcPct val="80000"/>
              </a:lnSpc>
              <a:spcBef>
                <a:spcPts val="0"/>
              </a:spcBef>
              <a:spcAft>
                <a:spcPts val="0"/>
              </a:spcAft>
              <a:buSzPts val="2720"/>
              <a:buAutoNum type="arabicPeriod"/>
            </a:pPr>
            <a:r>
              <a:rPr lang="en-US" sz="2720"/>
              <a:t>RandomAccessFile</a:t>
            </a:r>
            <a:endParaRPr sz="2720"/>
          </a:p>
          <a:p>
            <a:pPr indent="-401320" lvl="0" marL="457200" rtl="0" algn="just">
              <a:lnSpc>
                <a:spcPct val="80000"/>
              </a:lnSpc>
              <a:spcBef>
                <a:spcPts val="0"/>
              </a:spcBef>
              <a:spcAft>
                <a:spcPts val="0"/>
              </a:spcAft>
              <a:buSzPts val="2720"/>
              <a:buAutoNum type="arabicPeriod"/>
            </a:pPr>
            <a:r>
              <a:rPr lang="en-US" sz="2720"/>
              <a:t>StreamTokenizer</a:t>
            </a:r>
            <a:endParaRPr sz="2720"/>
          </a:p>
          <a:p>
            <a:pPr indent="-401320" lvl="0" marL="457200" rtl="0" algn="just">
              <a:lnSpc>
                <a:spcPct val="80000"/>
              </a:lnSpc>
              <a:spcBef>
                <a:spcPts val="0"/>
              </a:spcBef>
              <a:spcAft>
                <a:spcPts val="0"/>
              </a:spcAft>
              <a:buSzPts val="2720"/>
              <a:buAutoNum type="arabicPeriod"/>
            </a:pPr>
            <a:r>
              <a:rPr lang="en-US" sz="2720"/>
              <a:t>Reader &amp; Writer</a:t>
            </a:r>
            <a:endParaRPr sz="2720"/>
          </a:p>
          <a:p>
            <a:pPr indent="-401320" lvl="0" marL="457200" rtl="0" algn="just">
              <a:lnSpc>
                <a:spcPct val="80000"/>
              </a:lnSpc>
              <a:spcBef>
                <a:spcPts val="0"/>
              </a:spcBef>
              <a:spcAft>
                <a:spcPts val="0"/>
              </a:spcAft>
              <a:buSzPts val="2720"/>
              <a:buAutoNum type="arabicPeriod"/>
            </a:pPr>
            <a:r>
              <a:rPr lang="en-US" sz="2720"/>
              <a:t>Combining multiple Input Streams</a:t>
            </a:r>
            <a:endParaRPr sz="2720"/>
          </a:p>
          <a:p>
            <a:pPr indent="-401320" lvl="0" marL="457200" rtl="0" algn="just">
              <a:lnSpc>
                <a:spcPct val="80000"/>
              </a:lnSpc>
              <a:spcBef>
                <a:spcPts val="0"/>
              </a:spcBef>
              <a:spcAft>
                <a:spcPts val="0"/>
              </a:spcAft>
              <a:buSzPts val="2720"/>
              <a:buAutoNum type="arabicPeriod"/>
            </a:pPr>
            <a:r>
              <a:rPr lang="en-US" sz="2720"/>
              <a:t>Combining multiple output Streams</a:t>
            </a:r>
            <a:endParaRPr sz="2720"/>
          </a:p>
          <a:p>
            <a:pPr indent="-401320" lvl="0" marL="457200" rtl="0" algn="just">
              <a:lnSpc>
                <a:spcPct val="80000"/>
              </a:lnSpc>
              <a:spcBef>
                <a:spcPts val="0"/>
              </a:spcBef>
              <a:spcAft>
                <a:spcPts val="0"/>
              </a:spcAft>
              <a:buSzPts val="2720"/>
              <a:buAutoNum type="arabicPeriod"/>
            </a:pPr>
            <a:r>
              <a:rPr lang="en-US" sz="2720"/>
              <a:t>Converting InputStream to Reader</a:t>
            </a:r>
            <a:endParaRPr sz="2720"/>
          </a:p>
          <a:p>
            <a:pPr indent="-401320" lvl="0" marL="457200" rtl="0" algn="just">
              <a:lnSpc>
                <a:spcPct val="80000"/>
              </a:lnSpc>
              <a:spcBef>
                <a:spcPts val="0"/>
              </a:spcBef>
              <a:spcAft>
                <a:spcPts val="0"/>
              </a:spcAft>
              <a:buSzPts val="2720"/>
              <a:buAutoNum type="arabicPeriod"/>
            </a:pPr>
            <a:r>
              <a:rPr lang="en-US" sz="2720"/>
              <a:t>Serialization</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pic>
        <p:nvPicPr>
          <p:cNvPr id="242" name="Google Shape;242;p32"/>
          <p:cNvPicPr preferRelativeResize="0"/>
          <p:nvPr/>
        </p:nvPicPr>
        <p:blipFill>
          <a:blip r:embed="rId3">
            <a:alphaModFix/>
          </a:blip>
          <a:stretch>
            <a:fillRect/>
          </a:stretch>
        </p:blipFill>
        <p:spPr>
          <a:xfrm>
            <a:off x="0" y="0"/>
            <a:ext cx="9143999" cy="6858000"/>
          </a:xfrm>
          <a:prstGeom prst="rect">
            <a:avLst/>
          </a:prstGeom>
          <a:noFill/>
          <a:ln>
            <a:noFill/>
          </a:ln>
        </p:spPr>
      </p:pic>
      <p:sp>
        <p:nvSpPr>
          <p:cNvPr id="243" name="Google Shape;243;p32"/>
          <p:cNvSpPr txBox="1"/>
          <p:nvPr>
            <p:ph idx="1" type="subTitle"/>
          </p:nvPr>
        </p:nvSpPr>
        <p:spPr>
          <a:xfrm>
            <a:off x="0" y="189450"/>
            <a:ext cx="9144000" cy="6668700"/>
          </a:xfrm>
          <a:prstGeom prst="rect">
            <a:avLst/>
          </a:prstGeom>
          <a:noFill/>
          <a:ln>
            <a:noFill/>
          </a:ln>
        </p:spPr>
        <p:txBody>
          <a:bodyPr anchorCtr="0" anchor="t" bIns="45700" lIns="91425" spcFirstLastPara="1" rIns="91425" wrap="square" tIns="45700">
            <a:noAutofit/>
          </a:bodyPr>
          <a:lstStyle/>
          <a:p>
            <a:pPr indent="0" lvl="0" marL="0" rtl="0" algn="just">
              <a:spcBef>
                <a:spcPts val="440"/>
              </a:spcBef>
              <a:spcAft>
                <a:spcPts val="0"/>
              </a:spcAft>
              <a:buClr>
                <a:srgbClr val="888888"/>
              </a:buClr>
              <a:buSzPts val="2200"/>
              <a:buNone/>
            </a:pPr>
            <a:r>
              <a:rPr b="1" lang="en-US">
                <a:solidFill>
                  <a:srgbClr val="FF0000"/>
                </a:solidFill>
              </a:rPr>
              <a:t>15. </a:t>
            </a:r>
            <a:r>
              <a:rPr b="1" lang="en-US" sz="2800">
                <a:solidFill>
                  <a:srgbClr val="FF0000"/>
                </a:solidFill>
              </a:rPr>
              <a:t>Combining multiple </a:t>
            </a:r>
            <a:r>
              <a:rPr b="1" lang="en-US">
                <a:solidFill>
                  <a:srgbClr val="FF0000"/>
                </a:solidFill>
              </a:rPr>
              <a:t>Out</a:t>
            </a:r>
            <a:r>
              <a:rPr b="1" lang="en-US" sz="2800">
                <a:solidFill>
                  <a:srgbClr val="FF0000"/>
                </a:solidFill>
              </a:rPr>
              <a:t>putStreams</a:t>
            </a:r>
            <a:endParaRPr sz="2800"/>
          </a:p>
          <a:p>
            <a:pPr indent="0" lvl="0" marL="0" rtl="0" algn="just">
              <a:spcBef>
                <a:spcPts val="440"/>
              </a:spcBef>
              <a:spcAft>
                <a:spcPts val="0"/>
              </a:spcAft>
              <a:buClr>
                <a:srgbClr val="FF0000"/>
              </a:buClr>
              <a:buSzPts val="2200"/>
              <a:buNone/>
            </a:pPr>
            <a:r>
              <a:rPr lang="en-US" sz="2800"/>
              <a:t>Just like InputStreams, even multiple OutputStreams can be combined together</a:t>
            </a:r>
            <a:endParaRPr sz="2800"/>
          </a:p>
          <a:p>
            <a:pPr indent="0" lvl="0" marL="0" rtl="0" algn="just">
              <a:spcBef>
                <a:spcPts val="440"/>
              </a:spcBef>
              <a:spcAft>
                <a:spcPts val="0"/>
              </a:spcAft>
              <a:buClr>
                <a:srgbClr val="FF0000"/>
              </a:buClr>
              <a:buSzPts val="2200"/>
              <a:buNone/>
            </a:pPr>
            <a:r>
              <a:t/>
            </a:r>
            <a:endParaRPr/>
          </a:p>
          <a:p>
            <a:pPr indent="0" lvl="0" marL="0" rtl="0" algn="just">
              <a:spcBef>
                <a:spcPts val="440"/>
              </a:spcBef>
              <a:spcAft>
                <a:spcPts val="0"/>
              </a:spcAft>
              <a:buClr>
                <a:srgbClr val="FF0000"/>
              </a:buClr>
              <a:buSzPts val="2200"/>
              <a:buNone/>
            </a:pPr>
            <a:r>
              <a:t/>
            </a:r>
            <a:endParaRPr/>
          </a:p>
          <a:p>
            <a:pPr indent="0" lvl="0" marL="0" rtl="0" algn="just">
              <a:spcBef>
                <a:spcPts val="440"/>
              </a:spcBef>
              <a:spcAft>
                <a:spcPts val="0"/>
              </a:spcAft>
              <a:buClr>
                <a:srgbClr val="FF0000"/>
              </a:buClr>
              <a:buSzPts val="2200"/>
              <a:buNone/>
            </a:pPr>
            <a:r>
              <a:rPr lang="en-US"/>
              <a:t>This is possible because every Outputstream based class is derived from OutputStream, and it’s constructor can accept OutputStream as parameter, as shown below</a:t>
            </a:r>
            <a:endParaRPr/>
          </a:p>
        </p:txBody>
      </p:sp>
      <p:pic>
        <p:nvPicPr>
          <p:cNvPr id="244" name="Google Shape;244;p32"/>
          <p:cNvPicPr preferRelativeResize="0"/>
          <p:nvPr/>
        </p:nvPicPr>
        <p:blipFill>
          <a:blip r:embed="rId4">
            <a:alphaModFix/>
          </a:blip>
          <a:stretch>
            <a:fillRect/>
          </a:stretch>
        </p:blipFill>
        <p:spPr>
          <a:xfrm>
            <a:off x="-26562" y="1736313"/>
            <a:ext cx="8067675" cy="752475"/>
          </a:xfrm>
          <a:prstGeom prst="rect">
            <a:avLst/>
          </a:prstGeom>
          <a:noFill/>
          <a:ln>
            <a:noFill/>
          </a:ln>
        </p:spPr>
      </p:pic>
      <p:pic>
        <p:nvPicPr>
          <p:cNvPr id="245" name="Google Shape;245;p32"/>
          <p:cNvPicPr preferRelativeResize="0"/>
          <p:nvPr/>
        </p:nvPicPr>
        <p:blipFill>
          <a:blip r:embed="rId5">
            <a:alphaModFix/>
          </a:blip>
          <a:stretch>
            <a:fillRect/>
          </a:stretch>
        </p:blipFill>
        <p:spPr>
          <a:xfrm>
            <a:off x="167050" y="4223950"/>
            <a:ext cx="6553850" cy="493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Google Shape;251;p33"/>
          <p:cNvPicPr preferRelativeResize="0"/>
          <p:nvPr/>
        </p:nvPicPr>
        <p:blipFill>
          <a:blip r:embed="rId3">
            <a:alphaModFix/>
          </a:blip>
          <a:stretch>
            <a:fillRect/>
          </a:stretch>
        </p:blipFill>
        <p:spPr>
          <a:xfrm>
            <a:off x="0" y="0"/>
            <a:ext cx="9143999" cy="6858000"/>
          </a:xfrm>
          <a:prstGeom prst="rect">
            <a:avLst/>
          </a:prstGeom>
          <a:noFill/>
          <a:ln>
            <a:noFill/>
          </a:ln>
        </p:spPr>
      </p:pic>
      <p:sp>
        <p:nvSpPr>
          <p:cNvPr id="252" name="Google Shape;252;p33"/>
          <p:cNvSpPr txBox="1"/>
          <p:nvPr>
            <p:ph idx="1" type="subTitle"/>
          </p:nvPr>
        </p:nvSpPr>
        <p:spPr>
          <a:xfrm>
            <a:off x="0" y="189450"/>
            <a:ext cx="9144000" cy="6668700"/>
          </a:xfrm>
          <a:prstGeom prst="rect">
            <a:avLst/>
          </a:prstGeom>
          <a:noFill/>
          <a:ln>
            <a:noFill/>
          </a:ln>
        </p:spPr>
        <p:txBody>
          <a:bodyPr anchorCtr="0" anchor="t" bIns="45700" lIns="91425" spcFirstLastPara="1" rIns="91425" wrap="square" tIns="45700">
            <a:noAutofit/>
          </a:bodyPr>
          <a:lstStyle/>
          <a:p>
            <a:pPr indent="0" lvl="0" marL="0" rtl="0" algn="just">
              <a:spcBef>
                <a:spcPts val="440"/>
              </a:spcBef>
              <a:spcAft>
                <a:spcPts val="0"/>
              </a:spcAft>
              <a:buClr>
                <a:srgbClr val="888888"/>
              </a:buClr>
              <a:buSzPts val="2200"/>
              <a:buNone/>
            </a:pPr>
            <a:r>
              <a:rPr b="1" lang="en-US">
                <a:solidFill>
                  <a:srgbClr val="FF0000"/>
                </a:solidFill>
              </a:rPr>
              <a:t>16. </a:t>
            </a:r>
            <a:r>
              <a:rPr b="1" lang="en-US" sz="2800">
                <a:solidFill>
                  <a:srgbClr val="FF0000"/>
                </a:solidFill>
              </a:rPr>
              <a:t>Converting InputStream to Reader</a:t>
            </a:r>
            <a:endParaRPr sz="2800"/>
          </a:p>
          <a:p>
            <a:pPr indent="0" lvl="0" marL="0" rtl="0" algn="just">
              <a:spcBef>
                <a:spcPts val="440"/>
              </a:spcBef>
              <a:spcAft>
                <a:spcPts val="0"/>
              </a:spcAft>
              <a:buClr>
                <a:srgbClr val="FF0000"/>
              </a:buClr>
              <a:buSzPts val="2200"/>
              <a:buNone/>
            </a:pPr>
            <a:r>
              <a:rPr lang="en-US"/>
              <a:t>An </a:t>
            </a:r>
            <a:r>
              <a:rPr lang="en-US" sz="2800"/>
              <a:t>InputStream can be converted to specific Reader, to facilitate applications to read Unicode characters</a:t>
            </a:r>
            <a:endParaRPr sz="2800"/>
          </a:p>
          <a:p>
            <a:pPr indent="0" lvl="0" marL="0" rtl="0" algn="just">
              <a:spcBef>
                <a:spcPts val="440"/>
              </a:spcBef>
              <a:spcAft>
                <a:spcPts val="0"/>
              </a:spcAft>
              <a:buClr>
                <a:srgbClr val="FF0000"/>
              </a:buClr>
              <a:buSzPts val="2200"/>
              <a:buNone/>
            </a:pPr>
            <a:r>
              <a:t/>
            </a:r>
            <a:endParaRPr sz="2800"/>
          </a:p>
          <a:p>
            <a:pPr indent="0" lvl="0" marL="0" rtl="0" algn="just">
              <a:spcBef>
                <a:spcPts val="440"/>
              </a:spcBef>
              <a:spcAft>
                <a:spcPts val="0"/>
              </a:spcAft>
              <a:buClr>
                <a:srgbClr val="FF0000"/>
              </a:buClr>
              <a:buSzPts val="2200"/>
              <a:buNone/>
            </a:pPr>
            <a:r>
              <a:t/>
            </a:r>
            <a:endParaRPr sz="2800"/>
          </a:p>
          <a:p>
            <a:pPr indent="0" lvl="0" marL="0" rtl="0" algn="just">
              <a:spcBef>
                <a:spcPts val="440"/>
              </a:spcBef>
              <a:spcAft>
                <a:spcPts val="0"/>
              </a:spcAft>
              <a:buClr>
                <a:srgbClr val="FF0000"/>
              </a:buClr>
              <a:buSzPts val="2200"/>
              <a:buNone/>
            </a:pPr>
            <a:r>
              <a:t/>
            </a:r>
            <a:endParaRPr sz="2800"/>
          </a:p>
          <a:p>
            <a:pPr indent="0" lvl="0" marL="0" rtl="0" algn="just">
              <a:spcBef>
                <a:spcPts val="440"/>
              </a:spcBef>
              <a:spcAft>
                <a:spcPts val="0"/>
              </a:spcAft>
              <a:buClr>
                <a:srgbClr val="FF0000"/>
              </a:buClr>
              <a:buSzPts val="2200"/>
              <a:buNone/>
            </a:pPr>
            <a:r>
              <a:t/>
            </a:r>
            <a:endParaRPr sz="2800"/>
          </a:p>
          <a:p>
            <a:pPr indent="0" lvl="0" marL="0" rtl="0" algn="just">
              <a:spcBef>
                <a:spcPts val="440"/>
              </a:spcBef>
              <a:spcAft>
                <a:spcPts val="0"/>
              </a:spcAft>
              <a:buClr>
                <a:srgbClr val="FF0000"/>
              </a:buClr>
              <a:buSzPts val="2200"/>
              <a:buNone/>
            </a:pPr>
            <a:r>
              <a:t/>
            </a:r>
            <a:endParaRPr sz="2800"/>
          </a:p>
          <a:p>
            <a:pPr indent="0" lvl="0" marL="0" rtl="0" algn="just">
              <a:spcBef>
                <a:spcPts val="440"/>
              </a:spcBef>
              <a:spcAft>
                <a:spcPts val="0"/>
              </a:spcAft>
              <a:buClr>
                <a:srgbClr val="FF0000"/>
              </a:buClr>
              <a:buSzPts val="2200"/>
              <a:buNone/>
            </a:pPr>
            <a:r>
              <a:t/>
            </a:r>
            <a:endParaRPr sz="2800"/>
          </a:p>
          <a:p>
            <a:pPr indent="0" lvl="0" marL="0" rtl="0" algn="just">
              <a:spcBef>
                <a:spcPts val="440"/>
              </a:spcBef>
              <a:spcAft>
                <a:spcPts val="0"/>
              </a:spcAft>
              <a:buClr>
                <a:srgbClr val="FF0000"/>
              </a:buClr>
              <a:buSzPts val="2200"/>
              <a:buNone/>
            </a:pPr>
            <a:r>
              <a:rPr lang="en-US" sz="2800"/>
              <a:t>Similarly, an OutputStream can be converted to Writer.</a:t>
            </a:r>
            <a:endParaRPr sz="2800"/>
          </a:p>
          <a:p>
            <a:pPr indent="0" lvl="0" marL="0" rtl="0" algn="just">
              <a:spcBef>
                <a:spcPts val="440"/>
              </a:spcBef>
              <a:spcAft>
                <a:spcPts val="0"/>
              </a:spcAft>
              <a:buClr>
                <a:srgbClr val="FF0000"/>
              </a:buClr>
              <a:buSzPts val="2200"/>
              <a:buNone/>
            </a:pPr>
            <a:r>
              <a:t/>
            </a:r>
            <a:endParaRPr sz="2800"/>
          </a:p>
        </p:txBody>
      </p:sp>
      <p:pic>
        <p:nvPicPr>
          <p:cNvPr id="253" name="Google Shape;253;p33"/>
          <p:cNvPicPr preferRelativeResize="0"/>
          <p:nvPr/>
        </p:nvPicPr>
        <p:blipFill>
          <a:blip r:embed="rId4">
            <a:alphaModFix/>
          </a:blip>
          <a:stretch>
            <a:fillRect/>
          </a:stretch>
        </p:blipFill>
        <p:spPr>
          <a:xfrm>
            <a:off x="0" y="1889547"/>
            <a:ext cx="9144000" cy="222515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pic>
        <p:nvPicPr>
          <p:cNvPr id="259" name="Google Shape;259;p34"/>
          <p:cNvPicPr preferRelativeResize="0"/>
          <p:nvPr/>
        </p:nvPicPr>
        <p:blipFill>
          <a:blip r:embed="rId3">
            <a:alphaModFix/>
          </a:blip>
          <a:stretch>
            <a:fillRect/>
          </a:stretch>
        </p:blipFill>
        <p:spPr>
          <a:xfrm>
            <a:off x="0" y="0"/>
            <a:ext cx="9143999" cy="6858000"/>
          </a:xfrm>
          <a:prstGeom prst="rect">
            <a:avLst/>
          </a:prstGeom>
          <a:noFill/>
          <a:ln>
            <a:noFill/>
          </a:ln>
        </p:spPr>
      </p:pic>
      <p:sp>
        <p:nvSpPr>
          <p:cNvPr id="260" name="Google Shape;260;p34"/>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3187"/>
              <a:buNone/>
            </a:pPr>
            <a:r>
              <a:rPr b="1" lang="en-US">
                <a:solidFill>
                  <a:srgbClr val="FF0000"/>
                </a:solidFill>
              </a:rPr>
              <a:t>17. </a:t>
            </a:r>
            <a:r>
              <a:rPr b="1" lang="en-US">
                <a:solidFill>
                  <a:srgbClr val="FF0000"/>
                </a:solidFill>
              </a:rPr>
              <a:t>Serialization</a:t>
            </a:r>
            <a:endParaRPr b="1"/>
          </a:p>
          <a:p>
            <a:pPr indent="0" lvl="0" marL="0" rtl="0" algn="just">
              <a:lnSpc>
                <a:spcPct val="80000"/>
              </a:lnSpc>
              <a:spcBef>
                <a:spcPts val="400"/>
              </a:spcBef>
              <a:spcAft>
                <a:spcPts val="0"/>
              </a:spcAft>
              <a:buClr>
                <a:srgbClr val="888888"/>
              </a:buClr>
              <a:buSzPts val="2000"/>
              <a:buNone/>
            </a:pPr>
            <a:r>
              <a:rPr lang="en-US" sz="2800"/>
              <a:t>Serialization is the process of converting an object to a byte stream, and </a:t>
            </a:r>
            <a:r>
              <a:rPr lang="en-US" sz="2800">
                <a:solidFill>
                  <a:srgbClr val="FF0000"/>
                </a:solidFill>
              </a:rPr>
              <a:t>Deserialization </a:t>
            </a:r>
            <a:r>
              <a:rPr lang="en-US" sz="2800"/>
              <a:t>is the process of converting a byte stream back to an object.</a:t>
            </a:r>
            <a:endParaRPr sz="2800"/>
          </a:p>
          <a:p>
            <a:pPr indent="0" lvl="0" marL="0" rtl="0" algn="just">
              <a:lnSpc>
                <a:spcPct val="80000"/>
              </a:lnSpc>
              <a:spcBef>
                <a:spcPts val="400"/>
              </a:spcBef>
              <a:spcAft>
                <a:spcPts val="0"/>
              </a:spcAft>
              <a:buClr>
                <a:srgbClr val="888888"/>
              </a:buClr>
              <a:buSzPts val="2000"/>
              <a:buNone/>
            </a:pPr>
            <a:r>
              <a:t/>
            </a:r>
            <a:endParaRPr sz="2800"/>
          </a:p>
          <a:p>
            <a:pPr indent="0" lvl="0" marL="0" rtl="0" algn="just">
              <a:lnSpc>
                <a:spcPct val="80000"/>
              </a:lnSpc>
              <a:spcBef>
                <a:spcPts val="400"/>
              </a:spcBef>
              <a:spcAft>
                <a:spcPts val="0"/>
              </a:spcAft>
              <a:buClr>
                <a:srgbClr val="888888"/>
              </a:buClr>
              <a:buSzPts val="2000"/>
              <a:buNone/>
            </a:pPr>
            <a:r>
              <a:rPr lang="en-US" sz="2800"/>
              <a:t>Serialization is required in below scenarios,</a:t>
            </a:r>
            <a:endParaRPr sz="2800"/>
          </a:p>
          <a:p>
            <a:pPr indent="0" lvl="0" marL="0" rtl="0" algn="just">
              <a:lnSpc>
                <a:spcPct val="80000"/>
              </a:lnSpc>
              <a:spcBef>
                <a:spcPts val="400"/>
              </a:spcBef>
              <a:spcAft>
                <a:spcPts val="0"/>
              </a:spcAft>
              <a:buClr>
                <a:srgbClr val="888888"/>
              </a:buClr>
              <a:buSzPts val="2000"/>
              <a:buNone/>
            </a:pPr>
            <a:r>
              <a:rPr lang="en-US" sz="2800"/>
              <a:t>1. </a:t>
            </a:r>
            <a:r>
              <a:rPr lang="en-US"/>
              <a:t>T</a:t>
            </a:r>
            <a:r>
              <a:rPr lang="en-US" sz="2800"/>
              <a:t>o transfer an object thru network</a:t>
            </a:r>
            <a:endParaRPr sz="2800"/>
          </a:p>
          <a:p>
            <a:pPr indent="0" lvl="0" marL="0" rtl="0" algn="just">
              <a:lnSpc>
                <a:spcPct val="80000"/>
              </a:lnSpc>
              <a:spcBef>
                <a:spcPts val="400"/>
              </a:spcBef>
              <a:spcAft>
                <a:spcPts val="0"/>
              </a:spcAft>
              <a:buClr>
                <a:srgbClr val="888888"/>
              </a:buClr>
              <a:buSzPts val="2000"/>
              <a:buNone/>
            </a:pPr>
            <a:r>
              <a:rPr lang="en-US" sz="2800"/>
              <a:t>2.</a:t>
            </a:r>
            <a:r>
              <a:rPr lang="en-US"/>
              <a:t> </a:t>
            </a:r>
            <a:r>
              <a:rPr lang="en-US" sz="2800"/>
              <a:t>To store an object persistently in a file, so that it can be retrieved and used later.</a:t>
            </a:r>
            <a:endParaRPr sz="2800"/>
          </a:p>
          <a:p>
            <a:pPr indent="0" lvl="0" marL="0" rtl="0" algn="just">
              <a:lnSpc>
                <a:spcPct val="80000"/>
              </a:lnSpc>
              <a:spcBef>
                <a:spcPts val="400"/>
              </a:spcBef>
              <a:spcAft>
                <a:spcPts val="0"/>
              </a:spcAft>
              <a:buClr>
                <a:srgbClr val="888888"/>
              </a:buClr>
              <a:buSzPts val="2000"/>
              <a:buNone/>
            </a:pPr>
            <a:r>
              <a:t/>
            </a:r>
            <a:endParaRPr sz="2800"/>
          </a:p>
          <a:p>
            <a:pPr indent="0" lvl="0" marL="0" rtl="0" algn="just">
              <a:lnSpc>
                <a:spcPct val="80000"/>
              </a:lnSpc>
              <a:spcBef>
                <a:spcPts val="400"/>
              </a:spcBef>
              <a:spcAft>
                <a:spcPts val="0"/>
              </a:spcAft>
              <a:buClr>
                <a:srgbClr val="888888"/>
              </a:buClr>
              <a:buSzPts val="2000"/>
              <a:buNone/>
            </a:pPr>
            <a:r>
              <a:rPr lang="en-US" sz="2800"/>
              <a:t>object which need to be serialized need to be implemented from Serializable  interface. Serializable is </a:t>
            </a:r>
            <a:r>
              <a:rPr lang="en-US" sz="2800">
                <a:solidFill>
                  <a:srgbClr val="FF0000"/>
                </a:solidFill>
              </a:rPr>
              <a:t>marker interface</a:t>
            </a:r>
            <a:r>
              <a:rPr lang="en-US" sz="2800"/>
              <a:t>.</a:t>
            </a:r>
            <a:endParaRPr sz="2800"/>
          </a:p>
          <a:p>
            <a:pPr indent="0" lvl="0" marL="0" rtl="0" algn="just">
              <a:lnSpc>
                <a:spcPct val="80000"/>
              </a:lnSpc>
              <a:spcBef>
                <a:spcPts val="400"/>
              </a:spcBef>
              <a:spcAft>
                <a:spcPts val="0"/>
              </a:spcAft>
              <a:buClr>
                <a:srgbClr val="FF0000"/>
              </a:buClr>
              <a:buSzPts val="2000"/>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pic>
        <p:nvPicPr>
          <p:cNvPr id="266" name="Google Shape;266;p35"/>
          <p:cNvPicPr preferRelativeResize="0"/>
          <p:nvPr/>
        </p:nvPicPr>
        <p:blipFill>
          <a:blip r:embed="rId3">
            <a:alphaModFix/>
          </a:blip>
          <a:stretch>
            <a:fillRect/>
          </a:stretch>
        </p:blipFill>
        <p:spPr>
          <a:xfrm>
            <a:off x="0" y="0"/>
            <a:ext cx="9143999" cy="6858000"/>
          </a:xfrm>
          <a:prstGeom prst="rect">
            <a:avLst/>
          </a:prstGeom>
          <a:noFill/>
          <a:ln>
            <a:noFill/>
          </a:ln>
        </p:spPr>
      </p:pic>
      <p:sp>
        <p:nvSpPr>
          <p:cNvPr id="267" name="Google Shape;267;p35"/>
          <p:cNvSpPr txBox="1"/>
          <p:nvPr>
            <p:ph idx="1" type="subTitle"/>
          </p:nvPr>
        </p:nvSpPr>
        <p:spPr>
          <a:xfrm>
            <a:off x="0" y="228600"/>
            <a:ext cx="9144000" cy="4725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3187"/>
              <a:buNone/>
            </a:pPr>
            <a:r>
              <a:rPr b="1" lang="en-US">
                <a:solidFill>
                  <a:srgbClr val="FF0000"/>
                </a:solidFill>
              </a:rPr>
              <a:t>Serialization</a:t>
            </a:r>
            <a:endParaRPr b="1"/>
          </a:p>
          <a:p>
            <a:pPr indent="0" lvl="0" marL="0" rtl="0" algn="just">
              <a:lnSpc>
                <a:spcPct val="80000"/>
              </a:lnSpc>
              <a:spcBef>
                <a:spcPts val="400"/>
              </a:spcBef>
              <a:spcAft>
                <a:spcPts val="0"/>
              </a:spcAft>
              <a:buClr>
                <a:srgbClr val="888888"/>
              </a:buClr>
              <a:buSzPts val="2000"/>
              <a:buNone/>
            </a:pPr>
            <a:r>
              <a:t/>
            </a:r>
            <a:endParaRPr sz="2800"/>
          </a:p>
          <a:p>
            <a:pPr indent="0" lvl="0" marL="0" rtl="0" algn="just">
              <a:lnSpc>
                <a:spcPct val="80000"/>
              </a:lnSpc>
              <a:spcBef>
                <a:spcPts val="400"/>
              </a:spcBef>
              <a:spcAft>
                <a:spcPts val="0"/>
              </a:spcAft>
              <a:buClr>
                <a:srgbClr val="FF0000"/>
              </a:buClr>
              <a:buSzPts val="2000"/>
              <a:buNone/>
            </a:pPr>
            <a:r>
              <a:t/>
            </a:r>
            <a:endParaRPr sz="2000"/>
          </a:p>
        </p:txBody>
      </p:sp>
      <p:sp>
        <p:nvSpPr>
          <p:cNvPr id="268" name="Google Shape;268;p35"/>
          <p:cNvSpPr/>
          <p:nvPr/>
        </p:nvSpPr>
        <p:spPr>
          <a:xfrm>
            <a:off x="336300" y="1780800"/>
            <a:ext cx="2974200" cy="30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5"/>
          <p:cNvSpPr/>
          <p:nvPr/>
        </p:nvSpPr>
        <p:spPr>
          <a:xfrm>
            <a:off x="525750" y="2388725"/>
            <a:ext cx="2614500" cy="151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p:nvPr/>
        </p:nvSpPr>
        <p:spPr>
          <a:xfrm>
            <a:off x="5746500" y="1780800"/>
            <a:ext cx="2974200" cy="30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5"/>
          <p:cNvSpPr/>
          <p:nvPr/>
        </p:nvSpPr>
        <p:spPr>
          <a:xfrm>
            <a:off x="5935950" y="2388725"/>
            <a:ext cx="2614500" cy="151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txBox="1"/>
          <p:nvPr/>
        </p:nvSpPr>
        <p:spPr>
          <a:xfrm>
            <a:off x="2080900" y="1752600"/>
            <a:ext cx="1272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Machine 1</a:t>
            </a:r>
            <a:endParaRPr sz="1800">
              <a:solidFill>
                <a:schemeClr val="dk1"/>
              </a:solidFill>
              <a:latin typeface="Calibri"/>
              <a:ea typeface="Calibri"/>
              <a:cs typeface="Calibri"/>
              <a:sym typeface="Calibri"/>
            </a:endParaRPr>
          </a:p>
        </p:txBody>
      </p:sp>
      <p:sp>
        <p:nvSpPr>
          <p:cNvPr id="273" name="Google Shape;273;p35"/>
          <p:cNvSpPr txBox="1"/>
          <p:nvPr/>
        </p:nvSpPr>
        <p:spPr>
          <a:xfrm>
            <a:off x="7567300" y="1752600"/>
            <a:ext cx="1272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Machine 2</a:t>
            </a:r>
            <a:endParaRPr sz="1800">
              <a:solidFill>
                <a:schemeClr val="dk1"/>
              </a:solidFill>
              <a:latin typeface="Calibri"/>
              <a:ea typeface="Calibri"/>
              <a:cs typeface="Calibri"/>
              <a:sym typeface="Calibri"/>
            </a:endParaRPr>
          </a:p>
        </p:txBody>
      </p:sp>
      <p:sp>
        <p:nvSpPr>
          <p:cNvPr id="274" name="Google Shape;274;p35"/>
          <p:cNvSpPr txBox="1"/>
          <p:nvPr/>
        </p:nvSpPr>
        <p:spPr>
          <a:xfrm>
            <a:off x="1852300" y="2362200"/>
            <a:ext cx="1272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Java App A</a:t>
            </a:r>
            <a:endParaRPr sz="1800">
              <a:solidFill>
                <a:schemeClr val="dk1"/>
              </a:solidFill>
              <a:latin typeface="Calibri"/>
              <a:ea typeface="Calibri"/>
              <a:cs typeface="Calibri"/>
              <a:sym typeface="Calibri"/>
            </a:endParaRPr>
          </a:p>
        </p:txBody>
      </p:sp>
      <p:sp>
        <p:nvSpPr>
          <p:cNvPr id="275" name="Google Shape;275;p35"/>
          <p:cNvSpPr txBox="1"/>
          <p:nvPr/>
        </p:nvSpPr>
        <p:spPr>
          <a:xfrm>
            <a:off x="7338700" y="2362200"/>
            <a:ext cx="1272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Java App B</a:t>
            </a:r>
            <a:endParaRPr sz="1800">
              <a:solidFill>
                <a:schemeClr val="dk1"/>
              </a:solidFill>
              <a:latin typeface="Calibri"/>
              <a:ea typeface="Calibri"/>
              <a:cs typeface="Calibri"/>
              <a:sym typeface="Calibri"/>
            </a:endParaRPr>
          </a:p>
        </p:txBody>
      </p:sp>
      <p:sp>
        <p:nvSpPr>
          <p:cNvPr id="276" name="Google Shape;276;p35"/>
          <p:cNvSpPr/>
          <p:nvPr/>
        </p:nvSpPr>
        <p:spPr>
          <a:xfrm>
            <a:off x="3350200" y="3050100"/>
            <a:ext cx="2396400" cy="24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1166500" y="2971800"/>
            <a:ext cx="19578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Serialize &amp; send object1</a:t>
            </a:r>
            <a:endParaRPr sz="1800">
              <a:solidFill>
                <a:schemeClr val="dk1"/>
              </a:solidFill>
              <a:latin typeface="Calibri"/>
              <a:ea typeface="Calibri"/>
              <a:cs typeface="Calibri"/>
              <a:sym typeface="Calibri"/>
            </a:endParaRPr>
          </a:p>
        </p:txBody>
      </p:sp>
      <p:sp>
        <p:nvSpPr>
          <p:cNvPr id="278" name="Google Shape;278;p35"/>
          <p:cNvSpPr txBox="1"/>
          <p:nvPr/>
        </p:nvSpPr>
        <p:spPr>
          <a:xfrm>
            <a:off x="5814700" y="2971800"/>
            <a:ext cx="19578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Des</a:t>
            </a:r>
            <a:r>
              <a:rPr lang="en-US" sz="1800">
                <a:solidFill>
                  <a:schemeClr val="dk1"/>
                </a:solidFill>
                <a:latin typeface="Calibri"/>
                <a:ea typeface="Calibri"/>
                <a:cs typeface="Calibri"/>
                <a:sym typeface="Calibri"/>
              </a:rPr>
              <a:t>erialize &amp; receive object1</a:t>
            </a:r>
            <a:endParaRPr sz="1800">
              <a:solidFill>
                <a:schemeClr val="dk1"/>
              </a:solidFill>
              <a:latin typeface="Calibri"/>
              <a:ea typeface="Calibri"/>
              <a:cs typeface="Calibri"/>
              <a:sym typeface="Calibri"/>
            </a:endParaRPr>
          </a:p>
        </p:txBody>
      </p:sp>
      <p:sp>
        <p:nvSpPr>
          <p:cNvPr id="279" name="Google Shape;279;p35"/>
          <p:cNvSpPr txBox="1"/>
          <p:nvPr/>
        </p:nvSpPr>
        <p:spPr>
          <a:xfrm>
            <a:off x="3475300" y="2743200"/>
            <a:ext cx="1957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serialized object1</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pic>
        <p:nvPicPr>
          <p:cNvPr id="285" name="Google Shape;285;p36"/>
          <p:cNvPicPr preferRelativeResize="0"/>
          <p:nvPr/>
        </p:nvPicPr>
        <p:blipFill>
          <a:blip r:embed="rId3">
            <a:alphaModFix/>
          </a:blip>
          <a:stretch>
            <a:fillRect/>
          </a:stretch>
        </p:blipFill>
        <p:spPr>
          <a:xfrm>
            <a:off x="0" y="0"/>
            <a:ext cx="9143999" cy="6858000"/>
          </a:xfrm>
          <a:prstGeom prst="rect">
            <a:avLst/>
          </a:prstGeom>
          <a:noFill/>
          <a:ln>
            <a:noFill/>
          </a:ln>
        </p:spPr>
      </p:pic>
      <p:sp>
        <p:nvSpPr>
          <p:cNvPr id="286" name="Google Shape;286;p36"/>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3187"/>
              <a:buNone/>
            </a:pPr>
            <a:r>
              <a:rPr b="1" lang="en-US">
                <a:solidFill>
                  <a:srgbClr val="FF0000"/>
                </a:solidFill>
              </a:rPr>
              <a:t>Serialization</a:t>
            </a:r>
            <a:endParaRPr b="1"/>
          </a:p>
          <a:p>
            <a:pPr indent="0" lvl="0" marL="0" rtl="0" algn="just">
              <a:lnSpc>
                <a:spcPct val="80000"/>
              </a:lnSpc>
              <a:spcBef>
                <a:spcPts val="0"/>
              </a:spcBef>
              <a:spcAft>
                <a:spcPts val="0"/>
              </a:spcAft>
              <a:buClr>
                <a:srgbClr val="FF0000"/>
              </a:buClr>
              <a:buSzPts val="3187"/>
              <a:buNone/>
            </a:pPr>
            <a:r>
              <a:t/>
            </a:r>
            <a:endParaRPr/>
          </a:p>
          <a:p>
            <a:pPr indent="0" lvl="0" marL="0" rtl="0" algn="just">
              <a:lnSpc>
                <a:spcPct val="80000"/>
              </a:lnSpc>
              <a:spcBef>
                <a:spcPts val="400"/>
              </a:spcBef>
              <a:spcAft>
                <a:spcPts val="0"/>
              </a:spcAft>
              <a:buClr>
                <a:srgbClr val="FF0000"/>
              </a:buClr>
              <a:buSzPts val="2000"/>
              <a:buNone/>
            </a:pPr>
            <a:r>
              <a:rPr lang="en-US" sz="2800">
                <a:solidFill>
                  <a:srgbClr val="FF0000"/>
                </a:solidFill>
              </a:rPr>
              <a:t>java.io.NotSerializableException</a:t>
            </a:r>
            <a:r>
              <a:rPr lang="en-US" sz="2800"/>
              <a:t> is thrown, if below class doesn't implement </a:t>
            </a:r>
            <a:endParaRPr sz="2800"/>
          </a:p>
          <a:p>
            <a:pPr indent="0" lvl="0" marL="0" rtl="0" algn="just">
              <a:lnSpc>
                <a:spcPct val="80000"/>
              </a:lnSpc>
              <a:spcBef>
                <a:spcPts val="400"/>
              </a:spcBef>
              <a:spcAft>
                <a:spcPts val="0"/>
              </a:spcAft>
              <a:buClr>
                <a:srgbClr val="888888"/>
              </a:buClr>
              <a:buSzPts val="2000"/>
              <a:buNone/>
            </a:pPr>
            <a:r>
              <a:rPr lang="en-US" sz="2800"/>
              <a:t>Serializable interface</a:t>
            </a:r>
            <a:endParaRPr sz="2800"/>
          </a:p>
          <a:p>
            <a:pPr indent="0" lvl="0" marL="0" rtl="0" algn="just">
              <a:lnSpc>
                <a:spcPct val="80000"/>
              </a:lnSpc>
              <a:spcBef>
                <a:spcPts val="400"/>
              </a:spcBef>
              <a:spcAft>
                <a:spcPts val="0"/>
              </a:spcAft>
              <a:buClr>
                <a:srgbClr val="888888"/>
              </a:buClr>
              <a:buSzPts val="2000"/>
              <a:buNone/>
            </a:pPr>
            <a:r>
              <a:t/>
            </a:r>
            <a:endParaRPr sz="2800"/>
          </a:p>
          <a:p>
            <a:pPr indent="0" lvl="0" marL="0" rtl="0" algn="just">
              <a:lnSpc>
                <a:spcPct val="80000"/>
              </a:lnSpc>
              <a:spcBef>
                <a:spcPts val="400"/>
              </a:spcBef>
              <a:spcAft>
                <a:spcPts val="0"/>
              </a:spcAft>
              <a:buClr>
                <a:srgbClr val="888888"/>
              </a:buClr>
              <a:buSzPts val="2000"/>
              <a:buNone/>
            </a:pPr>
            <a:r>
              <a:rPr lang="en-US" sz="2800"/>
              <a:t>Without Serialization it is possible to store an object persistently, and retrieve it back during later invocations. But here we have to write our own code, by retrieving each data member, appending to String, etc… Serialization relieves us from writing this code.</a:t>
            </a:r>
            <a:endParaRPr sz="2800"/>
          </a:p>
          <a:p>
            <a:pPr indent="0" lvl="0" marL="0" rtl="0" algn="just">
              <a:lnSpc>
                <a:spcPct val="80000"/>
              </a:lnSpc>
              <a:spcBef>
                <a:spcPts val="400"/>
              </a:spcBef>
              <a:spcAft>
                <a:spcPts val="0"/>
              </a:spcAft>
              <a:buClr>
                <a:srgbClr val="888888"/>
              </a:buClr>
              <a:buSzPts val="2000"/>
              <a:buNone/>
            </a:pPr>
            <a:r>
              <a:t/>
            </a:r>
            <a:endParaRPr sz="2800"/>
          </a:p>
          <a:p>
            <a:pPr indent="0" lvl="0" marL="0" rtl="0" algn="just">
              <a:lnSpc>
                <a:spcPct val="80000"/>
              </a:lnSpc>
              <a:spcBef>
                <a:spcPts val="400"/>
              </a:spcBef>
              <a:spcAft>
                <a:spcPts val="0"/>
              </a:spcAft>
              <a:buClr>
                <a:srgbClr val="888888"/>
              </a:buClr>
              <a:buSzPts val="2000"/>
              <a:buNone/>
            </a:pPr>
            <a:r>
              <a:rPr lang="en-US" sz="2800">
                <a:solidFill>
                  <a:srgbClr val="FF0000"/>
                </a:solidFill>
              </a:rPr>
              <a:t>transient </a:t>
            </a:r>
            <a:r>
              <a:rPr lang="en-US" sz="2800"/>
              <a:t>keyword: In a class the data members declared as transient does not take part in Serialization. transient keyword cannot be used with methods.</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37"/>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solidFill>
                  <a:srgbClr val="FF0000"/>
                </a:solidFill>
              </a:rPr>
              <a:t>Thank You!</a:t>
            </a:r>
            <a:endParaRPr b="1">
              <a:solidFill>
                <a:srgbClr val="FF0000"/>
              </a:solidFill>
            </a:endParaRPr>
          </a:p>
        </p:txBody>
      </p:sp>
      <p:sp>
        <p:nvSpPr>
          <p:cNvPr id="293" name="Google Shape;293;p37"/>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sp>
        <p:nvSpPr>
          <p:cNvPr id="294" name="Google Shape;294;p3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0" y="0"/>
            <a:ext cx="9143999" cy="6858000"/>
          </a:xfrm>
          <a:prstGeom prst="rect">
            <a:avLst/>
          </a:prstGeom>
          <a:noFill/>
          <a:ln>
            <a:noFill/>
          </a:ln>
        </p:spPr>
      </p:pic>
      <p:sp>
        <p:nvSpPr>
          <p:cNvPr id="72" name="Google Shape;72;p15"/>
          <p:cNvSpPr txBox="1"/>
          <p:nvPr>
            <p:ph idx="1" type="subTitle"/>
          </p:nvPr>
        </p:nvSpPr>
        <p:spPr>
          <a:xfrm>
            <a:off x="304800" y="1752600"/>
            <a:ext cx="2819400" cy="15240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FF0000"/>
              </a:buClr>
              <a:buSzPts val="1850"/>
              <a:buNone/>
            </a:pPr>
            <a:r>
              <a:rPr lang="en-US" sz="1850">
                <a:solidFill>
                  <a:srgbClr val="FF0000"/>
                </a:solidFill>
              </a:rPr>
              <a:t>Input sources</a:t>
            </a:r>
            <a:endParaRPr/>
          </a:p>
          <a:p>
            <a:pPr indent="0" lvl="0" marL="0" rtl="0" algn="ctr">
              <a:lnSpc>
                <a:spcPct val="80000"/>
              </a:lnSpc>
              <a:spcBef>
                <a:spcPts val="370"/>
              </a:spcBef>
              <a:spcAft>
                <a:spcPts val="0"/>
              </a:spcAft>
              <a:buClr>
                <a:srgbClr val="888888"/>
              </a:buClr>
              <a:buSzPts val="1850"/>
              <a:buNone/>
            </a:pPr>
            <a:r>
              <a:rPr lang="en-US" sz="1850"/>
              <a:t>Keyboard</a:t>
            </a:r>
            <a:endParaRPr/>
          </a:p>
          <a:p>
            <a:pPr indent="0" lvl="0" marL="0" rtl="0" algn="ctr">
              <a:lnSpc>
                <a:spcPct val="80000"/>
              </a:lnSpc>
              <a:spcBef>
                <a:spcPts val="370"/>
              </a:spcBef>
              <a:spcAft>
                <a:spcPts val="0"/>
              </a:spcAft>
              <a:buClr>
                <a:srgbClr val="888888"/>
              </a:buClr>
              <a:buSzPts val="1850"/>
              <a:buNone/>
            </a:pPr>
            <a:r>
              <a:rPr lang="en-US" sz="1850"/>
              <a:t>Files</a:t>
            </a:r>
            <a:endParaRPr/>
          </a:p>
          <a:p>
            <a:pPr indent="0" lvl="0" marL="0" rtl="0" algn="ctr">
              <a:lnSpc>
                <a:spcPct val="80000"/>
              </a:lnSpc>
              <a:spcBef>
                <a:spcPts val="370"/>
              </a:spcBef>
              <a:spcAft>
                <a:spcPts val="0"/>
              </a:spcAft>
              <a:buClr>
                <a:srgbClr val="888888"/>
              </a:buClr>
              <a:buSzPts val="1850"/>
              <a:buNone/>
            </a:pPr>
            <a:r>
              <a:rPr lang="en-US" sz="1850"/>
              <a:t>Main Memory</a:t>
            </a:r>
            <a:endParaRPr/>
          </a:p>
          <a:p>
            <a:pPr indent="0" lvl="0" marL="0" rtl="0" algn="ctr">
              <a:lnSpc>
                <a:spcPct val="80000"/>
              </a:lnSpc>
              <a:spcBef>
                <a:spcPts val="370"/>
              </a:spcBef>
              <a:spcAft>
                <a:spcPts val="0"/>
              </a:spcAft>
              <a:buClr>
                <a:srgbClr val="888888"/>
              </a:buClr>
              <a:buSzPts val="1850"/>
              <a:buNone/>
            </a:pPr>
            <a:r>
              <a:rPr lang="en-US" sz="1850"/>
              <a:t>Network, etc…</a:t>
            </a:r>
            <a:endParaRPr sz="1850"/>
          </a:p>
        </p:txBody>
      </p:sp>
      <p:sp>
        <p:nvSpPr>
          <p:cNvPr id="73" name="Google Shape;73;p15"/>
          <p:cNvSpPr/>
          <p:nvPr/>
        </p:nvSpPr>
        <p:spPr>
          <a:xfrm>
            <a:off x="3276600" y="1295400"/>
            <a:ext cx="2057400" cy="1371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Java Program</a:t>
            </a:r>
            <a:endParaRPr b="0" i="0" sz="1800" u="none" cap="none" strike="noStrike">
              <a:solidFill>
                <a:schemeClr val="lt1"/>
              </a:solidFill>
              <a:latin typeface="Calibri"/>
              <a:ea typeface="Calibri"/>
              <a:cs typeface="Calibri"/>
              <a:sym typeface="Calibri"/>
            </a:endParaRPr>
          </a:p>
        </p:txBody>
      </p:sp>
      <p:cxnSp>
        <p:nvCxnSpPr>
          <p:cNvPr id="74" name="Google Shape;74;p15"/>
          <p:cNvCxnSpPr/>
          <p:nvPr/>
        </p:nvCxnSpPr>
        <p:spPr>
          <a:xfrm>
            <a:off x="1447800" y="1752600"/>
            <a:ext cx="1828800" cy="1588"/>
          </a:xfrm>
          <a:prstGeom prst="straightConnector1">
            <a:avLst/>
          </a:prstGeom>
          <a:noFill/>
          <a:ln cap="flat" cmpd="sng" w="28575">
            <a:solidFill>
              <a:srgbClr val="4A7DBA"/>
            </a:solidFill>
            <a:prstDash val="solid"/>
            <a:round/>
            <a:headEnd len="sm" w="sm" type="none"/>
            <a:tailEnd len="med" w="med" type="stealth"/>
          </a:ln>
        </p:spPr>
      </p:cxnSp>
      <p:cxnSp>
        <p:nvCxnSpPr>
          <p:cNvPr id="75" name="Google Shape;75;p15"/>
          <p:cNvCxnSpPr/>
          <p:nvPr/>
        </p:nvCxnSpPr>
        <p:spPr>
          <a:xfrm>
            <a:off x="5334000" y="1752600"/>
            <a:ext cx="1828800" cy="1588"/>
          </a:xfrm>
          <a:prstGeom prst="straightConnector1">
            <a:avLst/>
          </a:prstGeom>
          <a:noFill/>
          <a:ln cap="flat" cmpd="sng" w="28575">
            <a:solidFill>
              <a:srgbClr val="4A7DBA"/>
            </a:solidFill>
            <a:prstDash val="solid"/>
            <a:round/>
            <a:headEnd len="sm" w="sm" type="none"/>
            <a:tailEnd len="med" w="med" type="stealth"/>
          </a:ln>
        </p:spPr>
      </p:cxnSp>
      <p:sp>
        <p:nvSpPr>
          <p:cNvPr id="76" name="Google Shape;76;p15"/>
          <p:cNvSpPr txBox="1"/>
          <p:nvPr/>
        </p:nvSpPr>
        <p:spPr>
          <a:xfrm>
            <a:off x="5410200" y="1905000"/>
            <a:ext cx="2819400" cy="15240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FF0000"/>
              </a:buClr>
              <a:buSzPts val="1850"/>
              <a:buFont typeface="Arial"/>
              <a:buNone/>
            </a:pPr>
            <a:r>
              <a:rPr b="0" i="0" lang="en-US" sz="1850" u="none" cap="none" strike="noStrike">
                <a:solidFill>
                  <a:srgbClr val="FF0000"/>
                </a:solidFill>
                <a:latin typeface="Calibri"/>
                <a:ea typeface="Calibri"/>
                <a:cs typeface="Calibri"/>
                <a:sym typeface="Calibri"/>
              </a:rPr>
              <a:t>Output Destinations</a:t>
            </a:r>
            <a:endParaRPr b="0" i="0" sz="1850" u="none" cap="none" strike="noStrike">
              <a:solidFill>
                <a:srgbClr val="FF0000"/>
              </a:solidFill>
              <a:latin typeface="Calibri"/>
              <a:ea typeface="Calibri"/>
              <a:cs typeface="Calibri"/>
              <a:sym typeface="Calibri"/>
            </a:endParaRPr>
          </a:p>
          <a:p>
            <a:pPr indent="0" lvl="0" marL="0" marR="0" rtl="0" algn="ctr">
              <a:lnSpc>
                <a:spcPct val="80000"/>
              </a:lnSpc>
              <a:spcBef>
                <a:spcPts val="370"/>
              </a:spcBef>
              <a:spcAft>
                <a:spcPts val="0"/>
              </a:spcAft>
              <a:buClr>
                <a:srgbClr val="888888"/>
              </a:buClr>
              <a:buSzPts val="1850"/>
              <a:buFont typeface="Arial"/>
              <a:buNone/>
            </a:pPr>
            <a:r>
              <a:rPr b="0" i="0" lang="en-US" sz="1850" u="none" cap="none" strike="noStrike">
                <a:solidFill>
                  <a:srgbClr val="888888"/>
                </a:solidFill>
                <a:latin typeface="Calibri"/>
                <a:ea typeface="Calibri"/>
                <a:cs typeface="Calibri"/>
                <a:sym typeface="Calibri"/>
              </a:rPr>
              <a:t>Monitor</a:t>
            </a:r>
            <a:endParaRPr/>
          </a:p>
          <a:p>
            <a:pPr indent="0" lvl="0" marL="0" marR="0" rtl="0" algn="ctr">
              <a:lnSpc>
                <a:spcPct val="80000"/>
              </a:lnSpc>
              <a:spcBef>
                <a:spcPts val="370"/>
              </a:spcBef>
              <a:spcAft>
                <a:spcPts val="0"/>
              </a:spcAft>
              <a:buClr>
                <a:srgbClr val="888888"/>
              </a:buClr>
              <a:buSzPts val="1850"/>
              <a:buFont typeface="Arial"/>
              <a:buNone/>
            </a:pPr>
            <a:r>
              <a:rPr b="0" i="0" lang="en-US" sz="1850" u="none" cap="none" strike="noStrike">
                <a:solidFill>
                  <a:srgbClr val="888888"/>
                </a:solidFill>
                <a:latin typeface="Calibri"/>
                <a:ea typeface="Calibri"/>
                <a:cs typeface="Calibri"/>
                <a:sym typeface="Calibri"/>
              </a:rPr>
              <a:t>Files</a:t>
            </a:r>
            <a:endParaRPr/>
          </a:p>
          <a:p>
            <a:pPr indent="0" lvl="0" marL="0" marR="0" rtl="0" algn="ctr">
              <a:lnSpc>
                <a:spcPct val="80000"/>
              </a:lnSpc>
              <a:spcBef>
                <a:spcPts val="370"/>
              </a:spcBef>
              <a:spcAft>
                <a:spcPts val="0"/>
              </a:spcAft>
              <a:buClr>
                <a:srgbClr val="888888"/>
              </a:buClr>
              <a:buSzPts val="1850"/>
              <a:buFont typeface="Arial"/>
              <a:buNone/>
            </a:pPr>
            <a:r>
              <a:rPr b="0" i="0" lang="en-US" sz="1850" u="none" cap="none" strike="noStrike">
                <a:solidFill>
                  <a:srgbClr val="888888"/>
                </a:solidFill>
                <a:latin typeface="Calibri"/>
                <a:ea typeface="Calibri"/>
                <a:cs typeface="Calibri"/>
                <a:sym typeface="Calibri"/>
              </a:rPr>
              <a:t>Main Memory</a:t>
            </a:r>
            <a:endParaRPr b="0" i="0" sz="1850" u="none" cap="none" strike="noStrike">
              <a:solidFill>
                <a:srgbClr val="888888"/>
              </a:solidFill>
              <a:latin typeface="Calibri"/>
              <a:ea typeface="Calibri"/>
              <a:cs typeface="Calibri"/>
              <a:sym typeface="Calibri"/>
            </a:endParaRPr>
          </a:p>
          <a:p>
            <a:pPr indent="0" lvl="0" marL="0" marR="0" rtl="0" algn="ctr">
              <a:lnSpc>
                <a:spcPct val="80000"/>
              </a:lnSpc>
              <a:spcBef>
                <a:spcPts val="370"/>
              </a:spcBef>
              <a:spcAft>
                <a:spcPts val="0"/>
              </a:spcAft>
              <a:buClr>
                <a:srgbClr val="888888"/>
              </a:buClr>
              <a:buSzPts val="1850"/>
              <a:buFont typeface="Arial"/>
              <a:buNone/>
            </a:pPr>
            <a:r>
              <a:rPr b="0" i="0" lang="en-US" sz="1850" u="none" cap="none" strike="noStrike">
                <a:solidFill>
                  <a:srgbClr val="888888"/>
                </a:solidFill>
                <a:latin typeface="Calibri"/>
                <a:ea typeface="Calibri"/>
                <a:cs typeface="Calibri"/>
                <a:sym typeface="Calibri"/>
              </a:rPr>
              <a:t>Network, etc…</a:t>
            </a:r>
            <a:endParaRPr b="0" i="0" sz="1850" u="none" cap="none" strike="noStrike">
              <a:solidFill>
                <a:srgbClr val="888888"/>
              </a:solidFill>
              <a:latin typeface="Calibri"/>
              <a:ea typeface="Calibri"/>
              <a:cs typeface="Calibri"/>
              <a:sym typeface="Calibri"/>
            </a:endParaRPr>
          </a:p>
        </p:txBody>
      </p:sp>
      <p:sp>
        <p:nvSpPr>
          <p:cNvPr id="77" name="Google Shape;77;p15"/>
          <p:cNvSpPr txBox="1"/>
          <p:nvPr/>
        </p:nvSpPr>
        <p:spPr>
          <a:xfrm>
            <a:off x="1752600" y="1420090"/>
            <a:ext cx="16764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cap="none" strike="noStrike">
                <a:solidFill>
                  <a:srgbClr val="FF0000"/>
                </a:solidFill>
                <a:latin typeface="Calibri"/>
                <a:ea typeface="Calibri"/>
                <a:cs typeface="Calibri"/>
                <a:sym typeface="Calibri"/>
              </a:rPr>
              <a:t>read</a:t>
            </a:r>
            <a:endParaRPr b="0" i="0" sz="2000" u="none" cap="none" strike="noStrike">
              <a:solidFill>
                <a:srgbClr val="888888"/>
              </a:solidFill>
              <a:latin typeface="Calibri"/>
              <a:ea typeface="Calibri"/>
              <a:cs typeface="Calibri"/>
              <a:sym typeface="Calibri"/>
            </a:endParaRPr>
          </a:p>
        </p:txBody>
      </p:sp>
      <p:sp>
        <p:nvSpPr>
          <p:cNvPr id="78" name="Google Shape;78;p15"/>
          <p:cNvSpPr txBox="1"/>
          <p:nvPr/>
        </p:nvSpPr>
        <p:spPr>
          <a:xfrm>
            <a:off x="4807520" y="1406235"/>
            <a:ext cx="16764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cap="none" strike="noStrike">
                <a:solidFill>
                  <a:srgbClr val="FF0000"/>
                </a:solidFill>
                <a:latin typeface="Calibri"/>
                <a:ea typeface="Calibri"/>
                <a:cs typeface="Calibri"/>
                <a:sym typeface="Calibri"/>
              </a:rPr>
              <a:t>write</a:t>
            </a:r>
            <a:endParaRPr b="0" i="0" sz="2000" u="none" cap="none" strike="noStrike">
              <a:solidFill>
                <a:srgbClr val="888888"/>
              </a:solidFill>
              <a:latin typeface="Calibri"/>
              <a:ea typeface="Calibri"/>
              <a:cs typeface="Calibri"/>
              <a:sym typeface="Calibri"/>
            </a:endParaRPr>
          </a:p>
        </p:txBody>
      </p:sp>
      <p:sp>
        <p:nvSpPr>
          <p:cNvPr id="79" name="Google Shape;79;p15"/>
          <p:cNvSpPr txBox="1"/>
          <p:nvPr/>
        </p:nvSpPr>
        <p:spPr>
          <a:xfrm>
            <a:off x="0" y="3429000"/>
            <a:ext cx="9144000" cy="29718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FF0000"/>
              </a:buClr>
              <a:buSzPts val="3200"/>
              <a:buFont typeface="Arial"/>
              <a:buNone/>
            </a:pPr>
            <a:r>
              <a:rPr lang="en-US" sz="3000">
                <a:solidFill>
                  <a:schemeClr val="dk2"/>
                </a:solidFill>
              </a:rPr>
              <a:t>As known any application needs to interact externally to input and output data.</a:t>
            </a:r>
            <a:endParaRPr sz="3000">
              <a:solidFill>
                <a:schemeClr val="dk2"/>
              </a:solidFill>
            </a:endParaRPr>
          </a:p>
          <a:p>
            <a:pPr indent="0" lvl="0" marL="0" marR="0" rtl="0" algn="just">
              <a:lnSpc>
                <a:spcPct val="100000"/>
              </a:lnSpc>
              <a:spcBef>
                <a:spcPts val="0"/>
              </a:spcBef>
              <a:spcAft>
                <a:spcPts val="0"/>
              </a:spcAft>
              <a:buClr>
                <a:srgbClr val="FF0000"/>
              </a:buClr>
              <a:buSzPts val="3200"/>
              <a:buFont typeface="Arial"/>
              <a:buNone/>
            </a:pPr>
            <a:r>
              <a:t/>
            </a:r>
            <a:endParaRPr sz="3000">
              <a:solidFill>
                <a:schemeClr val="dk2"/>
              </a:solidFill>
            </a:endParaRPr>
          </a:p>
          <a:p>
            <a:pPr indent="0" lvl="0" marL="0" marR="0" rtl="0" algn="just">
              <a:lnSpc>
                <a:spcPct val="100000"/>
              </a:lnSpc>
              <a:spcBef>
                <a:spcPts val="0"/>
              </a:spcBef>
              <a:spcAft>
                <a:spcPts val="0"/>
              </a:spcAft>
              <a:buClr>
                <a:srgbClr val="FF0000"/>
              </a:buClr>
              <a:buSzPts val="3200"/>
              <a:buFont typeface="Arial"/>
              <a:buNone/>
            </a:pPr>
            <a:r>
              <a:rPr lang="en-US" sz="3000">
                <a:solidFill>
                  <a:schemeClr val="dk2"/>
                </a:solidFill>
              </a:rPr>
              <a:t>Input devices can be Keyboard, Files(Hard disk), Network, etc…</a:t>
            </a:r>
            <a:endParaRPr sz="3000">
              <a:solidFill>
                <a:schemeClr val="dk2"/>
              </a:solidFill>
            </a:endParaRPr>
          </a:p>
          <a:p>
            <a:pPr indent="0" lvl="0" marL="0" marR="0" rtl="0" algn="just">
              <a:lnSpc>
                <a:spcPct val="100000"/>
              </a:lnSpc>
              <a:spcBef>
                <a:spcPts val="0"/>
              </a:spcBef>
              <a:spcAft>
                <a:spcPts val="0"/>
              </a:spcAft>
              <a:buClr>
                <a:srgbClr val="FF0000"/>
              </a:buClr>
              <a:buSzPts val="3200"/>
              <a:buFont typeface="Arial"/>
              <a:buNone/>
            </a:pPr>
            <a:r>
              <a:rPr lang="en-US" sz="3000">
                <a:solidFill>
                  <a:schemeClr val="dk2"/>
                </a:solidFill>
              </a:rPr>
              <a:t>Output devices can be Display, Files(Hard disk), Network, etc...</a:t>
            </a:r>
            <a:endParaRPr sz="3000">
              <a:solidFill>
                <a:schemeClr val="dk2"/>
              </a:solidFill>
            </a:endParaRPr>
          </a:p>
        </p:txBody>
      </p:sp>
      <p:sp>
        <p:nvSpPr>
          <p:cNvPr id="80" name="Google Shape;80;p15"/>
          <p:cNvSpPr txBox="1"/>
          <p:nvPr/>
        </p:nvSpPr>
        <p:spPr>
          <a:xfrm>
            <a:off x="76200" y="152400"/>
            <a:ext cx="9144000" cy="819300"/>
          </a:xfrm>
          <a:prstGeom prst="rect">
            <a:avLst/>
          </a:prstGeom>
          <a:noFill/>
          <a:ln>
            <a:noFill/>
          </a:ln>
        </p:spPr>
        <p:txBody>
          <a:bodyPr anchorCtr="0" anchor="t" bIns="45700" lIns="91425" spcFirstLastPara="1" rIns="91425" wrap="square" tIns="45700">
            <a:noAutofit/>
          </a:bodyPr>
          <a:lstStyle/>
          <a:p>
            <a:pPr indent="-419100" lvl="0" marL="457200" marR="0" rtl="0" algn="just">
              <a:lnSpc>
                <a:spcPct val="100000"/>
              </a:lnSpc>
              <a:spcBef>
                <a:spcPts val="640"/>
              </a:spcBef>
              <a:spcAft>
                <a:spcPts val="0"/>
              </a:spcAft>
              <a:buClr>
                <a:srgbClr val="FF0000"/>
              </a:buClr>
              <a:buSzPts val="3000"/>
              <a:buAutoNum type="arabicPeriod"/>
            </a:pPr>
            <a:r>
              <a:rPr b="1" lang="en-US" sz="3000">
                <a:solidFill>
                  <a:srgbClr val="FF0000"/>
                </a:solidFill>
              </a:rPr>
              <a:t>Purpose of Input  &amp; Output Streams </a:t>
            </a:r>
            <a:endParaRPr b="1" i="0" sz="3000" u="none" cap="none" strike="noStrike">
              <a:solidFill>
                <a:srgbClr val="88888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6"/>
          <p:cNvPicPr preferRelativeResize="0"/>
          <p:nvPr/>
        </p:nvPicPr>
        <p:blipFill>
          <a:blip r:embed="rId3">
            <a:alphaModFix/>
          </a:blip>
          <a:stretch>
            <a:fillRect/>
          </a:stretch>
        </p:blipFill>
        <p:spPr>
          <a:xfrm>
            <a:off x="0" y="0"/>
            <a:ext cx="9143999" cy="6858000"/>
          </a:xfrm>
          <a:prstGeom prst="rect">
            <a:avLst/>
          </a:prstGeom>
          <a:noFill/>
          <a:ln>
            <a:noFill/>
          </a:ln>
        </p:spPr>
      </p:pic>
      <p:sp>
        <p:nvSpPr>
          <p:cNvPr id="87" name="Google Shape;87;p16"/>
          <p:cNvSpPr txBox="1"/>
          <p:nvPr>
            <p:ph idx="1" type="subTitle"/>
          </p:nvPr>
        </p:nvSpPr>
        <p:spPr>
          <a:xfrm>
            <a:off x="0" y="170500"/>
            <a:ext cx="9144000" cy="6687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544"/>
              </a:spcBef>
              <a:spcAft>
                <a:spcPts val="0"/>
              </a:spcAft>
              <a:buClr>
                <a:srgbClr val="888888"/>
              </a:buClr>
              <a:buSzPts val="2720"/>
              <a:buNone/>
            </a:pPr>
            <a:r>
              <a:rPr b="1" lang="en-US" sz="3000">
                <a:solidFill>
                  <a:srgbClr val="FF0000"/>
                </a:solidFill>
              </a:rPr>
              <a:t>2. Input/Output Streams - Difference</a:t>
            </a:r>
            <a:endParaRPr b="1" sz="3000">
              <a:solidFill>
                <a:srgbClr val="FF0000"/>
              </a:solidFill>
            </a:endParaRPr>
          </a:p>
          <a:p>
            <a:pPr indent="0" lvl="0" marL="0" rtl="0" algn="just">
              <a:spcBef>
                <a:spcPts val="0"/>
              </a:spcBef>
              <a:spcAft>
                <a:spcPts val="0"/>
              </a:spcAft>
              <a:buClr>
                <a:srgbClr val="FF0000"/>
              </a:buClr>
              <a:buSzPts val="3200"/>
              <a:buFont typeface="Arial"/>
              <a:buNone/>
            </a:pPr>
            <a:r>
              <a:rPr lang="en-US" sz="3000">
                <a:solidFill>
                  <a:srgbClr val="FF0000"/>
                </a:solidFill>
              </a:rPr>
              <a:t>j</a:t>
            </a:r>
            <a:r>
              <a:rPr lang="en-US" sz="3000">
                <a:solidFill>
                  <a:srgbClr val="FF0000"/>
                </a:solidFill>
              </a:rPr>
              <a:t>ava.io</a:t>
            </a:r>
            <a:r>
              <a:rPr lang="en-US" sz="3000"/>
              <a:t> package provides classes and interfaces, which lets the Java Program, </a:t>
            </a:r>
            <a:endParaRPr sz="3000">
              <a:solidFill>
                <a:schemeClr val="dk1"/>
              </a:solidFill>
              <a:latin typeface="Arial"/>
              <a:ea typeface="Arial"/>
              <a:cs typeface="Arial"/>
              <a:sym typeface="Arial"/>
            </a:endParaRPr>
          </a:p>
          <a:p>
            <a:pPr indent="0" lvl="0" marL="0" rtl="0" algn="just">
              <a:spcBef>
                <a:spcPts val="0"/>
              </a:spcBef>
              <a:spcAft>
                <a:spcPts val="0"/>
              </a:spcAft>
              <a:buClr>
                <a:srgbClr val="888888"/>
              </a:buClr>
              <a:buSzPts val="3200"/>
              <a:buFont typeface="Arial"/>
              <a:buNone/>
            </a:pPr>
            <a:r>
              <a:rPr lang="en-US" sz="3000"/>
              <a:t>1. to read input from User or other Programs</a:t>
            </a:r>
            <a:endParaRPr sz="3000">
              <a:solidFill>
                <a:schemeClr val="dk1"/>
              </a:solidFill>
              <a:latin typeface="Arial"/>
              <a:ea typeface="Arial"/>
              <a:cs typeface="Arial"/>
              <a:sym typeface="Arial"/>
            </a:endParaRPr>
          </a:p>
          <a:p>
            <a:pPr indent="0" lvl="0" marL="0" rtl="0" algn="just">
              <a:spcBef>
                <a:spcPts val="0"/>
              </a:spcBef>
              <a:spcAft>
                <a:spcPts val="0"/>
              </a:spcAft>
              <a:buClr>
                <a:srgbClr val="888888"/>
              </a:buClr>
              <a:buSzPts val="3200"/>
              <a:buFont typeface="Arial"/>
              <a:buNone/>
            </a:pPr>
            <a:r>
              <a:rPr lang="en-US" sz="3000"/>
              <a:t>2. To write output for User, or other Programs</a:t>
            </a:r>
            <a:endParaRPr sz="3000"/>
          </a:p>
          <a:p>
            <a:pPr indent="0" lvl="0" marL="0" rtl="0" algn="just">
              <a:lnSpc>
                <a:spcPct val="90000"/>
              </a:lnSpc>
              <a:spcBef>
                <a:spcPts val="544"/>
              </a:spcBef>
              <a:spcAft>
                <a:spcPts val="0"/>
              </a:spcAft>
              <a:buClr>
                <a:srgbClr val="888888"/>
              </a:buClr>
              <a:buSzPts val="2720"/>
              <a:buNone/>
            </a:pPr>
            <a:r>
              <a:t/>
            </a:r>
            <a:endParaRPr sz="3000"/>
          </a:p>
          <a:p>
            <a:pPr indent="0" lvl="0" marL="0" rtl="0" algn="just">
              <a:lnSpc>
                <a:spcPct val="90000"/>
              </a:lnSpc>
              <a:spcBef>
                <a:spcPts val="544"/>
              </a:spcBef>
              <a:spcAft>
                <a:spcPts val="0"/>
              </a:spcAft>
              <a:buClr>
                <a:srgbClr val="888888"/>
              </a:buClr>
              <a:buSzPts val="2720"/>
              <a:buNone/>
            </a:pPr>
            <a:r>
              <a:rPr lang="en-US" sz="3000"/>
              <a:t>A Java Application cannot read/write data to/from Files or Network without these Input/Output streams.</a:t>
            </a:r>
            <a:endParaRPr sz="3000"/>
          </a:p>
          <a:p>
            <a:pPr indent="0" lvl="0" marL="0" rtl="0" algn="just">
              <a:lnSpc>
                <a:spcPct val="90000"/>
              </a:lnSpc>
              <a:spcBef>
                <a:spcPts val="544"/>
              </a:spcBef>
              <a:spcAft>
                <a:spcPts val="0"/>
              </a:spcAft>
              <a:buClr>
                <a:srgbClr val="888888"/>
              </a:buClr>
              <a:buSzPts val="2720"/>
              <a:buNone/>
            </a:pPr>
            <a:r>
              <a:t/>
            </a:r>
            <a:endParaRPr sz="3000"/>
          </a:p>
          <a:p>
            <a:pPr indent="0" lvl="0" marL="0" rtl="0" algn="just">
              <a:lnSpc>
                <a:spcPct val="90000"/>
              </a:lnSpc>
              <a:spcBef>
                <a:spcPts val="544"/>
              </a:spcBef>
              <a:spcAft>
                <a:spcPts val="0"/>
              </a:spcAft>
              <a:buClr>
                <a:srgbClr val="888888"/>
              </a:buClr>
              <a:buSzPts val="2720"/>
              <a:buNone/>
            </a:pPr>
            <a:r>
              <a:rPr lang="en-US" sz="3000"/>
              <a:t>Even various components within a single Application can interact using Input/Output Streams.</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Google Shape;93;p17"/>
          <p:cNvPicPr preferRelativeResize="0"/>
          <p:nvPr/>
        </p:nvPicPr>
        <p:blipFill>
          <a:blip r:embed="rId3">
            <a:alphaModFix/>
          </a:blip>
          <a:stretch>
            <a:fillRect/>
          </a:stretch>
        </p:blipFill>
        <p:spPr>
          <a:xfrm>
            <a:off x="0" y="0"/>
            <a:ext cx="9143999" cy="6858000"/>
          </a:xfrm>
          <a:prstGeom prst="rect">
            <a:avLst/>
          </a:prstGeom>
          <a:noFill/>
          <a:ln>
            <a:noFill/>
          </a:ln>
        </p:spPr>
      </p:pic>
      <p:sp>
        <p:nvSpPr>
          <p:cNvPr id="94" name="Google Shape;94;p17"/>
          <p:cNvSpPr txBox="1"/>
          <p:nvPr>
            <p:ph idx="1" type="subTitle"/>
          </p:nvPr>
        </p:nvSpPr>
        <p:spPr>
          <a:xfrm>
            <a:off x="0" y="304800"/>
            <a:ext cx="9144000" cy="6553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888888"/>
              </a:buClr>
              <a:buSzPts val="2720"/>
              <a:buNone/>
            </a:pPr>
            <a:r>
              <a:rPr b="1" lang="en-US" sz="3000">
                <a:solidFill>
                  <a:srgbClr val="FF0000"/>
                </a:solidFill>
              </a:rPr>
              <a:t>3. java.io</a:t>
            </a:r>
            <a:endParaRPr b="1" sz="3000">
              <a:solidFill>
                <a:srgbClr val="FF0000"/>
              </a:solidFill>
            </a:endParaRPr>
          </a:p>
          <a:p>
            <a:pPr indent="0" lvl="0" marL="0" rtl="0" algn="just">
              <a:lnSpc>
                <a:spcPct val="90000"/>
              </a:lnSpc>
              <a:spcBef>
                <a:spcPts val="0"/>
              </a:spcBef>
              <a:spcAft>
                <a:spcPts val="0"/>
              </a:spcAft>
              <a:buClr>
                <a:srgbClr val="888888"/>
              </a:buClr>
              <a:buSzPts val="2720"/>
              <a:buNone/>
            </a:pPr>
            <a:r>
              <a:rPr lang="en-US" sz="2720"/>
              <a:t>An </a:t>
            </a:r>
            <a:r>
              <a:rPr lang="en-US" sz="2720">
                <a:solidFill>
                  <a:srgbClr val="FF0000"/>
                </a:solidFill>
              </a:rPr>
              <a:t>java.io.InputStream</a:t>
            </a:r>
            <a:r>
              <a:rPr lang="en-US" sz="2720"/>
              <a:t> is used to read data from input sources, and </a:t>
            </a:r>
            <a:r>
              <a:rPr lang="en-US" sz="2720">
                <a:solidFill>
                  <a:srgbClr val="FF0000"/>
                </a:solidFill>
              </a:rPr>
              <a:t>java.io.OutputStream</a:t>
            </a:r>
            <a:r>
              <a:rPr lang="en-US" sz="2720"/>
              <a:t> is used to write data to output destinations.</a:t>
            </a:r>
            <a:endParaRPr/>
          </a:p>
          <a:p>
            <a:pPr indent="0" lvl="0" marL="0" rtl="0" algn="just">
              <a:lnSpc>
                <a:spcPct val="90000"/>
              </a:lnSpc>
              <a:spcBef>
                <a:spcPts val="544"/>
              </a:spcBef>
              <a:spcAft>
                <a:spcPts val="0"/>
              </a:spcAft>
              <a:buClr>
                <a:srgbClr val="FF0000"/>
              </a:buClr>
              <a:buSzPts val="2720"/>
              <a:buNone/>
            </a:pPr>
            <a:r>
              <a:rPr lang="en-US" sz="2720">
                <a:solidFill>
                  <a:srgbClr val="FF0000"/>
                </a:solidFill>
              </a:rPr>
              <a:t>java.io.InputStream</a:t>
            </a:r>
            <a:r>
              <a:rPr lang="en-US" sz="2720"/>
              <a:t> is base class for all InputStream classes, and </a:t>
            </a:r>
            <a:r>
              <a:rPr lang="en-US" sz="2720">
                <a:solidFill>
                  <a:srgbClr val="FF0000"/>
                </a:solidFill>
              </a:rPr>
              <a:t>java.io.OutputStream</a:t>
            </a:r>
            <a:r>
              <a:rPr lang="en-US" sz="2720"/>
              <a:t> is base class for all OutputStream classes.</a:t>
            </a:r>
            <a:endParaRPr/>
          </a:p>
          <a:p>
            <a:pPr indent="0" lvl="0" marL="0" rtl="0" algn="just">
              <a:lnSpc>
                <a:spcPct val="90000"/>
              </a:lnSpc>
              <a:spcBef>
                <a:spcPts val="544"/>
              </a:spcBef>
              <a:spcAft>
                <a:spcPts val="0"/>
              </a:spcAft>
              <a:buClr>
                <a:srgbClr val="888888"/>
              </a:buClr>
              <a:buSzPts val="2720"/>
              <a:buNone/>
            </a:pPr>
            <a:r>
              <a:t/>
            </a:r>
            <a:endParaRPr sz="2720"/>
          </a:p>
          <a:p>
            <a:pPr indent="0" lvl="0" marL="0" rtl="0" algn="just">
              <a:lnSpc>
                <a:spcPct val="90000"/>
              </a:lnSpc>
              <a:spcBef>
                <a:spcPts val="544"/>
              </a:spcBef>
              <a:spcAft>
                <a:spcPts val="0"/>
              </a:spcAft>
              <a:buClr>
                <a:srgbClr val="888888"/>
              </a:buClr>
              <a:buSzPts val="2720"/>
              <a:buNone/>
            </a:pPr>
            <a:r>
              <a:rPr lang="en-US" sz="2720"/>
              <a:t>For example below classes can be used to read, write data to and from a file.</a:t>
            </a:r>
            <a:endParaRPr/>
          </a:p>
          <a:p>
            <a:pPr indent="0" lvl="0" marL="0" rtl="0" algn="just">
              <a:lnSpc>
                <a:spcPct val="90000"/>
              </a:lnSpc>
              <a:spcBef>
                <a:spcPts val="544"/>
              </a:spcBef>
              <a:spcAft>
                <a:spcPts val="0"/>
              </a:spcAft>
              <a:buClr>
                <a:srgbClr val="FF0000"/>
              </a:buClr>
              <a:buSzPts val="2720"/>
              <a:buNone/>
            </a:pPr>
            <a:r>
              <a:rPr lang="en-US" sz="2720">
                <a:solidFill>
                  <a:srgbClr val="FF0000"/>
                </a:solidFill>
              </a:rPr>
              <a:t>FileOutputStream</a:t>
            </a:r>
            <a:r>
              <a:rPr lang="en-US" sz="2720"/>
              <a:t> to write bytes to a file.</a:t>
            </a:r>
            <a:endParaRPr/>
          </a:p>
          <a:p>
            <a:pPr indent="0" lvl="0" marL="0" rtl="0" algn="just">
              <a:lnSpc>
                <a:spcPct val="90000"/>
              </a:lnSpc>
              <a:spcBef>
                <a:spcPts val="544"/>
              </a:spcBef>
              <a:spcAft>
                <a:spcPts val="0"/>
              </a:spcAft>
              <a:buClr>
                <a:srgbClr val="FF0000"/>
              </a:buClr>
              <a:buSzPts val="2720"/>
              <a:buNone/>
            </a:pPr>
            <a:r>
              <a:rPr lang="en-US" sz="2720">
                <a:solidFill>
                  <a:srgbClr val="FF0000"/>
                </a:solidFill>
              </a:rPr>
              <a:t>FileInputStream</a:t>
            </a:r>
            <a:r>
              <a:rPr lang="en-US" sz="2720"/>
              <a:t>, to read bytes from a file.</a:t>
            </a:r>
            <a:endParaRPr/>
          </a:p>
          <a:p>
            <a:pPr indent="0" lvl="0" marL="0" rtl="0" algn="just">
              <a:lnSpc>
                <a:spcPct val="90000"/>
              </a:lnSpc>
              <a:spcBef>
                <a:spcPts val="544"/>
              </a:spcBef>
              <a:spcAft>
                <a:spcPts val="0"/>
              </a:spcAft>
              <a:buClr>
                <a:srgbClr val="888888"/>
              </a:buClr>
              <a:buSzPts val="2720"/>
              <a:buNone/>
            </a:pPr>
            <a:r>
              <a:t/>
            </a:r>
            <a:endParaRPr sz="2720"/>
          </a:p>
          <a:p>
            <a:pPr indent="0" lvl="0" marL="0" rtl="0" algn="just">
              <a:lnSpc>
                <a:spcPct val="90000"/>
              </a:lnSpc>
              <a:spcBef>
                <a:spcPts val="544"/>
              </a:spcBef>
              <a:spcAft>
                <a:spcPts val="0"/>
              </a:spcAft>
              <a:buClr>
                <a:srgbClr val="888888"/>
              </a:buClr>
              <a:buSzPts val="2720"/>
              <a:buNone/>
            </a:pPr>
            <a:r>
              <a:t/>
            </a:r>
            <a:endParaRPr sz="27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18"/>
          <p:cNvPicPr preferRelativeResize="0"/>
          <p:nvPr/>
        </p:nvPicPr>
        <p:blipFill>
          <a:blip r:embed="rId3">
            <a:alphaModFix/>
          </a:blip>
          <a:stretch>
            <a:fillRect/>
          </a:stretch>
        </p:blipFill>
        <p:spPr>
          <a:xfrm>
            <a:off x="0" y="0"/>
            <a:ext cx="9143999" cy="6858000"/>
          </a:xfrm>
          <a:prstGeom prst="rect">
            <a:avLst/>
          </a:prstGeom>
          <a:noFill/>
          <a:ln>
            <a:noFill/>
          </a:ln>
        </p:spPr>
      </p:pic>
      <p:sp>
        <p:nvSpPr>
          <p:cNvPr id="101" name="Google Shape;101;p18"/>
          <p:cNvSpPr txBox="1"/>
          <p:nvPr>
            <p:ph idx="1" type="subTitle"/>
          </p:nvPr>
        </p:nvSpPr>
        <p:spPr>
          <a:xfrm>
            <a:off x="0" y="304800"/>
            <a:ext cx="9144000" cy="6553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888888"/>
              </a:buClr>
              <a:buSzPts val="2720"/>
              <a:buNone/>
            </a:pPr>
            <a:r>
              <a:rPr b="1" lang="en-US" sz="3000">
                <a:solidFill>
                  <a:srgbClr val="FF0000"/>
                </a:solidFill>
              </a:rPr>
              <a:t>4. </a:t>
            </a:r>
            <a:r>
              <a:rPr b="1" lang="en-US" sz="3000">
                <a:solidFill>
                  <a:srgbClr val="FF0000"/>
                </a:solidFill>
              </a:rPr>
              <a:t>java.io.IOException</a:t>
            </a:r>
            <a:endParaRPr/>
          </a:p>
          <a:p>
            <a:pPr indent="0" lvl="0" marL="0" rtl="0" algn="just">
              <a:lnSpc>
                <a:spcPct val="90000"/>
              </a:lnSpc>
              <a:spcBef>
                <a:spcPts val="544"/>
              </a:spcBef>
              <a:spcAft>
                <a:spcPts val="0"/>
              </a:spcAft>
              <a:buClr>
                <a:srgbClr val="888888"/>
              </a:buClr>
              <a:buSzPts val="2720"/>
              <a:buNone/>
            </a:pPr>
            <a:r>
              <a:t/>
            </a:r>
            <a:endParaRPr sz="2720"/>
          </a:p>
          <a:p>
            <a:pPr indent="0" lvl="0" marL="0" rtl="0" algn="just">
              <a:lnSpc>
                <a:spcPct val="90000"/>
              </a:lnSpc>
              <a:spcBef>
                <a:spcPts val="544"/>
              </a:spcBef>
              <a:spcAft>
                <a:spcPts val="0"/>
              </a:spcAft>
              <a:buClr>
                <a:srgbClr val="888888"/>
              </a:buClr>
              <a:buSzPts val="2720"/>
              <a:buNone/>
            </a:pPr>
            <a:r>
              <a:rPr lang="en-US" sz="2720"/>
              <a:t>Most of the methods related to read, write etc.. throw </a:t>
            </a:r>
            <a:r>
              <a:rPr lang="en-US" sz="2720">
                <a:solidFill>
                  <a:srgbClr val="FF0000"/>
                </a:solidFill>
              </a:rPr>
              <a:t>IOException </a:t>
            </a:r>
            <a:r>
              <a:rPr lang="en-US" sz="2720"/>
              <a:t>. IOException is checked exception.</a:t>
            </a:r>
            <a:endParaRPr sz="2720"/>
          </a:p>
          <a:p>
            <a:pPr indent="0" lvl="0" marL="0" rtl="0" algn="just">
              <a:lnSpc>
                <a:spcPct val="90000"/>
              </a:lnSpc>
              <a:spcBef>
                <a:spcPts val="544"/>
              </a:spcBef>
              <a:spcAft>
                <a:spcPts val="0"/>
              </a:spcAft>
              <a:buClr>
                <a:srgbClr val="888888"/>
              </a:buClr>
              <a:buSzPts val="2720"/>
              <a:buNone/>
            </a:pPr>
            <a:r>
              <a:t/>
            </a:r>
            <a:endParaRPr sz="2720"/>
          </a:p>
          <a:p>
            <a:pPr indent="0" lvl="0" marL="0" rtl="0" algn="just">
              <a:lnSpc>
                <a:spcPct val="90000"/>
              </a:lnSpc>
              <a:spcBef>
                <a:spcPts val="544"/>
              </a:spcBef>
              <a:spcAft>
                <a:spcPts val="0"/>
              </a:spcAft>
              <a:buClr>
                <a:srgbClr val="888888"/>
              </a:buClr>
              <a:buSzPts val="2720"/>
              <a:buNone/>
            </a:pPr>
            <a:r>
              <a:rPr lang="en-US" sz="2720">
                <a:solidFill>
                  <a:srgbClr val="FF0000"/>
                </a:solidFill>
              </a:rPr>
              <a:t>FileNotFoundException </a:t>
            </a:r>
            <a:r>
              <a:rPr lang="en-US" sz="2720"/>
              <a:t>is derived from IOException. </a:t>
            </a:r>
            <a:r>
              <a:rPr lang="en-US" sz="2720">
                <a:solidFill>
                  <a:srgbClr val="FF0000"/>
                </a:solidFill>
              </a:rPr>
              <a:t>java.io.EOFException</a:t>
            </a:r>
            <a:r>
              <a:rPr lang="en-US" sz="2720"/>
              <a:t> is thrown when the file pointer has reached End of File, and you are still trying to perform read/write or any other operation</a:t>
            </a:r>
            <a:endParaRPr sz="27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19"/>
          <p:cNvPicPr preferRelativeResize="0"/>
          <p:nvPr/>
        </p:nvPicPr>
        <p:blipFill>
          <a:blip r:embed="rId3">
            <a:alphaModFix/>
          </a:blip>
          <a:stretch>
            <a:fillRect/>
          </a:stretch>
        </p:blipFill>
        <p:spPr>
          <a:xfrm>
            <a:off x="0" y="0"/>
            <a:ext cx="9143999" cy="6858000"/>
          </a:xfrm>
          <a:prstGeom prst="rect">
            <a:avLst/>
          </a:prstGeom>
          <a:noFill/>
          <a:ln>
            <a:noFill/>
          </a:ln>
        </p:spPr>
      </p:pic>
      <p:sp>
        <p:nvSpPr>
          <p:cNvPr id="108" name="Google Shape;108;p19"/>
          <p:cNvSpPr txBox="1"/>
          <p:nvPr>
            <p:ph idx="1" type="subTitle"/>
          </p:nvPr>
        </p:nvSpPr>
        <p:spPr>
          <a:xfrm>
            <a:off x="0" y="265225"/>
            <a:ext cx="9144000" cy="6592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3200"/>
              <a:buNone/>
            </a:pPr>
            <a:r>
              <a:rPr b="1" lang="en-US">
                <a:solidFill>
                  <a:srgbClr val="FF0000"/>
                </a:solidFill>
              </a:rPr>
              <a:t>5. </a:t>
            </a:r>
            <a:r>
              <a:rPr b="1" lang="en-US">
                <a:solidFill>
                  <a:srgbClr val="FF0000"/>
                </a:solidFill>
              </a:rPr>
              <a:t>java.io.File class</a:t>
            </a:r>
            <a:endParaRPr b="1"/>
          </a:p>
          <a:p>
            <a:pPr indent="0" lvl="0" marL="0" rtl="0" algn="just">
              <a:lnSpc>
                <a:spcPct val="90000"/>
              </a:lnSpc>
              <a:spcBef>
                <a:spcPts val="640"/>
              </a:spcBef>
              <a:spcAft>
                <a:spcPts val="0"/>
              </a:spcAft>
              <a:buClr>
                <a:srgbClr val="888888"/>
              </a:buClr>
              <a:buSzPts val="3200"/>
              <a:buNone/>
            </a:pPr>
            <a:r>
              <a:rPr lang="en-US"/>
              <a:t>This class provides methods to create a file or folder. To retrieve list of files or folders names (and their properties like modified date, etc…)in a specific path</a:t>
            </a:r>
            <a:endParaRPr/>
          </a:p>
          <a:p>
            <a:pPr indent="0" lvl="0" marL="0" rtl="0" algn="just">
              <a:lnSpc>
                <a:spcPct val="90000"/>
              </a:lnSpc>
              <a:spcBef>
                <a:spcPts val="640"/>
              </a:spcBef>
              <a:spcAft>
                <a:spcPts val="0"/>
              </a:spcAft>
              <a:buClr>
                <a:srgbClr val="888888"/>
              </a:buClr>
              <a:buSzPts val="3200"/>
              <a:buNone/>
            </a:pPr>
            <a:r>
              <a:t/>
            </a:r>
            <a:endParaRPr/>
          </a:p>
          <a:p>
            <a:pPr indent="0" lvl="0" marL="0" rtl="0" algn="just">
              <a:lnSpc>
                <a:spcPct val="90000"/>
              </a:lnSpc>
              <a:spcBef>
                <a:spcPts val="640"/>
              </a:spcBef>
              <a:spcAft>
                <a:spcPts val="0"/>
              </a:spcAft>
              <a:buClr>
                <a:srgbClr val="FF0000"/>
              </a:buClr>
              <a:buSzPts val="3200"/>
              <a:buNone/>
            </a:pPr>
            <a:r>
              <a:rPr lang="en-US">
                <a:solidFill>
                  <a:srgbClr val="FF0000"/>
                </a:solidFill>
              </a:rPr>
              <a:t>Relative path</a:t>
            </a:r>
            <a:r>
              <a:rPr lang="en-US"/>
              <a:t>: is specified in relation to current execution directory of the program</a:t>
            </a:r>
            <a:endParaRPr/>
          </a:p>
          <a:p>
            <a:pPr indent="0" lvl="0" marL="0" rtl="0" algn="just">
              <a:lnSpc>
                <a:spcPct val="90000"/>
              </a:lnSpc>
              <a:spcBef>
                <a:spcPts val="640"/>
              </a:spcBef>
              <a:spcAft>
                <a:spcPts val="0"/>
              </a:spcAft>
              <a:buClr>
                <a:srgbClr val="888888"/>
              </a:buClr>
              <a:buSzPts val="3200"/>
              <a:buNone/>
            </a:pPr>
            <a:r>
              <a:t/>
            </a:r>
            <a:endParaRPr/>
          </a:p>
          <a:p>
            <a:pPr indent="0" lvl="0" marL="0" rtl="0" algn="just">
              <a:lnSpc>
                <a:spcPct val="90000"/>
              </a:lnSpc>
              <a:spcBef>
                <a:spcPts val="640"/>
              </a:spcBef>
              <a:spcAft>
                <a:spcPts val="0"/>
              </a:spcAft>
              <a:buClr>
                <a:srgbClr val="FF0000"/>
              </a:buClr>
              <a:buSzPts val="3200"/>
              <a:buNone/>
            </a:pPr>
            <a:r>
              <a:rPr lang="en-US">
                <a:solidFill>
                  <a:srgbClr val="FF0000"/>
                </a:solidFill>
              </a:rPr>
              <a:t>Absolute path: </a:t>
            </a:r>
            <a:r>
              <a:rPr lang="en-US"/>
              <a:t>this is full path along with drive or root folder details. For eg:  D:\abc\simple\test</a:t>
            </a:r>
            <a:endParaRPr/>
          </a:p>
          <a:p>
            <a:pPr indent="0" lvl="0" marL="0" rtl="0" algn="just">
              <a:lnSpc>
                <a:spcPct val="90000"/>
              </a:lnSpc>
              <a:spcBef>
                <a:spcPts val="640"/>
              </a:spcBef>
              <a:spcAft>
                <a:spcPts val="0"/>
              </a:spcAft>
              <a:buClr>
                <a:srgbClr val="888888"/>
              </a:buClr>
              <a:buSzPts val="3200"/>
              <a:buNone/>
            </a:pPr>
            <a:r>
              <a:t/>
            </a:r>
            <a:endParaRPr/>
          </a:p>
          <a:p>
            <a:pPr indent="0" lvl="0" marL="0" rtl="0" algn="just">
              <a:lnSpc>
                <a:spcPct val="90000"/>
              </a:lnSpc>
              <a:spcBef>
                <a:spcPts val="640"/>
              </a:spcBef>
              <a:spcAft>
                <a:spcPts val="0"/>
              </a:spcAft>
              <a:buClr>
                <a:srgbClr val="FF0000"/>
              </a:buClr>
              <a:buSzPts val="3200"/>
              <a:buNone/>
            </a:pPr>
            <a:r>
              <a:rPr lang="en-US">
                <a:solidFill>
                  <a:srgbClr val="FF0000"/>
                </a:solidFill>
              </a:rPr>
              <a:t>..</a:t>
            </a:r>
            <a:r>
              <a:rPr lang="en-US"/>
              <a:t> indicates previous directory</a:t>
            </a:r>
            <a:endParaRPr/>
          </a:p>
          <a:p>
            <a:pPr indent="0" lvl="0" marL="0" rtl="0" algn="just">
              <a:lnSpc>
                <a:spcPct val="90000"/>
              </a:lnSpc>
              <a:spcBef>
                <a:spcPts val="640"/>
              </a:spcBef>
              <a:spcAft>
                <a:spcPts val="0"/>
              </a:spcAft>
              <a:buClr>
                <a:srgbClr val="FF0000"/>
              </a:buClr>
              <a:buSzPts val="3200"/>
              <a:buNone/>
            </a:pPr>
            <a:r>
              <a:rPr lang="en-US">
                <a:solidFill>
                  <a:srgbClr val="FF0000"/>
                </a:solidFill>
              </a:rPr>
              <a:t>.</a:t>
            </a:r>
            <a:r>
              <a:rPr lang="en-US"/>
              <a:t> indicates current directory</a:t>
            </a:r>
            <a:endParaRPr/>
          </a:p>
        </p:txBody>
      </p:sp>
      <p:cxnSp>
        <p:nvCxnSpPr>
          <p:cNvPr id="109" name="Google Shape;109;p19"/>
          <p:cNvCxnSpPr/>
          <p:nvPr/>
        </p:nvCxnSpPr>
        <p:spPr>
          <a:xfrm>
            <a:off x="1676400" y="2209800"/>
            <a:ext cx="4800600" cy="1588"/>
          </a:xfrm>
          <a:prstGeom prst="straightConnector1">
            <a:avLst/>
          </a:prstGeom>
          <a:noFill/>
          <a:ln cap="flat" cmpd="sng" w="19050">
            <a:solidFill>
              <a:srgbClr val="4A7DBA"/>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20"/>
          <p:cNvPicPr preferRelativeResize="0"/>
          <p:nvPr/>
        </p:nvPicPr>
        <p:blipFill>
          <a:blip r:embed="rId3">
            <a:alphaModFix/>
          </a:blip>
          <a:stretch>
            <a:fillRect/>
          </a:stretch>
        </p:blipFill>
        <p:spPr>
          <a:xfrm>
            <a:off x="0" y="0"/>
            <a:ext cx="9143999" cy="6858000"/>
          </a:xfrm>
          <a:prstGeom prst="rect">
            <a:avLst/>
          </a:prstGeom>
          <a:noFill/>
          <a:ln>
            <a:noFill/>
          </a:ln>
        </p:spPr>
      </p:pic>
      <p:sp>
        <p:nvSpPr>
          <p:cNvPr id="116" name="Google Shape;116;p20"/>
          <p:cNvSpPr txBox="1"/>
          <p:nvPr>
            <p:ph idx="1" type="subTitle"/>
          </p:nvPr>
        </p:nvSpPr>
        <p:spPr>
          <a:xfrm>
            <a:off x="0" y="265225"/>
            <a:ext cx="9144000" cy="6669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960"/>
              <a:buNone/>
            </a:pPr>
            <a:r>
              <a:rPr b="1" lang="en-US" sz="2960">
                <a:solidFill>
                  <a:srgbClr val="FF0000"/>
                </a:solidFill>
              </a:rPr>
              <a:t>6</a:t>
            </a:r>
            <a:r>
              <a:rPr b="1" lang="en-US" sz="2960">
                <a:solidFill>
                  <a:srgbClr val="FF0000"/>
                </a:solidFill>
              </a:rPr>
              <a:t>. Data Streams</a:t>
            </a:r>
            <a:endParaRPr b="1" sz="2960">
              <a:solidFill>
                <a:srgbClr val="FF0000"/>
              </a:solidFill>
            </a:endParaRPr>
          </a:p>
          <a:p>
            <a:pPr indent="0" lvl="0" marL="0" rtl="0" algn="just">
              <a:lnSpc>
                <a:spcPct val="80000"/>
              </a:lnSpc>
              <a:spcBef>
                <a:spcPts val="592"/>
              </a:spcBef>
              <a:spcAft>
                <a:spcPts val="0"/>
              </a:spcAft>
              <a:buClr>
                <a:srgbClr val="FF0000"/>
              </a:buClr>
              <a:buSzPts val="2960"/>
              <a:buNone/>
            </a:pPr>
            <a:r>
              <a:rPr lang="en-US" sz="2960">
                <a:solidFill>
                  <a:srgbClr val="FF0000"/>
                </a:solidFill>
              </a:rPr>
              <a:t>java.io.DataInputStream</a:t>
            </a:r>
            <a:r>
              <a:rPr lang="en-US" sz="2960"/>
              <a:t>: This class allows to read data types directly from any InputStream. DataInputStream provides methods such as readInt(), readFloat(),readUTF(),etc… which facilitates to read corresponding data type directly.</a:t>
            </a:r>
            <a:endParaRPr/>
          </a:p>
          <a:p>
            <a:pPr indent="0" lvl="0" marL="0" rtl="0" algn="just">
              <a:lnSpc>
                <a:spcPct val="80000"/>
              </a:lnSpc>
              <a:spcBef>
                <a:spcPts val="592"/>
              </a:spcBef>
              <a:spcAft>
                <a:spcPts val="0"/>
              </a:spcAft>
              <a:buClr>
                <a:srgbClr val="888888"/>
              </a:buClr>
              <a:buSzPts val="2960"/>
              <a:buNone/>
            </a:pPr>
            <a:r>
              <a:t/>
            </a:r>
            <a:endParaRPr sz="2960"/>
          </a:p>
          <a:p>
            <a:pPr indent="0" lvl="0" marL="0" rtl="0" algn="just">
              <a:lnSpc>
                <a:spcPct val="80000"/>
              </a:lnSpc>
              <a:spcBef>
                <a:spcPts val="592"/>
              </a:spcBef>
              <a:spcAft>
                <a:spcPts val="0"/>
              </a:spcAft>
              <a:buClr>
                <a:srgbClr val="FF0000"/>
              </a:buClr>
              <a:buSzPts val="2960"/>
              <a:buNone/>
            </a:pPr>
            <a:r>
              <a:rPr lang="en-US" sz="2960">
                <a:solidFill>
                  <a:srgbClr val="FF0000"/>
                </a:solidFill>
              </a:rPr>
              <a:t>java.io.DataOutputStream</a:t>
            </a:r>
            <a:r>
              <a:rPr lang="en-US" sz="2960"/>
              <a:t>: This class allows to write data types directly to any OutputStream. DataOutputStream provides methods such as writeInt(), writeFloat(), etc… which facilitates to write corresponding data type directly.</a:t>
            </a:r>
            <a:endParaRPr/>
          </a:p>
          <a:p>
            <a:pPr indent="0" lvl="0" marL="0" rtl="0" algn="just">
              <a:lnSpc>
                <a:spcPct val="80000"/>
              </a:lnSpc>
              <a:spcBef>
                <a:spcPts val="592"/>
              </a:spcBef>
              <a:spcAft>
                <a:spcPts val="0"/>
              </a:spcAft>
              <a:buClr>
                <a:srgbClr val="FF0000"/>
              </a:buClr>
              <a:buSzPts val="2960"/>
              <a:buNone/>
            </a:pPr>
            <a:r>
              <a:t/>
            </a:r>
            <a:endParaRPr sz="29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21"/>
          <p:cNvPicPr preferRelativeResize="0"/>
          <p:nvPr/>
        </p:nvPicPr>
        <p:blipFill>
          <a:blip r:embed="rId3">
            <a:alphaModFix/>
          </a:blip>
          <a:stretch>
            <a:fillRect/>
          </a:stretch>
        </p:blipFill>
        <p:spPr>
          <a:xfrm>
            <a:off x="0" y="0"/>
            <a:ext cx="9143999" cy="6858000"/>
          </a:xfrm>
          <a:prstGeom prst="rect">
            <a:avLst/>
          </a:prstGeom>
          <a:noFill/>
          <a:ln>
            <a:noFill/>
          </a:ln>
        </p:spPr>
      </p:pic>
      <p:sp>
        <p:nvSpPr>
          <p:cNvPr id="123" name="Google Shape;123;p21"/>
          <p:cNvSpPr txBox="1"/>
          <p:nvPr>
            <p:ph idx="1" type="subTitle"/>
          </p:nvPr>
        </p:nvSpPr>
        <p:spPr>
          <a:xfrm>
            <a:off x="0" y="246275"/>
            <a:ext cx="9144000" cy="66882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960"/>
              <a:buNone/>
            </a:pPr>
            <a:r>
              <a:rPr b="1" lang="en-US" sz="2960">
                <a:solidFill>
                  <a:srgbClr val="FF0000"/>
                </a:solidFill>
              </a:rPr>
              <a:t>7. Sequence InputStream &amp; PushbackInputStream</a:t>
            </a:r>
            <a:endParaRPr b="1" sz="2960">
              <a:solidFill>
                <a:srgbClr val="FF0000"/>
              </a:solidFill>
            </a:endParaRPr>
          </a:p>
          <a:p>
            <a:pPr indent="0" lvl="0" marL="0" rtl="0" algn="just">
              <a:lnSpc>
                <a:spcPct val="80000"/>
              </a:lnSpc>
              <a:spcBef>
                <a:spcPts val="592"/>
              </a:spcBef>
              <a:spcAft>
                <a:spcPts val="0"/>
              </a:spcAft>
              <a:buClr>
                <a:srgbClr val="FF0000"/>
              </a:buClr>
              <a:buSzPts val="2960"/>
              <a:buNone/>
            </a:pPr>
            <a:r>
              <a:t/>
            </a:r>
            <a:endParaRPr/>
          </a:p>
          <a:p>
            <a:pPr indent="0" lvl="0" marL="0" rtl="0" algn="just">
              <a:lnSpc>
                <a:spcPct val="80000"/>
              </a:lnSpc>
              <a:spcBef>
                <a:spcPts val="592"/>
              </a:spcBef>
              <a:spcAft>
                <a:spcPts val="0"/>
              </a:spcAft>
              <a:buClr>
                <a:srgbClr val="FF0000"/>
              </a:buClr>
              <a:buSzPts val="2960"/>
              <a:buNone/>
            </a:pPr>
            <a:r>
              <a:rPr lang="en-US" sz="2960">
                <a:solidFill>
                  <a:srgbClr val="FF0000"/>
                </a:solidFill>
              </a:rPr>
              <a:t>SequenceInputStream </a:t>
            </a:r>
            <a:endParaRPr/>
          </a:p>
          <a:p>
            <a:pPr indent="0" lvl="0" marL="0" rtl="0" algn="just">
              <a:lnSpc>
                <a:spcPct val="80000"/>
              </a:lnSpc>
              <a:spcBef>
                <a:spcPts val="592"/>
              </a:spcBef>
              <a:spcAft>
                <a:spcPts val="0"/>
              </a:spcAft>
              <a:buClr>
                <a:srgbClr val="888888"/>
              </a:buClr>
              <a:buSzPts val="2960"/>
              <a:buNone/>
            </a:pPr>
            <a:r>
              <a:rPr lang="en-US" sz="2960"/>
              <a:t>This class helps in combining multiple input streams into a single input stream. For example multiple FileInputStreams need to be combined into a single InputStream.</a:t>
            </a:r>
            <a:endParaRPr sz="2960"/>
          </a:p>
          <a:p>
            <a:pPr indent="0" lvl="0" marL="0" rtl="0" algn="just">
              <a:lnSpc>
                <a:spcPct val="80000"/>
              </a:lnSpc>
              <a:spcBef>
                <a:spcPts val="592"/>
              </a:spcBef>
              <a:spcAft>
                <a:spcPts val="0"/>
              </a:spcAft>
              <a:buClr>
                <a:srgbClr val="888888"/>
              </a:buClr>
              <a:buSzPts val="2960"/>
              <a:buNone/>
            </a:pPr>
            <a:r>
              <a:t/>
            </a:r>
            <a:endParaRPr sz="2960"/>
          </a:p>
          <a:p>
            <a:pPr indent="0" lvl="0" marL="0" rtl="0" algn="just">
              <a:lnSpc>
                <a:spcPct val="80000"/>
              </a:lnSpc>
              <a:spcBef>
                <a:spcPts val="592"/>
              </a:spcBef>
              <a:spcAft>
                <a:spcPts val="0"/>
              </a:spcAft>
              <a:buClr>
                <a:srgbClr val="FF0000"/>
              </a:buClr>
              <a:buSzPts val="2960"/>
              <a:buNone/>
            </a:pPr>
            <a:r>
              <a:rPr lang="en-US" sz="2960">
                <a:solidFill>
                  <a:srgbClr val="FF0000"/>
                </a:solidFill>
              </a:rPr>
              <a:t>java.io.PushbackInputStream</a:t>
            </a:r>
            <a:r>
              <a:rPr lang="en-US" sz="2960"/>
              <a:t>: This stream lets us read and unread, any data. Generally this is used for parsing purposes.</a:t>
            </a:r>
            <a:endParaRPr sz="2960"/>
          </a:p>
        </p:txBody>
      </p:sp>
      <p:sp>
        <p:nvSpPr>
          <p:cNvPr id="124" name="Google Shape;124;p21"/>
          <p:cNvSpPr/>
          <p:nvPr/>
        </p:nvSpPr>
        <p:spPr>
          <a:xfrm>
            <a:off x="2600825" y="5096150"/>
            <a:ext cx="673500" cy="60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p:nvPr/>
        </p:nvSpPr>
        <p:spPr>
          <a:xfrm>
            <a:off x="3286625" y="5096150"/>
            <a:ext cx="673500" cy="60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p:nvPr/>
        </p:nvSpPr>
        <p:spPr>
          <a:xfrm>
            <a:off x="3972425" y="5096150"/>
            <a:ext cx="673500" cy="60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a:off x="4658225" y="5096150"/>
            <a:ext cx="673500" cy="60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5344025" y="5096150"/>
            <a:ext cx="673500" cy="60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6029825" y="5096150"/>
            <a:ext cx="673500" cy="60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21"/>
          <p:cNvCxnSpPr/>
          <p:nvPr/>
        </p:nvCxnSpPr>
        <p:spPr>
          <a:xfrm rot="10800000">
            <a:off x="1912850" y="5228750"/>
            <a:ext cx="606300" cy="0"/>
          </a:xfrm>
          <a:prstGeom prst="straightConnector1">
            <a:avLst/>
          </a:prstGeom>
          <a:noFill/>
          <a:ln cap="flat" cmpd="sng" w="38100">
            <a:solidFill>
              <a:schemeClr val="dk2"/>
            </a:solidFill>
            <a:prstDash val="solid"/>
            <a:round/>
            <a:headEnd len="med" w="med" type="none"/>
            <a:tailEnd len="med" w="med" type="triangle"/>
          </a:ln>
        </p:spPr>
      </p:cxnSp>
      <p:cxnSp>
        <p:nvCxnSpPr>
          <p:cNvPr id="131" name="Google Shape;131;p21"/>
          <p:cNvCxnSpPr/>
          <p:nvPr/>
        </p:nvCxnSpPr>
        <p:spPr>
          <a:xfrm>
            <a:off x="1974375" y="5551250"/>
            <a:ext cx="642900" cy="37800"/>
          </a:xfrm>
          <a:prstGeom prst="straightConnector1">
            <a:avLst/>
          </a:prstGeom>
          <a:noFill/>
          <a:ln cap="flat" cmpd="sng" w="38100">
            <a:solidFill>
              <a:schemeClr val="dk2"/>
            </a:solidFill>
            <a:prstDash val="solid"/>
            <a:round/>
            <a:headEnd len="med" w="med" type="none"/>
            <a:tailEnd len="med" w="med" type="triangle"/>
          </a:ln>
        </p:spPr>
      </p:cxnSp>
      <p:sp>
        <p:nvSpPr>
          <p:cNvPr id="132" name="Google Shape;132;p21"/>
          <p:cNvSpPr txBox="1"/>
          <p:nvPr/>
        </p:nvSpPr>
        <p:spPr>
          <a:xfrm>
            <a:off x="1295400" y="5029200"/>
            <a:ext cx="84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Read</a:t>
            </a:r>
            <a:endParaRPr b="1" sz="1800">
              <a:solidFill>
                <a:schemeClr val="dk1"/>
              </a:solidFill>
              <a:latin typeface="Calibri"/>
              <a:ea typeface="Calibri"/>
              <a:cs typeface="Calibri"/>
              <a:sym typeface="Calibri"/>
            </a:endParaRPr>
          </a:p>
        </p:txBody>
      </p:sp>
      <p:sp>
        <p:nvSpPr>
          <p:cNvPr id="133" name="Google Shape;133;p21"/>
          <p:cNvSpPr txBox="1"/>
          <p:nvPr/>
        </p:nvSpPr>
        <p:spPr>
          <a:xfrm>
            <a:off x="1295400" y="5334000"/>
            <a:ext cx="84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Write</a:t>
            </a:r>
            <a:endParaRPr b="1" sz="1800">
              <a:solidFill>
                <a:schemeClr val="dk1"/>
              </a:solidFill>
              <a:latin typeface="Calibri"/>
              <a:ea typeface="Calibri"/>
              <a:cs typeface="Calibri"/>
              <a:sym typeface="Calibri"/>
            </a:endParaRPr>
          </a:p>
        </p:txBody>
      </p:sp>
      <p:sp>
        <p:nvSpPr>
          <p:cNvPr id="134" name="Google Shape;134;p21"/>
          <p:cNvSpPr txBox="1"/>
          <p:nvPr/>
        </p:nvSpPr>
        <p:spPr>
          <a:xfrm>
            <a:off x="3560350" y="5214650"/>
            <a:ext cx="3601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Calibri"/>
                <a:ea typeface="Calibri"/>
                <a:cs typeface="Calibri"/>
                <a:sym typeface="Calibri"/>
              </a:rPr>
              <a:t>Some InputStream</a:t>
            </a:r>
            <a:endParaRPr b="1" sz="2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