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jNXipMXkFnajadUnDjMRTfzGFG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5FFEE1-D1DF-4543-88B8-7B6718528D1F}">
  <a:tblStyle styleId="{355FFEE1-D1DF-4543-88B8-7B6718528D1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3"/>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3"/>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2"/>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2"/>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4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3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36"/>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6"/>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38"/>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38"/>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3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39"/>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0"/>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0"/>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1"/>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7" name="Google Shape;47;p4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3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mvnrepository.com/artifact/mysql/mysql-connector-java/8.0.1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ev.mysql.com/downloads/mysql/"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solidFill>
                  <a:srgbClr val="FF0000"/>
                </a:solidFill>
              </a:rPr>
              <a:t>JDBC</a:t>
            </a:r>
            <a:endParaRPr>
              <a:solidFill>
                <a:srgbClr val="FF0000"/>
              </a:solidFill>
            </a:endParaRPr>
          </a:p>
          <a:p>
            <a:pPr indent="0" lvl="0" marL="0" rtl="0" algn="ctr">
              <a:lnSpc>
                <a:spcPct val="100000"/>
              </a:lnSpc>
              <a:spcBef>
                <a:spcPts val="0"/>
              </a:spcBef>
              <a:spcAft>
                <a:spcPts val="0"/>
              </a:spcAft>
              <a:buClr>
                <a:schemeClr val="dk1"/>
              </a:buClr>
              <a:buSzPts val="4400"/>
              <a:buFont typeface="Calibri"/>
              <a:buNone/>
            </a:pPr>
            <a:r>
              <a:rPr lang="en-US">
                <a:solidFill>
                  <a:srgbClr val="FF0000"/>
                </a:solidFill>
              </a:rPr>
              <a:t>Java Database Connectivity</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ctrTitle"/>
          </p:nvPr>
        </p:nvSpPr>
        <p:spPr>
          <a:xfrm>
            <a:off x="0" y="0"/>
            <a:ext cx="9144000" cy="6858000"/>
          </a:xfrm>
          <a:prstGeom prst="rect">
            <a:avLst/>
          </a:prstGeom>
          <a:noFill/>
          <a:ln>
            <a:noFill/>
          </a:ln>
        </p:spPr>
        <p:txBody>
          <a:bodyPr anchorCtr="0" anchor="ctr" bIns="45700" lIns="91425" spcFirstLastPara="1" rIns="91425" wrap="square" tIns="45700">
            <a:noAutofit/>
          </a:bodyPr>
          <a:lstStyle/>
          <a:p>
            <a:pPr indent="0" lvl="0" marL="57150" rtl="0" algn="just">
              <a:lnSpc>
                <a:spcPct val="100000"/>
              </a:lnSpc>
              <a:spcBef>
                <a:spcPts val="0"/>
              </a:spcBef>
              <a:spcAft>
                <a:spcPts val="0"/>
              </a:spcAft>
              <a:buClr>
                <a:srgbClr val="FF0000"/>
              </a:buClr>
              <a:buSzPts val="2790"/>
              <a:buFont typeface="Calibri"/>
              <a:buNone/>
            </a:pPr>
            <a:r>
              <a:rPr b="1" lang="en-US" sz="3090">
                <a:solidFill>
                  <a:srgbClr val="FF0000"/>
                </a:solidFill>
              </a:rPr>
              <a:t>5. Join Multiple Tables:</a:t>
            </a:r>
            <a:br>
              <a:rPr lang="en-US" sz="2790"/>
            </a:br>
            <a:r>
              <a:rPr lang="en-US" sz="2790"/>
              <a:t>As known, data is stored in various tables, and quite often it is required to retrieve data or records by joining multiple tables.</a:t>
            </a:r>
            <a:br>
              <a:rPr lang="en-US" sz="2790"/>
            </a:br>
            <a:r>
              <a:rPr lang="en-US" sz="2790">
                <a:solidFill>
                  <a:srgbClr val="FF0000"/>
                </a:solidFill>
              </a:rPr>
              <a:t>SELECT a.col1,a.col2,b.col3 FROM Table1 a, Table2 b WHERE a.col1 = b.col1; </a:t>
            </a:r>
            <a:r>
              <a:rPr lang="en-US" sz="2790"/>
              <a:t>- JOIN has all rows of left and right side table</a:t>
            </a:r>
            <a:br>
              <a:rPr lang="en-US" sz="2790"/>
            </a:br>
            <a:br>
              <a:rPr lang="en-US" sz="2790"/>
            </a:br>
            <a:r>
              <a:rPr lang="en-US" sz="2790"/>
              <a:t> </a:t>
            </a:r>
            <a:r>
              <a:rPr lang="en-US" sz="2790">
                <a:solidFill>
                  <a:srgbClr val="FF0000"/>
                </a:solidFill>
              </a:rPr>
              <a:t>SELECT a.col1,a.col2,b.col3 FROM Table1 a LEFT JOIN Table2 b ON a.col1 = b.col1;  </a:t>
            </a:r>
            <a:r>
              <a:rPr lang="en-US" sz="2790"/>
              <a:t>- LEFT JOIN has all rows of left side table</a:t>
            </a:r>
            <a:br>
              <a:rPr lang="en-US" sz="2790"/>
            </a:br>
            <a:br>
              <a:rPr lang="en-US" sz="2790"/>
            </a:br>
            <a:r>
              <a:rPr lang="en-US" sz="2790">
                <a:solidFill>
                  <a:srgbClr val="FF0000"/>
                </a:solidFill>
              </a:rPr>
              <a:t> SELECT a.col1,a.col2,b.col3 FROM Table1 a RIGHT JOIN Table2 b ON a.col1 = b.col1;  </a:t>
            </a:r>
            <a:r>
              <a:rPr lang="en-US" sz="2790"/>
              <a:t>- Right JOIN has all rows of right side table</a:t>
            </a:r>
            <a:br>
              <a:rPr lang="en-US" sz="2790"/>
            </a:br>
            <a:endParaRPr sz="1979"/>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ctrTitle"/>
          </p:nvPr>
        </p:nvSpPr>
        <p:spPr>
          <a:xfrm>
            <a:off x="0" y="0"/>
            <a:ext cx="9144000" cy="6858000"/>
          </a:xfrm>
          <a:prstGeom prst="rect">
            <a:avLst/>
          </a:prstGeom>
          <a:noFill/>
          <a:ln>
            <a:noFill/>
          </a:ln>
        </p:spPr>
        <p:txBody>
          <a:bodyPr anchorCtr="0" anchor="ctr" bIns="45700" lIns="91425" spcFirstLastPara="1" rIns="91425" wrap="square" tIns="45700">
            <a:noAutofit/>
          </a:bodyPr>
          <a:lstStyle/>
          <a:p>
            <a:pPr indent="0" lvl="0" marL="57150" rtl="0" algn="just">
              <a:lnSpc>
                <a:spcPct val="100000"/>
              </a:lnSpc>
              <a:spcBef>
                <a:spcPts val="0"/>
              </a:spcBef>
              <a:spcAft>
                <a:spcPts val="0"/>
              </a:spcAft>
              <a:buClr>
                <a:schemeClr val="dk1"/>
              </a:buClr>
              <a:buSzPts val="3100"/>
              <a:buFont typeface="Calibri"/>
              <a:buNone/>
            </a:pPr>
            <a:r>
              <a:rPr b="1" lang="en-US" sz="3100">
                <a:solidFill>
                  <a:srgbClr val="FF0000"/>
                </a:solidFill>
              </a:rPr>
              <a:t>6. SQL DATATYPES</a:t>
            </a:r>
            <a:br>
              <a:rPr lang="en-US" sz="3100"/>
            </a:br>
            <a:r>
              <a:rPr lang="en-US" sz="3100">
                <a:solidFill>
                  <a:srgbClr val="666666"/>
                </a:solidFill>
              </a:rPr>
              <a:t>Data types used in SQL are not same as Java. Below are few SQL data types. Also note that SQL data types may be slightly different for each database(like MySQL, Oracle, etc…)</a:t>
            </a:r>
            <a:br>
              <a:rPr lang="en-US" sz="3100">
                <a:solidFill>
                  <a:srgbClr val="666666"/>
                </a:solidFill>
              </a:rPr>
            </a:br>
            <a:r>
              <a:rPr lang="en-US" sz="3100">
                <a:solidFill>
                  <a:srgbClr val="666666"/>
                </a:solidFill>
              </a:rPr>
              <a:t>BIGINT, SMALLINT, TINYINT, INT</a:t>
            </a:r>
            <a:br>
              <a:rPr lang="en-US" sz="3100">
                <a:solidFill>
                  <a:srgbClr val="666666"/>
                </a:solidFill>
              </a:rPr>
            </a:br>
            <a:r>
              <a:rPr lang="en-US" sz="3100">
                <a:solidFill>
                  <a:srgbClr val="666666"/>
                </a:solidFill>
              </a:rPr>
              <a:t>VARCHAR – to store variable length strings</a:t>
            </a:r>
            <a:br>
              <a:rPr lang="en-US" sz="3100">
                <a:solidFill>
                  <a:srgbClr val="666666"/>
                </a:solidFill>
              </a:rPr>
            </a:br>
            <a:r>
              <a:rPr lang="en-US" sz="3100">
                <a:solidFill>
                  <a:srgbClr val="666666"/>
                </a:solidFill>
              </a:rPr>
              <a:t>CHAR – to store fixed number of characters</a:t>
            </a:r>
            <a:br>
              <a:rPr lang="en-US" sz="3100">
                <a:solidFill>
                  <a:srgbClr val="666666"/>
                </a:solidFill>
              </a:rPr>
            </a:br>
            <a:r>
              <a:rPr lang="en-US" sz="3100">
                <a:solidFill>
                  <a:srgbClr val="666666"/>
                </a:solidFill>
              </a:rPr>
              <a:t>DATE – to store date</a:t>
            </a:r>
            <a:br>
              <a:rPr lang="en-US" sz="3100">
                <a:solidFill>
                  <a:srgbClr val="666666"/>
                </a:solidFill>
              </a:rPr>
            </a:br>
            <a:r>
              <a:rPr lang="en-US" sz="3100">
                <a:solidFill>
                  <a:srgbClr val="666666"/>
                </a:solidFill>
              </a:rPr>
              <a:t>DATETIME – to store date and time</a:t>
            </a:r>
            <a:br>
              <a:rPr lang="en-US" sz="3100">
                <a:solidFill>
                  <a:srgbClr val="666666"/>
                </a:solidFill>
              </a:rPr>
            </a:br>
            <a:r>
              <a:rPr lang="en-US" sz="3100">
                <a:solidFill>
                  <a:srgbClr val="666666"/>
                </a:solidFill>
              </a:rPr>
              <a:t>BLOB – to store pictures, videos,etc…</a:t>
            </a:r>
            <a:endParaRPr sz="22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type="ctr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114300" rtl="0" algn="just">
              <a:lnSpc>
                <a:spcPct val="100000"/>
              </a:lnSpc>
              <a:spcBef>
                <a:spcPts val="0"/>
              </a:spcBef>
              <a:spcAft>
                <a:spcPts val="0"/>
              </a:spcAft>
              <a:buClr>
                <a:srgbClr val="FF0000"/>
              </a:buClr>
              <a:buSzPts val="4400"/>
              <a:buFont typeface="Calibri"/>
              <a:buNone/>
            </a:pPr>
            <a:r>
              <a:rPr b="1" lang="en-US" sz="3200">
                <a:solidFill>
                  <a:srgbClr val="FF0000"/>
                </a:solidFill>
              </a:rPr>
              <a:t>7. Column Constraints</a:t>
            </a:r>
            <a:br>
              <a:rPr lang="en-US" sz="3200"/>
            </a:br>
            <a:r>
              <a:rPr lang="en-US" sz="3200"/>
              <a:t>Below are column constraints which can be specified while creating or altering table</a:t>
            </a:r>
            <a:br>
              <a:rPr lang="en-US" sz="3200"/>
            </a:br>
            <a:r>
              <a:rPr lang="en-US" sz="3200">
                <a:solidFill>
                  <a:srgbClr val="FF0000"/>
                </a:solidFill>
              </a:rPr>
              <a:t>1.NOT NULL </a:t>
            </a:r>
            <a:r>
              <a:rPr lang="en-US" sz="3200"/>
              <a:t>– NULL Values not allowed</a:t>
            </a:r>
            <a:br>
              <a:rPr lang="en-US" sz="3200"/>
            </a:br>
            <a:r>
              <a:rPr lang="en-US" sz="3200">
                <a:solidFill>
                  <a:srgbClr val="FF0000"/>
                </a:solidFill>
              </a:rPr>
              <a:t>2.DEFAULT</a:t>
            </a:r>
            <a:r>
              <a:rPr lang="en-US" sz="3200"/>
              <a:t> – default value is used, if no value is specified in insert stmt</a:t>
            </a:r>
            <a:br>
              <a:rPr lang="en-US" sz="3200"/>
            </a:br>
            <a:r>
              <a:rPr lang="en-US" sz="3200">
                <a:solidFill>
                  <a:srgbClr val="FF0000"/>
                </a:solidFill>
              </a:rPr>
              <a:t>3.PRIMARY KEY </a:t>
            </a:r>
            <a:r>
              <a:rPr lang="en-US" sz="3200"/>
              <a:t>– ensures all values are different in a column, and NULL not allowed</a:t>
            </a:r>
            <a:br>
              <a:rPr lang="en-US" sz="3200"/>
            </a:br>
            <a:r>
              <a:rPr lang="en-US" sz="3200">
                <a:solidFill>
                  <a:srgbClr val="FF0000"/>
                </a:solidFill>
              </a:rPr>
              <a:t>4.AUTO_INCREMENT </a:t>
            </a:r>
            <a:r>
              <a:rPr lang="en-US" sz="3200"/>
              <a:t>– Automatically increments a column value, when new record is inserted</a:t>
            </a:r>
            <a:br>
              <a:rPr lang="en-US" sz="3200"/>
            </a:b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ph type="ctr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57150" lvl="0" marL="57150" rtl="0" algn="just">
              <a:lnSpc>
                <a:spcPct val="100000"/>
              </a:lnSpc>
              <a:spcBef>
                <a:spcPts val="0"/>
              </a:spcBef>
              <a:spcAft>
                <a:spcPts val="0"/>
              </a:spcAft>
              <a:buClr>
                <a:srgbClr val="FF0000"/>
              </a:buClr>
              <a:buSzPts val="4400"/>
              <a:buFont typeface="Calibri"/>
              <a:buNone/>
            </a:pPr>
            <a:r>
              <a:rPr b="1" lang="en-US" sz="3000">
                <a:solidFill>
                  <a:srgbClr val="FF0000"/>
                </a:solidFill>
              </a:rPr>
              <a:t>Column Constraints Example</a:t>
            </a:r>
            <a:endParaRPr b="1" sz="3000">
              <a:solidFill>
                <a:srgbClr val="FF0000"/>
              </a:solidFill>
            </a:endParaRPr>
          </a:p>
          <a:p>
            <a:pPr indent="57150" lvl="0" marL="57150" rtl="0" algn="just">
              <a:lnSpc>
                <a:spcPct val="100000"/>
              </a:lnSpc>
              <a:spcBef>
                <a:spcPts val="0"/>
              </a:spcBef>
              <a:spcAft>
                <a:spcPts val="0"/>
              </a:spcAft>
              <a:buClr>
                <a:srgbClr val="FF0000"/>
              </a:buClr>
              <a:buSzPts val="4400"/>
              <a:buFont typeface="Calibri"/>
              <a:buNone/>
            </a:pPr>
            <a:br>
              <a:rPr lang="en-US" sz="3200"/>
            </a:br>
            <a:r>
              <a:rPr lang="en-US" sz="3000"/>
              <a:t> </a:t>
            </a:r>
            <a:r>
              <a:rPr lang="en-US" sz="3000">
                <a:solidFill>
                  <a:srgbClr val="FF0000"/>
                </a:solidFill>
              </a:rPr>
              <a:t>CREATE TABLE institute(id INT PRIMARY KEY, name VARCHAR(50) NOT NULL, addr VARCHAR(100) DEFAULT ‘BTM’); </a:t>
            </a:r>
            <a:endParaRPr sz="3000">
              <a:solidFill>
                <a:srgbClr val="FF0000"/>
              </a:solidFill>
            </a:endParaRPr>
          </a:p>
          <a:p>
            <a:pPr indent="57150" lvl="0" marL="57150" rtl="0" algn="just">
              <a:lnSpc>
                <a:spcPct val="100000"/>
              </a:lnSpc>
              <a:spcBef>
                <a:spcPts val="0"/>
              </a:spcBef>
              <a:spcAft>
                <a:spcPts val="0"/>
              </a:spcAft>
              <a:buClr>
                <a:srgbClr val="FF0000"/>
              </a:buClr>
              <a:buSzPts val="4400"/>
              <a:buFont typeface="Calibri"/>
              <a:buNone/>
            </a:pPr>
            <a:r>
              <a:t/>
            </a:r>
            <a:endParaRPr sz="3000"/>
          </a:p>
          <a:p>
            <a:pPr indent="57150" lvl="0" marL="57150" rtl="0" algn="just">
              <a:lnSpc>
                <a:spcPct val="100000"/>
              </a:lnSpc>
              <a:spcBef>
                <a:spcPts val="0"/>
              </a:spcBef>
              <a:spcAft>
                <a:spcPts val="0"/>
              </a:spcAft>
              <a:buClr>
                <a:srgbClr val="FF0000"/>
              </a:buClr>
              <a:buSzPts val="4400"/>
              <a:buFont typeface="Calibri"/>
              <a:buNone/>
            </a:pPr>
            <a:r>
              <a:t/>
            </a:r>
            <a:endParaRPr sz="3000"/>
          </a:p>
          <a:p>
            <a:pPr indent="57150" lvl="0" marL="57150" rtl="0" algn="just">
              <a:lnSpc>
                <a:spcPct val="100000"/>
              </a:lnSpc>
              <a:spcBef>
                <a:spcPts val="0"/>
              </a:spcBef>
              <a:spcAft>
                <a:spcPts val="0"/>
              </a:spcAft>
              <a:buClr>
                <a:srgbClr val="FF0000"/>
              </a:buClr>
              <a:buSzPts val="4400"/>
              <a:buFont typeface="Calibri"/>
              <a:buNone/>
            </a:pPr>
            <a:r>
              <a:rPr lang="en-US" sz="3000"/>
              <a:t>- creates a table with the name institute(null values not allowed), with three columns id(duplicate values not allowed), name(null values not allowed),  and addr</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0" y="0"/>
            <a:ext cx="9144000" cy="2321400"/>
          </a:xfrm>
          <a:prstGeom prst="rect">
            <a:avLst/>
          </a:prstGeom>
          <a:noFill/>
          <a:ln>
            <a:noFill/>
          </a:ln>
        </p:spPr>
        <p:txBody>
          <a:bodyPr anchorCtr="0" anchor="ctr" bIns="45700" lIns="91425" spcFirstLastPara="1" rIns="91425" wrap="square" tIns="45700">
            <a:noAutofit/>
          </a:bodyPr>
          <a:lstStyle/>
          <a:p>
            <a:pPr indent="0" lvl="0" marL="114300" rtl="0" algn="just">
              <a:lnSpc>
                <a:spcPct val="100000"/>
              </a:lnSpc>
              <a:spcBef>
                <a:spcPts val="0"/>
              </a:spcBef>
              <a:spcAft>
                <a:spcPts val="0"/>
              </a:spcAft>
              <a:buClr>
                <a:schemeClr val="dk1"/>
              </a:buClr>
              <a:buSzPts val="2790"/>
              <a:buFont typeface="Calibri"/>
              <a:buNone/>
            </a:pPr>
            <a:r>
              <a:rPr b="1" lang="en-US" sz="2790">
                <a:solidFill>
                  <a:srgbClr val="FF0000"/>
                </a:solidFill>
              </a:rPr>
              <a:t>8. Foreign Key</a:t>
            </a:r>
            <a:br>
              <a:rPr lang="en-US" sz="2790"/>
            </a:br>
            <a:r>
              <a:rPr lang="en-US" sz="2380">
                <a:solidFill>
                  <a:srgbClr val="888888"/>
                </a:solidFill>
              </a:rPr>
              <a:t>A Foreign key creates relationship between two columns in different tables. </a:t>
            </a:r>
            <a:br>
              <a:rPr lang="en-US" sz="2380">
                <a:solidFill>
                  <a:srgbClr val="888888"/>
                </a:solidFill>
              </a:rPr>
            </a:br>
            <a:r>
              <a:rPr lang="en-US" sz="2380">
                <a:solidFill>
                  <a:srgbClr val="888888"/>
                </a:solidFill>
              </a:rPr>
              <a:t>Lets consider an example with two tables Customer and Plans table. </a:t>
            </a:r>
            <a:br>
              <a:rPr lang="en-US" sz="2380">
                <a:solidFill>
                  <a:srgbClr val="888888"/>
                </a:solidFill>
              </a:rPr>
            </a:br>
            <a:r>
              <a:rPr lang="en-US" sz="2380">
                <a:solidFill>
                  <a:srgbClr val="888888"/>
                </a:solidFill>
              </a:rPr>
              <a:t>When FK exists between Customer Plan column and Plan id column, only existing plans can be taken by Customers</a:t>
            </a:r>
            <a:endParaRPr sz="2380">
              <a:solidFill>
                <a:srgbClr val="888888"/>
              </a:solidFill>
            </a:endParaRPr>
          </a:p>
        </p:txBody>
      </p:sp>
      <p:graphicFrame>
        <p:nvGraphicFramePr>
          <p:cNvPr id="135" name="Google Shape;135;p14"/>
          <p:cNvGraphicFramePr/>
          <p:nvPr/>
        </p:nvGraphicFramePr>
        <p:xfrm>
          <a:off x="482600" y="2453640"/>
          <a:ext cx="3000000" cy="3000000"/>
        </p:xfrm>
        <a:graphic>
          <a:graphicData uri="http://schemas.openxmlformats.org/drawingml/2006/table">
            <a:tbl>
              <a:tblPr bandRow="1" firstRow="1">
                <a:noFill/>
                <a:tableStyleId>{355FFEE1-D1DF-4543-88B8-7B6718528D1F}</a:tableStyleId>
              </a:tblPr>
              <a:tblGrid>
                <a:gridCol w="1295400"/>
                <a:gridCol w="1295400"/>
                <a:gridCol w="1295400"/>
              </a:tblGrid>
              <a:tr h="3429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Customer 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Customer 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Customer Plan</a:t>
                      </a:r>
                      <a:endParaRPr sz="1800" u="none" cap="none" strike="noStrike"/>
                    </a:p>
                  </a:txBody>
                  <a:tcPr marT="45725" marB="45725" marR="91450" marL="91450"/>
                </a:tc>
              </a:tr>
              <a:tr h="3429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Ravi</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r>
              <a:tr h="3429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Kumar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r>
              <a:tr h="3429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Krishna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r>
              <a:tr h="3429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Sukumar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r>
              <a:tr h="3429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Rao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r>
            </a:tbl>
          </a:graphicData>
        </a:graphic>
      </p:graphicFrame>
      <p:graphicFrame>
        <p:nvGraphicFramePr>
          <p:cNvPr id="136" name="Google Shape;136;p14"/>
          <p:cNvGraphicFramePr/>
          <p:nvPr/>
        </p:nvGraphicFramePr>
        <p:xfrm>
          <a:off x="5435600" y="4434840"/>
          <a:ext cx="3000000" cy="3000000"/>
        </p:xfrm>
        <a:graphic>
          <a:graphicData uri="http://schemas.openxmlformats.org/drawingml/2006/table">
            <a:tbl>
              <a:tblPr bandRow="1" firstRow="1">
                <a:noFill/>
                <a:tableStyleId>{355FFEE1-D1DF-4543-88B8-7B6718528D1F}</a:tableStyleId>
              </a:tblPr>
              <a:tblGrid>
                <a:gridCol w="1397000"/>
                <a:gridCol w="1397000"/>
              </a:tblGrid>
              <a:tr h="3429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Plan 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Plan Name</a:t>
                      </a:r>
                      <a:endParaRPr sz="1800" u="none" cap="none" strike="noStrike"/>
                    </a:p>
                  </a:txBody>
                  <a:tcPr marT="45725" marB="45725" marR="91450" marL="91450"/>
                </a:tc>
              </a:tr>
              <a:tr h="3429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PRE PAID</a:t>
                      </a:r>
                      <a:endParaRPr sz="1800" u="none" cap="none" strike="noStrike"/>
                    </a:p>
                  </a:txBody>
                  <a:tcPr marT="45725" marB="45725" marR="91450" marL="91450"/>
                </a:tc>
              </a:tr>
              <a:tr h="3429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POST PAID</a:t>
                      </a:r>
                      <a:endParaRPr sz="1800" u="none" cap="none" strike="noStrike"/>
                    </a:p>
                  </a:txBody>
                  <a:tcPr marT="45725" marB="45725" marR="91450" marL="91450"/>
                </a:tc>
              </a:tr>
              <a:tr h="3429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SPECIAL SMS</a:t>
                      </a:r>
                      <a:endParaRPr sz="1800" u="none" cap="none" strike="noStrike"/>
                    </a:p>
                  </a:txBody>
                  <a:tcPr marT="45725" marB="45725" marR="91450" marL="91450"/>
                </a:tc>
              </a:tr>
              <a:tr h="3429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429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cxnSp>
        <p:nvCxnSpPr>
          <p:cNvPr id="137" name="Google Shape;137;p14"/>
          <p:cNvCxnSpPr/>
          <p:nvPr/>
        </p:nvCxnSpPr>
        <p:spPr>
          <a:xfrm>
            <a:off x="4368800" y="2758440"/>
            <a:ext cx="1600200" cy="1588"/>
          </a:xfrm>
          <a:prstGeom prst="straightConnector1">
            <a:avLst/>
          </a:prstGeom>
          <a:noFill/>
          <a:ln cap="flat" cmpd="sng" w="9525">
            <a:solidFill>
              <a:srgbClr val="4A7DBA"/>
            </a:solidFill>
            <a:prstDash val="solid"/>
            <a:round/>
            <a:headEnd len="sm" w="sm" type="none"/>
            <a:tailEnd len="sm" w="sm" type="none"/>
          </a:ln>
        </p:spPr>
      </p:cxnSp>
      <p:cxnSp>
        <p:nvCxnSpPr>
          <p:cNvPr id="138" name="Google Shape;138;p14"/>
          <p:cNvCxnSpPr/>
          <p:nvPr/>
        </p:nvCxnSpPr>
        <p:spPr>
          <a:xfrm rot="5400000">
            <a:off x="5130800" y="3596640"/>
            <a:ext cx="1676400" cy="1588"/>
          </a:xfrm>
          <a:prstGeom prst="straightConnector1">
            <a:avLst/>
          </a:prstGeom>
          <a:noFill/>
          <a:ln cap="flat" cmpd="sng" w="9525">
            <a:solidFill>
              <a:srgbClr val="4A7DBA"/>
            </a:solidFill>
            <a:prstDash val="solid"/>
            <a:round/>
            <a:headEnd len="sm" w="sm" type="none"/>
            <a:tailEnd len="med" w="med" type="stealth"/>
          </a:ln>
        </p:spPr>
      </p:cxnSp>
      <p:sp>
        <p:nvSpPr>
          <p:cNvPr id="139" name="Google Shape;139;p14"/>
          <p:cNvSpPr txBox="1"/>
          <p:nvPr/>
        </p:nvSpPr>
        <p:spPr>
          <a:xfrm>
            <a:off x="5943600" y="2971800"/>
            <a:ext cx="13716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Foreign Key</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ctrTitle"/>
          </p:nvPr>
        </p:nvSpPr>
        <p:spPr>
          <a:xfrm>
            <a:off x="0" y="0"/>
            <a:ext cx="9144000" cy="6858000"/>
          </a:xfrm>
          <a:prstGeom prst="rect">
            <a:avLst/>
          </a:prstGeom>
          <a:noFill/>
          <a:ln>
            <a:noFill/>
          </a:ln>
        </p:spPr>
        <p:txBody>
          <a:bodyPr anchorCtr="0" anchor="ctr" bIns="45700" lIns="91425" spcFirstLastPara="1" rIns="91425" wrap="square" tIns="45700">
            <a:noAutofit/>
          </a:bodyPr>
          <a:lstStyle/>
          <a:p>
            <a:pPr indent="0" lvl="0" marL="114300" rtl="0" algn="just">
              <a:lnSpc>
                <a:spcPct val="100000"/>
              </a:lnSpc>
              <a:spcBef>
                <a:spcPts val="0"/>
              </a:spcBef>
              <a:spcAft>
                <a:spcPts val="0"/>
              </a:spcAft>
              <a:buClr>
                <a:srgbClr val="FF0000"/>
              </a:buClr>
              <a:buSzPts val="2400"/>
              <a:buFont typeface="Calibri"/>
              <a:buNone/>
            </a:pPr>
            <a:r>
              <a:rPr b="1" lang="en-US" sz="2800">
                <a:solidFill>
                  <a:srgbClr val="FF0000"/>
                </a:solidFill>
              </a:rPr>
              <a:t>Foreign Key example</a:t>
            </a:r>
            <a:br>
              <a:rPr lang="en-US" sz="2600">
                <a:solidFill>
                  <a:srgbClr val="FF0000"/>
                </a:solidFill>
              </a:rPr>
            </a:br>
            <a:r>
              <a:rPr lang="en-US" sz="2600">
                <a:solidFill>
                  <a:srgbClr val="FF0000"/>
                </a:solidFill>
              </a:rPr>
              <a:t>create table plans(plan_id int primary key,plan_name varchar(50));</a:t>
            </a:r>
            <a:br>
              <a:rPr lang="en-US" sz="2600">
                <a:solidFill>
                  <a:srgbClr val="FF0000"/>
                </a:solidFill>
              </a:rPr>
            </a:br>
            <a:r>
              <a:rPr lang="en-US" sz="2600">
                <a:solidFill>
                  <a:srgbClr val="FF0000"/>
                </a:solidFill>
              </a:rPr>
              <a:t>insert into plans values(1,'plan a');</a:t>
            </a:r>
            <a:br>
              <a:rPr lang="en-US" sz="2600">
                <a:solidFill>
                  <a:srgbClr val="FF0000"/>
                </a:solidFill>
              </a:rPr>
            </a:br>
            <a:r>
              <a:rPr lang="en-US" sz="2600">
                <a:solidFill>
                  <a:srgbClr val="FF0000"/>
                </a:solidFill>
              </a:rPr>
              <a:t>insert into plans values(2,'plan b');</a:t>
            </a:r>
            <a:br>
              <a:rPr lang="en-US" sz="2600">
                <a:solidFill>
                  <a:srgbClr val="FF0000"/>
                </a:solidFill>
              </a:rPr>
            </a:br>
            <a:r>
              <a:rPr lang="en-US" sz="2600">
                <a:solidFill>
                  <a:srgbClr val="FF0000"/>
                </a:solidFill>
              </a:rPr>
              <a:t>insert into plans values(3,'plan c');</a:t>
            </a:r>
            <a:br>
              <a:rPr lang="en-US" sz="2600">
                <a:solidFill>
                  <a:srgbClr val="FF0000"/>
                </a:solidFill>
              </a:rPr>
            </a:br>
            <a:br>
              <a:rPr lang="en-US" sz="2200">
                <a:solidFill>
                  <a:srgbClr val="FF0000"/>
                </a:solidFill>
              </a:rPr>
            </a:br>
            <a:r>
              <a:rPr lang="en-US" sz="2600">
                <a:solidFill>
                  <a:srgbClr val="FF0000"/>
                </a:solidFill>
              </a:rPr>
              <a:t>create table customers(cust_id int, cust_name varchar(50), cust_plan int, </a:t>
            </a:r>
            <a:r>
              <a:rPr lang="en-US" sz="2600">
                <a:solidFill>
                  <a:srgbClr val="C00000"/>
                </a:solidFill>
              </a:rPr>
              <a:t>foreign key fk(cust_plan) references plans(plan_id)</a:t>
            </a:r>
            <a:r>
              <a:rPr lang="en-US" sz="2600">
                <a:solidFill>
                  <a:srgbClr val="FF0000"/>
                </a:solidFill>
              </a:rPr>
              <a:t>);</a:t>
            </a:r>
            <a:br>
              <a:rPr lang="en-US" sz="2200">
                <a:solidFill>
                  <a:srgbClr val="FF0000"/>
                </a:solidFill>
              </a:rPr>
            </a:br>
            <a:r>
              <a:rPr lang="en-US" sz="2600">
                <a:solidFill>
                  <a:srgbClr val="FF0000"/>
                </a:solidFill>
              </a:rPr>
              <a:t>insert into customers values(1, 'ravi', 8);</a:t>
            </a:r>
            <a:br>
              <a:rPr lang="en-US" sz="2600">
                <a:solidFill>
                  <a:srgbClr val="FF0000"/>
                </a:solidFill>
              </a:rPr>
            </a:br>
            <a:r>
              <a:rPr i="1" lang="en-US" sz="2600">
                <a:solidFill>
                  <a:srgbClr val="888888"/>
                </a:solidFill>
              </a:rPr>
              <a:t>ERROR 1452 (23000): Cannot add or update a child row: a foreign key constraint fails (`yyyy`.`customers`, CONSTRAINT `customers_ibfk_1` FOREIGN KEY (`cust_plan`) REFERENCES `plans` (`plan_id`))</a:t>
            </a:r>
            <a:br>
              <a:rPr lang="en-US" sz="2600">
                <a:solidFill>
                  <a:srgbClr val="FF0000"/>
                </a:solidFill>
              </a:rPr>
            </a:br>
            <a:r>
              <a:rPr lang="en-US" sz="2600">
                <a:solidFill>
                  <a:srgbClr val="FF0000"/>
                </a:solidFill>
              </a:rPr>
              <a:t>insert into customers values(1, 'ravi', 2);</a:t>
            </a:r>
            <a:br>
              <a:rPr lang="en-US" sz="2400">
                <a:solidFill>
                  <a:srgbClr val="FF0000"/>
                </a:solidFill>
              </a:rPr>
            </a:b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ctr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57150" rtl="0" algn="just">
              <a:lnSpc>
                <a:spcPct val="100000"/>
              </a:lnSpc>
              <a:spcBef>
                <a:spcPts val="0"/>
              </a:spcBef>
              <a:spcAft>
                <a:spcPts val="0"/>
              </a:spcAft>
              <a:buClr>
                <a:srgbClr val="FF0000"/>
              </a:buClr>
              <a:buSzPts val="2400"/>
              <a:buFont typeface="Calibri"/>
              <a:buNone/>
            </a:pPr>
            <a:r>
              <a:rPr lang="en-US" sz="3000">
                <a:solidFill>
                  <a:srgbClr val="FF0000"/>
                </a:solidFill>
              </a:rPr>
              <a:t>Foreign Key constraints</a:t>
            </a:r>
            <a:br>
              <a:rPr b="1" lang="en-US" sz="3000">
                <a:solidFill>
                  <a:srgbClr val="FF0000"/>
                </a:solidFill>
              </a:rPr>
            </a:br>
            <a:r>
              <a:rPr lang="en-US" sz="3000">
                <a:solidFill>
                  <a:srgbClr val="666666"/>
                </a:solidFill>
              </a:rPr>
              <a:t>ON DELETE CASCADE</a:t>
            </a:r>
            <a:endParaRPr sz="3000">
              <a:solidFill>
                <a:srgbClr val="666666"/>
              </a:solidFill>
            </a:endParaRPr>
          </a:p>
          <a:p>
            <a:pPr indent="0" lvl="0" marL="57150" rtl="0" algn="just">
              <a:lnSpc>
                <a:spcPct val="100000"/>
              </a:lnSpc>
              <a:spcBef>
                <a:spcPts val="0"/>
              </a:spcBef>
              <a:spcAft>
                <a:spcPts val="0"/>
              </a:spcAft>
              <a:buClr>
                <a:srgbClr val="FF0000"/>
              </a:buClr>
              <a:buSzPts val="2400"/>
              <a:buFont typeface="Calibri"/>
              <a:buNone/>
            </a:pPr>
            <a:r>
              <a:rPr lang="en-US" sz="3000">
                <a:solidFill>
                  <a:srgbClr val="666666"/>
                </a:solidFill>
              </a:rPr>
              <a:t>ON DELETE RESTRICT</a:t>
            </a:r>
            <a:endParaRPr sz="3000">
              <a:solidFill>
                <a:srgbClr val="666666"/>
              </a:solidFill>
            </a:endParaRPr>
          </a:p>
          <a:p>
            <a:pPr indent="0" lvl="0" marL="57150" rtl="0" algn="just">
              <a:lnSpc>
                <a:spcPct val="100000"/>
              </a:lnSpc>
              <a:spcBef>
                <a:spcPts val="0"/>
              </a:spcBef>
              <a:spcAft>
                <a:spcPts val="0"/>
              </a:spcAft>
              <a:buClr>
                <a:srgbClr val="FF0000"/>
              </a:buClr>
              <a:buSzPts val="2400"/>
              <a:buFont typeface="Calibri"/>
              <a:buNone/>
            </a:pPr>
            <a:r>
              <a:rPr lang="en-US" sz="3000">
                <a:solidFill>
                  <a:srgbClr val="666666"/>
                </a:solidFill>
              </a:rPr>
              <a:t>ON UPDATE RESTRICT</a:t>
            </a:r>
            <a:br>
              <a:rPr lang="en-US" sz="3000">
                <a:solidFill>
                  <a:srgbClr val="666666"/>
                </a:solidFill>
              </a:rPr>
            </a:br>
            <a:r>
              <a:rPr lang="en-US" sz="3000">
                <a:solidFill>
                  <a:srgbClr val="666666"/>
                </a:solidFill>
              </a:rPr>
              <a:t>ON DELETE SET DEFAULT</a:t>
            </a:r>
            <a:br>
              <a:rPr lang="en-US" sz="3000">
                <a:solidFill>
                  <a:srgbClr val="666666"/>
                </a:solidFill>
              </a:rPr>
            </a:br>
            <a:r>
              <a:rPr lang="en-US" sz="3000">
                <a:solidFill>
                  <a:srgbClr val="666666"/>
                </a:solidFill>
              </a:rPr>
              <a:t>ON DELETE SET NULL</a:t>
            </a:r>
            <a:br>
              <a:rPr lang="en-US" sz="3000">
                <a:solidFill>
                  <a:srgbClr val="FF0000"/>
                </a:solidFill>
              </a:rPr>
            </a:br>
            <a:endParaRPr sz="3000"/>
          </a:p>
        </p:txBody>
      </p:sp>
      <p:sp>
        <p:nvSpPr>
          <p:cNvPr id="150" name="Google Shape;150;p1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rPr lang="en-US"/>
              <a:t>www.java652.com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ctr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0"/>
              </a:spcBef>
              <a:spcAft>
                <a:spcPts val="0"/>
              </a:spcAft>
              <a:buClr>
                <a:srgbClr val="FF0000"/>
              </a:buClr>
              <a:buSzPts val="2400"/>
              <a:buFont typeface="Calibri"/>
              <a:buNone/>
            </a:pPr>
            <a:r>
              <a:rPr lang="en-US" sz="3100">
                <a:solidFill>
                  <a:srgbClr val="FF0000"/>
                </a:solidFill>
              </a:rPr>
              <a:t>How to convert string to date format in MySQL</a:t>
            </a:r>
            <a:br>
              <a:rPr lang="en-US" sz="3100">
                <a:solidFill>
                  <a:srgbClr val="FF0000"/>
                </a:solidFill>
              </a:rPr>
            </a:br>
            <a:r>
              <a:rPr lang="en-US" sz="3100">
                <a:solidFill>
                  <a:srgbClr val="666666"/>
                </a:solidFill>
              </a:rPr>
              <a:t>using STR_TO_DATE() MySql function</a:t>
            </a:r>
            <a:br>
              <a:rPr lang="en-US" sz="3100">
                <a:solidFill>
                  <a:srgbClr val="666666"/>
                </a:solidFill>
              </a:rPr>
            </a:br>
            <a:r>
              <a:rPr lang="en-US" sz="3100">
                <a:solidFill>
                  <a:srgbClr val="666666"/>
                </a:solidFill>
              </a:rPr>
              <a:t>Eg. Insert into abc values(STR_TO_DATE(‘30-12-2011,’%d-%m-%Y’));</a:t>
            </a:r>
            <a:br>
              <a:rPr lang="en-US" sz="3100">
                <a:solidFill>
                  <a:srgbClr val="FF0000"/>
                </a:solidFill>
              </a:rPr>
            </a:br>
            <a:endParaRPr sz="3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p:nvPr/>
        </p:nvSpPr>
        <p:spPr>
          <a:xfrm>
            <a:off x="2819400" y="685800"/>
            <a:ext cx="3429000" cy="1524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Java Application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(Console based app)</a:t>
            </a:r>
            <a:endParaRPr b="0" i="0" sz="1800" u="none" cap="none" strike="noStrike">
              <a:solidFill>
                <a:schemeClr val="lt1"/>
              </a:solidFill>
              <a:latin typeface="Calibri"/>
              <a:ea typeface="Calibri"/>
              <a:cs typeface="Calibri"/>
              <a:sym typeface="Calibri"/>
            </a:endParaRPr>
          </a:p>
        </p:txBody>
      </p:sp>
      <p:sp>
        <p:nvSpPr>
          <p:cNvPr id="161" name="Google Shape;161;p18"/>
          <p:cNvSpPr/>
          <p:nvPr/>
        </p:nvSpPr>
        <p:spPr>
          <a:xfrm>
            <a:off x="2819400" y="2743200"/>
            <a:ext cx="3429000" cy="1524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JDBC Driver (available as JAR file)</a:t>
            </a:r>
            <a:endParaRPr b="0" i="0" sz="1800" u="none" cap="none" strike="noStrike">
              <a:solidFill>
                <a:schemeClr val="lt1"/>
              </a:solidFill>
              <a:latin typeface="Calibri"/>
              <a:ea typeface="Calibri"/>
              <a:cs typeface="Calibri"/>
              <a:sym typeface="Calibri"/>
            </a:endParaRPr>
          </a:p>
        </p:txBody>
      </p:sp>
      <p:sp>
        <p:nvSpPr>
          <p:cNvPr id="162" name="Google Shape;162;p18"/>
          <p:cNvSpPr/>
          <p:nvPr/>
        </p:nvSpPr>
        <p:spPr>
          <a:xfrm>
            <a:off x="3581400" y="4800600"/>
            <a:ext cx="2057400" cy="1828800"/>
          </a:xfrm>
          <a:prstGeom prst="flowChartMagneticDisk">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Database Server</a:t>
            </a:r>
            <a:endParaRPr b="0" i="0" sz="1800" u="none" cap="none" strike="noStrike">
              <a:solidFill>
                <a:srgbClr val="FF0000"/>
              </a:solidFill>
              <a:latin typeface="Calibri"/>
              <a:ea typeface="Calibri"/>
              <a:cs typeface="Calibri"/>
              <a:sym typeface="Calibri"/>
            </a:endParaRPr>
          </a:p>
        </p:txBody>
      </p:sp>
      <p:cxnSp>
        <p:nvCxnSpPr>
          <p:cNvPr id="163" name="Google Shape;163;p18"/>
          <p:cNvCxnSpPr>
            <a:stCxn id="160" idx="2"/>
            <a:endCxn id="161" idx="0"/>
          </p:cNvCxnSpPr>
          <p:nvPr/>
        </p:nvCxnSpPr>
        <p:spPr>
          <a:xfrm>
            <a:off x="4533900" y="2209800"/>
            <a:ext cx="0" cy="533400"/>
          </a:xfrm>
          <a:prstGeom prst="straightConnector1">
            <a:avLst/>
          </a:prstGeom>
          <a:noFill/>
          <a:ln cap="flat" cmpd="sng" w="9525">
            <a:solidFill>
              <a:srgbClr val="4A7DBA"/>
            </a:solidFill>
            <a:prstDash val="solid"/>
            <a:round/>
            <a:headEnd len="med" w="med" type="stealth"/>
            <a:tailEnd len="med" w="med" type="stealth"/>
          </a:ln>
        </p:spPr>
      </p:cxnSp>
      <p:cxnSp>
        <p:nvCxnSpPr>
          <p:cNvPr id="164" name="Google Shape;164;p18"/>
          <p:cNvCxnSpPr>
            <a:stCxn id="161" idx="2"/>
          </p:cNvCxnSpPr>
          <p:nvPr/>
        </p:nvCxnSpPr>
        <p:spPr>
          <a:xfrm flipH="1">
            <a:off x="4495800" y="4267200"/>
            <a:ext cx="38100" cy="914400"/>
          </a:xfrm>
          <a:prstGeom prst="straightConnector1">
            <a:avLst/>
          </a:prstGeom>
          <a:noFill/>
          <a:ln cap="flat" cmpd="sng" w="9525">
            <a:solidFill>
              <a:srgbClr val="4A7DBA"/>
            </a:solidFill>
            <a:prstDash val="solid"/>
            <a:round/>
            <a:headEnd len="med" w="med" type="stealth"/>
            <a:tailEnd len="med" w="med" type="stealth"/>
          </a:ln>
        </p:spPr>
      </p:cxnSp>
      <p:sp>
        <p:nvSpPr>
          <p:cNvPr id="165" name="Google Shape;165;p18"/>
          <p:cNvSpPr txBox="1"/>
          <p:nvPr/>
        </p:nvSpPr>
        <p:spPr>
          <a:xfrm>
            <a:off x="0" y="152400"/>
            <a:ext cx="594360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Calibri"/>
                <a:ea typeface="Calibri"/>
                <a:cs typeface="Calibri"/>
                <a:sym typeface="Calibri"/>
              </a:rPr>
              <a:t>10. Java Database Connectivity</a:t>
            </a:r>
            <a:endParaRPr b="0" i="0" sz="2800" u="none" cap="none" strike="noStrike">
              <a:solidFill>
                <a:srgbClr val="FF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ctrTitle"/>
          </p:nvPr>
        </p:nvSpPr>
        <p:spPr>
          <a:xfrm>
            <a:off x="0" y="304800"/>
            <a:ext cx="9144000" cy="6465300"/>
          </a:xfrm>
          <a:prstGeom prst="rect">
            <a:avLst/>
          </a:prstGeom>
          <a:noFill/>
          <a:ln>
            <a:noFill/>
          </a:ln>
        </p:spPr>
        <p:txBody>
          <a:bodyPr anchorCtr="0" anchor="ctr" bIns="45700" lIns="91425" spcFirstLastPara="1" rIns="91425" wrap="square" tIns="45700">
            <a:noAutofit/>
          </a:bodyPr>
          <a:lstStyle/>
          <a:p>
            <a:pPr indent="0" lvl="0" marL="57150" rtl="0" algn="just">
              <a:lnSpc>
                <a:spcPct val="100000"/>
              </a:lnSpc>
              <a:spcBef>
                <a:spcPts val="0"/>
              </a:spcBef>
              <a:spcAft>
                <a:spcPts val="0"/>
              </a:spcAft>
              <a:buClr>
                <a:srgbClr val="FF0000"/>
              </a:buClr>
              <a:buSzPts val="2880"/>
              <a:buFont typeface="Calibri"/>
              <a:buNone/>
            </a:pPr>
            <a:r>
              <a:rPr lang="en-US" sz="2880">
                <a:solidFill>
                  <a:srgbClr val="FF0000"/>
                </a:solidFill>
              </a:rPr>
              <a:t>DBC(Java DataBase Connectivity)</a:t>
            </a:r>
            <a:br>
              <a:rPr lang="en-US" sz="2880">
                <a:solidFill>
                  <a:srgbClr val="FF0000"/>
                </a:solidFill>
              </a:rPr>
            </a:br>
            <a:r>
              <a:rPr lang="en-US" sz="2880">
                <a:solidFill>
                  <a:srgbClr val="666666"/>
                </a:solidFill>
              </a:rPr>
              <a:t>JDBC Acts as an Mediator between Java Application and Database Server.</a:t>
            </a:r>
            <a:br>
              <a:rPr lang="en-US" sz="2880">
                <a:solidFill>
                  <a:srgbClr val="666666"/>
                </a:solidFill>
              </a:rPr>
            </a:br>
            <a:br>
              <a:rPr lang="en-US" sz="2880">
                <a:solidFill>
                  <a:srgbClr val="666666"/>
                </a:solidFill>
              </a:rPr>
            </a:br>
            <a:r>
              <a:rPr lang="en-US" sz="2880">
                <a:solidFill>
                  <a:srgbClr val="666666"/>
                </a:solidFill>
              </a:rPr>
              <a:t>Package used for Java Applications to interact with database is </a:t>
            </a:r>
            <a:r>
              <a:rPr lang="en-US" sz="2880">
                <a:solidFill>
                  <a:srgbClr val="FF0000"/>
                </a:solidFill>
              </a:rPr>
              <a:t>java.sql</a:t>
            </a:r>
            <a:br>
              <a:rPr lang="en-US" sz="2880">
                <a:solidFill>
                  <a:srgbClr val="666666"/>
                </a:solidFill>
              </a:rPr>
            </a:br>
            <a:br>
              <a:rPr lang="en-US" sz="2880">
                <a:solidFill>
                  <a:srgbClr val="666666"/>
                </a:solidFill>
              </a:rPr>
            </a:br>
            <a:r>
              <a:rPr lang="en-US" sz="2880">
                <a:solidFill>
                  <a:srgbClr val="666666"/>
                </a:solidFill>
              </a:rPr>
              <a:t>JDBC is provided by database vendor.</a:t>
            </a:r>
            <a:br>
              <a:rPr lang="en-US" sz="2880">
                <a:solidFill>
                  <a:srgbClr val="666666"/>
                </a:solidFill>
              </a:rPr>
            </a:br>
            <a:br>
              <a:rPr lang="en-US" sz="2880">
                <a:solidFill>
                  <a:srgbClr val="666666"/>
                </a:solidFill>
              </a:rPr>
            </a:br>
            <a:r>
              <a:rPr lang="en-US" sz="2880">
                <a:solidFill>
                  <a:srgbClr val="666666"/>
                </a:solidFill>
              </a:rPr>
              <a:t>JDBC is provided as jar(Java Archive) file, which need to added to the Java project.</a:t>
            </a:r>
            <a:br>
              <a:rPr lang="en-US" sz="2880">
                <a:solidFill>
                  <a:srgbClr val="666666"/>
                </a:solidFill>
              </a:rPr>
            </a:br>
            <a:br>
              <a:rPr lang="en-US" sz="2880">
                <a:solidFill>
                  <a:srgbClr val="666666"/>
                </a:solidFill>
              </a:rPr>
            </a:br>
            <a:r>
              <a:rPr lang="en-US" sz="2880">
                <a:solidFill>
                  <a:srgbClr val="666666"/>
                </a:solidFill>
              </a:rPr>
              <a:t>Using JDBC either console based App or web based app can connect to underlying database.</a:t>
            </a:r>
            <a:br>
              <a:rPr lang="en-US" sz="2880"/>
            </a:br>
            <a:br>
              <a:rPr lang="en-US" sz="2880"/>
            </a:br>
            <a:endParaRPr sz="28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idx="1" type="subTitle"/>
          </p:nvPr>
        </p:nvSpPr>
        <p:spPr>
          <a:xfrm>
            <a:off x="208400" y="0"/>
            <a:ext cx="83895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What is Database?</a:t>
            </a:r>
            <a:endParaRPr sz="2720"/>
          </a:p>
          <a:p>
            <a:pPr indent="-401320" lvl="0" marL="457200" rtl="0" algn="just">
              <a:lnSpc>
                <a:spcPct val="80000"/>
              </a:lnSpc>
              <a:spcBef>
                <a:spcPts val="0"/>
              </a:spcBef>
              <a:spcAft>
                <a:spcPts val="0"/>
              </a:spcAft>
              <a:buSzPts val="2720"/>
              <a:buAutoNum type="arabicPeriod"/>
            </a:pPr>
            <a:r>
              <a:rPr lang="en-US" sz="2720"/>
              <a:t>Relational Table</a:t>
            </a:r>
            <a:endParaRPr sz="2720"/>
          </a:p>
          <a:p>
            <a:pPr indent="-401320" lvl="0" marL="457200" rtl="0" algn="just">
              <a:lnSpc>
                <a:spcPct val="80000"/>
              </a:lnSpc>
              <a:spcBef>
                <a:spcPts val="0"/>
              </a:spcBef>
              <a:spcAft>
                <a:spcPts val="0"/>
              </a:spcAft>
              <a:buSzPts val="2720"/>
              <a:buAutoNum type="arabicPeriod"/>
            </a:pPr>
            <a:r>
              <a:rPr lang="en-US" sz="2720"/>
              <a:t>SQL(Structured Query Language)</a:t>
            </a:r>
            <a:endParaRPr sz="2720"/>
          </a:p>
          <a:p>
            <a:pPr indent="-401320" lvl="0" marL="457200" rtl="0" algn="just">
              <a:lnSpc>
                <a:spcPct val="80000"/>
              </a:lnSpc>
              <a:spcBef>
                <a:spcPts val="0"/>
              </a:spcBef>
              <a:spcAft>
                <a:spcPts val="0"/>
              </a:spcAft>
              <a:buSzPts val="2720"/>
              <a:buAutoNum type="arabicPeriod"/>
            </a:pPr>
            <a:r>
              <a:rPr lang="en-US" sz="2720"/>
              <a:t>Multiple conditions in WHERE clause</a:t>
            </a:r>
            <a:endParaRPr sz="2720"/>
          </a:p>
          <a:p>
            <a:pPr indent="-401320" lvl="0" marL="457200" rtl="0" algn="just">
              <a:lnSpc>
                <a:spcPct val="80000"/>
              </a:lnSpc>
              <a:spcBef>
                <a:spcPts val="0"/>
              </a:spcBef>
              <a:spcAft>
                <a:spcPts val="0"/>
              </a:spcAft>
              <a:buSzPts val="2720"/>
              <a:buAutoNum type="arabicPeriod"/>
            </a:pPr>
            <a:r>
              <a:rPr lang="en-US" sz="2720"/>
              <a:t>Join Multiple Tables</a:t>
            </a:r>
            <a:endParaRPr sz="2720"/>
          </a:p>
          <a:p>
            <a:pPr indent="-401320" lvl="0" marL="457200" rtl="0" algn="just">
              <a:lnSpc>
                <a:spcPct val="80000"/>
              </a:lnSpc>
              <a:spcBef>
                <a:spcPts val="0"/>
              </a:spcBef>
              <a:spcAft>
                <a:spcPts val="0"/>
              </a:spcAft>
              <a:buSzPts val="2720"/>
              <a:buAutoNum type="arabicPeriod"/>
            </a:pPr>
            <a:r>
              <a:rPr lang="en-US" sz="2720"/>
              <a:t>SQL Datatypes</a:t>
            </a:r>
            <a:endParaRPr sz="2720"/>
          </a:p>
          <a:p>
            <a:pPr indent="-401320" lvl="0" marL="457200" rtl="0" algn="just">
              <a:lnSpc>
                <a:spcPct val="80000"/>
              </a:lnSpc>
              <a:spcBef>
                <a:spcPts val="0"/>
              </a:spcBef>
              <a:spcAft>
                <a:spcPts val="0"/>
              </a:spcAft>
              <a:buSzPts val="2720"/>
              <a:buAutoNum type="arabicPeriod"/>
            </a:pPr>
            <a:r>
              <a:rPr lang="en-US" sz="2720"/>
              <a:t>Column Constraints</a:t>
            </a:r>
            <a:endParaRPr sz="2720"/>
          </a:p>
          <a:p>
            <a:pPr indent="-401320" lvl="0" marL="457200" rtl="0" algn="just">
              <a:lnSpc>
                <a:spcPct val="80000"/>
              </a:lnSpc>
              <a:spcBef>
                <a:spcPts val="0"/>
              </a:spcBef>
              <a:spcAft>
                <a:spcPts val="0"/>
              </a:spcAft>
              <a:buSzPts val="2720"/>
              <a:buAutoNum type="arabicPeriod"/>
            </a:pPr>
            <a:r>
              <a:rPr lang="en-US" sz="2720"/>
              <a:t>Foreign Key</a:t>
            </a:r>
            <a:endParaRPr sz="2720"/>
          </a:p>
          <a:p>
            <a:pPr indent="-401320" lvl="0" marL="457200" rtl="0" algn="just">
              <a:lnSpc>
                <a:spcPct val="80000"/>
              </a:lnSpc>
              <a:spcBef>
                <a:spcPts val="0"/>
              </a:spcBef>
              <a:spcAft>
                <a:spcPts val="0"/>
              </a:spcAft>
              <a:buSzPts val="2720"/>
              <a:buAutoNum type="arabicPeriod"/>
            </a:pPr>
            <a:r>
              <a:rPr lang="en-US" sz="2720"/>
              <a:t>Java Database Connectivity</a:t>
            </a:r>
            <a:endParaRPr sz="2720"/>
          </a:p>
          <a:p>
            <a:pPr indent="-401320" lvl="0" marL="457200" rtl="0" algn="just">
              <a:lnSpc>
                <a:spcPct val="80000"/>
              </a:lnSpc>
              <a:spcBef>
                <a:spcPts val="0"/>
              </a:spcBef>
              <a:spcAft>
                <a:spcPts val="0"/>
              </a:spcAft>
              <a:buSzPts val="2720"/>
              <a:buAutoNum type="arabicPeriod"/>
            </a:pPr>
            <a:r>
              <a:rPr lang="en-US" sz="2720"/>
              <a:t>Different Types of JDBC Drivers</a:t>
            </a:r>
            <a:endParaRPr sz="2720"/>
          </a:p>
          <a:p>
            <a:pPr indent="-401320" lvl="0" marL="457200" rtl="0" algn="just">
              <a:lnSpc>
                <a:spcPct val="80000"/>
              </a:lnSpc>
              <a:spcBef>
                <a:spcPts val="0"/>
              </a:spcBef>
              <a:spcAft>
                <a:spcPts val="0"/>
              </a:spcAft>
              <a:buSzPts val="2720"/>
              <a:buAutoNum type="arabicPeriod"/>
            </a:pPr>
            <a:r>
              <a:rPr lang="en-US" sz="2720"/>
              <a:t>Program to connect to MySQL DB</a:t>
            </a:r>
            <a:endParaRPr sz="2720"/>
          </a:p>
          <a:p>
            <a:pPr indent="-401320" lvl="0" marL="457200" rtl="0" algn="just">
              <a:lnSpc>
                <a:spcPct val="80000"/>
              </a:lnSpc>
              <a:spcBef>
                <a:spcPts val="0"/>
              </a:spcBef>
              <a:spcAft>
                <a:spcPts val="0"/>
              </a:spcAft>
              <a:buSzPts val="2720"/>
              <a:buAutoNum type="arabicPeriod"/>
            </a:pPr>
            <a:r>
              <a:rPr lang="en-US" sz="2720"/>
              <a:t>java.sql.PreparedStatement</a:t>
            </a:r>
            <a:endParaRPr sz="2720"/>
          </a:p>
          <a:p>
            <a:pPr indent="-401320" lvl="0" marL="457200" rtl="0" algn="just">
              <a:lnSpc>
                <a:spcPct val="80000"/>
              </a:lnSpc>
              <a:spcBef>
                <a:spcPts val="0"/>
              </a:spcBef>
              <a:spcAft>
                <a:spcPts val="0"/>
              </a:spcAft>
              <a:buSzPts val="2720"/>
              <a:buAutoNum type="arabicPeriod"/>
            </a:pPr>
            <a:r>
              <a:rPr lang="en-US" sz="2720"/>
              <a:t>java.sql.CallableStatement</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lang="en-US" sz="3000">
                <a:solidFill>
                  <a:srgbClr val="FF0000"/>
                </a:solidFill>
              </a:rPr>
              <a:t>11. Different Types of JDBC Drivers</a:t>
            </a:r>
            <a:endParaRPr b="1" sz="3000" u="sng">
              <a:solidFill>
                <a:srgbClr val="FF0000"/>
              </a:solidFill>
            </a:endParaRPr>
          </a:p>
          <a:p>
            <a:pPr indent="0" lvl="0" marL="0" rtl="0" algn="just">
              <a:lnSpc>
                <a:spcPct val="100000"/>
              </a:lnSpc>
              <a:spcBef>
                <a:spcPts val="640"/>
              </a:spcBef>
              <a:spcAft>
                <a:spcPts val="0"/>
              </a:spcAft>
              <a:buClr>
                <a:srgbClr val="888888"/>
              </a:buClr>
              <a:buSzPts val="3200"/>
              <a:buNone/>
            </a:pPr>
            <a:r>
              <a:rPr lang="en-US" sz="3000"/>
              <a:t>Type 1: JDBC-ODBC Bridge driver (Bridge)</a:t>
            </a:r>
            <a:endParaRPr sz="3000"/>
          </a:p>
          <a:p>
            <a:pPr indent="0" lvl="0" marL="0" rtl="0" algn="just">
              <a:lnSpc>
                <a:spcPct val="100000"/>
              </a:lnSpc>
              <a:spcBef>
                <a:spcPts val="640"/>
              </a:spcBef>
              <a:spcAft>
                <a:spcPts val="0"/>
              </a:spcAft>
              <a:buClr>
                <a:srgbClr val="888888"/>
              </a:buClr>
              <a:buSzPts val="3200"/>
              <a:buNone/>
            </a:pPr>
            <a:r>
              <a:rPr lang="en-US" sz="3000"/>
              <a:t>Type 2: Native-API/partly Java driver (Native)</a:t>
            </a:r>
            <a:endParaRPr sz="3000"/>
          </a:p>
          <a:p>
            <a:pPr indent="0" lvl="0" marL="0" rtl="0" algn="just">
              <a:lnSpc>
                <a:spcPct val="100000"/>
              </a:lnSpc>
              <a:spcBef>
                <a:spcPts val="640"/>
              </a:spcBef>
              <a:spcAft>
                <a:spcPts val="0"/>
              </a:spcAft>
              <a:buClr>
                <a:srgbClr val="888888"/>
              </a:buClr>
              <a:buSzPts val="3200"/>
              <a:buNone/>
            </a:pPr>
            <a:r>
              <a:rPr lang="en-US" sz="3000"/>
              <a:t>Type 3: AllJava/Net-protocol driver (Middleware)</a:t>
            </a:r>
            <a:endParaRPr sz="3000"/>
          </a:p>
          <a:p>
            <a:pPr indent="0" lvl="0" marL="0" rtl="0" algn="just">
              <a:lnSpc>
                <a:spcPct val="100000"/>
              </a:lnSpc>
              <a:spcBef>
                <a:spcPts val="640"/>
              </a:spcBef>
              <a:spcAft>
                <a:spcPts val="0"/>
              </a:spcAft>
              <a:buClr>
                <a:srgbClr val="FF0000"/>
              </a:buClr>
              <a:buSzPts val="3200"/>
              <a:buNone/>
            </a:pPr>
            <a:r>
              <a:rPr lang="en-US" sz="3000">
                <a:solidFill>
                  <a:srgbClr val="FF0000"/>
                </a:solidFill>
              </a:rPr>
              <a:t>Type 4: All Java/Native-protocol driver (Pure Java)</a:t>
            </a:r>
            <a:endParaRPr sz="3000">
              <a:solidFill>
                <a:srgbClr val="FF0000"/>
              </a:solidFill>
            </a:endParaRPr>
          </a:p>
          <a:p>
            <a:pPr indent="0" lvl="0" marL="0" rtl="0" algn="just">
              <a:lnSpc>
                <a:spcPct val="100000"/>
              </a:lnSpc>
              <a:spcBef>
                <a:spcPts val="640"/>
              </a:spcBef>
              <a:spcAft>
                <a:spcPts val="0"/>
              </a:spcAft>
              <a:buClr>
                <a:srgbClr val="FF0000"/>
              </a:buClr>
              <a:buSzPts val="3200"/>
              <a:buNone/>
            </a:pPr>
            <a:r>
              <a:t/>
            </a:r>
            <a:endParaRPr sz="3000">
              <a:solidFill>
                <a:srgbClr val="FF0000"/>
              </a:solidFill>
            </a:endParaRPr>
          </a:p>
          <a:p>
            <a:pPr indent="0" lvl="0" marL="0" rtl="0" algn="just">
              <a:lnSpc>
                <a:spcPct val="100000"/>
              </a:lnSpc>
              <a:spcBef>
                <a:spcPts val="640"/>
              </a:spcBef>
              <a:spcAft>
                <a:spcPts val="0"/>
              </a:spcAft>
              <a:buClr>
                <a:srgbClr val="888888"/>
              </a:buClr>
              <a:buSzPts val="3200"/>
              <a:buNone/>
            </a:pPr>
            <a:r>
              <a:rPr lang="en-US" sz="3000"/>
              <a:t>Currently Type4 driver is used.</a:t>
            </a:r>
            <a:endParaRPr sz="3000"/>
          </a:p>
          <a:p>
            <a:pPr indent="0" lvl="0" marL="0" rtl="0" algn="just">
              <a:lnSpc>
                <a:spcPct val="100000"/>
              </a:lnSpc>
              <a:spcBef>
                <a:spcPts val="640"/>
              </a:spcBef>
              <a:spcAft>
                <a:spcPts val="0"/>
              </a:spcAft>
              <a:buClr>
                <a:srgbClr val="888888"/>
              </a:buClr>
              <a:buSzPts val="3200"/>
              <a:buNone/>
            </a:pPr>
            <a:r>
              <a:rPr lang="en-US" sz="3000"/>
              <a:t>Each of above drivers, differs in Performance and portability</a:t>
            </a:r>
            <a:endParaRPr sz="3000"/>
          </a:p>
          <a:p>
            <a:pPr indent="0" lvl="0" marL="0" rtl="0" algn="just">
              <a:lnSpc>
                <a:spcPct val="100000"/>
              </a:lnSpc>
              <a:spcBef>
                <a:spcPts val="640"/>
              </a:spcBef>
              <a:spcAft>
                <a:spcPts val="0"/>
              </a:spcAft>
              <a:buClr>
                <a:srgbClr val="888888"/>
              </a:buClr>
              <a:buSzPts val="3200"/>
              <a:buNone/>
            </a:pPr>
            <a:r>
              <a:t/>
            </a:r>
            <a:endParaRPr sz="3000"/>
          </a:p>
          <a:p>
            <a:pPr indent="0" lvl="0" marL="0" rtl="0" algn="just">
              <a:lnSpc>
                <a:spcPct val="100000"/>
              </a:lnSpc>
              <a:spcBef>
                <a:spcPts val="0"/>
              </a:spcBef>
              <a:spcAft>
                <a:spcPts val="0"/>
              </a:spcAft>
              <a:buClr>
                <a:srgbClr val="888888"/>
              </a:buClr>
              <a:buSzPts val="3200"/>
              <a:buNone/>
            </a:pPr>
            <a:r>
              <a:rPr lang="en-US" sz="3000"/>
              <a:t>In production environment, generally Database Server runs on a dedicated machine, of course with high end configuration.</a:t>
            </a:r>
            <a:endParaRPr sz="3000"/>
          </a:p>
          <a:p>
            <a:pPr indent="0" lvl="0" marL="0" rtl="0" algn="just">
              <a:lnSpc>
                <a:spcPct val="100000"/>
              </a:lnSpc>
              <a:spcBef>
                <a:spcPts val="640"/>
              </a:spcBef>
              <a:spcAft>
                <a:spcPts val="0"/>
              </a:spcAft>
              <a:buClr>
                <a:srgbClr val="888888"/>
              </a:buClr>
              <a:buSzPts val="3200"/>
              <a:buNone/>
            </a:pPr>
            <a:r>
              <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t/>
            </a:r>
            <a:endParaRPr/>
          </a:p>
        </p:txBody>
      </p:sp>
      <p:pic>
        <p:nvPicPr>
          <p:cNvPr descr="jdbc_driver_types.JPG" id="181" name="Google Shape;181;p21"/>
          <p:cNvPicPr preferRelativeResize="0"/>
          <p:nvPr/>
        </p:nvPicPr>
        <p:blipFill rotWithShape="1">
          <a:blip r:embed="rId3">
            <a:alphaModFix/>
          </a:blip>
          <a:srcRect b="0" l="0" r="0" t="0"/>
          <a:stretch/>
        </p:blipFill>
        <p:spPr>
          <a:xfrm>
            <a:off x="304800" y="1066800"/>
            <a:ext cx="8236954" cy="4800600"/>
          </a:xfrm>
          <a:prstGeom prst="rect">
            <a:avLst/>
          </a:prstGeom>
          <a:noFill/>
          <a:ln>
            <a:noFill/>
          </a:ln>
        </p:spPr>
      </p:pic>
      <p:sp>
        <p:nvSpPr>
          <p:cNvPr id="182" name="Google Shape;182;p21"/>
          <p:cNvSpPr txBox="1"/>
          <p:nvPr/>
        </p:nvSpPr>
        <p:spPr>
          <a:xfrm>
            <a:off x="3124200" y="762000"/>
            <a:ext cx="9144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Type 1</a:t>
            </a:r>
            <a:endParaRPr b="0" i="0" sz="1800" u="none" cap="none" strike="noStrike">
              <a:solidFill>
                <a:schemeClr val="dk1"/>
              </a:solidFill>
              <a:latin typeface="Calibri"/>
              <a:ea typeface="Calibri"/>
              <a:cs typeface="Calibri"/>
              <a:sym typeface="Calibri"/>
            </a:endParaRPr>
          </a:p>
        </p:txBody>
      </p:sp>
      <p:sp>
        <p:nvSpPr>
          <p:cNvPr id="183" name="Google Shape;183;p21"/>
          <p:cNvSpPr txBox="1"/>
          <p:nvPr/>
        </p:nvSpPr>
        <p:spPr>
          <a:xfrm>
            <a:off x="4114800" y="2297668"/>
            <a:ext cx="9144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Type 2</a:t>
            </a:r>
            <a:endParaRPr b="0" i="0" sz="1800" u="none" cap="none" strike="noStrike">
              <a:solidFill>
                <a:schemeClr val="dk1"/>
              </a:solidFill>
              <a:latin typeface="Calibri"/>
              <a:ea typeface="Calibri"/>
              <a:cs typeface="Calibri"/>
              <a:sym typeface="Calibri"/>
            </a:endParaRPr>
          </a:p>
        </p:txBody>
      </p:sp>
      <p:sp>
        <p:nvSpPr>
          <p:cNvPr id="184" name="Google Shape;184;p21"/>
          <p:cNvSpPr txBox="1"/>
          <p:nvPr/>
        </p:nvSpPr>
        <p:spPr>
          <a:xfrm>
            <a:off x="4191000" y="3276600"/>
            <a:ext cx="9144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Type 3</a:t>
            </a:r>
            <a:endParaRPr b="0" i="0" sz="1800" u="none" cap="none" strike="noStrike">
              <a:solidFill>
                <a:schemeClr val="dk1"/>
              </a:solidFill>
              <a:latin typeface="Calibri"/>
              <a:ea typeface="Calibri"/>
              <a:cs typeface="Calibri"/>
              <a:sym typeface="Calibri"/>
            </a:endParaRPr>
          </a:p>
        </p:txBody>
      </p:sp>
      <p:sp>
        <p:nvSpPr>
          <p:cNvPr id="185" name="Google Shape;185;p21"/>
          <p:cNvSpPr txBox="1"/>
          <p:nvPr/>
        </p:nvSpPr>
        <p:spPr>
          <a:xfrm>
            <a:off x="4343400" y="4572000"/>
            <a:ext cx="9144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Type 4</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subTitle"/>
          </p:nvPr>
        </p:nvSpPr>
        <p:spPr>
          <a:xfrm>
            <a:off x="228600" y="304800"/>
            <a:ext cx="8763000" cy="6553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lang="en-US"/>
              <a:t>Difference between different types of JDBC driver comes from the fact how they work, which is basically driven by two factor, portability and performance. Type 1 JDBC driver is the poorest in terms of portability and performance, while type 4 JDBC driver is highly portable and gives best performance.</a:t>
            </a:r>
            <a:br>
              <a:rPr lang="en-US"/>
            </a:br>
            <a:endParaRPr/>
          </a:p>
          <a:p>
            <a:pPr indent="0" lvl="0" marL="0" rtl="0" algn="just">
              <a:lnSpc>
                <a:spcPct val="100000"/>
              </a:lnSpc>
              <a:spcBef>
                <a:spcPts val="0"/>
              </a:spcBef>
              <a:spcAft>
                <a:spcPts val="0"/>
              </a:spcAft>
              <a:buClr>
                <a:srgbClr val="888888"/>
              </a:buClr>
              <a:buSzPts val="3200"/>
              <a:buNone/>
            </a:pPr>
            <a:r>
              <a:rPr lang="en-US"/>
              <a:t>MySQL JDBC Type 4 Driver can be downloaded from</a:t>
            </a:r>
            <a:endParaRPr/>
          </a:p>
          <a:p>
            <a:pPr indent="0" lvl="0" marL="0" rtl="0" algn="just">
              <a:lnSpc>
                <a:spcPct val="100000"/>
              </a:lnSpc>
              <a:spcBef>
                <a:spcPts val="0"/>
              </a:spcBef>
              <a:spcAft>
                <a:spcPts val="0"/>
              </a:spcAft>
              <a:buClr>
                <a:srgbClr val="888888"/>
              </a:buClr>
              <a:buSzPts val="3200"/>
              <a:buNone/>
            </a:pPr>
            <a:r>
              <a:rPr lang="en-US" sz="2800" u="sng">
                <a:solidFill>
                  <a:schemeClr val="hlink"/>
                </a:solidFill>
                <a:latin typeface="Arial"/>
                <a:ea typeface="Arial"/>
                <a:cs typeface="Arial"/>
                <a:sym typeface="Arial"/>
                <a:hlinkClick r:id="rId3"/>
              </a:rPr>
              <a:t>https://mvnrepository.com/artifact/mysql/mysql-connector-java/8.0.11</a:t>
            </a:r>
            <a:br>
              <a:rPr lang="en-US"/>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480"/>
              <a:buNone/>
            </a:pPr>
            <a:r>
              <a:rPr lang="en-US" sz="3000">
                <a:solidFill>
                  <a:srgbClr val="FF0000"/>
                </a:solidFill>
              </a:rPr>
              <a:t>13. JDBC Statements, PreparedStatement, CallableStatement</a:t>
            </a:r>
            <a:endParaRPr sz="3000">
              <a:solidFill>
                <a:srgbClr val="FF0000"/>
              </a:solidFill>
            </a:endParaRPr>
          </a:p>
          <a:p>
            <a:pPr indent="0" lvl="0" marL="0" rtl="0" algn="just">
              <a:lnSpc>
                <a:spcPct val="80000"/>
              </a:lnSpc>
              <a:spcBef>
                <a:spcPts val="0"/>
              </a:spcBef>
              <a:spcAft>
                <a:spcPts val="0"/>
              </a:spcAft>
              <a:buClr>
                <a:srgbClr val="888888"/>
              </a:buClr>
              <a:buSzPts val="2480"/>
              <a:buNone/>
            </a:pPr>
            <a:r>
              <a:t/>
            </a:r>
            <a:endParaRPr sz="3000"/>
          </a:p>
          <a:p>
            <a:pPr indent="0" lvl="0" marL="0" rtl="0" algn="just">
              <a:lnSpc>
                <a:spcPct val="80000"/>
              </a:lnSpc>
              <a:spcBef>
                <a:spcPts val="0"/>
              </a:spcBef>
              <a:spcAft>
                <a:spcPts val="0"/>
              </a:spcAft>
              <a:buClr>
                <a:srgbClr val="888888"/>
              </a:buClr>
              <a:buSzPts val="2480"/>
              <a:buNone/>
            </a:pPr>
            <a:r>
              <a:rPr lang="en-US" sz="3000"/>
              <a:t>There are three different types of sql Statements in Java.</a:t>
            </a:r>
            <a:endParaRPr sz="3000"/>
          </a:p>
          <a:p>
            <a:pPr indent="0" lvl="0" marL="0" rtl="0" algn="just">
              <a:lnSpc>
                <a:spcPct val="80000"/>
              </a:lnSpc>
              <a:spcBef>
                <a:spcPts val="496"/>
              </a:spcBef>
              <a:spcAft>
                <a:spcPts val="0"/>
              </a:spcAft>
              <a:buClr>
                <a:srgbClr val="888888"/>
              </a:buClr>
              <a:buSzPts val="2480"/>
              <a:buNone/>
            </a:pPr>
            <a:r>
              <a:rPr lang="en-US" sz="3000"/>
              <a:t>1.</a:t>
            </a:r>
            <a:r>
              <a:rPr lang="en-US" sz="3000">
                <a:solidFill>
                  <a:srgbClr val="FF0000"/>
                </a:solidFill>
              </a:rPr>
              <a:t>java.sql.Statement</a:t>
            </a:r>
            <a:endParaRPr sz="3000">
              <a:solidFill>
                <a:srgbClr val="FF0000"/>
              </a:solidFill>
            </a:endParaRPr>
          </a:p>
          <a:p>
            <a:pPr indent="0" lvl="0" marL="0" rtl="0" algn="just">
              <a:lnSpc>
                <a:spcPct val="80000"/>
              </a:lnSpc>
              <a:spcBef>
                <a:spcPts val="496"/>
              </a:spcBef>
              <a:spcAft>
                <a:spcPts val="0"/>
              </a:spcAft>
              <a:buClr>
                <a:srgbClr val="888888"/>
              </a:buClr>
              <a:buSzPts val="2480"/>
              <a:buNone/>
            </a:pPr>
            <a:r>
              <a:rPr lang="en-US" sz="3000"/>
              <a:t>2.</a:t>
            </a:r>
            <a:r>
              <a:rPr lang="en-US" sz="3000">
                <a:solidFill>
                  <a:srgbClr val="FF0000"/>
                </a:solidFill>
              </a:rPr>
              <a:t>java.sql.PreparedStatement</a:t>
            </a:r>
            <a:endParaRPr sz="3000">
              <a:solidFill>
                <a:srgbClr val="FF0000"/>
              </a:solidFill>
            </a:endParaRPr>
          </a:p>
          <a:p>
            <a:pPr indent="0" lvl="0" marL="0" rtl="0" algn="just">
              <a:lnSpc>
                <a:spcPct val="80000"/>
              </a:lnSpc>
              <a:spcBef>
                <a:spcPts val="496"/>
              </a:spcBef>
              <a:spcAft>
                <a:spcPts val="0"/>
              </a:spcAft>
              <a:buClr>
                <a:srgbClr val="888888"/>
              </a:buClr>
              <a:buSzPts val="2480"/>
              <a:buNone/>
            </a:pPr>
            <a:r>
              <a:rPr lang="en-US" sz="3000"/>
              <a:t>3.</a:t>
            </a:r>
            <a:r>
              <a:rPr lang="en-US" sz="3000">
                <a:solidFill>
                  <a:srgbClr val="FF0000"/>
                </a:solidFill>
              </a:rPr>
              <a:t>java.sql.CallableStatement</a:t>
            </a:r>
            <a:endParaRPr sz="3000">
              <a:solidFill>
                <a:srgbClr val="FF0000"/>
              </a:solidFill>
            </a:endParaRPr>
          </a:p>
          <a:p>
            <a:pPr indent="0" lvl="0" marL="0" rtl="0" algn="just">
              <a:lnSpc>
                <a:spcPct val="80000"/>
              </a:lnSpc>
              <a:spcBef>
                <a:spcPts val="496"/>
              </a:spcBef>
              <a:spcAft>
                <a:spcPts val="0"/>
              </a:spcAft>
              <a:buClr>
                <a:srgbClr val="FF0000"/>
              </a:buClr>
              <a:buSzPts val="2480"/>
              <a:buNone/>
            </a:pPr>
            <a:r>
              <a:rPr lang="en-US" sz="3000">
                <a:solidFill>
                  <a:srgbClr val="FF0000"/>
                </a:solidFill>
              </a:rPr>
              <a:t>Statement</a:t>
            </a:r>
            <a:r>
              <a:rPr lang="en-US" sz="3000"/>
              <a:t> uses actual sql query, along with hard coded data items. Generally to execute a query only once, then Statement can be used.</a:t>
            </a:r>
            <a:endParaRPr sz="3000"/>
          </a:p>
          <a:p>
            <a:pPr indent="0" lvl="0" marL="0" rtl="0" algn="just">
              <a:lnSpc>
                <a:spcPct val="80000"/>
              </a:lnSpc>
              <a:spcBef>
                <a:spcPts val="496"/>
              </a:spcBef>
              <a:spcAft>
                <a:spcPts val="0"/>
              </a:spcAft>
              <a:buClr>
                <a:srgbClr val="888888"/>
              </a:buClr>
              <a:buSzPts val="2480"/>
              <a:buNone/>
            </a:pPr>
            <a:r>
              <a:rPr lang="en-US" sz="3000"/>
              <a:t>In </a:t>
            </a:r>
            <a:r>
              <a:rPr lang="en-US" sz="3000">
                <a:solidFill>
                  <a:srgbClr val="FF0000"/>
                </a:solidFill>
              </a:rPr>
              <a:t>PreparedStatement</a:t>
            </a:r>
            <a:r>
              <a:rPr lang="en-US" sz="3000"/>
              <a:t>, first the query is built without data. Then data is set, and executed.</a:t>
            </a:r>
            <a:endParaRPr sz="3000"/>
          </a:p>
          <a:p>
            <a:pPr indent="0" lvl="0" marL="0" rtl="0" algn="just">
              <a:lnSpc>
                <a:spcPct val="80000"/>
              </a:lnSpc>
              <a:spcBef>
                <a:spcPts val="496"/>
              </a:spcBef>
              <a:spcAft>
                <a:spcPts val="0"/>
              </a:spcAft>
              <a:buClr>
                <a:srgbClr val="888888"/>
              </a:buClr>
              <a:buSzPts val="2480"/>
              <a:buNone/>
            </a:pPr>
            <a:r>
              <a:rPr lang="en-US" sz="3000"/>
              <a:t>Advantage of prepared statement is, same statement can execute multiple times, with different data. Execution of PreparedStatement is faster, since the Query is already prepared. PreparedStatement is also safer, as it avoids SQL Injection attacks, etc…</a:t>
            </a:r>
            <a:endParaRPr sz="3000"/>
          </a:p>
          <a:p>
            <a:pPr indent="0" lvl="0" marL="0" rtl="0" algn="just">
              <a:lnSpc>
                <a:spcPct val="80000"/>
              </a:lnSpc>
              <a:spcBef>
                <a:spcPts val="496"/>
              </a:spcBef>
              <a:spcAft>
                <a:spcPts val="0"/>
              </a:spcAft>
              <a:buClr>
                <a:srgbClr val="FF0000"/>
              </a:buClr>
              <a:buSzPts val="2480"/>
              <a:buNone/>
            </a:pPr>
            <a:r>
              <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480"/>
              <a:buNone/>
            </a:pPr>
            <a:r>
              <a:rPr lang="en-US" sz="3000">
                <a:solidFill>
                  <a:srgbClr val="FF0000"/>
                </a:solidFill>
              </a:rPr>
              <a:t>executeQuery() &amp; executeUpdate() &amp; execute()</a:t>
            </a:r>
            <a:endParaRPr sz="3000">
              <a:solidFill>
                <a:srgbClr val="FF0000"/>
              </a:solidFill>
            </a:endParaRPr>
          </a:p>
          <a:p>
            <a:pPr indent="0" lvl="0" marL="0" rtl="0" algn="just">
              <a:lnSpc>
                <a:spcPct val="80000"/>
              </a:lnSpc>
              <a:spcBef>
                <a:spcPts val="0"/>
              </a:spcBef>
              <a:spcAft>
                <a:spcPts val="0"/>
              </a:spcAft>
              <a:buClr>
                <a:srgbClr val="888888"/>
              </a:buClr>
              <a:buSzPts val="2480"/>
              <a:buNone/>
            </a:pPr>
            <a:r>
              <a:t/>
            </a:r>
            <a:endParaRPr sz="3000"/>
          </a:p>
          <a:p>
            <a:pPr indent="0" lvl="0" marL="0" rtl="0" algn="just">
              <a:lnSpc>
                <a:spcPct val="80000"/>
              </a:lnSpc>
              <a:spcBef>
                <a:spcPts val="496"/>
              </a:spcBef>
              <a:spcAft>
                <a:spcPts val="0"/>
              </a:spcAft>
              <a:buClr>
                <a:srgbClr val="888888"/>
              </a:buClr>
              <a:buSzPts val="2480"/>
              <a:buNone/>
            </a:pPr>
            <a:r>
              <a:rPr lang="en-US" sz="3000">
                <a:solidFill>
                  <a:srgbClr val="FF0000"/>
                </a:solidFill>
              </a:rPr>
              <a:t>boolean execute(“”) </a:t>
            </a:r>
            <a:r>
              <a:rPr lang="en-US" sz="3000"/>
              <a:t>- </a:t>
            </a:r>
            <a:r>
              <a:rPr lang="en-US" sz="3000">
                <a:highlight>
                  <a:srgbClr val="FFFFFF"/>
                </a:highlight>
                <a:latin typeface="Arial"/>
                <a:ea typeface="Arial"/>
                <a:cs typeface="Arial"/>
                <a:sym typeface="Arial"/>
              </a:rPr>
              <a:t>executes SQL DDL statements, it returns a boolean value specifying weather the ResultSet object can be retrieved</a:t>
            </a:r>
            <a:endParaRPr sz="3000">
              <a:highlight>
                <a:srgbClr val="FFFFFF"/>
              </a:highlight>
              <a:latin typeface="Arial"/>
              <a:ea typeface="Arial"/>
              <a:cs typeface="Arial"/>
              <a:sym typeface="Arial"/>
            </a:endParaRPr>
          </a:p>
          <a:p>
            <a:pPr indent="0" lvl="0" marL="0" rtl="0" algn="just">
              <a:lnSpc>
                <a:spcPct val="80000"/>
              </a:lnSpc>
              <a:spcBef>
                <a:spcPts val="496"/>
              </a:spcBef>
              <a:spcAft>
                <a:spcPts val="0"/>
              </a:spcAft>
              <a:buClr>
                <a:srgbClr val="888888"/>
              </a:buClr>
              <a:buSzPts val="2480"/>
              <a:buNone/>
            </a:pPr>
            <a:r>
              <a:t/>
            </a:r>
            <a:endParaRPr sz="3000">
              <a:highlight>
                <a:srgbClr val="FFFFFF"/>
              </a:highlight>
              <a:latin typeface="Arial"/>
              <a:ea typeface="Arial"/>
              <a:cs typeface="Arial"/>
              <a:sym typeface="Arial"/>
            </a:endParaRPr>
          </a:p>
          <a:p>
            <a:pPr indent="0" lvl="0" marL="0" rtl="0" algn="just">
              <a:lnSpc>
                <a:spcPct val="80000"/>
              </a:lnSpc>
              <a:spcBef>
                <a:spcPts val="496"/>
              </a:spcBef>
              <a:spcAft>
                <a:spcPts val="0"/>
              </a:spcAft>
              <a:buClr>
                <a:srgbClr val="888888"/>
              </a:buClr>
              <a:buSzPts val="2480"/>
              <a:buNone/>
            </a:pPr>
            <a:r>
              <a:rPr lang="en-US" sz="3000">
                <a:solidFill>
                  <a:srgbClr val="FF0000"/>
                </a:solidFill>
              </a:rPr>
              <a:t>int executeUpdate(“”)</a:t>
            </a:r>
            <a:r>
              <a:rPr lang="en-US" sz="3000"/>
              <a:t> - </a:t>
            </a:r>
            <a:r>
              <a:rPr lang="en-US" sz="3000">
                <a:highlight>
                  <a:srgbClr val="FFFFFF"/>
                </a:highlight>
                <a:latin typeface="Arial"/>
                <a:ea typeface="Arial"/>
                <a:cs typeface="Arial"/>
                <a:sym typeface="Arial"/>
              </a:rPr>
              <a:t> executes SQL statements such as insert, update, delete. It returns an integer value representing the number of rows affected.</a:t>
            </a:r>
            <a:endParaRPr sz="3000"/>
          </a:p>
          <a:p>
            <a:pPr indent="0" lvl="0" marL="0" rtl="0" algn="just">
              <a:lnSpc>
                <a:spcPct val="80000"/>
              </a:lnSpc>
              <a:spcBef>
                <a:spcPts val="496"/>
              </a:spcBef>
              <a:spcAft>
                <a:spcPts val="0"/>
              </a:spcAft>
              <a:buClr>
                <a:srgbClr val="FF0000"/>
              </a:buClr>
              <a:buSzPts val="2480"/>
              <a:buNone/>
            </a:pPr>
            <a:r>
              <a:t/>
            </a:r>
            <a:endParaRPr sz="3000"/>
          </a:p>
          <a:p>
            <a:pPr indent="0" lvl="0" marL="0" rtl="0" algn="just">
              <a:lnSpc>
                <a:spcPct val="80000"/>
              </a:lnSpc>
              <a:spcBef>
                <a:spcPts val="496"/>
              </a:spcBef>
              <a:spcAft>
                <a:spcPts val="0"/>
              </a:spcAft>
              <a:buClr>
                <a:srgbClr val="FF0000"/>
              </a:buClr>
              <a:buSzPts val="2480"/>
              <a:buNone/>
            </a:pPr>
            <a:r>
              <a:rPr lang="en-US" sz="3000">
                <a:solidFill>
                  <a:srgbClr val="FF0000"/>
                </a:solidFill>
              </a:rPr>
              <a:t>ResultSet executeQuery(“”)</a:t>
            </a:r>
            <a:r>
              <a:rPr lang="en-US" sz="3000"/>
              <a:t> - </a:t>
            </a:r>
            <a:r>
              <a:rPr lang="en-US" sz="3000">
                <a:highlight>
                  <a:srgbClr val="FFFFFF"/>
                </a:highlight>
                <a:latin typeface="Arial"/>
                <a:ea typeface="Arial"/>
                <a:cs typeface="Arial"/>
                <a:sym typeface="Arial"/>
              </a:rPr>
              <a:t>executes statements that returns tabular data (example select). It returns an object of the class ResultSet.</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96"/>
              </a:spcBef>
              <a:spcAft>
                <a:spcPts val="0"/>
              </a:spcAft>
              <a:buClr>
                <a:srgbClr val="888888"/>
              </a:buClr>
              <a:buSzPts val="2480"/>
              <a:buNone/>
            </a:pPr>
            <a:r>
              <a:t/>
            </a:r>
            <a:endParaRPr/>
          </a:p>
          <a:p>
            <a:pPr indent="0" lvl="0" marL="0" rtl="0" algn="just">
              <a:lnSpc>
                <a:spcPct val="80000"/>
              </a:lnSpc>
              <a:spcBef>
                <a:spcPts val="496"/>
              </a:spcBef>
              <a:spcAft>
                <a:spcPts val="0"/>
              </a:spcAft>
              <a:buClr>
                <a:srgbClr val="888888"/>
              </a:buClr>
              <a:buSzPts val="2480"/>
              <a:buNone/>
            </a:pPr>
            <a:r>
              <a:t/>
            </a:r>
            <a:endParaRPr sz="2480"/>
          </a:p>
          <a:p>
            <a:pPr indent="0" lvl="0" marL="0" rtl="0" algn="just">
              <a:lnSpc>
                <a:spcPct val="80000"/>
              </a:lnSpc>
              <a:spcBef>
                <a:spcPts val="496"/>
              </a:spcBef>
              <a:spcAft>
                <a:spcPts val="0"/>
              </a:spcAft>
              <a:buClr>
                <a:srgbClr val="FF0000"/>
              </a:buClr>
              <a:buSzPts val="2480"/>
              <a:buNone/>
            </a:pPr>
            <a:r>
              <a:rPr lang="en-US" sz="2480">
                <a:solidFill>
                  <a:srgbClr val="FF0000"/>
                </a:solidFill>
              </a:rPr>
              <a:t>CallableStatement</a:t>
            </a:r>
            <a:r>
              <a:rPr lang="en-US" sz="2480"/>
              <a:t> is used to execute stored procedures in the database.</a:t>
            </a:r>
            <a:endParaRPr/>
          </a:p>
          <a:p>
            <a:pPr indent="0" lvl="0" marL="0" rtl="0" algn="just">
              <a:lnSpc>
                <a:spcPct val="80000"/>
              </a:lnSpc>
              <a:spcBef>
                <a:spcPts val="496"/>
              </a:spcBef>
              <a:spcAft>
                <a:spcPts val="0"/>
              </a:spcAft>
              <a:buClr>
                <a:srgbClr val="FF0000"/>
              </a:buClr>
              <a:buSzPts val="2480"/>
              <a:buNone/>
            </a:pPr>
            <a:r>
              <a:rPr lang="en-US" sz="2480">
                <a:solidFill>
                  <a:srgbClr val="FF0000"/>
                </a:solidFill>
              </a:rPr>
              <a:t>SQLException</a:t>
            </a:r>
            <a:r>
              <a:rPr lang="en-US" sz="2480"/>
              <a:t> is thrown, if invalid db name, table name, column name, etc… are provided, while trying to connect or querying the database.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lang="en-US">
                <a:solidFill>
                  <a:srgbClr val="FF0000"/>
                </a:solidFill>
              </a:rPr>
              <a:t>Stored Procedure</a:t>
            </a:r>
            <a:r>
              <a:rPr lang="en-US"/>
              <a:t>: A stored procedure is just like a method in Java. But Stored procedure exists in database, and is written in SQL. A Stored procedure can perform certain manipulations on data, when executed.</a:t>
            </a:r>
            <a:endParaRPr/>
          </a:p>
          <a:p>
            <a:pPr indent="0" lvl="0" marL="0" rtl="0" algn="just">
              <a:lnSpc>
                <a:spcPct val="100000"/>
              </a:lnSpc>
              <a:spcBef>
                <a:spcPts val="640"/>
              </a:spcBef>
              <a:spcAft>
                <a:spcPts val="0"/>
              </a:spcAft>
              <a:buClr>
                <a:srgbClr val="888888"/>
              </a:buClr>
              <a:buSzPts val="3200"/>
              <a:buNone/>
            </a:pPr>
            <a:r>
              <a:rPr lang="en-US"/>
              <a:t>Advantage of using Stored procedure is, Stored procedure executes within database server itself, and hence there is no need to transfer data between database server and web/app server.</a:t>
            </a:r>
            <a:endParaRPr/>
          </a:p>
          <a:p>
            <a:pPr indent="0" lvl="0" marL="0" rtl="0" algn="just">
              <a:lnSpc>
                <a:spcPct val="100000"/>
              </a:lnSpc>
              <a:spcBef>
                <a:spcPts val="640"/>
              </a:spcBef>
              <a:spcAft>
                <a:spcPts val="0"/>
              </a:spcAft>
              <a:buClr>
                <a:srgbClr val="888888"/>
              </a:buClr>
              <a:buSzPts val="3200"/>
              <a:buNone/>
            </a:pPr>
            <a:r>
              <a:rPr lang="en-US"/>
              <a:t>Hence, stored procedure is a preferred solution, when minor data manipulations need to be done, on huge number of records/rows.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lang="en-US"/>
              <a:t>1.java.sql.ResultSetMetadata</a:t>
            </a:r>
            <a:endParaRPr/>
          </a:p>
          <a:p>
            <a:pPr indent="0" lvl="0" marL="0" rtl="0" algn="just">
              <a:lnSpc>
                <a:spcPct val="100000"/>
              </a:lnSpc>
              <a:spcBef>
                <a:spcPts val="640"/>
              </a:spcBef>
              <a:spcAft>
                <a:spcPts val="0"/>
              </a:spcAft>
              <a:buClr>
                <a:srgbClr val="888888"/>
              </a:buClr>
              <a:buSzPts val="3200"/>
              <a:buNone/>
            </a:pPr>
            <a:r>
              <a:rPr lang="en-US"/>
              <a:t>To query an unknown result set for information about the columns that it contains, you need to use ResultSetMetaData. ResultSetMetaData methods provide the following types of information:</a:t>
            </a:r>
            <a:endParaRPr/>
          </a:p>
          <a:p>
            <a:pPr indent="0" lvl="0" marL="0" rtl="0" algn="just">
              <a:lnSpc>
                <a:spcPct val="100000"/>
              </a:lnSpc>
              <a:spcBef>
                <a:spcPts val="640"/>
              </a:spcBef>
              <a:spcAft>
                <a:spcPts val="0"/>
              </a:spcAft>
              <a:buClr>
                <a:srgbClr val="888888"/>
              </a:buClr>
              <a:buSzPts val="3200"/>
              <a:buNone/>
            </a:pPr>
            <a:r>
              <a:rPr lang="en-US"/>
              <a:t>getColumnCount() method returns the number of columns in the ResultSet</a:t>
            </a:r>
            <a:endParaRPr/>
          </a:p>
          <a:p>
            <a:pPr indent="0" lvl="0" marL="0" rtl="0" algn="just">
              <a:lnSpc>
                <a:spcPct val="100000"/>
              </a:lnSpc>
              <a:spcBef>
                <a:spcPts val="640"/>
              </a:spcBef>
              <a:spcAft>
                <a:spcPts val="0"/>
              </a:spcAft>
              <a:buClr>
                <a:srgbClr val="888888"/>
              </a:buClr>
              <a:buSzPts val="3200"/>
              <a:buNone/>
            </a:pPr>
            <a:r>
              <a:rPr lang="en-US"/>
              <a:t>getTableName() method returns the qualifier for the underlying table of the ResultSet</a:t>
            </a:r>
            <a:endParaRPr/>
          </a:p>
          <a:p>
            <a:pPr indent="0" lvl="0" marL="0" rtl="0" algn="just">
              <a:lnSpc>
                <a:spcPct val="100000"/>
              </a:lnSpc>
              <a:spcBef>
                <a:spcPts val="640"/>
              </a:spcBef>
              <a:spcAft>
                <a:spcPts val="0"/>
              </a:spcAft>
              <a:buClr>
                <a:srgbClr val="888888"/>
              </a:buClr>
              <a:buSzPts val="3200"/>
              <a:buNone/>
            </a:pPr>
            <a:r>
              <a:rPr lang="en-US"/>
              <a:t>getSchemaName() method returns the the designated column's table's schema name</a:t>
            </a:r>
            <a:endParaRPr/>
          </a:p>
          <a:p>
            <a:pPr indent="0" lvl="0" marL="0" rtl="0" algn="just">
              <a:lnSpc>
                <a:spcPct val="100000"/>
              </a:lnSpc>
              <a:spcBef>
                <a:spcPts val="640"/>
              </a:spcBef>
              <a:spcAft>
                <a:spcPts val="0"/>
              </a:spcAft>
              <a:buClr>
                <a:srgbClr val="888888"/>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960"/>
              <a:buNone/>
            </a:pPr>
            <a:r>
              <a:rPr lang="en-US" sz="2960"/>
              <a:t>2.java.sql.DatabaseMetadata</a:t>
            </a:r>
            <a:endParaRPr/>
          </a:p>
          <a:p>
            <a:pPr indent="0" lvl="0" marL="0" rtl="0" algn="just">
              <a:lnSpc>
                <a:spcPct val="90000"/>
              </a:lnSpc>
              <a:spcBef>
                <a:spcPts val="592"/>
              </a:spcBef>
              <a:spcAft>
                <a:spcPts val="0"/>
              </a:spcAft>
              <a:buClr>
                <a:srgbClr val="888888"/>
              </a:buClr>
              <a:buSzPts val="2960"/>
              <a:buNone/>
            </a:pPr>
            <a:r>
              <a:rPr b="1" lang="en-US" sz="2960"/>
              <a:t>public String getDriverName() : </a:t>
            </a:r>
            <a:r>
              <a:rPr lang="en-US" sz="2960"/>
              <a:t>it returns the name of the JDBC driver.</a:t>
            </a:r>
            <a:endParaRPr/>
          </a:p>
          <a:p>
            <a:pPr indent="0" lvl="0" marL="0" rtl="0" algn="just">
              <a:lnSpc>
                <a:spcPct val="90000"/>
              </a:lnSpc>
              <a:spcBef>
                <a:spcPts val="592"/>
              </a:spcBef>
              <a:spcAft>
                <a:spcPts val="0"/>
              </a:spcAft>
              <a:buClr>
                <a:srgbClr val="888888"/>
              </a:buClr>
              <a:buSzPts val="2960"/>
              <a:buNone/>
            </a:pPr>
            <a:r>
              <a:rPr b="1" lang="en-US" sz="2960"/>
              <a:t>public String getDriverVersion() : </a:t>
            </a:r>
            <a:r>
              <a:rPr lang="en-US" sz="2960"/>
              <a:t>it returns the version number of the JDBC driver.</a:t>
            </a:r>
            <a:endParaRPr/>
          </a:p>
          <a:p>
            <a:pPr indent="0" lvl="0" marL="0" rtl="0" algn="just">
              <a:lnSpc>
                <a:spcPct val="90000"/>
              </a:lnSpc>
              <a:spcBef>
                <a:spcPts val="592"/>
              </a:spcBef>
              <a:spcAft>
                <a:spcPts val="0"/>
              </a:spcAft>
              <a:buClr>
                <a:srgbClr val="888888"/>
              </a:buClr>
              <a:buSzPts val="2960"/>
              <a:buNone/>
            </a:pPr>
            <a:r>
              <a:rPr b="1" lang="en-US" sz="2960"/>
              <a:t>public String getUserName()  </a:t>
            </a:r>
            <a:r>
              <a:rPr lang="en-US" sz="2960"/>
              <a:t>it returns the username of the database.</a:t>
            </a:r>
            <a:endParaRPr/>
          </a:p>
          <a:p>
            <a:pPr indent="0" lvl="0" marL="0" rtl="0" algn="just">
              <a:lnSpc>
                <a:spcPct val="90000"/>
              </a:lnSpc>
              <a:spcBef>
                <a:spcPts val="592"/>
              </a:spcBef>
              <a:spcAft>
                <a:spcPts val="0"/>
              </a:spcAft>
              <a:buClr>
                <a:srgbClr val="888888"/>
              </a:buClr>
              <a:buSzPts val="2960"/>
              <a:buNone/>
            </a:pPr>
            <a:r>
              <a:rPr b="1" lang="en-US" sz="2960"/>
              <a:t>public String getDatabaseProductName() : </a:t>
            </a:r>
            <a:r>
              <a:rPr lang="en-US" sz="2960"/>
              <a:t>it returns the product name of the database.</a:t>
            </a:r>
            <a:endParaRPr/>
          </a:p>
          <a:p>
            <a:pPr indent="0" lvl="0" marL="0" rtl="0" algn="just">
              <a:lnSpc>
                <a:spcPct val="90000"/>
              </a:lnSpc>
              <a:spcBef>
                <a:spcPts val="592"/>
              </a:spcBef>
              <a:spcAft>
                <a:spcPts val="0"/>
              </a:spcAft>
              <a:buClr>
                <a:srgbClr val="888888"/>
              </a:buClr>
              <a:buSzPts val="2960"/>
              <a:buNone/>
            </a:pPr>
            <a:r>
              <a:rPr b="1" lang="en-US" sz="2960"/>
              <a:t>public String getDatabaseProductVersion() : </a:t>
            </a:r>
            <a:r>
              <a:rPr lang="en-US" sz="2960"/>
              <a:t>it returns the product version of the database.</a:t>
            </a:r>
            <a:endParaRPr/>
          </a:p>
          <a:p>
            <a:pPr indent="0" lvl="0" marL="0" rtl="0" algn="just">
              <a:lnSpc>
                <a:spcPct val="90000"/>
              </a:lnSpc>
              <a:spcBef>
                <a:spcPts val="592"/>
              </a:spcBef>
              <a:spcAft>
                <a:spcPts val="0"/>
              </a:spcAft>
              <a:buClr>
                <a:srgbClr val="888888"/>
              </a:buClr>
              <a:buSzPts val="2960"/>
              <a:buNone/>
            </a:pPr>
            <a:r>
              <a:rPr b="1" lang="en-US" sz="2960"/>
              <a:t>public ResultSet getTables(String catalog, String schemaPattern, String tableNamePattern, String[] types)  </a:t>
            </a:r>
            <a:endParaRPr sz="2960"/>
          </a:p>
          <a:p>
            <a:pPr indent="0" lvl="0" marL="0" rtl="0" algn="just">
              <a:lnSpc>
                <a:spcPct val="90000"/>
              </a:lnSpc>
              <a:spcBef>
                <a:spcPts val="592"/>
              </a:spcBef>
              <a:spcAft>
                <a:spcPts val="0"/>
              </a:spcAft>
              <a:buClr>
                <a:srgbClr val="888888"/>
              </a:buClr>
              <a:buSzPts val="2960"/>
              <a:buNone/>
            </a:pPr>
            <a:r>
              <a:t/>
            </a:r>
            <a:endParaRPr sz="296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lang="en-US">
                <a:solidFill>
                  <a:srgbClr val="FF0000"/>
                </a:solidFill>
              </a:rPr>
              <a:t>Applets</a:t>
            </a:r>
            <a:r>
              <a:rPr lang="en-US"/>
              <a:t>: Applets are used to develop GUI(Graphical User Interface) based programs in Java. Until now, we were developing only console based Java Programs, i..e without User Interface. Below are packages that need to be imported</a:t>
            </a:r>
            <a:endParaRPr/>
          </a:p>
          <a:p>
            <a:pPr indent="0" lvl="0" marL="0" rtl="0" algn="just">
              <a:lnSpc>
                <a:spcPct val="100000"/>
              </a:lnSpc>
              <a:spcBef>
                <a:spcPts val="640"/>
              </a:spcBef>
              <a:spcAft>
                <a:spcPts val="0"/>
              </a:spcAft>
              <a:buClr>
                <a:srgbClr val="888888"/>
              </a:buClr>
              <a:buSzPts val="3200"/>
              <a:buNone/>
            </a:pPr>
            <a:r>
              <a:rPr lang="en-US"/>
              <a:t>java.applet.*</a:t>
            </a:r>
            <a:endParaRPr/>
          </a:p>
          <a:p>
            <a:pPr indent="0" lvl="0" marL="0" rtl="0" algn="just">
              <a:lnSpc>
                <a:spcPct val="100000"/>
              </a:lnSpc>
              <a:spcBef>
                <a:spcPts val="640"/>
              </a:spcBef>
              <a:spcAft>
                <a:spcPts val="0"/>
              </a:spcAft>
              <a:buClr>
                <a:srgbClr val="888888"/>
              </a:buClr>
              <a:buSzPts val="3200"/>
              <a:buNone/>
            </a:pPr>
            <a:r>
              <a:rPr lang="en-US"/>
              <a:t>java.awt.*</a:t>
            </a:r>
            <a:endParaRPr/>
          </a:p>
          <a:p>
            <a:pPr indent="0" lvl="0" marL="0" rtl="0" algn="just">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rPr lang="en-US"/>
              <a:t>Applets can also be embedded in a html web page, by using &lt;applet&gt; html tag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ctrTitle"/>
          </p:nvPr>
        </p:nvSpPr>
        <p:spPr>
          <a:xfrm>
            <a:off x="0" y="170925"/>
            <a:ext cx="9144000" cy="6858000"/>
          </a:xfrm>
          <a:prstGeom prst="rect">
            <a:avLst/>
          </a:prstGeom>
          <a:noFill/>
          <a:ln>
            <a:noFill/>
          </a:ln>
        </p:spPr>
        <p:txBody>
          <a:bodyPr anchorCtr="0" anchor="ctr" bIns="45700" lIns="91425" spcFirstLastPara="1" rIns="91425" wrap="square" tIns="45700">
            <a:noAutofit/>
          </a:bodyPr>
          <a:lstStyle/>
          <a:p>
            <a:pPr indent="-425450" lvl="0" marL="457200" rtl="0" algn="just">
              <a:lnSpc>
                <a:spcPct val="100000"/>
              </a:lnSpc>
              <a:spcBef>
                <a:spcPts val="0"/>
              </a:spcBef>
              <a:spcAft>
                <a:spcPts val="0"/>
              </a:spcAft>
              <a:buClr>
                <a:srgbClr val="FF0000"/>
              </a:buClr>
              <a:buSzPts val="3100"/>
              <a:buAutoNum type="arabicPeriod"/>
            </a:pPr>
            <a:r>
              <a:rPr b="1" lang="en-US" sz="3100">
                <a:solidFill>
                  <a:srgbClr val="FF0000"/>
                </a:solidFill>
              </a:rPr>
              <a:t>What is Database?</a:t>
            </a:r>
            <a:endParaRPr b="1" sz="3100">
              <a:solidFill>
                <a:srgbClr val="FF0000"/>
              </a:solidFill>
            </a:endParaRPr>
          </a:p>
          <a:p>
            <a:pPr indent="0" lvl="0" marL="57150" rtl="0" algn="just">
              <a:lnSpc>
                <a:spcPct val="100000"/>
              </a:lnSpc>
              <a:spcBef>
                <a:spcPts val="0"/>
              </a:spcBef>
              <a:spcAft>
                <a:spcPts val="0"/>
              </a:spcAft>
              <a:buClr>
                <a:schemeClr val="dk1"/>
              </a:buClr>
              <a:buSzPts val="3100"/>
              <a:buFont typeface="Calibri"/>
              <a:buNone/>
            </a:pPr>
            <a:r>
              <a:rPr lang="en-US" sz="3100">
                <a:solidFill>
                  <a:srgbClr val="666666"/>
                </a:solidFill>
              </a:rPr>
              <a:t>Database is used to store data permanently. These days almost all Applications needs database to store its data persistently. Below are the most popular databases</a:t>
            </a:r>
            <a:br>
              <a:rPr lang="en-US" sz="3100">
                <a:solidFill>
                  <a:srgbClr val="666666"/>
                </a:solidFill>
              </a:rPr>
            </a:br>
            <a:r>
              <a:rPr lang="en-US" sz="3100">
                <a:solidFill>
                  <a:srgbClr val="666666"/>
                </a:solidFill>
              </a:rPr>
              <a:t>1. MySQL</a:t>
            </a:r>
            <a:br>
              <a:rPr lang="en-US" sz="3100">
                <a:solidFill>
                  <a:srgbClr val="666666"/>
                </a:solidFill>
              </a:rPr>
            </a:br>
            <a:r>
              <a:rPr lang="en-US" sz="3100">
                <a:solidFill>
                  <a:srgbClr val="666666"/>
                </a:solidFill>
              </a:rPr>
              <a:t>2. Oracle</a:t>
            </a:r>
            <a:br>
              <a:rPr lang="en-US" sz="3100">
                <a:solidFill>
                  <a:srgbClr val="666666"/>
                </a:solidFill>
              </a:rPr>
            </a:br>
            <a:r>
              <a:rPr lang="en-US" sz="3100">
                <a:solidFill>
                  <a:srgbClr val="666666"/>
                </a:solidFill>
              </a:rPr>
              <a:t>3. SQL Server</a:t>
            </a:r>
            <a:endParaRPr sz="3100">
              <a:solidFill>
                <a:srgbClr val="666666"/>
              </a:solidFill>
            </a:endParaRPr>
          </a:p>
          <a:p>
            <a:pPr indent="0" lvl="0" marL="57150" rtl="0" algn="just">
              <a:lnSpc>
                <a:spcPct val="100000"/>
              </a:lnSpc>
              <a:spcBef>
                <a:spcPts val="0"/>
              </a:spcBef>
              <a:spcAft>
                <a:spcPts val="0"/>
              </a:spcAft>
              <a:buClr>
                <a:schemeClr val="dk1"/>
              </a:buClr>
              <a:buSzPts val="3100"/>
              <a:buFont typeface="Calibri"/>
              <a:buNone/>
            </a:pPr>
            <a:r>
              <a:rPr lang="en-US" sz="3100">
                <a:solidFill>
                  <a:srgbClr val="666666"/>
                </a:solidFill>
              </a:rPr>
              <a:t>4. PostGre SQL etc…</a:t>
            </a:r>
            <a:br>
              <a:rPr lang="en-US" sz="3100">
                <a:solidFill>
                  <a:srgbClr val="666666"/>
                </a:solidFill>
              </a:rPr>
            </a:br>
            <a:endParaRPr sz="3100">
              <a:solidFill>
                <a:srgbClr val="666666"/>
              </a:solidFill>
            </a:endParaRPr>
          </a:p>
          <a:p>
            <a:pPr indent="0" lvl="0" marL="57150" rtl="0" algn="just">
              <a:lnSpc>
                <a:spcPct val="100000"/>
              </a:lnSpc>
              <a:spcBef>
                <a:spcPts val="0"/>
              </a:spcBef>
              <a:spcAft>
                <a:spcPts val="0"/>
              </a:spcAft>
              <a:buClr>
                <a:schemeClr val="dk1"/>
              </a:buClr>
              <a:buSzPts val="3100"/>
              <a:buFont typeface="Calibri"/>
              <a:buNone/>
            </a:pPr>
            <a:r>
              <a:rPr lang="en-US" sz="3100">
                <a:solidFill>
                  <a:srgbClr val="666666"/>
                </a:solidFill>
              </a:rPr>
              <a:t>Clients interact with Database servers to avail database storage Services.</a:t>
            </a:r>
            <a:endParaRPr sz="3100">
              <a:solidFill>
                <a:srgbClr val="666666"/>
              </a:solidFill>
            </a:endParaRPr>
          </a:p>
          <a:p>
            <a:pPr indent="0" lvl="0" marL="57150" rtl="0" algn="just">
              <a:lnSpc>
                <a:spcPct val="100000"/>
              </a:lnSpc>
              <a:spcBef>
                <a:spcPts val="0"/>
              </a:spcBef>
              <a:spcAft>
                <a:spcPts val="0"/>
              </a:spcAft>
              <a:buClr>
                <a:schemeClr val="dk1"/>
              </a:buClr>
              <a:buSzPts val="3100"/>
              <a:buFont typeface="Calibri"/>
              <a:buNone/>
            </a:pPr>
            <a:br>
              <a:rPr lang="en-US" sz="3100">
                <a:solidFill>
                  <a:srgbClr val="666666"/>
                </a:solidFill>
              </a:rPr>
            </a:br>
            <a:r>
              <a:rPr b="1" lang="en-US" sz="3100">
                <a:solidFill>
                  <a:srgbClr val="666666"/>
                </a:solidFill>
              </a:rPr>
              <a:t>SQL(Structured Query Language) </a:t>
            </a:r>
            <a:r>
              <a:rPr lang="en-US" sz="3100">
                <a:solidFill>
                  <a:srgbClr val="666666"/>
                </a:solidFill>
              </a:rPr>
              <a:t>is used to interact with databases. SQL is case insensitive language.</a:t>
            </a:r>
            <a:br>
              <a:rPr lang="en-US" sz="3100">
                <a:solidFill>
                  <a:srgbClr val="666666"/>
                </a:solidFill>
              </a:rPr>
            </a:br>
            <a:endParaRPr sz="3100">
              <a:solidFill>
                <a:srgbClr val="666666"/>
              </a:solidFill>
            </a:endParaRPr>
          </a:p>
        </p:txBody>
      </p:sp>
      <p:sp>
        <p:nvSpPr>
          <p:cNvPr id="69" name="Google Shape;69;p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rPr lang="en-US"/>
              <a:t>wwwMiLogik.com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p:nvPr/>
        </p:nvSpPr>
        <p:spPr>
          <a:xfrm>
            <a:off x="1371600" y="685800"/>
            <a:ext cx="4495800" cy="1524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Screens(Views)</a:t>
            </a:r>
            <a:endParaRPr b="0" i="0" sz="1800" u="none" cap="none" strike="noStrike">
              <a:solidFill>
                <a:schemeClr val="lt1"/>
              </a:solidFill>
              <a:latin typeface="Calibri"/>
              <a:ea typeface="Calibri"/>
              <a:cs typeface="Calibri"/>
              <a:sym typeface="Calibri"/>
            </a:endParaRPr>
          </a:p>
        </p:txBody>
      </p:sp>
      <p:sp>
        <p:nvSpPr>
          <p:cNvPr id="238" name="Google Shape;238;p30"/>
          <p:cNvSpPr/>
          <p:nvPr/>
        </p:nvSpPr>
        <p:spPr>
          <a:xfrm>
            <a:off x="1371600" y="4038600"/>
            <a:ext cx="449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JDBC Driver</a:t>
            </a:r>
            <a:endParaRPr b="0" i="0" sz="1800" u="none" cap="none" strike="noStrike">
              <a:solidFill>
                <a:schemeClr val="lt1"/>
              </a:solidFill>
              <a:latin typeface="Calibri"/>
              <a:ea typeface="Calibri"/>
              <a:cs typeface="Calibri"/>
              <a:sym typeface="Calibri"/>
            </a:endParaRPr>
          </a:p>
        </p:txBody>
      </p:sp>
      <p:sp>
        <p:nvSpPr>
          <p:cNvPr id="239" name="Google Shape;239;p30"/>
          <p:cNvSpPr/>
          <p:nvPr/>
        </p:nvSpPr>
        <p:spPr>
          <a:xfrm>
            <a:off x="2667000" y="4800600"/>
            <a:ext cx="2057400" cy="1828800"/>
          </a:xfrm>
          <a:prstGeom prst="flowChartMagneticDisk">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MySQL Database Server</a:t>
            </a:r>
            <a:endParaRPr b="0" i="0" sz="1800" u="none" cap="none" strike="noStrike">
              <a:solidFill>
                <a:srgbClr val="FF0000"/>
              </a:solidFill>
              <a:latin typeface="Calibri"/>
              <a:ea typeface="Calibri"/>
              <a:cs typeface="Calibri"/>
              <a:sym typeface="Calibri"/>
            </a:endParaRPr>
          </a:p>
        </p:txBody>
      </p:sp>
      <p:sp>
        <p:nvSpPr>
          <p:cNvPr id="240" name="Google Shape;240;p30"/>
          <p:cNvSpPr/>
          <p:nvPr/>
        </p:nvSpPr>
        <p:spPr>
          <a:xfrm>
            <a:off x="1371600" y="3124200"/>
            <a:ext cx="44958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Database and Logic(Model)</a:t>
            </a:r>
            <a:endParaRPr b="0" i="0" sz="1800" u="none" cap="none" strike="noStrike">
              <a:solidFill>
                <a:schemeClr val="lt1"/>
              </a:solidFill>
              <a:latin typeface="Calibri"/>
              <a:ea typeface="Calibri"/>
              <a:cs typeface="Calibri"/>
              <a:sym typeface="Calibri"/>
            </a:endParaRPr>
          </a:p>
        </p:txBody>
      </p:sp>
      <p:cxnSp>
        <p:nvCxnSpPr>
          <p:cNvPr id="241" name="Google Shape;241;p30"/>
          <p:cNvCxnSpPr>
            <a:endCxn id="240" idx="0"/>
          </p:cNvCxnSpPr>
          <p:nvPr/>
        </p:nvCxnSpPr>
        <p:spPr>
          <a:xfrm flipH="1">
            <a:off x="3619500" y="2133600"/>
            <a:ext cx="38100" cy="990600"/>
          </a:xfrm>
          <a:prstGeom prst="straightConnector1">
            <a:avLst/>
          </a:prstGeom>
          <a:noFill/>
          <a:ln cap="flat" cmpd="sng" w="28575">
            <a:solidFill>
              <a:srgbClr val="4A7DBA"/>
            </a:solidFill>
            <a:prstDash val="solid"/>
            <a:round/>
            <a:headEnd len="sm" w="sm" type="none"/>
            <a:tailEnd len="med" w="med" type="stealth"/>
          </a:ln>
        </p:spPr>
      </p:cxnSp>
      <p:cxnSp>
        <p:nvCxnSpPr>
          <p:cNvPr id="242" name="Google Shape;242;p30"/>
          <p:cNvCxnSpPr/>
          <p:nvPr/>
        </p:nvCxnSpPr>
        <p:spPr>
          <a:xfrm rot="5400000">
            <a:off x="3238500" y="4838700"/>
            <a:ext cx="838200" cy="1588"/>
          </a:xfrm>
          <a:prstGeom prst="straightConnector1">
            <a:avLst/>
          </a:prstGeom>
          <a:noFill/>
          <a:ln cap="flat" cmpd="sng" w="28575">
            <a:solidFill>
              <a:srgbClr val="4A7DBA"/>
            </a:solidFill>
            <a:prstDash val="solid"/>
            <a:round/>
            <a:headEnd len="sm" w="sm" type="none"/>
            <a:tailEnd len="med" w="med" type="stealth"/>
          </a:ln>
        </p:spPr>
      </p:cxnSp>
      <p:cxnSp>
        <p:nvCxnSpPr>
          <p:cNvPr id="243" name="Google Shape;243;p30"/>
          <p:cNvCxnSpPr/>
          <p:nvPr/>
        </p:nvCxnSpPr>
        <p:spPr>
          <a:xfrm rot="5400000">
            <a:off x="3391297" y="3771503"/>
            <a:ext cx="533400" cy="794"/>
          </a:xfrm>
          <a:prstGeom prst="straightConnector1">
            <a:avLst/>
          </a:prstGeom>
          <a:noFill/>
          <a:ln cap="flat" cmpd="sng" w="28575">
            <a:solidFill>
              <a:srgbClr val="4A7DBA"/>
            </a:solidFill>
            <a:prstDash val="solid"/>
            <a:round/>
            <a:headEnd len="sm" w="sm" type="none"/>
            <a:tailEnd len="med" w="med" type="stealth"/>
          </a:ln>
        </p:spPr>
      </p:cxnSp>
      <p:sp>
        <p:nvSpPr>
          <p:cNvPr id="244" name="Google Shape;244;p30"/>
          <p:cNvSpPr/>
          <p:nvPr/>
        </p:nvSpPr>
        <p:spPr>
          <a:xfrm>
            <a:off x="6477000" y="685800"/>
            <a:ext cx="152400" cy="15240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5" name="Google Shape;245;p30"/>
          <p:cNvSpPr txBox="1"/>
          <p:nvPr/>
        </p:nvSpPr>
        <p:spPr>
          <a:xfrm>
            <a:off x="6580905" y="1122220"/>
            <a:ext cx="20574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Implemented using  Java swings</a:t>
            </a:r>
            <a:endParaRPr b="0" i="0" sz="1800" u="none" cap="none" strike="noStrike">
              <a:solidFill>
                <a:schemeClr val="dk1"/>
              </a:solidFill>
              <a:latin typeface="Calibri"/>
              <a:ea typeface="Calibri"/>
              <a:cs typeface="Calibri"/>
              <a:sym typeface="Calibri"/>
            </a:endParaRPr>
          </a:p>
        </p:txBody>
      </p:sp>
      <p:sp>
        <p:nvSpPr>
          <p:cNvPr id="246" name="Google Shape;246;p30"/>
          <p:cNvSpPr/>
          <p:nvPr/>
        </p:nvSpPr>
        <p:spPr>
          <a:xfrm>
            <a:off x="6553200" y="3048000"/>
            <a:ext cx="76200" cy="7620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30"/>
          <p:cNvSpPr txBox="1"/>
          <p:nvPr/>
        </p:nvSpPr>
        <p:spPr>
          <a:xfrm>
            <a:off x="6594760" y="3276600"/>
            <a:ext cx="20574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Reusable Model</a:t>
            </a:r>
            <a:endParaRPr b="0" i="0" sz="1800" u="none" cap="none" strike="noStrike">
              <a:solidFill>
                <a:schemeClr val="dk1"/>
              </a:solidFill>
              <a:latin typeface="Calibri"/>
              <a:ea typeface="Calibri"/>
              <a:cs typeface="Calibri"/>
              <a:sym typeface="Calibri"/>
            </a:endParaRPr>
          </a:p>
        </p:txBody>
      </p:sp>
      <p:sp>
        <p:nvSpPr>
          <p:cNvPr id="248" name="Google Shape;248;p3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rPr lang="en-US"/>
              <a:t>www.java652.com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31"/>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255" name="Google Shape;255;p31"/>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t/>
            </a:r>
            <a:endParaRPr/>
          </a:p>
        </p:txBody>
      </p:sp>
      <p:sp>
        <p:nvSpPr>
          <p:cNvPr id="256" name="Google Shape;256;p3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ctrTitle"/>
          </p:nvPr>
        </p:nvSpPr>
        <p:spPr>
          <a:xfrm>
            <a:off x="0" y="170925"/>
            <a:ext cx="4937700" cy="68580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Clr>
                <a:schemeClr val="dk1"/>
              </a:buClr>
              <a:buSzPts val="3100"/>
              <a:buFont typeface="Calibri"/>
              <a:buNone/>
            </a:pPr>
            <a:r>
              <a:rPr b="1" lang="en-US" sz="3100">
                <a:solidFill>
                  <a:srgbClr val="FF0000"/>
                </a:solidFill>
              </a:rPr>
              <a:t>Installation of MySQL DB Server</a:t>
            </a:r>
            <a:endParaRPr b="1" sz="3100">
              <a:solidFill>
                <a:srgbClr val="FF0000"/>
              </a:solidFill>
            </a:endParaRPr>
          </a:p>
          <a:p>
            <a:pPr indent="0" lvl="0" marL="57150" rtl="0" algn="just">
              <a:lnSpc>
                <a:spcPct val="100000"/>
              </a:lnSpc>
              <a:spcBef>
                <a:spcPts val="0"/>
              </a:spcBef>
              <a:spcAft>
                <a:spcPts val="0"/>
              </a:spcAft>
              <a:buClr>
                <a:schemeClr val="dk1"/>
              </a:buClr>
              <a:buSzPts val="3100"/>
              <a:buFont typeface="Calibri"/>
              <a:buNone/>
            </a:pPr>
            <a:r>
              <a:rPr lang="en-US" sz="2800">
                <a:solidFill>
                  <a:srgbClr val="666666"/>
                </a:solidFill>
              </a:rPr>
              <a:t>MySQL DB Server can be downloaded from </a:t>
            </a:r>
            <a:r>
              <a:rPr lang="en-US" sz="2800" u="sng">
                <a:solidFill>
                  <a:schemeClr val="hlink"/>
                </a:solidFill>
                <a:latin typeface="Arial"/>
                <a:ea typeface="Arial"/>
                <a:cs typeface="Arial"/>
                <a:sym typeface="Arial"/>
                <a:hlinkClick r:id="rId3"/>
              </a:rPr>
              <a:t>https://dev.mysql.com/downloads/mysql/</a:t>
            </a:r>
            <a:r>
              <a:rPr lang="en-US" sz="2800">
                <a:solidFill>
                  <a:srgbClr val="666666"/>
                </a:solidFill>
              </a:rPr>
              <a:t>, click “Download” button beside Windows (x86, 64-bit), ZIP Archive. After downloading follow onScreen Instructions, and complete installation &amp; configuration of MySQL DB Server.</a:t>
            </a:r>
            <a:endParaRPr sz="2800">
              <a:solidFill>
                <a:srgbClr val="666666"/>
              </a:solidFill>
            </a:endParaRPr>
          </a:p>
          <a:p>
            <a:pPr indent="0" lvl="0" marL="57150" rtl="0" algn="just">
              <a:lnSpc>
                <a:spcPct val="100000"/>
              </a:lnSpc>
              <a:spcBef>
                <a:spcPts val="0"/>
              </a:spcBef>
              <a:spcAft>
                <a:spcPts val="0"/>
              </a:spcAft>
              <a:buClr>
                <a:schemeClr val="dk1"/>
              </a:buClr>
              <a:buSzPts val="3100"/>
              <a:buFont typeface="Calibri"/>
              <a:buNone/>
            </a:pPr>
            <a:r>
              <a:rPr lang="en-US" sz="2800">
                <a:solidFill>
                  <a:srgbClr val="666666"/>
                </a:solidFill>
              </a:rPr>
              <a:t>Open MySQL Command Line prompt as shown beside</a:t>
            </a:r>
            <a:endParaRPr sz="2800">
              <a:solidFill>
                <a:srgbClr val="666666"/>
              </a:solidFill>
            </a:endParaRPr>
          </a:p>
        </p:txBody>
      </p:sp>
      <p:sp>
        <p:nvSpPr>
          <p:cNvPr id="75" name="Google Shape;75;p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rPr lang="en-US"/>
              <a:t>wwwMiLogik.com</a:t>
            </a:r>
            <a:endParaRPr/>
          </a:p>
        </p:txBody>
      </p:sp>
      <p:pic>
        <p:nvPicPr>
          <p:cNvPr id="76" name="Google Shape;76;p4"/>
          <p:cNvPicPr preferRelativeResize="0"/>
          <p:nvPr/>
        </p:nvPicPr>
        <p:blipFill rotWithShape="1">
          <a:blip r:embed="rId4">
            <a:alphaModFix/>
          </a:blip>
          <a:srcRect b="0" l="0" r="0" t="0"/>
          <a:stretch/>
        </p:blipFill>
        <p:spPr>
          <a:xfrm>
            <a:off x="5047450" y="574150"/>
            <a:ext cx="3800373" cy="6051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ctrTitle"/>
          </p:nvPr>
        </p:nvSpPr>
        <p:spPr>
          <a:xfrm>
            <a:off x="342900" y="186000"/>
            <a:ext cx="8458200" cy="18288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Clr>
                <a:schemeClr val="dk1"/>
              </a:buClr>
              <a:buSzPts val="4400"/>
              <a:buFont typeface="Calibri"/>
              <a:buNone/>
            </a:pPr>
            <a:r>
              <a:rPr b="1" lang="en-US" sz="2800">
                <a:solidFill>
                  <a:srgbClr val="FF0000"/>
                </a:solidFill>
              </a:rPr>
              <a:t>2. Relational Table</a:t>
            </a:r>
            <a:endParaRPr b="1" sz="2800">
              <a:solidFill>
                <a:srgbClr val="FF0000"/>
              </a:solidFill>
            </a:endParaRPr>
          </a:p>
          <a:p>
            <a:pPr indent="0" lvl="0" marL="0" rtl="0" algn="just">
              <a:lnSpc>
                <a:spcPct val="100000"/>
              </a:lnSpc>
              <a:spcBef>
                <a:spcPts val="0"/>
              </a:spcBef>
              <a:spcAft>
                <a:spcPts val="0"/>
              </a:spcAft>
              <a:buClr>
                <a:schemeClr val="dk1"/>
              </a:buClr>
              <a:buSzPts val="4400"/>
              <a:buFont typeface="Calibri"/>
              <a:buNone/>
            </a:pPr>
            <a:r>
              <a:rPr lang="en-US" sz="2800">
                <a:solidFill>
                  <a:srgbClr val="666666"/>
                </a:solidFill>
              </a:rPr>
              <a:t>Data is stored in tables, with rows and columns</a:t>
            </a:r>
            <a:endParaRPr sz="2800">
              <a:solidFill>
                <a:srgbClr val="666666"/>
              </a:solidFill>
            </a:endParaRPr>
          </a:p>
        </p:txBody>
      </p:sp>
      <p:graphicFrame>
        <p:nvGraphicFramePr>
          <p:cNvPr id="82" name="Google Shape;82;p5"/>
          <p:cNvGraphicFramePr/>
          <p:nvPr/>
        </p:nvGraphicFramePr>
        <p:xfrm>
          <a:off x="477075" y="1851725"/>
          <a:ext cx="3000000" cy="3000000"/>
        </p:xfrm>
        <a:graphic>
          <a:graphicData uri="http://schemas.openxmlformats.org/drawingml/2006/table">
            <a:tbl>
              <a:tblPr bandRow="1" firstRow="1">
                <a:noFill/>
                <a:tableStyleId>{355FFEE1-D1DF-4543-88B8-7B6718528D1F}</a:tableStyleId>
              </a:tblPr>
              <a:tblGrid>
                <a:gridCol w="2729950"/>
                <a:gridCol w="2729950"/>
                <a:gridCol w="2729950"/>
              </a:tblGrid>
              <a:tr h="6300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Age</a:t>
                      </a:r>
                      <a:endParaRPr sz="1800" u="none" cap="none" strike="noStrike"/>
                    </a:p>
                  </a:txBody>
                  <a:tcPr marT="45725" marB="45725" marR="91450" marL="91450"/>
                </a:tc>
              </a:tr>
              <a:tr h="6300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Ravi</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23</a:t>
                      </a:r>
                      <a:endParaRPr sz="1800" u="none" cap="none" strike="noStrike"/>
                    </a:p>
                  </a:txBody>
                  <a:tcPr marT="45725" marB="45725" marR="91450" marL="91450"/>
                </a:tc>
              </a:tr>
              <a:tr h="6300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Kumar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48</a:t>
                      </a:r>
                      <a:endParaRPr sz="1800" u="none" cap="none" strike="noStrike"/>
                    </a:p>
                  </a:txBody>
                  <a:tcPr marT="45725" marB="45725" marR="91450" marL="91450"/>
                </a:tc>
              </a:tr>
              <a:tr h="6300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6300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6300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83" name="Google Shape;83;p5"/>
          <p:cNvSpPr txBox="1"/>
          <p:nvPr/>
        </p:nvSpPr>
        <p:spPr>
          <a:xfrm>
            <a:off x="486450" y="5814400"/>
            <a:ext cx="8458200" cy="83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888888"/>
                </a:solidFill>
                <a:latin typeface="Calibri"/>
                <a:ea typeface="Calibri"/>
                <a:cs typeface="Calibri"/>
                <a:sym typeface="Calibri"/>
              </a:rPr>
              <a:t>Now you may start typing the commands in MySQL prompt of MySQL Command line Client</a:t>
            </a:r>
            <a:endParaRPr b="0" i="0" sz="2800" u="none" cap="none" strike="noStrike">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ctrTitle"/>
          </p:nvPr>
        </p:nvSpPr>
        <p:spPr>
          <a:xfrm>
            <a:off x="0" y="304800"/>
            <a:ext cx="9144000" cy="6553200"/>
          </a:xfrm>
          <a:prstGeom prst="rect">
            <a:avLst/>
          </a:prstGeom>
          <a:noFill/>
          <a:ln>
            <a:noFill/>
          </a:ln>
        </p:spPr>
        <p:txBody>
          <a:bodyPr anchorCtr="0" anchor="ctr" bIns="45700" lIns="91425" spcFirstLastPara="1" rIns="91425" wrap="square" tIns="45700">
            <a:noAutofit/>
          </a:bodyPr>
          <a:lstStyle/>
          <a:p>
            <a:pPr indent="0" lvl="0" marL="114300" rtl="0" algn="just">
              <a:lnSpc>
                <a:spcPct val="100000"/>
              </a:lnSpc>
              <a:spcBef>
                <a:spcPts val="0"/>
              </a:spcBef>
              <a:spcAft>
                <a:spcPts val="0"/>
              </a:spcAft>
              <a:buClr>
                <a:schemeClr val="dk1"/>
              </a:buClr>
              <a:buSzPts val="3600"/>
              <a:buFont typeface="Calibri"/>
              <a:buNone/>
            </a:pPr>
            <a:r>
              <a:rPr b="1" lang="en-US" sz="3000">
                <a:solidFill>
                  <a:srgbClr val="FF0000"/>
                </a:solidFill>
              </a:rPr>
              <a:t>3. SQL(Structured Query Language)</a:t>
            </a:r>
            <a:r>
              <a:rPr b="1" lang="en-US" sz="3000"/>
              <a:t> </a:t>
            </a:r>
            <a:r>
              <a:rPr lang="en-US" sz="3000"/>
              <a:t>is divided into</a:t>
            </a:r>
            <a:br>
              <a:rPr lang="en-US" sz="3959"/>
            </a:br>
            <a:r>
              <a:rPr lang="en-US" sz="2790"/>
              <a:t>1.DDL(Data Definition Language): Queries related to creating or changing structure of db or table. Example: </a:t>
            </a:r>
            <a:r>
              <a:rPr lang="en-US" sz="2790">
                <a:solidFill>
                  <a:srgbClr val="FF0000"/>
                </a:solidFill>
              </a:rPr>
              <a:t>create</a:t>
            </a:r>
            <a:r>
              <a:rPr lang="en-US" sz="2790"/>
              <a:t> db, </a:t>
            </a:r>
            <a:r>
              <a:rPr lang="en-US" sz="2790">
                <a:solidFill>
                  <a:srgbClr val="FF0000"/>
                </a:solidFill>
              </a:rPr>
              <a:t>create</a:t>
            </a:r>
            <a:r>
              <a:rPr lang="en-US" sz="2790"/>
              <a:t> table, </a:t>
            </a:r>
            <a:r>
              <a:rPr lang="en-US" sz="2790">
                <a:solidFill>
                  <a:srgbClr val="FF0000"/>
                </a:solidFill>
              </a:rPr>
              <a:t>alter</a:t>
            </a:r>
            <a:r>
              <a:rPr lang="en-US" sz="2790"/>
              <a:t> table(add column or drop column), </a:t>
            </a:r>
            <a:r>
              <a:rPr lang="en-US" sz="2790">
                <a:solidFill>
                  <a:srgbClr val="FF0000"/>
                </a:solidFill>
              </a:rPr>
              <a:t>drop</a:t>
            </a:r>
            <a:r>
              <a:rPr lang="en-US" sz="2790"/>
              <a:t> db or table</a:t>
            </a:r>
            <a:br>
              <a:rPr lang="en-US" sz="2790"/>
            </a:br>
            <a:r>
              <a:rPr lang="en-US" sz="2790"/>
              <a:t>2.DML(Data manipulation Language)</a:t>
            </a:r>
            <a:br>
              <a:rPr lang="en-US" sz="2790"/>
            </a:br>
            <a:r>
              <a:rPr lang="en-US" sz="2790">
                <a:solidFill>
                  <a:srgbClr val="FF0000"/>
                </a:solidFill>
              </a:rPr>
              <a:t>insert</a:t>
            </a:r>
            <a:r>
              <a:rPr lang="en-US" sz="2790"/>
              <a:t>, </a:t>
            </a:r>
            <a:r>
              <a:rPr lang="en-US" sz="2790">
                <a:solidFill>
                  <a:srgbClr val="FF0000"/>
                </a:solidFill>
              </a:rPr>
              <a:t>update</a:t>
            </a:r>
            <a:r>
              <a:rPr lang="en-US" sz="2790"/>
              <a:t>, </a:t>
            </a:r>
            <a:r>
              <a:rPr lang="en-US" sz="2790">
                <a:solidFill>
                  <a:srgbClr val="FF0000"/>
                </a:solidFill>
              </a:rPr>
              <a:t>delete</a:t>
            </a:r>
            <a:r>
              <a:rPr lang="en-US" sz="2790"/>
              <a:t>, </a:t>
            </a:r>
            <a:r>
              <a:rPr lang="en-US" sz="2790">
                <a:solidFill>
                  <a:srgbClr val="FF0000"/>
                </a:solidFill>
              </a:rPr>
              <a:t>truncate</a:t>
            </a:r>
            <a:r>
              <a:rPr lang="en-US" sz="2790"/>
              <a:t>: to insert rows, delete rows and to update data</a:t>
            </a:r>
            <a:br>
              <a:rPr lang="en-US" sz="2790"/>
            </a:br>
            <a:r>
              <a:rPr lang="en-US" sz="2790"/>
              <a:t>3.DQL(Data Query Language) </a:t>
            </a:r>
            <a:r>
              <a:rPr lang="en-US" sz="2790">
                <a:solidFill>
                  <a:srgbClr val="FF0000"/>
                </a:solidFill>
              </a:rPr>
              <a:t>select </a:t>
            </a:r>
            <a:r>
              <a:rPr lang="en-US" sz="2790"/>
              <a:t>: used to retrieve data in table(s)</a:t>
            </a:r>
            <a:br>
              <a:rPr lang="en-US" sz="2790"/>
            </a:br>
            <a:r>
              <a:rPr lang="en-US" sz="2790"/>
              <a:t>4.TCL(Transaction Control Language)</a:t>
            </a:r>
            <a:br>
              <a:rPr lang="en-US" sz="2790"/>
            </a:br>
            <a:r>
              <a:rPr lang="en-US" sz="2790">
                <a:solidFill>
                  <a:srgbClr val="FF0000"/>
                </a:solidFill>
              </a:rPr>
              <a:t>commit</a:t>
            </a:r>
            <a:r>
              <a:rPr lang="en-US" sz="2790"/>
              <a:t>, </a:t>
            </a:r>
            <a:r>
              <a:rPr lang="en-US" sz="2790">
                <a:solidFill>
                  <a:srgbClr val="FF0000"/>
                </a:solidFill>
              </a:rPr>
              <a:t>rollback</a:t>
            </a:r>
            <a:r>
              <a:rPr lang="en-US" sz="2790"/>
              <a:t> a Transaction</a:t>
            </a:r>
            <a:br>
              <a:rPr lang="en-US" sz="2790"/>
            </a:br>
            <a:r>
              <a:rPr lang="en-US" sz="2790"/>
              <a:t>5.DCL(Data Control Language)</a:t>
            </a:r>
            <a:br>
              <a:rPr lang="en-US" sz="2790"/>
            </a:br>
            <a:r>
              <a:rPr lang="en-US" sz="2790">
                <a:solidFill>
                  <a:srgbClr val="FF0000"/>
                </a:solidFill>
              </a:rPr>
              <a:t>grant</a:t>
            </a:r>
            <a:r>
              <a:rPr lang="en-US" sz="2790"/>
              <a:t>, </a:t>
            </a:r>
            <a:r>
              <a:rPr lang="en-US" sz="2790">
                <a:solidFill>
                  <a:srgbClr val="FF0000"/>
                </a:solidFill>
              </a:rPr>
              <a:t>revoke</a:t>
            </a:r>
            <a:r>
              <a:rPr lang="en-US" sz="2790"/>
              <a:t> Privileges to/from a user. Generally DCL is used by DBA.</a:t>
            </a:r>
            <a:br>
              <a:rPr lang="en-US" sz="2790"/>
            </a:br>
            <a:endParaRPr sz="2790"/>
          </a:p>
        </p:txBody>
      </p:sp>
      <p:sp>
        <p:nvSpPr>
          <p:cNvPr id="89" name="Google Shape;89;p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rPr lang="en-US"/>
              <a:t>www.java652.com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ctrTitle"/>
          </p:nvPr>
        </p:nvSpPr>
        <p:spPr>
          <a:xfrm>
            <a:off x="0" y="76200"/>
            <a:ext cx="9144000" cy="68580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Clr>
                <a:schemeClr val="dk1"/>
              </a:buClr>
              <a:buSzPts val="2790"/>
              <a:buFont typeface="Calibri"/>
              <a:buNone/>
            </a:pPr>
            <a:r>
              <a:rPr b="1" lang="en-US" sz="3200">
                <a:solidFill>
                  <a:srgbClr val="FF0000"/>
                </a:solidFill>
              </a:rPr>
              <a:t>SQL Commands</a:t>
            </a:r>
            <a:br>
              <a:rPr lang="en-US" sz="2700"/>
            </a:br>
            <a:r>
              <a:rPr lang="en-US" sz="2700">
                <a:solidFill>
                  <a:srgbClr val="FF0000"/>
                </a:solidFill>
              </a:rPr>
              <a:t>show databases; </a:t>
            </a:r>
            <a:r>
              <a:rPr lang="en-US" sz="2700"/>
              <a:t>- to view all  existing databases in the database server</a:t>
            </a:r>
            <a:br>
              <a:rPr lang="en-US" sz="2700"/>
            </a:br>
            <a:r>
              <a:rPr lang="en-US" sz="2700">
                <a:solidFill>
                  <a:srgbClr val="FF0000"/>
                </a:solidFill>
              </a:rPr>
              <a:t>use kkkk;  </a:t>
            </a:r>
            <a:r>
              <a:rPr lang="en-US" sz="2700"/>
              <a:t>- to select a specific database</a:t>
            </a:r>
            <a:br>
              <a:rPr lang="en-US" sz="2700"/>
            </a:br>
            <a:r>
              <a:rPr lang="en-US" sz="2700">
                <a:solidFill>
                  <a:srgbClr val="FF0000"/>
                </a:solidFill>
              </a:rPr>
              <a:t>drop database aaaa;  </a:t>
            </a:r>
            <a:r>
              <a:rPr lang="en-US" sz="2700"/>
              <a:t>- completely destroy the database aaaa</a:t>
            </a:r>
            <a:br>
              <a:rPr lang="en-US" sz="2700"/>
            </a:br>
            <a:r>
              <a:rPr lang="en-US" sz="2700">
                <a:solidFill>
                  <a:srgbClr val="FF0000"/>
                </a:solidFill>
              </a:rPr>
              <a:t>create database abcdef; </a:t>
            </a:r>
            <a:r>
              <a:rPr lang="en-US" sz="2700"/>
              <a:t>- create the database  abcdef</a:t>
            </a:r>
            <a:br>
              <a:rPr lang="en-US" sz="2700"/>
            </a:br>
            <a:r>
              <a:rPr lang="en-US" sz="2700">
                <a:solidFill>
                  <a:srgbClr val="FF0000"/>
                </a:solidFill>
              </a:rPr>
              <a:t>show tables; </a:t>
            </a:r>
            <a:r>
              <a:rPr lang="en-US" sz="2700"/>
              <a:t>- to view all tables in current database</a:t>
            </a:r>
            <a:br>
              <a:rPr lang="en-US" sz="2700"/>
            </a:br>
            <a:r>
              <a:rPr lang="en-US" sz="2700">
                <a:solidFill>
                  <a:srgbClr val="FF0000"/>
                </a:solidFill>
              </a:rPr>
              <a:t>CREATE TABLE institute(id INT, name VARCHAR(50), addr VARCHAR(100)); </a:t>
            </a:r>
            <a:r>
              <a:rPr lang="en-US" sz="2700"/>
              <a:t>- creates a table with the name institute, with three columns id, name, and addr</a:t>
            </a:r>
            <a:br>
              <a:rPr lang="en-US" sz="2700"/>
            </a:br>
            <a:r>
              <a:rPr lang="en-US" sz="2700">
                <a:solidFill>
                  <a:srgbClr val="FF0000"/>
                </a:solidFill>
              </a:rPr>
              <a:t>DESC institute; </a:t>
            </a:r>
            <a:r>
              <a:rPr lang="en-US" sz="2700"/>
              <a:t>- describe the structure of institute table</a:t>
            </a:r>
            <a:br>
              <a:rPr lang="en-US" sz="2700"/>
            </a:br>
            <a:r>
              <a:rPr lang="en-US" sz="2700">
                <a:solidFill>
                  <a:srgbClr val="FF0000"/>
                </a:solidFill>
              </a:rPr>
              <a:t>INSERT INTO institute VALUES(2,'abc institute','jp ngr');</a:t>
            </a:r>
            <a:br>
              <a:rPr lang="en-US" sz="2700"/>
            </a:br>
            <a:r>
              <a:rPr lang="en-US" sz="2700">
                <a:solidFill>
                  <a:srgbClr val="FF0000"/>
                </a:solidFill>
              </a:rPr>
              <a:t>SELECT * FROM institute; </a:t>
            </a:r>
            <a:r>
              <a:rPr lang="en-US" sz="2700"/>
              <a:t>-retrieve all rows and cols from institute table</a:t>
            </a:r>
            <a:br>
              <a:rPr lang="en-US" sz="2700"/>
            </a:br>
            <a:r>
              <a:rPr lang="en-US" sz="2700">
                <a:solidFill>
                  <a:srgbClr val="FF0000"/>
                </a:solidFill>
              </a:rPr>
              <a:t>INSERT INTO institute(id, name) VALUES(3,'some inst name'); </a:t>
            </a:r>
            <a:r>
              <a:rPr lang="en-US" sz="2700"/>
              <a:t>-insert a row with data only for specified columns</a:t>
            </a:r>
            <a:br>
              <a:rPr lang="en-US" sz="2700"/>
            </a:br>
            <a:r>
              <a:rPr lang="en-US" sz="2700"/>
              <a:t> </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ctrTitle"/>
          </p:nvPr>
        </p:nvSpPr>
        <p:spPr>
          <a:xfrm>
            <a:off x="0" y="0"/>
            <a:ext cx="9144000" cy="68580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Clr>
                <a:schemeClr val="dk1"/>
              </a:buClr>
              <a:buSzPts val="2790"/>
              <a:buFont typeface="Calibri"/>
              <a:buNone/>
            </a:pPr>
            <a:r>
              <a:rPr b="1" lang="en-US" sz="2800">
                <a:solidFill>
                  <a:srgbClr val="FF0000"/>
                </a:solidFill>
              </a:rPr>
              <a:t>SQL Commands</a:t>
            </a:r>
            <a:br>
              <a:rPr lang="en-US" sz="2800"/>
            </a:br>
            <a:r>
              <a:rPr lang="en-US" sz="2800">
                <a:solidFill>
                  <a:srgbClr val="FF0000"/>
                </a:solidFill>
              </a:rPr>
              <a:t> INSERT INTO institute(id, name) VALUES(3,'some inst name'); </a:t>
            </a:r>
            <a:r>
              <a:rPr lang="en-US" sz="2800"/>
              <a:t>-insert a row with data only for specified columns</a:t>
            </a:r>
            <a:br>
              <a:rPr lang="en-US" sz="2800"/>
            </a:br>
            <a:r>
              <a:rPr lang="en-US" sz="2800"/>
              <a:t> </a:t>
            </a:r>
            <a:r>
              <a:rPr lang="en-US" sz="2800">
                <a:solidFill>
                  <a:srgbClr val="FF0000"/>
                </a:solidFill>
              </a:rPr>
              <a:t>SELECT name,addr FROM institute WHERE id=2; </a:t>
            </a:r>
            <a:r>
              <a:rPr lang="en-US" sz="2800"/>
              <a:t>- retrieve only name and addr cols, for the rows whose id is 2</a:t>
            </a:r>
            <a:br>
              <a:rPr lang="en-US" sz="2800"/>
            </a:br>
            <a:r>
              <a:rPr lang="en-US" sz="2800"/>
              <a:t> </a:t>
            </a:r>
            <a:r>
              <a:rPr lang="en-US" sz="2800">
                <a:solidFill>
                  <a:srgbClr val="FF0000"/>
                </a:solidFill>
              </a:rPr>
              <a:t>ALTER TABLE institute ADD COLUMN city VARCHAR(20); </a:t>
            </a:r>
            <a:r>
              <a:rPr lang="en-US" sz="2800"/>
              <a:t>- adds a city column to institute table</a:t>
            </a:r>
            <a:br>
              <a:rPr lang="en-US" sz="2800"/>
            </a:br>
            <a:r>
              <a:rPr lang="en-US" sz="2800"/>
              <a:t>UPDATE TABLE institute set id=25 WHERE id=3;</a:t>
            </a:r>
            <a:br>
              <a:rPr lang="en-US" sz="2800"/>
            </a:br>
            <a:r>
              <a:rPr lang="en-US" sz="2800"/>
              <a:t> </a:t>
            </a:r>
            <a:r>
              <a:rPr lang="en-US" sz="2800">
                <a:solidFill>
                  <a:srgbClr val="FF0000"/>
                </a:solidFill>
              </a:rPr>
              <a:t>delete from institute where name like 'java%'; </a:t>
            </a:r>
            <a:r>
              <a:rPr lang="en-US" sz="2800"/>
              <a:t>- deletes the rows with name column value starts with java</a:t>
            </a:r>
            <a:br>
              <a:rPr lang="en-US" sz="2800"/>
            </a:br>
            <a:r>
              <a:rPr lang="en-US" sz="2800"/>
              <a:t> </a:t>
            </a:r>
            <a:r>
              <a:rPr lang="en-US" sz="2800">
                <a:solidFill>
                  <a:srgbClr val="FF0000"/>
                </a:solidFill>
              </a:rPr>
              <a:t>delete from institute; </a:t>
            </a:r>
            <a:r>
              <a:rPr lang="en-US" sz="2800"/>
              <a:t>- deletes only rows(and not table), one by one, where condition can be used</a:t>
            </a:r>
            <a:br>
              <a:rPr lang="en-US" sz="2800">
                <a:solidFill>
                  <a:srgbClr val="FF0000"/>
                </a:solidFill>
              </a:rPr>
            </a:br>
            <a:r>
              <a:rPr lang="en-US" sz="2800">
                <a:solidFill>
                  <a:srgbClr val="FF0000"/>
                </a:solidFill>
              </a:rPr>
              <a:t> truncate institute; </a:t>
            </a:r>
            <a:r>
              <a:rPr lang="en-US" sz="2800"/>
              <a:t>- deletes only rows in table, all at a time. No where condition</a:t>
            </a:r>
            <a:br>
              <a:rPr lang="en-US" sz="2800">
                <a:solidFill>
                  <a:srgbClr val="FF0000"/>
                </a:solidFill>
              </a:rPr>
            </a:br>
            <a:r>
              <a:rPr lang="en-US" sz="2800">
                <a:solidFill>
                  <a:srgbClr val="FF0000"/>
                </a:solidFill>
              </a:rPr>
              <a:t> drop table institute; </a:t>
            </a:r>
            <a:r>
              <a:rPr lang="en-US" sz="2800"/>
              <a:t>- destroys institute table along with all table rows</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ctrTitle"/>
          </p:nvPr>
        </p:nvSpPr>
        <p:spPr>
          <a:xfrm>
            <a:off x="0" y="0"/>
            <a:ext cx="9144000" cy="6858000"/>
          </a:xfrm>
          <a:prstGeom prst="rect">
            <a:avLst/>
          </a:prstGeom>
          <a:noFill/>
          <a:ln>
            <a:noFill/>
          </a:ln>
        </p:spPr>
        <p:txBody>
          <a:bodyPr anchorCtr="0" anchor="ctr" bIns="45700" lIns="91425" spcFirstLastPara="1" rIns="91425" wrap="square" tIns="45700">
            <a:noAutofit/>
          </a:bodyPr>
          <a:lstStyle/>
          <a:p>
            <a:pPr indent="57150" lvl="0" marL="0" rtl="0" algn="just">
              <a:lnSpc>
                <a:spcPct val="100000"/>
              </a:lnSpc>
              <a:spcBef>
                <a:spcPts val="0"/>
              </a:spcBef>
              <a:spcAft>
                <a:spcPts val="0"/>
              </a:spcAft>
              <a:buClr>
                <a:schemeClr val="dk1"/>
              </a:buClr>
              <a:buSzPts val="3100"/>
              <a:buFont typeface="Calibri"/>
              <a:buNone/>
            </a:pPr>
            <a:r>
              <a:rPr b="1" lang="en-US" sz="3100">
                <a:solidFill>
                  <a:srgbClr val="FF0000"/>
                </a:solidFill>
              </a:rPr>
              <a:t>4. Multiple Conditions in WHERE CLAUSE</a:t>
            </a:r>
            <a:br>
              <a:rPr lang="en-US" sz="3100"/>
            </a:br>
            <a:r>
              <a:rPr lang="en-US" sz="3100"/>
              <a:t>It is possible to specify multiple conditions in WHERE clause by using AND, OR keywords</a:t>
            </a:r>
            <a:br>
              <a:rPr lang="en-US" sz="3100"/>
            </a:br>
            <a:r>
              <a:rPr lang="en-US" sz="3100"/>
              <a:t>For eg: </a:t>
            </a:r>
            <a:r>
              <a:rPr lang="en-US" sz="3100">
                <a:solidFill>
                  <a:srgbClr val="FF0000"/>
                </a:solidFill>
              </a:rPr>
              <a:t>DELETE FROM institute WHERE id&gt;4 AND name like ‘a%’;</a:t>
            </a:r>
            <a:r>
              <a:rPr lang="en-US" sz="3100"/>
              <a:t> - deletes all records whose id greater than 4 and name starts with a</a:t>
            </a:r>
            <a:br>
              <a:rPr lang="en-US" sz="3100"/>
            </a:br>
            <a:br>
              <a:rPr lang="en-US" sz="3100"/>
            </a:br>
            <a:r>
              <a:rPr lang="en-US" sz="3100"/>
              <a:t>NOTE: same procedure can be applied to any number of conditions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