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PT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D199FD-2CE0-4633-B793-F52B8EDC0D0F}">
  <a:tblStyle styleId="{AAD199FD-2CE0-4633-B793-F52B8EDC0D0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4.xml"/><Relationship Id="rId41" Type="http://schemas.openxmlformats.org/officeDocument/2006/relationships/font" Target="fonts/PT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bold.fntdata"/><Relationship Id="rId16" Type="http://schemas.openxmlformats.org/officeDocument/2006/relationships/slide" Target="slides/slide10.xml"/><Relationship Id="rId38" Type="http://schemas.openxmlformats.org/officeDocument/2006/relationships/font" Target="fonts/PT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65b7bc067_0_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865b7bc067_0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65b7bc067_0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865b7bc067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65b7bc067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865b7bc067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65b7bc067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865b7bc067_0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6e226a72b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76e226a72b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76e226a72b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65b7bc067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865b7bc067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65b7bc067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865b7bc067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65b7bc067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865b7bc067_0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65b7bc067_0_2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865b7bc067_0_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65b7bc067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65b7bc067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503d1f13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8503d1f13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7aee2d695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77aee2d69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65b7bc067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65b7bc067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65b7bc067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865b7bc067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6e226a72b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76e226a72b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6e226a72b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76e226a72b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65b7bc067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865b7bc067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65b7bc067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865b7bc067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65b7bc067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865b7bc067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65b7bc067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865b7bc067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aac18bb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8aac18bbb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8aac18bbb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83dd96d9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883dd96d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65b7bc067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865b7bc067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65b7bc067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865b7bc067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503d1f139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8503d1f139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80e260e6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8480e260e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503d1f13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503d1f13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java.sun.com/javase/6/docs/api/java/lang/Throwable.html" TargetMode="External"/><Relationship Id="rId5" Type="http://schemas.openxmlformats.org/officeDocument/2006/relationships/hyperlink" Target="http://java.sun.com/javase/6/docs/api/java/lang/Exception.html" TargetMode="External"/><Relationship Id="rId6" Type="http://schemas.openxmlformats.org/officeDocument/2006/relationships/hyperlink" Target="http://java.sun.com/javase/6/docs/api/java/lang/Error.html" TargetMode="External"/><Relationship Id="rId7" Type="http://schemas.openxmlformats.org/officeDocument/2006/relationships/hyperlink" Target="http://java.sun.com/javase/6/docs/api/java/lang/Excepti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p:nvPr/>
        </p:nvSpPr>
        <p:spPr>
          <a:xfrm>
            <a:off x="1981200" y="2924900"/>
            <a:ext cx="6211500" cy="646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FF0000"/>
                </a:solidFill>
              </a:rPr>
              <a:t>Java Exception Handling</a:t>
            </a:r>
            <a:endParaRPr b="1" sz="3600">
              <a:solidFill>
                <a:srgbClr val="FF0000"/>
              </a:solidFill>
            </a:endParaRPr>
          </a:p>
        </p:txBody>
      </p:sp>
      <p:sp>
        <p:nvSpPr>
          <p:cNvPr id="59" name="Google Shape;59;p1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22"/>
          <p:cNvSpPr/>
          <p:nvPr/>
        </p:nvSpPr>
        <p:spPr>
          <a:xfrm>
            <a:off x="0" y="263775"/>
            <a:ext cx="9144000" cy="640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700">
                <a:solidFill>
                  <a:srgbClr val="FF0000"/>
                </a:solidFill>
                <a:latin typeface="Calibri"/>
                <a:ea typeface="Calibri"/>
                <a:cs typeface="Calibri"/>
                <a:sym typeface="Calibri"/>
              </a:rPr>
              <a:t>4. Control Flow of Exceptions: </a:t>
            </a:r>
            <a:endParaRPr sz="2700">
              <a:solidFill>
                <a:schemeClr val="dk1"/>
              </a:solidFill>
            </a:endParaRPr>
          </a:p>
          <a:p>
            <a:pPr indent="0" lvl="0" marL="0" rtl="0" algn="l">
              <a:spcBef>
                <a:spcPts val="0"/>
              </a:spcBef>
              <a:spcAft>
                <a:spcPts val="0"/>
              </a:spcAft>
              <a:buClr>
                <a:schemeClr val="dk1"/>
              </a:buClr>
              <a:buFont typeface="Arial"/>
              <a:buNone/>
            </a:pPr>
            <a:r>
              <a:rPr b="1" lang="en-US" sz="2000">
                <a:solidFill>
                  <a:srgbClr val="FF0000"/>
                </a:solidFill>
                <a:latin typeface="Calibri"/>
                <a:ea typeface="Calibri"/>
                <a:cs typeface="Calibri"/>
                <a:sym typeface="Calibri"/>
              </a:rPr>
              <a:t>Flow of Execution when Exception Occurs</a:t>
            </a:r>
            <a:endParaRPr b="1" sz="2000">
              <a:solidFill>
                <a:srgbClr val="FF0000"/>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void met1()</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try{</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//exception occurred</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//when above exception is thrown,  these statements does not execute</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catch(Exception et)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//statements in catch block gets executed only if exception occurs</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12" name="Google Shape;112;p22"/>
          <p:cNvSpPr/>
          <p:nvPr/>
        </p:nvSpPr>
        <p:spPr>
          <a:xfrm>
            <a:off x="3124200" y="1905000"/>
            <a:ext cx="152400" cy="1219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2"/>
          <p:cNvSpPr/>
          <p:nvPr/>
        </p:nvSpPr>
        <p:spPr>
          <a:xfrm>
            <a:off x="3133725" y="4648200"/>
            <a:ext cx="152400" cy="1219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23"/>
          <p:cNvSpPr/>
          <p:nvPr/>
        </p:nvSpPr>
        <p:spPr>
          <a:xfrm>
            <a:off x="0" y="226100"/>
            <a:ext cx="9144000" cy="644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200">
                <a:solidFill>
                  <a:srgbClr val="FF0000"/>
                </a:solidFill>
              </a:rPr>
              <a:t>Execution Flow when Exception does not occur</a:t>
            </a:r>
            <a:endParaRPr b="1" sz="2200">
              <a:solidFill>
                <a:srgbClr val="FF0000"/>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void met1()</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try{</a:t>
            </a:r>
            <a:endParaRPr>
              <a:solidFill>
                <a:schemeClr val="dk1"/>
              </a:solidFill>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//business logic</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//full code in try block gets executed if exception is not thrown</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catch(Exception et)</a:t>
            </a:r>
            <a:endParaRPr>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//if exception is not thrown, statements in catch block does not execute</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finally</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//statements here always gets executed whether or not Exception occurs</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2000">
              <a:solidFill>
                <a:schemeClr val="dk1"/>
              </a:solidFill>
              <a:latin typeface="Calibri"/>
              <a:ea typeface="Calibri"/>
              <a:cs typeface="Calibri"/>
              <a:sym typeface="Calibri"/>
            </a:endParaRPr>
          </a:p>
        </p:txBody>
      </p:sp>
      <p:sp>
        <p:nvSpPr>
          <p:cNvPr id="120" name="Google Shape;120;p23"/>
          <p:cNvSpPr/>
          <p:nvPr/>
        </p:nvSpPr>
        <p:spPr>
          <a:xfrm>
            <a:off x="3133725" y="1371600"/>
            <a:ext cx="219000" cy="23574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3"/>
          <p:cNvSpPr/>
          <p:nvPr/>
        </p:nvSpPr>
        <p:spPr>
          <a:xfrm>
            <a:off x="3133725" y="5181600"/>
            <a:ext cx="219000" cy="8070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471633" y="6231041"/>
            <a:ext cx="548700" cy="51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24"/>
          <p:cNvSpPr/>
          <p:nvPr/>
        </p:nvSpPr>
        <p:spPr>
          <a:xfrm>
            <a:off x="-825" y="152412"/>
            <a:ext cx="9144000" cy="651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800">
                <a:solidFill>
                  <a:srgbClr val="FF0000"/>
                </a:solidFill>
              </a:rPr>
              <a:t>try with finally and without catch</a:t>
            </a:r>
            <a:endParaRPr sz="2800">
              <a:solidFill>
                <a:schemeClr val="dk1"/>
              </a:solidFill>
            </a:endParaRPr>
          </a:p>
          <a:p>
            <a:pPr indent="0" lvl="0" marL="0" rtl="0" algn="just">
              <a:spcBef>
                <a:spcPts val="0"/>
              </a:spcBef>
              <a:spcAft>
                <a:spcPts val="0"/>
              </a:spcAft>
              <a:buClr>
                <a:schemeClr val="dk1"/>
              </a:buClr>
              <a:buFont typeface="Arial"/>
              <a:buNone/>
            </a:pPr>
            <a:r>
              <a:rPr lang="en-US" sz="2800">
                <a:solidFill>
                  <a:srgbClr val="888888"/>
                </a:solidFill>
              </a:rPr>
              <a:t>As already known finally block can exist only with a try block, and may be without catch block. since the Exception is either directly or indirectly thrown from the statements within try block, and since this Exception is not being handled within the method, as there is no catch block. </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throws statement may need to be used in method declaration, </a:t>
            </a:r>
            <a:r>
              <a:rPr b="1" lang="en-US" sz="2800">
                <a:solidFill>
                  <a:srgbClr val="FF0000"/>
                </a:solidFill>
              </a:rPr>
              <a:t>however we want some statements to be always executed(either Exception occurs or not) before returning this method,</a:t>
            </a:r>
            <a:r>
              <a:rPr lang="en-US" sz="2800">
                <a:solidFill>
                  <a:srgbClr val="888888"/>
                </a:solidFill>
              </a:rPr>
              <a:t> such statements need to be placed in finally block</a:t>
            </a:r>
            <a:endParaRPr sz="2800">
              <a:solidFill>
                <a:srgbClr val="88888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5"/>
          <p:cNvSpPr/>
          <p:nvPr/>
        </p:nvSpPr>
        <p:spPr>
          <a:xfrm>
            <a:off x="0" y="320300"/>
            <a:ext cx="9144000" cy="634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sz="2800">
                <a:solidFill>
                  <a:srgbClr val="888888"/>
                </a:solidFill>
              </a:rPr>
              <a:t>void met() throws XyzException</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//statements here</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try{</a:t>
            </a:r>
            <a:endParaRPr sz="2800">
              <a:solidFill>
                <a:srgbClr val="888888"/>
              </a:solidFill>
            </a:endParaRPr>
          </a:p>
          <a:p>
            <a:pPr indent="457200" lvl="0" marL="457200" rtl="0" algn="just">
              <a:spcBef>
                <a:spcPts val="0"/>
              </a:spcBef>
              <a:spcAft>
                <a:spcPts val="0"/>
              </a:spcAft>
              <a:buClr>
                <a:schemeClr val="dk1"/>
              </a:buClr>
              <a:buFont typeface="Arial"/>
              <a:buNone/>
            </a:pPr>
            <a:r>
              <a:rPr lang="en-US" sz="2800">
                <a:solidFill>
                  <a:srgbClr val="888888"/>
                </a:solidFill>
              </a:rPr>
              <a:t>//statements here</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finally</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457200" lvl="0" marL="457200" rtl="0" algn="just">
              <a:spcBef>
                <a:spcPts val="0"/>
              </a:spcBef>
              <a:spcAft>
                <a:spcPts val="0"/>
              </a:spcAft>
              <a:buClr>
                <a:schemeClr val="dk1"/>
              </a:buClr>
              <a:buFont typeface="Arial"/>
              <a:buNone/>
            </a:pPr>
            <a:r>
              <a:rPr lang="en-US" sz="2800">
                <a:solidFill>
                  <a:srgbClr val="888888"/>
                </a:solidFill>
              </a:rPr>
              <a:t>//statements which need ot be always executed</a:t>
            </a:r>
            <a:endParaRPr sz="2800">
              <a:solidFill>
                <a:srgbClr val="888888"/>
              </a:solidFill>
            </a:endParaRPr>
          </a:p>
          <a:p>
            <a:pPr indent="0" lvl="0" marL="457200" rtl="0" algn="just">
              <a:spcBef>
                <a:spcPts val="0"/>
              </a:spcBef>
              <a:spcAft>
                <a:spcPts val="0"/>
              </a:spcAft>
              <a:buClr>
                <a:schemeClr val="dk1"/>
              </a:buClr>
              <a:buFont typeface="Arial"/>
              <a:buNone/>
            </a:pPr>
            <a:r>
              <a:rPr lang="en-US" sz="2800">
                <a:solidFill>
                  <a:srgbClr val="888888"/>
                </a:solidFill>
              </a:rPr>
              <a:t>}</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a:t>
            </a:r>
            <a:endParaRPr sz="2800">
              <a:solidFill>
                <a:srgbClr val="888888"/>
              </a:solidFill>
            </a:endParaRPr>
          </a:p>
          <a:p>
            <a:pPr indent="0" lvl="0" marL="0" marR="0" rtl="0" algn="l">
              <a:spcBef>
                <a:spcPts val="0"/>
              </a:spcBef>
              <a:spcAft>
                <a:spcPts val="0"/>
              </a:spcAft>
              <a:buNone/>
            </a:pPr>
            <a:r>
              <a:t/>
            </a:r>
            <a:endParaRPr sz="2800">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p:nvPr/>
        </p:nvSpPr>
        <p:spPr>
          <a:xfrm>
            <a:off x="0" y="0"/>
            <a:ext cx="9144000" cy="954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5. </a:t>
            </a:r>
            <a:r>
              <a:rPr b="1" lang="en-US" sz="2800">
                <a:solidFill>
                  <a:srgbClr val="FF0000"/>
                </a:solidFill>
                <a:latin typeface="Calibri"/>
                <a:ea typeface="Calibri"/>
                <a:cs typeface="Calibri"/>
                <a:sym typeface="Calibri"/>
              </a:rPr>
              <a:t>List of some built in Exceptions</a:t>
            </a:r>
            <a:endParaRPr b="1">
              <a:solidFill>
                <a:srgbClr val="FF0000"/>
              </a:solidFill>
            </a:endParaRPr>
          </a:p>
          <a:p>
            <a:pPr indent="0" lvl="0" marL="0" marR="0" rtl="0" algn="l">
              <a:spcBef>
                <a:spcPts val="0"/>
              </a:spcBef>
              <a:spcAft>
                <a:spcPts val="0"/>
              </a:spcAft>
              <a:buNone/>
            </a:pPr>
            <a:r>
              <a:rPr lang="en-US" sz="2800">
                <a:solidFill>
                  <a:srgbClr val="888888"/>
                </a:solidFill>
                <a:latin typeface="Calibri"/>
                <a:ea typeface="Calibri"/>
                <a:cs typeface="Calibri"/>
                <a:sym typeface="Calibri"/>
              </a:rPr>
              <a:t>Below Exceptions are in java.lang package</a:t>
            </a:r>
            <a:endParaRPr sz="2800">
              <a:solidFill>
                <a:srgbClr val="888888"/>
              </a:solidFill>
              <a:latin typeface="Calibri"/>
              <a:ea typeface="Calibri"/>
              <a:cs typeface="Calibri"/>
              <a:sym typeface="Calibri"/>
            </a:endParaRPr>
          </a:p>
        </p:txBody>
      </p:sp>
      <p:sp>
        <p:nvSpPr>
          <p:cNvPr id="140" name="Google Shape;140;p26"/>
          <p:cNvSpPr/>
          <p:nvPr/>
        </p:nvSpPr>
        <p:spPr>
          <a:xfrm>
            <a:off x="0" y="5715000"/>
            <a:ext cx="9144000" cy="954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rgbClr val="888888"/>
                </a:solidFill>
                <a:latin typeface="Calibri"/>
                <a:ea typeface="Calibri"/>
                <a:cs typeface="Calibri"/>
                <a:sym typeface="Calibri"/>
              </a:rPr>
              <a:t>There a number of other Exceptions like IOException, SocketException, etc…</a:t>
            </a:r>
            <a:endParaRPr sz="2800">
              <a:solidFill>
                <a:srgbClr val="888888"/>
              </a:solidFill>
              <a:latin typeface="Calibri"/>
              <a:ea typeface="Calibri"/>
              <a:cs typeface="Calibri"/>
              <a:sym typeface="Calibri"/>
            </a:endParaRPr>
          </a:p>
        </p:txBody>
      </p:sp>
      <p:graphicFrame>
        <p:nvGraphicFramePr>
          <p:cNvPr id="141" name="Google Shape;141;p26"/>
          <p:cNvGraphicFramePr/>
          <p:nvPr/>
        </p:nvGraphicFramePr>
        <p:xfrm>
          <a:off x="245575" y="954001"/>
          <a:ext cx="3000000" cy="3000000"/>
        </p:xfrm>
        <a:graphic>
          <a:graphicData uri="http://schemas.openxmlformats.org/drawingml/2006/table">
            <a:tbl>
              <a:tblPr bandRow="1" firstRow="1">
                <a:noFill/>
                <a:tableStyleId>{AAD199FD-2CE0-4633-B793-F52B8EDC0D0F}</a:tableStyleId>
              </a:tblPr>
              <a:tblGrid>
                <a:gridCol w="3474500"/>
                <a:gridCol w="5178350"/>
              </a:tblGrid>
              <a:tr h="511250">
                <a:tc>
                  <a:txBody>
                    <a:bodyPr/>
                    <a:lstStyle/>
                    <a:p>
                      <a:pPr indent="0" lvl="0" marL="0" marR="0" rtl="0" algn="l">
                        <a:spcBef>
                          <a:spcPts val="0"/>
                        </a:spcBef>
                        <a:spcAft>
                          <a:spcPts val="0"/>
                        </a:spcAft>
                        <a:buNone/>
                      </a:pPr>
                      <a:r>
                        <a:rPr lang="en-US" sz="1800" u="none" cap="none" strike="noStrike"/>
                        <a:t>Exception class name</a:t>
                      </a:r>
                      <a:endParaRPr sz="1800"/>
                    </a:p>
                  </a:txBody>
                  <a:tcPr marT="45725" marB="45725" marR="91450" marL="91450"/>
                </a:tc>
                <a:tc>
                  <a:txBody>
                    <a:bodyPr/>
                    <a:lstStyle/>
                    <a:p>
                      <a:pPr indent="0" lvl="0" marL="0" marR="0" rtl="0" algn="l">
                        <a:spcBef>
                          <a:spcPts val="0"/>
                        </a:spcBef>
                        <a:spcAft>
                          <a:spcPts val="0"/>
                        </a:spcAft>
                        <a:buNone/>
                      </a:pPr>
                      <a:r>
                        <a:rPr lang="en-US" sz="1800"/>
                        <a:t>Occurs when</a:t>
                      </a:r>
                      <a:endParaRPr sz="1800"/>
                    </a:p>
                  </a:txBody>
                  <a:tcPr marT="45725" marB="45725" marR="91450" marL="91450"/>
                </a:tc>
              </a:tr>
              <a:tr h="511250">
                <a:tc>
                  <a:txBody>
                    <a:bodyPr/>
                    <a:lstStyle/>
                    <a:p>
                      <a:pPr indent="0" lvl="0" marL="0" marR="0" rtl="0" algn="l">
                        <a:spcBef>
                          <a:spcPts val="0"/>
                        </a:spcBef>
                        <a:spcAft>
                          <a:spcPts val="0"/>
                        </a:spcAft>
                        <a:buNone/>
                      </a:pPr>
                      <a:r>
                        <a:rPr lang="en-US" sz="1800"/>
                        <a:t>NullPointerException</a:t>
                      </a:r>
                      <a:endParaRPr sz="1800"/>
                    </a:p>
                  </a:txBody>
                  <a:tcPr marT="45725" marB="45725" marR="91450" marL="91450"/>
                </a:tc>
                <a:tc>
                  <a:txBody>
                    <a:bodyPr/>
                    <a:lstStyle/>
                    <a:p>
                      <a:pPr indent="0" lvl="0" marL="0" marR="0" rtl="0" algn="l">
                        <a:spcBef>
                          <a:spcPts val="0"/>
                        </a:spcBef>
                        <a:spcAft>
                          <a:spcPts val="0"/>
                        </a:spcAft>
                        <a:buNone/>
                      </a:pPr>
                      <a:r>
                        <a:rPr lang="en-US" sz="1800"/>
                        <a:t>referring a Reference which is null</a:t>
                      </a:r>
                      <a:endParaRPr sz="1800"/>
                    </a:p>
                  </a:txBody>
                  <a:tcPr marT="45725" marB="45725" marR="91450" marL="91450"/>
                </a:tc>
              </a:tr>
              <a:tr h="603850">
                <a:tc>
                  <a:txBody>
                    <a:bodyPr/>
                    <a:lstStyle/>
                    <a:p>
                      <a:pPr indent="0" lvl="0" marL="0" marR="0" rtl="0" algn="l">
                        <a:spcBef>
                          <a:spcPts val="0"/>
                        </a:spcBef>
                        <a:spcAft>
                          <a:spcPts val="0"/>
                        </a:spcAft>
                        <a:buNone/>
                      </a:pPr>
                      <a:r>
                        <a:rPr lang="en-US" sz="1800"/>
                        <a:t>ArrayIndexOutofBoundsException</a:t>
                      </a:r>
                      <a:endParaRPr sz="1800"/>
                    </a:p>
                  </a:txBody>
                  <a:tcPr marT="45725" marB="45725" marR="91450" marL="91450"/>
                </a:tc>
                <a:tc>
                  <a:txBody>
                    <a:bodyPr/>
                    <a:lstStyle/>
                    <a:p>
                      <a:pPr indent="0" lvl="0" marL="0" marR="0" rtl="0" algn="l">
                        <a:spcBef>
                          <a:spcPts val="0"/>
                        </a:spcBef>
                        <a:spcAft>
                          <a:spcPts val="0"/>
                        </a:spcAft>
                        <a:buNone/>
                      </a:pPr>
                      <a:r>
                        <a:rPr lang="en-US" sz="1800"/>
                        <a:t>accessing an array element which doesn’t exist(i..e actual size of array is &lt; index being referred)</a:t>
                      </a:r>
                      <a:endParaRPr sz="1800"/>
                    </a:p>
                  </a:txBody>
                  <a:tcPr marT="45725" marB="45725" marR="91450" marL="91450"/>
                </a:tc>
              </a:tr>
              <a:tr h="511250">
                <a:tc>
                  <a:txBody>
                    <a:bodyPr/>
                    <a:lstStyle/>
                    <a:p>
                      <a:pPr indent="0" lvl="0" marL="0" marR="0" rtl="0" algn="l">
                        <a:spcBef>
                          <a:spcPts val="0"/>
                        </a:spcBef>
                        <a:spcAft>
                          <a:spcPts val="0"/>
                        </a:spcAft>
                        <a:buNone/>
                      </a:pPr>
                      <a:r>
                        <a:rPr lang="en-US" sz="1800"/>
                        <a:t>NumberFormatException</a:t>
                      </a:r>
                      <a:endParaRPr sz="1800"/>
                    </a:p>
                  </a:txBody>
                  <a:tcPr marT="45725" marB="45725" marR="91450" marL="91450"/>
                </a:tc>
                <a:tc>
                  <a:txBody>
                    <a:bodyPr/>
                    <a:lstStyle/>
                    <a:p>
                      <a:pPr indent="0" lvl="0" marL="0" marR="0" rtl="0" algn="l">
                        <a:spcBef>
                          <a:spcPts val="0"/>
                        </a:spcBef>
                        <a:spcAft>
                          <a:spcPts val="0"/>
                        </a:spcAft>
                        <a:buNone/>
                      </a:pPr>
                      <a:r>
                        <a:rPr lang="en-US" sz="1800"/>
                        <a:t>occurs when Integer.parseInt(“10”), and given string cannot be converted into valid Integer</a:t>
                      </a:r>
                      <a:endParaRPr sz="1800"/>
                    </a:p>
                  </a:txBody>
                  <a:tcPr marT="45725" marB="45725" marR="91450" marL="91450"/>
                </a:tc>
              </a:tr>
              <a:tr h="511250">
                <a:tc>
                  <a:txBody>
                    <a:bodyPr/>
                    <a:lstStyle/>
                    <a:p>
                      <a:pPr indent="0" lvl="0" marL="0" marR="0" rtl="0" algn="l">
                        <a:spcBef>
                          <a:spcPts val="0"/>
                        </a:spcBef>
                        <a:spcAft>
                          <a:spcPts val="0"/>
                        </a:spcAft>
                        <a:buNone/>
                      </a:pPr>
                      <a:r>
                        <a:rPr lang="en-US" sz="1800"/>
                        <a:t>ArithmeticException</a:t>
                      </a:r>
                      <a:endParaRPr sz="1800"/>
                    </a:p>
                  </a:txBody>
                  <a:tcPr marT="45725" marB="45725" marR="91450" marL="91450"/>
                </a:tc>
                <a:tc>
                  <a:txBody>
                    <a:bodyPr/>
                    <a:lstStyle/>
                    <a:p>
                      <a:pPr indent="0" lvl="0" marL="0" marR="0" rtl="0" algn="l">
                        <a:spcBef>
                          <a:spcPts val="0"/>
                        </a:spcBef>
                        <a:spcAft>
                          <a:spcPts val="0"/>
                        </a:spcAft>
                        <a:buNone/>
                      </a:pPr>
                      <a:r>
                        <a:rPr lang="en-US" sz="1800"/>
                        <a:t>dividing by zero</a:t>
                      </a:r>
                      <a:endParaRPr sz="1800"/>
                    </a:p>
                  </a:txBody>
                  <a:tcPr marT="45725" marB="45725" marR="91450" marL="91450"/>
                </a:tc>
              </a:tr>
              <a:tr h="511250">
                <a:tc>
                  <a:txBody>
                    <a:bodyPr/>
                    <a:lstStyle/>
                    <a:p>
                      <a:pPr indent="0" lvl="0" marL="0" marR="0" rtl="0" algn="l">
                        <a:spcBef>
                          <a:spcPts val="0"/>
                        </a:spcBef>
                        <a:spcAft>
                          <a:spcPts val="0"/>
                        </a:spcAft>
                        <a:buNone/>
                      </a:pPr>
                      <a:r>
                        <a:rPr lang="en-US" sz="1800"/>
                        <a:t>OutofMemoryError</a:t>
                      </a:r>
                      <a:endParaRPr sz="1800"/>
                    </a:p>
                  </a:txBody>
                  <a:tcPr marT="45725" marB="45725" marR="91450" marL="91450"/>
                </a:tc>
                <a:tc>
                  <a:txBody>
                    <a:bodyPr/>
                    <a:lstStyle/>
                    <a:p>
                      <a:pPr indent="0" lvl="0" marL="0" rtl="0" algn="l">
                        <a:spcBef>
                          <a:spcPts val="0"/>
                        </a:spcBef>
                        <a:spcAft>
                          <a:spcPts val="0"/>
                        </a:spcAft>
                        <a:buNone/>
                      </a:pPr>
                      <a:r>
                        <a:rPr lang="en-US" sz="2000"/>
                        <a:t>Heap memory is full(UnChecked)</a:t>
                      </a:r>
                      <a:endParaRPr sz="1800"/>
                    </a:p>
                  </a:txBody>
                  <a:tcPr marT="45725" marB="45725" marR="91450" marL="91450"/>
                </a:tc>
              </a:tr>
              <a:tr h="511250">
                <a:tc>
                  <a:txBody>
                    <a:bodyPr/>
                    <a:lstStyle/>
                    <a:p>
                      <a:pPr indent="0" lvl="0" marL="0" marR="0" rtl="0" algn="l">
                        <a:spcBef>
                          <a:spcPts val="0"/>
                        </a:spcBef>
                        <a:spcAft>
                          <a:spcPts val="0"/>
                        </a:spcAft>
                        <a:buNone/>
                      </a:pPr>
                      <a:r>
                        <a:rPr lang="en-US" sz="1800"/>
                        <a:t>StringIndexOutOfBoundsException</a:t>
                      </a:r>
                      <a:endParaRPr sz="1800"/>
                    </a:p>
                  </a:txBody>
                  <a:tcPr marT="45725" marB="45725" marR="91450" marL="91450"/>
                </a:tc>
                <a:tc>
                  <a:txBody>
                    <a:bodyPr/>
                    <a:lstStyle/>
                    <a:p>
                      <a:pPr indent="0" lvl="0" marL="0" marR="0" rtl="0" algn="l">
                        <a:spcBef>
                          <a:spcPts val="0"/>
                        </a:spcBef>
                        <a:spcAft>
                          <a:spcPts val="0"/>
                        </a:spcAft>
                        <a:buNone/>
                      </a:pPr>
                      <a:r>
                        <a:rPr lang="en-US" sz="1800"/>
                        <a:t>referring a String index which doesn’t exist</a:t>
                      </a:r>
                      <a:endParaRPr sz="1800"/>
                    </a:p>
                  </a:txBody>
                  <a:tcPr marT="45725" marB="45725" marR="91450" marL="91450"/>
                </a:tc>
              </a:tr>
              <a:tr h="937250">
                <a:tc>
                  <a:txBody>
                    <a:bodyPr/>
                    <a:lstStyle/>
                    <a:p>
                      <a:pPr indent="0" lvl="0" marL="0" marR="0" rtl="0" algn="l">
                        <a:spcBef>
                          <a:spcPts val="0"/>
                        </a:spcBef>
                        <a:spcAft>
                          <a:spcPts val="0"/>
                        </a:spcAft>
                        <a:buNone/>
                      </a:pPr>
                      <a:r>
                        <a:rPr lang="en-US" sz="1800"/>
                        <a:t>StackOverflowError</a:t>
                      </a:r>
                      <a:endParaRPr sz="1800"/>
                    </a:p>
                  </a:txBody>
                  <a:tcPr marT="45725" marB="45725" marR="91450" marL="91450"/>
                </a:tc>
                <a:tc>
                  <a:txBody>
                    <a:bodyPr/>
                    <a:lstStyle/>
                    <a:p>
                      <a:pPr indent="0" lvl="0" marL="0" rtl="0" algn="l">
                        <a:spcBef>
                          <a:spcPts val="0"/>
                        </a:spcBef>
                        <a:spcAft>
                          <a:spcPts val="0"/>
                        </a:spcAft>
                        <a:buNone/>
                      </a:pPr>
                      <a:r>
                        <a:rPr lang="en-US" sz="2000"/>
                        <a:t>Stack memory is full, generally occurs due to nested calls(UnChecked)</a:t>
                      </a:r>
                      <a:endParaRPr>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r>
            </a:tbl>
          </a:graphicData>
        </a:graphic>
      </p:graphicFrame>
      <p:sp>
        <p:nvSpPr>
          <p:cNvPr id="142" name="Google Shape;142;p2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7"/>
          <p:cNvSpPr/>
          <p:nvPr/>
        </p:nvSpPr>
        <p:spPr>
          <a:xfrm>
            <a:off x="0" y="188400"/>
            <a:ext cx="9144000" cy="647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800">
                <a:solidFill>
                  <a:srgbClr val="FF0000"/>
                </a:solidFill>
              </a:rPr>
              <a:t>6. Exceptions in other Packages &amp; Frameworks</a:t>
            </a:r>
            <a:r>
              <a:rPr lang="en-US" sz="2800">
                <a:solidFill>
                  <a:srgbClr val="FF0000"/>
                </a:solidFill>
              </a:rPr>
              <a:t>:</a:t>
            </a:r>
            <a:endParaRPr sz="2800">
              <a:solidFill>
                <a:srgbClr val="FF0000"/>
              </a:solidFill>
            </a:endParaRPr>
          </a:p>
          <a:p>
            <a:pPr indent="0" lvl="0" marL="0" rtl="0" algn="just">
              <a:spcBef>
                <a:spcPts val="0"/>
              </a:spcBef>
              <a:spcAft>
                <a:spcPts val="0"/>
              </a:spcAft>
              <a:buClr>
                <a:schemeClr val="dk1"/>
              </a:buClr>
              <a:buFont typeface="Arial"/>
              <a:buNone/>
            </a:pPr>
            <a:r>
              <a:rPr lang="en-US" sz="2800">
                <a:solidFill>
                  <a:srgbClr val="888888"/>
                </a:solidFill>
              </a:rPr>
              <a:t>Most of commonly used Exceptions exist in default package(i..e java.lang)</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There are a number of Exceptions such as SQLException(defined in java.sql package), </a:t>
            </a:r>
            <a:r>
              <a:rPr lang="en-US" sz="2800">
                <a:solidFill>
                  <a:srgbClr val="888888"/>
                </a:solidFill>
                <a:highlight>
                  <a:schemeClr val="lt1"/>
                </a:highlight>
              </a:rPr>
              <a:t>ConnectException, UnknownHostException(defined in java.net package)</a:t>
            </a:r>
            <a:endParaRPr sz="2800">
              <a:solidFill>
                <a:srgbClr val="888888"/>
              </a:solidFill>
              <a:highlight>
                <a:schemeClr val="lt1"/>
              </a:highlight>
            </a:endParaRPr>
          </a:p>
          <a:p>
            <a:pPr indent="0" lvl="0" marL="0" rtl="0" algn="just">
              <a:spcBef>
                <a:spcPts val="0"/>
              </a:spcBef>
              <a:spcAft>
                <a:spcPts val="0"/>
              </a:spcAft>
              <a:buClr>
                <a:schemeClr val="dk1"/>
              </a:buClr>
              <a:buFont typeface="Arial"/>
              <a:buNone/>
            </a:pPr>
            <a:r>
              <a:t/>
            </a:r>
            <a:endParaRPr sz="2800">
              <a:solidFill>
                <a:srgbClr val="888888"/>
              </a:solidFill>
              <a:highlight>
                <a:schemeClr val="lt1"/>
              </a:highlight>
            </a:endParaRPr>
          </a:p>
          <a:p>
            <a:pPr indent="0" lvl="0" marL="0" rtl="0" algn="just">
              <a:spcBef>
                <a:spcPts val="0"/>
              </a:spcBef>
              <a:spcAft>
                <a:spcPts val="0"/>
              </a:spcAft>
              <a:buClr>
                <a:schemeClr val="dk1"/>
              </a:buClr>
              <a:buFont typeface="Arial"/>
              <a:buNone/>
            </a:pPr>
            <a:r>
              <a:rPr lang="en-US" sz="2800">
                <a:solidFill>
                  <a:srgbClr val="888888"/>
                </a:solidFill>
                <a:highlight>
                  <a:schemeClr val="lt1"/>
                </a:highlight>
              </a:rPr>
              <a:t>Similarly there can be a number of Pre defined/Custom Exceptions which are defined by its own packages or Framework, for it’s specific purpose, you need to refer documentation of that specific Framework to know the purpose of it.</a:t>
            </a:r>
            <a:endParaRPr sz="2700">
              <a:solidFill>
                <a:srgbClr val="FF0000"/>
              </a:solidFill>
            </a:endParaRPr>
          </a:p>
          <a:p>
            <a:pPr indent="0" lvl="0" marL="0" marR="0" rtl="0" algn="l">
              <a:spcBef>
                <a:spcPts val="0"/>
              </a:spcBef>
              <a:spcAft>
                <a:spcPts val="0"/>
              </a:spcAft>
              <a:buNone/>
            </a:pPr>
            <a:r>
              <a:t/>
            </a:r>
            <a:endParaRPr sz="2700">
              <a:solidFill>
                <a:srgbClr val="88888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8"/>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800">
                <a:solidFill>
                  <a:srgbClr val="FF0000"/>
                </a:solidFill>
              </a:rPr>
              <a:t>7. Order of catching Exceptions</a:t>
            </a:r>
            <a:endParaRPr b="1">
              <a:solidFill>
                <a:schemeClr val="dk1"/>
              </a:solidFill>
            </a:endParaRPr>
          </a:p>
          <a:p>
            <a:pPr indent="0" lvl="0" marL="0" rtl="0" algn="just">
              <a:spcBef>
                <a:spcPts val="0"/>
              </a:spcBef>
              <a:spcAft>
                <a:spcPts val="0"/>
              </a:spcAft>
              <a:buNone/>
            </a:pPr>
            <a:r>
              <a:rPr lang="en-US" sz="2800">
                <a:solidFill>
                  <a:srgbClr val="888888"/>
                </a:solidFill>
              </a:rPr>
              <a:t>A try block can have zero or more catch blocks.</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Clr>
                <a:schemeClr val="dk1"/>
              </a:buClr>
              <a:buFont typeface="Arial"/>
              <a:buNone/>
            </a:pPr>
            <a:r>
              <a:rPr lang="en-US" sz="2800">
                <a:solidFill>
                  <a:srgbClr val="888888"/>
                </a:solidFill>
              </a:rPr>
              <a:t> When a try block has multiple catch blocks, the derived most Exceptions classes need to be caught first, and then Base Exception classes need to be caught, else it leads to Compiler error due to unreachable code.</a:t>
            </a:r>
            <a:endParaRPr sz="2700">
              <a:solidFill>
                <a:srgbClr val="88888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9"/>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Order of catching Exceptions</a:t>
            </a:r>
            <a:endParaRPr b="1">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en-US" sz="2800">
                <a:solidFill>
                  <a:srgbClr val="888888"/>
                </a:solidFill>
              </a:rPr>
              <a:t>This applies to Custom Exception classes as well.</a:t>
            </a:r>
            <a:endParaRPr sz="2800">
              <a:solidFill>
                <a:srgbClr val="888888"/>
              </a:solidFill>
            </a:endParaRPr>
          </a:p>
          <a:p>
            <a:pPr indent="0" lvl="0" marL="0" rtl="0" algn="l">
              <a:spcBef>
                <a:spcPts val="0"/>
              </a:spcBef>
              <a:spcAft>
                <a:spcPts val="0"/>
              </a:spcAft>
              <a:buNone/>
            </a:pPr>
            <a:r>
              <a:rPr lang="en-US" sz="2800">
                <a:solidFill>
                  <a:srgbClr val="888888"/>
                </a:solidFill>
              </a:rPr>
              <a:t>try{</a:t>
            </a:r>
            <a:endParaRPr>
              <a:solidFill>
                <a:srgbClr val="888888"/>
              </a:solidFill>
            </a:endParaRPr>
          </a:p>
          <a:p>
            <a:pPr indent="0" lvl="0" marL="0" rtl="0" algn="l">
              <a:spcBef>
                <a:spcPts val="0"/>
              </a:spcBef>
              <a:spcAft>
                <a:spcPts val="0"/>
              </a:spcAft>
              <a:buNone/>
            </a:pPr>
            <a:r>
              <a:rPr lang="en-US" sz="2800">
                <a:solidFill>
                  <a:srgbClr val="888888"/>
                </a:solidFill>
              </a:rPr>
              <a:t>//program statements</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catch(ArrayIndexOutofBoundsException abe)</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catch(Exception e)</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rPr lang="en-US" sz="2800">
                <a:solidFill>
                  <a:srgbClr val="888888"/>
                </a:solidFill>
              </a:rPr>
              <a:t>}</a:t>
            </a:r>
            <a:endParaRPr>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30"/>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8. Nested Exceptions</a:t>
            </a:r>
            <a:endParaRPr b="1" sz="2800">
              <a:solidFill>
                <a:srgbClr val="FF0000"/>
              </a:solidFill>
            </a:endParaRPr>
          </a:p>
          <a:p>
            <a:pPr indent="0" lvl="0" marL="0" rtl="0" algn="just">
              <a:spcBef>
                <a:spcPts val="0"/>
              </a:spcBef>
              <a:spcAft>
                <a:spcPts val="0"/>
              </a:spcAft>
              <a:buNone/>
            </a:pPr>
            <a:r>
              <a:rPr lang="en-US" sz="2800">
                <a:solidFill>
                  <a:srgbClr val="888888"/>
                </a:solidFill>
              </a:rPr>
              <a:t>It is possible to have a try block within another try block.</a:t>
            </a:r>
            <a:endParaRPr>
              <a:solidFill>
                <a:srgbClr val="888888"/>
              </a:solidFill>
            </a:endParaRPr>
          </a:p>
          <a:p>
            <a:pPr indent="0" lvl="0" marL="0" rtl="0" algn="just">
              <a:spcBef>
                <a:spcPts val="0"/>
              </a:spcBef>
              <a:spcAft>
                <a:spcPts val="0"/>
              </a:spcAft>
              <a:buNone/>
            </a:pPr>
            <a:r>
              <a:rPr lang="en-US" sz="2800">
                <a:solidFill>
                  <a:srgbClr val="888888"/>
                </a:solidFill>
              </a:rPr>
              <a:t>A catch block can have another try catch blocks</a:t>
            </a:r>
            <a:endParaRPr>
              <a:solidFill>
                <a:srgbClr val="888888"/>
              </a:solidFill>
            </a:endParaRPr>
          </a:p>
          <a:p>
            <a:pPr indent="0" lvl="0" marL="0" rtl="0" algn="just">
              <a:spcBef>
                <a:spcPts val="0"/>
              </a:spcBef>
              <a:spcAft>
                <a:spcPts val="0"/>
              </a:spcAft>
              <a:buNone/>
            </a:pPr>
            <a:r>
              <a:rPr lang="en-US" sz="2800">
                <a:solidFill>
                  <a:srgbClr val="888888"/>
                </a:solidFill>
              </a:rPr>
              <a:t>try</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just">
              <a:spcBef>
                <a:spcPts val="0"/>
              </a:spcBef>
              <a:spcAft>
                <a:spcPts val="0"/>
              </a:spcAft>
              <a:buNone/>
            </a:pPr>
            <a:r>
              <a:rPr lang="en-US" sz="2800">
                <a:solidFill>
                  <a:srgbClr val="888888"/>
                </a:solidFill>
              </a:rPr>
              <a:t>//stmt 1</a:t>
            </a:r>
            <a:endParaRPr>
              <a:solidFill>
                <a:srgbClr val="888888"/>
              </a:solidFill>
            </a:endParaRPr>
          </a:p>
          <a:p>
            <a:pPr indent="0" lvl="0" marL="0" rtl="0" algn="just">
              <a:spcBef>
                <a:spcPts val="0"/>
              </a:spcBef>
              <a:spcAft>
                <a:spcPts val="0"/>
              </a:spcAft>
              <a:buNone/>
            </a:pPr>
            <a:r>
              <a:rPr lang="en-US" sz="2800">
                <a:solidFill>
                  <a:srgbClr val="888888"/>
                </a:solidFill>
              </a:rPr>
              <a:t>try{</a:t>
            </a:r>
            <a:endParaRPr>
              <a:solidFill>
                <a:srgbClr val="888888"/>
              </a:solidFill>
            </a:endParaRPr>
          </a:p>
          <a:p>
            <a:pPr indent="0" lvl="0" marL="0" rtl="0" algn="just">
              <a:spcBef>
                <a:spcPts val="0"/>
              </a:spcBef>
              <a:spcAft>
                <a:spcPts val="0"/>
              </a:spcAft>
              <a:buNone/>
            </a:pPr>
            <a:r>
              <a:rPr lang="en-US" sz="2800">
                <a:solidFill>
                  <a:srgbClr val="888888"/>
                </a:solidFill>
              </a:rPr>
              <a:t>//stmt 2</a:t>
            </a:r>
            <a:endParaRPr>
              <a:solidFill>
                <a:srgbClr val="888888"/>
              </a:solidFill>
            </a:endParaRPr>
          </a:p>
          <a:p>
            <a:pPr indent="0" lvl="0" marL="0" rtl="0" algn="just">
              <a:spcBef>
                <a:spcPts val="0"/>
              </a:spcBef>
              <a:spcAft>
                <a:spcPts val="0"/>
              </a:spcAft>
              <a:buNone/>
            </a:pPr>
            <a:r>
              <a:rPr lang="en-US" sz="2800">
                <a:solidFill>
                  <a:srgbClr val="888888"/>
                </a:solidFill>
              </a:rPr>
              <a:t>}catch(Exception et){ et.printStackTrace(); }</a:t>
            </a:r>
            <a:endParaRPr>
              <a:solidFill>
                <a:srgbClr val="888888"/>
              </a:solidFill>
            </a:endParaRPr>
          </a:p>
          <a:p>
            <a:pPr indent="0" lvl="0" marL="0" rtl="0" algn="just">
              <a:spcBef>
                <a:spcPts val="0"/>
              </a:spcBef>
              <a:spcAft>
                <a:spcPts val="0"/>
              </a:spcAft>
              <a:buNone/>
            </a:pPr>
            <a:r>
              <a:rPr lang="en-US" sz="2800">
                <a:solidFill>
                  <a:srgbClr val="888888"/>
                </a:solidFill>
              </a:rPr>
              <a:t>//stmt 3</a:t>
            </a:r>
            <a:endParaRPr>
              <a:solidFill>
                <a:srgbClr val="888888"/>
              </a:solidFill>
            </a:endParaRPr>
          </a:p>
          <a:p>
            <a:pPr indent="0" lvl="0" marL="0" rtl="0" algn="just">
              <a:spcBef>
                <a:spcPts val="0"/>
              </a:spcBef>
              <a:spcAft>
                <a:spcPts val="0"/>
              </a:spcAft>
              <a:buNone/>
            </a:pPr>
            <a:r>
              <a:rPr lang="en-US" sz="2800">
                <a:solidFill>
                  <a:srgbClr val="888888"/>
                </a:solidFill>
              </a:rPr>
              <a:t>}catch(Exception e)</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just">
              <a:spcBef>
                <a:spcPts val="0"/>
              </a:spcBef>
              <a:spcAft>
                <a:spcPts val="0"/>
              </a:spcAft>
              <a:buNone/>
            </a:pPr>
            <a:r>
              <a:rPr lang="en-US" sz="2800">
                <a:solidFill>
                  <a:srgbClr val="888888"/>
                </a:solidFill>
              </a:rPr>
              <a:t>e.printStackTrace();</a:t>
            </a:r>
            <a:endParaRPr>
              <a:solidFill>
                <a:srgbClr val="888888"/>
              </a:solidFill>
            </a:endParaRPr>
          </a:p>
          <a:p>
            <a:pPr indent="0" lvl="0" marL="0" rtl="0" algn="just">
              <a:spcBef>
                <a:spcPts val="0"/>
              </a:spcBef>
              <a:spcAft>
                <a:spcPts val="0"/>
              </a:spcAft>
              <a:buNone/>
            </a:pPr>
            <a:r>
              <a:rPr lang="en-US" sz="2800">
                <a:solidFill>
                  <a:srgbClr val="888888"/>
                </a:solidFill>
              </a:rPr>
              <a:t>}</a:t>
            </a:r>
            <a:endParaRPr>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31"/>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800">
                <a:solidFill>
                  <a:schemeClr val="dk1"/>
                </a:solidFill>
              </a:rPr>
              <a:t>Though the flow of program execution can be controlled using Exceptions. </a:t>
            </a:r>
            <a:endParaRPr sz="2800">
              <a:solidFill>
                <a:schemeClr val="dk1"/>
              </a:solidFill>
            </a:endParaRPr>
          </a:p>
          <a:p>
            <a:pPr indent="0" lvl="0" marL="0" rtl="0" algn="just">
              <a:spcBef>
                <a:spcPts val="0"/>
              </a:spcBef>
              <a:spcAft>
                <a:spcPts val="0"/>
              </a:spcAft>
              <a:buNone/>
            </a:pPr>
            <a:r>
              <a:t/>
            </a:r>
            <a:endParaRPr sz="2800">
              <a:solidFill>
                <a:schemeClr val="dk1"/>
              </a:solidFill>
            </a:endParaRPr>
          </a:p>
          <a:p>
            <a:pPr indent="0" lvl="0" marL="0" rtl="0" algn="just">
              <a:spcBef>
                <a:spcPts val="0"/>
              </a:spcBef>
              <a:spcAft>
                <a:spcPts val="0"/>
              </a:spcAft>
              <a:buNone/>
            </a:pPr>
            <a:r>
              <a:rPr lang="en-US" sz="2800">
                <a:solidFill>
                  <a:schemeClr val="dk1"/>
                </a:solidFill>
              </a:rPr>
              <a:t>Exceptions need to be used only to handle Exception Scenarios, and should not be used to actually control flow of execution of program.</a:t>
            </a:r>
            <a:endParaRPr sz="2800">
              <a:solidFill>
                <a:schemeClr val="dk1"/>
              </a:solidFill>
            </a:endParaRPr>
          </a:p>
          <a:p>
            <a:pPr indent="0" lvl="0" marL="0" rtl="0" algn="just">
              <a:spcBef>
                <a:spcPts val="0"/>
              </a:spcBef>
              <a:spcAft>
                <a:spcPts val="0"/>
              </a:spcAft>
              <a:buNone/>
            </a:pPr>
            <a:r>
              <a:t/>
            </a:r>
            <a:endParaRPr sz="2800">
              <a:solidFill>
                <a:schemeClr val="dk1"/>
              </a:solidFill>
            </a:endParaRPr>
          </a:p>
          <a:p>
            <a:pPr indent="0" lvl="0" marL="0" rtl="0" algn="just">
              <a:spcBef>
                <a:spcPts val="0"/>
              </a:spcBef>
              <a:spcAft>
                <a:spcPts val="0"/>
              </a:spcAft>
              <a:buNone/>
            </a:pPr>
            <a:r>
              <a:rPr lang="en-US" sz="2800">
                <a:solidFill>
                  <a:schemeClr val="dk1"/>
                </a:solidFill>
              </a:rPr>
              <a:t>java.lang.Exception is base class of all Exception classes.</a:t>
            </a:r>
            <a:endParaRPr sz="2800">
              <a:solidFill>
                <a:schemeClr val="dk1"/>
              </a:solidFill>
            </a:endParaRPr>
          </a:p>
          <a:p>
            <a:pPr indent="0" lvl="0" marL="0" rtl="0" algn="just">
              <a:spcBef>
                <a:spcPts val="0"/>
              </a:spcBef>
              <a:spcAft>
                <a:spcPts val="0"/>
              </a:spcAft>
              <a:buNone/>
            </a:pPr>
            <a:r>
              <a:rPr lang="en-US" sz="2800">
                <a:solidFill>
                  <a:schemeClr val="dk1"/>
                </a:solidFill>
              </a:rPr>
              <a:t>Exception class has below methods.</a:t>
            </a:r>
            <a:endParaRPr sz="2800">
              <a:solidFill>
                <a:schemeClr val="dk1"/>
              </a:solidFill>
            </a:endParaRPr>
          </a:p>
          <a:p>
            <a:pPr indent="0" lvl="0" marL="0" rtl="0" algn="just">
              <a:spcBef>
                <a:spcPts val="0"/>
              </a:spcBef>
              <a:spcAft>
                <a:spcPts val="0"/>
              </a:spcAft>
              <a:buNone/>
            </a:pPr>
            <a:r>
              <a:rPr lang="en-US" sz="2800">
                <a:solidFill>
                  <a:schemeClr val="dk1"/>
                </a:solidFill>
              </a:rPr>
              <a:t>1.printStackTrace()</a:t>
            </a:r>
            <a:endParaRPr sz="2800">
              <a:solidFill>
                <a:schemeClr val="dk1"/>
              </a:solidFill>
            </a:endParaRPr>
          </a:p>
          <a:p>
            <a:pPr indent="0" lvl="0" marL="0" rtl="0" algn="just">
              <a:spcBef>
                <a:spcPts val="0"/>
              </a:spcBef>
              <a:spcAft>
                <a:spcPts val="0"/>
              </a:spcAft>
              <a:buClr>
                <a:schemeClr val="dk1"/>
              </a:buClr>
              <a:buSzPts val="1100"/>
              <a:buFont typeface="Arial"/>
              <a:buNone/>
            </a:pPr>
            <a:r>
              <a:t/>
            </a:r>
            <a:endParaRPr sz="2800">
              <a:solidFill>
                <a:schemeClr val="dk1"/>
              </a:solidFill>
            </a:endParaRPr>
          </a:p>
          <a:p>
            <a:pPr indent="0" lvl="0" marL="0" rtl="0" algn="just">
              <a:spcBef>
                <a:spcPts val="0"/>
              </a:spcBef>
              <a:spcAft>
                <a:spcPts val="0"/>
              </a:spcAft>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idx="1" type="subTitle"/>
          </p:nvPr>
        </p:nvSpPr>
        <p:spPr>
          <a:xfrm>
            <a:off x="208400" y="301450"/>
            <a:ext cx="8832000" cy="6556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What is an Exception?</a:t>
            </a:r>
            <a:endParaRPr sz="2720"/>
          </a:p>
          <a:p>
            <a:pPr indent="-401320" lvl="0" marL="457200" rtl="0" algn="just">
              <a:lnSpc>
                <a:spcPct val="80000"/>
              </a:lnSpc>
              <a:spcBef>
                <a:spcPts val="0"/>
              </a:spcBef>
              <a:spcAft>
                <a:spcPts val="0"/>
              </a:spcAft>
              <a:buSzPts val="2720"/>
              <a:buAutoNum type="arabicPeriod"/>
            </a:pPr>
            <a:r>
              <a:rPr lang="en-US" sz="2720"/>
              <a:t>Purpose of Exceptions</a:t>
            </a:r>
            <a:endParaRPr sz="2720"/>
          </a:p>
          <a:p>
            <a:pPr indent="-401320" lvl="0" marL="457200" rtl="0" algn="just">
              <a:lnSpc>
                <a:spcPct val="80000"/>
              </a:lnSpc>
              <a:spcBef>
                <a:spcPts val="0"/>
              </a:spcBef>
              <a:spcAft>
                <a:spcPts val="0"/>
              </a:spcAft>
              <a:buSzPts val="2720"/>
              <a:buAutoNum type="arabicPeriod"/>
            </a:pPr>
            <a:r>
              <a:rPr lang="en-US" sz="2720"/>
              <a:t>Exception Keywords</a:t>
            </a:r>
            <a:endParaRPr sz="2720"/>
          </a:p>
          <a:p>
            <a:pPr indent="-401320" lvl="0" marL="457200" rtl="0" algn="just">
              <a:lnSpc>
                <a:spcPct val="80000"/>
              </a:lnSpc>
              <a:spcBef>
                <a:spcPts val="0"/>
              </a:spcBef>
              <a:spcAft>
                <a:spcPts val="0"/>
              </a:spcAft>
              <a:buSzPts val="2720"/>
              <a:buAutoNum type="arabicPeriod"/>
            </a:pPr>
            <a:r>
              <a:rPr lang="en-US" sz="2720"/>
              <a:t>Exception Control Flow</a:t>
            </a:r>
            <a:endParaRPr sz="2720"/>
          </a:p>
          <a:p>
            <a:pPr indent="-401320" lvl="0" marL="457200" rtl="0" algn="just">
              <a:lnSpc>
                <a:spcPct val="80000"/>
              </a:lnSpc>
              <a:spcBef>
                <a:spcPts val="0"/>
              </a:spcBef>
              <a:spcAft>
                <a:spcPts val="0"/>
              </a:spcAft>
              <a:buSzPts val="2720"/>
              <a:buAutoNum type="arabicPeriod"/>
            </a:pPr>
            <a:r>
              <a:rPr lang="en-US" sz="2720"/>
              <a:t>Inbuilt Exceptions</a:t>
            </a:r>
            <a:endParaRPr sz="2720"/>
          </a:p>
          <a:p>
            <a:pPr indent="-401320" lvl="0" marL="457200" rtl="0" algn="just">
              <a:lnSpc>
                <a:spcPct val="80000"/>
              </a:lnSpc>
              <a:spcBef>
                <a:spcPts val="0"/>
              </a:spcBef>
              <a:spcAft>
                <a:spcPts val="0"/>
              </a:spcAft>
              <a:buSzPts val="2720"/>
              <a:buAutoNum type="arabicPeriod"/>
            </a:pPr>
            <a:r>
              <a:rPr lang="en-US" sz="2720"/>
              <a:t>Exceptions in other Packages/Frameworks</a:t>
            </a:r>
            <a:endParaRPr sz="2720"/>
          </a:p>
          <a:p>
            <a:pPr indent="-401320" lvl="0" marL="457200" rtl="0" algn="just">
              <a:lnSpc>
                <a:spcPct val="80000"/>
              </a:lnSpc>
              <a:spcBef>
                <a:spcPts val="0"/>
              </a:spcBef>
              <a:spcAft>
                <a:spcPts val="0"/>
              </a:spcAft>
              <a:buSzPts val="2720"/>
              <a:buAutoNum type="arabicPeriod"/>
            </a:pPr>
            <a:r>
              <a:rPr lang="en-US" sz="2720"/>
              <a:t>Order of Catching Exceptions</a:t>
            </a:r>
            <a:endParaRPr sz="2720"/>
          </a:p>
          <a:p>
            <a:pPr indent="-401320" lvl="0" marL="457200" rtl="0" algn="just">
              <a:lnSpc>
                <a:spcPct val="80000"/>
              </a:lnSpc>
              <a:spcBef>
                <a:spcPts val="0"/>
              </a:spcBef>
              <a:spcAft>
                <a:spcPts val="0"/>
              </a:spcAft>
              <a:buSzPts val="2720"/>
              <a:buAutoNum type="arabicPeriod"/>
            </a:pPr>
            <a:r>
              <a:rPr lang="en-US" sz="2720"/>
              <a:t>Nested Exceptions</a:t>
            </a:r>
            <a:endParaRPr sz="2720"/>
          </a:p>
          <a:p>
            <a:pPr indent="-401320" lvl="0" marL="457200" rtl="0" algn="just">
              <a:lnSpc>
                <a:spcPct val="80000"/>
              </a:lnSpc>
              <a:spcBef>
                <a:spcPts val="0"/>
              </a:spcBef>
              <a:spcAft>
                <a:spcPts val="0"/>
              </a:spcAft>
              <a:buSzPts val="2720"/>
              <a:buAutoNum type="arabicPeriod"/>
            </a:pPr>
            <a:r>
              <a:rPr lang="en-US" sz="2720"/>
              <a:t>Exception class Hierarchy</a:t>
            </a:r>
            <a:endParaRPr sz="2720"/>
          </a:p>
          <a:p>
            <a:pPr indent="-401320" lvl="0" marL="457200" rtl="0" algn="just">
              <a:lnSpc>
                <a:spcPct val="80000"/>
              </a:lnSpc>
              <a:spcBef>
                <a:spcPts val="0"/>
              </a:spcBef>
              <a:spcAft>
                <a:spcPts val="0"/>
              </a:spcAft>
              <a:buSzPts val="2720"/>
              <a:buAutoNum type="arabicPeriod"/>
            </a:pPr>
            <a:r>
              <a:rPr lang="en-US" sz="2720"/>
              <a:t>Checked &amp; Unchecked Exceptions</a:t>
            </a:r>
            <a:endParaRPr sz="2720"/>
          </a:p>
          <a:p>
            <a:pPr indent="-401320" lvl="0" marL="457200" rtl="0" algn="just">
              <a:lnSpc>
                <a:spcPct val="80000"/>
              </a:lnSpc>
              <a:spcBef>
                <a:spcPts val="0"/>
              </a:spcBef>
              <a:spcAft>
                <a:spcPts val="0"/>
              </a:spcAft>
              <a:buSzPts val="2720"/>
              <a:buAutoNum type="arabicPeriod"/>
            </a:pPr>
            <a:r>
              <a:rPr lang="en-US" sz="2720"/>
              <a:t>User Defined Checked Exceptions</a:t>
            </a:r>
            <a:endParaRPr sz="2720"/>
          </a:p>
          <a:p>
            <a:pPr indent="-401320" lvl="0" marL="457200" rtl="0" algn="just">
              <a:lnSpc>
                <a:spcPct val="80000"/>
              </a:lnSpc>
              <a:spcBef>
                <a:spcPts val="0"/>
              </a:spcBef>
              <a:spcAft>
                <a:spcPts val="0"/>
              </a:spcAft>
              <a:buSzPts val="2720"/>
              <a:buAutoNum type="arabicPeriod"/>
            </a:pPr>
            <a:r>
              <a:rPr lang="en-US" sz="2720"/>
              <a:t>User Defined Unchecked Exceptions</a:t>
            </a:r>
            <a:endParaRPr sz="2720"/>
          </a:p>
          <a:p>
            <a:pPr indent="0" lvl="0" marL="457200" rtl="0" algn="just">
              <a:lnSpc>
                <a:spcPct val="80000"/>
              </a:lnSpc>
              <a:spcBef>
                <a:spcPts val="544"/>
              </a:spcBef>
              <a:spcAft>
                <a:spcPts val="0"/>
              </a:spcAft>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2"/>
          <p:cNvSpPr/>
          <p:nvPr/>
        </p:nvSpPr>
        <p:spPr>
          <a:xfrm>
            <a:off x="3680329" y="1259075"/>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Object</a:t>
            </a:r>
            <a:endParaRPr b="1" sz="1800">
              <a:solidFill>
                <a:schemeClr val="lt1"/>
              </a:solidFill>
              <a:latin typeface="Calibri"/>
              <a:ea typeface="Calibri"/>
              <a:cs typeface="Calibri"/>
              <a:sym typeface="Calibri"/>
            </a:endParaRPr>
          </a:p>
        </p:txBody>
      </p:sp>
      <p:sp>
        <p:nvSpPr>
          <p:cNvPr id="178" name="Google Shape;178;p32"/>
          <p:cNvSpPr/>
          <p:nvPr/>
        </p:nvSpPr>
        <p:spPr>
          <a:xfrm>
            <a:off x="3680329" y="2447237"/>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Throwable</a:t>
            </a:r>
            <a:endParaRPr b="1" sz="1800">
              <a:solidFill>
                <a:schemeClr val="lt1"/>
              </a:solidFill>
              <a:latin typeface="Calibri"/>
              <a:ea typeface="Calibri"/>
              <a:cs typeface="Calibri"/>
              <a:sym typeface="Calibri"/>
            </a:endParaRPr>
          </a:p>
        </p:txBody>
      </p:sp>
      <p:sp>
        <p:nvSpPr>
          <p:cNvPr id="179" name="Google Shape;179;p32"/>
          <p:cNvSpPr/>
          <p:nvPr/>
        </p:nvSpPr>
        <p:spPr>
          <a:xfrm>
            <a:off x="723300" y="3959444"/>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Error</a:t>
            </a:r>
            <a:endParaRPr b="1" sz="1800">
              <a:solidFill>
                <a:schemeClr val="lt1"/>
              </a:solidFill>
              <a:latin typeface="Calibri"/>
              <a:ea typeface="Calibri"/>
              <a:cs typeface="Calibri"/>
              <a:sym typeface="Calibri"/>
            </a:endParaRPr>
          </a:p>
        </p:txBody>
      </p:sp>
      <p:sp>
        <p:nvSpPr>
          <p:cNvPr id="180" name="Google Shape;180;p32"/>
          <p:cNvSpPr/>
          <p:nvPr/>
        </p:nvSpPr>
        <p:spPr>
          <a:xfrm>
            <a:off x="5809390" y="3959444"/>
            <a:ext cx="22473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Exception</a:t>
            </a:r>
            <a:endParaRPr b="1" sz="1800">
              <a:solidFill>
                <a:schemeClr val="lt1"/>
              </a:solidFill>
              <a:latin typeface="Calibri"/>
              <a:ea typeface="Calibri"/>
              <a:cs typeface="Calibri"/>
              <a:sym typeface="Calibri"/>
            </a:endParaRPr>
          </a:p>
        </p:txBody>
      </p:sp>
      <p:sp>
        <p:nvSpPr>
          <p:cNvPr id="181" name="Google Shape;181;p32"/>
          <p:cNvSpPr/>
          <p:nvPr/>
        </p:nvSpPr>
        <p:spPr>
          <a:xfrm>
            <a:off x="5454546" y="5687680"/>
            <a:ext cx="2957100" cy="64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RuntimeException</a:t>
            </a:r>
            <a:endParaRPr b="1" sz="1800">
              <a:solidFill>
                <a:schemeClr val="lt1"/>
              </a:solidFill>
              <a:latin typeface="Calibri"/>
              <a:ea typeface="Calibri"/>
              <a:cs typeface="Calibri"/>
              <a:sym typeface="Calibri"/>
            </a:endParaRPr>
          </a:p>
        </p:txBody>
      </p:sp>
      <p:cxnSp>
        <p:nvCxnSpPr>
          <p:cNvPr id="182" name="Google Shape;182;p32"/>
          <p:cNvCxnSpPr>
            <a:stCxn id="178" idx="0"/>
            <a:endCxn id="177" idx="2"/>
          </p:cNvCxnSpPr>
          <p:nvPr/>
        </p:nvCxnSpPr>
        <p:spPr>
          <a:xfrm rot="10800000">
            <a:off x="4803979" y="1906937"/>
            <a:ext cx="0" cy="540300"/>
          </a:xfrm>
          <a:prstGeom prst="straightConnector1">
            <a:avLst/>
          </a:prstGeom>
          <a:noFill/>
          <a:ln cap="flat" cmpd="sng" w="9525">
            <a:solidFill>
              <a:srgbClr val="4A7DBA"/>
            </a:solidFill>
            <a:prstDash val="solid"/>
            <a:round/>
            <a:headEnd len="sm" w="sm" type="none"/>
            <a:tailEnd len="med" w="med" type="stealth"/>
          </a:ln>
        </p:spPr>
      </p:cxnSp>
      <p:cxnSp>
        <p:nvCxnSpPr>
          <p:cNvPr id="183" name="Google Shape;183;p32"/>
          <p:cNvCxnSpPr/>
          <p:nvPr/>
        </p:nvCxnSpPr>
        <p:spPr>
          <a:xfrm>
            <a:off x="1906112" y="3419370"/>
            <a:ext cx="5204700" cy="2400"/>
          </a:xfrm>
          <a:prstGeom prst="straightConnector1">
            <a:avLst/>
          </a:prstGeom>
          <a:noFill/>
          <a:ln cap="flat" cmpd="sng" w="9525">
            <a:solidFill>
              <a:srgbClr val="4A7DBA"/>
            </a:solidFill>
            <a:prstDash val="solid"/>
            <a:round/>
            <a:headEnd len="sm" w="sm" type="none"/>
            <a:tailEnd len="sm" w="sm" type="none"/>
          </a:ln>
        </p:spPr>
      </p:cxnSp>
      <p:cxnSp>
        <p:nvCxnSpPr>
          <p:cNvPr id="184" name="Google Shape;184;p32"/>
          <p:cNvCxnSpPr/>
          <p:nvPr/>
        </p:nvCxnSpPr>
        <p:spPr>
          <a:xfrm rot="5400000">
            <a:off x="6786515" y="3743296"/>
            <a:ext cx="648000" cy="2400"/>
          </a:xfrm>
          <a:prstGeom prst="straightConnector1">
            <a:avLst/>
          </a:prstGeom>
          <a:noFill/>
          <a:ln cap="flat" cmpd="sng" w="9525">
            <a:solidFill>
              <a:srgbClr val="4A7DBA"/>
            </a:solidFill>
            <a:prstDash val="solid"/>
            <a:round/>
            <a:headEnd len="sm" w="sm" type="none"/>
            <a:tailEnd len="sm" w="sm" type="none"/>
          </a:ln>
        </p:spPr>
      </p:cxnSp>
      <p:cxnSp>
        <p:nvCxnSpPr>
          <p:cNvPr id="185" name="Google Shape;185;p32"/>
          <p:cNvCxnSpPr/>
          <p:nvPr/>
        </p:nvCxnSpPr>
        <p:spPr>
          <a:xfrm rot="5400000">
            <a:off x="1583377" y="3742170"/>
            <a:ext cx="648000" cy="2400"/>
          </a:xfrm>
          <a:prstGeom prst="straightConnector1">
            <a:avLst/>
          </a:prstGeom>
          <a:noFill/>
          <a:ln cap="flat" cmpd="sng" w="9525">
            <a:solidFill>
              <a:srgbClr val="4A7DBA"/>
            </a:solidFill>
            <a:prstDash val="solid"/>
            <a:round/>
            <a:headEnd len="sm" w="sm" type="none"/>
            <a:tailEnd len="sm" w="sm" type="none"/>
          </a:ln>
        </p:spPr>
      </p:cxnSp>
      <p:cxnSp>
        <p:nvCxnSpPr>
          <p:cNvPr id="186" name="Google Shape;186;p32"/>
          <p:cNvCxnSpPr/>
          <p:nvPr/>
        </p:nvCxnSpPr>
        <p:spPr>
          <a:xfrm rot="-5400000">
            <a:off x="6570449" y="5147606"/>
            <a:ext cx="1080000" cy="2400"/>
          </a:xfrm>
          <a:prstGeom prst="straightConnector1">
            <a:avLst/>
          </a:prstGeom>
          <a:noFill/>
          <a:ln cap="flat" cmpd="sng" w="9525">
            <a:solidFill>
              <a:srgbClr val="4A7DBA"/>
            </a:solidFill>
            <a:prstDash val="solid"/>
            <a:round/>
            <a:headEnd len="sm" w="sm" type="none"/>
            <a:tailEnd len="med" w="med" type="stealth"/>
          </a:ln>
        </p:spPr>
      </p:cxnSp>
      <p:cxnSp>
        <p:nvCxnSpPr>
          <p:cNvPr id="187" name="Google Shape;187;p32"/>
          <p:cNvCxnSpPr/>
          <p:nvPr/>
        </p:nvCxnSpPr>
        <p:spPr>
          <a:xfrm rot="-5400000">
            <a:off x="4550333" y="3281855"/>
            <a:ext cx="432000" cy="2400"/>
          </a:xfrm>
          <a:prstGeom prst="straightConnector1">
            <a:avLst/>
          </a:prstGeom>
          <a:noFill/>
          <a:ln cap="flat" cmpd="sng" w="9525">
            <a:solidFill>
              <a:srgbClr val="4A7DBA"/>
            </a:solidFill>
            <a:prstDash val="solid"/>
            <a:round/>
            <a:headEnd len="sm" w="sm" type="none"/>
            <a:tailEnd len="med" w="med" type="stealth"/>
          </a:ln>
        </p:spPr>
      </p:cxnSp>
      <p:sp>
        <p:nvSpPr>
          <p:cNvPr id="188" name="Google Shape;188;p3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32"/>
          <p:cNvSpPr txBox="1"/>
          <p:nvPr/>
        </p:nvSpPr>
        <p:spPr>
          <a:xfrm>
            <a:off x="228600" y="228600"/>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9. 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33"/>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800">
                <a:solidFill>
                  <a:srgbClr val="FF0000"/>
                </a:solidFill>
              </a:rPr>
              <a:t>Difference between Exception and Error classes</a:t>
            </a:r>
            <a:endParaRPr b="1" sz="2800">
              <a:solidFill>
                <a:schemeClr val="dk1"/>
              </a:solidFill>
            </a:endParaRPr>
          </a:p>
          <a:p>
            <a:pPr indent="0" lvl="0" marL="0" rtl="0" algn="just">
              <a:spcBef>
                <a:spcPts val="0"/>
              </a:spcBef>
              <a:spcAft>
                <a:spcPts val="0"/>
              </a:spcAft>
              <a:buNone/>
            </a:pPr>
            <a:r>
              <a:rPr lang="en-US" sz="2800">
                <a:solidFill>
                  <a:srgbClr val="888888"/>
                </a:solidFill>
              </a:rPr>
              <a:t>The first one catches all subclasses of </a:t>
            </a:r>
            <a:r>
              <a:rPr lang="en-US" sz="2800" u="sng">
                <a:solidFill>
                  <a:srgbClr val="FF0000"/>
                </a:solidFill>
                <a:hlinkClick r:id="rId4"/>
              </a:rPr>
              <a:t>Throwable</a:t>
            </a:r>
            <a:r>
              <a:rPr lang="en-US" sz="2800">
                <a:solidFill>
                  <a:srgbClr val="888888"/>
                </a:solidFill>
              </a:rPr>
              <a:t> (this includes </a:t>
            </a:r>
            <a:r>
              <a:rPr lang="en-US" sz="2800" u="sng">
                <a:solidFill>
                  <a:srgbClr val="FF0000"/>
                </a:solidFill>
                <a:hlinkClick r:id="rId5"/>
              </a:rPr>
              <a:t>Exception</a:t>
            </a:r>
            <a:r>
              <a:rPr lang="en-US" sz="2800">
                <a:solidFill>
                  <a:srgbClr val="FF0000"/>
                </a:solidFill>
              </a:rPr>
              <a:t> </a:t>
            </a:r>
            <a:r>
              <a:rPr lang="en-US" sz="2800">
                <a:solidFill>
                  <a:srgbClr val="888888"/>
                </a:solidFill>
              </a:rPr>
              <a:t>and </a:t>
            </a:r>
            <a:r>
              <a:rPr lang="en-US" sz="2800" u="sng">
                <a:solidFill>
                  <a:srgbClr val="FF0000"/>
                </a:solidFill>
                <a:hlinkClick r:id="rId6"/>
              </a:rPr>
              <a:t>Error</a:t>
            </a:r>
            <a:r>
              <a:rPr lang="en-US" sz="2800">
                <a:solidFill>
                  <a:srgbClr val="888888"/>
                </a:solidFill>
              </a:rPr>
              <a:t>), the second one catches all subclasses of </a:t>
            </a:r>
            <a:r>
              <a:rPr lang="en-US" sz="2800" u="sng">
                <a:solidFill>
                  <a:srgbClr val="FF0000"/>
                </a:solidFill>
                <a:hlinkClick r:id="rId7"/>
              </a:rPr>
              <a:t>Exception</a:t>
            </a:r>
            <a:r>
              <a:rPr lang="en-US" sz="2800">
                <a:solidFill>
                  <a:srgbClr val="888888"/>
                </a:solidFill>
              </a:rPr>
              <a:t>.</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FF0000"/>
                </a:solidFill>
              </a:rPr>
              <a:t>Error is programmatically unrecoverable</a:t>
            </a:r>
            <a:r>
              <a:rPr lang="en-US" sz="2800">
                <a:solidFill>
                  <a:srgbClr val="888888"/>
                </a:solidFill>
              </a:rPr>
              <a:t> in any way and is usually not to be caught, except for logging purposes (which passes it through again).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FF0000"/>
                </a:solidFill>
              </a:rPr>
              <a:t>Exception is programmatically recoverable</a:t>
            </a:r>
            <a:r>
              <a:rPr lang="en-US" sz="2800">
                <a:solidFill>
                  <a:srgbClr val="888888"/>
                </a:solidFill>
              </a:rPr>
              <a:t>.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888888"/>
                </a:solidFill>
              </a:rPr>
              <a:t>Its subclass RuntimeException indicates a programming error and is not mandatory to be caught.</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3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34"/>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800">
                <a:solidFill>
                  <a:srgbClr val="888888"/>
                </a:solidFill>
              </a:rPr>
              <a:t>try{</a:t>
            </a:r>
            <a:endParaRPr sz="2800">
              <a:solidFill>
                <a:srgbClr val="888888"/>
              </a:solidFill>
            </a:endParaRPr>
          </a:p>
          <a:p>
            <a:pPr indent="0" lvl="0" marL="0" rtl="0" algn="just">
              <a:spcBef>
                <a:spcPts val="0"/>
              </a:spcBef>
              <a:spcAft>
                <a:spcPts val="0"/>
              </a:spcAft>
              <a:buNone/>
            </a:pPr>
            <a:r>
              <a:rPr lang="en-US" sz="2800">
                <a:solidFill>
                  <a:srgbClr val="888888"/>
                </a:solidFill>
              </a:rPr>
              <a:t>}</a:t>
            </a:r>
            <a:endParaRPr sz="2800">
              <a:solidFill>
                <a:srgbClr val="888888"/>
              </a:solidFill>
            </a:endParaRPr>
          </a:p>
          <a:p>
            <a:pPr indent="0" lvl="0" marL="0" rtl="0" algn="just">
              <a:spcBef>
                <a:spcPts val="0"/>
              </a:spcBef>
              <a:spcAft>
                <a:spcPts val="0"/>
              </a:spcAft>
              <a:buNone/>
            </a:pPr>
            <a:r>
              <a:rPr lang="en-US" sz="2800">
                <a:solidFill>
                  <a:srgbClr val="888888"/>
                </a:solidFill>
              </a:rPr>
              <a:t>catch(Throwable t){}</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t/>
            </a:r>
            <a:endParaRPr sz="2800">
              <a:solidFill>
                <a:srgbClr val="888888"/>
              </a:solidFill>
            </a:endParaRPr>
          </a:p>
          <a:p>
            <a:pPr indent="0" lvl="0" marL="0" rtl="0" algn="just">
              <a:spcBef>
                <a:spcPts val="0"/>
              </a:spcBef>
              <a:spcAft>
                <a:spcPts val="0"/>
              </a:spcAft>
              <a:buNone/>
            </a:pPr>
            <a:r>
              <a:rPr lang="en-US" sz="2800">
                <a:solidFill>
                  <a:srgbClr val="888888"/>
                </a:solidFill>
              </a:rPr>
              <a:t>try{</a:t>
            </a:r>
            <a:endParaRPr sz="2800">
              <a:solidFill>
                <a:srgbClr val="888888"/>
              </a:solidFill>
            </a:endParaRPr>
          </a:p>
          <a:p>
            <a:pPr indent="0" lvl="0" marL="0" rtl="0" algn="just">
              <a:spcBef>
                <a:spcPts val="0"/>
              </a:spcBef>
              <a:spcAft>
                <a:spcPts val="0"/>
              </a:spcAft>
              <a:buNone/>
            </a:pPr>
            <a:r>
              <a:rPr lang="en-US" sz="2800">
                <a:solidFill>
                  <a:srgbClr val="888888"/>
                </a:solidFill>
              </a:rPr>
              <a:t>}catch(Exception e){}</a:t>
            </a:r>
            <a:endParaRPr sz="2800">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5"/>
          <p:cNvSpPr/>
          <p:nvPr/>
        </p:nvSpPr>
        <p:spPr>
          <a:xfrm>
            <a:off x="76200" y="1585800"/>
            <a:ext cx="9067800" cy="4524300"/>
          </a:xfrm>
          <a:prstGeom prst="rect">
            <a:avLst/>
          </a:prstGeom>
          <a:solidFill>
            <a:srgbClr val="FFFFFF"/>
          </a:solidFill>
          <a:ln>
            <a:noFill/>
          </a:ln>
        </p:spPr>
        <p:txBody>
          <a:bodyPr anchorCtr="0" anchor="ctr" bIns="45700" lIns="91425" spcFirstLastPara="1" rIns="91425" wrap="square" tIns="45700">
            <a:noAutofit/>
          </a:bodyPr>
          <a:lstStyle/>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PT Sans"/>
                <a:ea typeface="PT Sans"/>
                <a:cs typeface="PT Sans"/>
                <a:sym typeface="PT Sans"/>
              </a:rPr>
              <a:t>In Java, exceptions are objects. When you throw an exception, you throw an object.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b="0" i="0" sz="2700" u="none" cap="none" strike="noStrike">
              <a:solidFill>
                <a:srgbClr val="888888"/>
              </a:solidFill>
              <a:latin typeface="PT Sans"/>
              <a:ea typeface="PT Sans"/>
              <a:cs typeface="PT Sans"/>
              <a:sym typeface="PT Sans"/>
            </a:endParaRPr>
          </a:p>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PT Sans"/>
                <a:ea typeface="PT Sans"/>
                <a:cs typeface="PT Sans"/>
                <a:sym typeface="PT Sans"/>
              </a:rPr>
              <a:t>You can't throw just any object as an exception. you can throw only those objects whose classes descend from </a:t>
            </a: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700">
              <a:solidFill>
                <a:srgbClr val="888888"/>
              </a:solidFill>
              <a:latin typeface="PT Sans"/>
              <a:ea typeface="PT Sans"/>
              <a:cs typeface="PT Sans"/>
              <a:sym typeface="PT Sans"/>
            </a:endParaRPr>
          </a:p>
          <a:p>
            <a:pPr indent="-361950" lvl="0" marL="342900" marR="0" rtl="0" algn="just">
              <a:lnSpc>
                <a:spcPct val="100000"/>
              </a:lnSpc>
              <a:spcBef>
                <a:spcPts val="0"/>
              </a:spcBef>
              <a:spcAft>
                <a:spcPts val="0"/>
              </a:spcAft>
              <a:buClr>
                <a:srgbClr val="888888"/>
              </a:buClr>
              <a:buSzPts val="2700"/>
              <a:buFont typeface="Noto Sans Symbols"/>
              <a:buChar char="⮚"/>
            </a:pP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serves as the base class for an entire family of classes, declared in </a:t>
            </a:r>
            <a:r>
              <a:rPr b="0" i="0" lang="en-US" sz="2700" u="none" cap="none" strike="noStrike">
                <a:solidFill>
                  <a:srgbClr val="888888"/>
                </a:solidFill>
                <a:latin typeface="Arial"/>
                <a:ea typeface="Arial"/>
                <a:cs typeface="Arial"/>
                <a:sym typeface="Arial"/>
              </a:rPr>
              <a:t>java.lang</a:t>
            </a:r>
            <a:r>
              <a:rPr b="0" i="0" lang="en-US" sz="2700" u="none" cap="none" strike="noStrike">
                <a:solidFill>
                  <a:srgbClr val="888888"/>
                </a:solidFill>
                <a:latin typeface="PT Sans"/>
                <a:ea typeface="PT Sans"/>
                <a:cs typeface="PT Sans"/>
                <a:sym typeface="PT Sans"/>
              </a:rPr>
              <a:t>, that your program can instantiate and throw. </a:t>
            </a:r>
            <a:endParaRPr b="0" i="0" sz="2700" u="none" cap="none" strike="noStrike">
              <a:solidFill>
                <a:srgbClr val="888888"/>
              </a:solidFill>
              <a:latin typeface="Arial"/>
              <a:ea typeface="Arial"/>
              <a:cs typeface="Arial"/>
              <a:sym typeface="Arial"/>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b="0" i="0" sz="2700" u="none" cap="none" strike="noStrike">
              <a:solidFill>
                <a:srgbClr val="888888"/>
              </a:solidFill>
              <a:latin typeface="PT Sans"/>
              <a:ea typeface="PT Sans"/>
              <a:cs typeface="PT Sans"/>
              <a:sym typeface="PT Sans"/>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700">
              <a:solidFill>
                <a:srgbClr val="888888"/>
              </a:solidFill>
              <a:latin typeface="PT Sans"/>
              <a:ea typeface="PT Sans"/>
              <a:cs typeface="PT Sans"/>
              <a:sym typeface="PT Sans"/>
            </a:endParaRPr>
          </a:p>
          <a:p>
            <a:pPr indent="-361950" lvl="0" marL="342900" marR="0" rtl="0" algn="just">
              <a:spcBef>
                <a:spcPts val="0"/>
              </a:spcBef>
              <a:spcAft>
                <a:spcPts val="0"/>
              </a:spcAft>
              <a:buClr>
                <a:srgbClr val="888888"/>
              </a:buClr>
              <a:buSzPts val="2700"/>
              <a:buFont typeface="Noto Sans Symbols"/>
              <a:buChar char="⮚"/>
            </a:pPr>
            <a:r>
              <a:rPr b="0" i="0" lang="en-US" sz="2700" u="none" cap="none" strike="noStrike">
                <a:solidFill>
                  <a:srgbClr val="888888"/>
                </a:solidFill>
                <a:latin typeface="Arial"/>
                <a:ea typeface="Arial"/>
                <a:cs typeface="Arial"/>
                <a:sym typeface="Arial"/>
              </a:rPr>
              <a:t>Throwable</a:t>
            </a:r>
            <a:r>
              <a:rPr b="0" i="0" lang="en-US" sz="2700" u="none" cap="none" strike="noStrike">
                <a:solidFill>
                  <a:srgbClr val="888888"/>
                </a:solidFill>
                <a:latin typeface="PT Sans"/>
                <a:ea typeface="PT Sans"/>
                <a:cs typeface="PT Sans"/>
                <a:sym typeface="PT Sans"/>
              </a:rPr>
              <a:t> has two direct subclasses, </a:t>
            </a:r>
            <a:r>
              <a:rPr b="0" i="0" lang="en-US" sz="2700" u="none" cap="none" strike="noStrike">
                <a:solidFill>
                  <a:srgbClr val="888888"/>
                </a:solidFill>
                <a:latin typeface="Arial"/>
                <a:ea typeface="Arial"/>
                <a:cs typeface="Arial"/>
                <a:sym typeface="Arial"/>
              </a:rPr>
              <a:t>Exception</a:t>
            </a:r>
            <a:r>
              <a:rPr b="0" i="0" lang="en-US" sz="2700" u="none" cap="none" strike="noStrike">
                <a:solidFill>
                  <a:srgbClr val="888888"/>
                </a:solidFill>
                <a:latin typeface="PT Sans"/>
                <a:ea typeface="PT Sans"/>
                <a:cs typeface="PT Sans"/>
                <a:sym typeface="PT Sans"/>
              </a:rPr>
              <a:t> and </a:t>
            </a:r>
            <a:r>
              <a:rPr b="0" i="0" lang="en-US" sz="2700" u="none" cap="none" strike="noStrike">
                <a:solidFill>
                  <a:srgbClr val="888888"/>
                </a:solidFill>
                <a:latin typeface="Arial"/>
                <a:ea typeface="Arial"/>
                <a:cs typeface="Arial"/>
                <a:sym typeface="Arial"/>
              </a:rPr>
              <a:t>Error</a:t>
            </a:r>
            <a:r>
              <a:rPr b="0" i="0" lang="en-US" sz="2700" u="none" cap="none" strike="noStrike">
                <a:solidFill>
                  <a:srgbClr val="888888"/>
                </a:solidFill>
                <a:latin typeface="PT Sans"/>
                <a:ea typeface="PT Sans"/>
                <a:cs typeface="PT Sans"/>
                <a:sym typeface="PT Sans"/>
              </a:rPr>
              <a:t>. </a:t>
            </a:r>
            <a:r>
              <a:rPr lang="en-US" sz="2700">
                <a:solidFill>
                  <a:srgbClr val="888888"/>
                </a:solidFill>
                <a:latin typeface="Calibri"/>
                <a:ea typeface="Calibri"/>
                <a:cs typeface="Calibri"/>
                <a:sym typeface="Calibri"/>
              </a:rPr>
              <a:t> </a:t>
            </a:r>
            <a:endParaRPr b="0" i="0" sz="2700" u="none" cap="none" strike="noStrike">
              <a:solidFill>
                <a:srgbClr val="888888"/>
              </a:solidFill>
              <a:latin typeface="Arial"/>
              <a:ea typeface="Arial"/>
              <a:cs typeface="Arial"/>
              <a:sym typeface="Arial"/>
            </a:endParaRPr>
          </a:p>
        </p:txBody>
      </p:sp>
      <p:sp>
        <p:nvSpPr>
          <p:cNvPr id="207" name="Google Shape;207;p3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35"/>
          <p:cNvSpPr txBox="1"/>
          <p:nvPr/>
        </p:nvSpPr>
        <p:spPr>
          <a:xfrm>
            <a:off x="76200" y="139987"/>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10. </a:t>
            </a:r>
            <a:r>
              <a:rPr b="1" lang="en-US" sz="2800">
                <a:solidFill>
                  <a:srgbClr val="FF0000"/>
                </a:solidFill>
                <a:latin typeface="Calibri"/>
                <a:ea typeface="Calibri"/>
                <a:cs typeface="Calibri"/>
                <a:sym typeface="Calibri"/>
              </a:rPr>
              <a:t>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36"/>
          <p:cNvSpPr/>
          <p:nvPr/>
        </p:nvSpPr>
        <p:spPr>
          <a:xfrm>
            <a:off x="0" y="1041975"/>
            <a:ext cx="9144000" cy="4893600"/>
          </a:xfrm>
          <a:prstGeom prst="rect">
            <a:avLst/>
          </a:prstGeom>
          <a:solidFill>
            <a:srgbClr val="FFFFFF"/>
          </a:solidFill>
          <a:ln>
            <a:noFill/>
          </a:ln>
        </p:spPr>
        <p:txBody>
          <a:bodyPr anchorCtr="0" anchor="ctr" bIns="45700" lIns="91425" spcFirstLastPara="1" rIns="91425" wrap="square" tIns="45700">
            <a:noAutofit/>
          </a:bodyPr>
          <a:lstStyle/>
          <a:p>
            <a:pPr indent="-355600" lvl="0" marL="342900" marR="0" rtl="0" algn="just">
              <a:lnSpc>
                <a:spcPct val="100000"/>
              </a:lnSpc>
              <a:spcBef>
                <a:spcPts val="0"/>
              </a:spcBef>
              <a:spcAft>
                <a:spcPts val="0"/>
              </a:spcAft>
              <a:buClr>
                <a:srgbClr val="888888"/>
              </a:buClr>
              <a:buSzPts val="2600"/>
              <a:buFont typeface="Noto Sans Symbols"/>
              <a:buChar char="⮚"/>
            </a:pPr>
            <a:r>
              <a:rPr lang="en-US" sz="2600">
                <a:solidFill>
                  <a:srgbClr val="888888"/>
                </a:solidFill>
                <a:latin typeface="PT Sans"/>
                <a:ea typeface="PT Sans"/>
                <a:cs typeface="PT Sans"/>
                <a:sym typeface="PT Sans"/>
              </a:rPr>
              <a:t>java.lang.Exception class represents the exceptions which are mainly caused by the application itself. </a:t>
            </a:r>
            <a:endParaRPr sz="2600">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lang="en-US" sz="2600">
                <a:solidFill>
                  <a:srgbClr val="888888"/>
                </a:solidFill>
                <a:latin typeface="PT Sans"/>
                <a:ea typeface="PT Sans"/>
                <a:cs typeface="PT Sans"/>
                <a:sym typeface="PT Sans"/>
              </a:rPr>
              <a:t>For example, </a:t>
            </a:r>
            <a:r>
              <a:rPr lang="en-US" sz="2600">
                <a:solidFill>
                  <a:srgbClr val="888888"/>
                </a:solidFill>
                <a:latin typeface="Arial"/>
                <a:ea typeface="Arial"/>
                <a:cs typeface="Arial"/>
                <a:sym typeface="Arial"/>
              </a:rPr>
              <a:t>NullPointerException</a:t>
            </a:r>
            <a:r>
              <a:rPr lang="en-US" sz="2600">
                <a:solidFill>
                  <a:srgbClr val="888888"/>
                </a:solidFill>
                <a:latin typeface="PT Sans"/>
                <a:ea typeface="PT Sans"/>
                <a:cs typeface="PT Sans"/>
                <a:sym typeface="PT Sans"/>
              </a:rPr>
              <a:t> occurs when an application tries to access null object or </a:t>
            </a:r>
            <a:r>
              <a:rPr lang="en-US" sz="2600">
                <a:solidFill>
                  <a:srgbClr val="888888"/>
                </a:solidFill>
                <a:latin typeface="Arial"/>
                <a:ea typeface="Arial"/>
                <a:cs typeface="Arial"/>
                <a:sym typeface="Arial"/>
              </a:rPr>
              <a:t>ClassCastException</a:t>
            </a:r>
            <a:r>
              <a:rPr lang="en-US" sz="2600">
                <a:solidFill>
                  <a:srgbClr val="888888"/>
                </a:solidFill>
                <a:latin typeface="PT Sans"/>
                <a:ea typeface="PT Sans"/>
                <a:cs typeface="PT Sans"/>
                <a:sym typeface="PT Sans"/>
              </a:rPr>
              <a:t> occurs when an application tries to cast incompatible class types.</a:t>
            </a:r>
            <a:endParaRPr sz="2600">
              <a:solidFill>
                <a:srgbClr val="888888"/>
              </a:solidFill>
            </a:endParaRPr>
          </a:p>
          <a:p>
            <a:pPr indent="-190500" lvl="0" marL="342900" marR="0" rtl="0" algn="just">
              <a:lnSpc>
                <a:spcPct val="100000"/>
              </a:lnSpc>
              <a:spcBef>
                <a:spcPts val="0"/>
              </a:spcBef>
              <a:spcAft>
                <a:spcPts val="0"/>
              </a:spcAft>
              <a:buClr>
                <a:schemeClr val="dk1"/>
              </a:buClr>
              <a:buSzPts val="2400"/>
              <a:buFont typeface="Noto Sans Symbols"/>
              <a:buNone/>
            </a:pPr>
            <a:r>
              <a:t/>
            </a:r>
            <a:endParaRPr sz="2600">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Errors (members of the </a:t>
            </a:r>
            <a:r>
              <a:rPr b="0" i="0" lang="en-US" sz="2600" u="none" cap="none" strike="noStrike">
                <a:solidFill>
                  <a:srgbClr val="888888"/>
                </a:solidFill>
                <a:latin typeface="Arial"/>
                <a:ea typeface="Arial"/>
                <a:cs typeface="Arial"/>
                <a:sym typeface="Arial"/>
              </a:rPr>
              <a:t>Error</a:t>
            </a:r>
            <a:r>
              <a:rPr b="0" i="0" lang="en-US" sz="2600" u="none" cap="none" strike="noStrike">
                <a:solidFill>
                  <a:srgbClr val="888888"/>
                </a:solidFill>
                <a:latin typeface="PT Sans"/>
                <a:ea typeface="PT Sans"/>
                <a:cs typeface="PT Sans"/>
                <a:sym typeface="PT Sans"/>
              </a:rPr>
              <a:t> family) are usually thrown for more serious problems, such as </a:t>
            </a:r>
            <a:r>
              <a:rPr b="0" i="0" lang="en-US" sz="2600" u="none" cap="none" strike="noStrike">
                <a:solidFill>
                  <a:srgbClr val="888888"/>
                </a:solidFill>
                <a:latin typeface="Arial"/>
                <a:ea typeface="Arial"/>
                <a:cs typeface="Arial"/>
                <a:sym typeface="Arial"/>
              </a:rPr>
              <a:t>OutOfMemoryError or StackOverflowError</a:t>
            </a:r>
            <a:r>
              <a:rPr b="0" i="0" lang="en-US" sz="2600" u="none" cap="none" strike="noStrike">
                <a:solidFill>
                  <a:srgbClr val="888888"/>
                </a:solidFill>
                <a:latin typeface="PT Sans"/>
                <a:ea typeface="PT Sans"/>
                <a:cs typeface="PT Sans"/>
                <a:sym typeface="PT Sans"/>
              </a:rPr>
              <a:t>, that may not be so easy to handle. </a:t>
            </a:r>
            <a:endParaRPr b="0" i="0" sz="2600" u="none" cap="none" strike="noStrike">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In general, code you write should throw only exceptions, not errors. </a:t>
            </a:r>
            <a:endParaRPr b="0" i="0" sz="2600" u="none" cap="none" strike="noStrike">
              <a:solidFill>
                <a:srgbClr val="888888"/>
              </a:solidFill>
              <a:latin typeface="PT Sans"/>
              <a:ea typeface="PT Sans"/>
              <a:cs typeface="PT Sans"/>
              <a:sym typeface="PT Sans"/>
            </a:endParaRPr>
          </a:p>
          <a:p>
            <a:pPr indent="-355600" lvl="0" marL="342900" marR="0" rtl="0" algn="just">
              <a:lnSpc>
                <a:spcPct val="100000"/>
              </a:lnSpc>
              <a:spcBef>
                <a:spcPts val="0"/>
              </a:spcBef>
              <a:spcAft>
                <a:spcPts val="0"/>
              </a:spcAft>
              <a:buClr>
                <a:srgbClr val="888888"/>
              </a:buClr>
              <a:buSzPts val="2600"/>
              <a:buFont typeface="Noto Sans Symbols"/>
              <a:buChar char="⮚"/>
            </a:pPr>
            <a:r>
              <a:rPr b="0" i="0" lang="en-US" sz="2600" u="none" cap="none" strike="noStrike">
                <a:solidFill>
                  <a:srgbClr val="888888"/>
                </a:solidFill>
                <a:latin typeface="PT Sans"/>
                <a:ea typeface="PT Sans"/>
                <a:cs typeface="PT Sans"/>
                <a:sym typeface="PT Sans"/>
              </a:rPr>
              <a:t>Errors are usually thrown by the methods of the Java API, or by the Java virtual machine itself, due to environment issues.</a:t>
            </a:r>
            <a:endParaRPr b="0" i="0" sz="2600" u="none" cap="none" strike="noStrike">
              <a:solidFill>
                <a:srgbClr val="888888"/>
              </a:solidFill>
              <a:latin typeface="Arial"/>
              <a:ea typeface="Arial"/>
              <a:cs typeface="Arial"/>
              <a:sym typeface="Arial"/>
            </a:endParaRPr>
          </a:p>
        </p:txBody>
      </p:sp>
      <p:sp>
        <p:nvSpPr>
          <p:cNvPr id="214" name="Google Shape;214;p3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6"/>
          <p:cNvSpPr txBox="1"/>
          <p:nvPr/>
        </p:nvSpPr>
        <p:spPr>
          <a:xfrm>
            <a:off x="152400" y="152400"/>
            <a:ext cx="57912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Exception class Hierarchy</a:t>
            </a:r>
            <a:endParaRPr b="1" sz="2800">
              <a:solidFill>
                <a:srgbClr val="FF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37"/>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solidFill>
                  <a:schemeClr val="dk1"/>
                </a:solidFill>
              </a:rPr>
              <a:t>Exception class is base class of all Exception classes </a:t>
            </a:r>
            <a:endParaRPr sz="2800">
              <a:solidFill>
                <a:schemeClr val="dk1"/>
              </a:solidFill>
            </a:endParaRPr>
          </a:p>
          <a:p>
            <a:pPr indent="0" lvl="0" marL="0" rtl="0" algn="l">
              <a:spcBef>
                <a:spcPts val="0"/>
              </a:spcBef>
              <a:spcAft>
                <a:spcPts val="0"/>
              </a:spcAft>
              <a:buNone/>
            </a:pPr>
            <a:r>
              <a:rPr lang="en-US" sz="2800">
                <a:solidFill>
                  <a:schemeClr val="dk1"/>
                </a:solidFill>
              </a:rPr>
              <a:t>eg. </a:t>
            </a:r>
            <a:r>
              <a:rPr lang="en-US" sz="2800">
                <a:solidFill>
                  <a:srgbClr val="FF0000"/>
                </a:solidFill>
              </a:rPr>
              <a:t>ArithmeticException</a:t>
            </a:r>
            <a:r>
              <a:rPr lang="en-US" sz="2800">
                <a:solidFill>
                  <a:schemeClr val="dk1"/>
                </a:solidFill>
              </a:rPr>
              <a:t>, </a:t>
            </a:r>
            <a:endParaRPr sz="2800">
              <a:solidFill>
                <a:schemeClr val="dk1"/>
              </a:solidFill>
            </a:endParaRPr>
          </a:p>
          <a:p>
            <a:pPr indent="0" lvl="0" marL="0" rtl="0" algn="l">
              <a:spcBef>
                <a:spcPts val="0"/>
              </a:spcBef>
              <a:spcAft>
                <a:spcPts val="0"/>
              </a:spcAft>
              <a:buNone/>
            </a:pPr>
            <a:r>
              <a:rPr lang="en-US" sz="2800">
                <a:solidFill>
                  <a:srgbClr val="FF0000"/>
                </a:solidFill>
              </a:rPr>
              <a:t>NullPointerException</a:t>
            </a:r>
            <a:r>
              <a:rPr lang="en-US" sz="2800">
                <a:solidFill>
                  <a:schemeClr val="dk1"/>
                </a:solidFill>
              </a:rPr>
              <a:t>,</a:t>
            </a:r>
            <a:endParaRPr sz="2800">
              <a:solidFill>
                <a:schemeClr val="dk1"/>
              </a:solidFill>
            </a:endParaRPr>
          </a:p>
          <a:p>
            <a:pPr indent="0" lvl="0" marL="0" rtl="0" algn="l">
              <a:spcBef>
                <a:spcPts val="0"/>
              </a:spcBef>
              <a:spcAft>
                <a:spcPts val="0"/>
              </a:spcAft>
              <a:buNone/>
            </a:pPr>
            <a:r>
              <a:rPr lang="en-US" sz="2800">
                <a:solidFill>
                  <a:srgbClr val="FF0000"/>
                </a:solidFill>
              </a:rPr>
              <a:t>ArrayIndexOutofBoundsException</a:t>
            </a:r>
            <a:r>
              <a:rPr lang="en-US" sz="2800">
                <a:solidFill>
                  <a:schemeClr val="dk1"/>
                </a:solidFill>
              </a:rPr>
              <a:t>,etc…</a:t>
            </a:r>
            <a:endParaRPr sz="2200">
              <a:solidFill>
                <a:schemeClr val="dk1"/>
              </a:solidFill>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p3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38"/>
          <p:cNvSpPr/>
          <p:nvPr/>
        </p:nvSpPr>
        <p:spPr>
          <a:xfrm>
            <a:off x="223075" y="263775"/>
            <a:ext cx="8920800" cy="62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800">
                <a:solidFill>
                  <a:srgbClr val="FF0000"/>
                </a:solidFill>
              </a:rPr>
              <a:t>11. Checked &amp; Unchecked Exceptions</a:t>
            </a:r>
            <a:endParaRPr b="1" sz="2800">
              <a:solidFill>
                <a:srgbClr val="FF0000"/>
              </a:solidFill>
            </a:endParaRPr>
          </a:p>
          <a:p>
            <a:pPr indent="0" lvl="0" marL="171450" rtl="0" algn="just">
              <a:spcBef>
                <a:spcPts val="0"/>
              </a:spcBef>
              <a:spcAft>
                <a:spcPts val="0"/>
              </a:spcAft>
              <a:buNone/>
            </a:pPr>
            <a:r>
              <a:rPr lang="en-US" sz="2800">
                <a:solidFill>
                  <a:srgbClr val="888888"/>
                </a:solidFill>
              </a:rPr>
              <a:t>Exceptions are broadly classified into two</a:t>
            </a:r>
            <a:endParaRPr sz="2800">
              <a:solidFill>
                <a:srgbClr val="888888"/>
              </a:solidFill>
            </a:endParaRPr>
          </a:p>
          <a:p>
            <a:pPr indent="-177800" lvl="0" marL="171450" rtl="0" algn="just">
              <a:spcBef>
                <a:spcPts val="0"/>
              </a:spcBef>
              <a:spcAft>
                <a:spcPts val="0"/>
              </a:spcAft>
              <a:buClr>
                <a:srgbClr val="FF0000"/>
              </a:buClr>
              <a:buSzPts val="2800"/>
              <a:buAutoNum type="arabicPeriod"/>
            </a:pPr>
            <a:r>
              <a:rPr lang="en-US" sz="2800">
                <a:solidFill>
                  <a:srgbClr val="FF0000"/>
                </a:solidFill>
              </a:rPr>
              <a:t>Checked Exceptions </a:t>
            </a:r>
            <a:r>
              <a:rPr lang="en-US" sz="2800">
                <a:solidFill>
                  <a:schemeClr val="dk1"/>
                </a:solidFill>
              </a:rPr>
              <a:t>– </a:t>
            </a:r>
            <a:r>
              <a:rPr lang="en-US" sz="2800">
                <a:solidFill>
                  <a:srgbClr val="888888"/>
                </a:solidFill>
              </a:rPr>
              <a:t>These are the Exceptions which are checked by Compiler, and need to be handled(using try, catch) or thrown(using throws) explicitly.</a:t>
            </a:r>
            <a:endParaRPr>
              <a:solidFill>
                <a:srgbClr val="888888"/>
              </a:solidFill>
            </a:endParaRPr>
          </a:p>
          <a:p>
            <a:pPr indent="0" lvl="0" marL="171450" rtl="0" algn="just">
              <a:spcBef>
                <a:spcPts val="0"/>
              </a:spcBef>
              <a:spcAft>
                <a:spcPts val="0"/>
              </a:spcAft>
              <a:buNone/>
            </a:pPr>
            <a:r>
              <a:rPr lang="en-US" sz="2800">
                <a:solidFill>
                  <a:srgbClr val="888888"/>
                </a:solidFill>
              </a:rPr>
              <a:t>All Checked Exceptions are derived from </a:t>
            </a:r>
            <a:r>
              <a:rPr b="1" lang="en-US" sz="2800">
                <a:solidFill>
                  <a:srgbClr val="FF0000"/>
                </a:solidFill>
              </a:rPr>
              <a:t>Exception</a:t>
            </a:r>
            <a:r>
              <a:rPr lang="en-US" sz="2800">
                <a:solidFill>
                  <a:schemeClr val="dk1"/>
                </a:solidFill>
              </a:rPr>
              <a:t> </a:t>
            </a:r>
            <a:r>
              <a:rPr lang="en-US" sz="2800">
                <a:solidFill>
                  <a:srgbClr val="888888"/>
                </a:solidFill>
              </a:rPr>
              <a:t>class</a:t>
            </a:r>
            <a:endParaRPr sz="2800">
              <a:solidFill>
                <a:schemeClr val="dk1"/>
              </a:solidFill>
            </a:endParaRPr>
          </a:p>
          <a:p>
            <a:pPr indent="-177800" lvl="0" marL="171450" rtl="0" algn="just">
              <a:spcBef>
                <a:spcPts val="0"/>
              </a:spcBef>
              <a:spcAft>
                <a:spcPts val="0"/>
              </a:spcAft>
              <a:buClr>
                <a:srgbClr val="FF0000"/>
              </a:buClr>
              <a:buSzPts val="2800"/>
              <a:buAutoNum type="arabicPeriod" startAt="2"/>
            </a:pPr>
            <a:r>
              <a:rPr lang="en-US" sz="2800">
                <a:solidFill>
                  <a:srgbClr val="FF0000"/>
                </a:solidFill>
              </a:rPr>
              <a:t>UnChecked Exceptions </a:t>
            </a:r>
            <a:r>
              <a:rPr lang="en-US" sz="2800">
                <a:solidFill>
                  <a:schemeClr val="dk1"/>
                </a:solidFill>
              </a:rPr>
              <a:t>–</a:t>
            </a:r>
            <a:r>
              <a:rPr lang="en-US" sz="2800">
                <a:solidFill>
                  <a:srgbClr val="888888"/>
                </a:solidFill>
              </a:rPr>
              <a:t> It is not mandatory to handle or throw(using throws) Unchecked Exceptions explicitly.</a:t>
            </a:r>
            <a:endParaRPr>
              <a:solidFill>
                <a:srgbClr val="888888"/>
              </a:solidFill>
            </a:endParaRPr>
          </a:p>
          <a:p>
            <a:pPr indent="0" lvl="0" marL="171450" rtl="0" algn="just">
              <a:spcBef>
                <a:spcPts val="0"/>
              </a:spcBef>
              <a:spcAft>
                <a:spcPts val="0"/>
              </a:spcAft>
              <a:buNone/>
            </a:pPr>
            <a:r>
              <a:rPr lang="en-US" sz="2800">
                <a:solidFill>
                  <a:srgbClr val="888888"/>
                </a:solidFill>
              </a:rPr>
              <a:t>All Unchecked Exceptions are derived from </a:t>
            </a:r>
            <a:r>
              <a:rPr b="1" lang="en-US" sz="2800">
                <a:solidFill>
                  <a:srgbClr val="FF0000"/>
                </a:solidFill>
              </a:rPr>
              <a:t>RuntimeException</a:t>
            </a:r>
            <a:r>
              <a:rPr lang="en-US" sz="2800">
                <a:solidFill>
                  <a:schemeClr val="dk1"/>
                </a:solidFill>
              </a:rPr>
              <a:t> </a:t>
            </a:r>
            <a:r>
              <a:rPr lang="en-US" sz="2800">
                <a:solidFill>
                  <a:srgbClr val="888888"/>
                </a:solidFill>
              </a:rPr>
              <a:t>class</a:t>
            </a:r>
            <a:endParaRPr sz="2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p3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39"/>
          <p:cNvSpPr/>
          <p:nvPr/>
        </p:nvSpPr>
        <p:spPr>
          <a:xfrm>
            <a:off x="0" y="263775"/>
            <a:ext cx="9144000" cy="6214800"/>
          </a:xfrm>
          <a:prstGeom prst="rect">
            <a:avLst/>
          </a:prstGeom>
          <a:noFill/>
          <a:ln>
            <a:noFill/>
          </a:ln>
        </p:spPr>
        <p:txBody>
          <a:bodyPr anchorCtr="0" anchor="t" bIns="45700" lIns="91425" spcFirstLastPara="1" rIns="91425" wrap="square" tIns="45700">
            <a:noAutofit/>
          </a:bodyPr>
          <a:lstStyle/>
          <a:p>
            <a:pPr indent="0" lvl="0" marL="171450" rtl="0" algn="just">
              <a:spcBef>
                <a:spcPts val="0"/>
              </a:spcBef>
              <a:spcAft>
                <a:spcPts val="0"/>
              </a:spcAft>
              <a:buNone/>
            </a:pPr>
            <a:r>
              <a:rPr lang="en-US" sz="2800">
                <a:solidFill>
                  <a:srgbClr val="888888"/>
                </a:solidFill>
              </a:rPr>
              <a:t>Since forcing a developer to catch each and every Exception is not a good option, Java provides UnChecked exceptions. These are the exceptions which need not be explicitly handled by the developer. </a:t>
            </a:r>
            <a:endParaRPr sz="2800">
              <a:solidFill>
                <a:srgbClr val="888888"/>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8" name="Shape 238"/>
        <p:cNvGrpSpPr/>
        <p:nvPr/>
      </p:nvGrpSpPr>
      <p:grpSpPr>
        <a:xfrm>
          <a:off x="0" y="0"/>
          <a:ext cx="0" cy="0"/>
          <a:chOff x="0" y="0"/>
          <a:chExt cx="0" cy="0"/>
        </a:xfrm>
      </p:grpSpPr>
      <p:pic>
        <p:nvPicPr>
          <p:cNvPr id="239" name="Google Shape;239;p40"/>
          <p:cNvPicPr preferRelativeResize="0"/>
          <p:nvPr/>
        </p:nvPicPr>
        <p:blipFill rotWithShape="1">
          <a:blip r:embed="rId4">
            <a:alphaModFix/>
          </a:blip>
          <a:srcRect b="0" l="0" r="0" t="0"/>
          <a:stretch/>
        </p:blipFill>
        <p:spPr>
          <a:xfrm>
            <a:off x="0" y="381000"/>
            <a:ext cx="9219178" cy="6477000"/>
          </a:xfrm>
          <a:prstGeom prst="rect">
            <a:avLst/>
          </a:prstGeom>
          <a:noFill/>
          <a:ln>
            <a:noFill/>
          </a:ln>
        </p:spPr>
      </p:pic>
      <p:sp>
        <p:nvSpPr>
          <p:cNvPr id="240" name="Google Shape;240;p4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41"/>
          <p:cNvSpPr/>
          <p:nvPr/>
        </p:nvSpPr>
        <p:spPr>
          <a:xfrm>
            <a:off x="0" y="0"/>
            <a:ext cx="9144000"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12. </a:t>
            </a:r>
            <a:r>
              <a:rPr b="1" lang="en-US" sz="2800">
                <a:solidFill>
                  <a:srgbClr val="FF0000"/>
                </a:solidFill>
                <a:latin typeface="Calibri"/>
                <a:ea typeface="Calibri"/>
                <a:cs typeface="Calibri"/>
                <a:sym typeface="Calibri"/>
              </a:rPr>
              <a:t>How to create User defined Checked Exception</a:t>
            </a:r>
            <a:endParaRPr b="1" sz="2800">
              <a:solidFill>
                <a:srgbClr val="FF0000"/>
              </a:solidFill>
              <a:latin typeface="Calibri"/>
              <a:ea typeface="Calibri"/>
              <a:cs typeface="Calibri"/>
              <a:sym typeface="Calibri"/>
            </a:endParaRPr>
          </a:p>
        </p:txBody>
      </p:sp>
      <p:sp>
        <p:nvSpPr>
          <p:cNvPr id="247" name="Google Shape;247;p4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8" name="Google Shape;248;p41"/>
          <p:cNvPicPr preferRelativeResize="0"/>
          <p:nvPr/>
        </p:nvPicPr>
        <p:blipFill>
          <a:blip r:embed="rId4">
            <a:alphaModFix/>
          </a:blip>
          <a:stretch>
            <a:fillRect/>
          </a:stretch>
        </p:blipFill>
        <p:spPr>
          <a:xfrm>
            <a:off x="152400" y="675625"/>
            <a:ext cx="8786500" cy="464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208400" y="301450"/>
            <a:ext cx="8832000" cy="6556500"/>
          </a:xfrm>
          <a:prstGeom prst="rect">
            <a:avLst/>
          </a:prstGeom>
          <a:noFill/>
          <a:ln>
            <a:noFill/>
          </a:ln>
        </p:spPr>
        <p:txBody>
          <a:bodyPr anchorCtr="0" anchor="t" bIns="45700" lIns="91425" spcFirstLastPara="1" rIns="91425" wrap="square" tIns="45700">
            <a:noAutofit/>
          </a:bodyPr>
          <a:lstStyle/>
          <a:p>
            <a:pPr indent="-400050" lvl="0" marL="457200" rtl="0" algn="just">
              <a:spcBef>
                <a:spcPts val="0"/>
              </a:spcBef>
              <a:spcAft>
                <a:spcPts val="0"/>
              </a:spcAft>
              <a:buClr>
                <a:srgbClr val="FF0000"/>
              </a:buClr>
              <a:buSzPts val="2700"/>
              <a:buAutoNum type="arabicPeriod"/>
            </a:pPr>
            <a:r>
              <a:rPr b="1" lang="en-US" sz="2700">
                <a:solidFill>
                  <a:srgbClr val="FF0000"/>
                </a:solidFill>
              </a:rPr>
              <a:t>What is an Exception?</a:t>
            </a:r>
            <a:endParaRPr sz="2700">
              <a:solidFill>
                <a:srgbClr val="FF0000"/>
              </a:solidFill>
            </a:endParaRPr>
          </a:p>
          <a:p>
            <a:pPr indent="0" lvl="0" marL="0" rtl="0" algn="just">
              <a:spcBef>
                <a:spcPts val="0"/>
              </a:spcBef>
              <a:spcAft>
                <a:spcPts val="0"/>
              </a:spcAft>
              <a:buClr>
                <a:schemeClr val="dk1"/>
              </a:buClr>
              <a:buFont typeface="Arial"/>
              <a:buNone/>
            </a:pPr>
            <a:r>
              <a:rPr lang="en-US">
                <a:solidFill>
                  <a:srgbClr val="888888"/>
                </a:solidFill>
              </a:rPr>
              <a:t>An Exception is run time problem or error which occurs, when program is under execution. </a:t>
            </a:r>
            <a:endParaRPr>
              <a:solidFill>
                <a:srgbClr val="888888"/>
              </a:solidFill>
            </a:endParaRPr>
          </a:p>
          <a:p>
            <a:pPr indent="0" lvl="0" marL="0" rtl="0" algn="just">
              <a:spcBef>
                <a:spcPts val="0"/>
              </a:spcBef>
              <a:spcAft>
                <a:spcPts val="0"/>
              </a:spcAft>
              <a:buClr>
                <a:schemeClr val="dk1"/>
              </a:buClr>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An Exception may occur due to Environment, bad programming, or due to unexpected input data.</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For example:</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When you access an array element which is beyond the range of array, an </a:t>
            </a:r>
            <a:r>
              <a:rPr lang="en-US">
                <a:solidFill>
                  <a:srgbClr val="FF0000"/>
                </a:solidFill>
              </a:rPr>
              <a:t>java.lang.ArrayIndexOutOfBoundsException</a:t>
            </a:r>
            <a:r>
              <a:rPr lang="en-US">
                <a:solidFill>
                  <a:schemeClr val="dk1"/>
                </a:solidFill>
              </a:rPr>
              <a:t> </a:t>
            </a:r>
            <a:r>
              <a:rPr lang="en-US">
                <a:solidFill>
                  <a:srgbClr val="888888"/>
                </a:solidFill>
              </a:rPr>
              <a:t>is thrown.</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In C Language there is no built in Exception handling, developer need to manually write the code to check the range, using multiple if statements, which clutters the code.</a:t>
            </a:r>
            <a:endParaRPr>
              <a:solidFill>
                <a:srgbClr val="888888"/>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42"/>
          <p:cNvSpPr/>
          <p:nvPr/>
        </p:nvSpPr>
        <p:spPr>
          <a:xfrm>
            <a:off x="0" y="0"/>
            <a:ext cx="9144000" cy="52322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13. </a:t>
            </a:r>
            <a:r>
              <a:rPr b="1" lang="en-US" sz="2800">
                <a:solidFill>
                  <a:srgbClr val="FF0000"/>
                </a:solidFill>
                <a:latin typeface="Calibri"/>
                <a:ea typeface="Calibri"/>
                <a:cs typeface="Calibri"/>
                <a:sym typeface="Calibri"/>
              </a:rPr>
              <a:t>How to create user defined UnChecked Exception</a:t>
            </a:r>
            <a:endParaRPr b="1" sz="2800">
              <a:solidFill>
                <a:srgbClr val="FF0000"/>
              </a:solidFill>
              <a:latin typeface="Calibri"/>
              <a:ea typeface="Calibri"/>
              <a:cs typeface="Calibri"/>
              <a:sym typeface="Calibri"/>
            </a:endParaRPr>
          </a:p>
        </p:txBody>
      </p:sp>
      <p:sp>
        <p:nvSpPr>
          <p:cNvPr id="255" name="Google Shape;255;p42"/>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42"/>
          <p:cNvPicPr preferRelativeResize="0"/>
          <p:nvPr/>
        </p:nvPicPr>
        <p:blipFill>
          <a:blip r:embed="rId4">
            <a:alphaModFix/>
          </a:blip>
          <a:stretch>
            <a:fillRect/>
          </a:stretch>
        </p:blipFill>
        <p:spPr>
          <a:xfrm>
            <a:off x="152400" y="675627"/>
            <a:ext cx="8991600" cy="311440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43"/>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63" name="Google Shape;263;p43"/>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264" name="Google Shape;264;p4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idx="1" type="subTitle"/>
          </p:nvPr>
        </p:nvSpPr>
        <p:spPr>
          <a:xfrm>
            <a:off x="208400" y="301450"/>
            <a:ext cx="8832000" cy="621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2700">
                <a:solidFill>
                  <a:srgbClr val="FF0000"/>
                </a:solidFill>
              </a:rPr>
              <a:t>What is an Exception?</a:t>
            </a:r>
            <a:endParaRPr sz="2700">
              <a:solidFill>
                <a:srgbClr val="FF0000"/>
              </a:solidFill>
            </a:endParaRPr>
          </a:p>
          <a:p>
            <a:pPr indent="0" lvl="0" marL="0" rtl="0" algn="just">
              <a:spcBef>
                <a:spcPts val="0"/>
              </a:spcBef>
              <a:spcAft>
                <a:spcPts val="0"/>
              </a:spcAft>
              <a:buClr>
                <a:schemeClr val="dk1"/>
              </a:buClr>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pic>
        <p:nvPicPr>
          <p:cNvPr id="75" name="Google Shape;75;p16"/>
          <p:cNvPicPr preferRelativeResize="0"/>
          <p:nvPr/>
        </p:nvPicPr>
        <p:blipFill>
          <a:blip r:embed="rId4">
            <a:alphaModFix/>
          </a:blip>
          <a:stretch>
            <a:fillRect/>
          </a:stretch>
        </p:blipFill>
        <p:spPr>
          <a:xfrm>
            <a:off x="321975" y="1169950"/>
            <a:ext cx="6570700" cy="4305300"/>
          </a:xfrm>
          <a:prstGeom prst="rect">
            <a:avLst/>
          </a:prstGeom>
          <a:noFill/>
          <a:ln>
            <a:noFill/>
          </a:ln>
        </p:spPr>
      </p:pic>
      <p:sp>
        <p:nvSpPr>
          <p:cNvPr id="76" name="Google Shape;76;p16"/>
          <p:cNvSpPr/>
          <p:nvPr/>
        </p:nvSpPr>
        <p:spPr>
          <a:xfrm>
            <a:off x="6195550" y="1224650"/>
            <a:ext cx="904500" cy="40884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7" name="Google Shape;77;p16"/>
          <p:cNvSpPr txBox="1"/>
          <p:nvPr/>
        </p:nvSpPr>
        <p:spPr>
          <a:xfrm>
            <a:off x="7081075" y="1657975"/>
            <a:ext cx="1808700" cy="341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t>Car Wheel broken on run, An exception handler avoids crashing/overturn/accident of car, and slows down in next few meters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idx="1" type="subTitle"/>
          </p:nvPr>
        </p:nvSpPr>
        <p:spPr>
          <a:xfrm>
            <a:off x="208400" y="-5850"/>
            <a:ext cx="8832000" cy="6330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spcBef>
                <a:spcPts val="0"/>
              </a:spcBef>
              <a:spcAft>
                <a:spcPts val="0"/>
              </a:spcAft>
              <a:buClr>
                <a:schemeClr val="dk1"/>
              </a:buClr>
              <a:buFont typeface="Arial"/>
              <a:buNone/>
            </a:pPr>
            <a:r>
              <a:rPr b="1" lang="en-US" sz="2700">
                <a:solidFill>
                  <a:srgbClr val="FF0000"/>
                </a:solidFill>
              </a:rPr>
              <a:t>2. Purpose of Exceptions?</a:t>
            </a:r>
            <a:endParaRPr b="1" sz="2700">
              <a:solidFill>
                <a:srgbClr val="FF0000"/>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Exceptions improves User Experience </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makes the Program more Robust, avoiding Crashes</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Helps developer by generating basic Exception Handling code</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Improves code readability separating Business Logic and Exception handling code</a:t>
            </a:r>
            <a:endParaRPr sz="2700">
              <a:solidFill>
                <a:srgbClr val="888888"/>
              </a:solidFill>
            </a:endParaRPr>
          </a:p>
          <a:p>
            <a:pPr indent="-501650" lvl="0" marL="457200" rtl="0" algn="just">
              <a:spcBef>
                <a:spcPts val="0"/>
              </a:spcBef>
              <a:spcAft>
                <a:spcPts val="0"/>
              </a:spcAft>
              <a:buClr>
                <a:srgbClr val="888888"/>
              </a:buClr>
              <a:buSzPts val="2700"/>
              <a:buAutoNum type="arabicPeriod"/>
            </a:pPr>
            <a:r>
              <a:rPr lang="en-US" sz="2700">
                <a:solidFill>
                  <a:srgbClr val="888888"/>
                </a:solidFill>
              </a:rPr>
              <a:t>Stack Unwinding</a:t>
            </a:r>
            <a:endParaRPr sz="2700">
              <a:solidFill>
                <a:srgbClr val="888888"/>
              </a:solidFill>
            </a:endParaRPr>
          </a:p>
          <a:p>
            <a:pPr indent="0" lvl="0" marL="0" rtl="0" algn="just">
              <a:spcBef>
                <a:spcPts val="0"/>
              </a:spcBef>
              <a:spcAft>
                <a:spcPts val="0"/>
              </a:spcAft>
              <a:buClr>
                <a:schemeClr val="dk1"/>
              </a:buClr>
              <a:buFont typeface="Arial"/>
              <a:buNone/>
            </a:pPr>
            <a:r>
              <a:t/>
            </a:r>
            <a:endParaRPr sz="2700">
              <a:solidFill>
                <a:srgbClr val="888888"/>
              </a:solidFill>
            </a:endParaRPr>
          </a:p>
          <a:p>
            <a:pPr indent="0" lvl="0" marL="0" rtl="0" algn="just">
              <a:spcBef>
                <a:spcPts val="0"/>
              </a:spcBef>
              <a:spcAft>
                <a:spcPts val="0"/>
              </a:spcAft>
              <a:buClr>
                <a:schemeClr val="dk1"/>
              </a:buClr>
              <a:buFont typeface="Arial"/>
              <a:buNone/>
            </a:pPr>
            <a:r>
              <a:rPr lang="en-US" sz="2700">
                <a:solidFill>
                  <a:srgbClr val="888888"/>
                </a:solidFill>
              </a:rPr>
              <a:t>Java has built in support for Exception handling.</a:t>
            </a:r>
            <a:endParaRPr sz="2700">
              <a:solidFill>
                <a:srgbClr val="888888"/>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subTitle"/>
          </p:nvPr>
        </p:nvSpPr>
        <p:spPr>
          <a:xfrm>
            <a:off x="208400" y="301450"/>
            <a:ext cx="8832000" cy="655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700">
                <a:solidFill>
                  <a:srgbClr val="FF0000"/>
                </a:solidFill>
              </a:rPr>
              <a:t>3. Exception Keywords</a:t>
            </a:r>
            <a:endParaRPr b="1" sz="2700">
              <a:solidFill>
                <a:srgbClr val="FF0000"/>
              </a:solidFill>
            </a:endParaRPr>
          </a:p>
          <a:p>
            <a:pPr indent="0" lvl="0" marL="0" rtl="0" algn="just">
              <a:spcBef>
                <a:spcPts val="0"/>
              </a:spcBef>
              <a:spcAft>
                <a:spcPts val="0"/>
              </a:spcAft>
              <a:buClr>
                <a:schemeClr val="dk1"/>
              </a:buClr>
              <a:buFont typeface="Arial"/>
              <a:buNone/>
            </a:pPr>
            <a:r>
              <a:rPr lang="en-US">
                <a:solidFill>
                  <a:srgbClr val="888888"/>
                </a:solidFill>
              </a:rPr>
              <a:t>Java provides inbuilt Exception Handling as</a:t>
            </a:r>
            <a:endParaRPr>
              <a:solidFill>
                <a:srgbClr val="888888"/>
              </a:solidFill>
            </a:endParaRPr>
          </a:p>
          <a:p>
            <a:pPr indent="-393700" lvl="0" marL="342900" rtl="0" algn="just">
              <a:spcBef>
                <a:spcPts val="0"/>
              </a:spcBef>
              <a:spcAft>
                <a:spcPts val="0"/>
              </a:spcAft>
              <a:buClr>
                <a:srgbClr val="888888"/>
              </a:buClr>
              <a:buSzPts val="2800"/>
              <a:buChar char="•"/>
            </a:pPr>
            <a:r>
              <a:rPr lang="en-US">
                <a:solidFill>
                  <a:srgbClr val="888888"/>
                </a:solidFill>
              </a:rPr>
              <a:t>5 keywords</a:t>
            </a:r>
            <a:endParaRPr>
              <a:solidFill>
                <a:srgbClr val="888888"/>
              </a:solidFill>
            </a:endParaRPr>
          </a:p>
          <a:p>
            <a:pPr indent="-393700" lvl="0" marL="342900" rtl="0" algn="just">
              <a:spcBef>
                <a:spcPts val="0"/>
              </a:spcBef>
              <a:spcAft>
                <a:spcPts val="0"/>
              </a:spcAft>
              <a:buClr>
                <a:srgbClr val="888888"/>
              </a:buClr>
              <a:buSzPts val="2800"/>
              <a:buChar char="•"/>
            </a:pPr>
            <a:r>
              <a:rPr lang="en-US">
                <a:solidFill>
                  <a:srgbClr val="888888"/>
                </a:solidFill>
              </a:rPr>
              <a:t>Few inbuilt classes(Exception related classes)</a:t>
            </a:r>
            <a:endParaRPr>
              <a:solidFill>
                <a:srgbClr val="888888"/>
              </a:solidFill>
            </a:endParaRPr>
          </a:p>
          <a:p>
            <a:pPr indent="0" lvl="0" marL="0" rtl="0" algn="just">
              <a:spcBef>
                <a:spcPts val="0"/>
              </a:spcBef>
              <a:spcAft>
                <a:spcPts val="0"/>
              </a:spcAft>
              <a:buClr>
                <a:schemeClr val="dk1"/>
              </a:buClr>
              <a:buSzPts val="1100"/>
              <a:buFont typeface="Arial"/>
              <a:buNone/>
            </a:pPr>
            <a:r>
              <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888888"/>
                </a:solidFill>
              </a:rPr>
              <a:t>Below are keywords used in Exception handling</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1.</a:t>
            </a:r>
            <a:r>
              <a:rPr lang="en-US" u="sng">
                <a:solidFill>
                  <a:srgbClr val="FF0000"/>
                </a:solidFill>
              </a:rPr>
              <a:t>try</a:t>
            </a:r>
            <a:r>
              <a:rPr lang="en-US">
                <a:solidFill>
                  <a:srgbClr val="888888"/>
                </a:solidFill>
              </a:rPr>
              <a:t>  - set of program statements which may throw an Exception need to be enclosed within try block</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2.</a:t>
            </a:r>
            <a:r>
              <a:rPr lang="en-US" u="sng">
                <a:solidFill>
                  <a:srgbClr val="FF0000"/>
                </a:solidFill>
              </a:rPr>
              <a:t>catch</a:t>
            </a:r>
            <a:r>
              <a:rPr lang="en-US">
                <a:solidFill>
                  <a:srgbClr val="888888"/>
                </a:solidFill>
              </a:rPr>
              <a:t> – set of program statements which can handle Exception scenario need to be enclosed in catch block. A try block can have multiple catch blocks.</a:t>
            </a:r>
            <a:endParaRPr>
              <a:solidFill>
                <a:srgbClr val="888888"/>
              </a:solidFill>
            </a:endParaRPr>
          </a:p>
          <a:p>
            <a:pPr indent="0" lvl="0" marL="0" rtl="0" algn="just">
              <a:spcBef>
                <a:spcPts val="0"/>
              </a:spcBef>
              <a:spcAft>
                <a:spcPts val="0"/>
              </a:spcAft>
              <a:buClr>
                <a:schemeClr val="dk1"/>
              </a:buClr>
              <a:buFont typeface="Arial"/>
              <a:buNone/>
            </a:pPr>
            <a:r>
              <a:rPr lang="en-US">
                <a:solidFill>
                  <a:srgbClr val="FF0000"/>
                </a:solidFill>
              </a:rPr>
              <a:t>3.</a:t>
            </a:r>
            <a:r>
              <a:rPr lang="en-US" u="sng">
                <a:solidFill>
                  <a:srgbClr val="FF0000"/>
                </a:solidFill>
              </a:rPr>
              <a:t>throw</a:t>
            </a:r>
            <a:r>
              <a:rPr lang="en-US">
                <a:solidFill>
                  <a:srgbClr val="888888"/>
                </a:solidFill>
              </a:rPr>
              <a:t> – throw keyword is used to manually throw an Exception. Is used in the method body.</a:t>
            </a:r>
            <a:endParaRPr>
              <a:solidFill>
                <a:srgbClr val="888888"/>
              </a:solidFill>
            </a:endParaRPr>
          </a:p>
          <a:p>
            <a:pPr indent="0" lvl="0" marL="0" rtl="0" algn="just">
              <a:spcBef>
                <a:spcPts val="0"/>
              </a:spcBef>
              <a:spcAft>
                <a:spcPts val="0"/>
              </a:spcAft>
              <a:buClr>
                <a:schemeClr val="dk1"/>
              </a:buClr>
              <a:buSzPts val="1100"/>
              <a:buFont typeface="Arial"/>
              <a:buNone/>
            </a:pPr>
            <a:r>
              <a:t/>
            </a:r>
            <a:endParaRPr sz="2000">
              <a:solidFill>
                <a:schemeClr val="dk1"/>
              </a:solidFill>
            </a:endParaRPr>
          </a:p>
          <a:p>
            <a:pPr indent="0" lvl="0" marL="0" rtl="0" algn="just">
              <a:spcBef>
                <a:spcPts val="0"/>
              </a:spcBef>
              <a:spcAft>
                <a:spcPts val="0"/>
              </a:spcAft>
              <a:buClr>
                <a:schemeClr val="dk1"/>
              </a:buClr>
              <a:buFont typeface="Arial"/>
              <a:buNone/>
            </a:pPr>
            <a:r>
              <a:t/>
            </a:r>
            <a:endParaRPr sz="2000">
              <a:solidFill>
                <a:schemeClr val="dk1"/>
              </a:solidFill>
            </a:endParaRPr>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9"/>
          <p:cNvSpPr/>
          <p:nvPr/>
        </p:nvSpPr>
        <p:spPr>
          <a:xfrm>
            <a:off x="59275" y="322053"/>
            <a:ext cx="9144000" cy="5672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b="1" lang="en-US" sz="2700">
                <a:solidFill>
                  <a:srgbClr val="FF0000"/>
                </a:solidFill>
              </a:rPr>
              <a:t>Exception Keywords</a:t>
            </a:r>
            <a:endParaRPr b="1" sz="2000">
              <a:solidFill>
                <a:schemeClr val="dk1"/>
              </a:solidFill>
            </a:endParaRPr>
          </a:p>
          <a:p>
            <a:pPr indent="0" lvl="0" marL="0" marR="0" rtl="0" algn="just">
              <a:spcBef>
                <a:spcPts val="0"/>
              </a:spcBef>
              <a:spcAft>
                <a:spcPts val="0"/>
              </a:spcAft>
              <a:buNone/>
            </a:pPr>
            <a:r>
              <a:rPr lang="en-US" sz="2700">
                <a:solidFill>
                  <a:srgbClr val="888888"/>
                </a:solidFill>
              </a:rPr>
              <a:t>Code snippet with try, catch, throw keywords</a:t>
            </a:r>
            <a:endParaRPr sz="2700">
              <a:solidFill>
                <a:srgbClr val="888888"/>
              </a:solidFill>
            </a:endParaRPr>
          </a:p>
          <a:p>
            <a:pPr indent="0" lvl="0" marL="0" marR="0" rtl="0" algn="just">
              <a:spcBef>
                <a:spcPts val="0"/>
              </a:spcBef>
              <a:spcAft>
                <a:spcPts val="0"/>
              </a:spcAft>
              <a:buNone/>
            </a:pPr>
            <a:r>
              <a:t/>
            </a:r>
            <a:endParaRPr sz="2700">
              <a:solidFill>
                <a:srgbClr val="888888"/>
              </a:solidFill>
            </a:endParaRPr>
          </a:p>
          <a:p>
            <a:pPr indent="0" lvl="0" marL="0" marR="0" rtl="0" algn="just">
              <a:spcBef>
                <a:spcPts val="0"/>
              </a:spcBef>
              <a:spcAft>
                <a:spcPts val="0"/>
              </a:spcAft>
              <a:buNone/>
            </a:pPr>
            <a:r>
              <a:rPr lang="en-US" sz="2700">
                <a:solidFill>
                  <a:srgbClr val="888888"/>
                </a:solidFill>
              </a:rPr>
              <a:t>try</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457200" marR="0" rtl="0" algn="just">
              <a:spcBef>
                <a:spcPts val="0"/>
              </a:spcBef>
              <a:spcAft>
                <a:spcPts val="0"/>
              </a:spcAft>
              <a:buNone/>
            </a:pPr>
            <a:r>
              <a:rPr lang="en-US" sz="2700">
                <a:solidFill>
                  <a:srgbClr val="888888"/>
                </a:solidFill>
              </a:rPr>
              <a:t>//statements</a:t>
            </a:r>
            <a:endParaRPr sz="2700">
              <a:solidFill>
                <a:srgbClr val="888888"/>
              </a:solidFill>
            </a:endParaRPr>
          </a:p>
          <a:p>
            <a:pPr indent="0" lvl="0" marL="457200" marR="0" rtl="0" algn="just">
              <a:spcBef>
                <a:spcPts val="0"/>
              </a:spcBef>
              <a:spcAft>
                <a:spcPts val="0"/>
              </a:spcAft>
              <a:buNone/>
            </a:pPr>
            <a:r>
              <a:rPr lang="en-US" sz="2700">
                <a:solidFill>
                  <a:srgbClr val="888888"/>
                </a:solidFill>
              </a:rPr>
              <a:t>throw new Exception(); //optional</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rPr lang="en-US" sz="2700">
                <a:solidFill>
                  <a:srgbClr val="888888"/>
                </a:solidFill>
              </a:rPr>
              <a:t>catch(Exception e)</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457200" lvl="0" marL="0" marR="0" rtl="0" algn="just">
              <a:spcBef>
                <a:spcPts val="0"/>
              </a:spcBef>
              <a:spcAft>
                <a:spcPts val="0"/>
              </a:spcAft>
              <a:buNone/>
            </a:pPr>
            <a:r>
              <a:rPr lang="en-US" sz="2700">
                <a:solidFill>
                  <a:srgbClr val="888888"/>
                </a:solidFill>
              </a:rPr>
              <a:t>System.out.println(“Exception occurred”+ e);</a:t>
            </a:r>
            <a:endParaRPr sz="2700">
              <a:solidFill>
                <a:srgbClr val="888888"/>
              </a:solidFill>
            </a:endParaRPr>
          </a:p>
          <a:p>
            <a:pPr indent="0" lvl="0" marL="0" marR="0" rtl="0" algn="just">
              <a:spcBef>
                <a:spcPts val="0"/>
              </a:spcBef>
              <a:spcAft>
                <a:spcPts val="0"/>
              </a:spcAft>
              <a:buNone/>
            </a:pPr>
            <a:r>
              <a:rPr lang="en-US" sz="2700">
                <a:solidFill>
                  <a:srgbClr val="888888"/>
                </a:solidFill>
              </a:rPr>
              <a:t>}</a:t>
            </a:r>
            <a:endParaRPr sz="2700">
              <a:solidFill>
                <a:srgbClr val="888888"/>
              </a:solidFill>
            </a:endParaRPr>
          </a:p>
          <a:p>
            <a:pPr indent="0" lvl="0" marL="0" marR="0" rtl="0" algn="just">
              <a:spcBef>
                <a:spcPts val="0"/>
              </a:spcBef>
              <a:spcAft>
                <a:spcPts val="0"/>
              </a:spcAft>
              <a:buNone/>
            </a:pPr>
            <a:r>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0"/>
          <p:cNvSpPr/>
          <p:nvPr/>
        </p:nvSpPr>
        <p:spPr>
          <a:xfrm>
            <a:off x="0" y="263775"/>
            <a:ext cx="9144000" cy="6403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rPr>
              <a:t>4.throws </a:t>
            </a:r>
            <a:r>
              <a:rPr lang="en-US" sz="2800">
                <a:solidFill>
                  <a:srgbClr val="888888"/>
                </a:solidFill>
              </a:rPr>
              <a:t>– is used along with method declaration to specify that a method can throw one or more Exceptions. Is used with method declaration.</a:t>
            </a:r>
            <a:endParaRPr sz="2800">
              <a:solidFill>
                <a:srgbClr val="888888"/>
              </a:solidFill>
            </a:endParaRPr>
          </a:p>
          <a:p>
            <a:pPr indent="0" lvl="0" marL="0" marR="0" rtl="0" algn="just">
              <a:spcBef>
                <a:spcPts val="0"/>
              </a:spcBef>
              <a:spcAft>
                <a:spcPts val="0"/>
              </a:spcAft>
              <a:buNone/>
            </a:pPr>
            <a:r>
              <a:rPr lang="en-US" sz="2800">
                <a:solidFill>
                  <a:srgbClr val="888888"/>
                </a:solidFill>
              </a:rPr>
              <a:t>void met() throws AbcException, XyzException;</a:t>
            </a:r>
            <a:endParaRPr sz="2800">
              <a:solidFill>
                <a:srgbClr val="888888"/>
              </a:solidFill>
            </a:endParaRPr>
          </a:p>
          <a:p>
            <a:pPr indent="0" lvl="0" marL="0" marR="0" rtl="0" algn="just">
              <a:spcBef>
                <a:spcPts val="0"/>
              </a:spcBef>
              <a:spcAft>
                <a:spcPts val="0"/>
              </a:spcAft>
              <a:buNone/>
            </a:pPr>
            <a:r>
              <a:rPr lang="en-US" sz="2800">
                <a:solidFill>
                  <a:srgbClr val="888888"/>
                </a:solidFill>
              </a:rPr>
              <a:t>Exception can be thrown across methods in different classes, which can be different packages.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a:p>
            <a:pPr indent="0" lvl="0" marL="0" marR="0" rtl="0" algn="just">
              <a:spcBef>
                <a:spcPts val="0"/>
              </a:spcBef>
              <a:spcAft>
                <a:spcPts val="0"/>
              </a:spcAft>
              <a:buNone/>
            </a:pPr>
            <a:r>
              <a:t/>
            </a:r>
            <a:endParaRPr b="1" sz="2800">
              <a:solidFill>
                <a:srgbClr val="888888"/>
              </a:solidFill>
            </a:endParaRPr>
          </a:p>
          <a:p>
            <a:pPr indent="0" lvl="0" marL="0" marR="0" rtl="0" algn="just">
              <a:spcBef>
                <a:spcPts val="0"/>
              </a:spcBef>
              <a:spcAft>
                <a:spcPts val="0"/>
              </a:spcAft>
              <a:buNone/>
            </a:pPr>
            <a:r>
              <a:rPr b="1" lang="en-US" sz="2800">
                <a:solidFill>
                  <a:srgbClr val="FF0000"/>
                </a:solidFill>
              </a:rPr>
              <a:t>5.finally </a:t>
            </a:r>
            <a:r>
              <a:rPr lang="en-US" sz="2800">
                <a:solidFill>
                  <a:srgbClr val="888888"/>
                </a:solidFill>
              </a:rPr>
              <a:t>– statements in finally block gets executed whether are not Exception occurs. Generally releasing used resources, like closing file, network connections,etc… need to be done in finally block. finally block gets executed, before returning from the method , in all cases.</a:t>
            </a:r>
            <a:endParaRPr sz="2800">
              <a:solidFill>
                <a:srgbClr val="888888"/>
              </a:solidFill>
            </a:endParaRPr>
          </a:p>
          <a:p>
            <a:pPr indent="0" lvl="0" marL="0" marR="0" rtl="0" algn="just">
              <a:spcBef>
                <a:spcPts val="0"/>
              </a:spcBef>
              <a:spcAft>
                <a:spcPts val="0"/>
              </a:spcAft>
              <a:buNone/>
            </a:pPr>
            <a:r>
              <a:t/>
            </a:r>
            <a:endParaRPr sz="2800">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1"/>
          <p:cNvSpPr/>
          <p:nvPr/>
        </p:nvSpPr>
        <p:spPr>
          <a:xfrm>
            <a:off x="0" y="6"/>
            <a:ext cx="9144000" cy="666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a:solidFill>
                  <a:srgbClr val="888888"/>
                </a:solidFill>
              </a:rPr>
              <a:t>try</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0" lvl="0" marL="0" marR="0" rtl="0" algn="l">
              <a:spcBef>
                <a:spcPts val="0"/>
              </a:spcBef>
              <a:spcAft>
                <a:spcPts val="0"/>
              </a:spcAft>
              <a:buNone/>
            </a:pPr>
            <a:r>
              <a:rPr lang="en-US" sz="2800">
                <a:solidFill>
                  <a:srgbClr val="888888"/>
                </a:solidFill>
              </a:rPr>
              <a:t>catch(Exception1 e1)</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0" lvl="0" marL="0" marR="0" rtl="0" algn="l">
              <a:spcBef>
                <a:spcPts val="0"/>
              </a:spcBef>
              <a:spcAft>
                <a:spcPts val="0"/>
              </a:spcAft>
              <a:buNone/>
            </a:pPr>
            <a:r>
              <a:rPr lang="en-US" sz="2800">
                <a:solidFill>
                  <a:srgbClr val="888888"/>
                </a:solidFill>
              </a:rPr>
              <a:t>finally</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a:p>
            <a:pPr indent="457200" lvl="0" marL="0" marR="0" rtl="0" algn="l">
              <a:spcBef>
                <a:spcPts val="0"/>
              </a:spcBef>
              <a:spcAft>
                <a:spcPts val="0"/>
              </a:spcAft>
              <a:buNone/>
            </a:pPr>
            <a:r>
              <a:rPr lang="en-US" sz="2800">
                <a:solidFill>
                  <a:srgbClr val="888888"/>
                </a:solidFill>
              </a:rPr>
              <a:t>//statements</a:t>
            </a:r>
            <a:endParaRPr sz="2800">
              <a:solidFill>
                <a:srgbClr val="888888"/>
              </a:solidFill>
            </a:endParaRPr>
          </a:p>
          <a:p>
            <a:pPr indent="0" lvl="0" marL="0" marR="0" rtl="0" algn="l">
              <a:spcBef>
                <a:spcPts val="0"/>
              </a:spcBef>
              <a:spcAft>
                <a:spcPts val="0"/>
              </a:spcAft>
              <a:buNone/>
            </a:pPr>
            <a:r>
              <a:rPr lang="en-US" sz="2800">
                <a:solidFill>
                  <a:srgbClr val="888888"/>
                </a:solidFill>
              </a:rPr>
              <a:t>}</a:t>
            </a:r>
            <a:endParaRPr sz="2800">
              <a:solidFill>
                <a:srgbClr val="88888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