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01" roundtripDataSignature="AMtx7mh4mWIUAds92X0qv9r4jN0MsmyQ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1DA2A5-A01C-45BE-A574-459DD3BE0831}">
  <a:tblStyle styleId="{F61DA2A5-A01C-45BE-A574-459DD3BE083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F1E7EE8-72FF-44E0-88D8-2B965B54ECFF}"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E0062F9-2BA4-425B-AC13-6CD8B3B8ABBC}" styleName="Table_2">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customschemas.google.com/relationships/presentationmetadata" Target="meta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5" name="Google Shape;63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2" name="Google Shape;68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3" name="Google Shape;71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9" name="Google Shape;71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1" name="Google Shape;73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7" name="Google Shape;73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5" name="Google Shape;75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1" name="Google Shape;761;p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3" name="Google Shape;773;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0"/>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00"/>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0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9"/>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10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10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1"/>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0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10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0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03"/>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03"/>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10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0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10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05"/>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05"/>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0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106"/>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10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7"/>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7"/>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7"/>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7"/>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0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8"/>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10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9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9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9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40" Type="http://schemas.openxmlformats.org/officeDocument/2006/relationships/hyperlink" Target="https://www.w3schools.com/java/ref_keyword_private.asp" TargetMode="External"/><Relationship Id="rId20" Type="http://schemas.openxmlformats.org/officeDocument/2006/relationships/hyperlink" Target="https://www.w3schools.com/java/ref_keyword_byte.asp" TargetMode="External"/><Relationship Id="rId42" Type="http://schemas.openxmlformats.org/officeDocument/2006/relationships/hyperlink" Target="https://www.w3schools.com/java/ref_keyword_default.asp" TargetMode="External"/><Relationship Id="rId41" Type="http://schemas.openxmlformats.org/officeDocument/2006/relationships/hyperlink" Target="https://www.w3schools.com/java/ref_keyword_throw.asp" TargetMode="External"/><Relationship Id="rId22" Type="http://schemas.openxmlformats.org/officeDocument/2006/relationships/hyperlink" Target="https://www.w3schools.com/java/ref_keyword_static.asp" TargetMode="External"/><Relationship Id="rId44" Type="http://schemas.openxmlformats.org/officeDocument/2006/relationships/hyperlink" Target="https://www.w3schools.com/java/ref_keyword_protected.asp" TargetMode="External"/><Relationship Id="rId21" Type="http://schemas.openxmlformats.org/officeDocument/2006/relationships/hyperlink" Target="https://www.w3schools.com/java/ref_keyword_interface.asp" TargetMode="External"/><Relationship Id="rId43" Type="http://schemas.openxmlformats.org/officeDocument/2006/relationships/hyperlink" Target="https://www.w3schools.com/java/ref_keyword_if.asp" TargetMode="External"/><Relationship Id="rId24" Type="http://schemas.openxmlformats.org/officeDocument/2006/relationships/hyperlink" Target="https://www.w3schools.com/java/ref_keyword_extends.asp" TargetMode="External"/><Relationship Id="rId23" Type="http://schemas.openxmlformats.org/officeDocument/2006/relationships/hyperlink" Target="https://www.w3schools.com/java/ref_keyword_case.asp" TargetMode="External"/><Relationship Id="rId45" Type="http://schemas.openxmlformats.org/officeDocument/2006/relationships/hyperlink" Target="https://www.w3schools.com/java/ref_keyword_throws.asp"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www.w3schools.com/java/ref_keyword_abstract.asp" TargetMode="External"/><Relationship Id="rId9" Type="http://schemas.openxmlformats.org/officeDocument/2006/relationships/hyperlink" Target="https://www.w3schools.com/java/ref_keyword_import.asp" TargetMode="External"/><Relationship Id="rId26" Type="http://schemas.openxmlformats.org/officeDocument/2006/relationships/hyperlink" Target="https://www.w3schools.com/java/ref_keyword_while.asp" TargetMode="External"/><Relationship Id="rId25" Type="http://schemas.openxmlformats.org/officeDocument/2006/relationships/hyperlink" Target="https://www.w3schools.com/java/ref_keyword_long.asp" TargetMode="External"/><Relationship Id="rId28" Type="http://schemas.openxmlformats.org/officeDocument/2006/relationships/hyperlink" Target="https://www.w3schools.com/java/ref_keyword_final.asp" TargetMode="External"/><Relationship Id="rId27" Type="http://schemas.openxmlformats.org/officeDocument/2006/relationships/hyperlink" Target="https://www.w3schools.com/java/ref_keyword_catch.asp" TargetMode="External"/><Relationship Id="rId5" Type="http://schemas.openxmlformats.org/officeDocument/2006/relationships/hyperlink" Target="https://www.w3schools.com/java/ref_keyword_do.asp" TargetMode="External"/><Relationship Id="rId6" Type="http://schemas.openxmlformats.org/officeDocument/2006/relationships/hyperlink" Target="https://www.w3schools.com/java/ref_keyword_implements.asp" TargetMode="External"/><Relationship Id="rId29" Type="http://schemas.openxmlformats.org/officeDocument/2006/relationships/hyperlink" Target="https://www.w3schools.com/java/ref_keyword_super.asp" TargetMode="External"/><Relationship Id="rId7" Type="http://schemas.openxmlformats.org/officeDocument/2006/relationships/hyperlink" Target="https://www.w3schools.com/java/ref_keyword_public.asp" TargetMode="External"/><Relationship Id="rId8" Type="http://schemas.openxmlformats.org/officeDocument/2006/relationships/hyperlink" Target="https://www.w3schools.com/java/ref_keyword_double.asp" TargetMode="External"/><Relationship Id="rId31" Type="http://schemas.openxmlformats.org/officeDocument/2006/relationships/hyperlink" Target="https://www.w3schools.com/java/ref_keyword_finally.asp" TargetMode="External"/><Relationship Id="rId30" Type="http://schemas.openxmlformats.org/officeDocument/2006/relationships/hyperlink" Target="https://www.w3schools.com/java/ref_keyword_char.asp" TargetMode="External"/><Relationship Id="rId11" Type="http://schemas.openxmlformats.org/officeDocument/2006/relationships/hyperlink" Target="https://www.w3schools.com/java/ref_keyword_boolean.asp" TargetMode="External"/><Relationship Id="rId33" Type="http://schemas.openxmlformats.org/officeDocument/2006/relationships/hyperlink" Target="https://www.w3schools.com/java/ref_keyword_class.asp" TargetMode="External"/><Relationship Id="rId10" Type="http://schemas.openxmlformats.org/officeDocument/2006/relationships/hyperlink" Target="https://www.w3schools.com/java/ref_keyword_try.asp" TargetMode="External"/><Relationship Id="rId32" Type="http://schemas.openxmlformats.org/officeDocument/2006/relationships/hyperlink" Target="https://www.w3schools.com/java/ref_keyword_switch.asp" TargetMode="External"/><Relationship Id="rId13" Type="http://schemas.openxmlformats.org/officeDocument/2006/relationships/hyperlink" Target="https://www.w3schools.com/java/ref_keyword_instanceof.asp" TargetMode="External"/><Relationship Id="rId35" Type="http://schemas.openxmlformats.org/officeDocument/2006/relationships/hyperlink" Target="https://www.w3schools.com/java/ref_keyword_new.asp" TargetMode="External"/><Relationship Id="rId12" Type="http://schemas.openxmlformats.org/officeDocument/2006/relationships/hyperlink" Target="https://www.w3schools.com/java/ref_keyword_else.asp" TargetMode="External"/><Relationship Id="rId34" Type="http://schemas.openxmlformats.org/officeDocument/2006/relationships/hyperlink" Target="https://www.w3schools.com/java/ref_keyword_float.asp" TargetMode="External"/><Relationship Id="rId15" Type="http://schemas.openxmlformats.org/officeDocument/2006/relationships/hyperlink" Target="https://www.w3schools.com/java/ref_keyword_break.asp" TargetMode="External"/><Relationship Id="rId37" Type="http://schemas.openxmlformats.org/officeDocument/2006/relationships/hyperlink" Target="https://www.w3schools.com/java/ref_keyword_for.asp" TargetMode="External"/><Relationship Id="rId14" Type="http://schemas.openxmlformats.org/officeDocument/2006/relationships/hyperlink" Target="https://www.w3schools.com/java/ref_keyword_return.asp" TargetMode="External"/><Relationship Id="rId36" Type="http://schemas.openxmlformats.org/officeDocument/2006/relationships/hyperlink" Target="https://www.w3schools.com/java/ref_keyword_break.asp" TargetMode="External"/><Relationship Id="rId17" Type="http://schemas.openxmlformats.org/officeDocument/2006/relationships/hyperlink" Target="https://www.w3schools.com/java/ref_keyword_int.asp" TargetMode="External"/><Relationship Id="rId39" Type="http://schemas.openxmlformats.org/officeDocument/2006/relationships/hyperlink" Target="https://www.w3schools.com/java/ref_keyword_this.asp" TargetMode="External"/><Relationship Id="rId16" Type="http://schemas.openxmlformats.org/officeDocument/2006/relationships/hyperlink" Target="https://www.w3schools.com/java/ref_keyword_enum.asp" TargetMode="External"/><Relationship Id="rId38" Type="http://schemas.openxmlformats.org/officeDocument/2006/relationships/hyperlink" Target="https://www.w3schools.com/java/ref_keyword_package.asp" TargetMode="External"/><Relationship Id="rId19" Type="http://schemas.openxmlformats.org/officeDocument/2006/relationships/hyperlink" Target="https://www.w3schools.com/java/ref_keyword_void.asp" TargetMode="External"/><Relationship Id="rId18" Type="http://schemas.openxmlformats.org/officeDocument/2006/relationships/hyperlink" Target="https://www.w3schools.com/java/ref_keyword_shor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5"/>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FF0000"/>
                </a:solidFill>
              </a:rPr>
              <a:t>Java Basics</a:t>
            </a:r>
            <a:endParaRPr b="1">
              <a:solidFill>
                <a:srgbClr val="FF0000"/>
              </a:solidFill>
            </a:endParaRPr>
          </a:p>
        </p:txBody>
      </p:sp>
      <p:sp>
        <p:nvSpPr>
          <p:cNvPr id="60" name="Google Shape;60;p5"/>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sp>
        <p:nvSpPr>
          <p:cNvPr id="61" name="Google Shape;61;p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pic>
        <p:nvPicPr>
          <p:cNvPr id="112" name="Google Shape;112;p14"/>
          <p:cNvPicPr preferRelativeResize="0"/>
          <p:nvPr/>
        </p:nvPicPr>
        <p:blipFill rotWithShape="1">
          <a:blip r:embed="rId4">
            <a:alphaModFix/>
          </a:blip>
          <a:srcRect b="0" l="0" r="0" t="0"/>
          <a:stretch/>
        </p:blipFill>
        <p:spPr>
          <a:xfrm>
            <a:off x="0" y="-2"/>
            <a:ext cx="9144000" cy="208400"/>
          </a:xfrm>
          <a:prstGeom prst="rect">
            <a:avLst/>
          </a:prstGeom>
          <a:noFill/>
          <a:ln>
            <a:noFill/>
          </a:ln>
        </p:spPr>
      </p:pic>
      <p:pic>
        <p:nvPicPr>
          <p:cNvPr id="113" name="Google Shape;113;p14"/>
          <p:cNvPicPr preferRelativeResize="0"/>
          <p:nvPr/>
        </p:nvPicPr>
        <p:blipFill rotWithShape="1">
          <a:blip r:embed="rId4">
            <a:alphaModFix/>
          </a:blip>
          <a:srcRect b="0" l="0" r="0" t="0"/>
          <a:stretch/>
        </p:blipFill>
        <p:spPr>
          <a:xfrm rot="10800000">
            <a:off x="0" y="6611726"/>
            <a:ext cx="9144000" cy="217325"/>
          </a:xfrm>
          <a:prstGeom prst="rect">
            <a:avLst/>
          </a:prstGeom>
          <a:noFill/>
          <a:ln>
            <a:noFill/>
          </a:ln>
        </p:spPr>
      </p:pic>
      <p:sp>
        <p:nvSpPr>
          <p:cNvPr id="114" name="Google Shape;114;p14"/>
          <p:cNvSpPr txBox="1"/>
          <p:nvPr>
            <p:ph idx="1" type="subTitle"/>
          </p:nvPr>
        </p:nvSpPr>
        <p:spPr>
          <a:xfrm>
            <a:off x="0" y="208400"/>
            <a:ext cx="8915400" cy="6649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500"/>
              <a:buNone/>
            </a:pPr>
            <a:r>
              <a:rPr b="1" lang="en-US" sz="2800">
                <a:solidFill>
                  <a:srgbClr val="FF0000"/>
                </a:solidFill>
              </a:rPr>
              <a:t>3. Lexical Tokens:</a:t>
            </a:r>
            <a:endParaRPr b="1" sz="2800"/>
          </a:p>
          <a:p>
            <a:pPr indent="0" lvl="0" marL="0" rtl="0" algn="just">
              <a:lnSpc>
                <a:spcPct val="80000"/>
              </a:lnSpc>
              <a:spcBef>
                <a:spcPts val="500"/>
              </a:spcBef>
              <a:spcAft>
                <a:spcPts val="0"/>
              </a:spcAft>
              <a:buClr>
                <a:srgbClr val="888888"/>
              </a:buClr>
              <a:buSzPts val="2500"/>
              <a:buNone/>
            </a:pPr>
            <a:r>
              <a:rPr lang="en-US" sz="2600"/>
              <a:t>Below are basic building blocks of any Java program. </a:t>
            </a:r>
            <a:endParaRPr sz="2600"/>
          </a:p>
          <a:p>
            <a:pPr indent="0" lvl="0" marL="0" rtl="0" algn="just">
              <a:lnSpc>
                <a:spcPct val="80000"/>
              </a:lnSpc>
              <a:spcBef>
                <a:spcPts val="500"/>
              </a:spcBef>
              <a:spcAft>
                <a:spcPts val="0"/>
              </a:spcAft>
              <a:buClr>
                <a:srgbClr val="888888"/>
              </a:buClr>
              <a:buSzPts val="2500"/>
              <a:buNone/>
            </a:pPr>
            <a:r>
              <a:t/>
            </a:r>
            <a:endParaRPr sz="2600"/>
          </a:p>
          <a:p>
            <a:pPr indent="0" lvl="0" marL="0" rtl="0" algn="just">
              <a:lnSpc>
                <a:spcPct val="80000"/>
              </a:lnSpc>
              <a:spcBef>
                <a:spcPts val="500"/>
              </a:spcBef>
              <a:spcAft>
                <a:spcPts val="0"/>
              </a:spcAft>
              <a:buClr>
                <a:srgbClr val="888888"/>
              </a:buClr>
              <a:buSzPts val="2500"/>
              <a:buNone/>
            </a:pPr>
            <a:r>
              <a:rPr lang="en-US" sz="2600"/>
              <a:t>Below are smallest bits and piece that can exist in a Java program.</a:t>
            </a:r>
            <a:endParaRPr sz="2600"/>
          </a:p>
          <a:p>
            <a:pPr indent="0" lvl="0" marL="0" rtl="0" algn="just">
              <a:lnSpc>
                <a:spcPct val="80000"/>
              </a:lnSpc>
              <a:spcBef>
                <a:spcPts val="350"/>
              </a:spcBef>
              <a:spcAft>
                <a:spcPts val="0"/>
              </a:spcAft>
              <a:buClr>
                <a:srgbClr val="FF0000"/>
              </a:buClr>
              <a:buSzPts val="1750"/>
              <a:buNone/>
            </a:pPr>
            <a:r>
              <a:t/>
            </a:r>
            <a:endParaRPr sz="2600">
              <a:solidFill>
                <a:srgbClr val="FF0000"/>
              </a:solidFill>
            </a:endParaRPr>
          </a:p>
          <a:p>
            <a:pPr indent="0" lvl="0" marL="0" rtl="0" algn="just">
              <a:lnSpc>
                <a:spcPct val="80000"/>
              </a:lnSpc>
              <a:spcBef>
                <a:spcPts val="350"/>
              </a:spcBef>
              <a:spcAft>
                <a:spcPts val="0"/>
              </a:spcAft>
              <a:buClr>
                <a:srgbClr val="FF0000"/>
              </a:buClr>
              <a:buSzPts val="1750"/>
              <a:buNone/>
            </a:pPr>
            <a:r>
              <a:rPr b="1" lang="en-US" sz="2600">
                <a:solidFill>
                  <a:srgbClr val="FF0000"/>
                </a:solidFill>
              </a:rPr>
              <a:t>1.Keywords</a:t>
            </a:r>
            <a:endParaRPr b="1" sz="2600"/>
          </a:p>
          <a:p>
            <a:pPr indent="0" lvl="0" marL="0" rtl="0" algn="just">
              <a:lnSpc>
                <a:spcPct val="80000"/>
              </a:lnSpc>
              <a:spcBef>
                <a:spcPts val="275"/>
              </a:spcBef>
              <a:spcAft>
                <a:spcPts val="0"/>
              </a:spcAft>
              <a:buClr>
                <a:srgbClr val="00B050"/>
              </a:buClr>
              <a:buSzPts val="1375"/>
              <a:buNone/>
            </a:pPr>
            <a:r>
              <a:rPr lang="en-US" sz="2600">
                <a:solidFill>
                  <a:srgbClr val="00B050"/>
                </a:solidFill>
              </a:rPr>
              <a:t>int</a:t>
            </a:r>
            <a:r>
              <a:rPr lang="en-US" sz="2600"/>
              <a:t> test12 = 10, i;</a:t>
            </a:r>
            <a:endParaRPr sz="2600"/>
          </a:p>
          <a:p>
            <a:pPr indent="0" lvl="0" marL="0" rtl="0" algn="just">
              <a:lnSpc>
                <a:spcPct val="80000"/>
              </a:lnSpc>
              <a:spcBef>
                <a:spcPts val="275"/>
              </a:spcBef>
              <a:spcAft>
                <a:spcPts val="0"/>
              </a:spcAft>
              <a:buClr>
                <a:srgbClr val="00B050"/>
              </a:buClr>
              <a:buSzPts val="1375"/>
              <a:buNone/>
            </a:pPr>
            <a:r>
              <a:rPr lang="en-US" sz="2600">
                <a:solidFill>
                  <a:srgbClr val="00B050"/>
                </a:solidFill>
              </a:rPr>
              <a:t>int</a:t>
            </a:r>
            <a:r>
              <a:rPr lang="en-US" sz="2600"/>
              <a:t> TEst12 = 20;</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Int keyword is used to declare integer variables</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All Key words are lower case(small letters)</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java is case sensitive language</a:t>
            </a:r>
            <a:endParaRPr sz="2600"/>
          </a:p>
          <a:p>
            <a:pPr indent="0" lvl="0" marL="0" rtl="0" algn="just">
              <a:lnSpc>
                <a:spcPct val="80000"/>
              </a:lnSpc>
              <a:spcBef>
                <a:spcPts val="160"/>
              </a:spcBef>
              <a:spcAft>
                <a:spcPts val="0"/>
              </a:spcAft>
              <a:buClr>
                <a:srgbClr val="888888"/>
              </a:buClr>
              <a:buSzPts val="800"/>
              <a:buNone/>
            </a:pPr>
            <a:r>
              <a:t/>
            </a:r>
            <a:endParaRPr sz="800"/>
          </a:p>
        </p:txBody>
      </p:sp>
      <p:sp>
        <p:nvSpPr>
          <p:cNvPr id="115" name="Google Shape;115;p1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pic>
        <p:nvPicPr>
          <p:cNvPr id="120" name="Google Shape;120;p15"/>
          <p:cNvPicPr preferRelativeResize="0"/>
          <p:nvPr/>
        </p:nvPicPr>
        <p:blipFill rotWithShape="1">
          <a:blip r:embed="rId4">
            <a:alphaModFix/>
          </a:blip>
          <a:srcRect b="0" l="0" r="0" t="0"/>
          <a:stretch/>
        </p:blipFill>
        <p:spPr>
          <a:xfrm>
            <a:off x="0" y="-2"/>
            <a:ext cx="9144000" cy="208400"/>
          </a:xfrm>
          <a:prstGeom prst="rect">
            <a:avLst/>
          </a:prstGeom>
          <a:noFill/>
          <a:ln>
            <a:noFill/>
          </a:ln>
        </p:spPr>
      </p:pic>
      <p:pic>
        <p:nvPicPr>
          <p:cNvPr id="121" name="Google Shape;121;p15"/>
          <p:cNvPicPr preferRelativeResize="0"/>
          <p:nvPr/>
        </p:nvPicPr>
        <p:blipFill rotWithShape="1">
          <a:blip r:embed="rId4">
            <a:alphaModFix/>
          </a:blip>
          <a:srcRect b="0" l="0" r="0" t="0"/>
          <a:stretch/>
        </p:blipFill>
        <p:spPr>
          <a:xfrm rot="10800000">
            <a:off x="0" y="6611726"/>
            <a:ext cx="9144000" cy="217325"/>
          </a:xfrm>
          <a:prstGeom prst="rect">
            <a:avLst/>
          </a:prstGeom>
          <a:noFill/>
          <a:ln>
            <a:noFill/>
          </a:ln>
        </p:spPr>
      </p:pic>
      <p:sp>
        <p:nvSpPr>
          <p:cNvPr id="122" name="Google Shape;122;p15"/>
          <p:cNvSpPr txBox="1"/>
          <p:nvPr>
            <p:ph idx="1" type="subTitle"/>
          </p:nvPr>
        </p:nvSpPr>
        <p:spPr>
          <a:xfrm>
            <a:off x="0" y="208400"/>
            <a:ext cx="8915400" cy="6649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500"/>
              <a:buNone/>
            </a:pPr>
            <a:r>
              <a:rPr b="1" lang="en-US" sz="2800">
                <a:solidFill>
                  <a:srgbClr val="FF0000"/>
                </a:solidFill>
              </a:rPr>
              <a:t>3. Lexical Tokens:</a:t>
            </a:r>
            <a:endParaRPr b="1" sz="28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In the Java programming language, a keyword is one of </a:t>
            </a:r>
            <a:r>
              <a:rPr b="1" lang="en-US" sz="2600"/>
              <a:t>50</a:t>
            </a:r>
            <a:r>
              <a:rPr lang="en-US" sz="2600"/>
              <a:t> reserved words that have a predefined meaning in the language; </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because of this, programmers cannot use keywords as names for variables, methods, classes, or as any other identifier.</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Can we create a keyword? Can we remove an existing keyword, in Java?</a:t>
            </a:r>
            <a:endParaRPr sz="2600"/>
          </a:p>
          <a:p>
            <a:pPr indent="0" lvl="0" marL="0" rtl="0" algn="just">
              <a:lnSpc>
                <a:spcPct val="80000"/>
              </a:lnSpc>
              <a:spcBef>
                <a:spcPts val="160"/>
              </a:spcBef>
              <a:spcAft>
                <a:spcPts val="0"/>
              </a:spcAft>
              <a:buClr>
                <a:srgbClr val="888888"/>
              </a:buClr>
              <a:buSzPts val="800"/>
              <a:buNone/>
            </a:pPr>
            <a:r>
              <a:t/>
            </a:r>
            <a:endParaRPr sz="800"/>
          </a:p>
        </p:txBody>
      </p:sp>
      <p:sp>
        <p:nvSpPr>
          <p:cNvPr id="123" name="Google Shape;123;p1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6"/>
          <p:cNvSpPr txBox="1"/>
          <p:nvPr>
            <p:ph idx="1" type="subTitle"/>
          </p:nvPr>
        </p:nvSpPr>
        <p:spPr>
          <a:xfrm>
            <a:off x="0" y="188925"/>
            <a:ext cx="8915400" cy="6669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500"/>
              <a:buNone/>
            </a:pPr>
            <a:r>
              <a:rPr b="1" lang="en-US" sz="2700">
                <a:solidFill>
                  <a:srgbClr val="FF0000"/>
                </a:solidFill>
              </a:rPr>
              <a:t>Lexical Tokens:</a:t>
            </a:r>
            <a:endParaRPr b="1" sz="34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350"/>
              </a:spcBef>
              <a:spcAft>
                <a:spcPts val="0"/>
              </a:spcAft>
              <a:buClr>
                <a:srgbClr val="FF0000"/>
              </a:buClr>
              <a:buSzPts val="1750"/>
              <a:buNone/>
            </a:pPr>
            <a:r>
              <a:rPr b="1" lang="en-US">
                <a:solidFill>
                  <a:srgbClr val="FF0000"/>
                </a:solidFill>
              </a:rPr>
              <a:t>2.Identifiers</a:t>
            </a:r>
            <a:endParaRPr b="1"/>
          </a:p>
          <a:p>
            <a:pPr indent="0" lvl="0" marL="0" rtl="0" algn="just">
              <a:lnSpc>
                <a:spcPct val="80000"/>
              </a:lnSpc>
              <a:spcBef>
                <a:spcPts val="275"/>
              </a:spcBef>
              <a:spcAft>
                <a:spcPts val="0"/>
              </a:spcAft>
              <a:buClr>
                <a:srgbClr val="888888"/>
              </a:buClr>
              <a:buSzPts val="1375"/>
              <a:buNone/>
            </a:pPr>
            <a:r>
              <a:rPr lang="en-US" sz="2600"/>
              <a:t>Names given to variables, class, package, methods.</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Generally starts with letter followed by letters or digits, _(underscore).</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 Other special characters like &amp;, %,#, not allowed in identifiers.</a:t>
            </a:r>
            <a:endParaRPr sz="2600"/>
          </a:p>
          <a:p>
            <a:pPr indent="0" lvl="0" marL="0" rtl="0" algn="just">
              <a:lnSpc>
                <a:spcPct val="80000"/>
              </a:lnSpc>
              <a:spcBef>
                <a:spcPts val="275"/>
              </a:spcBef>
              <a:spcAft>
                <a:spcPts val="0"/>
              </a:spcAft>
              <a:buClr>
                <a:srgbClr val="888888"/>
              </a:buClr>
              <a:buSzPts val="1375"/>
              <a:buNone/>
            </a:pPr>
            <a:r>
              <a:t/>
            </a:r>
            <a:endParaRPr sz="2600"/>
          </a:p>
          <a:p>
            <a:pPr indent="0" lvl="0" marL="0" rtl="0" algn="just">
              <a:lnSpc>
                <a:spcPct val="80000"/>
              </a:lnSpc>
              <a:spcBef>
                <a:spcPts val="275"/>
              </a:spcBef>
              <a:spcAft>
                <a:spcPts val="0"/>
              </a:spcAft>
              <a:buClr>
                <a:srgbClr val="888888"/>
              </a:buClr>
              <a:buSzPts val="1375"/>
              <a:buNone/>
            </a:pPr>
            <a:r>
              <a:rPr lang="en-US" sz="2600"/>
              <a:t>Eg. 3test is invalid identifier, since it starts with digit.</a:t>
            </a:r>
            <a:endParaRPr sz="2600"/>
          </a:p>
          <a:p>
            <a:pPr indent="0" lvl="0" marL="0" rtl="0" algn="just">
              <a:lnSpc>
                <a:spcPct val="80000"/>
              </a:lnSpc>
              <a:spcBef>
                <a:spcPts val="275"/>
              </a:spcBef>
              <a:spcAft>
                <a:spcPts val="0"/>
              </a:spcAft>
              <a:buClr>
                <a:srgbClr val="888888"/>
              </a:buClr>
              <a:buSzPts val="1375"/>
              <a:buNone/>
            </a:pPr>
            <a:r>
              <a:rPr lang="en-US" sz="2600"/>
              <a:t>Test3 is valid identifier. Since java is case sensitive, test and Test are considered as two different variables.</a:t>
            </a:r>
            <a:endParaRPr sz="26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160"/>
              </a:spcBef>
              <a:spcAft>
                <a:spcPts val="0"/>
              </a:spcAft>
              <a:buClr>
                <a:srgbClr val="888888"/>
              </a:buClr>
              <a:buSzPts val="800"/>
              <a:buNone/>
            </a:pPr>
            <a:r>
              <a:t/>
            </a:r>
            <a:endParaRPr sz="800"/>
          </a:p>
        </p:txBody>
      </p:sp>
      <p:sp>
        <p:nvSpPr>
          <p:cNvPr id="129" name="Google Shape;129;p1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7"/>
          <p:cNvSpPr txBox="1"/>
          <p:nvPr>
            <p:ph idx="1" type="subTitle"/>
          </p:nvPr>
        </p:nvSpPr>
        <p:spPr>
          <a:xfrm>
            <a:off x="0" y="245600"/>
            <a:ext cx="8915400" cy="661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500"/>
              <a:buNone/>
            </a:pPr>
            <a:r>
              <a:rPr b="1" lang="en-US" sz="2800">
                <a:solidFill>
                  <a:srgbClr val="FF0000"/>
                </a:solidFill>
              </a:rPr>
              <a:t>Lexical Tokens:</a:t>
            </a:r>
            <a:endParaRPr b="1" sz="2800"/>
          </a:p>
          <a:p>
            <a:pPr indent="0" lvl="0" marL="0" rtl="0" algn="just">
              <a:lnSpc>
                <a:spcPct val="80000"/>
              </a:lnSpc>
              <a:spcBef>
                <a:spcPts val="275"/>
              </a:spcBef>
              <a:spcAft>
                <a:spcPts val="0"/>
              </a:spcAft>
              <a:buClr>
                <a:srgbClr val="888888"/>
              </a:buClr>
              <a:buSzPts val="1375"/>
              <a:buNone/>
            </a:pPr>
            <a:r>
              <a:t/>
            </a:r>
            <a:endParaRPr/>
          </a:p>
          <a:p>
            <a:pPr indent="0" lvl="0" marL="0" rtl="0" algn="just">
              <a:lnSpc>
                <a:spcPct val="80000"/>
              </a:lnSpc>
              <a:spcBef>
                <a:spcPts val="220"/>
              </a:spcBef>
              <a:spcAft>
                <a:spcPts val="0"/>
              </a:spcAft>
              <a:buClr>
                <a:srgbClr val="888888"/>
              </a:buClr>
              <a:buSzPts val="1100"/>
              <a:buNone/>
            </a:pPr>
            <a:r>
              <a:t/>
            </a:r>
            <a:endParaRPr sz="1100"/>
          </a:p>
          <a:p>
            <a:pPr indent="0" lvl="0" marL="0" rtl="0" algn="just">
              <a:lnSpc>
                <a:spcPct val="80000"/>
              </a:lnSpc>
              <a:spcBef>
                <a:spcPts val="430"/>
              </a:spcBef>
              <a:spcAft>
                <a:spcPts val="0"/>
              </a:spcAft>
              <a:buClr>
                <a:srgbClr val="FF0000"/>
              </a:buClr>
              <a:buSzPts val="2150"/>
              <a:buNone/>
            </a:pPr>
            <a:r>
              <a:rPr b="1" lang="en-US" sz="2800">
                <a:solidFill>
                  <a:srgbClr val="FF0000"/>
                </a:solidFill>
              </a:rPr>
              <a:t>3.Literals or Fixed value</a:t>
            </a:r>
            <a:endParaRPr b="1" sz="28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320"/>
              </a:spcBef>
              <a:spcAft>
                <a:spcPts val="0"/>
              </a:spcAft>
              <a:buClr>
                <a:srgbClr val="888888"/>
              </a:buClr>
              <a:buSzPts val="1600"/>
              <a:buNone/>
            </a:pPr>
            <a:r>
              <a:rPr lang="en-US" sz="2800"/>
              <a:t>double check = 2.3;</a:t>
            </a:r>
            <a:endParaRPr sz="28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320"/>
              </a:spcBef>
              <a:spcAft>
                <a:spcPts val="0"/>
              </a:spcAft>
              <a:buClr>
                <a:srgbClr val="888888"/>
              </a:buClr>
              <a:buSzPts val="1600"/>
              <a:buNone/>
            </a:pPr>
            <a:r>
              <a:rPr lang="en-US" sz="2800"/>
              <a:t>A Literal of any data type can exist, int literal , float literal, String literal,etc..</a:t>
            </a:r>
            <a:endParaRPr sz="28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320"/>
              </a:spcBef>
              <a:spcAft>
                <a:spcPts val="0"/>
              </a:spcAft>
              <a:buClr>
                <a:srgbClr val="888888"/>
              </a:buClr>
              <a:buSzPts val="1600"/>
              <a:buNone/>
            </a:pPr>
            <a:r>
              <a:rPr lang="en-US" sz="2800"/>
              <a:t>String inst_name = "java fast Track";</a:t>
            </a:r>
            <a:endParaRPr sz="28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320"/>
              </a:spcBef>
              <a:spcAft>
                <a:spcPts val="0"/>
              </a:spcAft>
              <a:buClr>
                <a:srgbClr val="888888"/>
              </a:buClr>
              <a:buSzPts val="1600"/>
              <a:buNone/>
            </a:pPr>
            <a:r>
              <a:rPr lang="en-US" sz="2800"/>
              <a:t>2.3 is literal</a:t>
            </a:r>
            <a:endParaRPr sz="2800"/>
          </a:p>
          <a:p>
            <a:pPr indent="0" lvl="0" marL="0" rtl="0" algn="just">
              <a:lnSpc>
                <a:spcPct val="80000"/>
              </a:lnSpc>
              <a:spcBef>
                <a:spcPts val="320"/>
              </a:spcBef>
              <a:spcAft>
                <a:spcPts val="0"/>
              </a:spcAft>
              <a:buClr>
                <a:srgbClr val="888888"/>
              </a:buClr>
              <a:buSzPts val="1600"/>
              <a:buNone/>
            </a:pPr>
            <a:r>
              <a:t/>
            </a:r>
            <a:endParaRPr/>
          </a:p>
          <a:p>
            <a:pPr indent="0" lvl="0" marL="0" rtl="0" algn="just">
              <a:lnSpc>
                <a:spcPct val="80000"/>
              </a:lnSpc>
              <a:spcBef>
                <a:spcPts val="320"/>
              </a:spcBef>
              <a:spcAft>
                <a:spcPts val="0"/>
              </a:spcAft>
              <a:buClr>
                <a:srgbClr val="888888"/>
              </a:buClr>
              <a:buSzPts val="1600"/>
              <a:buNone/>
            </a:pPr>
            <a:r>
              <a:rPr lang="en-US" sz="2800"/>
              <a:t>"java fast Track" is String literal</a:t>
            </a:r>
            <a:endParaRPr sz="2800"/>
          </a:p>
          <a:p>
            <a:pPr indent="0" lvl="0" marL="0" rtl="0" algn="just">
              <a:lnSpc>
                <a:spcPct val="80000"/>
              </a:lnSpc>
              <a:spcBef>
                <a:spcPts val="160"/>
              </a:spcBef>
              <a:spcAft>
                <a:spcPts val="0"/>
              </a:spcAft>
              <a:buClr>
                <a:srgbClr val="888888"/>
              </a:buClr>
              <a:buSzPts val="800"/>
              <a:buNone/>
            </a:pPr>
            <a:r>
              <a:t/>
            </a:r>
            <a:endParaRPr sz="800"/>
          </a:p>
        </p:txBody>
      </p:sp>
      <p:sp>
        <p:nvSpPr>
          <p:cNvPr id="135" name="Google Shape;135;p1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8"/>
          <p:cNvSpPr txBox="1"/>
          <p:nvPr>
            <p:ph idx="1" type="subTitle"/>
          </p:nvPr>
        </p:nvSpPr>
        <p:spPr>
          <a:xfrm>
            <a:off x="457200" y="457200"/>
            <a:ext cx="7924800"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0000"/>
              </a:buClr>
              <a:buSzPts val="4800"/>
              <a:buNone/>
            </a:pPr>
            <a:r>
              <a:rPr b="1" lang="en-US" sz="4800">
                <a:solidFill>
                  <a:srgbClr val="FF0000"/>
                </a:solidFill>
              </a:rPr>
              <a:t>int itest = 10;</a:t>
            </a:r>
            <a:endParaRPr b="1"/>
          </a:p>
        </p:txBody>
      </p:sp>
      <p:sp>
        <p:nvSpPr>
          <p:cNvPr id="141" name="Google Shape;141;p18"/>
          <p:cNvSpPr txBox="1"/>
          <p:nvPr/>
        </p:nvSpPr>
        <p:spPr>
          <a:xfrm>
            <a:off x="381000" y="2057401"/>
            <a:ext cx="15240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Keyword</a:t>
            </a:r>
            <a:endParaRPr b="0" i="0" sz="2400" u="none" cap="none" strike="noStrike">
              <a:solidFill>
                <a:schemeClr val="dk1"/>
              </a:solidFill>
              <a:latin typeface="Calibri"/>
              <a:ea typeface="Calibri"/>
              <a:cs typeface="Calibri"/>
              <a:sym typeface="Calibri"/>
            </a:endParaRPr>
          </a:p>
        </p:txBody>
      </p:sp>
      <p:sp>
        <p:nvSpPr>
          <p:cNvPr id="142" name="Google Shape;142;p18"/>
          <p:cNvSpPr txBox="1"/>
          <p:nvPr/>
        </p:nvSpPr>
        <p:spPr>
          <a:xfrm>
            <a:off x="2057400" y="2590800"/>
            <a:ext cx="15240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Identifier</a:t>
            </a:r>
            <a:endParaRPr b="0" i="0" sz="2400" u="none" cap="none" strike="noStrike">
              <a:solidFill>
                <a:schemeClr val="dk1"/>
              </a:solidFill>
              <a:latin typeface="Calibri"/>
              <a:ea typeface="Calibri"/>
              <a:cs typeface="Calibri"/>
              <a:sym typeface="Calibri"/>
            </a:endParaRPr>
          </a:p>
        </p:txBody>
      </p:sp>
      <p:sp>
        <p:nvSpPr>
          <p:cNvPr id="143" name="Google Shape;143;p18"/>
          <p:cNvSpPr txBox="1"/>
          <p:nvPr/>
        </p:nvSpPr>
        <p:spPr>
          <a:xfrm>
            <a:off x="3733800" y="2971800"/>
            <a:ext cx="1219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operator</a:t>
            </a:r>
            <a:endParaRPr b="0" i="0" sz="1800" u="none" cap="none" strike="noStrike">
              <a:solidFill>
                <a:schemeClr val="dk1"/>
              </a:solidFill>
              <a:latin typeface="Calibri"/>
              <a:ea typeface="Calibri"/>
              <a:cs typeface="Calibri"/>
              <a:sym typeface="Calibri"/>
            </a:endParaRPr>
          </a:p>
        </p:txBody>
      </p:sp>
      <p:sp>
        <p:nvSpPr>
          <p:cNvPr id="144" name="Google Shape;144;p18"/>
          <p:cNvSpPr txBox="1"/>
          <p:nvPr/>
        </p:nvSpPr>
        <p:spPr>
          <a:xfrm>
            <a:off x="5105400" y="3048000"/>
            <a:ext cx="1219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Literal</a:t>
            </a:r>
            <a:endParaRPr b="0" i="0" sz="1800" u="none" cap="none" strike="noStrike">
              <a:solidFill>
                <a:schemeClr val="dk1"/>
              </a:solidFill>
              <a:latin typeface="Calibri"/>
              <a:ea typeface="Calibri"/>
              <a:cs typeface="Calibri"/>
              <a:sym typeface="Calibri"/>
            </a:endParaRPr>
          </a:p>
        </p:txBody>
      </p:sp>
      <p:sp>
        <p:nvSpPr>
          <p:cNvPr id="145" name="Google Shape;145;p18"/>
          <p:cNvSpPr txBox="1"/>
          <p:nvPr/>
        </p:nvSpPr>
        <p:spPr>
          <a:xfrm>
            <a:off x="7010400" y="1981200"/>
            <a:ext cx="1219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separator</a:t>
            </a:r>
            <a:endParaRPr b="0" i="0" sz="1800" u="none" cap="none" strike="noStrike">
              <a:solidFill>
                <a:schemeClr val="dk1"/>
              </a:solidFill>
              <a:latin typeface="Calibri"/>
              <a:ea typeface="Calibri"/>
              <a:cs typeface="Calibri"/>
              <a:sym typeface="Calibri"/>
            </a:endParaRPr>
          </a:p>
        </p:txBody>
      </p:sp>
      <p:cxnSp>
        <p:nvCxnSpPr>
          <p:cNvPr id="146" name="Google Shape;146;p18"/>
          <p:cNvCxnSpPr>
            <a:endCxn id="141" idx="0"/>
          </p:cNvCxnSpPr>
          <p:nvPr/>
        </p:nvCxnSpPr>
        <p:spPr>
          <a:xfrm flipH="1">
            <a:off x="1143000" y="1066801"/>
            <a:ext cx="1676400" cy="990600"/>
          </a:xfrm>
          <a:prstGeom prst="straightConnector1">
            <a:avLst/>
          </a:prstGeom>
          <a:noFill/>
          <a:ln cap="flat" cmpd="sng" w="9525">
            <a:solidFill>
              <a:srgbClr val="4A7DBA"/>
            </a:solidFill>
            <a:prstDash val="solid"/>
            <a:round/>
            <a:headEnd len="sm" w="sm" type="none"/>
            <a:tailEnd len="med" w="med" type="stealth"/>
          </a:ln>
        </p:spPr>
      </p:cxnSp>
      <p:cxnSp>
        <p:nvCxnSpPr>
          <p:cNvPr id="147" name="Google Shape;147;p18"/>
          <p:cNvCxnSpPr>
            <a:endCxn id="142" idx="0"/>
          </p:cNvCxnSpPr>
          <p:nvPr/>
        </p:nvCxnSpPr>
        <p:spPr>
          <a:xfrm flipH="1">
            <a:off x="2819400" y="1143000"/>
            <a:ext cx="1143000" cy="1447800"/>
          </a:xfrm>
          <a:prstGeom prst="straightConnector1">
            <a:avLst/>
          </a:prstGeom>
          <a:noFill/>
          <a:ln cap="flat" cmpd="sng" w="9525">
            <a:solidFill>
              <a:srgbClr val="4A7DBA"/>
            </a:solidFill>
            <a:prstDash val="solid"/>
            <a:round/>
            <a:headEnd len="sm" w="sm" type="none"/>
            <a:tailEnd len="med" w="med" type="stealth"/>
          </a:ln>
        </p:spPr>
      </p:cxnSp>
      <p:cxnSp>
        <p:nvCxnSpPr>
          <p:cNvPr id="148" name="Google Shape;148;p18"/>
          <p:cNvCxnSpPr>
            <a:endCxn id="143" idx="0"/>
          </p:cNvCxnSpPr>
          <p:nvPr/>
        </p:nvCxnSpPr>
        <p:spPr>
          <a:xfrm flipH="1">
            <a:off x="4343400" y="1066800"/>
            <a:ext cx="609600" cy="1905000"/>
          </a:xfrm>
          <a:prstGeom prst="straightConnector1">
            <a:avLst/>
          </a:prstGeom>
          <a:noFill/>
          <a:ln cap="flat" cmpd="sng" w="9525">
            <a:solidFill>
              <a:srgbClr val="4A7DBA"/>
            </a:solidFill>
            <a:prstDash val="solid"/>
            <a:round/>
            <a:headEnd len="sm" w="sm" type="none"/>
            <a:tailEnd len="med" w="med" type="stealth"/>
          </a:ln>
        </p:spPr>
      </p:cxnSp>
      <p:cxnSp>
        <p:nvCxnSpPr>
          <p:cNvPr id="149" name="Google Shape;149;p18"/>
          <p:cNvCxnSpPr/>
          <p:nvPr/>
        </p:nvCxnSpPr>
        <p:spPr>
          <a:xfrm rot="5400000">
            <a:off x="4495800" y="1981200"/>
            <a:ext cx="1981200" cy="152400"/>
          </a:xfrm>
          <a:prstGeom prst="straightConnector1">
            <a:avLst/>
          </a:prstGeom>
          <a:noFill/>
          <a:ln cap="flat" cmpd="sng" w="9525">
            <a:solidFill>
              <a:srgbClr val="4A7DBA"/>
            </a:solidFill>
            <a:prstDash val="solid"/>
            <a:round/>
            <a:headEnd len="sm" w="sm" type="none"/>
            <a:tailEnd len="med" w="med" type="stealth"/>
          </a:ln>
        </p:spPr>
      </p:cxnSp>
      <p:cxnSp>
        <p:nvCxnSpPr>
          <p:cNvPr id="150" name="Google Shape;150;p18"/>
          <p:cNvCxnSpPr/>
          <p:nvPr/>
        </p:nvCxnSpPr>
        <p:spPr>
          <a:xfrm>
            <a:off x="5943600" y="1143000"/>
            <a:ext cx="1524000" cy="914400"/>
          </a:xfrm>
          <a:prstGeom prst="straightConnector1">
            <a:avLst/>
          </a:prstGeom>
          <a:noFill/>
          <a:ln cap="flat" cmpd="sng" w="9525">
            <a:solidFill>
              <a:srgbClr val="4A7DBA"/>
            </a:solidFill>
            <a:prstDash val="solid"/>
            <a:round/>
            <a:headEnd len="sm" w="sm" type="none"/>
            <a:tailEnd len="med" w="med" type="stealth"/>
          </a:ln>
        </p:spPr>
      </p:cxnSp>
      <p:sp>
        <p:nvSpPr>
          <p:cNvPr id="151" name="Google Shape;151;p1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9"/>
          <p:cNvSpPr txBox="1"/>
          <p:nvPr>
            <p:ph idx="1" type="subTitle"/>
          </p:nvPr>
        </p:nvSpPr>
        <p:spPr>
          <a:xfrm>
            <a:off x="129225" y="228600"/>
            <a:ext cx="9014700" cy="6629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500"/>
              <a:buNone/>
            </a:pPr>
            <a:r>
              <a:rPr b="1" lang="en-US" sz="2500">
                <a:solidFill>
                  <a:srgbClr val="FF0000"/>
                </a:solidFill>
              </a:rPr>
              <a:t>Tokens:</a:t>
            </a:r>
            <a:endParaRPr b="1">
              <a:solidFill>
                <a:srgbClr val="FF0000"/>
              </a:solidFill>
            </a:endParaRPr>
          </a:p>
          <a:p>
            <a:pPr indent="0" lvl="0" marL="0" rtl="0" algn="just">
              <a:lnSpc>
                <a:spcPct val="80000"/>
              </a:lnSpc>
              <a:spcBef>
                <a:spcPts val="320"/>
              </a:spcBef>
              <a:spcAft>
                <a:spcPts val="0"/>
              </a:spcAft>
              <a:buClr>
                <a:srgbClr val="FF0000"/>
              </a:buClr>
              <a:buSzPts val="1600"/>
              <a:buNone/>
            </a:pPr>
            <a:r>
              <a:t/>
            </a:r>
            <a:endParaRPr b="1">
              <a:solidFill>
                <a:srgbClr val="FF0000"/>
              </a:solidFill>
            </a:endParaRPr>
          </a:p>
          <a:p>
            <a:pPr indent="0" lvl="0" marL="0" rtl="0" algn="just">
              <a:lnSpc>
                <a:spcPct val="80000"/>
              </a:lnSpc>
              <a:spcBef>
                <a:spcPts val="320"/>
              </a:spcBef>
              <a:spcAft>
                <a:spcPts val="0"/>
              </a:spcAft>
              <a:buClr>
                <a:srgbClr val="FF0000"/>
              </a:buClr>
              <a:buSzPts val="1600"/>
              <a:buNone/>
            </a:pPr>
            <a:r>
              <a:rPr b="1" lang="en-US" sz="2800">
                <a:solidFill>
                  <a:srgbClr val="FF0000"/>
                </a:solidFill>
              </a:rPr>
              <a:t>4.Operators</a:t>
            </a:r>
            <a:endParaRPr b="1" sz="2800"/>
          </a:p>
          <a:p>
            <a:pPr indent="0" lvl="0" marL="0" rtl="0" algn="just">
              <a:lnSpc>
                <a:spcPct val="80000"/>
              </a:lnSpc>
              <a:spcBef>
                <a:spcPts val="400"/>
              </a:spcBef>
              <a:spcAft>
                <a:spcPts val="0"/>
              </a:spcAft>
              <a:buClr>
                <a:srgbClr val="888888"/>
              </a:buClr>
              <a:buSzPts val="2000"/>
              <a:buNone/>
            </a:pPr>
            <a:r>
              <a:rPr lang="en-US" sz="2800"/>
              <a:t>Arithmetic, Logical, bit wise, relational or comparison, Assignment</a:t>
            </a:r>
            <a:endParaRPr sz="2800"/>
          </a:p>
          <a:p>
            <a:pPr indent="0" lvl="0" marL="0" rtl="0" algn="just">
              <a:lnSpc>
                <a:spcPct val="80000"/>
              </a:lnSpc>
              <a:spcBef>
                <a:spcPts val="320"/>
              </a:spcBef>
              <a:spcAft>
                <a:spcPts val="0"/>
              </a:spcAft>
              <a:buClr>
                <a:srgbClr val="FF0000"/>
              </a:buClr>
              <a:buSzPts val="1600"/>
              <a:buNone/>
            </a:pPr>
            <a:r>
              <a:t/>
            </a:r>
            <a:endParaRPr b="1">
              <a:solidFill>
                <a:srgbClr val="FF0000"/>
              </a:solidFill>
            </a:endParaRPr>
          </a:p>
          <a:p>
            <a:pPr indent="0" lvl="0" marL="0" rtl="0" algn="just">
              <a:lnSpc>
                <a:spcPct val="80000"/>
              </a:lnSpc>
              <a:spcBef>
                <a:spcPts val="320"/>
              </a:spcBef>
              <a:spcAft>
                <a:spcPts val="0"/>
              </a:spcAft>
              <a:buClr>
                <a:srgbClr val="FF0000"/>
              </a:buClr>
              <a:buSzPts val="1600"/>
              <a:buNone/>
            </a:pPr>
            <a:r>
              <a:rPr b="1" lang="en-US" sz="2800">
                <a:solidFill>
                  <a:srgbClr val="FF0000"/>
                </a:solidFill>
              </a:rPr>
              <a:t>5.Separators</a:t>
            </a:r>
            <a:r>
              <a:rPr lang="en-US" sz="2800">
                <a:solidFill>
                  <a:srgbClr val="FF0000"/>
                </a:solidFill>
              </a:rPr>
              <a:t>: </a:t>
            </a:r>
            <a:r>
              <a:rPr lang="en-US" sz="2800">
                <a:solidFill>
                  <a:srgbClr val="7F7F7F"/>
                </a:solidFill>
              </a:rPr>
              <a:t>separators are symbols which are used to syntactically separate statements or part of program</a:t>
            </a:r>
            <a:r>
              <a:rPr lang="en-US" sz="2800">
                <a:solidFill>
                  <a:srgbClr val="FF0000"/>
                </a:solidFill>
              </a:rPr>
              <a:t>. </a:t>
            </a:r>
            <a:r>
              <a:rPr b="1" lang="en-US" sz="2800">
                <a:solidFill>
                  <a:srgbClr val="FF0000"/>
                </a:solidFill>
              </a:rPr>
              <a:t>Separators improves readability of program.</a:t>
            </a:r>
            <a:endParaRPr b="1" sz="2800"/>
          </a:p>
          <a:p>
            <a:pPr indent="0" lvl="0" marL="0" rtl="0" algn="just">
              <a:lnSpc>
                <a:spcPct val="80000"/>
              </a:lnSpc>
              <a:spcBef>
                <a:spcPts val="400"/>
              </a:spcBef>
              <a:spcAft>
                <a:spcPts val="0"/>
              </a:spcAft>
              <a:buClr>
                <a:srgbClr val="888888"/>
              </a:buClr>
              <a:buSzPts val="2000"/>
              <a:buNone/>
            </a:pPr>
            <a:r>
              <a:rPr lang="en-US" sz="2800"/>
              <a:t>; - end of statement Eg: int i=20</a:t>
            </a:r>
            <a:r>
              <a:rPr lang="en-US" sz="2800">
                <a:solidFill>
                  <a:srgbClr val="FF0000"/>
                </a:solidFill>
              </a:rPr>
              <a:t>;</a:t>
            </a:r>
            <a:endParaRPr sz="2800"/>
          </a:p>
          <a:p>
            <a:pPr indent="0" lvl="0" marL="0" rtl="0" algn="just">
              <a:lnSpc>
                <a:spcPct val="80000"/>
              </a:lnSpc>
              <a:spcBef>
                <a:spcPts val="400"/>
              </a:spcBef>
              <a:spcAft>
                <a:spcPts val="0"/>
              </a:spcAft>
              <a:buClr>
                <a:srgbClr val="888888"/>
              </a:buClr>
              <a:buSzPts val="2000"/>
              <a:buNone/>
            </a:pPr>
            <a:r>
              <a:rPr lang="en-US" sz="2800"/>
              <a:t>, - statement separator Eg: int j,k</a:t>
            </a:r>
            <a:r>
              <a:rPr lang="en-US" sz="2800">
                <a:solidFill>
                  <a:srgbClr val="FF0000"/>
                </a:solidFill>
              </a:rPr>
              <a:t>;</a:t>
            </a:r>
            <a:endParaRPr sz="2800"/>
          </a:p>
          <a:p>
            <a:pPr indent="0" lvl="0" marL="0" rtl="0" algn="just">
              <a:lnSpc>
                <a:spcPct val="80000"/>
              </a:lnSpc>
              <a:spcBef>
                <a:spcPts val="400"/>
              </a:spcBef>
              <a:spcAft>
                <a:spcPts val="0"/>
              </a:spcAft>
              <a:buClr>
                <a:srgbClr val="888888"/>
              </a:buClr>
              <a:buSzPts val="2000"/>
              <a:buNone/>
            </a:pPr>
            <a:r>
              <a:rPr lang="en-US" sz="2800"/>
              <a:t>() - function name, casting,etc.. </a:t>
            </a:r>
            <a:endParaRPr sz="2800"/>
          </a:p>
          <a:p>
            <a:pPr indent="0" lvl="0" marL="0" rtl="0" algn="just">
              <a:lnSpc>
                <a:spcPct val="80000"/>
              </a:lnSpc>
              <a:spcBef>
                <a:spcPts val="400"/>
              </a:spcBef>
              <a:spcAft>
                <a:spcPts val="0"/>
              </a:spcAft>
              <a:buClr>
                <a:srgbClr val="888888"/>
              </a:buClr>
              <a:buSzPts val="2000"/>
              <a:buNone/>
            </a:pPr>
            <a:r>
              <a:rPr lang="en-US" sz="2800"/>
              <a:t>{} - indicates begin and end of method, class, a block</a:t>
            </a:r>
            <a:endParaRPr sz="2800"/>
          </a:p>
          <a:p>
            <a:pPr indent="0" lvl="0" marL="0" rtl="0" algn="just">
              <a:lnSpc>
                <a:spcPct val="80000"/>
              </a:lnSpc>
              <a:spcBef>
                <a:spcPts val="400"/>
              </a:spcBef>
              <a:spcAft>
                <a:spcPts val="0"/>
              </a:spcAft>
              <a:buClr>
                <a:srgbClr val="888888"/>
              </a:buClr>
              <a:buSzPts val="2000"/>
              <a:buNone/>
            </a:pPr>
            <a:r>
              <a:rPr lang="en-US" sz="2800"/>
              <a:t>[] – used for arrays</a:t>
            </a:r>
            <a:endParaRPr sz="2800"/>
          </a:p>
          <a:p>
            <a:pPr indent="0" lvl="0" marL="0" rtl="0" algn="just">
              <a:lnSpc>
                <a:spcPct val="80000"/>
              </a:lnSpc>
              <a:spcBef>
                <a:spcPts val="400"/>
              </a:spcBef>
              <a:spcAft>
                <a:spcPts val="0"/>
              </a:spcAft>
              <a:buClr>
                <a:srgbClr val="888888"/>
              </a:buClr>
              <a:buSzPts val="2000"/>
              <a:buNone/>
            </a:pPr>
            <a:r>
              <a:rPr lang="en-US" sz="2800"/>
              <a:t>Eg: void my_method()</a:t>
            </a:r>
            <a:endParaRPr sz="2800"/>
          </a:p>
          <a:p>
            <a:pPr indent="0" lvl="0" marL="0" rtl="0" algn="l">
              <a:lnSpc>
                <a:spcPct val="80000"/>
              </a:lnSpc>
              <a:spcBef>
                <a:spcPts val="400"/>
              </a:spcBef>
              <a:spcAft>
                <a:spcPts val="0"/>
              </a:spcAft>
              <a:buClr>
                <a:srgbClr val="888888"/>
              </a:buClr>
              <a:buSzPts val="2000"/>
              <a:buNone/>
            </a:pPr>
            <a:r>
              <a:rPr lang="en-US" sz="2000"/>
              <a:t>{                             </a:t>
            </a:r>
            <a:r>
              <a:rPr lang="en-US" sz="1600"/>
              <a:t>}</a:t>
            </a:r>
            <a:endParaRPr/>
          </a:p>
          <a:p>
            <a:pPr indent="0" lvl="0" marL="0" rtl="0" algn="l">
              <a:lnSpc>
                <a:spcPct val="80000"/>
              </a:lnSpc>
              <a:spcBef>
                <a:spcPts val="320"/>
              </a:spcBef>
              <a:spcAft>
                <a:spcPts val="0"/>
              </a:spcAft>
              <a:buClr>
                <a:srgbClr val="FF0000"/>
              </a:buClr>
              <a:buSzPts val="1600"/>
              <a:buNone/>
            </a:pPr>
            <a:r>
              <a:t/>
            </a:r>
            <a:endParaRPr sz="1600"/>
          </a:p>
        </p:txBody>
      </p:sp>
      <p:sp>
        <p:nvSpPr>
          <p:cNvPr id="157" name="Google Shape;157;p1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0"/>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500"/>
              <a:buNone/>
            </a:pPr>
            <a:r>
              <a:rPr b="1" lang="en-US" sz="2500">
                <a:solidFill>
                  <a:srgbClr val="FF0000"/>
                </a:solidFill>
              </a:rPr>
              <a:t>Tokens:</a:t>
            </a:r>
            <a:endParaRPr b="1">
              <a:solidFill>
                <a:srgbClr val="FF0000"/>
              </a:solidFill>
            </a:endParaRPr>
          </a:p>
          <a:p>
            <a:pPr indent="0" lvl="0" marL="0" rtl="0" algn="just">
              <a:lnSpc>
                <a:spcPct val="80000"/>
              </a:lnSpc>
              <a:spcBef>
                <a:spcPts val="320"/>
              </a:spcBef>
              <a:spcAft>
                <a:spcPts val="0"/>
              </a:spcAft>
              <a:buClr>
                <a:srgbClr val="FF0000"/>
              </a:buClr>
              <a:buSzPts val="1600"/>
              <a:buNone/>
            </a:pPr>
            <a:r>
              <a:t/>
            </a:r>
            <a:endParaRPr b="1">
              <a:solidFill>
                <a:srgbClr val="FF0000"/>
              </a:solidFill>
            </a:endParaRPr>
          </a:p>
          <a:p>
            <a:pPr indent="0" lvl="0" marL="0" rtl="0" algn="just">
              <a:lnSpc>
                <a:spcPct val="80000"/>
              </a:lnSpc>
              <a:spcBef>
                <a:spcPts val="320"/>
              </a:spcBef>
              <a:spcAft>
                <a:spcPts val="0"/>
              </a:spcAft>
              <a:buClr>
                <a:srgbClr val="FF0000"/>
              </a:buClr>
              <a:buSzPts val="1600"/>
              <a:buNone/>
            </a:pPr>
            <a:r>
              <a:rPr b="1" lang="en-US" sz="2800">
                <a:solidFill>
                  <a:srgbClr val="FF0000"/>
                </a:solidFill>
              </a:rPr>
              <a:t>6.Whitespace and comments</a:t>
            </a:r>
            <a:endParaRPr b="1" sz="2800"/>
          </a:p>
          <a:p>
            <a:pPr indent="0" lvl="0" marL="0" rtl="0" algn="just">
              <a:lnSpc>
                <a:spcPct val="80000"/>
              </a:lnSpc>
              <a:spcBef>
                <a:spcPts val="360"/>
              </a:spcBef>
              <a:spcAft>
                <a:spcPts val="0"/>
              </a:spcAft>
              <a:buClr>
                <a:srgbClr val="888888"/>
              </a:buClr>
              <a:buSzPts val="1800"/>
              <a:buNone/>
            </a:pPr>
            <a:r>
              <a:rPr lang="en-US" sz="2800"/>
              <a:t>Java is free form language., i..e  space, tabs can be used between tokens, to improve readability of a Java program .</a:t>
            </a:r>
            <a:endParaRPr sz="2800"/>
          </a:p>
          <a:p>
            <a:pPr indent="0" lvl="0" marL="0" rtl="0" algn="just">
              <a:lnSpc>
                <a:spcPct val="80000"/>
              </a:lnSpc>
              <a:spcBef>
                <a:spcPts val="360"/>
              </a:spcBef>
              <a:spcAft>
                <a:spcPts val="0"/>
              </a:spcAft>
              <a:buClr>
                <a:srgbClr val="888888"/>
              </a:buClr>
              <a:buSzPts val="1800"/>
              <a:buNone/>
            </a:pPr>
            <a:r>
              <a:t/>
            </a:r>
            <a:endParaRPr/>
          </a:p>
          <a:p>
            <a:pPr indent="0" lvl="0" marL="0" rtl="0" algn="just">
              <a:lnSpc>
                <a:spcPct val="80000"/>
              </a:lnSpc>
              <a:spcBef>
                <a:spcPts val="360"/>
              </a:spcBef>
              <a:spcAft>
                <a:spcPts val="0"/>
              </a:spcAft>
              <a:buClr>
                <a:srgbClr val="888888"/>
              </a:buClr>
              <a:buSzPts val="1800"/>
              <a:buNone/>
            </a:pPr>
            <a:r>
              <a:rPr lang="en-US" sz="2800"/>
              <a:t>Comments  are used  for documentation purpose. </a:t>
            </a:r>
            <a:endParaRPr sz="2800"/>
          </a:p>
          <a:p>
            <a:pPr indent="0" lvl="0" marL="0" rtl="0" algn="just">
              <a:lnSpc>
                <a:spcPct val="80000"/>
              </a:lnSpc>
              <a:spcBef>
                <a:spcPts val="360"/>
              </a:spcBef>
              <a:spcAft>
                <a:spcPts val="0"/>
              </a:spcAft>
              <a:buClr>
                <a:srgbClr val="888888"/>
              </a:buClr>
              <a:buSzPts val="1800"/>
              <a:buNone/>
            </a:pPr>
            <a:r>
              <a:t/>
            </a:r>
            <a:endParaRPr/>
          </a:p>
          <a:p>
            <a:pPr indent="0" lvl="0" marL="0" rtl="0" algn="just">
              <a:lnSpc>
                <a:spcPct val="80000"/>
              </a:lnSpc>
              <a:spcBef>
                <a:spcPts val="360"/>
              </a:spcBef>
              <a:spcAft>
                <a:spcPts val="0"/>
              </a:spcAft>
              <a:buClr>
                <a:srgbClr val="888888"/>
              </a:buClr>
              <a:buSzPts val="1800"/>
              <a:buNone/>
            </a:pPr>
            <a:r>
              <a:rPr lang="en-US" sz="2800"/>
              <a:t>Compiler does not check for syntax within comments</a:t>
            </a:r>
            <a:endParaRPr sz="2800"/>
          </a:p>
          <a:p>
            <a:pPr indent="0" lvl="0" marL="0" rtl="0" algn="just">
              <a:lnSpc>
                <a:spcPct val="80000"/>
              </a:lnSpc>
              <a:spcBef>
                <a:spcPts val="360"/>
              </a:spcBef>
              <a:spcAft>
                <a:spcPts val="0"/>
              </a:spcAft>
              <a:buClr>
                <a:srgbClr val="888888"/>
              </a:buClr>
              <a:buSzPts val="1800"/>
              <a:buNone/>
            </a:pPr>
            <a:r>
              <a:t/>
            </a:r>
            <a:endParaRPr/>
          </a:p>
          <a:p>
            <a:pPr indent="0" lvl="0" marL="0" rtl="0" algn="just">
              <a:lnSpc>
                <a:spcPct val="80000"/>
              </a:lnSpc>
              <a:spcBef>
                <a:spcPts val="360"/>
              </a:spcBef>
              <a:spcAft>
                <a:spcPts val="0"/>
              </a:spcAft>
              <a:buClr>
                <a:srgbClr val="888888"/>
              </a:buClr>
              <a:buSzPts val="1800"/>
              <a:buNone/>
            </a:pPr>
            <a:r>
              <a:rPr lang="en-US" sz="2800"/>
              <a:t>All professional programs need to have meaningful comments, whereever possible.</a:t>
            </a:r>
            <a:endParaRPr sz="2800"/>
          </a:p>
          <a:p>
            <a:pPr indent="0" lvl="0" marL="0" rtl="0" algn="just">
              <a:lnSpc>
                <a:spcPct val="80000"/>
              </a:lnSpc>
              <a:spcBef>
                <a:spcPts val="320"/>
              </a:spcBef>
              <a:spcAft>
                <a:spcPts val="0"/>
              </a:spcAft>
              <a:buClr>
                <a:srgbClr val="888888"/>
              </a:buClr>
              <a:buSzPts val="1600"/>
              <a:buNone/>
            </a:pPr>
            <a:r>
              <a:t/>
            </a:r>
            <a:endParaRPr sz="2800"/>
          </a:p>
        </p:txBody>
      </p:sp>
      <p:sp>
        <p:nvSpPr>
          <p:cNvPr id="163" name="Google Shape;163;p2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1"/>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500"/>
              <a:buNone/>
            </a:pPr>
            <a:r>
              <a:rPr b="1" lang="en-US" sz="2500">
                <a:solidFill>
                  <a:srgbClr val="FF0000"/>
                </a:solidFill>
              </a:rPr>
              <a:t>Tokens:</a:t>
            </a:r>
            <a:endParaRPr b="1">
              <a:solidFill>
                <a:srgbClr val="FF0000"/>
              </a:solidFill>
            </a:endParaRPr>
          </a:p>
          <a:p>
            <a:pPr indent="0" lvl="0" marL="0" rtl="0" algn="just">
              <a:lnSpc>
                <a:spcPct val="80000"/>
              </a:lnSpc>
              <a:spcBef>
                <a:spcPts val="320"/>
              </a:spcBef>
              <a:spcAft>
                <a:spcPts val="0"/>
              </a:spcAft>
              <a:buClr>
                <a:srgbClr val="FF0000"/>
              </a:buClr>
              <a:buSzPts val="1600"/>
              <a:buNone/>
            </a:pPr>
            <a:r>
              <a:rPr b="1" lang="en-US" sz="2800">
                <a:solidFill>
                  <a:srgbClr val="FF0000"/>
                </a:solidFill>
              </a:rPr>
              <a:t>6.Whitespace and comments</a:t>
            </a:r>
            <a:endParaRPr b="1" sz="2800"/>
          </a:p>
          <a:p>
            <a:pPr indent="0" lvl="0" marL="0" rtl="0" algn="just">
              <a:lnSpc>
                <a:spcPct val="80000"/>
              </a:lnSpc>
              <a:spcBef>
                <a:spcPts val="360"/>
              </a:spcBef>
              <a:spcAft>
                <a:spcPts val="0"/>
              </a:spcAft>
              <a:buClr>
                <a:srgbClr val="888888"/>
              </a:buClr>
              <a:buSzPts val="1800"/>
              <a:buNone/>
            </a:pPr>
            <a:r>
              <a:t/>
            </a:r>
            <a:endParaRPr sz="2800"/>
          </a:p>
          <a:p>
            <a:pPr indent="0" lvl="0" marL="0" rtl="0" algn="just">
              <a:lnSpc>
                <a:spcPct val="80000"/>
              </a:lnSpc>
              <a:spcBef>
                <a:spcPts val="360"/>
              </a:spcBef>
              <a:spcAft>
                <a:spcPts val="0"/>
              </a:spcAft>
              <a:buClr>
                <a:srgbClr val="888888"/>
              </a:buClr>
              <a:buSzPts val="1800"/>
              <a:buNone/>
            </a:pPr>
            <a:r>
              <a:rPr lang="en-US" sz="2800"/>
              <a:t>There are two types of comments in Java</a:t>
            </a:r>
            <a:endParaRPr sz="2800"/>
          </a:p>
          <a:p>
            <a:pPr indent="0" lvl="0" marL="0" rtl="0" algn="just">
              <a:lnSpc>
                <a:spcPct val="80000"/>
              </a:lnSpc>
              <a:spcBef>
                <a:spcPts val="360"/>
              </a:spcBef>
              <a:spcAft>
                <a:spcPts val="0"/>
              </a:spcAft>
              <a:buClr>
                <a:srgbClr val="FF0000"/>
              </a:buClr>
              <a:buSzPts val="1800"/>
              <a:buNone/>
            </a:pPr>
            <a:r>
              <a:t/>
            </a:r>
            <a:endParaRPr>
              <a:solidFill>
                <a:srgbClr val="FF0000"/>
              </a:solidFill>
            </a:endParaRPr>
          </a:p>
          <a:p>
            <a:pPr indent="0" lvl="0" marL="0" rtl="0" algn="just">
              <a:lnSpc>
                <a:spcPct val="80000"/>
              </a:lnSpc>
              <a:spcBef>
                <a:spcPts val="360"/>
              </a:spcBef>
              <a:spcAft>
                <a:spcPts val="0"/>
              </a:spcAft>
              <a:buClr>
                <a:srgbClr val="FF0000"/>
              </a:buClr>
              <a:buSzPts val="1800"/>
              <a:buNone/>
            </a:pPr>
            <a:r>
              <a:rPr lang="en-US" sz="2800">
                <a:solidFill>
                  <a:srgbClr val="FF0000"/>
                </a:solidFill>
              </a:rPr>
              <a:t>//</a:t>
            </a:r>
            <a:r>
              <a:rPr lang="en-US" sz="2800"/>
              <a:t> single line comment</a:t>
            </a:r>
            <a:endParaRPr sz="2800"/>
          </a:p>
          <a:p>
            <a:pPr indent="0" lvl="0" marL="0" rtl="0" algn="just">
              <a:lnSpc>
                <a:spcPct val="80000"/>
              </a:lnSpc>
              <a:spcBef>
                <a:spcPts val="360"/>
              </a:spcBef>
              <a:spcAft>
                <a:spcPts val="0"/>
              </a:spcAft>
              <a:buClr>
                <a:srgbClr val="888888"/>
              </a:buClr>
              <a:buSzPts val="1800"/>
              <a:buNone/>
            </a:pPr>
            <a:r>
              <a:rPr lang="en-US" sz="2800"/>
              <a:t>Single line comment starts with </a:t>
            </a:r>
            <a:r>
              <a:rPr lang="en-US" sz="2800">
                <a:solidFill>
                  <a:srgbClr val="FF0000"/>
                </a:solidFill>
              </a:rPr>
              <a:t>//</a:t>
            </a:r>
            <a:r>
              <a:rPr lang="en-US" sz="2800"/>
              <a:t>, and ends at end of line</a:t>
            </a:r>
            <a:endParaRPr sz="2800"/>
          </a:p>
          <a:p>
            <a:pPr indent="0" lvl="0" marL="0" rtl="0" algn="just">
              <a:lnSpc>
                <a:spcPct val="80000"/>
              </a:lnSpc>
              <a:spcBef>
                <a:spcPts val="360"/>
              </a:spcBef>
              <a:spcAft>
                <a:spcPts val="0"/>
              </a:spcAft>
              <a:buClr>
                <a:srgbClr val="FF0000"/>
              </a:buClr>
              <a:buSzPts val="1800"/>
              <a:buNone/>
            </a:pPr>
            <a:r>
              <a:t/>
            </a:r>
            <a:endParaRPr>
              <a:solidFill>
                <a:srgbClr val="FF0000"/>
              </a:solidFill>
            </a:endParaRPr>
          </a:p>
          <a:p>
            <a:pPr indent="0" lvl="0" marL="0" rtl="0" algn="just">
              <a:lnSpc>
                <a:spcPct val="80000"/>
              </a:lnSpc>
              <a:spcBef>
                <a:spcPts val="360"/>
              </a:spcBef>
              <a:spcAft>
                <a:spcPts val="0"/>
              </a:spcAft>
              <a:buClr>
                <a:srgbClr val="FF0000"/>
              </a:buClr>
              <a:buSzPts val="1800"/>
              <a:buNone/>
            </a:pPr>
            <a:r>
              <a:rPr lang="en-US" sz="2800">
                <a:solidFill>
                  <a:srgbClr val="FF0000"/>
                </a:solidFill>
              </a:rPr>
              <a:t>/*</a:t>
            </a:r>
            <a:r>
              <a:rPr lang="en-US" sz="2800"/>
              <a:t> with in a line  or multi line comment </a:t>
            </a:r>
            <a:r>
              <a:rPr lang="en-US" sz="2800">
                <a:solidFill>
                  <a:srgbClr val="FF0000"/>
                </a:solidFill>
              </a:rPr>
              <a:t>*/</a:t>
            </a:r>
            <a:r>
              <a:rPr lang="en-US" sz="2800"/>
              <a:t> </a:t>
            </a:r>
            <a:endParaRPr sz="2800"/>
          </a:p>
          <a:p>
            <a:pPr indent="0" lvl="0" marL="0" rtl="0" algn="just">
              <a:lnSpc>
                <a:spcPct val="80000"/>
              </a:lnSpc>
              <a:spcBef>
                <a:spcPts val="360"/>
              </a:spcBef>
              <a:spcAft>
                <a:spcPts val="0"/>
              </a:spcAft>
              <a:buClr>
                <a:srgbClr val="888888"/>
              </a:buClr>
              <a:buSzPts val="1800"/>
              <a:buNone/>
            </a:pPr>
            <a:r>
              <a:rPr lang="en-US" sz="2800"/>
              <a:t>nested multi line comments are not valid</a:t>
            </a:r>
            <a:endParaRPr sz="2800"/>
          </a:p>
          <a:p>
            <a:pPr indent="0" lvl="0" marL="0" rtl="0" algn="just">
              <a:lnSpc>
                <a:spcPct val="80000"/>
              </a:lnSpc>
              <a:spcBef>
                <a:spcPts val="360"/>
              </a:spcBef>
              <a:spcAft>
                <a:spcPts val="0"/>
              </a:spcAft>
              <a:buClr>
                <a:srgbClr val="888888"/>
              </a:buClr>
              <a:buSzPts val="1800"/>
              <a:buNone/>
            </a:pPr>
            <a:r>
              <a:rPr lang="en-US" sz="2800"/>
              <a:t>Eg. Int i</a:t>
            </a:r>
            <a:r>
              <a:rPr lang="en-US" sz="2800">
                <a:solidFill>
                  <a:srgbClr val="FF0000"/>
                </a:solidFill>
              </a:rPr>
              <a:t>/* variable i*/,</a:t>
            </a:r>
            <a:r>
              <a:rPr lang="en-US" sz="2800"/>
              <a:t>j;</a:t>
            </a:r>
            <a:endParaRPr sz="2800"/>
          </a:p>
          <a:p>
            <a:pPr indent="0" lvl="0" marL="0" rtl="0" algn="just">
              <a:lnSpc>
                <a:spcPct val="80000"/>
              </a:lnSpc>
              <a:spcBef>
                <a:spcPts val="360"/>
              </a:spcBef>
              <a:spcAft>
                <a:spcPts val="0"/>
              </a:spcAft>
              <a:buClr>
                <a:srgbClr val="888888"/>
              </a:buClr>
              <a:buSzPts val="1800"/>
              <a:buNone/>
            </a:pPr>
            <a:r>
              <a:rPr lang="en-US" sz="2800"/>
              <a:t>Are nested multi line comments allowed?</a:t>
            </a:r>
            <a:endParaRPr sz="2800"/>
          </a:p>
          <a:p>
            <a:pPr indent="0" lvl="0" marL="0" rtl="0" algn="just">
              <a:lnSpc>
                <a:spcPct val="80000"/>
              </a:lnSpc>
              <a:spcBef>
                <a:spcPts val="320"/>
              </a:spcBef>
              <a:spcAft>
                <a:spcPts val="0"/>
              </a:spcAft>
              <a:buClr>
                <a:srgbClr val="888888"/>
              </a:buClr>
              <a:buSzPts val="1600"/>
              <a:buNone/>
            </a:pPr>
            <a:r>
              <a:rPr lang="en-US" sz="2800"/>
              <a:t>/*</a:t>
            </a:r>
            <a:endParaRPr sz="2800"/>
          </a:p>
          <a:p>
            <a:pPr indent="0" lvl="0" marL="0" rtl="0" algn="just">
              <a:lnSpc>
                <a:spcPct val="80000"/>
              </a:lnSpc>
              <a:spcBef>
                <a:spcPts val="320"/>
              </a:spcBef>
              <a:spcAft>
                <a:spcPts val="0"/>
              </a:spcAft>
              <a:buClr>
                <a:srgbClr val="888888"/>
              </a:buClr>
              <a:buSzPts val="1600"/>
              <a:buNone/>
            </a:pPr>
            <a:r>
              <a:rPr lang="en-US" sz="2800"/>
              <a:t>/*    */</a:t>
            </a:r>
            <a:endParaRPr sz="2800"/>
          </a:p>
          <a:p>
            <a:pPr indent="0" lvl="0" marL="0" rtl="0" algn="just">
              <a:lnSpc>
                <a:spcPct val="80000"/>
              </a:lnSpc>
              <a:spcBef>
                <a:spcPts val="320"/>
              </a:spcBef>
              <a:spcAft>
                <a:spcPts val="0"/>
              </a:spcAft>
              <a:buClr>
                <a:srgbClr val="888888"/>
              </a:buClr>
              <a:buSzPts val="1600"/>
              <a:buNone/>
            </a:pPr>
            <a:r>
              <a:rPr lang="en-US" sz="2800"/>
              <a:t>*/</a:t>
            </a:r>
            <a:endParaRPr sz="2800"/>
          </a:p>
        </p:txBody>
      </p:sp>
      <p:sp>
        <p:nvSpPr>
          <p:cNvPr id="169" name="Google Shape;169;p2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2"/>
          <p:cNvSpPr txBox="1"/>
          <p:nvPr>
            <p:ph idx="1" type="subTitle"/>
          </p:nvPr>
        </p:nvSpPr>
        <p:spPr>
          <a:xfrm>
            <a:off x="0" y="94475"/>
            <a:ext cx="9144000" cy="6763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2800"/>
              <a:buNone/>
            </a:pPr>
            <a:r>
              <a:rPr b="1" lang="en-US" sz="2800">
                <a:solidFill>
                  <a:srgbClr val="FF0000"/>
                </a:solidFill>
              </a:rPr>
              <a:t>4. Keywords</a:t>
            </a:r>
            <a:endParaRPr/>
          </a:p>
          <a:p>
            <a:pPr indent="0" lvl="0" marL="0" rtl="0" algn="l">
              <a:lnSpc>
                <a:spcPct val="100000"/>
              </a:lnSpc>
              <a:spcBef>
                <a:spcPts val="560"/>
              </a:spcBef>
              <a:spcAft>
                <a:spcPts val="0"/>
              </a:spcAft>
              <a:buClr>
                <a:srgbClr val="888888"/>
              </a:buClr>
              <a:buSzPts val="2800"/>
              <a:buNone/>
            </a:pPr>
            <a:r>
              <a:t/>
            </a:r>
            <a:endParaRPr sz="2800"/>
          </a:p>
        </p:txBody>
      </p:sp>
      <p:graphicFrame>
        <p:nvGraphicFramePr>
          <p:cNvPr id="175" name="Google Shape;175;p22"/>
          <p:cNvGraphicFramePr/>
          <p:nvPr/>
        </p:nvGraphicFramePr>
        <p:xfrm>
          <a:off x="156800" y="593600"/>
          <a:ext cx="3000000" cy="3000000"/>
        </p:xfrm>
        <a:graphic>
          <a:graphicData uri="http://schemas.openxmlformats.org/drawingml/2006/table">
            <a:tbl>
              <a:tblPr>
                <a:noFill/>
                <a:tableStyleId>{F61DA2A5-A01C-45BE-A574-459DD3BE0831}</a:tableStyleId>
              </a:tblPr>
              <a:tblGrid>
                <a:gridCol w="1771150"/>
                <a:gridCol w="1771150"/>
                <a:gridCol w="1771150"/>
                <a:gridCol w="1771150"/>
                <a:gridCol w="1771150"/>
              </a:tblGrid>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
                            <a:extLst>
                              <a:ext uri="{A12FA001-AC4F-418D-AE19-62706E023703}">
                                <ahyp:hlinkClr val="tx"/>
                              </a:ext>
                            </a:extLst>
                          </a:hlinkClick>
                        </a:rPr>
                        <a:t>abstract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5">
                            <a:extLst>
                              <a:ext uri="{A12FA001-AC4F-418D-AE19-62706E023703}">
                                <ahyp:hlinkClr val="tx"/>
                              </a:ext>
                            </a:extLst>
                          </a:hlinkClick>
                        </a:rPr>
                        <a:t>do</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6">
                            <a:extLst>
                              <a:ext uri="{A12FA001-AC4F-418D-AE19-62706E023703}">
                                <ahyp:hlinkClr val="tx"/>
                              </a:ext>
                            </a:extLst>
                          </a:hlinkClick>
                        </a:rPr>
                        <a:t>implements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7">
                            <a:extLst>
                              <a:ext uri="{A12FA001-AC4F-418D-AE19-62706E023703}">
                                <ahyp:hlinkClr val="tx"/>
                              </a:ext>
                            </a:extLst>
                          </a:hlinkClick>
                        </a:rPr>
                        <a:t>public</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transient</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assert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8">
                            <a:extLst>
                              <a:ext uri="{A12FA001-AC4F-418D-AE19-62706E023703}">
                                <ahyp:hlinkClr val="tx"/>
                              </a:ext>
                            </a:extLst>
                          </a:hlinkClick>
                        </a:rPr>
                        <a:t>double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9">
                            <a:extLst>
                              <a:ext uri="{A12FA001-AC4F-418D-AE19-62706E023703}">
                                <ahyp:hlinkClr val="tx"/>
                              </a:ext>
                            </a:extLst>
                          </a:hlinkClick>
                        </a:rPr>
                        <a:t>import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requires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0">
                            <a:extLst>
                              <a:ext uri="{A12FA001-AC4F-418D-AE19-62706E023703}">
                                <ahyp:hlinkClr val="tx"/>
                              </a:ext>
                            </a:extLst>
                          </a:hlinkClick>
                        </a:rPr>
                        <a:t>try</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1">
                            <a:extLst>
                              <a:ext uri="{A12FA001-AC4F-418D-AE19-62706E023703}">
                                <ahyp:hlinkClr val="tx"/>
                              </a:ext>
                            </a:extLst>
                          </a:hlinkClick>
                        </a:rPr>
                        <a:t>boolean</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2">
                            <a:extLst>
                              <a:ext uri="{A12FA001-AC4F-418D-AE19-62706E023703}">
                                <ahyp:hlinkClr val="tx"/>
                              </a:ext>
                            </a:extLst>
                          </a:hlinkClick>
                        </a:rPr>
                        <a:t>else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3">
                            <a:extLst>
                              <a:ext uri="{A12FA001-AC4F-418D-AE19-62706E023703}">
                                <ahyp:hlinkClr val="tx"/>
                              </a:ext>
                            </a:extLst>
                          </a:hlinkClick>
                        </a:rPr>
                        <a:t>instanceof</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4">
                            <a:extLst>
                              <a:ext uri="{A12FA001-AC4F-418D-AE19-62706E023703}">
                                <ahyp:hlinkClr val="tx"/>
                              </a:ext>
                            </a:extLst>
                          </a:hlinkClick>
                        </a:rPr>
                        <a:t>return</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var</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5">
                            <a:extLst>
                              <a:ext uri="{A12FA001-AC4F-418D-AE19-62706E023703}">
                                <ahyp:hlinkClr val="tx"/>
                              </a:ext>
                            </a:extLst>
                          </a:hlinkClick>
                        </a:rPr>
                        <a:t>break</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6">
                            <a:extLst>
                              <a:ext uri="{A12FA001-AC4F-418D-AE19-62706E023703}">
                                <ahyp:hlinkClr val="tx"/>
                              </a:ext>
                            </a:extLst>
                          </a:hlinkClick>
                        </a:rPr>
                        <a:t>enum</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7">
                            <a:extLst>
                              <a:ext uri="{A12FA001-AC4F-418D-AE19-62706E023703}">
                                <ahyp:hlinkClr val="tx"/>
                              </a:ext>
                            </a:extLst>
                          </a:hlinkClick>
                        </a:rPr>
                        <a:t>int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8">
                            <a:extLst>
                              <a:ext uri="{A12FA001-AC4F-418D-AE19-62706E023703}">
                                <ahyp:hlinkClr val="tx"/>
                              </a:ext>
                            </a:extLst>
                          </a:hlinkClick>
                        </a:rPr>
                        <a:t>short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19">
                            <a:extLst>
                              <a:ext uri="{A12FA001-AC4F-418D-AE19-62706E023703}">
                                <ahyp:hlinkClr val="tx"/>
                              </a:ext>
                            </a:extLst>
                          </a:hlinkClick>
                        </a:rPr>
                        <a:t>void</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0">
                            <a:extLst>
                              <a:ext uri="{A12FA001-AC4F-418D-AE19-62706E023703}">
                                <ahyp:hlinkClr val="tx"/>
                              </a:ext>
                            </a:extLst>
                          </a:hlinkClick>
                        </a:rPr>
                        <a:t>byte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exports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1">
                            <a:extLst>
                              <a:ext uri="{A12FA001-AC4F-418D-AE19-62706E023703}">
                                <ahyp:hlinkClr val="tx"/>
                              </a:ext>
                            </a:extLst>
                          </a:hlinkClick>
                        </a:rPr>
                        <a:t>interface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2">
                            <a:extLst>
                              <a:ext uri="{A12FA001-AC4F-418D-AE19-62706E023703}">
                                <ahyp:hlinkClr val="tx"/>
                              </a:ext>
                            </a:extLst>
                          </a:hlinkClick>
                        </a:rPr>
                        <a:t>static</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volatile</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3">
                            <a:extLst>
                              <a:ext uri="{A12FA001-AC4F-418D-AE19-62706E023703}">
                                <ahyp:hlinkClr val="tx"/>
                              </a:ext>
                            </a:extLst>
                          </a:hlinkClick>
                        </a:rPr>
                        <a:t>case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4">
                            <a:extLst>
                              <a:ext uri="{A12FA001-AC4F-418D-AE19-62706E023703}">
                                <ahyp:hlinkClr val="tx"/>
                              </a:ext>
                            </a:extLst>
                          </a:hlinkClick>
                        </a:rPr>
                        <a:t>extends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5">
                            <a:extLst>
                              <a:ext uri="{A12FA001-AC4F-418D-AE19-62706E023703}">
                                <ahyp:hlinkClr val="tx"/>
                              </a:ext>
                            </a:extLst>
                          </a:hlinkClick>
                        </a:rPr>
                        <a:t>long</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strictfp</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6">
                            <a:extLst>
                              <a:ext uri="{A12FA001-AC4F-418D-AE19-62706E023703}">
                                <ahyp:hlinkClr val="tx"/>
                              </a:ext>
                            </a:extLst>
                          </a:hlinkClick>
                        </a:rPr>
                        <a:t>while</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7">
                            <a:extLst>
                              <a:ext uri="{A12FA001-AC4F-418D-AE19-62706E023703}">
                                <ahyp:hlinkClr val="tx"/>
                              </a:ext>
                            </a:extLst>
                          </a:hlinkClick>
                        </a:rPr>
                        <a:t>catch</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8">
                            <a:extLst>
                              <a:ext uri="{A12FA001-AC4F-418D-AE19-62706E023703}">
                                <ahyp:hlinkClr val="tx"/>
                              </a:ext>
                            </a:extLst>
                          </a:hlinkClick>
                        </a:rPr>
                        <a:t>final</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module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29">
                            <a:extLst>
                              <a:ext uri="{A12FA001-AC4F-418D-AE19-62706E023703}">
                                <ahyp:hlinkClr val="tx"/>
                              </a:ext>
                            </a:extLst>
                          </a:hlinkClick>
                        </a:rPr>
                        <a:t>super</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0">
                            <a:extLst>
                              <a:ext uri="{A12FA001-AC4F-418D-AE19-62706E023703}">
                                <ahyp:hlinkClr val="tx"/>
                              </a:ext>
                            </a:extLst>
                          </a:hlinkClick>
                        </a:rPr>
                        <a:t>char</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1">
                            <a:extLst>
                              <a:ext uri="{A12FA001-AC4F-418D-AE19-62706E023703}">
                                <ahyp:hlinkClr val="tx"/>
                              </a:ext>
                            </a:extLst>
                          </a:hlinkClick>
                        </a:rPr>
                        <a:t>finally</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native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2">
                            <a:extLst>
                              <a:ext uri="{A12FA001-AC4F-418D-AE19-62706E023703}">
                                <ahyp:hlinkClr val="tx"/>
                              </a:ext>
                            </a:extLst>
                          </a:hlinkClick>
                        </a:rPr>
                        <a:t>switch</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3">
                            <a:extLst>
                              <a:ext uri="{A12FA001-AC4F-418D-AE19-62706E023703}">
                                <ahyp:hlinkClr val="tx"/>
                              </a:ext>
                            </a:extLst>
                          </a:hlinkClick>
                        </a:rPr>
                        <a:t>class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4">
                            <a:extLst>
                              <a:ext uri="{A12FA001-AC4F-418D-AE19-62706E023703}">
                                <ahyp:hlinkClr val="tx"/>
                              </a:ext>
                            </a:extLst>
                          </a:hlinkClick>
                        </a:rPr>
                        <a:t>float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5">
                            <a:extLst>
                              <a:ext uri="{A12FA001-AC4F-418D-AE19-62706E023703}">
                                <ahyp:hlinkClr val="tx"/>
                              </a:ext>
                            </a:extLst>
                          </a:hlinkClick>
                        </a:rPr>
                        <a:t>new</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synchronized</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6">
                            <a:extLst>
                              <a:ext uri="{A12FA001-AC4F-418D-AE19-62706E023703}">
                                <ahyp:hlinkClr val="tx"/>
                              </a:ext>
                            </a:extLst>
                          </a:hlinkClick>
                        </a:rPr>
                        <a:t>continue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7">
                            <a:extLst>
                              <a:ext uri="{A12FA001-AC4F-418D-AE19-62706E023703}">
                                <ahyp:hlinkClr val="tx"/>
                              </a:ext>
                            </a:extLst>
                          </a:hlinkClick>
                        </a:rPr>
                        <a:t>for</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8">
                            <a:extLst>
                              <a:ext uri="{A12FA001-AC4F-418D-AE19-62706E023703}">
                                <ahyp:hlinkClr val="tx"/>
                              </a:ext>
                            </a:extLst>
                          </a:hlinkClick>
                        </a:rPr>
                        <a:t>package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39">
                            <a:extLst>
                              <a:ext uri="{A12FA001-AC4F-418D-AE19-62706E023703}">
                                <ahyp:hlinkClr val="tx"/>
                              </a:ext>
                            </a:extLst>
                          </a:hlinkClick>
                        </a:rPr>
                        <a:t>this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const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latin typeface="Verdana"/>
                          <a:ea typeface="Verdana"/>
                          <a:cs typeface="Verdana"/>
                          <a:sym typeface="Verdana"/>
                        </a:rPr>
                        <a:t>goto</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0">
                            <a:extLst>
                              <a:ext uri="{A12FA001-AC4F-418D-AE19-62706E023703}">
                                <ahyp:hlinkClr val="tx"/>
                              </a:ext>
                            </a:extLst>
                          </a:hlinkClick>
                        </a:rPr>
                        <a:t>private</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1">
                            <a:extLst>
                              <a:ext uri="{A12FA001-AC4F-418D-AE19-62706E023703}">
                                <ahyp:hlinkClr val="tx"/>
                              </a:ext>
                            </a:extLst>
                          </a:hlinkClick>
                        </a:rPr>
                        <a:t>throw</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r h="51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2">
                            <a:extLst>
                              <a:ext uri="{A12FA001-AC4F-418D-AE19-62706E023703}">
                                <ahyp:hlinkClr val="tx"/>
                              </a:ext>
                            </a:extLst>
                          </a:hlinkClick>
                        </a:rPr>
                        <a:t>default</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3">
                            <a:extLst>
                              <a:ext uri="{A12FA001-AC4F-418D-AE19-62706E023703}">
                                <ahyp:hlinkClr val="tx"/>
                              </a:ext>
                            </a:extLst>
                          </a:hlinkClick>
                        </a:rPr>
                        <a:t>if</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4">
                            <a:extLst>
                              <a:ext uri="{A12FA001-AC4F-418D-AE19-62706E023703}">
                                <ahyp:hlinkClr val="tx"/>
                              </a:ext>
                            </a:extLst>
                          </a:hlinkClick>
                        </a:rPr>
                        <a:t>protected</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434343"/>
                          </a:solidFill>
                          <a:uFill>
                            <a:noFill/>
                          </a:uFill>
                          <a:latin typeface="Verdana"/>
                          <a:ea typeface="Verdana"/>
                          <a:cs typeface="Verdana"/>
                          <a:sym typeface="Verdana"/>
                          <a:hlinkClick r:id="rId45">
                            <a:extLst>
                              <a:ext uri="{A12FA001-AC4F-418D-AE19-62706E023703}">
                                <ahyp:hlinkClr val="tx"/>
                              </a:ext>
                            </a:extLst>
                          </a:hlinkClick>
                        </a:rPr>
                        <a:t>throws</a:t>
                      </a:r>
                      <a:endParaRPr sz="1800" u="none" cap="none" strike="noStrike">
                        <a:solidFill>
                          <a:srgbClr val="434343"/>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434343"/>
                        </a:solidFill>
                        <a:latin typeface="Verdana"/>
                        <a:ea typeface="Verdana"/>
                        <a:cs typeface="Verdana"/>
                        <a:sym typeface="Verdana"/>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3"/>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2800"/>
              <a:buNone/>
            </a:pPr>
            <a:r>
              <a:rPr b="1" lang="en-US" sz="2800">
                <a:solidFill>
                  <a:srgbClr val="FF0000"/>
                </a:solidFill>
              </a:rPr>
              <a:t>5. Program code and data</a:t>
            </a:r>
            <a:endParaRPr/>
          </a:p>
          <a:p>
            <a:pPr indent="0" lvl="0" marL="0" rtl="0" algn="just">
              <a:lnSpc>
                <a:spcPct val="100000"/>
              </a:lnSpc>
              <a:spcBef>
                <a:spcPts val="560"/>
              </a:spcBef>
              <a:spcAft>
                <a:spcPts val="0"/>
              </a:spcAft>
              <a:buClr>
                <a:srgbClr val="888888"/>
              </a:buClr>
              <a:buSzPts val="2800"/>
              <a:buNone/>
            </a:pPr>
            <a:r>
              <a:rPr lang="en-US" sz="2800"/>
              <a:t>Any Software program has Source code and data. </a:t>
            </a:r>
            <a:endParaRPr sz="2800"/>
          </a:p>
          <a:p>
            <a:pPr indent="0" lvl="0" marL="0" rtl="0" algn="just">
              <a:lnSpc>
                <a:spcPct val="100000"/>
              </a:lnSpc>
              <a:spcBef>
                <a:spcPts val="560"/>
              </a:spcBef>
              <a:spcAft>
                <a:spcPts val="0"/>
              </a:spcAft>
              <a:buClr>
                <a:srgbClr val="888888"/>
              </a:buClr>
              <a:buSzPts val="2800"/>
              <a:buNone/>
            </a:pPr>
            <a:r>
              <a:rPr lang="en-US" sz="2800"/>
              <a:t>Program takes the input as data, and outputs data.</a:t>
            </a:r>
            <a:endParaRPr/>
          </a:p>
          <a:p>
            <a:pPr indent="0" lvl="0" marL="0" rtl="0" algn="just">
              <a:lnSpc>
                <a:spcPct val="100000"/>
              </a:lnSpc>
              <a:spcBef>
                <a:spcPts val="560"/>
              </a:spcBef>
              <a:spcAft>
                <a:spcPts val="0"/>
              </a:spcAft>
              <a:buClr>
                <a:srgbClr val="FF0000"/>
              </a:buClr>
              <a:buSzPts val="2800"/>
              <a:buNone/>
            </a:pPr>
            <a:r>
              <a:t/>
            </a:r>
            <a:endParaRPr>
              <a:solidFill>
                <a:srgbClr val="FF0000"/>
              </a:solidFill>
            </a:endParaRPr>
          </a:p>
          <a:p>
            <a:pPr indent="0" lvl="0" marL="0" rtl="0" algn="just">
              <a:lnSpc>
                <a:spcPct val="100000"/>
              </a:lnSpc>
              <a:spcBef>
                <a:spcPts val="560"/>
              </a:spcBef>
              <a:spcAft>
                <a:spcPts val="0"/>
              </a:spcAft>
              <a:buClr>
                <a:srgbClr val="FF0000"/>
              </a:buClr>
              <a:buSzPts val="2800"/>
              <a:buNone/>
            </a:pPr>
            <a:r>
              <a:rPr lang="en-US" sz="2800">
                <a:solidFill>
                  <a:srgbClr val="FF0000"/>
                </a:solidFill>
              </a:rPr>
              <a:t>In Java, Data types are broadly classified into two</a:t>
            </a:r>
            <a:endParaRPr/>
          </a:p>
          <a:p>
            <a:pPr indent="0" lvl="0" marL="0" rtl="0" algn="just">
              <a:lnSpc>
                <a:spcPct val="100000"/>
              </a:lnSpc>
              <a:spcBef>
                <a:spcPts val="400"/>
              </a:spcBef>
              <a:spcAft>
                <a:spcPts val="0"/>
              </a:spcAft>
              <a:buSzPts val="2800"/>
              <a:buNone/>
            </a:pPr>
            <a:r>
              <a:t/>
            </a:r>
            <a:endParaRPr>
              <a:solidFill>
                <a:srgbClr val="FF0000"/>
              </a:solidFill>
            </a:endParaRPr>
          </a:p>
          <a:p>
            <a:pPr indent="0" lvl="0" marL="0" rtl="0" algn="just">
              <a:lnSpc>
                <a:spcPct val="100000"/>
              </a:lnSpc>
              <a:spcBef>
                <a:spcPts val="400"/>
              </a:spcBef>
              <a:spcAft>
                <a:spcPts val="0"/>
              </a:spcAft>
              <a:buSzPts val="2800"/>
              <a:buNone/>
            </a:pPr>
            <a:r>
              <a:rPr lang="en-US">
                <a:solidFill>
                  <a:srgbClr val="FF0000"/>
                </a:solidFill>
              </a:rPr>
              <a:t>1.</a:t>
            </a:r>
            <a:r>
              <a:rPr lang="en-US" sz="2800">
                <a:solidFill>
                  <a:srgbClr val="FF0000"/>
                </a:solidFill>
              </a:rPr>
              <a:t>Primitive or basic data types(int, float,etc..). </a:t>
            </a:r>
            <a:r>
              <a:rPr lang="en-US" sz="2800"/>
              <a:t>These are in built, and a new primitive data type cannot be created by developers.</a:t>
            </a:r>
            <a:endParaRPr sz="2800"/>
          </a:p>
          <a:p>
            <a:pPr indent="0" lvl="0" marL="0" rtl="0" algn="just">
              <a:lnSpc>
                <a:spcPct val="100000"/>
              </a:lnSpc>
              <a:spcBef>
                <a:spcPts val="400"/>
              </a:spcBef>
              <a:spcAft>
                <a:spcPts val="0"/>
              </a:spcAft>
              <a:buSzPts val="2800"/>
              <a:buNone/>
            </a:pPr>
            <a:r>
              <a:rPr lang="en-US" sz="2800"/>
              <a:t> Primitive data types are provided by Java, as keywords, like int float, double,etc..</a:t>
            </a:r>
            <a:endParaRPr sz="2800"/>
          </a:p>
          <a:p>
            <a:pPr indent="0" lvl="0" marL="0" rtl="0" algn="just">
              <a:lnSpc>
                <a:spcPct val="100000"/>
              </a:lnSpc>
              <a:spcBef>
                <a:spcPts val="560"/>
              </a:spcBef>
              <a:spcAft>
                <a:spcPts val="0"/>
              </a:spcAft>
              <a:buClr>
                <a:srgbClr val="888888"/>
              </a:buClr>
              <a:buSzPts val="2800"/>
              <a:buNone/>
            </a:pPr>
            <a:r>
              <a:t/>
            </a:r>
            <a:endParaRPr sz="2800"/>
          </a:p>
        </p:txBody>
      </p:sp>
      <p:sp>
        <p:nvSpPr>
          <p:cNvPr id="181" name="Google Shape;181;p23"/>
          <p:cNvSpPr txBox="1"/>
          <p:nvPr/>
        </p:nvSpPr>
        <p:spPr>
          <a:xfrm>
            <a:off x="2209800" y="5410200"/>
            <a:ext cx="1981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23"/>
          <p:cNvSpPr txBox="1"/>
          <p:nvPr/>
        </p:nvSpPr>
        <p:spPr>
          <a:xfrm>
            <a:off x="6629400" y="5486400"/>
            <a:ext cx="1981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23"/>
          <p:cNvSpPr txBox="1"/>
          <p:nvPr>
            <p:ph idx="12" type="sldNum"/>
          </p:nvPr>
        </p:nvSpPr>
        <p:spPr>
          <a:xfrm>
            <a:off x="4343400" y="6661150"/>
            <a:ext cx="2895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6"/>
          <p:cNvSpPr txBox="1"/>
          <p:nvPr>
            <p:ph idx="1" type="subTitle"/>
          </p:nvPr>
        </p:nvSpPr>
        <p:spPr>
          <a:xfrm>
            <a:off x="208400" y="245600"/>
            <a:ext cx="8389500" cy="661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Why should I learn Java?</a:t>
            </a:r>
            <a:endParaRPr sz="2720"/>
          </a:p>
          <a:p>
            <a:pPr indent="-401320" lvl="0" marL="457200" rtl="0" algn="just">
              <a:lnSpc>
                <a:spcPct val="80000"/>
              </a:lnSpc>
              <a:spcBef>
                <a:spcPts val="0"/>
              </a:spcBef>
              <a:spcAft>
                <a:spcPts val="0"/>
              </a:spcAft>
              <a:buSzPts val="2720"/>
              <a:buAutoNum type="arabicPeriod"/>
            </a:pPr>
            <a:r>
              <a:rPr lang="en-US" sz="2720"/>
              <a:t>Features of Java</a:t>
            </a:r>
            <a:endParaRPr sz="2720"/>
          </a:p>
          <a:p>
            <a:pPr indent="-401320" lvl="0" marL="457200" rtl="0" algn="just">
              <a:lnSpc>
                <a:spcPct val="80000"/>
              </a:lnSpc>
              <a:spcBef>
                <a:spcPts val="0"/>
              </a:spcBef>
              <a:spcAft>
                <a:spcPts val="0"/>
              </a:spcAft>
              <a:buSzPts val="2720"/>
              <a:buAutoNum type="arabicPeriod"/>
            </a:pPr>
            <a:r>
              <a:rPr lang="en-US" sz="2720"/>
              <a:t>Lexical Tokens</a:t>
            </a:r>
            <a:endParaRPr sz="2720"/>
          </a:p>
          <a:p>
            <a:pPr indent="-401320" lvl="0" marL="457200" rtl="0" algn="just">
              <a:lnSpc>
                <a:spcPct val="80000"/>
              </a:lnSpc>
              <a:spcBef>
                <a:spcPts val="0"/>
              </a:spcBef>
              <a:spcAft>
                <a:spcPts val="0"/>
              </a:spcAft>
              <a:buSzPts val="2720"/>
              <a:buAutoNum type="arabicPeriod"/>
            </a:pPr>
            <a:r>
              <a:rPr lang="en-US" sz="2720"/>
              <a:t>Keywords</a:t>
            </a:r>
            <a:endParaRPr sz="2720"/>
          </a:p>
          <a:p>
            <a:pPr indent="-401320" lvl="0" marL="457200" rtl="0" algn="just">
              <a:lnSpc>
                <a:spcPct val="80000"/>
              </a:lnSpc>
              <a:spcBef>
                <a:spcPts val="0"/>
              </a:spcBef>
              <a:spcAft>
                <a:spcPts val="0"/>
              </a:spcAft>
              <a:buSzPts val="2720"/>
              <a:buAutoNum type="arabicPeriod"/>
            </a:pPr>
            <a:r>
              <a:rPr lang="en-US" sz="2720"/>
              <a:t>Program Code and Data</a:t>
            </a:r>
            <a:endParaRPr sz="2720"/>
          </a:p>
          <a:p>
            <a:pPr indent="-401320" lvl="0" marL="457200" rtl="0" algn="just">
              <a:lnSpc>
                <a:spcPct val="80000"/>
              </a:lnSpc>
              <a:spcBef>
                <a:spcPts val="0"/>
              </a:spcBef>
              <a:spcAft>
                <a:spcPts val="0"/>
              </a:spcAft>
              <a:buSzPts val="2720"/>
              <a:buAutoNum type="arabicPeriod"/>
            </a:pPr>
            <a:r>
              <a:rPr lang="en-US" sz="2720"/>
              <a:t>Primitive or Basic Java Data types</a:t>
            </a:r>
            <a:endParaRPr sz="2720"/>
          </a:p>
          <a:p>
            <a:pPr indent="-401320" lvl="0" marL="457200" rtl="0" algn="just">
              <a:lnSpc>
                <a:spcPct val="80000"/>
              </a:lnSpc>
              <a:spcBef>
                <a:spcPts val="0"/>
              </a:spcBef>
              <a:spcAft>
                <a:spcPts val="0"/>
              </a:spcAft>
              <a:buSzPts val="2720"/>
              <a:buAutoNum type="arabicPeriod"/>
            </a:pPr>
            <a:r>
              <a:rPr lang="en-US" sz="2720"/>
              <a:t>Operators</a:t>
            </a:r>
            <a:endParaRPr sz="2720"/>
          </a:p>
          <a:p>
            <a:pPr indent="-401320" lvl="0" marL="457200" rtl="0" algn="just">
              <a:lnSpc>
                <a:spcPct val="80000"/>
              </a:lnSpc>
              <a:spcBef>
                <a:spcPts val="0"/>
              </a:spcBef>
              <a:spcAft>
                <a:spcPts val="0"/>
              </a:spcAft>
              <a:buSzPts val="2720"/>
              <a:buAutoNum type="arabicPeriod"/>
            </a:pPr>
            <a:r>
              <a:rPr lang="en-US" sz="2720"/>
              <a:t>Tools required to develop Java Programs</a:t>
            </a:r>
            <a:endParaRPr sz="2720"/>
          </a:p>
          <a:p>
            <a:pPr indent="-401320" lvl="0" marL="457200" rtl="0" algn="just">
              <a:lnSpc>
                <a:spcPct val="80000"/>
              </a:lnSpc>
              <a:spcBef>
                <a:spcPts val="0"/>
              </a:spcBef>
              <a:spcAft>
                <a:spcPts val="0"/>
              </a:spcAft>
              <a:buSzPts val="2720"/>
              <a:buAutoNum type="arabicPeriod"/>
            </a:pPr>
            <a:r>
              <a:rPr lang="en-US" sz="2720"/>
              <a:t>How Java is Platform Independent</a:t>
            </a:r>
            <a:endParaRPr sz="2720"/>
          </a:p>
          <a:p>
            <a:pPr indent="-401320" lvl="0" marL="457200" rtl="0" algn="just">
              <a:lnSpc>
                <a:spcPct val="80000"/>
              </a:lnSpc>
              <a:spcBef>
                <a:spcPts val="0"/>
              </a:spcBef>
              <a:spcAft>
                <a:spcPts val="0"/>
              </a:spcAft>
              <a:buSzPts val="2720"/>
              <a:buAutoNum type="arabicPeriod"/>
            </a:pPr>
            <a:r>
              <a:rPr lang="en-US" sz="2720"/>
              <a:t>Arrays</a:t>
            </a:r>
            <a:endParaRPr sz="2720"/>
          </a:p>
          <a:p>
            <a:pPr indent="-401320" lvl="0" marL="457200" rtl="0" algn="just">
              <a:lnSpc>
                <a:spcPct val="80000"/>
              </a:lnSpc>
              <a:spcBef>
                <a:spcPts val="0"/>
              </a:spcBef>
              <a:spcAft>
                <a:spcPts val="0"/>
              </a:spcAft>
              <a:buSzPts val="2720"/>
              <a:buAutoNum type="arabicPeriod"/>
            </a:pPr>
            <a:r>
              <a:rPr lang="en-US" sz="2720"/>
              <a:t>Multidimensional Arrays</a:t>
            </a:r>
            <a:endParaRPr sz="2720"/>
          </a:p>
          <a:p>
            <a:pPr indent="-401320" lvl="0" marL="457200" rtl="0" algn="just">
              <a:lnSpc>
                <a:spcPct val="80000"/>
              </a:lnSpc>
              <a:spcBef>
                <a:spcPts val="0"/>
              </a:spcBef>
              <a:spcAft>
                <a:spcPts val="0"/>
              </a:spcAft>
              <a:buSzPts val="2720"/>
              <a:buAutoNum type="arabicPeriod"/>
            </a:pPr>
            <a:r>
              <a:rPr lang="en-US" sz="2720"/>
              <a:t>Type Casting &amp; Type Promotion</a:t>
            </a:r>
            <a:endParaRPr sz="2720"/>
          </a:p>
          <a:p>
            <a:pPr indent="-401320" lvl="0" marL="457200" rtl="0" algn="just">
              <a:lnSpc>
                <a:spcPct val="80000"/>
              </a:lnSpc>
              <a:spcBef>
                <a:spcPts val="0"/>
              </a:spcBef>
              <a:spcAft>
                <a:spcPts val="0"/>
              </a:spcAft>
              <a:buSzPts val="2720"/>
              <a:buAutoNum type="arabicPeriod"/>
            </a:pPr>
            <a:r>
              <a:rPr lang="en-US" sz="2720"/>
              <a:t>Conditional...control flow statements</a:t>
            </a:r>
            <a:endParaRPr sz="2720"/>
          </a:p>
          <a:p>
            <a:pPr indent="-401320" lvl="0" marL="457200" rtl="0" algn="just">
              <a:lnSpc>
                <a:spcPct val="80000"/>
              </a:lnSpc>
              <a:spcBef>
                <a:spcPts val="0"/>
              </a:spcBef>
              <a:spcAft>
                <a:spcPts val="0"/>
              </a:spcAft>
              <a:buSzPts val="2720"/>
              <a:buAutoNum type="arabicPeriod"/>
            </a:pPr>
            <a:r>
              <a:rPr lang="en-US" sz="2720"/>
              <a:t>switch case statement</a:t>
            </a:r>
            <a:endParaRPr sz="2720"/>
          </a:p>
          <a:p>
            <a:pPr indent="-401320" lvl="0" marL="457200" rtl="0" algn="just">
              <a:lnSpc>
                <a:spcPct val="80000"/>
              </a:lnSpc>
              <a:spcBef>
                <a:spcPts val="0"/>
              </a:spcBef>
              <a:spcAft>
                <a:spcPts val="0"/>
              </a:spcAft>
              <a:buSzPts val="2720"/>
              <a:buAutoNum type="arabicPeriod"/>
            </a:pPr>
            <a:r>
              <a:rPr lang="en-US" sz="2720"/>
              <a:t>For Loop, While loop</a:t>
            </a:r>
            <a:endParaRPr sz="2720"/>
          </a:p>
          <a:p>
            <a:pPr indent="-401320" lvl="0" marL="457200" rtl="0" algn="just">
              <a:lnSpc>
                <a:spcPct val="80000"/>
              </a:lnSpc>
              <a:spcBef>
                <a:spcPts val="0"/>
              </a:spcBef>
              <a:spcAft>
                <a:spcPts val="0"/>
              </a:spcAft>
              <a:buSzPts val="2720"/>
              <a:buAutoNum type="arabicPeriod"/>
            </a:pPr>
            <a:r>
              <a:rPr lang="en-US" sz="2720"/>
              <a:t>break and continue</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4"/>
          <p:cNvSpPr txBox="1"/>
          <p:nvPr>
            <p:ph idx="1" type="subTitle"/>
          </p:nvPr>
        </p:nvSpPr>
        <p:spPr>
          <a:xfrm>
            <a:off x="0" y="415725"/>
            <a:ext cx="9144000" cy="64497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400"/>
              </a:spcBef>
              <a:spcAft>
                <a:spcPts val="0"/>
              </a:spcAft>
              <a:buSzPts val="2800"/>
              <a:buNone/>
            </a:pPr>
            <a:r>
              <a:t/>
            </a:r>
            <a:endParaRPr sz="2800"/>
          </a:p>
          <a:p>
            <a:pPr indent="0" lvl="0" marL="0" rtl="0" algn="just">
              <a:lnSpc>
                <a:spcPct val="100000"/>
              </a:lnSpc>
              <a:spcBef>
                <a:spcPts val="400"/>
              </a:spcBef>
              <a:spcAft>
                <a:spcPts val="0"/>
              </a:spcAft>
              <a:buSzPts val="2800"/>
              <a:buNone/>
            </a:pPr>
            <a:r>
              <a:rPr lang="en-US">
                <a:solidFill>
                  <a:srgbClr val="FF0000"/>
                </a:solidFill>
              </a:rPr>
              <a:t>2.</a:t>
            </a:r>
            <a:r>
              <a:rPr lang="en-US" sz="2800">
                <a:solidFill>
                  <a:srgbClr val="FF0000"/>
                </a:solidFill>
              </a:rPr>
              <a:t>Non primitive data types(any class, interface, etc.). </a:t>
            </a:r>
            <a:r>
              <a:rPr lang="en-US" sz="2800"/>
              <a:t>These are built by developer, and may be based on primitive or other non primitive types.</a:t>
            </a:r>
            <a:endParaRPr sz="2800"/>
          </a:p>
          <a:p>
            <a:pPr indent="0" lvl="0" marL="0" rtl="0" algn="just">
              <a:lnSpc>
                <a:spcPct val="100000"/>
              </a:lnSpc>
              <a:spcBef>
                <a:spcPts val="560"/>
              </a:spcBef>
              <a:spcAft>
                <a:spcPts val="0"/>
              </a:spcAft>
              <a:buClr>
                <a:srgbClr val="888888"/>
              </a:buClr>
              <a:buSzPts val="2800"/>
              <a:buNone/>
            </a:pPr>
            <a:r>
              <a:t/>
            </a:r>
            <a:endParaRPr sz="2800"/>
          </a:p>
        </p:txBody>
      </p:sp>
      <p:sp>
        <p:nvSpPr>
          <p:cNvPr id="189" name="Google Shape;189;p24"/>
          <p:cNvSpPr/>
          <p:nvPr/>
        </p:nvSpPr>
        <p:spPr>
          <a:xfrm>
            <a:off x="3352800" y="2998375"/>
            <a:ext cx="2438400" cy="1553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Program which processes data</a:t>
            </a:r>
            <a:endParaRPr b="0" i="0" sz="1800" u="none" cap="none" strike="noStrike">
              <a:solidFill>
                <a:schemeClr val="lt1"/>
              </a:solidFill>
              <a:latin typeface="Calibri"/>
              <a:ea typeface="Calibri"/>
              <a:cs typeface="Calibri"/>
              <a:sym typeface="Calibri"/>
            </a:endParaRPr>
          </a:p>
        </p:txBody>
      </p:sp>
      <p:cxnSp>
        <p:nvCxnSpPr>
          <p:cNvPr id="190" name="Google Shape;190;p24"/>
          <p:cNvCxnSpPr/>
          <p:nvPr/>
        </p:nvCxnSpPr>
        <p:spPr>
          <a:xfrm>
            <a:off x="1066800" y="3774475"/>
            <a:ext cx="2286000" cy="1200"/>
          </a:xfrm>
          <a:prstGeom prst="straightConnector1">
            <a:avLst/>
          </a:prstGeom>
          <a:noFill/>
          <a:ln cap="flat" cmpd="sng" w="28575">
            <a:solidFill>
              <a:schemeClr val="accent1"/>
            </a:solidFill>
            <a:prstDash val="solid"/>
            <a:round/>
            <a:headEnd len="sm" w="sm" type="none"/>
            <a:tailEnd len="med" w="med" type="stealth"/>
          </a:ln>
        </p:spPr>
      </p:cxnSp>
      <p:sp>
        <p:nvSpPr>
          <p:cNvPr id="191" name="Google Shape;191;p24"/>
          <p:cNvSpPr txBox="1"/>
          <p:nvPr/>
        </p:nvSpPr>
        <p:spPr>
          <a:xfrm>
            <a:off x="2209800" y="5410200"/>
            <a:ext cx="1981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4"/>
          <p:cNvSpPr txBox="1"/>
          <p:nvPr/>
        </p:nvSpPr>
        <p:spPr>
          <a:xfrm>
            <a:off x="6629400" y="5486400"/>
            <a:ext cx="1981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24"/>
          <p:cNvSpPr txBox="1"/>
          <p:nvPr>
            <p:ph idx="12" type="sldNum"/>
          </p:nvPr>
        </p:nvSpPr>
        <p:spPr>
          <a:xfrm>
            <a:off x="4343400" y="6661150"/>
            <a:ext cx="2895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194" name="Google Shape;194;p24"/>
          <p:cNvCxnSpPr/>
          <p:nvPr/>
        </p:nvCxnSpPr>
        <p:spPr>
          <a:xfrm>
            <a:off x="5791200" y="3639975"/>
            <a:ext cx="2286000" cy="1200"/>
          </a:xfrm>
          <a:prstGeom prst="straightConnector1">
            <a:avLst/>
          </a:prstGeom>
          <a:noFill/>
          <a:ln cap="flat" cmpd="sng" w="28575">
            <a:solidFill>
              <a:schemeClr val="accent1"/>
            </a:solidFill>
            <a:prstDash val="solid"/>
            <a:round/>
            <a:headEnd len="sm" w="sm" type="none"/>
            <a:tailEnd len="med" w="med" type="stealth"/>
          </a:ln>
        </p:spPr>
      </p:cxnSp>
      <p:sp>
        <p:nvSpPr>
          <p:cNvPr id="195" name="Google Shape;195;p24"/>
          <p:cNvSpPr txBox="1"/>
          <p:nvPr/>
        </p:nvSpPr>
        <p:spPr>
          <a:xfrm>
            <a:off x="809350" y="3325425"/>
            <a:ext cx="2438400" cy="63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input data</a:t>
            </a:r>
            <a:endParaRPr b="0" i="0" sz="1400" u="none" cap="none" strike="noStrike">
              <a:solidFill>
                <a:srgbClr val="000000"/>
              </a:solidFill>
              <a:latin typeface="Arial"/>
              <a:ea typeface="Arial"/>
              <a:cs typeface="Arial"/>
              <a:sym typeface="Arial"/>
            </a:endParaRPr>
          </a:p>
        </p:txBody>
      </p:sp>
      <p:sp>
        <p:nvSpPr>
          <p:cNvPr id="196" name="Google Shape;196;p24"/>
          <p:cNvSpPr txBox="1"/>
          <p:nvPr/>
        </p:nvSpPr>
        <p:spPr>
          <a:xfrm>
            <a:off x="6629400" y="3246450"/>
            <a:ext cx="22860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5"/>
          <p:cNvSpPr txBox="1"/>
          <p:nvPr>
            <p:ph idx="1" type="subTitle"/>
          </p:nvPr>
        </p:nvSpPr>
        <p:spPr>
          <a:xfrm>
            <a:off x="0" y="245600"/>
            <a:ext cx="9144000" cy="661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3600"/>
              <a:buNone/>
            </a:pPr>
            <a:r>
              <a:rPr b="1" lang="en-US" sz="2800">
                <a:solidFill>
                  <a:srgbClr val="FF0000"/>
                </a:solidFill>
              </a:rPr>
              <a:t>6. Primitive or Basic Java data Types</a:t>
            </a:r>
            <a:endParaRPr b="1" sz="2800">
              <a:solidFill>
                <a:srgbClr val="FF0000"/>
              </a:solidFill>
            </a:endParaRPr>
          </a:p>
          <a:p>
            <a:pPr indent="0" lvl="0" marL="0" rtl="0" algn="just">
              <a:lnSpc>
                <a:spcPct val="80000"/>
              </a:lnSpc>
              <a:spcBef>
                <a:spcPts val="500"/>
              </a:spcBef>
              <a:spcAft>
                <a:spcPts val="0"/>
              </a:spcAft>
              <a:buClr>
                <a:srgbClr val="FF0000"/>
              </a:buClr>
              <a:buSzPts val="2500"/>
              <a:buNone/>
            </a:pPr>
            <a:r>
              <a:rPr b="1" lang="en-US" sz="2500">
                <a:solidFill>
                  <a:srgbClr val="FF0000"/>
                </a:solidFill>
              </a:rPr>
              <a:t>1.Integer Types(Non decimal Types)</a:t>
            </a:r>
            <a:endParaRPr b="1"/>
          </a:p>
          <a:p>
            <a:pPr indent="0" lvl="0" marL="0" rtl="0" algn="just">
              <a:lnSpc>
                <a:spcPct val="80000"/>
              </a:lnSpc>
              <a:spcBef>
                <a:spcPts val="500"/>
              </a:spcBef>
              <a:spcAft>
                <a:spcPts val="0"/>
              </a:spcAft>
              <a:buClr>
                <a:srgbClr val="888888"/>
              </a:buClr>
              <a:buSzPts val="2500"/>
              <a:buNone/>
            </a:pPr>
            <a:r>
              <a:rPr lang="en-US" sz="2500"/>
              <a:t>Integer types cannot store decimal part. Different  Integer Types differ in memory size and range of values.</a:t>
            </a:r>
            <a:endParaRPr/>
          </a:p>
          <a:p>
            <a:pPr indent="0" lvl="0" marL="0" rtl="0" algn="just">
              <a:lnSpc>
                <a:spcPct val="80000"/>
              </a:lnSpc>
              <a:spcBef>
                <a:spcPts val="500"/>
              </a:spcBef>
              <a:spcAft>
                <a:spcPts val="0"/>
              </a:spcAft>
              <a:buClr>
                <a:srgbClr val="00B050"/>
              </a:buClr>
              <a:buSzPts val="2500"/>
              <a:buNone/>
            </a:pPr>
            <a:r>
              <a:t/>
            </a:r>
            <a:endParaRPr sz="2500">
              <a:solidFill>
                <a:srgbClr val="00B050"/>
              </a:solidFill>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byte</a:t>
            </a:r>
            <a:r>
              <a:rPr lang="en-US" sz="2500"/>
              <a:t>  1 byte [i..e 8 bits], -128 to 127</a:t>
            </a:r>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short</a:t>
            </a:r>
            <a:r>
              <a:rPr lang="en-US" sz="2500"/>
              <a:t>  2 bytes, -2</a:t>
            </a:r>
            <a:r>
              <a:rPr baseline="30000" lang="en-US" sz="2500"/>
              <a:t>15</a:t>
            </a:r>
            <a:r>
              <a:rPr lang="en-US" sz="2500"/>
              <a:t> to 2</a:t>
            </a:r>
            <a:r>
              <a:rPr baseline="30000" lang="en-US" sz="2500"/>
              <a:t>15</a:t>
            </a:r>
            <a:r>
              <a:rPr lang="en-US" sz="2500"/>
              <a:t>-1</a:t>
            </a:r>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int</a:t>
            </a:r>
            <a:r>
              <a:rPr lang="en-US" sz="2500"/>
              <a:t>  4 bytes, -2</a:t>
            </a:r>
            <a:r>
              <a:rPr baseline="30000" lang="en-US" sz="2500"/>
              <a:t>31</a:t>
            </a:r>
            <a:r>
              <a:rPr lang="en-US" sz="2500"/>
              <a:t> to 2 </a:t>
            </a:r>
            <a:r>
              <a:rPr baseline="30000" lang="en-US" sz="2500"/>
              <a:t>31</a:t>
            </a:r>
            <a:r>
              <a:rPr lang="en-US" sz="2500"/>
              <a:t> -1</a:t>
            </a:r>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long</a:t>
            </a:r>
            <a:r>
              <a:rPr lang="en-US" sz="2500"/>
              <a:t>  8 bytes,  -2</a:t>
            </a:r>
            <a:r>
              <a:rPr baseline="30000" lang="en-US" sz="2500"/>
              <a:t>63</a:t>
            </a:r>
            <a:r>
              <a:rPr lang="en-US" sz="2500"/>
              <a:t> to 2</a:t>
            </a:r>
            <a:r>
              <a:rPr baseline="30000" lang="en-US" sz="2500"/>
              <a:t>63</a:t>
            </a:r>
            <a:r>
              <a:rPr lang="en-US" sz="2500"/>
              <a:t>-1</a:t>
            </a:r>
            <a:endParaRPr/>
          </a:p>
          <a:p>
            <a:pPr indent="0" lvl="0" marL="0" rtl="0" algn="just">
              <a:lnSpc>
                <a:spcPct val="80000"/>
              </a:lnSpc>
              <a:spcBef>
                <a:spcPts val="500"/>
              </a:spcBef>
              <a:spcAft>
                <a:spcPts val="0"/>
              </a:spcAft>
              <a:buClr>
                <a:srgbClr val="888888"/>
              </a:buClr>
              <a:buSzPts val="2500"/>
              <a:buNone/>
            </a:pPr>
            <a:r>
              <a:t/>
            </a:r>
            <a:endParaRPr sz="2500"/>
          </a:p>
          <a:p>
            <a:pPr indent="0" lvl="0" marL="0" rtl="0" algn="just">
              <a:lnSpc>
                <a:spcPct val="80000"/>
              </a:lnSpc>
              <a:spcBef>
                <a:spcPts val="500"/>
              </a:spcBef>
              <a:spcAft>
                <a:spcPts val="0"/>
              </a:spcAft>
              <a:buClr>
                <a:srgbClr val="888888"/>
              </a:buClr>
              <a:buSzPts val="2500"/>
              <a:buNone/>
            </a:pPr>
            <a:r>
              <a:rPr lang="en-US" sz="2500"/>
              <a:t>Unsigned values are not supported in Java</a:t>
            </a:r>
            <a:endParaRPr/>
          </a:p>
          <a:p>
            <a:pPr indent="0" lvl="0" marL="0" rtl="0" algn="just">
              <a:lnSpc>
                <a:spcPct val="80000"/>
              </a:lnSpc>
              <a:spcBef>
                <a:spcPts val="500"/>
              </a:spcBef>
              <a:spcAft>
                <a:spcPts val="0"/>
              </a:spcAft>
              <a:buClr>
                <a:srgbClr val="888888"/>
              </a:buClr>
              <a:buSzPts val="2500"/>
              <a:buNone/>
            </a:pPr>
            <a:r>
              <a:t/>
            </a:r>
            <a:endParaRPr sz="2500"/>
          </a:p>
          <a:p>
            <a:pPr indent="0" lvl="0" marL="0" rtl="0" algn="just">
              <a:lnSpc>
                <a:spcPct val="80000"/>
              </a:lnSpc>
              <a:spcBef>
                <a:spcPts val="500"/>
              </a:spcBef>
              <a:spcAft>
                <a:spcPts val="0"/>
              </a:spcAft>
              <a:buClr>
                <a:srgbClr val="888888"/>
              </a:buClr>
              <a:buSzPts val="2500"/>
              <a:buNone/>
            </a:pPr>
            <a:r>
              <a:rPr lang="en-US" sz="2500"/>
              <a:t>Signed and Unsigned keywords do not exist in Java</a:t>
            </a:r>
            <a:endParaRPr/>
          </a:p>
          <a:p>
            <a:pPr indent="0" lvl="0" marL="0" rtl="0" algn="just">
              <a:lnSpc>
                <a:spcPct val="80000"/>
              </a:lnSpc>
              <a:spcBef>
                <a:spcPts val="360"/>
              </a:spcBef>
              <a:spcAft>
                <a:spcPts val="0"/>
              </a:spcAft>
              <a:buClr>
                <a:srgbClr val="888888"/>
              </a:buClr>
              <a:buSzPts val="1800"/>
              <a:buNone/>
            </a:pPr>
            <a:r>
              <a:t/>
            </a:r>
            <a:endParaRPr sz="1800"/>
          </a:p>
        </p:txBody>
      </p:sp>
      <p:graphicFrame>
        <p:nvGraphicFramePr>
          <p:cNvPr id="202" name="Google Shape;202;p25"/>
          <p:cNvGraphicFramePr/>
          <p:nvPr/>
        </p:nvGraphicFramePr>
        <p:xfrm>
          <a:off x="6477000" y="2297668"/>
          <a:ext cx="3000000" cy="3000000"/>
        </p:xfrm>
        <a:graphic>
          <a:graphicData uri="http://schemas.openxmlformats.org/drawingml/2006/table">
            <a:tbl>
              <a:tblPr bandRow="1" firstRow="1">
                <a:noFill/>
                <a:tableStyleId>{0F1E7EE8-72FF-44E0-88D8-2B965B54ECFF}</a:tableStyleId>
              </a:tblPr>
              <a:tblGrid>
                <a:gridCol w="245525"/>
                <a:gridCol w="245525"/>
                <a:gridCol w="245525"/>
                <a:gridCol w="245525"/>
                <a:gridCol w="245525"/>
                <a:gridCol w="245525"/>
                <a:gridCol w="245525"/>
                <a:gridCol w="245525"/>
              </a:tblGrid>
              <a:tr h="431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203" name="Google Shape;203;p25"/>
          <p:cNvCxnSpPr/>
          <p:nvPr/>
        </p:nvCxnSpPr>
        <p:spPr>
          <a:xfrm flipH="1" rot="5400000">
            <a:off x="6286500" y="3097768"/>
            <a:ext cx="762000" cy="76200"/>
          </a:xfrm>
          <a:prstGeom prst="straightConnector1">
            <a:avLst/>
          </a:prstGeom>
          <a:noFill/>
          <a:ln cap="flat" cmpd="sng" w="9525">
            <a:solidFill>
              <a:srgbClr val="4A7DBA"/>
            </a:solidFill>
            <a:prstDash val="solid"/>
            <a:round/>
            <a:headEnd len="sm" w="sm" type="none"/>
            <a:tailEnd len="med" w="med" type="stealth"/>
          </a:ln>
        </p:spPr>
      </p:cxnSp>
      <p:sp>
        <p:nvSpPr>
          <p:cNvPr id="204" name="Google Shape;204;p25"/>
          <p:cNvSpPr txBox="1"/>
          <p:nvPr/>
        </p:nvSpPr>
        <p:spPr>
          <a:xfrm>
            <a:off x="5791200" y="3364468"/>
            <a:ext cx="3886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Sign bit(0- positive, 1 – negative)</a:t>
            </a:r>
            <a:endParaRPr b="0" i="0" sz="1800" u="none" cap="none" strike="noStrike">
              <a:solidFill>
                <a:schemeClr val="dk1"/>
              </a:solidFill>
              <a:latin typeface="Calibri"/>
              <a:ea typeface="Calibri"/>
              <a:cs typeface="Calibri"/>
              <a:sym typeface="Calibri"/>
            </a:endParaRPr>
          </a:p>
        </p:txBody>
      </p:sp>
      <p:cxnSp>
        <p:nvCxnSpPr>
          <p:cNvPr id="205" name="Google Shape;205;p25"/>
          <p:cNvCxnSpPr/>
          <p:nvPr/>
        </p:nvCxnSpPr>
        <p:spPr>
          <a:xfrm rot="10800000">
            <a:off x="6705600" y="2907268"/>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206" name="Google Shape;206;p25"/>
          <p:cNvCxnSpPr/>
          <p:nvPr/>
        </p:nvCxnSpPr>
        <p:spPr>
          <a:xfrm>
            <a:off x="8077200" y="2907268"/>
            <a:ext cx="457200" cy="1588"/>
          </a:xfrm>
          <a:prstGeom prst="straightConnector1">
            <a:avLst/>
          </a:prstGeom>
          <a:noFill/>
          <a:ln cap="flat" cmpd="sng" w="9525">
            <a:solidFill>
              <a:srgbClr val="4A7DBA"/>
            </a:solidFill>
            <a:prstDash val="solid"/>
            <a:round/>
            <a:headEnd len="sm" w="sm" type="none"/>
            <a:tailEnd len="med" w="med" type="stealth"/>
          </a:ln>
        </p:spPr>
      </p:cxnSp>
      <p:sp>
        <p:nvSpPr>
          <p:cNvPr id="207" name="Google Shape;207;p25"/>
          <p:cNvSpPr txBox="1"/>
          <p:nvPr/>
        </p:nvSpPr>
        <p:spPr>
          <a:xfrm>
            <a:off x="7086600" y="2754868"/>
            <a:ext cx="10668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Data bits</a:t>
            </a:r>
            <a:endParaRPr b="0" i="0" sz="1800" u="none" cap="none" strike="noStrike">
              <a:solidFill>
                <a:schemeClr val="dk1"/>
              </a:solidFill>
              <a:latin typeface="Calibri"/>
              <a:ea typeface="Calibri"/>
              <a:cs typeface="Calibri"/>
              <a:sym typeface="Calibri"/>
            </a:endParaRPr>
          </a:p>
        </p:txBody>
      </p:sp>
      <p:sp>
        <p:nvSpPr>
          <p:cNvPr id="208" name="Google Shape;208;p25"/>
          <p:cNvSpPr txBox="1"/>
          <p:nvPr/>
        </p:nvSpPr>
        <p:spPr>
          <a:xfrm>
            <a:off x="4953000" y="1752600"/>
            <a:ext cx="3886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Below is snapshot of byte in Memory</a:t>
            </a:r>
            <a:endParaRPr b="0" i="0" sz="1800" u="none" cap="none" strike="noStrike">
              <a:solidFill>
                <a:schemeClr val="dk1"/>
              </a:solidFill>
              <a:latin typeface="Calibri"/>
              <a:ea typeface="Calibri"/>
              <a:cs typeface="Calibri"/>
              <a:sym typeface="Calibri"/>
            </a:endParaRPr>
          </a:p>
        </p:txBody>
      </p:sp>
      <p:sp>
        <p:nvSpPr>
          <p:cNvPr id="209" name="Google Shape;209;p2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6"/>
          <p:cNvSpPr txBox="1"/>
          <p:nvPr>
            <p:ph idx="1" type="subTitle"/>
          </p:nvPr>
        </p:nvSpPr>
        <p:spPr>
          <a:xfrm>
            <a:off x="0" y="245600"/>
            <a:ext cx="9144000" cy="6612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3600"/>
              <a:buNone/>
            </a:pPr>
            <a:r>
              <a:rPr b="1" lang="en-US" sz="2800">
                <a:solidFill>
                  <a:srgbClr val="FF0000"/>
                </a:solidFill>
              </a:rPr>
              <a:t>6. Primitive or Basic Java data Types</a:t>
            </a:r>
            <a:endParaRPr b="1" sz="2800">
              <a:solidFill>
                <a:srgbClr val="FF0000"/>
              </a:solidFill>
            </a:endParaRPr>
          </a:p>
          <a:p>
            <a:pPr indent="0" lvl="0" marL="0" rtl="0" algn="just">
              <a:lnSpc>
                <a:spcPct val="80000"/>
              </a:lnSpc>
              <a:spcBef>
                <a:spcPts val="500"/>
              </a:spcBef>
              <a:spcAft>
                <a:spcPts val="0"/>
              </a:spcAft>
              <a:buClr>
                <a:srgbClr val="888888"/>
              </a:buClr>
              <a:buSzPts val="2500"/>
              <a:buNone/>
            </a:pPr>
            <a:r>
              <a:t/>
            </a:r>
            <a:endParaRPr/>
          </a:p>
          <a:p>
            <a:pPr indent="0" lvl="0" marL="0" rtl="0" algn="just">
              <a:lnSpc>
                <a:spcPct val="80000"/>
              </a:lnSpc>
              <a:spcBef>
                <a:spcPts val="500"/>
              </a:spcBef>
              <a:spcAft>
                <a:spcPts val="0"/>
              </a:spcAft>
              <a:buClr>
                <a:srgbClr val="FF0000"/>
              </a:buClr>
              <a:buSzPts val="2500"/>
              <a:buNone/>
            </a:pPr>
            <a:r>
              <a:rPr b="1" lang="en-US" sz="2500">
                <a:solidFill>
                  <a:srgbClr val="FF0000"/>
                </a:solidFill>
              </a:rPr>
              <a:t>2.Decimal Types: used to store numeric data with decimals or fraction part, For eg. Temperature, petrol price,etc…</a:t>
            </a:r>
            <a:endParaRPr b="1"/>
          </a:p>
          <a:p>
            <a:pPr indent="0" lvl="0" marL="0" rtl="0" algn="just">
              <a:lnSpc>
                <a:spcPct val="80000"/>
              </a:lnSpc>
              <a:spcBef>
                <a:spcPts val="500"/>
              </a:spcBef>
              <a:spcAft>
                <a:spcPts val="0"/>
              </a:spcAft>
              <a:buClr>
                <a:srgbClr val="00B050"/>
              </a:buClr>
              <a:buSzPts val="2500"/>
              <a:buNone/>
            </a:pPr>
            <a:r>
              <a:t/>
            </a:r>
            <a:endParaRPr sz="2500">
              <a:solidFill>
                <a:srgbClr val="00B050"/>
              </a:solidFill>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float</a:t>
            </a:r>
            <a:r>
              <a:rPr lang="en-US" sz="2500"/>
              <a:t>  4 bytes </a:t>
            </a:r>
            <a:r>
              <a:rPr lang="en-US" sz="2500" u="sng"/>
              <a:t>-3.7e-38</a:t>
            </a:r>
            <a:r>
              <a:rPr lang="en-US" sz="2500"/>
              <a:t> to </a:t>
            </a:r>
            <a:r>
              <a:rPr lang="en-US" sz="2500" u="sng"/>
              <a:t>3.7e+38</a:t>
            </a:r>
            <a:r>
              <a:rPr lang="en-US" sz="2500"/>
              <a:t>(Scientific or Exponential notation)</a:t>
            </a:r>
            <a:endParaRPr/>
          </a:p>
          <a:p>
            <a:pPr indent="0" lvl="0" marL="0" rtl="0" algn="just">
              <a:lnSpc>
                <a:spcPct val="80000"/>
              </a:lnSpc>
              <a:spcBef>
                <a:spcPts val="500"/>
              </a:spcBef>
              <a:spcAft>
                <a:spcPts val="0"/>
              </a:spcAft>
              <a:buClr>
                <a:srgbClr val="888888"/>
              </a:buClr>
              <a:buSzPts val="2500"/>
              <a:buNone/>
            </a:pPr>
            <a:r>
              <a:rPr lang="en-US" sz="2500"/>
              <a:t>NOTE:-3.7e-38 means -3.7 X 10</a:t>
            </a:r>
            <a:r>
              <a:rPr baseline="30000" lang="en-US" sz="2500"/>
              <a:t>-38</a:t>
            </a:r>
            <a:r>
              <a:rPr lang="en-US" sz="2500"/>
              <a:t> So range is-3.7 X 10 </a:t>
            </a:r>
            <a:r>
              <a:rPr baseline="30000" lang="en-US" sz="2500"/>
              <a:t>-38 </a:t>
            </a:r>
            <a:r>
              <a:rPr lang="en-US" sz="2500"/>
              <a:t>to 3.7 X 10 </a:t>
            </a:r>
            <a:r>
              <a:rPr baseline="30000" lang="en-US" sz="2500"/>
              <a:t>38</a:t>
            </a:r>
            <a:endParaRPr/>
          </a:p>
          <a:p>
            <a:pPr indent="0" lvl="0" marL="0" rtl="0" algn="just">
              <a:lnSpc>
                <a:spcPct val="80000"/>
              </a:lnSpc>
              <a:spcBef>
                <a:spcPts val="500"/>
              </a:spcBef>
              <a:spcAft>
                <a:spcPts val="0"/>
              </a:spcAft>
              <a:buClr>
                <a:srgbClr val="00B050"/>
              </a:buClr>
              <a:buSzPts val="2500"/>
              <a:buNone/>
            </a:pPr>
            <a:r>
              <a:t/>
            </a:r>
            <a:endParaRPr sz="2500">
              <a:solidFill>
                <a:srgbClr val="00B050"/>
              </a:solidFill>
            </a:endParaRPr>
          </a:p>
          <a:p>
            <a:pPr indent="0" lvl="0" marL="0" rtl="0" algn="just">
              <a:lnSpc>
                <a:spcPct val="80000"/>
              </a:lnSpc>
              <a:spcBef>
                <a:spcPts val="500"/>
              </a:spcBef>
              <a:spcAft>
                <a:spcPts val="0"/>
              </a:spcAft>
              <a:buClr>
                <a:srgbClr val="00B050"/>
              </a:buClr>
              <a:buSzPts val="2500"/>
              <a:buNone/>
            </a:pPr>
            <a:r>
              <a:rPr lang="en-US" sz="2500">
                <a:solidFill>
                  <a:srgbClr val="00B050"/>
                </a:solidFill>
              </a:rPr>
              <a:t>double</a:t>
            </a:r>
            <a:r>
              <a:rPr lang="en-US" sz="2500"/>
              <a:t>  8 bytes</a:t>
            </a:r>
            <a:endParaRPr/>
          </a:p>
          <a:p>
            <a:pPr indent="0" lvl="0" marL="0" rtl="0" algn="just">
              <a:lnSpc>
                <a:spcPct val="80000"/>
              </a:lnSpc>
              <a:spcBef>
                <a:spcPts val="500"/>
              </a:spcBef>
              <a:spcAft>
                <a:spcPts val="0"/>
              </a:spcAft>
              <a:buClr>
                <a:srgbClr val="888888"/>
              </a:buClr>
              <a:buSzPts val="2500"/>
              <a:buNone/>
            </a:pPr>
            <a:r>
              <a:rPr lang="en-US" sz="2500"/>
              <a:t>-1.4e-308 to 1.4e+308</a:t>
            </a:r>
            <a:endParaRPr/>
          </a:p>
          <a:p>
            <a:pPr indent="0" lvl="0" marL="0" rtl="0" algn="just">
              <a:lnSpc>
                <a:spcPct val="80000"/>
              </a:lnSpc>
              <a:spcBef>
                <a:spcPts val="360"/>
              </a:spcBef>
              <a:spcAft>
                <a:spcPts val="0"/>
              </a:spcAft>
              <a:buClr>
                <a:srgbClr val="888888"/>
              </a:buClr>
              <a:buSzPts val="1800"/>
              <a:buNone/>
            </a:pPr>
            <a:r>
              <a:t/>
            </a:r>
            <a:endParaRPr sz="2600"/>
          </a:p>
          <a:p>
            <a:pPr indent="0" lvl="0" marL="0" rtl="0" algn="just">
              <a:lnSpc>
                <a:spcPct val="80000"/>
              </a:lnSpc>
              <a:spcBef>
                <a:spcPts val="360"/>
              </a:spcBef>
              <a:spcAft>
                <a:spcPts val="0"/>
              </a:spcAft>
              <a:buClr>
                <a:srgbClr val="888888"/>
              </a:buClr>
              <a:buSzPts val="1800"/>
              <a:buNone/>
            </a:pPr>
            <a:r>
              <a:rPr lang="en-US" sz="2600"/>
              <a:t>Scientific notation is used to express very small or big values</a:t>
            </a:r>
            <a:endParaRPr sz="2600"/>
          </a:p>
        </p:txBody>
      </p:sp>
      <p:sp>
        <p:nvSpPr>
          <p:cNvPr id="215" name="Google Shape;215;p26"/>
          <p:cNvSpPr txBox="1"/>
          <p:nvPr/>
        </p:nvSpPr>
        <p:spPr>
          <a:xfrm>
            <a:off x="5791200" y="3364468"/>
            <a:ext cx="3886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2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ph idx="1" type="subTitle"/>
          </p:nvPr>
        </p:nvSpPr>
        <p:spPr>
          <a:xfrm>
            <a:off x="167475" y="264500"/>
            <a:ext cx="8809200" cy="6593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600"/>
              <a:buNone/>
            </a:pPr>
            <a:r>
              <a:rPr b="1" lang="en-US" sz="2800">
                <a:solidFill>
                  <a:srgbClr val="FF0000"/>
                </a:solidFill>
              </a:rPr>
              <a:t>3.Character Type : </a:t>
            </a:r>
            <a:endParaRPr b="1" sz="2800">
              <a:solidFill>
                <a:srgbClr val="FF0000"/>
              </a:solidFill>
            </a:endParaRPr>
          </a:p>
          <a:p>
            <a:pPr indent="0" lvl="0" marL="0" rtl="0" algn="just">
              <a:lnSpc>
                <a:spcPct val="80000"/>
              </a:lnSpc>
              <a:spcBef>
                <a:spcPts val="0"/>
              </a:spcBef>
              <a:spcAft>
                <a:spcPts val="0"/>
              </a:spcAft>
              <a:buClr>
                <a:srgbClr val="FF0000"/>
              </a:buClr>
              <a:buSzPts val="3600"/>
              <a:buNone/>
            </a:pPr>
            <a:r>
              <a:rPr lang="en-US" sz="2800">
                <a:solidFill>
                  <a:srgbClr val="00B050"/>
                </a:solidFill>
              </a:rPr>
              <a:t>char </a:t>
            </a:r>
            <a:r>
              <a:rPr lang="en-US" sz="2800"/>
              <a:t>In C language 1 byte is used to store each character</a:t>
            </a:r>
            <a:endParaRPr sz="2800"/>
          </a:p>
          <a:p>
            <a:pPr indent="0" lvl="0" marL="0" rtl="0" algn="just">
              <a:lnSpc>
                <a:spcPct val="80000"/>
              </a:lnSpc>
              <a:spcBef>
                <a:spcPts val="480"/>
              </a:spcBef>
              <a:spcAft>
                <a:spcPts val="0"/>
              </a:spcAft>
              <a:buClr>
                <a:srgbClr val="888888"/>
              </a:buClr>
              <a:buSzPts val="2400"/>
              <a:buNone/>
            </a:pPr>
            <a:r>
              <a:rPr lang="en-US" sz="2800"/>
              <a:t>C supports, </a:t>
            </a:r>
            <a:r>
              <a:rPr lang="en-US" sz="2800">
                <a:solidFill>
                  <a:srgbClr val="FF0000"/>
                </a:solidFill>
              </a:rPr>
              <a:t>ASCII</a:t>
            </a:r>
            <a:r>
              <a:rPr lang="en-US" sz="2800"/>
              <a:t> character code(can represent only 255 different characters), and supports only English related characters</a:t>
            </a:r>
            <a:endParaRPr sz="2800"/>
          </a:p>
          <a:p>
            <a:pPr indent="0" lvl="0" marL="0" rtl="0" algn="just">
              <a:lnSpc>
                <a:spcPct val="80000"/>
              </a:lnSpc>
              <a:spcBef>
                <a:spcPts val="480"/>
              </a:spcBef>
              <a:spcAft>
                <a:spcPts val="0"/>
              </a:spcAft>
              <a:buClr>
                <a:srgbClr val="888888"/>
              </a:buClr>
              <a:buSzPts val="2400"/>
              <a:buNone/>
            </a:pPr>
            <a:r>
              <a:rPr lang="en-US" sz="2800"/>
              <a:t>In Java 2 bytes are used to store each character</a:t>
            </a:r>
            <a:endParaRPr sz="2800"/>
          </a:p>
          <a:p>
            <a:pPr indent="0" lvl="0" marL="0" rtl="0" algn="just">
              <a:lnSpc>
                <a:spcPct val="80000"/>
              </a:lnSpc>
              <a:spcBef>
                <a:spcPts val="480"/>
              </a:spcBef>
              <a:spcAft>
                <a:spcPts val="0"/>
              </a:spcAft>
              <a:buClr>
                <a:srgbClr val="888888"/>
              </a:buClr>
              <a:buSzPts val="2400"/>
              <a:buNone/>
            </a:pPr>
            <a:r>
              <a:rPr lang="en-US" sz="2800"/>
              <a:t>Java uses </a:t>
            </a:r>
            <a:r>
              <a:rPr lang="en-US" sz="2800">
                <a:solidFill>
                  <a:srgbClr val="FF0000"/>
                </a:solidFill>
              </a:rPr>
              <a:t>UNICODE</a:t>
            </a:r>
            <a:r>
              <a:rPr lang="en-US" sz="2800"/>
              <a:t> character code</a:t>
            </a:r>
            <a:endParaRPr sz="2800"/>
          </a:p>
          <a:p>
            <a:pPr indent="0" lvl="0" marL="0" rtl="0" algn="just">
              <a:lnSpc>
                <a:spcPct val="80000"/>
              </a:lnSpc>
              <a:spcBef>
                <a:spcPts val="480"/>
              </a:spcBef>
              <a:spcAft>
                <a:spcPts val="0"/>
              </a:spcAft>
              <a:buClr>
                <a:srgbClr val="888888"/>
              </a:buClr>
              <a:buSzPts val="2400"/>
              <a:buNone/>
            </a:pPr>
            <a:r>
              <a:rPr lang="en-US" sz="2800"/>
              <a:t>Can represent 65,535 different characters includes Japanese, Hindi, Kannada, Telugu, Tamil, etc....</a:t>
            </a:r>
            <a:endParaRPr sz="2800"/>
          </a:p>
          <a:p>
            <a:pPr indent="0" lvl="0" marL="0" rtl="0" algn="just">
              <a:lnSpc>
                <a:spcPct val="80000"/>
              </a:lnSpc>
              <a:spcBef>
                <a:spcPts val="480"/>
              </a:spcBef>
              <a:spcAft>
                <a:spcPts val="0"/>
              </a:spcAft>
              <a:buClr>
                <a:srgbClr val="888888"/>
              </a:buClr>
              <a:buSzPts val="2400"/>
              <a:buNone/>
            </a:pPr>
            <a:r>
              <a:rPr lang="en-US" sz="2800"/>
              <a:t>Though UNICODE uses extra 1 byte, for each character, it supports most of the international characters directly, unlike ASCII code. </a:t>
            </a:r>
            <a:r>
              <a:rPr lang="en-US" sz="2800">
                <a:solidFill>
                  <a:srgbClr val="FF0000"/>
                </a:solidFill>
              </a:rPr>
              <a:t>Eg: char c = ‘A’;</a:t>
            </a:r>
            <a:endParaRPr sz="2800"/>
          </a:p>
          <a:p>
            <a:pPr indent="0" lvl="0" marL="0" rtl="0" algn="just">
              <a:lnSpc>
                <a:spcPct val="80000"/>
              </a:lnSpc>
              <a:spcBef>
                <a:spcPts val="480"/>
              </a:spcBef>
              <a:spcAft>
                <a:spcPts val="0"/>
              </a:spcAft>
              <a:buClr>
                <a:srgbClr val="888888"/>
              </a:buClr>
              <a:buSzPts val="2400"/>
              <a:buNone/>
            </a:pPr>
            <a:r>
              <a:rPr lang="en-US" sz="2800"/>
              <a:t>Java has built in support for internationalization(i18n)</a:t>
            </a:r>
            <a:endParaRPr sz="2800"/>
          </a:p>
          <a:p>
            <a:pPr indent="0" lvl="0" marL="0" rtl="0" algn="just">
              <a:lnSpc>
                <a:spcPct val="80000"/>
              </a:lnSpc>
              <a:spcBef>
                <a:spcPts val="480"/>
              </a:spcBef>
              <a:spcAft>
                <a:spcPts val="0"/>
              </a:spcAft>
              <a:buClr>
                <a:srgbClr val="888888"/>
              </a:buClr>
              <a:buSzPts val="2400"/>
              <a:buNone/>
            </a:pPr>
            <a:r>
              <a:t/>
            </a:r>
            <a:endParaRPr sz="2800"/>
          </a:p>
          <a:p>
            <a:pPr indent="0" lvl="0" marL="0" rtl="0" algn="just">
              <a:lnSpc>
                <a:spcPct val="80000"/>
              </a:lnSpc>
              <a:spcBef>
                <a:spcPts val="480"/>
              </a:spcBef>
              <a:spcAft>
                <a:spcPts val="0"/>
              </a:spcAft>
              <a:buClr>
                <a:srgbClr val="888888"/>
              </a:buClr>
              <a:buSzPts val="2400"/>
              <a:buNone/>
            </a:pPr>
            <a:r>
              <a:rPr lang="en-US" sz="2800"/>
              <a:t>You may explore Unicode representation of Alphabets of your mother tongue</a:t>
            </a:r>
            <a:endParaRPr sz="2800"/>
          </a:p>
          <a:p>
            <a:pPr indent="0" lvl="0" marL="0" rtl="0" algn="just">
              <a:lnSpc>
                <a:spcPct val="80000"/>
              </a:lnSpc>
              <a:spcBef>
                <a:spcPts val="720"/>
              </a:spcBef>
              <a:spcAft>
                <a:spcPts val="0"/>
              </a:spcAft>
              <a:buClr>
                <a:srgbClr val="FF0000"/>
              </a:buClr>
              <a:buSzPts val="3600"/>
              <a:buNone/>
            </a:pPr>
            <a:r>
              <a:t/>
            </a:r>
            <a:endParaRPr sz="2800"/>
          </a:p>
          <a:p>
            <a:pPr indent="0" lvl="0" marL="0" rtl="0" algn="just">
              <a:lnSpc>
                <a:spcPct val="80000"/>
              </a:lnSpc>
              <a:spcBef>
                <a:spcPts val="160"/>
              </a:spcBef>
              <a:spcAft>
                <a:spcPts val="0"/>
              </a:spcAft>
              <a:buClr>
                <a:srgbClr val="888888"/>
              </a:buClr>
              <a:buSzPts val="800"/>
              <a:buNone/>
            </a:pPr>
            <a:r>
              <a:t/>
            </a:r>
            <a:endParaRPr sz="2800">
              <a:solidFill>
                <a:srgbClr val="FF0000"/>
              </a:solidFill>
            </a:endParaRPr>
          </a:p>
        </p:txBody>
      </p:sp>
      <p:sp>
        <p:nvSpPr>
          <p:cNvPr id="222" name="Google Shape;222;p2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txBox="1"/>
          <p:nvPr>
            <p:ph idx="1" type="subTitle"/>
          </p:nvPr>
        </p:nvSpPr>
        <p:spPr>
          <a:xfrm>
            <a:off x="304800" y="103908"/>
            <a:ext cx="8534400" cy="6754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80"/>
              </a:spcBef>
              <a:spcAft>
                <a:spcPts val="0"/>
              </a:spcAft>
              <a:buClr>
                <a:srgbClr val="888888"/>
              </a:buClr>
              <a:buSzPts val="2400"/>
              <a:buNone/>
            </a:pPr>
            <a:r>
              <a:t/>
            </a:r>
            <a:endParaRPr/>
          </a:p>
          <a:p>
            <a:pPr indent="0" lvl="0" marL="0" rtl="0" algn="just">
              <a:lnSpc>
                <a:spcPct val="80000"/>
              </a:lnSpc>
              <a:spcBef>
                <a:spcPts val="720"/>
              </a:spcBef>
              <a:spcAft>
                <a:spcPts val="0"/>
              </a:spcAft>
              <a:buClr>
                <a:srgbClr val="FF0000"/>
              </a:buClr>
              <a:buSzPts val="3600"/>
              <a:buNone/>
            </a:pPr>
            <a:r>
              <a:rPr lang="en-US" sz="2800">
                <a:solidFill>
                  <a:srgbClr val="FF0000"/>
                </a:solidFill>
              </a:rPr>
              <a:t>4.Boolean uses 1 bit storage</a:t>
            </a:r>
            <a:endParaRPr sz="2800"/>
          </a:p>
          <a:p>
            <a:pPr indent="0" lvl="0" marL="0" rtl="0" algn="just">
              <a:lnSpc>
                <a:spcPct val="80000"/>
              </a:lnSpc>
              <a:spcBef>
                <a:spcPts val="720"/>
              </a:spcBef>
              <a:spcAft>
                <a:spcPts val="0"/>
              </a:spcAft>
              <a:buClr>
                <a:srgbClr val="00B050"/>
              </a:buClr>
              <a:buSzPts val="3600"/>
              <a:buNone/>
            </a:pPr>
            <a:r>
              <a:rPr lang="en-US" sz="2800">
                <a:solidFill>
                  <a:srgbClr val="00B050"/>
                </a:solidFill>
              </a:rPr>
              <a:t>boolean </a:t>
            </a:r>
            <a:r>
              <a:rPr lang="en-US" sz="2800">
                <a:solidFill>
                  <a:srgbClr val="7F7F7F"/>
                </a:solidFill>
              </a:rPr>
              <a:t>possible values are t</a:t>
            </a:r>
            <a:r>
              <a:rPr lang="en-US" sz="2800">
                <a:solidFill>
                  <a:srgbClr val="00B050"/>
                </a:solidFill>
              </a:rPr>
              <a:t>rue</a:t>
            </a:r>
            <a:r>
              <a:rPr lang="en-US" sz="2800">
                <a:solidFill>
                  <a:schemeClr val="dk1"/>
                </a:solidFill>
              </a:rPr>
              <a:t>,</a:t>
            </a:r>
            <a:r>
              <a:rPr lang="en-US" sz="2800">
                <a:solidFill>
                  <a:srgbClr val="00B050"/>
                </a:solidFill>
              </a:rPr>
              <a:t> false </a:t>
            </a:r>
            <a:endParaRPr sz="2800"/>
          </a:p>
          <a:p>
            <a:pPr indent="0" lvl="0" marL="0" rtl="0" algn="just">
              <a:lnSpc>
                <a:spcPct val="80000"/>
              </a:lnSpc>
              <a:spcBef>
                <a:spcPts val="720"/>
              </a:spcBef>
              <a:spcAft>
                <a:spcPts val="0"/>
              </a:spcAft>
              <a:buClr>
                <a:srgbClr val="FF0000"/>
              </a:buClr>
              <a:buSzPts val="3600"/>
              <a:buNone/>
            </a:pPr>
            <a:r>
              <a:rPr lang="en-US" sz="2800">
                <a:solidFill>
                  <a:srgbClr val="FF0000"/>
                </a:solidFill>
              </a:rPr>
              <a:t>Eg: boolean raining=true;</a:t>
            </a:r>
            <a:endParaRPr sz="2800"/>
          </a:p>
          <a:p>
            <a:pPr indent="0" lvl="0" marL="0" rtl="0" algn="just">
              <a:lnSpc>
                <a:spcPct val="80000"/>
              </a:lnSpc>
              <a:spcBef>
                <a:spcPts val="720"/>
              </a:spcBef>
              <a:spcAft>
                <a:spcPts val="0"/>
              </a:spcAft>
              <a:buClr>
                <a:srgbClr val="FF0000"/>
              </a:buClr>
              <a:buSzPts val="3600"/>
              <a:buNone/>
            </a:pPr>
            <a:r>
              <a:rPr lang="en-US" sz="2800">
                <a:solidFill>
                  <a:srgbClr val="FF0000"/>
                </a:solidFill>
              </a:rPr>
              <a:t>5. void </a:t>
            </a:r>
            <a:r>
              <a:rPr lang="en-US" sz="2800">
                <a:solidFill>
                  <a:srgbClr val="7F7F7F"/>
                </a:solidFill>
              </a:rPr>
              <a:t>means no type, generally used when a method does not return any value.</a:t>
            </a:r>
            <a:endParaRPr sz="2800">
              <a:solidFill>
                <a:srgbClr val="7F7F7F"/>
              </a:solidFill>
            </a:endParaRPr>
          </a:p>
          <a:p>
            <a:pPr indent="0" lvl="0" marL="0" rtl="0" algn="just">
              <a:lnSpc>
                <a:spcPct val="80000"/>
              </a:lnSpc>
              <a:spcBef>
                <a:spcPts val="160"/>
              </a:spcBef>
              <a:spcAft>
                <a:spcPts val="0"/>
              </a:spcAft>
              <a:buClr>
                <a:srgbClr val="888888"/>
              </a:buClr>
              <a:buSzPts val="800"/>
              <a:buNone/>
            </a:pPr>
            <a:r>
              <a:t/>
            </a:r>
            <a:endParaRPr sz="800">
              <a:solidFill>
                <a:srgbClr val="FF0000"/>
              </a:solidFill>
            </a:endParaRPr>
          </a:p>
        </p:txBody>
      </p:sp>
      <p:sp>
        <p:nvSpPr>
          <p:cNvPr id="228" name="Google Shape;228;p2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ph idx="1" type="subTitle"/>
          </p:nvPr>
        </p:nvSpPr>
        <p:spPr>
          <a:xfrm>
            <a:off x="0" y="132250"/>
            <a:ext cx="9144000" cy="6610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3600"/>
              <a:buNone/>
            </a:pPr>
            <a:r>
              <a:rPr b="1" lang="en-US" sz="3000">
                <a:solidFill>
                  <a:srgbClr val="FF0000"/>
                </a:solidFill>
              </a:rPr>
              <a:t>7. Operators</a:t>
            </a:r>
            <a:endParaRPr b="1" sz="2600"/>
          </a:p>
          <a:p>
            <a:pPr indent="0" lvl="0" marL="0" rtl="0" algn="l">
              <a:lnSpc>
                <a:spcPct val="80000"/>
              </a:lnSpc>
              <a:spcBef>
                <a:spcPts val="480"/>
              </a:spcBef>
              <a:spcAft>
                <a:spcPts val="0"/>
              </a:spcAft>
              <a:buClr>
                <a:srgbClr val="A5A5A5"/>
              </a:buClr>
              <a:buSzPts val="2400"/>
              <a:buNone/>
            </a:pPr>
            <a:r>
              <a:rPr lang="en-US" sz="2500">
                <a:solidFill>
                  <a:srgbClr val="A5A5A5"/>
                </a:solidFill>
              </a:rPr>
              <a:t>Operators are used to perform certain operation on the operands, and produce result. </a:t>
            </a:r>
            <a:endParaRPr sz="2500"/>
          </a:p>
          <a:p>
            <a:pPr indent="0" lvl="0" marL="0" rtl="0" algn="l">
              <a:lnSpc>
                <a:spcPct val="80000"/>
              </a:lnSpc>
              <a:spcBef>
                <a:spcPts val="480"/>
              </a:spcBef>
              <a:spcAft>
                <a:spcPts val="0"/>
              </a:spcAft>
              <a:buClr>
                <a:srgbClr val="FF0000"/>
              </a:buClr>
              <a:buSzPts val="2400"/>
              <a:buNone/>
            </a:pPr>
            <a:r>
              <a:rPr b="1" lang="en-US" sz="2500">
                <a:solidFill>
                  <a:srgbClr val="FF0000"/>
                </a:solidFill>
              </a:rPr>
              <a:t>1.Arithmetic</a:t>
            </a:r>
            <a:endParaRPr b="1" sz="2500"/>
          </a:p>
          <a:p>
            <a:pPr indent="0" lvl="0" marL="0" rtl="0" algn="l">
              <a:lnSpc>
                <a:spcPct val="80000"/>
              </a:lnSpc>
              <a:spcBef>
                <a:spcPts val="480"/>
              </a:spcBef>
              <a:spcAft>
                <a:spcPts val="0"/>
              </a:spcAft>
              <a:buClr>
                <a:srgbClr val="888888"/>
              </a:buClr>
              <a:buSzPts val="2400"/>
              <a:buNone/>
            </a:pPr>
            <a:r>
              <a:rPr lang="en-US" sz="2500"/>
              <a:t>+, -, *(multiplication), /, %(Modulo) - reminder of division[5%2  is 1]</a:t>
            </a:r>
            <a:endParaRPr sz="2500"/>
          </a:p>
          <a:p>
            <a:pPr indent="0" lvl="0" marL="0" rtl="0" algn="l">
              <a:lnSpc>
                <a:spcPct val="80000"/>
              </a:lnSpc>
              <a:spcBef>
                <a:spcPts val="480"/>
              </a:spcBef>
              <a:spcAft>
                <a:spcPts val="0"/>
              </a:spcAft>
              <a:buClr>
                <a:srgbClr val="888888"/>
              </a:buClr>
              <a:buSzPts val="2400"/>
              <a:buNone/>
            </a:pPr>
            <a:r>
              <a:rPr lang="en-US" sz="2500"/>
              <a:t>++(increment) x++; means x = x+1;(increases value by 1) </a:t>
            </a:r>
            <a:endParaRPr sz="2500"/>
          </a:p>
          <a:p>
            <a:pPr indent="0" lvl="0" marL="0" rtl="0" algn="l">
              <a:lnSpc>
                <a:spcPct val="80000"/>
              </a:lnSpc>
              <a:spcBef>
                <a:spcPts val="480"/>
              </a:spcBef>
              <a:spcAft>
                <a:spcPts val="0"/>
              </a:spcAft>
              <a:buClr>
                <a:srgbClr val="888888"/>
              </a:buClr>
              <a:buSzPts val="2400"/>
              <a:buNone/>
            </a:pPr>
            <a:r>
              <a:rPr lang="en-US" sz="2500"/>
              <a:t>--(decrement)(decreases values by 1)</a:t>
            </a:r>
            <a:endParaRPr sz="2500"/>
          </a:p>
          <a:p>
            <a:pPr indent="0" lvl="0" marL="0" rtl="0" algn="l">
              <a:lnSpc>
                <a:spcPct val="80000"/>
              </a:lnSpc>
              <a:spcBef>
                <a:spcPts val="480"/>
              </a:spcBef>
              <a:spcAft>
                <a:spcPts val="0"/>
              </a:spcAft>
              <a:buClr>
                <a:srgbClr val="888888"/>
              </a:buClr>
              <a:buSzPts val="2400"/>
              <a:buNone/>
            </a:pPr>
            <a:r>
              <a:rPr lang="en-US" sz="2500"/>
              <a:t>Post increment </a:t>
            </a:r>
            <a:r>
              <a:rPr lang="en-US" sz="2500">
                <a:solidFill>
                  <a:srgbClr val="FF0000"/>
                </a:solidFill>
              </a:rPr>
              <a:t>x++;                     </a:t>
            </a:r>
            <a:r>
              <a:rPr lang="en-US" sz="2500"/>
              <a:t>Pre increment </a:t>
            </a:r>
            <a:r>
              <a:rPr lang="en-US" sz="2500">
                <a:solidFill>
                  <a:srgbClr val="FF0000"/>
                </a:solidFill>
              </a:rPr>
              <a:t>++x;</a:t>
            </a:r>
            <a:endParaRPr sz="2500"/>
          </a:p>
          <a:p>
            <a:pPr indent="0" lvl="0" marL="0" rtl="0" algn="l">
              <a:lnSpc>
                <a:spcPct val="80000"/>
              </a:lnSpc>
              <a:spcBef>
                <a:spcPts val="480"/>
              </a:spcBef>
              <a:spcAft>
                <a:spcPts val="0"/>
              </a:spcAft>
              <a:buClr>
                <a:srgbClr val="888888"/>
              </a:buClr>
              <a:buSzPts val="2400"/>
              <a:buNone/>
            </a:pPr>
            <a:r>
              <a:t/>
            </a:r>
            <a:endParaRPr sz="2500"/>
          </a:p>
          <a:p>
            <a:pPr indent="0" lvl="0" marL="0" rtl="0" algn="l">
              <a:lnSpc>
                <a:spcPct val="80000"/>
              </a:lnSpc>
              <a:spcBef>
                <a:spcPts val="480"/>
              </a:spcBef>
              <a:spcAft>
                <a:spcPts val="0"/>
              </a:spcAft>
              <a:buClr>
                <a:srgbClr val="888888"/>
              </a:buClr>
              <a:buSzPts val="2400"/>
              <a:buNone/>
            </a:pPr>
            <a:r>
              <a:rPr lang="en-US" sz="2500"/>
              <a:t>Arithmetic operations can be performed between variables or fixed values(i..e Literals) of any numeric data type</a:t>
            </a:r>
            <a:endParaRPr sz="2500"/>
          </a:p>
          <a:p>
            <a:pPr indent="0" lvl="0" marL="0" rtl="0" algn="l">
              <a:lnSpc>
                <a:spcPct val="80000"/>
              </a:lnSpc>
              <a:spcBef>
                <a:spcPts val="480"/>
              </a:spcBef>
              <a:spcAft>
                <a:spcPts val="0"/>
              </a:spcAft>
              <a:buClr>
                <a:srgbClr val="FF0000"/>
              </a:buClr>
              <a:buSzPts val="2400"/>
              <a:buNone/>
            </a:pPr>
            <a:r>
              <a:t/>
            </a:r>
            <a:endParaRPr b="1" sz="2500">
              <a:solidFill>
                <a:srgbClr val="FF0000"/>
              </a:solidFill>
            </a:endParaRPr>
          </a:p>
          <a:p>
            <a:pPr indent="0" lvl="0" marL="0" rtl="0" algn="l">
              <a:lnSpc>
                <a:spcPct val="80000"/>
              </a:lnSpc>
              <a:spcBef>
                <a:spcPts val="480"/>
              </a:spcBef>
              <a:spcAft>
                <a:spcPts val="0"/>
              </a:spcAft>
              <a:buClr>
                <a:srgbClr val="FF0000"/>
              </a:buClr>
              <a:buSzPts val="2400"/>
              <a:buNone/>
            </a:pPr>
            <a:r>
              <a:rPr b="1" lang="en-US" sz="2500">
                <a:solidFill>
                  <a:srgbClr val="FF0000"/>
                </a:solidFill>
              </a:rPr>
              <a:t>2.Relative or Comparison </a:t>
            </a:r>
            <a:r>
              <a:rPr lang="en-US" sz="2500"/>
              <a:t>x</a:t>
            </a:r>
            <a:r>
              <a:rPr lang="en-US" sz="2500">
                <a:solidFill>
                  <a:srgbClr val="FF0000"/>
                </a:solidFill>
              </a:rPr>
              <a:t>&lt;</a:t>
            </a:r>
            <a:r>
              <a:rPr lang="en-US" sz="2500"/>
              <a:t>3,</a:t>
            </a:r>
            <a:r>
              <a:rPr lang="en-US" sz="2500">
                <a:solidFill>
                  <a:srgbClr val="FF0000"/>
                </a:solidFill>
              </a:rPr>
              <a:t>&gt;</a:t>
            </a:r>
            <a:r>
              <a:rPr lang="en-US" sz="2500"/>
              <a:t>, </a:t>
            </a:r>
            <a:r>
              <a:rPr lang="en-US" sz="2500">
                <a:solidFill>
                  <a:srgbClr val="FF0000"/>
                </a:solidFill>
              </a:rPr>
              <a:t>&lt;=</a:t>
            </a:r>
            <a:r>
              <a:rPr lang="en-US" sz="2500"/>
              <a:t>, </a:t>
            </a:r>
            <a:r>
              <a:rPr lang="en-US" sz="2500">
                <a:solidFill>
                  <a:srgbClr val="FF0000"/>
                </a:solidFill>
              </a:rPr>
              <a:t>&gt;=</a:t>
            </a:r>
            <a:r>
              <a:rPr lang="en-US" sz="2500"/>
              <a:t>, a</a:t>
            </a:r>
            <a:r>
              <a:rPr lang="en-US" sz="2500">
                <a:solidFill>
                  <a:srgbClr val="FF0000"/>
                </a:solidFill>
              </a:rPr>
              <a:t>==b</a:t>
            </a:r>
            <a:r>
              <a:rPr lang="en-US" sz="2500"/>
              <a:t>( checking equal to), </a:t>
            </a:r>
            <a:r>
              <a:rPr lang="en-US" sz="2500">
                <a:solidFill>
                  <a:srgbClr val="FF0000"/>
                </a:solidFill>
              </a:rPr>
              <a:t>!=</a:t>
            </a:r>
            <a:r>
              <a:rPr lang="en-US" sz="2500"/>
              <a:t>(not equal to) . </a:t>
            </a:r>
            <a:endParaRPr sz="2500"/>
          </a:p>
          <a:p>
            <a:pPr indent="0" lvl="0" marL="0" rtl="0" algn="l">
              <a:lnSpc>
                <a:spcPct val="80000"/>
              </a:lnSpc>
              <a:spcBef>
                <a:spcPts val="480"/>
              </a:spcBef>
              <a:spcAft>
                <a:spcPts val="0"/>
              </a:spcAft>
              <a:buClr>
                <a:srgbClr val="FF0000"/>
              </a:buClr>
              <a:buSzPts val="2400"/>
              <a:buNone/>
            </a:pPr>
            <a:r>
              <a:rPr lang="en-US" sz="2500"/>
              <a:t>Generally used with if statement</a:t>
            </a:r>
            <a:endParaRPr sz="2500"/>
          </a:p>
          <a:p>
            <a:pPr indent="0" lvl="0" marL="0" rtl="0" algn="l">
              <a:lnSpc>
                <a:spcPct val="80000"/>
              </a:lnSpc>
              <a:spcBef>
                <a:spcPts val="480"/>
              </a:spcBef>
              <a:spcAft>
                <a:spcPts val="0"/>
              </a:spcAft>
              <a:buClr>
                <a:srgbClr val="888888"/>
              </a:buClr>
              <a:buSzPts val="2400"/>
              <a:buNone/>
            </a:pPr>
            <a:r>
              <a:rPr lang="en-US" sz="2500"/>
              <a:t>Used to compare variables or constant values</a:t>
            </a:r>
            <a:endParaRPr sz="2500"/>
          </a:p>
          <a:p>
            <a:pPr indent="0" lvl="0" marL="0" rtl="0" algn="l">
              <a:lnSpc>
                <a:spcPct val="80000"/>
              </a:lnSpc>
              <a:spcBef>
                <a:spcPts val="480"/>
              </a:spcBef>
              <a:spcAft>
                <a:spcPts val="0"/>
              </a:spcAft>
              <a:buClr>
                <a:srgbClr val="888888"/>
              </a:buClr>
              <a:buSzPts val="2400"/>
              <a:buNone/>
            </a:pPr>
            <a:r>
              <a:rPr lang="en-US" sz="2500"/>
              <a:t>Generally Relational or Comparison expression evaluates to </a:t>
            </a:r>
            <a:r>
              <a:rPr lang="en-US" sz="2500">
                <a:solidFill>
                  <a:srgbClr val="00B050"/>
                </a:solidFill>
              </a:rPr>
              <a:t>true</a:t>
            </a:r>
            <a:r>
              <a:rPr lang="en-US" sz="2500"/>
              <a:t> or </a:t>
            </a:r>
            <a:r>
              <a:rPr lang="en-US" sz="2500">
                <a:solidFill>
                  <a:srgbClr val="00B050"/>
                </a:solidFill>
              </a:rPr>
              <a:t>false</a:t>
            </a:r>
            <a:endParaRPr sz="2500"/>
          </a:p>
          <a:p>
            <a:pPr indent="0" lvl="0" marL="0" rtl="0" algn="l">
              <a:lnSpc>
                <a:spcPct val="80000"/>
              </a:lnSpc>
              <a:spcBef>
                <a:spcPts val="560"/>
              </a:spcBef>
              <a:spcAft>
                <a:spcPts val="0"/>
              </a:spcAft>
              <a:buClr>
                <a:srgbClr val="FF0000"/>
              </a:buClr>
              <a:buSzPts val="2800"/>
              <a:buNone/>
            </a:pPr>
            <a:r>
              <a:t/>
            </a:r>
            <a:endParaRPr sz="2500"/>
          </a:p>
        </p:txBody>
      </p:sp>
      <p:sp>
        <p:nvSpPr>
          <p:cNvPr id="234" name="Google Shape;234;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ph idx="1" type="subTitle"/>
          </p:nvPr>
        </p:nvSpPr>
        <p:spPr>
          <a:xfrm>
            <a:off x="0" y="132250"/>
            <a:ext cx="9144000" cy="6725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3600"/>
              <a:buNone/>
            </a:pPr>
            <a:r>
              <a:rPr b="1" lang="en-US" sz="3000">
                <a:solidFill>
                  <a:srgbClr val="FF0000"/>
                </a:solidFill>
              </a:rPr>
              <a:t>7. Operators</a:t>
            </a:r>
            <a:endParaRPr b="1" sz="2600"/>
          </a:p>
          <a:p>
            <a:pPr indent="0" lvl="0" marL="0" rtl="0" algn="l">
              <a:lnSpc>
                <a:spcPct val="80000"/>
              </a:lnSpc>
              <a:spcBef>
                <a:spcPts val="480"/>
              </a:spcBef>
              <a:spcAft>
                <a:spcPts val="0"/>
              </a:spcAft>
              <a:buClr>
                <a:srgbClr val="888888"/>
              </a:buClr>
              <a:buSzPts val="2400"/>
              <a:buNone/>
            </a:pPr>
            <a:r>
              <a:t/>
            </a:r>
            <a:endParaRPr/>
          </a:p>
          <a:p>
            <a:pPr indent="0" lvl="0" marL="0" rtl="0" algn="l">
              <a:lnSpc>
                <a:spcPct val="80000"/>
              </a:lnSpc>
              <a:spcBef>
                <a:spcPts val="480"/>
              </a:spcBef>
              <a:spcAft>
                <a:spcPts val="0"/>
              </a:spcAft>
              <a:buClr>
                <a:srgbClr val="FF0000"/>
              </a:buClr>
              <a:buSzPts val="2400"/>
              <a:buNone/>
            </a:pPr>
            <a:r>
              <a:rPr b="1" lang="en-US" sz="2400">
                <a:solidFill>
                  <a:srgbClr val="FF0000"/>
                </a:solidFill>
              </a:rPr>
              <a:t>3.Logical:</a:t>
            </a:r>
            <a:r>
              <a:rPr lang="en-US" sz="2400">
                <a:solidFill>
                  <a:srgbClr val="FF0000"/>
                </a:solidFill>
              </a:rPr>
              <a:t> </a:t>
            </a:r>
            <a:r>
              <a:rPr lang="en-US" sz="2400">
                <a:solidFill>
                  <a:srgbClr val="7F7F7F"/>
                </a:solidFill>
              </a:rPr>
              <a:t>Logical operators are used to combine two or more Relational or Comparison expressions(shown above).</a:t>
            </a:r>
            <a:endParaRPr/>
          </a:p>
          <a:p>
            <a:pPr indent="0" lvl="0" marL="0" rtl="0" algn="l">
              <a:lnSpc>
                <a:spcPct val="80000"/>
              </a:lnSpc>
              <a:spcBef>
                <a:spcPts val="480"/>
              </a:spcBef>
              <a:spcAft>
                <a:spcPts val="0"/>
              </a:spcAft>
              <a:buClr>
                <a:srgbClr val="FF0000"/>
              </a:buClr>
              <a:buSzPts val="2400"/>
              <a:buNone/>
            </a:pPr>
            <a:r>
              <a:t/>
            </a:r>
            <a:endParaRPr sz="2400">
              <a:solidFill>
                <a:srgbClr val="FF0000"/>
              </a:solidFill>
            </a:endParaRPr>
          </a:p>
          <a:p>
            <a:pPr indent="0" lvl="0" marL="0" rtl="0" algn="l">
              <a:lnSpc>
                <a:spcPct val="80000"/>
              </a:lnSpc>
              <a:spcBef>
                <a:spcPts val="480"/>
              </a:spcBef>
              <a:spcAft>
                <a:spcPts val="0"/>
              </a:spcAft>
              <a:buClr>
                <a:srgbClr val="FF0000"/>
              </a:buClr>
              <a:buSzPts val="2400"/>
              <a:buNone/>
            </a:pPr>
            <a:r>
              <a:rPr lang="en-US" sz="2400">
                <a:solidFill>
                  <a:srgbClr val="FF0000"/>
                </a:solidFill>
              </a:rPr>
              <a:t>&amp;&amp;</a:t>
            </a:r>
            <a:r>
              <a:rPr lang="en-US" sz="2400"/>
              <a:t>(Logical and)  true only when both are true Eg.(y==3)&amp;&amp;(z&gt;20)</a:t>
            </a:r>
            <a:endParaRPr/>
          </a:p>
          <a:p>
            <a:pPr indent="0" lvl="0" marL="0" rtl="0" algn="l">
              <a:lnSpc>
                <a:spcPct val="80000"/>
              </a:lnSpc>
              <a:spcBef>
                <a:spcPts val="560"/>
              </a:spcBef>
              <a:spcAft>
                <a:spcPts val="0"/>
              </a:spcAft>
              <a:buClr>
                <a:srgbClr val="FF0000"/>
              </a:buClr>
              <a:buSzPts val="2800"/>
              <a:buNone/>
            </a:pPr>
            <a:r>
              <a:t/>
            </a:r>
            <a:endParaRPr>
              <a:solidFill>
                <a:srgbClr val="FF0000"/>
              </a:solidFill>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a:t>
            </a:r>
            <a:r>
              <a:rPr lang="en-US" sz="2800"/>
              <a:t>(Logical or), true when any one is true Eg. (rt&gt;30)||(ot&gt;40)</a:t>
            </a:r>
            <a:endParaRPr/>
          </a:p>
          <a:p>
            <a:pPr indent="0" lvl="0" marL="0" rtl="0" algn="l">
              <a:lnSpc>
                <a:spcPct val="80000"/>
              </a:lnSpc>
              <a:spcBef>
                <a:spcPts val="560"/>
              </a:spcBef>
              <a:spcAft>
                <a:spcPts val="0"/>
              </a:spcAft>
              <a:buClr>
                <a:srgbClr val="FF0000"/>
              </a:buClr>
              <a:buSzPts val="2800"/>
              <a:buNone/>
            </a:pPr>
            <a:r>
              <a:t/>
            </a:r>
            <a:endParaRPr>
              <a:solidFill>
                <a:srgbClr val="FF0000"/>
              </a:solidFill>
            </a:endParaRPr>
          </a:p>
          <a:p>
            <a:pPr indent="0" lvl="0" marL="0" rtl="0" algn="l">
              <a:lnSpc>
                <a:spcPct val="80000"/>
              </a:lnSpc>
              <a:spcBef>
                <a:spcPts val="560"/>
              </a:spcBef>
              <a:spcAft>
                <a:spcPts val="0"/>
              </a:spcAft>
              <a:buClr>
                <a:srgbClr val="FF0000"/>
              </a:buClr>
              <a:buSzPts val="2800"/>
              <a:buNone/>
            </a:pPr>
            <a:r>
              <a:rPr lang="en-US" sz="2800">
                <a:solidFill>
                  <a:srgbClr val="FF0000"/>
                </a:solidFill>
              </a:rPr>
              <a:t>!</a:t>
            </a:r>
            <a:r>
              <a:rPr lang="en-US" sz="2800"/>
              <a:t>(Logical not) – negates the logical expression</a:t>
            </a:r>
            <a:endParaRPr/>
          </a:p>
        </p:txBody>
      </p:sp>
      <p:sp>
        <p:nvSpPr>
          <p:cNvPr id="240" name="Google Shape;240;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ph idx="1" type="subTitle"/>
          </p:nvPr>
        </p:nvSpPr>
        <p:spPr>
          <a:xfrm>
            <a:off x="304800" y="170025"/>
            <a:ext cx="8571600" cy="6253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b="1" lang="en-US" sz="3300">
                <a:solidFill>
                  <a:srgbClr val="FF0000"/>
                </a:solidFill>
              </a:rPr>
              <a:t>Operators</a:t>
            </a:r>
            <a:endParaRPr b="1" sz="2900">
              <a:solidFill>
                <a:srgbClr val="FF0000"/>
              </a:solidFill>
            </a:endParaRPr>
          </a:p>
          <a:p>
            <a:pPr indent="0" lvl="0" marL="0" rtl="0" algn="l">
              <a:lnSpc>
                <a:spcPct val="80000"/>
              </a:lnSpc>
              <a:spcBef>
                <a:spcPts val="560"/>
              </a:spcBef>
              <a:spcAft>
                <a:spcPts val="0"/>
              </a:spcAft>
              <a:buClr>
                <a:srgbClr val="FF0000"/>
              </a:buClr>
              <a:buSzPts val="2800"/>
              <a:buNone/>
            </a:pPr>
            <a:r>
              <a:rPr b="1" lang="en-US" sz="2800">
                <a:solidFill>
                  <a:srgbClr val="FF0000"/>
                </a:solidFill>
              </a:rPr>
              <a:t>4.Assignment</a:t>
            </a:r>
            <a:endParaRPr b="1"/>
          </a:p>
          <a:p>
            <a:pPr indent="0" lvl="0" marL="0" rtl="0" algn="l">
              <a:lnSpc>
                <a:spcPct val="80000"/>
              </a:lnSpc>
              <a:spcBef>
                <a:spcPts val="400"/>
              </a:spcBef>
              <a:spcAft>
                <a:spcPts val="0"/>
              </a:spcAft>
              <a:buClr>
                <a:srgbClr val="888888"/>
              </a:buClr>
              <a:buSzPts val="2000"/>
              <a:buNone/>
            </a:pPr>
            <a:r>
              <a:rPr lang="en-US"/>
              <a:t>Assignment is used to assign a variable or a fixed value to another variable.</a:t>
            </a:r>
            <a:endParaRPr/>
          </a:p>
          <a:p>
            <a:pPr indent="0" lvl="0" marL="0" rtl="0" algn="l">
              <a:lnSpc>
                <a:spcPct val="80000"/>
              </a:lnSpc>
              <a:spcBef>
                <a:spcPts val="400"/>
              </a:spcBef>
              <a:spcAft>
                <a:spcPts val="0"/>
              </a:spcAft>
              <a:buClr>
                <a:srgbClr val="888888"/>
              </a:buClr>
              <a:buSzPts val="2000"/>
              <a:buNone/>
            </a:pPr>
            <a:r>
              <a:rPr lang="en-US"/>
              <a:t>=, +=(</a:t>
            </a:r>
            <a:r>
              <a:rPr lang="en-US">
                <a:solidFill>
                  <a:srgbClr val="00B050"/>
                </a:solidFill>
              </a:rPr>
              <a:t>short hand assignment</a:t>
            </a:r>
            <a:r>
              <a:rPr lang="en-US"/>
              <a:t>)</a:t>
            </a:r>
            <a:endParaRPr/>
          </a:p>
          <a:p>
            <a:pPr indent="0" lvl="0" marL="0" rtl="0" algn="l">
              <a:lnSpc>
                <a:spcPct val="80000"/>
              </a:lnSpc>
              <a:spcBef>
                <a:spcPts val="400"/>
              </a:spcBef>
              <a:spcAft>
                <a:spcPts val="0"/>
              </a:spcAft>
              <a:buClr>
                <a:srgbClr val="888888"/>
              </a:buClr>
              <a:buSzPts val="2000"/>
              <a:buNone/>
            </a:pPr>
            <a:r>
              <a:rPr lang="en-US"/>
              <a:t>-=, *=, /=, %=</a:t>
            </a:r>
            <a:endParaRPr/>
          </a:p>
          <a:p>
            <a:pPr indent="0" lvl="0" marL="0" rtl="0" algn="l">
              <a:lnSpc>
                <a:spcPct val="80000"/>
              </a:lnSpc>
              <a:spcBef>
                <a:spcPts val="400"/>
              </a:spcBef>
              <a:spcAft>
                <a:spcPts val="0"/>
              </a:spcAft>
              <a:buClr>
                <a:srgbClr val="888888"/>
              </a:buClr>
              <a:buSzPts val="2000"/>
              <a:buNone/>
            </a:pPr>
            <a:r>
              <a:rPr lang="en-US"/>
              <a:t>For eg. x+=y means x=x+y; X*=y; means x =x*y;</a:t>
            </a:r>
            <a:endParaRPr/>
          </a:p>
          <a:p>
            <a:pPr indent="0" lvl="0" marL="0" rtl="0" algn="l">
              <a:lnSpc>
                <a:spcPct val="80000"/>
              </a:lnSpc>
              <a:spcBef>
                <a:spcPts val="560"/>
              </a:spcBef>
              <a:spcAft>
                <a:spcPts val="0"/>
              </a:spcAft>
              <a:buClr>
                <a:srgbClr val="FF0000"/>
              </a:buClr>
              <a:buSzPts val="2800"/>
              <a:buNone/>
            </a:pPr>
            <a:r>
              <a:rPr b="1" lang="en-US" sz="2800">
                <a:solidFill>
                  <a:srgbClr val="FF0000"/>
                </a:solidFill>
              </a:rPr>
              <a:t>5.Conditional or Ternary Operator</a:t>
            </a:r>
            <a:endParaRPr b="1"/>
          </a:p>
          <a:p>
            <a:pPr indent="0" lvl="0" marL="0" rtl="0" algn="l">
              <a:lnSpc>
                <a:spcPct val="80000"/>
              </a:lnSpc>
              <a:spcBef>
                <a:spcPts val="480"/>
              </a:spcBef>
              <a:spcAft>
                <a:spcPts val="0"/>
              </a:spcAft>
              <a:buClr>
                <a:srgbClr val="888888"/>
              </a:buClr>
              <a:buSzPts val="2400"/>
              <a:buNone/>
            </a:pPr>
            <a:r>
              <a:rPr lang="en-US"/>
              <a:t>?:   condition?statment1:statement2;</a:t>
            </a:r>
            <a:endParaRPr/>
          </a:p>
          <a:p>
            <a:pPr indent="0" lvl="0" marL="0" rtl="0" algn="l">
              <a:lnSpc>
                <a:spcPct val="80000"/>
              </a:lnSpc>
              <a:spcBef>
                <a:spcPts val="480"/>
              </a:spcBef>
              <a:spcAft>
                <a:spcPts val="0"/>
              </a:spcAft>
              <a:buClr>
                <a:srgbClr val="888888"/>
              </a:buClr>
              <a:buSzPts val="2400"/>
              <a:buNone/>
            </a:pPr>
            <a:r>
              <a:rPr lang="en-US"/>
              <a:t>If condition is true statement1 is executed, else statement2 is executed</a:t>
            </a:r>
            <a:endParaRPr/>
          </a:p>
          <a:p>
            <a:pPr indent="0" lvl="0" marL="0" rtl="0" algn="l">
              <a:lnSpc>
                <a:spcPct val="80000"/>
              </a:lnSpc>
              <a:spcBef>
                <a:spcPts val="480"/>
              </a:spcBef>
              <a:spcAft>
                <a:spcPts val="0"/>
              </a:spcAft>
              <a:buClr>
                <a:srgbClr val="888888"/>
              </a:buClr>
              <a:buSzPts val="2400"/>
              <a:buNone/>
            </a:pPr>
            <a:r>
              <a:rPr lang="en-US"/>
              <a:t>It is called Ternary operator, as it will take three operands.</a:t>
            </a:r>
            <a:endParaRPr/>
          </a:p>
          <a:p>
            <a:pPr indent="0" lvl="0" marL="0" rtl="0" algn="l">
              <a:lnSpc>
                <a:spcPct val="80000"/>
              </a:lnSpc>
              <a:spcBef>
                <a:spcPts val="560"/>
              </a:spcBef>
              <a:spcAft>
                <a:spcPts val="0"/>
              </a:spcAft>
              <a:buClr>
                <a:srgbClr val="888888"/>
              </a:buClr>
              <a:buSzPts val="2800"/>
              <a:buNone/>
            </a:pPr>
            <a:r>
              <a:t/>
            </a:r>
            <a:endParaRPr/>
          </a:p>
        </p:txBody>
      </p:sp>
      <p:sp>
        <p:nvSpPr>
          <p:cNvPr id="246" name="Google Shape;246;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ph idx="1" type="subTitle"/>
          </p:nvPr>
        </p:nvSpPr>
        <p:spPr>
          <a:xfrm>
            <a:off x="304800" y="170025"/>
            <a:ext cx="8305800" cy="6002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b="1" lang="en-US" sz="3300">
                <a:solidFill>
                  <a:srgbClr val="FF0000"/>
                </a:solidFill>
              </a:rPr>
              <a:t>Operators</a:t>
            </a:r>
            <a:endParaRPr b="1" sz="2900">
              <a:solidFill>
                <a:srgbClr val="FF0000"/>
              </a:solidFill>
            </a:endParaRPr>
          </a:p>
          <a:p>
            <a:pPr indent="0" lvl="0" marL="0" rtl="0" algn="l">
              <a:lnSpc>
                <a:spcPct val="80000"/>
              </a:lnSpc>
              <a:spcBef>
                <a:spcPts val="480"/>
              </a:spcBef>
              <a:spcAft>
                <a:spcPts val="0"/>
              </a:spcAft>
              <a:buClr>
                <a:srgbClr val="888888"/>
              </a:buClr>
              <a:buSzPts val="2400"/>
              <a:buNone/>
            </a:pPr>
            <a:r>
              <a:t/>
            </a:r>
            <a:endParaRPr/>
          </a:p>
          <a:p>
            <a:pPr indent="0" lvl="0" marL="0" rtl="0" algn="l">
              <a:lnSpc>
                <a:spcPct val="80000"/>
              </a:lnSpc>
              <a:spcBef>
                <a:spcPts val="560"/>
              </a:spcBef>
              <a:spcAft>
                <a:spcPts val="0"/>
              </a:spcAft>
              <a:buClr>
                <a:srgbClr val="FF0000"/>
              </a:buClr>
              <a:buSzPts val="2800"/>
              <a:buNone/>
            </a:pPr>
            <a:r>
              <a:rPr b="1" lang="en-US" sz="2800">
                <a:solidFill>
                  <a:srgbClr val="FF0000"/>
                </a:solidFill>
              </a:rPr>
              <a:t>6.Bitwise</a:t>
            </a:r>
            <a:endParaRPr b="1"/>
          </a:p>
          <a:p>
            <a:pPr indent="0" lvl="0" marL="0" rtl="0" algn="l">
              <a:lnSpc>
                <a:spcPct val="80000"/>
              </a:lnSpc>
              <a:spcBef>
                <a:spcPts val="560"/>
              </a:spcBef>
              <a:spcAft>
                <a:spcPts val="0"/>
              </a:spcAft>
              <a:buClr>
                <a:srgbClr val="888888"/>
              </a:buClr>
              <a:buSzPts val="2800"/>
              <a:buNone/>
            </a:pPr>
            <a:r>
              <a:rPr lang="en-US" sz="2800"/>
              <a:t>&amp;- bitwise AND,|-bitwise OR,^ -bitwise XOR,&lt;&lt;(bit wise left shift),&gt;&gt;(bit wise right shift)</a:t>
            </a:r>
            <a:endParaRPr/>
          </a:p>
          <a:p>
            <a:pPr indent="0" lvl="0" marL="0" rtl="0" algn="l">
              <a:lnSpc>
                <a:spcPct val="80000"/>
              </a:lnSpc>
              <a:spcBef>
                <a:spcPts val="560"/>
              </a:spcBef>
              <a:spcAft>
                <a:spcPts val="0"/>
              </a:spcAft>
              <a:buClr>
                <a:srgbClr val="888888"/>
              </a:buClr>
              <a:buSzPts val="2800"/>
              <a:buNone/>
            </a:pPr>
            <a:r>
              <a:rPr lang="en-US" sz="2800"/>
              <a:t>16&amp;8</a:t>
            </a:r>
            <a:endParaRPr/>
          </a:p>
          <a:p>
            <a:pPr indent="0" lvl="0" marL="0" rtl="0" algn="l">
              <a:lnSpc>
                <a:spcPct val="80000"/>
              </a:lnSpc>
              <a:spcBef>
                <a:spcPts val="560"/>
              </a:spcBef>
              <a:spcAft>
                <a:spcPts val="0"/>
              </a:spcAft>
              <a:buClr>
                <a:srgbClr val="888888"/>
              </a:buClr>
              <a:buSzPts val="2800"/>
              <a:buNone/>
            </a:pPr>
            <a:r>
              <a:rPr lang="en-US" sz="2800"/>
              <a:t>0010000(binary representation of 16)</a:t>
            </a:r>
            <a:endParaRPr/>
          </a:p>
          <a:p>
            <a:pPr indent="0" lvl="0" marL="0" rtl="0" algn="l">
              <a:lnSpc>
                <a:spcPct val="80000"/>
              </a:lnSpc>
              <a:spcBef>
                <a:spcPts val="560"/>
              </a:spcBef>
              <a:spcAft>
                <a:spcPts val="0"/>
              </a:spcAft>
              <a:buClr>
                <a:srgbClr val="888888"/>
              </a:buClr>
              <a:buSzPts val="2800"/>
              <a:buNone/>
            </a:pPr>
            <a:r>
              <a:rPr lang="en-US" sz="2800"/>
              <a:t>0001000(binary representation of 8)</a:t>
            </a:r>
            <a:endParaRPr/>
          </a:p>
          <a:p>
            <a:pPr indent="0" lvl="0" marL="0" rtl="0" algn="l">
              <a:lnSpc>
                <a:spcPct val="80000"/>
              </a:lnSpc>
              <a:spcBef>
                <a:spcPts val="560"/>
              </a:spcBef>
              <a:spcAft>
                <a:spcPts val="0"/>
              </a:spcAft>
              <a:buClr>
                <a:srgbClr val="888888"/>
              </a:buClr>
              <a:buSzPts val="2800"/>
              <a:buNone/>
            </a:pPr>
            <a:r>
              <a:rPr lang="en-US" sz="2800"/>
              <a:t>_______</a:t>
            </a:r>
            <a:endParaRPr/>
          </a:p>
          <a:p>
            <a:pPr indent="0" lvl="0" marL="0" rtl="0" algn="l">
              <a:lnSpc>
                <a:spcPct val="80000"/>
              </a:lnSpc>
              <a:spcBef>
                <a:spcPts val="560"/>
              </a:spcBef>
              <a:spcAft>
                <a:spcPts val="0"/>
              </a:spcAft>
              <a:buClr>
                <a:srgbClr val="888888"/>
              </a:buClr>
              <a:buSzPts val="2800"/>
              <a:buNone/>
            </a:pPr>
            <a:r>
              <a:rPr lang="en-US" sz="2800"/>
              <a:t>0000000</a:t>
            </a:r>
            <a:endParaRPr/>
          </a:p>
        </p:txBody>
      </p:sp>
      <p:sp>
        <p:nvSpPr>
          <p:cNvPr id="252" name="Google Shape;252;p3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3"/>
          <p:cNvSpPr txBox="1"/>
          <p:nvPr>
            <p:ph idx="1" type="subTitle"/>
          </p:nvPr>
        </p:nvSpPr>
        <p:spPr>
          <a:xfrm>
            <a:off x="0" y="302275"/>
            <a:ext cx="8915400" cy="6555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520"/>
              <a:buNone/>
            </a:pPr>
            <a:r>
              <a:rPr b="1" lang="en-US" sz="2800">
                <a:solidFill>
                  <a:srgbClr val="FF0000"/>
                </a:solidFill>
              </a:rPr>
              <a:t>8. Tools required to Develop/run Java Programs</a:t>
            </a:r>
            <a:endParaRPr b="1" sz="2800">
              <a:solidFill>
                <a:srgbClr val="FF0000"/>
              </a:solidFill>
            </a:endParaRPr>
          </a:p>
          <a:p>
            <a:pPr indent="0" lvl="0" marL="0" rtl="0" algn="l">
              <a:lnSpc>
                <a:spcPct val="80000"/>
              </a:lnSpc>
              <a:spcBef>
                <a:spcPts val="0"/>
              </a:spcBef>
              <a:spcAft>
                <a:spcPts val="0"/>
              </a:spcAft>
              <a:buClr>
                <a:srgbClr val="888888"/>
              </a:buClr>
              <a:buSzPts val="2520"/>
              <a:buNone/>
            </a:pPr>
            <a:r>
              <a:t/>
            </a:r>
            <a:endParaRPr sz="2520"/>
          </a:p>
          <a:p>
            <a:pPr indent="0" lvl="0" marL="0" rtl="0" algn="just">
              <a:lnSpc>
                <a:spcPct val="80000"/>
              </a:lnSpc>
              <a:spcBef>
                <a:spcPts val="0"/>
              </a:spcBef>
              <a:spcAft>
                <a:spcPts val="0"/>
              </a:spcAft>
              <a:buClr>
                <a:srgbClr val="888888"/>
              </a:buClr>
              <a:buSzPts val="2520"/>
              <a:buNone/>
            </a:pPr>
            <a:r>
              <a:rPr lang="en-US" sz="2520"/>
              <a:t>Below tools are Required to develop java Programs</a:t>
            </a:r>
            <a:endParaRPr/>
          </a:p>
          <a:p>
            <a:pPr indent="0" lvl="0" marL="0" rtl="0" algn="just">
              <a:lnSpc>
                <a:spcPct val="80000"/>
              </a:lnSpc>
              <a:spcBef>
                <a:spcPts val="504"/>
              </a:spcBef>
              <a:spcAft>
                <a:spcPts val="0"/>
              </a:spcAft>
              <a:buClr>
                <a:srgbClr val="888888"/>
              </a:buClr>
              <a:buSzPts val="2520"/>
              <a:buNone/>
            </a:pPr>
            <a:r>
              <a:rPr lang="en-US" sz="2520"/>
              <a:t>As known execution of Java program has two steps Compilation and interpretation. </a:t>
            </a:r>
            <a:endParaRPr sz="2520"/>
          </a:p>
          <a:p>
            <a:pPr indent="0" lvl="0" marL="0" rtl="0" algn="just">
              <a:lnSpc>
                <a:spcPct val="80000"/>
              </a:lnSpc>
              <a:spcBef>
                <a:spcPts val="504"/>
              </a:spcBef>
              <a:spcAft>
                <a:spcPts val="0"/>
              </a:spcAft>
              <a:buClr>
                <a:srgbClr val="888888"/>
              </a:buClr>
              <a:buSzPts val="2520"/>
              <a:buNone/>
            </a:pPr>
            <a:r>
              <a:rPr lang="en-US" sz="2520"/>
              <a:t>Hence Java is </a:t>
            </a:r>
            <a:r>
              <a:rPr lang="en-US" sz="2520">
                <a:solidFill>
                  <a:srgbClr val="00B050"/>
                </a:solidFill>
              </a:rPr>
              <a:t>Compiled</a:t>
            </a:r>
            <a:r>
              <a:rPr lang="en-US" sz="2520"/>
              <a:t> and </a:t>
            </a:r>
            <a:r>
              <a:rPr lang="en-US" sz="2520">
                <a:solidFill>
                  <a:srgbClr val="00B050"/>
                </a:solidFill>
              </a:rPr>
              <a:t>Interpreted</a:t>
            </a:r>
            <a:r>
              <a:rPr lang="en-US" sz="2520"/>
              <a:t> language. </a:t>
            </a:r>
            <a:endParaRPr/>
          </a:p>
          <a:p>
            <a:pPr indent="0" lvl="0" marL="0" rtl="0" algn="just">
              <a:lnSpc>
                <a:spcPct val="80000"/>
              </a:lnSpc>
              <a:spcBef>
                <a:spcPts val="504"/>
              </a:spcBef>
              <a:spcAft>
                <a:spcPts val="0"/>
              </a:spcAft>
              <a:buClr>
                <a:srgbClr val="FF0000"/>
              </a:buClr>
              <a:buSzPts val="2520"/>
              <a:buNone/>
            </a:pPr>
            <a:r>
              <a:t/>
            </a:r>
            <a:endParaRPr b="1" sz="2520">
              <a:solidFill>
                <a:srgbClr val="FF0000"/>
              </a:solidFill>
            </a:endParaRPr>
          </a:p>
          <a:p>
            <a:pPr indent="0" lvl="0" marL="0" rtl="0" algn="just">
              <a:lnSpc>
                <a:spcPct val="80000"/>
              </a:lnSpc>
              <a:spcBef>
                <a:spcPts val="504"/>
              </a:spcBef>
              <a:spcAft>
                <a:spcPts val="0"/>
              </a:spcAft>
              <a:buClr>
                <a:srgbClr val="FF0000"/>
              </a:buClr>
              <a:buSzPts val="2520"/>
              <a:buNone/>
            </a:pPr>
            <a:r>
              <a:rPr b="1" lang="en-US" sz="2520">
                <a:solidFill>
                  <a:srgbClr val="FF0000"/>
                </a:solidFill>
              </a:rPr>
              <a:t>1.JDK(Java Development Kit) </a:t>
            </a:r>
            <a:r>
              <a:rPr lang="en-US" sz="2520"/>
              <a:t>– </a:t>
            </a:r>
            <a:endParaRPr sz="2520"/>
          </a:p>
          <a:p>
            <a:pPr indent="0" lvl="0" marL="0" rtl="0" algn="just">
              <a:lnSpc>
                <a:spcPct val="80000"/>
              </a:lnSpc>
              <a:spcBef>
                <a:spcPts val="504"/>
              </a:spcBef>
              <a:spcAft>
                <a:spcPts val="0"/>
              </a:spcAft>
              <a:buClr>
                <a:srgbClr val="FF0000"/>
              </a:buClr>
              <a:buSzPts val="2520"/>
              <a:buNone/>
            </a:pPr>
            <a:r>
              <a:rPr lang="en-US" sz="2520"/>
              <a:t>This is used to compile .java file to .class file.</a:t>
            </a:r>
            <a:endParaRPr sz="2520"/>
          </a:p>
          <a:p>
            <a:pPr indent="0" lvl="0" marL="0" rtl="0" algn="just">
              <a:lnSpc>
                <a:spcPct val="80000"/>
              </a:lnSpc>
              <a:spcBef>
                <a:spcPts val="504"/>
              </a:spcBef>
              <a:spcAft>
                <a:spcPts val="0"/>
              </a:spcAft>
              <a:buClr>
                <a:srgbClr val="FF0000"/>
              </a:buClr>
              <a:buSzPts val="2520"/>
              <a:buNone/>
            </a:pPr>
            <a:r>
              <a:rPr lang="en-US" sz="2520">
                <a:solidFill>
                  <a:srgbClr val="00B050"/>
                </a:solidFill>
              </a:rPr>
              <a:t>Javac</a:t>
            </a:r>
            <a:r>
              <a:rPr lang="en-US" sz="2520"/>
              <a:t> command is used to compile a java program(Generally developer performs this step). JDK 1.8</a:t>
            </a:r>
            <a:endParaRPr sz="2520"/>
          </a:p>
          <a:p>
            <a:pPr indent="0" lvl="0" marL="0" rtl="0" algn="just">
              <a:lnSpc>
                <a:spcPct val="80000"/>
              </a:lnSpc>
              <a:spcBef>
                <a:spcPts val="504"/>
              </a:spcBef>
              <a:spcAft>
                <a:spcPts val="0"/>
              </a:spcAft>
              <a:buClr>
                <a:srgbClr val="FF0000"/>
              </a:buClr>
              <a:buSzPts val="2520"/>
              <a:buNone/>
            </a:pPr>
            <a:r>
              <a:t/>
            </a:r>
            <a:endParaRPr sz="2520"/>
          </a:p>
          <a:p>
            <a:pPr indent="0" lvl="0" marL="0" rtl="0" algn="just">
              <a:lnSpc>
                <a:spcPct val="80000"/>
              </a:lnSpc>
              <a:spcBef>
                <a:spcPts val="504"/>
              </a:spcBef>
              <a:spcAft>
                <a:spcPts val="0"/>
              </a:spcAft>
              <a:buClr>
                <a:srgbClr val="FF0000"/>
              </a:buClr>
              <a:buSzPts val="2520"/>
              <a:buNone/>
            </a:pPr>
            <a:r>
              <a:rPr b="1" lang="en-US" sz="2520">
                <a:solidFill>
                  <a:srgbClr val="FF0000"/>
                </a:solidFill>
              </a:rPr>
              <a:t>2.JRE(Java Runtime Environment) </a:t>
            </a:r>
            <a:r>
              <a:rPr lang="en-US" sz="2520"/>
              <a:t>– </a:t>
            </a:r>
            <a:endParaRPr sz="2520"/>
          </a:p>
          <a:p>
            <a:pPr indent="0" lvl="0" marL="0" rtl="0" algn="just">
              <a:lnSpc>
                <a:spcPct val="80000"/>
              </a:lnSpc>
              <a:spcBef>
                <a:spcPts val="504"/>
              </a:spcBef>
              <a:spcAft>
                <a:spcPts val="0"/>
              </a:spcAft>
              <a:buClr>
                <a:srgbClr val="FF0000"/>
              </a:buClr>
              <a:buSzPts val="2520"/>
              <a:buNone/>
            </a:pPr>
            <a:r>
              <a:rPr lang="en-US" sz="2520"/>
              <a:t>JRE has </a:t>
            </a:r>
            <a:r>
              <a:rPr lang="en-US" sz="2520">
                <a:solidFill>
                  <a:srgbClr val="FF0000"/>
                </a:solidFill>
              </a:rPr>
              <a:t>JVM(Java Virtual Machine) </a:t>
            </a:r>
            <a:r>
              <a:rPr lang="en-US" sz="2520"/>
              <a:t>and run time libraries. </a:t>
            </a:r>
            <a:endParaRPr sz="2520"/>
          </a:p>
          <a:p>
            <a:pPr indent="0" lvl="0" marL="0" rtl="0" algn="just">
              <a:lnSpc>
                <a:spcPct val="80000"/>
              </a:lnSpc>
              <a:spcBef>
                <a:spcPts val="504"/>
              </a:spcBef>
              <a:spcAft>
                <a:spcPts val="0"/>
              </a:spcAft>
              <a:buClr>
                <a:srgbClr val="FF0000"/>
              </a:buClr>
              <a:buSzPts val="2520"/>
              <a:buNone/>
            </a:pPr>
            <a:r>
              <a:rPr lang="en-US" sz="2520"/>
              <a:t>JRE is used to execute/run/interpret .class file(Generally end user performs this step, directly or indirectly)</a:t>
            </a:r>
            <a:endParaRPr/>
          </a:p>
          <a:p>
            <a:pPr indent="0" lvl="0" marL="0" rtl="0" algn="l">
              <a:lnSpc>
                <a:spcPct val="80000"/>
              </a:lnSpc>
              <a:spcBef>
                <a:spcPts val="504"/>
              </a:spcBef>
              <a:spcAft>
                <a:spcPts val="0"/>
              </a:spcAft>
              <a:buClr>
                <a:srgbClr val="FF0000"/>
              </a:buClr>
              <a:buSzPts val="2520"/>
              <a:buNone/>
            </a:pPr>
            <a:r>
              <a:t/>
            </a:r>
            <a:endParaRPr/>
          </a:p>
        </p:txBody>
      </p:sp>
      <p:sp>
        <p:nvSpPr>
          <p:cNvPr id="258" name="Google Shape;258;p3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7"/>
          <p:cNvSpPr txBox="1"/>
          <p:nvPr>
            <p:ph idx="1" type="subTitle"/>
          </p:nvPr>
        </p:nvSpPr>
        <p:spPr>
          <a:xfrm>
            <a:off x="208400" y="264500"/>
            <a:ext cx="8389500" cy="6593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Contents(contd…)</a:t>
            </a:r>
            <a:endParaRPr b="1" sz="2720">
              <a:solidFill>
                <a:srgbClr val="FF0000"/>
              </a:solidFill>
            </a:endParaRPr>
          </a:p>
          <a:p>
            <a:pPr indent="0" lvl="0" marL="0" rtl="0" algn="just">
              <a:lnSpc>
                <a:spcPct val="80000"/>
              </a:lnSpc>
              <a:spcBef>
                <a:spcPts val="544"/>
              </a:spcBef>
              <a:spcAft>
                <a:spcPts val="0"/>
              </a:spcAft>
              <a:buSzPts val="2800"/>
              <a:buNone/>
            </a:pPr>
            <a:r>
              <a:rPr lang="en-US" sz="2720"/>
              <a:t>17.enum</a:t>
            </a:r>
            <a:endParaRPr sz="2720"/>
          </a:p>
          <a:p>
            <a:pPr indent="0" lvl="0" marL="0" rtl="0" algn="just">
              <a:lnSpc>
                <a:spcPct val="80000"/>
              </a:lnSpc>
              <a:spcBef>
                <a:spcPts val="544"/>
              </a:spcBef>
              <a:spcAft>
                <a:spcPts val="0"/>
              </a:spcAft>
              <a:buSzPts val="2800"/>
              <a:buNone/>
            </a:pPr>
            <a:r>
              <a:rPr lang="en-US" sz="2720"/>
              <a:t>18.method</a:t>
            </a:r>
            <a:endParaRPr sz="2720"/>
          </a:p>
          <a:p>
            <a:pPr indent="0" lvl="0" marL="0" rtl="0" algn="just">
              <a:lnSpc>
                <a:spcPct val="80000"/>
              </a:lnSpc>
              <a:spcBef>
                <a:spcPts val="544"/>
              </a:spcBef>
              <a:spcAft>
                <a:spcPts val="0"/>
              </a:spcAft>
              <a:buSzPts val="2800"/>
              <a:buNone/>
            </a:pPr>
            <a:r>
              <a:rPr lang="en-US" sz="2720"/>
              <a:t>19.method overloading</a:t>
            </a:r>
            <a:endParaRPr sz="2720"/>
          </a:p>
          <a:p>
            <a:pPr indent="0" lvl="0" marL="0" rtl="0" algn="just">
              <a:lnSpc>
                <a:spcPct val="80000"/>
              </a:lnSpc>
              <a:spcBef>
                <a:spcPts val="544"/>
              </a:spcBef>
              <a:spcAft>
                <a:spcPts val="0"/>
              </a:spcAft>
              <a:buSzPts val="2800"/>
              <a:buNone/>
            </a:pPr>
            <a:r>
              <a:rPr lang="en-US" sz="2720"/>
              <a:t>20.What is a class?</a:t>
            </a:r>
            <a:endParaRPr sz="2720"/>
          </a:p>
          <a:p>
            <a:pPr indent="0" lvl="0" marL="0" rtl="0" algn="just">
              <a:lnSpc>
                <a:spcPct val="80000"/>
              </a:lnSpc>
              <a:spcBef>
                <a:spcPts val="544"/>
              </a:spcBef>
              <a:spcAft>
                <a:spcPts val="0"/>
              </a:spcAft>
              <a:buSzPts val="2800"/>
              <a:buNone/>
            </a:pPr>
            <a:r>
              <a:rPr lang="en-US" sz="2720"/>
              <a:t>21.method recursion</a:t>
            </a:r>
            <a:endParaRPr sz="2720"/>
          </a:p>
          <a:p>
            <a:pPr indent="0" lvl="0" marL="0" rtl="0" algn="just">
              <a:lnSpc>
                <a:spcPct val="80000"/>
              </a:lnSpc>
              <a:spcBef>
                <a:spcPts val="544"/>
              </a:spcBef>
              <a:spcAft>
                <a:spcPts val="0"/>
              </a:spcAft>
              <a:buSzPts val="2800"/>
              <a:buNone/>
            </a:pPr>
            <a:r>
              <a:rPr lang="en-US" sz="2720"/>
              <a:t>22.What is encapsulation</a:t>
            </a:r>
            <a:endParaRPr sz="2720"/>
          </a:p>
          <a:p>
            <a:pPr indent="0" lvl="0" marL="0" rtl="0" algn="just">
              <a:lnSpc>
                <a:spcPct val="80000"/>
              </a:lnSpc>
              <a:spcBef>
                <a:spcPts val="544"/>
              </a:spcBef>
              <a:spcAft>
                <a:spcPts val="0"/>
              </a:spcAft>
              <a:buSzPts val="2800"/>
              <a:buNone/>
            </a:pPr>
            <a:r>
              <a:rPr lang="en-US" sz="2720"/>
              <a:t>23.Different types of constructors</a:t>
            </a:r>
            <a:endParaRPr sz="2720"/>
          </a:p>
          <a:p>
            <a:pPr indent="0" lvl="0" marL="0" rtl="0" algn="just">
              <a:lnSpc>
                <a:spcPct val="80000"/>
              </a:lnSpc>
              <a:spcBef>
                <a:spcPts val="544"/>
              </a:spcBef>
              <a:spcAft>
                <a:spcPts val="0"/>
              </a:spcAft>
              <a:buSzPts val="2800"/>
              <a:buNone/>
            </a:pPr>
            <a:r>
              <a:rPr lang="en-US" sz="2720"/>
              <a:t>24.object usage as parameter, return type, etc…</a:t>
            </a:r>
            <a:endParaRPr sz="2720"/>
          </a:p>
          <a:p>
            <a:pPr indent="0" lvl="0" marL="0" rtl="0" algn="just">
              <a:lnSpc>
                <a:spcPct val="80000"/>
              </a:lnSpc>
              <a:spcBef>
                <a:spcPts val="544"/>
              </a:spcBef>
              <a:spcAft>
                <a:spcPts val="0"/>
              </a:spcAft>
              <a:buSzPts val="2800"/>
              <a:buNone/>
            </a:pPr>
            <a:r>
              <a:rPr lang="en-US" sz="2720"/>
              <a:t>25.static keyword</a:t>
            </a:r>
            <a:endParaRPr sz="2720"/>
          </a:p>
          <a:p>
            <a:pPr indent="0" lvl="0" marL="0" rtl="0" algn="just">
              <a:lnSpc>
                <a:spcPct val="80000"/>
              </a:lnSpc>
              <a:spcBef>
                <a:spcPts val="544"/>
              </a:spcBef>
              <a:spcAft>
                <a:spcPts val="0"/>
              </a:spcAft>
              <a:buSzPts val="2800"/>
              <a:buNone/>
            </a:pPr>
            <a:r>
              <a:rPr lang="en-US" sz="2720"/>
              <a:t>26.Access specifiers</a:t>
            </a:r>
            <a:endParaRPr sz="2720"/>
          </a:p>
          <a:p>
            <a:pPr indent="0" lvl="0" marL="0" rtl="0" algn="just">
              <a:lnSpc>
                <a:spcPct val="80000"/>
              </a:lnSpc>
              <a:spcBef>
                <a:spcPts val="544"/>
              </a:spcBef>
              <a:spcAft>
                <a:spcPts val="0"/>
              </a:spcAft>
              <a:buSzPts val="2800"/>
              <a:buNone/>
            </a:pPr>
            <a:r>
              <a:rPr lang="en-US" sz="2720"/>
              <a:t>27.final keyword</a:t>
            </a:r>
            <a:endParaRPr sz="2720"/>
          </a:p>
          <a:p>
            <a:pPr indent="0" lvl="0" marL="0" rtl="0" algn="just">
              <a:lnSpc>
                <a:spcPct val="80000"/>
              </a:lnSpc>
              <a:spcBef>
                <a:spcPts val="544"/>
              </a:spcBef>
              <a:spcAft>
                <a:spcPts val="0"/>
              </a:spcAft>
              <a:buSzPts val="2800"/>
              <a:buNone/>
            </a:pPr>
            <a:r>
              <a:rPr lang="en-US" sz="2720"/>
              <a:t>28.this keyword</a:t>
            </a:r>
            <a:endParaRPr sz="2720"/>
          </a:p>
          <a:p>
            <a:pPr indent="0" lvl="0" marL="0" rtl="0" algn="just">
              <a:lnSpc>
                <a:spcPct val="80000"/>
              </a:lnSpc>
              <a:spcBef>
                <a:spcPts val="544"/>
              </a:spcBef>
              <a:spcAft>
                <a:spcPts val="0"/>
              </a:spcAft>
              <a:buSzPts val="2800"/>
              <a:buNone/>
            </a:pPr>
            <a:r>
              <a:rPr lang="en-US" sz="2720"/>
              <a:t>29.How to debug Java Program</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0" y="0"/>
            <a:ext cx="89154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04"/>
              </a:spcBef>
              <a:spcAft>
                <a:spcPts val="0"/>
              </a:spcAft>
              <a:buClr>
                <a:srgbClr val="FF0000"/>
              </a:buClr>
              <a:buSzPts val="2520"/>
              <a:buNone/>
            </a:pPr>
            <a:r>
              <a:t/>
            </a:r>
            <a:endParaRPr/>
          </a:p>
          <a:p>
            <a:pPr indent="0" lvl="0" marL="0" rtl="0" algn="just">
              <a:lnSpc>
                <a:spcPct val="80000"/>
              </a:lnSpc>
              <a:spcBef>
                <a:spcPts val="504"/>
              </a:spcBef>
              <a:spcAft>
                <a:spcPts val="0"/>
              </a:spcAft>
              <a:buClr>
                <a:srgbClr val="FF0000"/>
              </a:buClr>
              <a:buSzPts val="2520"/>
              <a:buNone/>
            </a:pPr>
            <a:r>
              <a:rPr b="1" lang="en-US" sz="2520">
                <a:solidFill>
                  <a:srgbClr val="FF0000"/>
                </a:solidFill>
              </a:rPr>
              <a:t>3. Any IDE(Integrated Development Environment).</a:t>
            </a:r>
            <a:endParaRPr b="1" sz="2520">
              <a:solidFill>
                <a:srgbClr val="FF0000"/>
              </a:solidFill>
            </a:endParaRPr>
          </a:p>
          <a:p>
            <a:pPr indent="0" lvl="0" marL="0" rtl="0" algn="just">
              <a:lnSpc>
                <a:spcPct val="80000"/>
              </a:lnSpc>
              <a:spcBef>
                <a:spcPts val="504"/>
              </a:spcBef>
              <a:spcAft>
                <a:spcPts val="0"/>
              </a:spcAft>
              <a:buClr>
                <a:srgbClr val="FF0000"/>
              </a:buClr>
              <a:buSzPts val="2520"/>
              <a:buNone/>
            </a:pPr>
            <a:r>
              <a:rPr b="1" lang="en-US" sz="2520">
                <a:solidFill>
                  <a:srgbClr val="FF0000"/>
                </a:solidFill>
              </a:rPr>
              <a:t> </a:t>
            </a:r>
            <a:r>
              <a:rPr lang="en-US" sz="2520"/>
              <a:t>IDE is just like workbench, to write, compile , debug and run code. </a:t>
            </a:r>
            <a:endParaRPr sz="2520"/>
          </a:p>
          <a:p>
            <a:pPr indent="0" lvl="0" marL="0" rtl="0" algn="just">
              <a:lnSpc>
                <a:spcPct val="80000"/>
              </a:lnSpc>
              <a:spcBef>
                <a:spcPts val="504"/>
              </a:spcBef>
              <a:spcAft>
                <a:spcPts val="0"/>
              </a:spcAft>
              <a:buClr>
                <a:srgbClr val="FF0000"/>
              </a:buClr>
              <a:buSzPts val="2520"/>
              <a:buNone/>
            </a:pPr>
            <a:r>
              <a:t/>
            </a:r>
            <a:endParaRPr sz="2520">
              <a:solidFill>
                <a:srgbClr val="FF0000"/>
              </a:solidFill>
            </a:endParaRPr>
          </a:p>
          <a:p>
            <a:pPr indent="0" lvl="0" marL="0" rtl="0" algn="just">
              <a:lnSpc>
                <a:spcPct val="80000"/>
              </a:lnSpc>
              <a:spcBef>
                <a:spcPts val="504"/>
              </a:spcBef>
              <a:spcAft>
                <a:spcPts val="0"/>
              </a:spcAft>
              <a:buClr>
                <a:srgbClr val="FF0000"/>
              </a:buClr>
              <a:buSzPts val="2520"/>
              <a:buNone/>
            </a:pPr>
            <a:r>
              <a:rPr lang="en-US" sz="2520">
                <a:solidFill>
                  <a:srgbClr val="FF0000"/>
                </a:solidFill>
              </a:rPr>
              <a:t>IDE is optional</a:t>
            </a:r>
            <a:r>
              <a:rPr lang="en-US" sz="2520"/>
              <a:t>. </a:t>
            </a:r>
            <a:r>
              <a:rPr lang="en-US" sz="2520">
                <a:solidFill>
                  <a:srgbClr val="FF0000"/>
                </a:solidFill>
              </a:rPr>
              <a:t>Eclipse , Netbeans, Intellij, </a:t>
            </a:r>
            <a:r>
              <a:rPr lang="en-US" sz="2520"/>
              <a:t>are most widely used IDEs.</a:t>
            </a:r>
            <a:endParaRPr/>
          </a:p>
          <a:p>
            <a:pPr indent="0" lvl="0" marL="0" rtl="0" algn="just">
              <a:lnSpc>
                <a:spcPct val="80000"/>
              </a:lnSpc>
              <a:spcBef>
                <a:spcPts val="504"/>
              </a:spcBef>
              <a:spcAft>
                <a:spcPts val="0"/>
              </a:spcAft>
              <a:buClr>
                <a:srgbClr val="888888"/>
              </a:buClr>
              <a:buSzPts val="2520"/>
              <a:buNone/>
            </a:pPr>
            <a:r>
              <a:t/>
            </a:r>
            <a:endParaRPr sz="2520"/>
          </a:p>
          <a:p>
            <a:pPr indent="0" lvl="0" marL="0" rtl="0" algn="just">
              <a:lnSpc>
                <a:spcPct val="80000"/>
              </a:lnSpc>
              <a:spcBef>
                <a:spcPts val="504"/>
              </a:spcBef>
              <a:spcAft>
                <a:spcPts val="0"/>
              </a:spcAft>
              <a:buClr>
                <a:srgbClr val="888888"/>
              </a:buClr>
              <a:buSzPts val="2520"/>
              <a:buNone/>
            </a:pPr>
            <a:r>
              <a:rPr lang="en-US" sz="2520"/>
              <a:t>NOTE: Instead of IDE command line also can be used</a:t>
            </a:r>
            <a:endParaRPr/>
          </a:p>
          <a:p>
            <a:pPr indent="0" lvl="0" marL="0" rtl="0" algn="just">
              <a:lnSpc>
                <a:spcPct val="80000"/>
              </a:lnSpc>
              <a:spcBef>
                <a:spcPts val="504"/>
              </a:spcBef>
              <a:spcAft>
                <a:spcPts val="0"/>
              </a:spcAft>
              <a:buClr>
                <a:srgbClr val="888888"/>
              </a:buClr>
              <a:buSzPts val="2520"/>
              <a:buNone/>
            </a:pPr>
            <a:r>
              <a:t/>
            </a:r>
            <a:endParaRPr sz="2520"/>
          </a:p>
          <a:p>
            <a:pPr indent="0" lvl="0" marL="0" rtl="0" algn="just">
              <a:lnSpc>
                <a:spcPct val="80000"/>
              </a:lnSpc>
              <a:spcBef>
                <a:spcPts val="504"/>
              </a:spcBef>
              <a:spcAft>
                <a:spcPts val="0"/>
              </a:spcAft>
              <a:buClr>
                <a:srgbClr val="888888"/>
              </a:buClr>
              <a:buSzPts val="2520"/>
              <a:buNone/>
            </a:pPr>
            <a:r>
              <a:rPr lang="en-US" sz="2520"/>
              <a:t>Generally 1 and 2 are provided by Sun/Oracle, IDE may be provided by some other third party.</a:t>
            </a:r>
            <a:endParaRPr/>
          </a:p>
          <a:p>
            <a:pPr indent="0" lvl="0" marL="0" rtl="0" algn="just">
              <a:lnSpc>
                <a:spcPct val="80000"/>
              </a:lnSpc>
              <a:spcBef>
                <a:spcPts val="504"/>
              </a:spcBef>
              <a:spcAft>
                <a:spcPts val="0"/>
              </a:spcAft>
              <a:buClr>
                <a:srgbClr val="FF0000"/>
              </a:buClr>
              <a:buSzPts val="2520"/>
              <a:buNone/>
            </a:pPr>
            <a:r>
              <a:t/>
            </a:r>
            <a:endParaRPr sz="2520">
              <a:solidFill>
                <a:srgbClr val="FF0000"/>
              </a:solidFill>
            </a:endParaRPr>
          </a:p>
          <a:p>
            <a:pPr indent="0" lvl="0" marL="0" rtl="0" algn="just">
              <a:lnSpc>
                <a:spcPct val="80000"/>
              </a:lnSpc>
              <a:spcBef>
                <a:spcPts val="504"/>
              </a:spcBef>
              <a:spcAft>
                <a:spcPts val="0"/>
              </a:spcAft>
              <a:buClr>
                <a:srgbClr val="FF0000"/>
              </a:buClr>
              <a:buSzPts val="2520"/>
              <a:buNone/>
            </a:pPr>
            <a:r>
              <a:rPr lang="en-US" sz="2520">
                <a:solidFill>
                  <a:srgbClr val="FF0000"/>
                </a:solidFill>
              </a:rPr>
              <a:t>JSE</a:t>
            </a:r>
            <a:r>
              <a:rPr lang="en-US" sz="2520"/>
              <a:t> stands for </a:t>
            </a:r>
            <a:r>
              <a:rPr lang="en-US" sz="2520">
                <a:solidFill>
                  <a:srgbClr val="FF0000"/>
                </a:solidFill>
              </a:rPr>
              <a:t>Java Standard Edition</a:t>
            </a:r>
            <a:r>
              <a:rPr lang="en-US" sz="2520"/>
              <a:t>, which has all </a:t>
            </a:r>
            <a:endParaRPr sz="2520"/>
          </a:p>
          <a:p>
            <a:pPr indent="0" lvl="0" marL="0" rtl="0" algn="just">
              <a:lnSpc>
                <a:spcPct val="80000"/>
              </a:lnSpc>
              <a:spcBef>
                <a:spcPts val="504"/>
              </a:spcBef>
              <a:spcAft>
                <a:spcPts val="0"/>
              </a:spcAft>
              <a:buClr>
                <a:srgbClr val="FF0000"/>
              </a:buClr>
              <a:buSzPts val="2520"/>
              <a:buNone/>
            </a:pPr>
            <a:r>
              <a:rPr lang="en-US" sz="2520"/>
              <a:t>packages related to Core Java</a:t>
            </a:r>
            <a:endParaRPr/>
          </a:p>
          <a:p>
            <a:pPr indent="0" lvl="0" marL="0" rtl="0" algn="just">
              <a:lnSpc>
                <a:spcPct val="80000"/>
              </a:lnSpc>
              <a:spcBef>
                <a:spcPts val="504"/>
              </a:spcBef>
              <a:spcAft>
                <a:spcPts val="0"/>
              </a:spcAft>
              <a:buClr>
                <a:srgbClr val="FF0000"/>
              </a:buClr>
              <a:buSzPts val="2520"/>
              <a:buNone/>
            </a:pPr>
            <a:r>
              <a:rPr lang="en-US" sz="2520">
                <a:solidFill>
                  <a:srgbClr val="FF0000"/>
                </a:solidFill>
              </a:rPr>
              <a:t>J2EE</a:t>
            </a:r>
            <a:r>
              <a:rPr lang="en-US" sz="2520"/>
              <a:t> means </a:t>
            </a:r>
            <a:r>
              <a:rPr lang="en-US" sz="2520">
                <a:solidFill>
                  <a:srgbClr val="FF0000"/>
                </a:solidFill>
              </a:rPr>
              <a:t>Java 2 Enterprise Edition</a:t>
            </a:r>
            <a:r>
              <a:rPr lang="en-US" sz="2520"/>
              <a:t>, which has all packages related to Advanced java(like Jsp/servlets/EJB/etc…)</a:t>
            </a:r>
            <a:endParaRPr/>
          </a:p>
        </p:txBody>
      </p:sp>
      <p:sp>
        <p:nvSpPr>
          <p:cNvPr id="264" name="Google Shape;264;p3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5"/>
          <p:cNvSpPr/>
          <p:nvPr/>
        </p:nvSpPr>
        <p:spPr>
          <a:xfrm>
            <a:off x="2819400" y="9144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Java code(Human writeable, readable)</a:t>
            </a:r>
            <a:endParaRPr b="0" i="0" sz="1800" u="none" cap="none" strike="noStrike">
              <a:solidFill>
                <a:schemeClr val="lt1"/>
              </a:solidFill>
              <a:latin typeface="Calibri"/>
              <a:ea typeface="Calibri"/>
              <a:cs typeface="Calibri"/>
              <a:sym typeface="Calibri"/>
            </a:endParaRPr>
          </a:p>
        </p:txBody>
      </p:sp>
      <p:sp>
        <p:nvSpPr>
          <p:cNvPr id="270" name="Google Shape;270;p35"/>
          <p:cNvSpPr/>
          <p:nvPr/>
        </p:nvSpPr>
        <p:spPr>
          <a:xfrm>
            <a:off x="2819400" y="49530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executable</a:t>
            </a:r>
            <a:endParaRPr b="0" i="0" sz="1800" u="none" cap="none" strike="noStrike">
              <a:solidFill>
                <a:schemeClr val="lt1"/>
              </a:solidFill>
              <a:latin typeface="Calibri"/>
              <a:ea typeface="Calibri"/>
              <a:cs typeface="Calibri"/>
              <a:sym typeface="Calibri"/>
            </a:endParaRPr>
          </a:p>
        </p:txBody>
      </p:sp>
      <p:sp>
        <p:nvSpPr>
          <p:cNvPr id="271" name="Google Shape;271;p35"/>
          <p:cNvSpPr/>
          <p:nvPr/>
        </p:nvSpPr>
        <p:spPr>
          <a:xfrm>
            <a:off x="2819400" y="3124200"/>
            <a:ext cx="1981200" cy="1447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.class (byte code)</a:t>
            </a:r>
            <a:endParaRPr b="0" i="0" sz="1800" u="none" cap="none" strike="noStrike">
              <a:solidFill>
                <a:schemeClr val="lt1"/>
              </a:solidFill>
              <a:latin typeface="Calibri"/>
              <a:ea typeface="Calibri"/>
              <a:cs typeface="Calibri"/>
              <a:sym typeface="Calibri"/>
            </a:endParaRPr>
          </a:p>
        </p:txBody>
      </p:sp>
      <p:sp>
        <p:nvSpPr>
          <p:cNvPr id="272" name="Google Shape;272;p35"/>
          <p:cNvSpPr/>
          <p:nvPr/>
        </p:nvSpPr>
        <p:spPr>
          <a:xfrm>
            <a:off x="3657600" y="1981200"/>
            <a:ext cx="228600" cy="1524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5"/>
          <p:cNvSpPr/>
          <p:nvPr/>
        </p:nvSpPr>
        <p:spPr>
          <a:xfrm>
            <a:off x="3657600" y="4114800"/>
            <a:ext cx="228600" cy="1524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35"/>
          <p:cNvSpPr txBox="1"/>
          <p:nvPr/>
        </p:nvSpPr>
        <p:spPr>
          <a:xfrm>
            <a:off x="3276600" y="2667000"/>
            <a:ext cx="22098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Javac Abcd.java</a:t>
            </a:r>
            <a:endParaRPr b="1" i="0" sz="1800" u="none" cap="none" strike="noStrike">
              <a:solidFill>
                <a:srgbClr val="FF0000"/>
              </a:solidFill>
              <a:latin typeface="Calibri"/>
              <a:ea typeface="Calibri"/>
              <a:cs typeface="Calibri"/>
              <a:sym typeface="Calibri"/>
            </a:endParaRPr>
          </a:p>
        </p:txBody>
      </p:sp>
      <p:sp>
        <p:nvSpPr>
          <p:cNvPr id="275" name="Google Shape;275;p35"/>
          <p:cNvSpPr txBox="1"/>
          <p:nvPr/>
        </p:nvSpPr>
        <p:spPr>
          <a:xfrm>
            <a:off x="3429000" y="4572000"/>
            <a:ext cx="22098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Java Abcd</a:t>
            </a:r>
            <a:endParaRPr b="1" i="0" sz="1800" u="none" cap="none" strike="noStrike">
              <a:solidFill>
                <a:srgbClr val="FF0000"/>
              </a:solidFill>
              <a:latin typeface="Calibri"/>
              <a:ea typeface="Calibri"/>
              <a:cs typeface="Calibri"/>
              <a:sym typeface="Calibri"/>
            </a:endParaRPr>
          </a:p>
        </p:txBody>
      </p:sp>
      <p:sp>
        <p:nvSpPr>
          <p:cNvPr id="276" name="Google Shape;276;p35"/>
          <p:cNvSpPr/>
          <p:nvPr/>
        </p:nvSpPr>
        <p:spPr>
          <a:xfrm>
            <a:off x="5410200" y="1905000"/>
            <a:ext cx="228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35"/>
          <p:cNvSpPr/>
          <p:nvPr/>
        </p:nvSpPr>
        <p:spPr>
          <a:xfrm>
            <a:off x="5410200" y="3962400"/>
            <a:ext cx="228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35"/>
          <p:cNvSpPr txBox="1"/>
          <p:nvPr/>
        </p:nvSpPr>
        <p:spPr>
          <a:xfrm>
            <a:off x="5715000" y="2590800"/>
            <a:ext cx="2895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Step1: Compilation, which is performed by Developer</a:t>
            </a:r>
            <a:endParaRPr b="0" i="0" sz="1900" u="none" cap="none" strike="noStrike">
              <a:solidFill>
                <a:schemeClr val="dk1"/>
              </a:solidFill>
              <a:latin typeface="Calibri"/>
              <a:ea typeface="Calibri"/>
              <a:cs typeface="Calibri"/>
              <a:sym typeface="Calibri"/>
            </a:endParaRPr>
          </a:p>
        </p:txBody>
      </p:sp>
      <p:sp>
        <p:nvSpPr>
          <p:cNvPr id="279" name="Google Shape;279;p35"/>
          <p:cNvSpPr txBox="1"/>
          <p:nvPr/>
        </p:nvSpPr>
        <p:spPr>
          <a:xfrm>
            <a:off x="5715000" y="4343400"/>
            <a:ext cx="28956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Step2:Interpretation or Execution, which is performed by End user of Java Application</a:t>
            </a:r>
            <a:endParaRPr b="0" i="0" sz="1900" u="none" cap="none" strike="noStrike">
              <a:solidFill>
                <a:schemeClr val="dk1"/>
              </a:solidFill>
              <a:latin typeface="Calibri"/>
              <a:ea typeface="Calibri"/>
              <a:cs typeface="Calibri"/>
              <a:sym typeface="Calibri"/>
            </a:endParaRPr>
          </a:p>
        </p:txBody>
      </p:sp>
      <p:sp>
        <p:nvSpPr>
          <p:cNvPr id="280" name="Google Shape;280;p35"/>
          <p:cNvSpPr/>
          <p:nvPr/>
        </p:nvSpPr>
        <p:spPr>
          <a:xfrm>
            <a:off x="2438400" y="3048000"/>
            <a:ext cx="304800" cy="167640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35"/>
          <p:cNvSpPr txBox="1"/>
          <p:nvPr/>
        </p:nvSpPr>
        <p:spPr>
          <a:xfrm>
            <a:off x="0" y="2895600"/>
            <a:ext cx="24384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 .class or byte code is platform independent, i..e can be executed on any platform (having different CPU or Operating System) using JRE.</a:t>
            </a:r>
            <a:endParaRPr b="0" i="0" sz="1900" u="none" cap="none" strike="noStrike">
              <a:solidFill>
                <a:schemeClr val="dk1"/>
              </a:solidFill>
              <a:latin typeface="Calibri"/>
              <a:ea typeface="Calibri"/>
              <a:cs typeface="Calibri"/>
              <a:sym typeface="Calibri"/>
            </a:endParaRPr>
          </a:p>
        </p:txBody>
      </p:sp>
      <p:sp>
        <p:nvSpPr>
          <p:cNvPr id="282" name="Google Shape;282;p35"/>
          <p:cNvSpPr txBox="1"/>
          <p:nvPr/>
        </p:nvSpPr>
        <p:spPr>
          <a:xfrm>
            <a:off x="0" y="5410200"/>
            <a:ext cx="236220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 .class is platform independent representation </a:t>
            </a:r>
            <a:endParaRPr b="0" i="0" sz="1900" u="none" cap="none" strike="noStrike">
              <a:solidFill>
                <a:schemeClr val="dk1"/>
              </a:solidFill>
              <a:latin typeface="Calibri"/>
              <a:ea typeface="Calibri"/>
              <a:cs typeface="Calibri"/>
              <a:sym typeface="Calibri"/>
            </a:endParaRPr>
          </a:p>
        </p:txBody>
      </p:sp>
      <p:sp>
        <p:nvSpPr>
          <p:cNvPr id="283" name="Google Shape;283;p35"/>
          <p:cNvSpPr txBox="1"/>
          <p:nvPr/>
        </p:nvSpPr>
        <p:spPr>
          <a:xfrm>
            <a:off x="0" y="153900"/>
            <a:ext cx="6590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Calibri"/>
                <a:ea typeface="Calibri"/>
                <a:cs typeface="Calibri"/>
                <a:sym typeface="Calibri"/>
              </a:rPr>
              <a:t>9. How Java is Platform Independent?</a:t>
            </a:r>
            <a:endParaRPr b="1" i="0" sz="2800" u="none" cap="none" strike="noStrike">
              <a:solidFill>
                <a:srgbClr val="FF0000"/>
              </a:solidFill>
              <a:latin typeface="Calibri"/>
              <a:ea typeface="Calibri"/>
              <a:cs typeface="Calibri"/>
              <a:sym typeface="Calibri"/>
            </a:endParaRPr>
          </a:p>
        </p:txBody>
      </p:sp>
      <p:cxnSp>
        <p:nvCxnSpPr>
          <p:cNvPr id="284" name="Google Shape;284;p35"/>
          <p:cNvCxnSpPr/>
          <p:nvPr/>
        </p:nvCxnSpPr>
        <p:spPr>
          <a:xfrm flipH="1" rot="10800000">
            <a:off x="4648200" y="2209800"/>
            <a:ext cx="1219200" cy="609600"/>
          </a:xfrm>
          <a:prstGeom prst="straightConnector1">
            <a:avLst/>
          </a:prstGeom>
          <a:noFill/>
          <a:ln cap="flat" cmpd="sng" w="9525">
            <a:solidFill>
              <a:srgbClr val="4A7DBA"/>
            </a:solidFill>
            <a:prstDash val="solid"/>
            <a:round/>
            <a:headEnd len="sm" w="sm" type="none"/>
            <a:tailEnd len="med" w="med" type="stealth"/>
          </a:ln>
        </p:spPr>
      </p:cxnSp>
      <p:sp>
        <p:nvSpPr>
          <p:cNvPr id="285" name="Google Shape;285;p35"/>
          <p:cNvSpPr txBox="1"/>
          <p:nvPr/>
        </p:nvSpPr>
        <p:spPr>
          <a:xfrm>
            <a:off x="5943600" y="1524000"/>
            <a:ext cx="2635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Command to compile java program</a:t>
            </a:r>
            <a:endParaRPr b="0" i="0" sz="1900" u="none" cap="none" strike="noStrike">
              <a:solidFill>
                <a:schemeClr val="dk1"/>
              </a:solidFill>
              <a:latin typeface="Calibri"/>
              <a:ea typeface="Calibri"/>
              <a:cs typeface="Calibri"/>
              <a:sym typeface="Calibri"/>
            </a:endParaRPr>
          </a:p>
        </p:txBody>
      </p:sp>
      <p:cxnSp>
        <p:nvCxnSpPr>
          <p:cNvPr id="286" name="Google Shape;286;p35"/>
          <p:cNvCxnSpPr/>
          <p:nvPr/>
        </p:nvCxnSpPr>
        <p:spPr>
          <a:xfrm>
            <a:off x="4191000" y="4724400"/>
            <a:ext cx="1600200" cy="1524000"/>
          </a:xfrm>
          <a:prstGeom prst="straightConnector1">
            <a:avLst/>
          </a:prstGeom>
          <a:noFill/>
          <a:ln cap="flat" cmpd="sng" w="9525">
            <a:solidFill>
              <a:srgbClr val="4A7DBA"/>
            </a:solidFill>
            <a:prstDash val="solid"/>
            <a:round/>
            <a:headEnd len="sm" w="sm" type="none"/>
            <a:tailEnd len="med" w="med" type="stealth"/>
          </a:ln>
        </p:spPr>
      </p:cxnSp>
      <p:sp>
        <p:nvSpPr>
          <p:cNvPr id="287" name="Google Shape;287;p35"/>
          <p:cNvSpPr txBox="1"/>
          <p:nvPr/>
        </p:nvSpPr>
        <p:spPr>
          <a:xfrm>
            <a:off x="5943600" y="5791200"/>
            <a:ext cx="2895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Command to interpret java program</a:t>
            </a:r>
            <a:endParaRPr b="0" i="0" sz="1900" u="none" cap="none" strike="noStrike">
              <a:solidFill>
                <a:schemeClr val="dk1"/>
              </a:solidFill>
              <a:latin typeface="Calibri"/>
              <a:ea typeface="Calibri"/>
              <a:cs typeface="Calibri"/>
              <a:sym typeface="Calibri"/>
            </a:endParaRPr>
          </a:p>
        </p:txBody>
      </p:sp>
      <p:sp>
        <p:nvSpPr>
          <p:cNvPr id="288" name="Google Shape;288;p35"/>
          <p:cNvSpPr txBox="1"/>
          <p:nvPr/>
        </p:nvSpPr>
        <p:spPr>
          <a:xfrm>
            <a:off x="5410200" y="228600"/>
            <a:ext cx="2895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Calibri"/>
                <a:ea typeface="Calibri"/>
                <a:cs typeface="Calibri"/>
                <a:sym typeface="Calibri"/>
              </a:rPr>
              <a:t>Since java is interpreted, it executes relatively slower</a:t>
            </a:r>
            <a:endParaRPr b="0" i="0" sz="1900" u="none" cap="none" strike="noStrike">
              <a:solidFill>
                <a:schemeClr val="dk1"/>
              </a:solidFill>
              <a:latin typeface="Calibri"/>
              <a:ea typeface="Calibri"/>
              <a:cs typeface="Calibri"/>
              <a:sym typeface="Calibri"/>
            </a:endParaRPr>
          </a:p>
        </p:txBody>
      </p:sp>
      <p:sp>
        <p:nvSpPr>
          <p:cNvPr id="289" name="Google Shape;289;p3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6"/>
          <p:cNvSpPr txBox="1"/>
          <p:nvPr>
            <p:ph idx="1" type="subTitle"/>
          </p:nvPr>
        </p:nvSpPr>
        <p:spPr>
          <a:xfrm>
            <a:off x="304800" y="228600"/>
            <a:ext cx="8305800" cy="6172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b="1" lang="en-US" sz="3600">
                <a:solidFill>
                  <a:srgbClr val="FF0000"/>
                </a:solidFill>
              </a:rPr>
              <a:t>Programs:</a:t>
            </a:r>
            <a:endParaRPr b="1">
              <a:solidFill>
                <a:srgbClr val="FF0000"/>
              </a:solidFill>
            </a:endParaRPr>
          </a:p>
          <a:p>
            <a:pPr indent="0" lvl="0" marL="0" rtl="0" algn="l">
              <a:lnSpc>
                <a:spcPct val="80000"/>
              </a:lnSpc>
              <a:spcBef>
                <a:spcPts val="720"/>
              </a:spcBef>
              <a:spcAft>
                <a:spcPts val="0"/>
              </a:spcAft>
              <a:buClr>
                <a:srgbClr val="888888"/>
              </a:buClr>
              <a:buSzPts val="3600"/>
              <a:buNone/>
            </a:pPr>
            <a:r>
              <a:rPr lang="en-US"/>
              <a:t>#1.Hello World Program</a:t>
            </a:r>
            <a:endParaRPr/>
          </a:p>
          <a:p>
            <a:pPr indent="0" lvl="0" marL="0" rtl="0" algn="l">
              <a:lnSpc>
                <a:spcPct val="80000"/>
              </a:lnSpc>
              <a:spcBef>
                <a:spcPts val="720"/>
              </a:spcBef>
              <a:spcAft>
                <a:spcPts val="0"/>
              </a:spcAft>
              <a:buClr>
                <a:srgbClr val="888888"/>
              </a:buClr>
              <a:buSzPts val="3600"/>
              <a:buNone/>
            </a:pPr>
            <a:r>
              <a:rPr lang="en-US"/>
              <a:t>#2.Add two numbers, multiply,  mod, divide.</a:t>
            </a:r>
            <a:endParaRPr/>
          </a:p>
          <a:p>
            <a:pPr indent="0" lvl="0" marL="0" rtl="0" algn="l">
              <a:lnSpc>
                <a:spcPct val="80000"/>
              </a:lnSpc>
              <a:spcBef>
                <a:spcPts val="720"/>
              </a:spcBef>
              <a:spcAft>
                <a:spcPts val="0"/>
              </a:spcAft>
              <a:buClr>
                <a:srgbClr val="888888"/>
              </a:buClr>
              <a:buSzPts val="3600"/>
              <a:buNone/>
            </a:pPr>
            <a:r>
              <a:rPr lang="en-US"/>
              <a:t>#3.Display multiplication table of a number</a:t>
            </a:r>
            <a:endParaRPr/>
          </a:p>
          <a:p>
            <a:pPr indent="0" lvl="0" marL="0" rtl="0" algn="l">
              <a:lnSpc>
                <a:spcPct val="80000"/>
              </a:lnSpc>
              <a:spcBef>
                <a:spcPts val="720"/>
              </a:spcBef>
              <a:spcAft>
                <a:spcPts val="0"/>
              </a:spcAft>
              <a:buClr>
                <a:srgbClr val="888888"/>
              </a:buClr>
              <a:buSzPts val="3600"/>
              <a:buNone/>
            </a:pPr>
            <a:r>
              <a:rPr lang="en-US"/>
              <a:t>#4.Bit complex mathematical expression</a:t>
            </a:r>
            <a:endParaRPr/>
          </a:p>
          <a:p>
            <a:pPr indent="0" lvl="0" marL="0" rtl="0" algn="l">
              <a:lnSpc>
                <a:spcPct val="80000"/>
              </a:lnSpc>
              <a:spcBef>
                <a:spcPts val="720"/>
              </a:spcBef>
              <a:spcAft>
                <a:spcPts val="0"/>
              </a:spcAft>
              <a:buClr>
                <a:srgbClr val="888888"/>
              </a:buClr>
              <a:buSzPts val="3600"/>
              <a:buNone/>
            </a:pPr>
            <a:r>
              <a:rPr lang="en-US"/>
              <a:t>#5.Fibonacci series</a:t>
            </a:r>
            <a:endParaRPr/>
          </a:p>
          <a:p>
            <a:pPr indent="0" lvl="0" marL="0" rtl="0" algn="l">
              <a:lnSpc>
                <a:spcPct val="80000"/>
              </a:lnSpc>
              <a:spcBef>
                <a:spcPts val="720"/>
              </a:spcBef>
              <a:spcAft>
                <a:spcPts val="0"/>
              </a:spcAft>
              <a:buClr>
                <a:srgbClr val="888888"/>
              </a:buClr>
              <a:buSzPts val="3600"/>
              <a:buNone/>
            </a:pPr>
            <a:r>
              <a:rPr lang="en-US"/>
              <a:t>#6.Extract and print each digit of a number</a:t>
            </a:r>
            <a:endParaRPr/>
          </a:p>
          <a:p>
            <a:pPr indent="0" lvl="0" marL="0" rtl="0" algn="l">
              <a:lnSpc>
                <a:spcPct val="80000"/>
              </a:lnSpc>
              <a:spcBef>
                <a:spcPts val="720"/>
              </a:spcBef>
              <a:spcAft>
                <a:spcPts val="0"/>
              </a:spcAft>
              <a:buClr>
                <a:srgbClr val="888888"/>
              </a:buClr>
              <a:buSzPts val="3600"/>
              <a:buFont typeface="Arial"/>
              <a:buNone/>
            </a:pPr>
            <a:r>
              <a:rPr lang="en-US"/>
              <a:t>#7.Use loops to display multiplication tables from 1 to 5, and 10 multiples of each.</a:t>
            </a:r>
            <a:endParaRPr/>
          </a:p>
          <a:p>
            <a:pPr indent="0" lvl="0" marL="0" rtl="0" algn="l">
              <a:lnSpc>
                <a:spcPct val="100000"/>
              </a:lnSpc>
              <a:spcBef>
                <a:spcPts val="0"/>
              </a:spcBef>
              <a:spcAft>
                <a:spcPts val="0"/>
              </a:spcAft>
              <a:buClr>
                <a:schemeClr val="dk1"/>
              </a:buClr>
              <a:buSzPts val="2800"/>
              <a:buFont typeface="Arial"/>
              <a:buNone/>
            </a:pPr>
            <a:r>
              <a:rPr lang="en-US">
                <a:solidFill>
                  <a:schemeClr val="dk1"/>
                </a:solidFill>
              </a:rPr>
              <a:t>#8. Program to check Armstrong number</a:t>
            </a:r>
            <a:endParaRPr>
              <a:solidFill>
                <a:schemeClr val="dk1"/>
              </a:solidFill>
            </a:endParaRPr>
          </a:p>
          <a:p>
            <a:pPr indent="0" lvl="0" marL="0" rtl="0" algn="l">
              <a:lnSpc>
                <a:spcPct val="100000"/>
              </a:lnSpc>
              <a:spcBef>
                <a:spcPts val="0"/>
              </a:spcBef>
              <a:spcAft>
                <a:spcPts val="0"/>
              </a:spcAft>
              <a:buClr>
                <a:schemeClr val="dk1"/>
              </a:buClr>
              <a:buSzPts val="2800"/>
              <a:buFont typeface="Arial"/>
              <a:buNone/>
            </a:pPr>
            <a:r>
              <a:rPr lang="en-US">
                <a:solidFill>
                  <a:schemeClr val="dk1"/>
                </a:solidFill>
              </a:rPr>
              <a:t>#9.Take a number in String format, print sum of individual digits. Eg. If “5436” is given as input, output should be 18 i..e 5+4+3+6</a:t>
            </a:r>
            <a:endParaRPr/>
          </a:p>
        </p:txBody>
      </p:sp>
      <p:sp>
        <p:nvSpPr>
          <p:cNvPr id="295" name="Google Shape;295;p3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37"/>
          <p:cNvSpPr txBox="1"/>
          <p:nvPr>
            <p:ph idx="1" type="subTitle"/>
          </p:nvPr>
        </p:nvSpPr>
        <p:spPr>
          <a:xfrm>
            <a:off x="304800" y="228600"/>
            <a:ext cx="8305800" cy="6172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3600"/>
              <a:buNone/>
            </a:pPr>
            <a:r>
              <a:rPr b="1" lang="en-US">
                <a:solidFill>
                  <a:srgbClr val="FF0000"/>
                </a:solidFill>
              </a:rPr>
              <a:t>Programs:</a:t>
            </a:r>
            <a:endParaRPr b="1">
              <a:solidFill>
                <a:srgbClr val="FF0000"/>
              </a:solidFill>
            </a:endParaRPr>
          </a:p>
          <a:p>
            <a:pPr indent="0" lvl="0" marL="0" rtl="0" algn="l">
              <a:lnSpc>
                <a:spcPct val="100000"/>
              </a:lnSpc>
              <a:spcBef>
                <a:spcPts val="0"/>
              </a:spcBef>
              <a:spcAft>
                <a:spcPts val="0"/>
              </a:spcAft>
              <a:buClr>
                <a:schemeClr val="dk1"/>
              </a:buClr>
              <a:buSzPts val="2800"/>
              <a:buFont typeface="Arial"/>
              <a:buNone/>
            </a:pPr>
            <a:r>
              <a:rPr lang="en-US">
                <a:solidFill>
                  <a:schemeClr val="dk1"/>
                </a:solidFill>
              </a:rPr>
              <a:t>#10. Reverse digits of any given int and print. For eg. 4386 is input, output should be 6834</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#11. Read contents of a file, append A at the end of every word, and write it back to file</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2800"/>
              <a:buNone/>
            </a:pPr>
            <a:r>
              <a:rPr lang="en-US">
                <a:solidFill>
                  <a:schemeClr val="dk1"/>
                </a:solidFill>
              </a:rPr>
              <a:t>For eg, if below is contents of file</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Hello How are you?</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This need to be changed to </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HelloA HowA areA you?A</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#12. For a given int, multiply with 2 and print, whenever Enter key is pressed. Program can exit, when stop is entered by user, and enter is pressed.</a:t>
            </a:r>
            <a:endParaRPr>
              <a:solidFill>
                <a:schemeClr val="dk1"/>
              </a:solidFill>
            </a:endParaRPr>
          </a:p>
          <a:p>
            <a:pPr indent="0" lvl="0" marL="0" rtl="0" algn="l">
              <a:lnSpc>
                <a:spcPct val="100000"/>
              </a:lnSpc>
              <a:spcBef>
                <a:spcPts val="0"/>
              </a:spcBef>
              <a:spcAft>
                <a:spcPts val="0"/>
              </a:spcAft>
              <a:buClr>
                <a:schemeClr val="dk1"/>
              </a:buClr>
              <a:buSzPts val="2800"/>
              <a:buNone/>
            </a:pPr>
            <a:r>
              <a:rPr lang="en-US">
                <a:solidFill>
                  <a:schemeClr val="dk1"/>
                </a:solidFill>
              </a:rPr>
              <a:t>#13.Print two dimensional arrays, in column major order i..e print first column numbers, then second column,etc…</a:t>
            </a:r>
            <a:endParaRPr>
              <a:solidFill>
                <a:schemeClr val="dk1"/>
              </a:solidFill>
            </a:endParaRPr>
          </a:p>
          <a:p>
            <a:pPr indent="0" lvl="0" marL="0" rtl="0" algn="l">
              <a:lnSpc>
                <a:spcPct val="100000"/>
              </a:lnSpc>
              <a:spcBef>
                <a:spcPts val="0"/>
              </a:spcBef>
              <a:spcAft>
                <a:spcPts val="0"/>
              </a:spcAft>
              <a:buClr>
                <a:schemeClr val="dk1"/>
              </a:buClr>
              <a:buSzPts val="2800"/>
              <a:buFont typeface="Arial"/>
              <a:buNone/>
            </a:pPr>
            <a:r>
              <a:t/>
            </a:r>
            <a:endParaRPr>
              <a:solidFill>
                <a:schemeClr val="dk1"/>
              </a:solidFill>
              <a:latin typeface="Calibri"/>
              <a:ea typeface="Calibri"/>
              <a:cs typeface="Calibri"/>
              <a:sym typeface="Calibri"/>
            </a:endParaRPr>
          </a:p>
        </p:txBody>
      </p:sp>
      <p:sp>
        <p:nvSpPr>
          <p:cNvPr id="301" name="Google Shape;301;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graphicFrame>
        <p:nvGraphicFramePr>
          <p:cNvPr id="306" name="Google Shape;306;p38"/>
          <p:cNvGraphicFramePr/>
          <p:nvPr/>
        </p:nvGraphicFramePr>
        <p:xfrm>
          <a:off x="1524000" y="1397000"/>
          <a:ext cx="3000000" cy="3000000"/>
        </p:xfrm>
        <a:graphic>
          <a:graphicData uri="http://schemas.openxmlformats.org/drawingml/2006/table">
            <a:tbl>
              <a:tblPr bandRow="1" firstRow="1">
                <a:noFill/>
                <a:tableStyleId>{2E0062F9-2BA4-425B-AC13-6CD8B3B8ABBC}</a:tableStyleId>
              </a:tblPr>
              <a:tblGrid>
                <a:gridCol w="870850"/>
                <a:gridCol w="870850"/>
                <a:gridCol w="870850"/>
                <a:gridCol w="870850"/>
                <a:gridCol w="870850"/>
                <a:gridCol w="870850"/>
                <a:gridCol w="8708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07" name="Google Shape;307;p38"/>
          <p:cNvSpPr/>
          <p:nvPr/>
        </p:nvSpPr>
        <p:spPr>
          <a:xfrm>
            <a:off x="192700" y="475475"/>
            <a:ext cx="8153400" cy="563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programs:</a:t>
            </a:r>
            <a:endParaRPr b="1" i="0" sz="28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#14..print  two dimensional array elements diagonal wise, starting from left(consider no. of rows are same as number of columns)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#15.print two dimensional array elements diagonal wise, starting from left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#16diff b/n runtime &amp; compile time polymorphism</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08" name="Google Shape;308;p3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9"/>
          <p:cNvSpPr txBox="1"/>
          <p:nvPr>
            <p:ph idx="1" type="subTitle"/>
          </p:nvPr>
        </p:nvSpPr>
        <p:spPr>
          <a:xfrm>
            <a:off x="281550" y="341525"/>
            <a:ext cx="8733300" cy="6400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10. Arrays: </a:t>
            </a:r>
            <a:r>
              <a:rPr lang="en-US"/>
              <a:t>An Array is simplest data structure  which stores same type of multiple items, sequentially in main memory.</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a:t>An array has a name, type, and size associated with it. Size of array is number of elements in it.</a:t>
            </a:r>
            <a:endParaRPr/>
          </a:p>
          <a:p>
            <a:pPr indent="0" lvl="0" marL="0" rtl="0" algn="just">
              <a:lnSpc>
                <a:spcPct val="100000"/>
              </a:lnSpc>
              <a:spcBef>
                <a:spcPts val="640"/>
              </a:spcBef>
              <a:spcAft>
                <a:spcPts val="0"/>
              </a:spcAft>
              <a:buClr>
                <a:srgbClr val="888888"/>
              </a:buClr>
              <a:buSzPts val="3200"/>
              <a:buNone/>
            </a:pPr>
            <a:r>
              <a:rPr lang="en-US"/>
              <a:t> Array is stored in above manner in Main Memory.</a:t>
            </a:r>
            <a:endParaRPr/>
          </a:p>
          <a:p>
            <a:pPr indent="0" lvl="0" marL="0" rtl="0" algn="just">
              <a:lnSpc>
                <a:spcPct val="100000"/>
              </a:lnSpc>
              <a:spcBef>
                <a:spcPts val="640"/>
              </a:spcBef>
              <a:spcAft>
                <a:spcPts val="0"/>
              </a:spcAft>
              <a:buClr>
                <a:srgbClr val="FF0000"/>
              </a:buClr>
              <a:buSzPts val="3200"/>
              <a:buNone/>
            </a:pPr>
            <a:r>
              <a:rPr lang="en-US">
                <a:solidFill>
                  <a:srgbClr val="FF0000"/>
                </a:solidFill>
              </a:rPr>
              <a:t>Array_name.length</a:t>
            </a:r>
            <a:r>
              <a:rPr lang="en-US"/>
              <a:t> gives total number of elements in array</a:t>
            </a:r>
            <a:endParaRPr/>
          </a:p>
          <a:p>
            <a:pPr indent="0" lvl="0" marL="0" rtl="0" algn="just">
              <a:lnSpc>
                <a:spcPct val="100000"/>
              </a:lnSpc>
              <a:spcBef>
                <a:spcPts val="640"/>
              </a:spcBef>
              <a:spcAft>
                <a:spcPts val="0"/>
              </a:spcAft>
              <a:buClr>
                <a:srgbClr val="888888"/>
              </a:buClr>
              <a:buSzPts val="3200"/>
              <a:buNone/>
            </a:pPr>
            <a:r>
              <a:t/>
            </a:r>
            <a:endParaRPr/>
          </a:p>
        </p:txBody>
      </p:sp>
      <p:sp>
        <p:nvSpPr>
          <p:cNvPr id="314" name="Google Shape;314;p39"/>
          <p:cNvSpPr/>
          <p:nvPr/>
        </p:nvSpPr>
        <p:spPr>
          <a:xfrm>
            <a:off x="5334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56</a:t>
            </a:r>
            <a:endParaRPr b="0" i="0" sz="1800" u="none" cap="none" strike="noStrike">
              <a:solidFill>
                <a:schemeClr val="lt1"/>
              </a:solidFill>
              <a:latin typeface="Calibri"/>
              <a:ea typeface="Calibri"/>
              <a:cs typeface="Calibri"/>
              <a:sym typeface="Calibri"/>
            </a:endParaRPr>
          </a:p>
        </p:txBody>
      </p:sp>
      <p:sp>
        <p:nvSpPr>
          <p:cNvPr id="315" name="Google Shape;315;p39"/>
          <p:cNvSpPr/>
          <p:nvPr/>
        </p:nvSpPr>
        <p:spPr>
          <a:xfrm>
            <a:off x="14478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23</a:t>
            </a:r>
            <a:endParaRPr b="0" i="0" sz="1800" u="none" cap="none" strike="noStrike">
              <a:solidFill>
                <a:schemeClr val="lt1"/>
              </a:solidFill>
              <a:latin typeface="Calibri"/>
              <a:ea typeface="Calibri"/>
              <a:cs typeface="Calibri"/>
              <a:sym typeface="Calibri"/>
            </a:endParaRPr>
          </a:p>
        </p:txBody>
      </p:sp>
      <p:sp>
        <p:nvSpPr>
          <p:cNvPr id="316" name="Google Shape;316;p39"/>
          <p:cNvSpPr/>
          <p:nvPr/>
        </p:nvSpPr>
        <p:spPr>
          <a:xfrm>
            <a:off x="23622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52</a:t>
            </a:r>
            <a:endParaRPr b="0" i="0" sz="1800" u="none" cap="none" strike="noStrike">
              <a:solidFill>
                <a:schemeClr val="lt1"/>
              </a:solidFill>
              <a:latin typeface="Calibri"/>
              <a:ea typeface="Calibri"/>
              <a:cs typeface="Calibri"/>
              <a:sym typeface="Calibri"/>
            </a:endParaRPr>
          </a:p>
        </p:txBody>
      </p:sp>
      <p:sp>
        <p:nvSpPr>
          <p:cNvPr id="317" name="Google Shape;317;p39"/>
          <p:cNvSpPr txBox="1"/>
          <p:nvPr/>
        </p:nvSpPr>
        <p:spPr>
          <a:xfrm>
            <a:off x="457200" y="15794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0</a:t>
            </a:r>
            <a:endParaRPr b="0" i="0" sz="1600" u="none" cap="none" strike="noStrike">
              <a:solidFill>
                <a:srgbClr val="888888"/>
              </a:solidFill>
              <a:latin typeface="Calibri"/>
              <a:ea typeface="Calibri"/>
              <a:cs typeface="Calibri"/>
              <a:sym typeface="Calibri"/>
            </a:endParaRPr>
          </a:p>
        </p:txBody>
      </p:sp>
      <p:sp>
        <p:nvSpPr>
          <p:cNvPr id="318" name="Google Shape;318;p39"/>
          <p:cNvSpPr txBox="1"/>
          <p:nvPr/>
        </p:nvSpPr>
        <p:spPr>
          <a:xfrm>
            <a:off x="14478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319" name="Google Shape;319;p39"/>
          <p:cNvSpPr txBox="1"/>
          <p:nvPr/>
        </p:nvSpPr>
        <p:spPr>
          <a:xfrm>
            <a:off x="22860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320" name="Google Shape;320;p39"/>
          <p:cNvSpPr txBox="1"/>
          <p:nvPr/>
        </p:nvSpPr>
        <p:spPr>
          <a:xfrm>
            <a:off x="6754090" y="147551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Index</a:t>
            </a:r>
            <a:endParaRPr b="0" i="0" sz="2000" u="none" cap="none" strike="noStrike">
              <a:solidFill>
                <a:srgbClr val="888888"/>
              </a:solidFill>
              <a:latin typeface="Calibri"/>
              <a:ea typeface="Calibri"/>
              <a:cs typeface="Calibri"/>
              <a:sym typeface="Calibri"/>
            </a:endParaRPr>
          </a:p>
        </p:txBody>
      </p:sp>
      <p:cxnSp>
        <p:nvCxnSpPr>
          <p:cNvPr id="321" name="Google Shape;321;p39"/>
          <p:cNvCxnSpPr/>
          <p:nvPr/>
        </p:nvCxnSpPr>
        <p:spPr>
          <a:xfrm flipH="1" rot="10800000">
            <a:off x="5715000" y="1655618"/>
            <a:ext cx="1676400" cy="228600"/>
          </a:xfrm>
          <a:prstGeom prst="straightConnector1">
            <a:avLst/>
          </a:prstGeom>
          <a:noFill/>
          <a:ln cap="flat" cmpd="sng" w="9525">
            <a:solidFill>
              <a:srgbClr val="4A7DBA"/>
            </a:solidFill>
            <a:prstDash val="solid"/>
            <a:round/>
            <a:headEnd len="sm" w="sm" type="none"/>
            <a:tailEnd len="med" w="med" type="stealth"/>
          </a:ln>
        </p:spPr>
      </p:cxnSp>
      <p:sp>
        <p:nvSpPr>
          <p:cNvPr id="322" name="Google Shape;322;p39"/>
          <p:cNvSpPr/>
          <p:nvPr/>
        </p:nvSpPr>
        <p:spPr>
          <a:xfrm>
            <a:off x="32766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32</a:t>
            </a:r>
            <a:endParaRPr b="0" i="0" sz="1800" u="none" cap="none" strike="noStrike">
              <a:solidFill>
                <a:schemeClr val="lt1"/>
              </a:solidFill>
              <a:latin typeface="Calibri"/>
              <a:ea typeface="Calibri"/>
              <a:cs typeface="Calibri"/>
              <a:sym typeface="Calibri"/>
            </a:endParaRPr>
          </a:p>
        </p:txBody>
      </p:sp>
      <p:sp>
        <p:nvSpPr>
          <p:cNvPr id="323" name="Google Shape;323;p39"/>
          <p:cNvSpPr/>
          <p:nvPr/>
        </p:nvSpPr>
        <p:spPr>
          <a:xfrm>
            <a:off x="41910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41</a:t>
            </a:r>
            <a:endParaRPr b="0" i="0" sz="1800" u="none" cap="none" strike="noStrike">
              <a:solidFill>
                <a:schemeClr val="lt1"/>
              </a:solidFill>
              <a:latin typeface="Calibri"/>
              <a:ea typeface="Calibri"/>
              <a:cs typeface="Calibri"/>
              <a:sym typeface="Calibri"/>
            </a:endParaRPr>
          </a:p>
        </p:txBody>
      </p:sp>
      <p:sp>
        <p:nvSpPr>
          <p:cNvPr id="324" name="Google Shape;324;p39"/>
          <p:cNvSpPr/>
          <p:nvPr/>
        </p:nvSpPr>
        <p:spPr>
          <a:xfrm>
            <a:off x="5105400" y="21128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32</a:t>
            </a:r>
            <a:endParaRPr b="0" i="0" sz="1800" u="none" cap="none" strike="noStrike">
              <a:solidFill>
                <a:schemeClr val="lt1"/>
              </a:solidFill>
              <a:latin typeface="Calibri"/>
              <a:ea typeface="Calibri"/>
              <a:cs typeface="Calibri"/>
              <a:sym typeface="Calibri"/>
            </a:endParaRPr>
          </a:p>
        </p:txBody>
      </p:sp>
      <p:sp>
        <p:nvSpPr>
          <p:cNvPr id="325" name="Google Shape;325;p39"/>
          <p:cNvSpPr txBox="1"/>
          <p:nvPr/>
        </p:nvSpPr>
        <p:spPr>
          <a:xfrm>
            <a:off x="3276600" y="16556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3</a:t>
            </a:r>
            <a:endParaRPr b="0" i="0" sz="1600" u="none" cap="none" strike="noStrike">
              <a:solidFill>
                <a:srgbClr val="888888"/>
              </a:solidFill>
              <a:latin typeface="Calibri"/>
              <a:ea typeface="Calibri"/>
              <a:cs typeface="Calibri"/>
              <a:sym typeface="Calibri"/>
            </a:endParaRPr>
          </a:p>
        </p:txBody>
      </p:sp>
      <p:sp>
        <p:nvSpPr>
          <p:cNvPr id="326" name="Google Shape;326;p39"/>
          <p:cNvSpPr txBox="1"/>
          <p:nvPr/>
        </p:nvSpPr>
        <p:spPr>
          <a:xfrm>
            <a:off x="4267200" y="17318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4</a:t>
            </a:r>
            <a:endParaRPr b="0" i="0" sz="1600" u="none" cap="none" strike="noStrike">
              <a:solidFill>
                <a:srgbClr val="888888"/>
              </a:solidFill>
              <a:latin typeface="Calibri"/>
              <a:ea typeface="Calibri"/>
              <a:cs typeface="Calibri"/>
              <a:sym typeface="Calibri"/>
            </a:endParaRPr>
          </a:p>
        </p:txBody>
      </p:sp>
      <p:sp>
        <p:nvSpPr>
          <p:cNvPr id="327" name="Google Shape;327;p39"/>
          <p:cNvSpPr txBox="1"/>
          <p:nvPr/>
        </p:nvSpPr>
        <p:spPr>
          <a:xfrm>
            <a:off x="5105400" y="1731818"/>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5</a:t>
            </a:r>
            <a:endParaRPr b="0" i="0" sz="1600" u="none" cap="none" strike="noStrike">
              <a:solidFill>
                <a:srgbClr val="888888"/>
              </a:solidFill>
              <a:latin typeface="Calibri"/>
              <a:ea typeface="Calibri"/>
              <a:cs typeface="Calibri"/>
              <a:sym typeface="Calibri"/>
            </a:endParaRPr>
          </a:p>
        </p:txBody>
      </p:sp>
      <p:cxnSp>
        <p:nvCxnSpPr>
          <p:cNvPr id="328" name="Google Shape;328;p39"/>
          <p:cNvCxnSpPr/>
          <p:nvPr/>
        </p:nvCxnSpPr>
        <p:spPr>
          <a:xfrm flipH="1" rot="10800000">
            <a:off x="5715000" y="2417618"/>
            <a:ext cx="1143000" cy="76200"/>
          </a:xfrm>
          <a:prstGeom prst="straightConnector1">
            <a:avLst/>
          </a:prstGeom>
          <a:noFill/>
          <a:ln cap="flat" cmpd="sng" w="28575">
            <a:solidFill>
              <a:schemeClr val="dk1"/>
            </a:solidFill>
            <a:prstDash val="dash"/>
            <a:round/>
            <a:headEnd len="sm" w="sm" type="none"/>
            <a:tailEnd len="med" w="med" type="stealth"/>
          </a:ln>
        </p:spPr>
      </p:cxnSp>
      <p:sp>
        <p:nvSpPr>
          <p:cNvPr id="329" name="Google Shape;329;p39"/>
          <p:cNvSpPr txBox="1"/>
          <p:nvPr/>
        </p:nvSpPr>
        <p:spPr>
          <a:xfrm>
            <a:off x="6754090" y="22098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Element or item</a:t>
            </a:r>
            <a:endParaRPr b="0" i="0" sz="2000" u="none" cap="none" strike="noStrike">
              <a:solidFill>
                <a:srgbClr val="888888"/>
              </a:solidFill>
              <a:latin typeface="Calibri"/>
              <a:ea typeface="Calibri"/>
              <a:cs typeface="Calibri"/>
              <a:sym typeface="Calibri"/>
            </a:endParaRPr>
          </a:p>
        </p:txBody>
      </p:sp>
      <p:sp>
        <p:nvSpPr>
          <p:cNvPr id="330" name="Google Shape;330;p3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40"/>
          <p:cNvSpPr txBox="1"/>
          <p:nvPr>
            <p:ph idx="1" type="subTitle"/>
          </p:nvPr>
        </p:nvSpPr>
        <p:spPr>
          <a:xfrm>
            <a:off x="0" y="144350"/>
            <a:ext cx="9144000" cy="6637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lang="en-US" sz="2960"/>
              <a:t>Array can be of any type. There are two ways an array can be declared</a:t>
            </a:r>
            <a:endParaRPr/>
          </a:p>
          <a:p>
            <a:pPr indent="0" lvl="0" marL="0" rtl="0" algn="just">
              <a:lnSpc>
                <a:spcPct val="90000"/>
              </a:lnSpc>
              <a:spcBef>
                <a:spcPts val="592"/>
              </a:spcBef>
              <a:spcAft>
                <a:spcPts val="0"/>
              </a:spcAft>
              <a:buClr>
                <a:srgbClr val="888888"/>
              </a:buClr>
              <a:buSzPts val="2960"/>
              <a:buNone/>
            </a:pPr>
            <a:r>
              <a:rPr lang="en-US" sz="2960"/>
              <a:t>1. For eg. To declare an int array of size 20</a:t>
            </a:r>
            <a:endParaRPr/>
          </a:p>
          <a:p>
            <a:pPr indent="0" lvl="0" marL="0" rtl="0" algn="just">
              <a:lnSpc>
                <a:spcPct val="90000"/>
              </a:lnSpc>
              <a:spcBef>
                <a:spcPts val="592"/>
              </a:spcBef>
              <a:spcAft>
                <a:spcPts val="0"/>
              </a:spcAft>
              <a:buClr>
                <a:srgbClr val="00B050"/>
              </a:buClr>
              <a:buSzPts val="2960"/>
              <a:buNone/>
            </a:pPr>
            <a:r>
              <a:rPr i="1" lang="en-US" sz="2960">
                <a:solidFill>
                  <a:srgbClr val="00B050"/>
                </a:solidFill>
              </a:rPr>
              <a:t>int</a:t>
            </a:r>
            <a:r>
              <a:rPr i="1" lang="en-US" sz="2960"/>
              <a:t> arr[] = </a:t>
            </a:r>
            <a:r>
              <a:rPr i="1" lang="en-US" sz="2960">
                <a:solidFill>
                  <a:srgbClr val="00B050"/>
                </a:solidFill>
              </a:rPr>
              <a:t>new</a:t>
            </a:r>
            <a:r>
              <a:rPr i="1" lang="en-US" sz="2960"/>
              <a:t> </a:t>
            </a:r>
            <a:r>
              <a:rPr i="1" lang="en-US" sz="2960">
                <a:solidFill>
                  <a:srgbClr val="00B050"/>
                </a:solidFill>
              </a:rPr>
              <a:t>int</a:t>
            </a:r>
            <a:r>
              <a:rPr i="1" lang="en-US" sz="2960"/>
              <a:t>[20];</a:t>
            </a:r>
            <a:endParaRPr/>
          </a:p>
          <a:p>
            <a:pPr indent="0" lvl="0" marL="0" rtl="0" algn="just">
              <a:lnSpc>
                <a:spcPct val="90000"/>
              </a:lnSpc>
              <a:spcBef>
                <a:spcPts val="592"/>
              </a:spcBef>
              <a:spcAft>
                <a:spcPts val="0"/>
              </a:spcAft>
              <a:buClr>
                <a:srgbClr val="888888"/>
              </a:buClr>
              <a:buSzPts val="2960"/>
              <a:buNone/>
            </a:pPr>
            <a:r>
              <a:rPr i="1" lang="en-US" sz="2960"/>
              <a:t>//only memory is allocated, but not initialized</a:t>
            </a:r>
            <a:endParaRPr/>
          </a:p>
          <a:p>
            <a:pPr indent="0" lvl="0" marL="0" rtl="0" algn="just">
              <a:lnSpc>
                <a:spcPct val="90000"/>
              </a:lnSpc>
              <a:spcBef>
                <a:spcPts val="592"/>
              </a:spcBef>
              <a:spcAft>
                <a:spcPts val="0"/>
              </a:spcAft>
              <a:buClr>
                <a:srgbClr val="888888"/>
              </a:buClr>
              <a:buSzPts val="2960"/>
              <a:buNone/>
            </a:pPr>
            <a:r>
              <a:rPr lang="en-US" sz="2960"/>
              <a:t>//new keyword is used to allocate memory</a:t>
            </a:r>
            <a:endParaRPr/>
          </a:p>
          <a:p>
            <a:pPr indent="0" lvl="0" marL="0" rtl="0" algn="just">
              <a:lnSpc>
                <a:spcPct val="90000"/>
              </a:lnSpc>
              <a:spcBef>
                <a:spcPts val="592"/>
              </a:spcBef>
              <a:spcAft>
                <a:spcPts val="0"/>
              </a:spcAft>
              <a:buClr>
                <a:srgbClr val="888888"/>
              </a:buClr>
              <a:buSzPts val="2960"/>
              <a:buNone/>
            </a:pPr>
            <a:r>
              <a:t/>
            </a:r>
            <a:endParaRPr sz="2960"/>
          </a:p>
          <a:p>
            <a:pPr indent="0" lvl="0" marL="0" rtl="0" algn="just">
              <a:lnSpc>
                <a:spcPct val="90000"/>
              </a:lnSpc>
              <a:spcBef>
                <a:spcPts val="592"/>
              </a:spcBef>
              <a:spcAft>
                <a:spcPts val="0"/>
              </a:spcAft>
              <a:buClr>
                <a:srgbClr val="888888"/>
              </a:buClr>
              <a:buSzPts val="2960"/>
              <a:buNone/>
            </a:pPr>
            <a:r>
              <a:rPr lang="en-US" sz="2960"/>
              <a:t>2.How to initialize arrays, below statement allocates memory and also initializes values</a:t>
            </a:r>
            <a:endParaRPr/>
          </a:p>
          <a:p>
            <a:pPr indent="0" lvl="0" marL="0" rtl="0" algn="just">
              <a:lnSpc>
                <a:spcPct val="90000"/>
              </a:lnSpc>
              <a:spcBef>
                <a:spcPts val="592"/>
              </a:spcBef>
              <a:spcAft>
                <a:spcPts val="0"/>
              </a:spcAft>
              <a:buClr>
                <a:srgbClr val="888888"/>
              </a:buClr>
              <a:buSzPts val="2960"/>
              <a:buNone/>
            </a:pPr>
            <a:r>
              <a:rPr i="1" lang="en-US" sz="2960">
                <a:solidFill>
                  <a:srgbClr val="FF0000"/>
                </a:solidFill>
              </a:rPr>
              <a:t>float marks[] ={ 34,21,42,18}; </a:t>
            </a:r>
            <a:endParaRPr i="1" sz="2960">
              <a:solidFill>
                <a:srgbClr val="FF0000"/>
              </a:solidFill>
            </a:endParaRPr>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41"/>
          <p:cNvSpPr txBox="1"/>
          <p:nvPr>
            <p:ph idx="1" type="subTitle"/>
          </p:nvPr>
        </p:nvSpPr>
        <p:spPr>
          <a:xfrm>
            <a:off x="0" y="170025"/>
            <a:ext cx="9144000" cy="6611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t/>
            </a:r>
            <a:endParaRPr i="1" sz="2960">
              <a:solidFill>
                <a:srgbClr val="FF0000"/>
              </a:solidFill>
            </a:endParaRPr>
          </a:p>
          <a:p>
            <a:pPr indent="0" lvl="0" marL="0" rtl="0" algn="just">
              <a:lnSpc>
                <a:spcPct val="90000"/>
              </a:lnSpc>
              <a:spcBef>
                <a:spcPts val="592"/>
              </a:spcBef>
              <a:spcAft>
                <a:spcPts val="0"/>
              </a:spcAft>
              <a:buClr>
                <a:srgbClr val="888888"/>
              </a:buClr>
              <a:buSzPts val="2960"/>
              <a:buNone/>
            </a:pPr>
            <a:r>
              <a:rPr i="1" lang="en-US" sz="2960"/>
              <a:t>//new keyword not required</a:t>
            </a:r>
            <a:endParaRPr/>
          </a:p>
          <a:p>
            <a:pPr indent="0" lvl="0" marL="0" rtl="0" algn="just">
              <a:lnSpc>
                <a:spcPct val="90000"/>
              </a:lnSpc>
              <a:spcBef>
                <a:spcPts val="592"/>
              </a:spcBef>
              <a:spcAft>
                <a:spcPts val="0"/>
              </a:spcAft>
              <a:buClr>
                <a:srgbClr val="888888"/>
              </a:buClr>
              <a:buSzPts val="2960"/>
              <a:buNone/>
            </a:pPr>
            <a:r>
              <a:t/>
            </a:r>
            <a:endParaRPr sz="2960"/>
          </a:p>
          <a:p>
            <a:pPr indent="0" lvl="0" marL="0" rtl="0" algn="just">
              <a:lnSpc>
                <a:spcPct val="90000"/>
              </a:lnSpc>
              <a:spcBef>
                <a:spcPts val="592"/>
              </a:spcBef>
              <a:spcAft>
                <a:spcPts val="0"/>
              </a:spcAft>
              <a:buClr>
                <a:srgbClr val="888888"/>
              </a:buClr>
              <a:buSzPts val="2960"/>
              <a:buNone/>
            </a:pPr>
            <a:r>
              <a:rPr lang="en-US" sz="2960"/>
              <a:t>An element in an array can be referred using index as shown below.</a:t>
            </a:r>
            <a:endParaRPr/>
          </a:p>
          <a:p>
            <a:pPr indent="0" lvl="0" marL="0" rtl="0" algn="just">
              <a:lnSpc>
                <a:spcPct val="90000"/>
              </a:lnSpc>
              <a:spcBef>
                <a:spcPts val="592"/>
              </a:spcBef>
              <a:spcAft>
                <a:spcPts val="0"/>
              </a:spcAft>
              <a:buClr>
                <a:srgbClr val="888888"/>
              </a:buClr>
              <a:buSzPts val="2960"/>
              <a:buNone/>
            </a:pPr>
            <a:r>
              <a:rPr i="1" lang="en-US" sz="2960"/>
              <a:t>arr[3] = 56;//to access an item in index 3</a:t>
            </a:r>
            <a:endParaRPr/>
          </a:p>
          <a:p>
            <a:pPr indent="0" lvl="0" marL="0" rtl="0" algn="just">
              <a:lnSpc>
                <a:spcPct val="90000"/>
              </a:lnSpc>
              <a:spcBef>
                <a:spcPts val="592"/>
              </a:spcBef>
              <a:spcAft>
                <a:spcPts val="0"/>
              </a:spcAft>
              <a:buClr>
                <a:srgbClr val="888888"/>
              </a:buClr>
              <a:buSzPts val="2960"/>
              <a:buNone/>
            </a:pPr>
            <a:r>
              <a:rPr i="1" lang="en-US" sz="2960"/>
              <a:t>System.out.println(arr[3]);</a:t>
            </a:r>
            <a:endParaRPr i="1" sz="2960"/>
          </a:p>
          <a:p>
            <a:pPr indent="0" lvl="0" marL="0" rtl="0" algn="just">
              <a:lnSpc>
                <a:spcPct val="90000"/>
              </a:lnSpc>
              <a:spcBef>
                <a:spcPts val="592"/>
              </a:spcBef>
              <a:spcAft>
                <a:spcPts val="0"/>
              </a:spcAft>
              <a:buClr>
                <a:srgbClr val="888888"/>
              </a:buClr>
              <a:buSzPts val="2960"/>
              <a:buNone/>
            </a:pPr>
            <a:r>
              <a:t/>
            </a:r>
            <a:endParaRPr sz="2960"/>
          </a:p>
          <a:p>
            <a:pPr indent="0" lvl="0" marL="0" rtl="0" algn="just">
              <a:lnSpc>
                <a:spcPct val="90000"/>
              </a:lnSpc>
              <a:spcBef>
                <a:spcPts val="592"/>
              </a:spcBef>
              <a:spcAft>
                <a:spcPts val="0"/>
              </a:spcAft>
              <a:buClr>
                <a:srgbClr val="888888"/>
              </a:buClr>
              <a:buSzPts val="2960"/>
              <a:buNone/>
            </a:pPr>
            <a:r>
              <a:rPr lang="en-US" sz="2960"/>
              <a:t>NOTE: for loop is required to iterate thru array elements</a:t>
            </a:r>
            <a:endParaRPr sz="2960"/>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2"/>
          <p:cNvSpPr txBox="1"/>
          <p:nvPr>
            <p:ph idx="1" type="subTitle"/>
          </p:nvPr>
        </p:nvSpPr>
        <p:spPr>
          <a:xfrm>
            <a:off x="0" y="1219200"/>
            <a:ext cx="990600" cy="53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1600"/>
              <a:buNone/>
            </a:pPr>
            <a:r>
              <a:rPr lang="en-US" sz="1600"/>
              <a:t>0</a:t>
            </a:r>
            <a:endParaRPr sz="1600"/>
          </a:p>
        </p:txBody>
      </p:sp>
      <p:sp>
        <p:nvSpPr>
          <p:cNvPr id="346" name="Google Shape;346;p42"/>
          <p:cNvSpPr/>
          <p:nvPr/>
        </p:nvSpPr>
        <p:spPr>
          <a:xfrm>
            <a:off x="8382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42"/>
          <p:cNvSpPr/>
          <p:nvPr/>
        </p:nvSpPr>
        <p:spPr>
          <a:xfrm>
            <a:off x="17526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p42"/>
          <p:cNvSpPr/>
          <p:nvPr/>
        </p:nvSpPr>
        <p:spPr>
          <a:xfrm>
            <a:off x="2667000" y="1219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49" name="Google Shape;349;p42"/>
          <p:cNvGraphicFramePr/>
          <p:nvPr/>
        </p:nvGraphicFramePr>
        <p:xfrm>
          <a:off x="1524000" y="2112818"/>
          <a:ext cx="3000000" cy="3000000"/>
        </p:xfrm>
        <a:graphic>
          <a:graphicData uri="http://schemas.openxmlformats.org/drawingml/2006/table">
            <a:tbl>
              <a:tblPr bandRow="1" firstRow="1">
                <a:noFill/>
                <a:tableStyleId>{2E0062F9-2BA4-425B-AC13-6CD8B3B8ABBC}</a:tableStyleId>
              </a:tblPr>
              <a:tblGrid>
                <a:gridCol w="870850"/>
                <a:gridCol w="870850"/>
                <a:gridCol w="239475"/>
                <a:gridCol w="1502225"/>
                <a:gridCol w="870850"/>
                <a:gridCol w="870850"/>
                <a:gridCol w="8708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50" name="Google Shape;350;p42"/>
          <p:cNvSpPr/>
          <p:nvPr/>
        </p:nvSpPr>
        <p:spPr>
          <a:xfrm>
            <a:off x="8382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42"/>
          <p:cNvSpPr/>
          <p:nvPr/>
        </p:nvSpPr>
        <p:spPr>
          <a:xfrm>
            <a:off x="17526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42"/>
          <p:cNvSpPr/>
          <p:nvPr/>
        </p:nvSpPr>
        <p:spPr>
          <a:xfrm>
            <a:off x="2667000" y="1935018"/>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353" name="Google Shape;353;p42"/>
          <p:cNvGraphicFramePr/>
          <p:nvPr/>
        </p:nvGraphicFramePr>
        <p:xfrm>
          <a:off x="1524000" y="2768600"/>
          <a:ext cx="3000000" cy="3000000"/>
        </p:xfrm>
        <a:graphic>
          <a:graphicData uri="http://schemas.openxmlformats.org/drawingml/2006/table">
            <a:tbl>
              <a:tblPr bandRow="1" firstRow="1">
                <a:noFill/>
                <a:tableStyleId>{2E0062F9-2BA4-425B-AC13-6CD8B3B8ABBC}</a:tableStyleId>
              </a:tblPr>
              <a:tblGrid>
                <a:gridCol w="870850"/>
                <a:gridCol w="870850"/>
                <a:gridCol w="870850"/>
                <a:gridCol w="870850"/>
                <a:gridCol w="870850"/>
                <a:gridCol w="870850"/>
                <a:gridCol w="8708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54" name="Google Shape;354;p42"/>
          <p:cNvSpPr/>
          <p:nvPr/>
        </p:nvSpPr>
        <p:spPr>
          <a:xfrm>
            <a:off x="838200" y="2590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p42"/>
          <p:cNvSpPr/>
          <p:nvPr/>
        </p:nvSpPr>
        <p:spPr>
          <a:xfrm>
            <a:off x="1752600" y="2590800"/>
            <a:ext cx="914400" cy="685800"/>
          </a:xfrm>
          <a:prstGeom prst="rect">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42"/>
          <p:cNvSpPr/>
          <p:nvPr/>
        </p:nvSpPr>
        <p:spPr>
          <a:xfrm>
            <a:off x="2667000" y="2590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42"/>
          <p:cNvSpPr/>
          <p:nvPr/>
        </p:nvSpPr>
        <p:spPr>
          <a:xfrm>
            <a:off x="8382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8" name="Google Shape;358;p42"/>
          <p:cNvSpPr/>
          <p:nvPr/>
        </p:nvSpPr>
        <p:spPr>
          <a:xfrm>
            <a:off x="17526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p42"/>
          <p:cNvSpPr/>
          <p:nvPr/>
        </p:nvSpPr>
        <p:spPr>
          <a:xfrm>
            <a:off x="26670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42"/>
          <p:cNvSpPr txBox="1"/>
          <p:nvPr/>
        </p:nvSpPr>
        <p:spPr>
          <a:xfrm>
            <a:off x="0" y="19812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361" name="Google Shape;361;p42"/>
          <p:cNvSpPr txBox="1"/>
          <p:nvPr/>
        </p:nvSpPr>
        <p:spPr>
          <a:xfrm>
            <a:off x="0" y="2667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362" name="Google Shape;362;p42"/>
          <p:cNvSpPr txBox="1"/>
          <p:nvPr/>
        </p:nvSpPr>
        <p:spPr>
          <a:xfrm>
            <a:off x="0" y="33528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3</a:t>
            </a:r>
            <a:endParaRPr b="0" i="0" sz="1600" u="none" cap="none" strike="noStrike">
              <a:solidFill>
                <a:srgbClr val="888888"/>
              </a:solidFill>
              <a:latin typeface="Calibri"/>
              <a:ea typeface="Calibri"/>
              <a:cs typeface="Calibri"/>
              <a:sym typeface="Calibri"/>
            </a:endParaRPr>
          </a:p>
        </p:txBody>
      </p:sp>
      <p:sp>
        <p:nvSpPr>
          <p:cNvPr id="363" name="Google Shape;363;p42"/>
          <p:cNvSpPr txBox="1"/>
          <p:nvPr/>
        </p:nvSpPr>
        <p:spPr>
          <a:xfrm>
            <a:off x="762000" y="6858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0</a:t>
            </a:r>
            <a:endParaRPr b="0" i="0" sz="1600" u="none" cap="none" strike="noStrike">
              <a:solidFill>
                <a:srgbClr val="888888"/>
              </a:solidFill>
              <a:latin typeface="Calibri"/>
              <a:ea typeface="Calibri"/>
              <a:cs typeface="Calibri"/>
              <a:sym typeface="Calibri"/>
            </a:endParaRPr>
          </a:p>
        </p:txBody>
      </p:sp>
      <p:sp>
        <p:nvSpPr>
          <p:cNvPr id="364" name="Google Shape;364;p42"/>
          <p:cNvSpPr txBox="1"/>
          <p:nvPr/>
        </p:nvSpPr>
        <p:spPr>
          <a:xfrm>
            <a:off x="1752600" y="762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1</a:t>
            </a:r>
            <a:endParaRPr b="0" i="0" sz="1600" u="none" cap="none" strike="noStrike">
              <a:solidFill>
                <a:srgbClr val="888888"/>
              </a:solidFill>
              <a:latin typeface="Calibri"/>
              <a:ea typeface="Calibri"/>
              <a:cs typeface="Calibri"/>
              <a:sym typeface="Calibri"/>
            </a:endParaRPr>
          </a:p>
        </p:txBody>
      </p:sp>
      <p:sp>
        <p:nvSpPr>
          <p:cNvPr id="365" name="Google Shape;365;p42"/>
          <p:cNvSpPr txBox="1"/>
          <p:nvPr/>
        </p:nvSpPr>
        <p:spPr>
          <a:xfrm>
            <a:off x="2590800" y="762000"/>
            <a:ext cx="990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600"/>
              <a:buFont typeface="Arial"/>
              <a:buNone/>
            </a:pPr>
            <a:r>
              <a:rPr b="0" i="0" lang="en-US" sz="1600" u="none" cap="none" strike="noStrike">
                <a:solidFill>
                  <a:srgbClr val="888888"/>
                </a:solidFill>
                <a:latin typeface="Calibri"/>
                <a:ea typeface="Calibri"/>
                <a:cs typeface="Calibri"/>
                <a:sym typeface="Calibri"/>
              </a:rPr>
              <a:t>2</a:t>
            </a:r>
            <a:endParaRPr b="0" i="0" sz="1600" u="none" cap="none" strike="noStrike">
              <a:solidFill>
                <a:srgbClr val="888888"/>
              </a:solidFill>
              <a:latin typeface="Calibri"/>
              <a:ea typeface="Calibri"/>
              <a:cs typeface="Calibri"/>
              <a:sym typeface="Calibri"/>
            </a:endParaRPr>
          </a:p>
        </p:txBody>
      </p:sp>
      <p:sp>
        <p:nvSpPr>
          <p:cNvPr id="366" name="Google Shape;366;p42"/>
          <p:cNvSpPr txBox="1"/>
          <p:nvPr/>
        </p:nvSpPr>
        <p:spPr>
          <a:xfrm>
            <a:off x="304800" y="41910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Row Index</a:t>
            </a:r>
            <a:endParaRPr b="0" i="0" sz="2000" u="none" cap="none" strike="noStrike">
              <a:solidFill>
                <a:srgbClr val="888888"/>
              </a:solidFill>
              <a:latin typeface="Calibri"/>
              <a:ea typeface="Calibri"/>
              <a:cs typeface="Calibri"/>
              <a:sym typeface="Calibri"/>
            </a:endParaRPr>
          </a:p>
        </p:txBody>
      </p:sp>
      <p:sp>
        <p:nvSpPr>
          <p:cNvPr id="367" name="Google Shape;367;p42"/>
          <p:cNvSpPr txBox="1"/>
          <p:nvPr/>
        </p:nvSpPr>
        <p:spPr>
          <a:xfrm>
            <a:off x="4191000" y="6858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Column Index</a:t>
            </a:r>
            <a:endParaRPr b="0" i="0" sz="2000" u="none" cap="none" strike="noStrike">
              <a:solidFill>
                <a:srgbClr val="888888"/>
              </a:solidFill>
              <a:latin typeface="Calibri"/>
              <a:ea typeface="Calibri"/>
              <a:cs typeface="Calibri"/>
              <a:sym typeface="Calibri"/>
            </a:endParaRPr>
          </a:p>
        </p:txBody>
      </p:sp>
      <p:cxnSp>
        <p:nvCxnSpPr>
          <p:cNvPr id="368" name="Google Shape;368;p42"/>
          <p:cNvCxnSpPr>
            <a:endCxn id="362" idx="2"/>
          </p:cNvCxnSpPr>
          <p:nvPr/>
        </p:nvCxnSpPr>
        <p:spPr>
          <a:xfrm rot="10800000">
            <a:off x="495300" y="3886200"/>
            <a:ext cx="266700" cy="609600"/>
          </a:xfrm>
          <a:prstGeom prst="straightConnector1">
            <a:avLst/>
          </a:prstGeom>
          <a:noFill/>
          <a:ln cap="flat" cmpd="sng" w="9525">
            <a:solidFill>
              <a:srgbClr val="4A7DBA"/>
            </a:solidFill>
            <a:prstDash val="solid"/>
            <a:round/>
            <a:headEnd len="sm" w="sm" type="none"/>
            <a:tailEnd len="med" w="med" type="stealth"/>
          </a:ln>
        </p:spPr>
      </p:cxnSp>
      <p:cxnSp>
        <p:nvCxnSpPr>
          <p:cNvPr id="369" name="Google Shape;369;p42"/>
          <p:cNvCxnSpPr/>
          <p:nvPr/>
        </p:nvCxnSpPr>
        <p:spPr>
          <a:xfrm flipH="1">
            <a:off x="3352800" y="914400"/>
            <a:ext cx="990600" cy="76200"/>
          </a:xfrm>
          <a:prstGeom prst="straightConnector1">
            <a:avLst/>
          </a:prstGeom>
          <a:noFill/>
          <a:ln cap="flat" cmpd="sng" w="9525">
            <a:solidFill>
              <a:srgbClr val="4A7DBA"/>
            </a:solidFill>
            <a:prstDash val="solid"/>
            <a:round/>
            <a:headEnd len="sm" w="sm" type="none"/>
            <a:tailEnd len="med" w="med" type="stealth"/>
          </a:ln>
        </p:spPr>
      </p:cxnSp>
      <p:sp>
        <p:nvSpPr>
          <p:cNvPr id="370" name="Google Shape;370;p42"/>
          <p:cNvSpPr txBox="1"/>
          <p:nvPr/>
        </p:nvSpPr>
        <p:spPr>
          <a:xfrm>
            <a:off x="0" y="4724400"/>
            <a:ext cx="6019800" cy="2133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Two dimensional array is an Array of Arrays</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518"/>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How to declare 2-d Array</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518"/>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int arr[][] = new int[4][3];</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518"/>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How to access an element in 2 d array</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518"/>
              </a:spcBef>
              <a:spcAft>
                <a:spcPts val="0"/>
              </a:spcAft>
              <a:buClr>
                <a:srgbClr val="888888"/>
              </a:buClr>
              <a:buSzPts val="2590"/>
              <a:buFont typeface="Arial"/>
              <a:buNone/>
            </a:pPr>
            <a:r>
              <a:rPr b="0" i="0" lang="en-US" sz="2590" u="none" cap="none" strike="noStrike">
                <a:solidFill>
                  <a:srgbClr val="888888"/>
                </a:solidFill>
                <a:latin typeface="Calibri"/>
                <a:ea typeface="Calibri"/>
                <a:cs typeface="Calibri"/>
                <a:sym typeface="Calibri"/>
              </a:rPr>
              <a:t>arr[0][0] = 45;</a:t>
            </a:r>
            <a:endParaRPr b="0" i="0" sz="2590" u="none" cap="none" strike="noStrike">
              <a:solidFill>
                <a:srgbClr val="888888"/>
              </a:solidFill>
              <a:latin typeface="Calibri"/>
              <a:ea typeface="Calibri"/>
              <a:cs typeface="Calibri"/>
              <a:sym typeface="Calibri"/>
            </a:endParaRPr>
          </a:p>
        </p:txBody>
      </p:sp>
      <p:sp>
        <p:nvSpPr>
          <p:cNvPr id="371" name="Google Shape;371;p42"/>
          <p:cNvSpPr txBox="1"/>
          <p:nvPr/>
        </p:nvSpPr>
        <p:spPr>
          <a:xfrm>
            <a:off x="-228600" y="0"/>
            <a:ext cx="53340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Arial"/>
              <a:buNone/>
            </a:pPr>
            <a:r>
              <a:rPr b="1" i="0" lang="en-US" sz="3600" u="none" cap="none" strike="noStrike">
                <a:solidFill>
                  <a:srgbClr val="FF0000"/>
                </a:solidFill>
                <a:latin typeface="Calibri"/>
                <a:ea typeface="Calibri"/>
                <a:cs typeface="Calibri"/>
                <a:sym typeface="Calibri"/>
              </a:rPr>
              <a:t>Two Dimensional Arrays</a:t>
            </a:r>
            <a:endParaRPr b="1" i="0" sz="3600" u="none" cap="none" strike="noStrike">
              <a:solidFill>
                <a:srgbClr val="FF0000"/>
              </a:solidFill>
              <a:latin typeface="Calibri"/>
              <a:ea typeface="Calibri"/>
              <a:cs typeface="Calibri"/>
              <a:sym typeface="Calibri"/>
            </a:endParaRPr>
          </a:p>
        </p:txBody>
      </p:sp>
      <p:cxnSp>
        <p:nvCxnSpPr>
          <p:cNvPr id="372" name="Google Shape;372;p42"/>
          <p:cNvCxnSpPr/>
          <p:nvPr/>
        </p:nvCxnSpPr>
        <p:spPr>
          <a:xfrm flipH="1" rot="10800000">
            <a:off x="2286000" y="2590800"/>
            <a:ext cx="2819400" cy="304800"/>
          </a:xfrm>
          <a:prstGeom prst="straightConnector1">
            <a:avLst/>
          </a:prstGeom>
          <a:noFill/>
          <a:ln cap="flat" cmpd="sng" w="9525">
            <a:solidFill>
              <a:schemeClr val="dk1"/>
            </a:solidFill>
            <a:prstDash val="dash"/>
            <a:round/>
            <a:headEnd len="sm" w="sm" type="none"/>
            <a:tailEnd len="med" w="med" type="stealth"/>
          </a:ln>
        </p:spPr>
      </p:cxnSp>
      <p:sp>
        <p:nvSpPr>
          <p:cNvPr id="373" name="Google Shape;373;p42"/>
          <p:cNvSpPr txBox="1"/>
          <p:nvPr/>
        </p:nvSpPr>
        <p:spPr>
          <a:xfrm>
            <a:off x="4648200" y="2362200"/>
            <a:ext cx="19812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arr[2][1]</a:t>
            </a:r>
            <a:endParaRPr b="1" i="0" sz="2000" u="none" cap="none" strike="noStrike">
              <a:solidFill>
                <a:srgbClr val="888888"/>
              </a:solidFill>
              <a:latin typeface="Calibri"/>
              <a:ea typeface="Calibri"/>
              <a:cs typeface="Calibri"/>
              <a:sym typeface="Calibri"/>
            </a:endParaRPr>
          </a:p>
        </p:txBody>
      </p:sp>
      <p:sp>
        <p:nvSpPr>
          <p:cNvPr id="374" name="Google Shape;374;p4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75" name="Google Shape;375;p42"/>
          <p:cNvSpPr/>
          <p:nvPr/>
        </p:nvSpPr>
        <p:spPr>
          <a:xfrm>
            <a:off x="0" y="1066800"/>
            <a:ext cx="4419600" cy="1066800"/>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76" name="Google Shape;376;p42"/>
          <p:cNvCxnSpPr>
            <a:stCxn id="375" idx="3"/>
          </p:cNvCxnSpPr>
          <p:nvPr/>
        </p:nvCxnSpPr>
        <p:spPr>
          <a:xfrm flipH="1" rot="10800000">
            <a:off x="4419600" y="1447800"/>
            <a:ext cx="914400" cy="152400"/>
          </a:xfrm>
          <a:prstGeom prst="straightConnector1">
            <a:avLst/>
          </a:prstGeom>
          <a:noFill/>
          <a:ln cap="flat" cmpd="sng" w="9525">
            <a:solidFill>
              <a:srgbClr val="4A7DBA"/>
            </a:solidFill>
            <a:prstDash val="solid"/>
            <a:round/>
            <a:headEnd len="sm" w="sm" type="none"/>
            <a:tailEnd len="med" w="med" type="stealth"/>
          </a:ln>
        </p:spPr>
      </p:cxnSp>
      <p:sp>
        <p:nvSpPr>
          <p:cNvPr id="377" name="Google Shape;377;p42"/>
          <p:cNvSpPr txBox="1"/>
          <p:nvPr/>
        </p:nvSpPr>
        <p:spPr>
          <a:xfrm>
            <a:off x="5181600" y="1219200"/>
            <a:ext cx="1143000" cy="60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arr[0]</a:t>
            </a:r>
            <a:endParaRPr b="0" i="0" sz="2000" u="none" cap="none" strike="noStrike">
              <a:solidFill>
                <a:srgbClr val="888888"/>
              </a:solidFill>
              <a:latin typeface="Calibri"/>
              <a:ea typeface="Calibri"/>
              <a:cs typeface="Calibri"/>
              <a:sym typeface="Calibri"/>
            </a:endParaRPr>
          </a:p>
        </p:txBody>
      </p:sp>
      <p:sp>
        <p:nvSpPr>
          <p:cNvPr id="378" name="Google Shape;378;p42"/>
          <p:cNvSpPr txBox="1"/>
          <p:nvPr/>
        </p:nvSpPr>
        <p:spPr>
          <a:xfrm>
            <a:off x="3964500" y="3025775"/>
            <a:ext cx="6019800" cy="116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18"/>
              </a:spcBef>
              <a:spcAft>
                <a:spcPts val="0"/>
              </a:spcAft>
              <a:buClr>
                <a:srgbClr val="888888"/>
              </a:buClr>
              <a:buSzPts val="2590"/>
              <a:buFont typeface="Arial"/>
              <a:buNone/>
            </a:pPr>
            <a:r>
              <a:rPr b="0" i="0" lang="en-US" sz="2390" u="none" cap="none" strike="noStrike">
                <a:solidFill>
                  <a:srgbClr val="888888"/>
                </a:solidFill>
                <a:latin typeface="Calibri"/>
                <a:ea typeface="Calibri"/>
                <a:cs typeface="Calibri"/>
                <a:sym typeface="Calibri"/>
              </a:rPr>
              <a:t>Nested Loops are required to </a:t>
            </a:r>
            <a:endParaRPr b="0" i="0" sz="2390" u="none" cap="none" strike="noStrike">
              <a:solidFill>
                <a:srgbClr val="888888"/>
              </a:solidFill>
              <a:latin typeface="Calibri"/>
              <a:ea typeface="Calibri"/>
              <a:cs typeface="Calibri"/>
              <a:sym typeface="Calibri"/>
            </a:endParaRPr>
          </a:p>
          <a:p>
            <a:pPr indent="0" lvl="0" marL="0" marR="0" rtl="0" algn="l">
              <a:lnSpc>
                <a:spcPct val="80000"/>
              </a:lnSpc>
              <a:spcBef>
                <a:spcPts val="518"/>
              </a:spcBef>
              <a:spcAft>
                <a:spcPts val="0"/>
              </a:spcAft>
              <a:buClr>
                <a:srgbClr val="888888"/>
              </a:buClr>
              <a:buSzPts val="2590"/>
              <a:buFont typeface="Arial"/>
              <a:buNone/>
            </a:pPr>
            <a:r>
              <a:rPr b="0" i="0" lang="en-US" sz="2390" u="none" cap="none" strike="noStrike">
                <a:solidFill>
                  <a:srgbClr val="888888"/>
                </a:solidFill>
                <a:latin typeface="Calibri"/>
                <a:ea typeface="Calibri"/>
                <a:cs typeface="Calibri"/>
                <a:sym typeface="Calibri"/>
              </a:rPr>
              <a:t>iterate thru(or to perform any Logic)  </a:t>
            </a:r>
            <a:endParaRPr b="0" i="0" sz="2390" u="none" cap="none" strike="noStrike">
              <a:solidFill>
                <a:srgbClr val="888888"/>
              </a:solidFill>
              <a:latin typeface="Calibri"/>
              <a:ea typeface="Calibri"/>
              <a:cs typeface="Calibri"/>
              <a:sym typeface="Calibri"/>
            </a:endParaRPr>
          </a:p>
          <a:p>
            <a:pPr indent="0" lvl="0" marL="0" marR="0" rtl="0" algn="l">
              <a:lnSpc>
                <a:spcPct val="80000"/>
              </a:lnSpc>
              <a:spcBef>
                <a:spcPts val="518"/>
              </a:spcBef>
              <a:spcAft>
                <a:spcPts val="0"/>
              </a:spcAft>
              <a:buClr>
                <a:srgbClr val="888888"/>
              </a:buClr>
              <a:buSzPts val="2590"/>
              <a:buFont typeface="Arial"/>
              <a:buNone/>
            </a:pPr>
            <a:r>
              <a:rPr b="0" i="0" lang="en-US" sz="2390" u="none" cap="none" strike="noStrike">
                <a:solidFill>
                  <a:srgbClr val="888888"/>
                </a:solidFill>
                <a:latin typeface="Calibri"/>
                <a:ea typeface="Calibri"/>
                <a:cs typeface="Calibri"/>
                <a:sym typeface="Calibri"/>
              </a:rPr>
              <a:t>on elements of Multi-dimensional arrays</a:t>
            </a:r>
            <a:endParaRPr b="0" i="0" sz="2390" u="none" cap="none" strike="noStrike">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3"/>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1760"/>
              <a:buNone/>
            </a:pPr>
            <a:r>
              <a:rPr b="1" lang="en-US" sz="2800">
                <a:solidFill>
                  <a:srgbClr val="FF0000"/>
                </a:solidFill>
              </a:rPr>
              <a:t>Two dimensional Array:</a:t>
            </a:r>
            <a:endParaRPr b="1" sz="2800"/>
          </a:p>
          <a:p>
            <a:pPr indent="0" lvl="0" marL="0" rtl="0" algn="l">
              <a:lnSpc>
                <a:spcPct val="80000"/>
              </a:lnSpc>
              <a:spcBef>
                <a:spcPts val="418"/>
              </a:spcBef>
              <a:spcAft>
                <a:spcPts val="0"/>
              </a:spcAft>
              <a:buClr>
                <a:srgbClr val="FF0000"/>
              </a:buClr>
              <a:buSzPts val="2090"/>
              <a:buNone/>
            </a:pPr>
            <a:r>
              <a:rPr lang="en-US">
                <a:solidFill>
                  <a:srgbClr val="7F7F7F"/>
                </a:solidFill>
              </a:rPr>
              <a:t>There are two ways to declare/initialize arrays</a:t>
            </a:r>
            <a:endParaRPr>
              <a:solidFill>
                <a:srgbClr val="7F7F7F"/>
              </a:solidFill>
            </a:endParaRPr>
          </a:p>
          <a:p>
            <a:pPr indent="0" lvl="0" marL="0" rtl="0" algn="l">
              <a:lnSpc>
                <a:spcPct val="80000"/>
              </a:lnSpc>
              <a:spcBef>
                <a:spcPts val="418"/>
              </a:spcBef>
              <a:spcAft>
                <a:spcPts val="0"/>
              </a:spcAft>
              <a:buClr>
                <a:srgbClr val="FF0000"/>
              </a:buClr>
              <a:buSzPts val="2090"/>
              <a:buNone/>
            </a:pPr>
            <a:r>
              <a:rPr lang="en-US">
                <a:solidFill>
                  <a:srgbClr val="FF0000"/>
                </a:solidFill>
              </a:rPr>
              <a:t>#1.</a:t>
            </a:r>
            <a:endParaRPr/>
          </a:p>
          <a:p>
            <a:pPr indent="0" lvl="0" marL="0" rtl="0" algn="l">
              <a:lnSpc>
                <a:spcPct val="80000"/>
              </a:lnSpc>
              <a:spcBef>
                <a:spcPts val="418"/>
              </a:spcBef>
              <a:spcAft>
                <a:spcPts val="0"/>
              </a:spcAft>
              <a:buClr>
                <a:srgbClr val="FF0000"/>
              </a:buClr>
              <a:buSzPts val="2090"/>
              <a:buNone/>
            </a:pPr>
            <a:r>
              <a:rPr lang="en-US">
                <a:solidFill>
                  <a:srgbClr val="FF0000"/>
                </a:solidFill>
              </a:rPr>
              <a:t>int subj_marks[][] = new int[5][10];</a:t>
            </a:r>
            <a:endParaRPr/>
          </a:p>
          <a:p>
            <a:pPr indent="0" lvl="0" marL="0" rtl="0" algn="l">
              <a:lnSpc>
                <a:spcPct val="80000"/>
              </a:lnSpc>
              <a:spcBef>
                <a:spcPts val="418"/>
              </a:spcBef>
              <a:spcAft>
                <a:spcPts val="0"/>
              </a:spcAft>
              <a:buClr>
                <a:srgbClr val="FF0000"/>
              </a:buClr>
              <a:buSzPts val="2090"/>
              <a:buNone/>
            </a:pPr>
            <a:r>
              <a:rPr lang="en-US">
                <a:solidFill>
                  <a:srgbClr val="FF0000"/>
                </a:solidFill>
              </a:rPr>
              <a:t>subj_marks[0][0] = 46;</a:t>
            </a:r>
            <a:endParaRPr/>
          </a:p>
          <a:p>
            <a:pPr indent="0" lvl="0" marL="0" rtl="0" algn="l">
              <a:lnSpc>
                <a:spcPct val="80000"/>
              </a:lnSpc>
              <a:spcBef>
                <a:spcPts val="418"/>
              </a:spcBef>
              <a:spcAft>
                <a:spcPts val="0"/>
              </a:spcAft>
              <a:buClr>
                <a:srgbClr val="888888"/>
              </a:buClr>
              <a:buSzPts val="2090"/>
              <a:buNone/>
            </a:pPr>
            <a:r>
              <a:t/>
            </a:r>
            <a:endParaRPr>
              <a:solidFill>
                <a:srgbClr val="FF0000"/>
              </a:solidFill>
            </a:endParaRPr>
          </a:p>
          <a:p>
            <a:pPr indent="0" lvl="0" marL="0" rtl="0" algn="l">
              <a:lnSpc>
                <a:spcPct val="80000"/>
              </a:lnSpc>
              <a:spcBef>
                <a:spcPts val="418"/>
              </a:spcBef>
              <a:spcAft>
                <a:spcPts val="0"/>
              </a:spcAft>
              <a:buClr>
                <a:srgbClr val="FF0000"/>
              </a:buClr>
              <a:buSzPts val="2090"/>
              <a:buNone/>
            </a:pPr>
            <a:r>
              <a:rPr lang="en-US">
                <a:solidFill>
                  <a:srgbClr val="FF0000"/>
                </a:solidFill>
              </a:rPr>
              <a:t>#2.//2 rows, 3 columns</a:t>
            </a:r>
            <a:endParaRPr/>
          </a:p>
          <a:p>
            <a:pPr indent="0" lvl="0" marL="0" rtl="0" algn="l">
              <a:lnSpc>
                <a:spcPct val="80000"/>
              </a:lnSpc>
              <a:spcBef>
                <a:spcPts val="418"/>
              </a:spcBef>
              <a:spcAft>
                <a:spcPts val="0"/>
              </a:spcAft>
              <a:buClr>
                <a:srgbClr val="FF0000"/>
              </a:buClr>
              <a:buSzPts val="2090"/>
              <a:buNone/>
            </a:pPr>
            <a:r>
              <a:rPr lang="en-US">
                <a:solidFill>
                  <a:srgbClr val="FF0000"/>
                </a:solidFill>
              </a:rPr>
              <a:t>float abc[][] ={</a:t>
            </a:r>
            <a:r>
              <a:rPr lang="en-US"/>
              <a:t> </a:t>
            </a:r>
            <a:r>
              <a:rPr lang="en-US">
                <a:solidFill>
                  <a:srgbClr val="00B050"/>
                </a:solidFill>
              </a:rPr>
              <a:t>{15,21,13}</a:t>
            </a:r>
            <a:r>
              <a:rPr lang="en-US">
                <a:solidFill>
                  <a:srgbClr val="FF0000"/>
                </a:solidFill>
              </a:rPr>
              <a:t>,</a:t>
            </a:r>
            <a:r>
              <a:rPr lang="en-US"/>
              <a:t> </a:t>
            </a:r>
            <a:r>
              <a:rPr lang="en-US">
                <a:solidFill>
                  <a:srgbClr val="00B050"/>
                </a:solidFill>
              </a:rPr>
              <a:t>{43,15,46}</a:t>
            </a:r>
            <a:r>
              <a:rPr lang="en-US">
                <a:solidFill>
                  <a:srgbClr val="FF0000"/>
                </a:solidFill>
              </a:rPr>
              <a:t>}; </a:t>
            </a:r>
            <a:endParaRPr/>
          </a:p>
          <a:p>
            <a:pPr indent="0" lvl="0" marL="0" rtl="0" algn="l">
              <a:lnSpc>
                <a:spcPct val="80000"/>
              </a:lnSpc>
              <a:spcBef>
                <a:spcPts val="264"/>
              </a:spcBef>
              <a:spcAft>
                <a:spcPts val="0"/>
              </a:spcAft>
              <a:buClr>
                <a:srgbClr val="888888"/>
              </a:buClr>
              <a:buSzPts val="1320"/>
              <a:buNone/>
            </a:pPr>
            <a:r>
              <a:rPr b="1" lang="en-US"/>
              <a:t>double [][] temperature = {{23.4,32.5,45.3},</a:t>
            </a:r>
            <a:r>
              <a:rPr lang="en-US"/>
              <a:t> {42.3,37.4,39.6}};</a:t>
            </a:r>
            <a:endParaRPr>
              <a:solidFill>
                <a:srgbClr val="FF0000"/>
              </a:solidFill>
            </a:endParaRPr>
          </a:p>
          <a:p>
            <a:pPr indent="0" lvl="0" marL="0" rtl="0" algn="l">
              <a:lnSpc>
                <a:spcPct val="80000"/>
              </a:lnSpc>
              <a:spcBef>
                <a:spcPts val="418"/>
              </a:spcBef>
              <a:spcAft>
                <a:spcPts val="0"/>
              </a:spcAft>
              <a:buClr>
                <a:srgbClr val="FF0000"/>
              </a:buClr>
              <a:buSzPts val="2090"/>
              <a:buNone/>
            </a:pPr>
            <a:r>
              <a:rPr lang="en-US">
                <a:solidFill>
                  <a:srgbClr val="7F7F7F"/>
                </a:solidFill>
              </a:rPr>
              <a:t>Abc array has two rows and three columns</a:t>
            </a:r>
            <a:endParaRPr>
              <a:solidFill>
                <a:srgbClr val="7F7F7F"/>
              </a:solidFill>
            </a:endParaRPr>
          </a:p>
          <a:p>
            <a:pPr indent="0" lvl="0" marL="0" rtl="0" algn="l">
              <a:lnSpc>
                <a:spcPct val="80000"/>
              </a:lnSpc>
              <a:spcBef>
                <a:spcPts val="418"/>
              </a:spcBef>
              <a:spcAft>
                <a:spcPts val="0"/>
              </a:spcAft>
              <a:buClr>
                <a:srgbClr val="888888"/>
              </a:buClr>
              <a:buSzPts val="2090"/>
              <a:buNone/>
            </a:pPr>
            <a:r>
              <a:t/>
            </a:r>
            <a:endParaRPr>
              <a:solidFill>
                <a:srgbClr val="FF0000"/>
              </a:solidFill>
            </a:endParaRPr>
          </a:p>
          <a:p>
            <a:pPr indent="0" lvl="0" marL="0" rtl="0" algn="l">
              <a:lnSpc>
                <a:spcPct val="80000"/>
              </a:lnSpc>
              <a:spcBef>
                <a:spcPts val="418"/>
              </a:spcBef>
              <a:spcAft>
                <a:spcPts val="0"/>
              </a:spcAft>
              <a:buClr>
                <a:srgbClr val="FF0000"/>
              </a:buClr>
              <a:buSzPts val="2090"/>
              <a:buNone/>
            </a:pPr>
            <a:r>
              <a:rPr lang="en-US">
                <a:solidFill>
                  <a:srgbClr val="FF0000"/>
                </a:solidFill>
              </a:rPr>
              <a:t>abc[0][1] = 58;</a:t>
            </a:r>
            <a:endParaRPr/>
          </a:p>
          <a:p>
            <a:pPr indent="0" lvl="0" marL="0" rtl="0" algn="l">
              <a:lnSpc>
                <a:spcPct val="80000"/>
              </a:lnSpc>
              <a:spcBef>
                <a:spcPts val="418"/>
              </a:spcBef>
              <a:spcAft>
                <a:spcPts val="0"/>
              </a:spcAft>
              <a:buClr>
                <a:srgbClr val="FF0000"/>
              </a:buClr>
              <a:buSzPts val="2090"/>
              <a:buNone/>
            </a:pPr>
            <a:r>
              <a:rPr lang="en-US">
                <a:solidFill>
                  <a:srgbClr val="FF0000"/>
                </a:solidFill>
              </a:rPr>
              <a:t>System.out.println(abc[1][2]);</a:t>
            </a:r>
            <a:endParaRPr/>
          </a:p>
          <a:p>
            <a:pPr indent="0" lvl="0" marL="0" rtl="0" algn="just">
              <a:lnSpc>
                <a:spcPct val="80000"/>
              </a:lnSpc>
              <a:spcBef>
                <a:spcPts val="418"/>
              </a:spcBef>
              <a:spcAft>
                <a:spcPts val="0"/>
              </a:spcAft>
              <a:buClr>
                <a:srgbClr val="888888"/>
              </a:buClr>
              <a:buSzPts val="2090"/>
              <a:buNone/>
            </a:pPr>
            <a:r>
              <a:t/>
            </a:r>
            <a:endParaRPr sz="2400">
              <a:solidFill>
                <a:srgbClr val="7F7F7F"/>
              </a:solidFill>
            </a:endParaRPr>
          </a:p>
          <a:p>
            <a:pPr indent="0" lvl="0" marL="0" rtl="0" algn="just">
              <a:lnSpc>
                <a:spcPct val="80000"/>
              </a:lnSpc>
              <a:spcBef>
                <a:spcPts val="418"/>
              </a:spcBef>
              <a:spcAft>
                <a:spcPts val="0"/>
              </a:spcAft>
              <a:buClr>
                <a:srgbClr val="FF0000"/>
              </a:buClr>
              <a:buSzPts val="2090"/>
              <a:buNone/>
            </a:pPr>
            <a:r>
              <a:t/>
            </a:r>
            <a:endParaRPr sz="2400">
              <a:solidFill>
                <a:srgbClr val="7F7F7F"/>
              </a:solidFill>
            </a:endParaRPr>
          </a:p>
        </p:txBody>
      </p:sp>
      <p:graphicFrame>
        <p:nvGraphicFramePr>
          <p:cNvPr id="384" name="Google Shape;384;p43"/>
          <p:cNvGraphicFramePr/>
          <p:nvPr/>
        </p:nvGraphicFramePr>
        <p:xfrm>
          <a:off x="1295400" y="4343400"/>
          <a:ext cx="3000000" cy="3000000"/>
        </p:xfrm>
        <a:graphic>
          <a:graphicData uri="http://schemas.openxmlformats.org/drawingml/2006/table">
            <a:tbl>
              <a:tblPr bandRow="1" firstRow="1">
                <a:noFill/>
                <a:tableStyleId>{2E0062F9-2BA4-425B-AC13-6CD8B3B8ABBC}</a:tableStyleId>
              </a:tblPr>
              <a:tblGrid>
                <a:gridCol w="1219200"/>
                <a:gridCol w="1219200"/>
                <a:gridCol w="1219200"/>
                <a:gridCol w="1219200"/>
                <a:gridCol w="1219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85" name="Google Shape;385;p43"/>
          <p:cNvGraphicFramePr/>
          <p:nvPr/>
        </p:nvGraphicFramePr>
        <p:xfrm>
          <a:off x="1524000" y="4267200"/>
          <a:ext cx="3000000" cy="3000000"/>
        </p:xfrm>
        <a:graphic>
          <a:graphicData uri="http://schemas.openxmlformats.org/drawingml/2006/table">
            <a:tbl>
              <a:tblPr bandRow="1" firstRow="1">
                <a:noFill/>
                <a:tableStyleId>{2E0062F9-2BA4-425B-AC13-6CD8B3B8ABBC}</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86" name="Google Shape;386;p43"/>
          <p:cNvSpPr txBox="1"/>
          <p:nvPr/>
        </p:nvSpPr>
        <p:spPr>
          <a:xfrm>
            <a:off x="6324600" y="5715000"/>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4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8"/>
          <p:cNvSpPr txBox="1"/>
          <p:nvPr>
            <p:ph idx="1" type="subTitle"/>
          </p:nvPr>
        </p:nvSpPr>
        <p:spPr>
          <a:xfrm>
            <a:off x="0" y="188925"/>
            <a:ext cx="9144000" cy="6669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5200"/>
              <a:buNone/>
            </a:pPr>
            <a:r>
              <a:rPr b="1" lang="en-US" sz="3000">
                <a:solidFill>
                  <a:srgbClr val="FF0000"/>
                </a:solidFill>
              </a:rPr>
              <a:t>Evolution of Computer Languages</a:t>
            </a:r>
            <a:endParaRPr b="1" sz="3000">
              <a:solidFill>
                <a:srgbClr val="FF0000"/>
              </a:solidFill>
            </a:endParaRPr>
          </a:p>
          <a:p>
            <a:pPr indent="0" lvl="0" marL="0" rtl="0" algn="just">
              <a:lnSpc>
                <a:spcPct val="100000"/>
              </a:lnSpc>
              <a:spcBef>
                <a:spcPts val="0"/>
              </a:spcBef>
              <a:spcAft>
                <a:spcPts val="0"/>
              </a:spcAft>
              <a:buClr>
                <a:srgbClr val="FF0000"/>
              </a:buClr>
              <a:buSzPts val="5200"/>
              <a:buNone/>
            </a:pPr>
            <a:r>
              <a:t/>
            </a:r>
            <a:endParaRPr b="1" sz="3000">
              <a:solidFill>
                <a:srgbClr val="FF0000"/>
              </a:solidFill>
            </a:endParaRPr>
          </a:p>
          <a:p>
            <a:pPr indent="0" lvl="0" marL="0" rtl="0" algn="just">
              <a:lnSpc>
                <a:spcPct val="100000"/>
              </a:lnSpc>
              <a:spcBef>
                <a:spcPts val="640"/>
              </a:spcBef>
              <a:spcAft>
                <a:spcPts val="0"/>
              </a:spcAft>
              <a:buClr>
                <a:srgbClr val="888888"/>
              </a:buClr>
              <a:buSzPts val="3200"/>
              <a:buNone/>
            </a:pPr>
            <a:r>
              <a:rPr lang="en-US"/>
              <a:t>As known, CPU finally executes only binary instructions, or machine Language. </a:t>
            </a:r>
            <a:endParaRPr/>
          </a:p>
          <a:p>
            <a:pPr indent="0" lvl="0" marL="0" rtl="0" algn="just">
              <a:lnSpc>
                <a:spcPct val="100000"/>
              </a:lnSpc>
              <a:spcBef>
                <a:spcPts val="640"/>
              </a:spcBef>
              <a:spcAft>
                <a:spcPts val="0"/>
              </a:spcAft>
              <a:buClr>
                <a:srgbClr val="888888"/>
              </a:buClr>
              <a:buSzPts val="3200"/>
              <a:buNone/>
            </a:pPr>
            <a:r>
              <a:rPr lang="en-US"/>
              <a:t>However, it is tedious and time consuming to directly develop Applications in Binary. Hence Assembly language was used(Mov A,B ADD A,C)</a:t>
            </a:r>
            <a:endParaRPr/>
          </a:p>
          <a:p>
            <a:pPr indent="0" lvl="0" marL="0" rtl="0" algn="just">
              <a:lnSpc>
                <a:spcPct val="100000"/>
              </a:lnSpc>
              <a:spcBef>
                <a:spcPts val="640"/>
              </a:spcBef>
              <a:spcAft>
                <a:spcPts val="0"/>
              </a:spcAft>
              <a:buClr>
                <a:srgbClr val="888888"/>
              </a:buClr>
              <a:buSzPts val="3200"/>
              <a:buNone/>
            </a:pPr>
            <a:r>
              <a:rPr lang="en-US"/>
              <a:t>A Compiler translates High Level Language program to Machine code. For eg. C, C++, Java are various Compilers.</a:t>
            </a:r>
            <a:endParaRPr/>
          </a:p>
        </p:txBody>
      </p:sp>
      <p:sp>
        <p:nvSpPr>
          <p:cNvPr id="77" name="Google Shape;77;p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44"/>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1760"/>
              <a:buNone/>
            </a:pPr>
            <a:r>
              <a:rPr b="1" lang="en-US" sz="2800">
                <a:solidFill>
                  <a:srgbClr val="FF0000"/>
                </a:solidFill>
              </a:rPr>
              <a:t>Two dimensional Array:</a:t>
            </a:r>
            <a:endParaRPr b="1" sz="2800"/>
          </a:p>
          <a:p>
            <a:pPr indent="0" lvl="0" marL="0" rtl="0" algn="just">
              <a:lnSpc>
                <a:spcPct val="80000"/>
              </a:lnSpc>
              <a:spcBef>
                <a:spcPts val="418"/>
              </a:spcBef>
              <a:spcAft>
                <a:spcPts val="0"/>
              </a:spcAft>
              <a:buClr>
                <a:srgbClr val="FF0000"/>
              </a:buClr>
              <a:buSzPts val="2090"/>
              <a:buNone/>
            </a:pPr>
            <a:r>
              <a:t/>
            </a:r>
            <a:endParaRPr sz="2400">
              <a:solidFill>
                <a:srgbClr val="7F7F7F"/>
              </a:solidFill>
            </a:endParaRPr>
          </a:p>
          <a:p>
            <a:pPr indent="0" lvl="0" marL="0" rtl="0" algn="just">
              <a:lnSpc>
                <a:spcPct val="80000"/>
              </a:lnSpc>
              <a:spcBef>
                <a:spcPts val="418"/>
              </a:spcBef>
              <a:spcAft>
                <a:spcPts val="0"/>
              </a:spcAft>
              <a:buClr>
                <a:srgbClr val="FF0000"/>
              </a:buClr>
              <a:buSzPts val="2090"/>
              <a:buNone/>
            </a:pPr>
            <a:r>
              <a:rPr lang="en-US">
                <a:solidFill>
                  <a:srgbClr val="7F7F7F"/>
                </a:solidFill>
              </a:rPr>
              <a:t>new is keyword used to allocate memory</a:t>
            </a:r>
            <a:endParaRPr>
              <a:solidFill>
                <a:srgbClr val="7F7F7F"/>
              </a:solidFill>
            </a:endParaRPr>
          </a:p>
          <a:p>
            <a:pPr indent="0" lvl="0" marL="0" rtl="0" algn="just">
              <a:lnSpc>
                <a:spcPct val="80000"/>
              </a:lnSpc>
              <a:spcBef>
                <a:spcPts val="418"/>
              </a:spcBef>
              <a:spcAft>
                <a:spcPts val="0"/>
              </a:spcAft>
              <a:buClr>
                <a:srgbClr val="FF0000"/>
              </a:buClr>
              <a:buSzPts val="2090"/>
              <a:buNone/>
            </a:pPr>
            <a:r>
              <a:t/>
            </a:r>
            <a:endParaRPr>
              <a:solidFill>
                <a:srgbClr val="7F7F7F"/>
              </a:solidFill>
            </a:endParaRPr>
          </a:p>
          <a:p>
            <a:pPr indent="0" lvl="0" marL="0" rtl="0" algn="just">
              <a:lnSpc>
                <a:spcPct val="80000"/>
              </a:lnSpc>
              <a:spcBef>
                <a:spcPts val="418"/>
              </a:spcBef>
              <a:spcAft>
                <a:spcPts val="0"/>
              </a:spcAft>
              <a:buClr>
                <a:srgbClr val="FF0000"/>
              </a:buClr>
              <a:buSzPts val="2090"/>
              <a:buNone/>
            </a:pPr>
            <a:r>
              <a:rPr lang="en-US">
                <a:solidFill>
                  <a:srgbClr val="7F7F7F"/>
                </a:solidFill>
              </a:rPr>
              <a:t>Number of rows and columns cannot be changed dynamically(during program execution), after creation of an array </a:t>
            </a:r>
            <a:endParaRPr>
              <a:solidFill>
                <a:srgbClr val="7F7F7F"/>
              </a:solidFill>
            </a:endParaRPr>
          </a:p>
          <a:p>
            <a:pPr indent="0" lvl="0" marL="0" rtl="0" algn="just">
              <a:lnSpc>
                <a:spcPct val="80000"/>
              </a:lnSpc>
              <a:spcBef>
                <a:spcPts val="418"/>
              </a:spcBef>
              <a:spcAft>
                <a:spcPts val="0"/>
              </a:spcAft>
              <a:buClr>
                <a:srgbClr val="FF0000"/>
              </a:buClr>
              <a:buSzPts val="2090"/>
              <a:buNone/>
            </a:pPr>
            <a:r>
              <a:t/>
            </a:r>
            <a:endParaRPr>
              <a:solidFill>
                <a:srgbClr val="7F7F7F"/>
              </a:solidFill>
            </a:endParaRPr>
          </a:p>
          <a:p>
            <a:pPr indent="0" lvl="0" marL="0" rtl="0" algn="just">
              <a:lnSpc>
                <a:spcPct val="80000"/>
              </a:lnSpc>
              <a:spcBef>
                <a:spcPts val="418"/>
              </a:spcBef>
              <a:spcAft>
                <a:spcPts val="0"/>
              </a:spcAft>
              <a:buClr>
                <a:srgbClr val="FF0000"/>
              </a:buClr>
              <a:buSzPts val="2090"/>
              <a:buNone/>
            </a:pPr>
            <a:r>
              <a:rPr lang="en-US">
                <a:solidFill>
                  <a:srgbClr val="7F7F7F"/>
                </a:solidFill>
              </a:rPr>
              <a:t>for loop is used to iterate thru individual elements of array</a:t>
            </a:r>
            <a:endParaRPr>
              <a:solidFill>
                <a:srgbClr val="7F7F7F"/>
              </a:solidFill>
            </a:endParaRPr>
          </a:p>
        </p:txBody>
      </p:sp>
      <p:graphicFrame>
        <p:nvGraphicFramePr>
          <p:cNvPr id="393" name="Google Shape;393;p44"/>
          <p:cNvGraphicFramePr/>
          <p:nvPr/>
        </p:nvGraphicFramePr>
        <p:xfrm>
          <a:off x="1295400" y="4343400"/>
          <a:ext cx="3000000" cy="3000000"/>
        </p:xfrm>
        <a:graphic>
          <a:graphicData uri="http://schemas.openxmlformats.org/drawingml/2006/table">
            <a:tbl>
              <a:tblPr bandRow="1" firstRow="1">
                <a:noFill/>
                <a:tableStyleId>{2E0062F9-2BA4-425B-AC13-6CD8B3B8ABBC}</a:tableStyleId>
              </a:tblPr>
              <a:tblGrid>
                <a:gridCol w="1219200"/>
                <a:gridCol w="1219200"/>
                <a:gridCol w="1219200"/>
                <a:gridCol w="1219200"/>
                <a:gridCol w="1219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94" name="Google Shape;394;p44"/>
          <p:cNvGraphicFramePr/>
          <p:nvPr/>
        </p:nvGraphicFramePr>
        <p:xfrm>
          <a:off x="1524000" y="4267200"/>
          <a:ext cx="3000000" cy="3000000"/>
        </p:xfrm>
        <a:graphic>
          <a:graphicData uri="http://schemas.openxmlformats.org/drawingml/2006/table">
            <a:tbl>
              <a:tblPr bandRow="1" firstRow="1">
                <a:noFill/>
                <a:tableStyleId>{2E0062F9-2BA4-425B-AC13-6CD8B3B8ABBC}</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395" name="Google Shape;395;p44"/>
          <p:cNvSpPr txBox="1"/>
          <p:nvPr/>
        </p:nvSpPr>
        <p:spPr>
          <a:xfrm>
            <a:off x="6324600" y="5715000"/>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4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45"/>
          <p:cNvSpPr txBox="1"/>
          <p:nvPr>
            <p:ph idx="1" type="subTitle"/>
          </p:nvPr>
        </p:nvSpPr>
        <p:spPr>
          <a:xfrm>
            <a:off x="0" y="283400"/>
            <a:ext cx="9144000" cy="6574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11. Type Casting:</a:t>
            </a:r>
            <a:endParaRPr sz="2800"/>
          </a:p>
          <a:p>
            <a:pPr indent="0" lvl="0" marL="0" rtl="0" algn="just">
              <a:lnSpc>
                <a:spcPct val="80000"/>
              </a:lnSpc>
              <a:spcBef>
                <a:spcPts val="475"/>
              </a:spcBef>
              <a:spcAft>
                <a:spcPts val="0"/>
              </a:spcAft>
              <a:buClr>
                <a:schemeClr val="dk1"/>
              </a:buClr>
              <a:buSzPts val="2375"/>
              <a:buNone/>
            </a:pPr>
            <a:r>
              <a:rPr lang="en-US" sz="2800">
                <a:solidFill>
                  <a:srgbClr val="7F7F7F"/>
                </a:solidFill>
              </a:rPr>
              <a:t>Type Casting is converting one data type to another, and Type casting is allowed only between compatible types. Since Java is strictly or strongly typed language, Type casting is required to convert bigger values into smaller. For eg.</a:t>
            </a:r>
            <a:endParaRPr sz="2800">
              <a:solidFill>
                <a:srgbClr val="7F7F7F"/>
              </a:solidFill>
            </a:endParaRPr>
          </a:p>
          <a:p>
            <a:pPr indent="0" lvl="0" marL="0" rtl="0" algn="just">
              <a:lnSpc>
                <a:spcPct val="80000"/>
              </a:lnSpc>
              <a:spcBef>
                <a:spcPts val="475"/>
              </a:spcBef>
              <a:spcAft>
                <a:spcPts val="0"/>
              </a:spcAft>
              <a:buClr>
                <a:schemeClr val="dk1"/>
              </a:buClr>
              <a:buSzPts val="2375"/>
              <a:buNone/>
            </a:pPr>
            <a:r>
              <a:rPr lang="en-US" sz="2800">
                <a:solidFill>
                  <a:srgbClr val="7F7F7F"/>
                </a:solidFill>
              </a:rPr>
              <a:t>float tmp = (float)23.7; </a:t>
            </a:r>
            <a:endParaRPr sz="2800">
              <a:solidFill>
                <a:srgbClr val="7F7F7F"/>
              </a:solidFill>
            </a:endParaRPr>
          </a:p>
          <a:p>
            <a:pPr indent="0" lvl="0" marL="0" rtl="0" algn="just">
              <a:lnSpc>
                <a:spcPct val="80000"/>
              </a:lnSpc>
              <a:spcBef>
                <a:spcPts val="475"/>
              </a:spcBef>
              <a:spcAft>
                <a:spcPts val="0"/>
              </a:spcAft>
              <a:buClr>
                <a:schemeClr val="dk1"/>
              </a:buClr>
              <a:buSzPts val="2375"/>
              <a:buNone/>
            </a:pPr>
            <a:r>
              <a:rPr lang="en-US" sz="2800">
                <a:solidFill>
                  <a:srgbClr val="7F7F7F"/>
                </a:solidFill>
              </a:rPr>
              <a:t>int marks = (int) 56.37; </a:t>
            </a:r>
            <a:endParaRPr sz="2800">
              <a:solidFill>
                <a:srgbClr val="7F7F7F"/>
              </a:solidFill>
            </a:endParaRPr>
          </a:p>
          <a:p>
            <a:pPr indent="0" lvl="0" marL="0" rtl="0" algn="just">
              <a:lnSpc>
                <a:spcPct val="80000"/>
              </a:lnSpc>
              <a:spcBef>
                <a:spcPts val="475"/>
              </a:spcBef>
              <a:spcAft>
                <a:spcPts val="0"/>
              </a:spcAft>
              <a:buClr>
                <a:srgbClr val="888888"/>
              </a:buClr>
              <a:buSzPts val="2375"/>
              <a:buNone/>
            </a:pPr>
            <a:r>
              <a:t/>
            </a:r>
            <a:endParaRPr sz="2800">
              <a:solidFill>
                <a:srgbClr val="FF0000"/>
              </a:solidFill>
            </a:endParaRPr>
          </a:p>
          <a:p>
            <a:pPr indent="0" lvl="0" marL="0" rtl="0" algn="just">
              <a:lnSpc>
                <a:spcPct val="80000"/>
              </a:lnSpc>
              <a:spcBef>
                <a:spcPts val="475"/>
              </a:spcBef>
              <a:spcAft>
                <a:spcPts val="0"/>
              </a:spcAft>
              <a:buClr>
                <a:srgbClr val="888888"/>
              </a:buClr>
              <a:buSzPts val="2375"/>
              <a:buNone/>
            </a:pPr>
            <a:r>
              <a:t/>
            </a:r>
            <a:endParaRPr sz="2800">
              <a:solidFill>
                <a:srgbClr val="FF0000"/>
              </a:solidFill>
            </a:endParaRPr>
          </a:p>
          <a:p>
            <a:pPr indent="0" lvl="0" marL="0" rtl="0" algn="just">
              <a:lnSpc>
                <a:spcPct val="80000"/>
              </a:lnSpc>
              <a:spcBef>
                <a:spcPts val="475"/>
              </a:spcBef>
              <a:spcAft>
                <a:spcPts val="0"/>
              </a:spcAft>
              <a:buClr>
                <a:srgbClr val="888888"/>
              </a:buClr>
              <a:buSzPts val="2375"/>
              <a:buNone/>
            </a:pPr>
            <a:r>
              <a:t/>
            </a:r>
            <a:endParaRPr sz="2800">
              <a:solidFill>
                <a:srgbClr val="FF0000"/>
              </a:solidFill>
            </a:endParaRPr>
          </a:p>
          <a:p>
            <a:pPr indent="0" lvl="0" marL="0" rtl="0" algn="just">
              <a:lnSpc>
                <a:spcPct val="80000"/>
              </a:lnSpc>
              <a:spcBef>
                <a:spcPts val="475"/>
              </a:spcBef>
              <a:spcAft>
                <a:spcPts val="0"/>
              </a:spcAft>
              <a:buClr>
                <a:srgbClr val="888888"/>
              </a:buClr>
              <a:buSzPts val="2375"/>
              <a:buNone/>
            </a:pPr>
            <a:r>
              <a:t/>
            </a:r>
            <a:endParaRPr sz="2800">
              <a:solidFill>
                <a:srgbClr val="FF0000"/>
              </a:solidFill>
            </a:endParaRPr>
          </a:p>
          <a:p>
            <a:pPr indent="0" lvl="0" marL="0" rtl="0" algn="just">
              <a:lnSpc>
                <a:spcPct val="80000"/>
              </a:lnSpc>
              <a:spcBef>
                <a:spcPts val="475"/>
              </a:spcBef>
              <a:spcAft>
                <a:spcPts val="0"/>
              </a:spcAft>
              <a:buClr>
                <a:srgbClr val="888888"/>
              </a:buClr>
              <a:buSzPts val="2375"/>
              <a:buNone/>
            </a:pPr>
            <a:r>
              <a:t/>
            </a:r>
            <a:endParaRPr sz="2800">
              <a:solidFill>
                <a:srgbClr val="FF0000"/>
              </a:solidFill>
            </a:endParaRPr>
          </a:p>
          <a:p>
            <a:pPr indent="0" lvl="0" marL="0" rtl="0" algn="just">
              <a:lnSpc>
                <a:spcPct val="80000"/>
              </a:lnSpc>
              <a:spcBef>
                <a:spcPts val="475"/>
              </a:spcBef>
              <a:spcAft>
                <a:spcPts val="0"/>
              </a:spcAft>
              <a:buClr>
                <a:schemeClr val="dk1"/>
              </a:buClr>
              <a:buSzPts val="2375"/>
              <a:buNone/>
            </a:pPr>
            <a:r>
              <a:t/>
            </a:r>
            <a:endParaRPr sz="2800"/>
          </a:p>
        </p:txBody>
      </p:sp>
      <p:graphicFrame>
        <p:nvGraphicFramePr>
          <p:cNvPr id="402" name="Google Shape;402;p45"/>
          <p:cNvGraphicFramePr/>
          <p:nvPr/>
        </p:nvGraphicFramePr>
        <p:xfrm>
          <a:off x="1295400" y="2667000"/>
          <a:ext cx="3000000" cy="3000000"/>
        </p:xfrm>
        <a:graphic>
          <a:graphicData uri="http://schemas.openxmlformats.org/drawingml/2006/table">
            <a:tbl>
              <a:tblPr bandRow="1" firstRow="1">
                <a:noFill/>
                <a:tableStyleId>{2E0062F9-2BA4-425B-AC13-6CD8B3B8ABBC}</a:tableStyleId>
              </a:tblPr>
              <a:tblGrid>
                <a:gridCol w="1219200"/>
                <a:gridCol w="1219200"/>
                <a:gridCol w="1219200"/>
                <a:gridCol w="1219200"/>
                <a:gridCol w="1219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03" name="Google Shape;403;p45"/>
          <p:cNvSpPr txBox="1"/>
          <p:nvPr/>
        </p:nvSpPr>
        <p:spPr>
          <a:xfrm>
            <a:off x="6324600" y="5715000"/>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04" name="Google Shape;404;p45"/>
          <p:cNvCxnSpPr/>
          <p:nvPr/>
        </p:nvCxnSpPr>
        <p:spPr>
          <a:xfrm>
            <a:off x="2743950" y="2557550"/>
            <a:ext cx="2437500" cy="414300"/>
          </a:xfrm>
          <a:prstGeom prst="straightConnector1">
            <a:avLst/>
          </a:prstGeom>
          <a:noFill/>
          <a:ln cap="flat" cmpd="sng" w="9525">
            <a:solidFill>
              <a:srgbClr val="4A7DBA"/>
            </a:solidFill>
            <a:prstDash val="solid"/>
            <a:round/>
            <a:headEnd len="sm" w="sm" type="none"/>
            <a:tailEnd len="med" w="med" type="stealth"/>
          </a:ln>
        </p:spPr>
      </p:cxnSp>
      <p:cxnSp>
        <p:nvCxnSpPr>
          <p:cNvPr id="405" name="Google Shape;405;p45"/>
          <p:cNvCxnSpPr>
            <a:endCxn id="406" idx="1"/>
          </p:cNvCxnSpPr>
          <p:nvPr/>
        </p:nvCxnSpPr>
        <p:spPr>
          <a:xfrm>
            <a:off x="381000" y="2590666"/>
            <a:ext cx="1828800" cy="946800"/>
          </a:xfrm>
          <a:prstGeom prst="straightConnector1">
            <a:avLst/>
          </a:prstGeom>
          <a:noFill/>
          <a:ln cap="flat" cmpd="sng" w="9525">
            <a:solidFill>
              <a:srgbClr val="4A7DBA"/>
            </a:solidFill>
            <a:prstDash val="solid"/>
            <a:round/>
            <a:headEnd len="sm" w="sm" type="none"/>
            <a:tailEnd len="med" w="med" type="stealth"/>
          </a:ln>
        </p:spPr>
      </p:cxnSp>
      <p:cxnSp>
        <p:nvCxnSpPr>
          <p:cNvPr id="407" name="Google Shape;407;p45"/>
          <p:cNvCxnSpPr/>
          <p:nvPr/>
        </p:nvCxnSpPr>
        <p:spPr>
          <a:xfrm flipH="1" rot="-5400000">
            <a:off x="152400" y="3276600"/>
            <a:ext cx="1600200" cy="228600"/>
          </a:xfrm>
          <a:prstGeom prst="straightConnector1">
            <a:avLst/>
          </a:prstGeom>
          <a:noFill/>
          <a:ln cap="flat" cmpd="sng" w="9525">
            <a:solidFill>
              <a:srgbClr val="4A7DBA"/>
            </a:solidFill>
            <a:prstDash val="solid"/>
            <a:round/>
            <a:headEnd len="sm" w="sm" type="none"/>
            <a:tailEnd len="med" w="med" type="stealth"/>
          </a:ln>
        </p:spPr>
      </p:cxnSp>
      <p:sp>
        <p:nvSpPr>
          <p:cNvPr id="408" name="Google Shape;408;p45"/>
          <p:cNvSpPr txBox="1"/>
          <p:nvPr/>
        </p:nvSpPr>
        <p:spPr>
          <a:xfrm>
            <a:off x="4876800" y="2971800"/>
            <a:ext cx="2057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Source type</a:t>
            </a:r>
            <a:endParaRPr b="0" i="0" sz="1800" u="none" cap="none" strike="noStrike">
              <a:solidFill>
                <a:schemeClr val="dk1"/>
              </a:solidFill>
              <a:latin typeface="Calibri"/>
              <a:ea typeface="Calibri"/>
              <a:cs typeface="Calibri"/>
              <a:sym typeface="Calibri"/>
            </a:endParaRPr>
          </a:p>
        </p:txBody>
      </p:sp>
      <p:sp>
        <p:nvSpPr>
          <p:cNvPr id="406" name="Google Shape;406;p45"/>
          <p:cNvSpPr txBox="1"/>
          <p:nvPr/>
        </p:nvSpPr>
        <p:spPr>
          <a:xfrm>
            <a:off x="2209800" y="3352800"/>
            <a:ext cx="2057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Destination type</a:t>
            </a:r>
            <a:endParaRPr b="0" i="0" sz="1800" u="none" cap="none" strike="noStrike">
              <a:solidFill>
                <a:schemeClr val="dk1"/>
              </a:solidFill>
              <a:latin typeface="Calibri"/>
              <a:ea typeface="Calibri"/>
              <a:cs typeface="Calibri"/>
              <a:sym typeface="Calibri"/>
            </a:endParaRPr>
          </a:p>
        </p:txBody>
      </p:sp>
      <p:sp>
        <p:nvSpPr>
          <p:cNvPr id="409" name="Google Shape;409;p45"/>
          <p:cNvSpPr txBox="1"/>
          <p:nvPr/>
        </p:nvSpPr>
        <p:spPr>
          <a:xfrm>
            <a:off x="76200" y="4191000"/>
            <a:ext cx="2057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Destination variable</a:t>
            </a:r>
            <a:endParaRPr b="0" i="0" sz="1800" u="none" cap="none" strike="noStrike">
              <a:solidFill>
                <a:schemeClr val="dk1"/>
              </a:solidFill>
              <a:latin typeface="Calibri"/>
              <a:ea typeface="Calibri"/>
              <a:cs typeface="Calibri"/>
              <a:sym typeface="Calibri"/>
            </a:endParaRPr>
          </a:p>
        </p:txBody>
      </p:sp>
      <p:sp>
        <p:nvSpPr>
          <p:cNvPr id="410" name="Google Shape;410;p4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sp>
        <p:nvSpPr>
          <p:cNvPr id="415" name="Google Shape;415;p46"/>
          <p:cNvSpPr txBox="1"/>
          <p:nvPr>
            <p:ph idx="1" type="subTitle"/>
          </p:nvPr>
        </p:nvSpPr>
        <p:spPr>
          <a:xfrm>
            <a:off x="0" y="188925"/>
            <a:ext cx="9144000" cy="666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2000"/>
              <a:buNone/>
            </a:pPr>
            <a:r>
              <a:rPr b="1" lang="en-US" sz="2800">
                <a:solidFill>
                  <a:srgbClr val="FF0000"/>
                </a:solidFill>
              </a:rPr>
              <a:t>Type Casting:</a:t>
            </a:r>
            <a:endParaRPr sz="2800"/>
          </a:p>
          <a:p>
            <a:pPr indent="0" lvl="0" marL="0" rtl="0" algn="just">
              <a:lnSpc>
                <a:spcPct val="80000"/>
              </a:lnSpc>
              <a:spcBef>
                <a:spcPts val="475"/>
              </a:spcBef>
              <a:spcAft>
                <a:spcPts val="0"/>
              </a:spcAft>
              <a:buClr>
                <a:srgbClr val="FF0000"/>
              </a:buClr>
              <a:buSzPts val="2375"/>
              <a:buNone/>
            </a:pPr>
            <a:r>
              <a:t/>
            </a:r>
            <a:endParaRPr>
              <a:solidFill>
                <a:srgbClr val="FF0000"/>
              </a:solidFill>
            </a:endParaRPr>
          </a:p>
          <a:p>
            <a:pPr indent="0" lvl="0" marL="0" rtl="0" algn="just">
              <a:lnSpc>
                <a:spcPct val="80000"/>
              </a:lnSpc>
              <a:spcBef>
                <a:spcPts val="475"/>
              </a:spcBef>
              <a:spcAft>
                <a:spcPts val="0"/>
              </a:spcAft>
              <a:buClr>
                <a:srgbClr val="FF0000"/>
              </a:buClr>
              <a:buSzPts val="2375"/>
              <a:buNone/>
            </a:pPr>
            <a:r>
              <a:rPr lang="en-US" sz="2800">
                <a:solidFill>
                  <a:srgbClr val="FF0000"/>
                </a:solidFill>
              </a:rPr>
              <a:t>NOTE: </a:t>
            </a:r>
            <a:r>
              <a:rPr lang="en-US" sz="2800">
                <a:solidFill>
                  <a:srgbClr val="7F7F7F"/>
                </a:solidFill>
              </a:rPr>
              <a:t>Compiler treats 3.52 as double by default. </a:t>
            </a:r>
            <a:endParaRPr sz="2800">
              <a:solidFill>
                <a:srgbClr val="7F7F7F"/>
              </a:solidFill>
            </a:endParaRPr>
          </a:p>
          <a:p>
            <a:pPr indent="0" lvl="0" marL="0" rtl="0" algn="just">
              <a:lnSpc>
                <a:spcPct val="80000"/>
              </a:lnSpc>
              <a:spcBef>
                <a:spcPts val="475"/>
              </a:spcBef>
              <a:spcAft>
                <a:spcPts val="0"/>
              </a:spcAft>
              <a:buClr>
                <a:srgbClr val="FF0000"/>
              </a:buClr>
              <a:buSzPts val="2375"/>
              <a:buNone/>
            </a:pPr>
            <a:r>
              <a:rPr lang="en-US" sz="2800">
                <a:solidFill>
                  <a:srgbClr val="7F7F7F"/>
                </a:solidFill>
              </a:rPr>
              <a:t>To store 3.52 in float variable, u need to use 3.52f or typecast it, as shown above. </a:t>
            </a:r>
            <a:endParaRPr sz="2800">
              <a:solidFill>
                <a:srgbClr val="7F7F7F"/>
              </a:solidFill>
            </a:endParaRPr>
          </a:p>
          <a:p>
            <a:pPr indent="0" lvl="0" marL="0" rtl="0" algn="just">
              <a:lnSpc>
                <a:spcPct val="80000"/>
              </a:lnSpc>
              <a:spcBef>
                <a:spcPts val="475"/>
              </a:spcBef>
              <a:spcAft>
                <a:spcPts val="0"/>
              </a:spcAft>
              <a:buClr>
                <a:srgbClr val="FF0000"/>
              </a:buClr>
              <a:buSzPts val="2375"/>
              <a:buNone/>
            </a:pPr>
            <a:r>
              <a:rPr lang="en-US" sz="2800">
                <a:solidFill>
                  <a:srgbClr val="7F7F7F"/>
                </a:solidFill>
              </a:rPr>
              <a:t>long literals need to be suffixed with l or L</a:t>
            </a:r>
            <a:endParaRPr sz="2800">
              <a:solidFill>
                <a:srgbClr val="7F7F7F"/>
              </a:solidFill>
            </a:endParaRPr>
          </a:p>
          <a:p>
            <a:pPr indent="0" lvl="0" marL="0" rtl="0" algn="just">
              <a:lnSpc>
                <a:spcPct val="80000"/>
              </a:lnSpc>
              <a:spcBef>
                <a:spcPts val="475"/>
              </a:spcBef>
              <a:spcAft>
                <a:spcPts val="0"/>
              </a:spcAft>
              <a:buClr>
                <a:srgbClr val="FF0000"/>
              </a:buClr>
              <a:buSzPts val="2375"/>
              <a:buNone/>
            </a:pPr>
            <a:r>
              <a:t/>
            </a:r>
            <a:endParaRPr sz="2800">
              <a:solidFill>
                <a:schemeClr val="dk1"/>
              </a:solidFill>
            </a:endParaRPr>
          </a:p>
          <a:p>
            <a:pPr indent="0" lvl="0" marL="0" rtl="0" algn="just">
              <a:lnSpc>
                <a:spcPct val="80000"/>
              </a:lnSpc>
              <a:spcBef>
                <a:spcPts val="475"/>
              </a:spcBef>
              <a:spcAft>
                <a:spcPts val="0"/>
              </a:spcAft>
              <a:buClr>
                <a:srgbClr val="FF0000"/>
              </a:buClr>
              <a:buSzPts val="2375"/>
              <a:buNone/>
            </a:pPr>
            <a:r>
              <a:rPr b="1" lang="en-US" sz="2800">
                <a:solidFill>
                  <a:srgbClr val="FF0000"/>
                </a:solidFill>
              </a:rPr>
              <a:t>Type Promotion:</a:t>
            </a:r>
            <a:r>
              <a:rPr lang="en-US" sz="2800">
                <a:solidFill>
                  <a:srgbClr val="FF0000"/>
                </a:solidFill>
              </a:rPr>
              <a:t> </a:t>
            </a:r>
            <a:r>
              <a:rPr lang="en-US" sz="2800">
                <a:solidFill>
                  <a:srgbClr val="7F7F7F"/>
                </a:solidFill>
              </a:rPr>
              <a:t>Automatically converting a data type of smaller size to a bigger one. For example accommodating float literal in a double variable.</a:t>
            </a:r>
            <a:endParaRPr sz="2800">
              <a:solidFill>
                <a:srgbClr val="7F7F7F"/>
              </a:solidFill>
            </a:endParaRPr>
          </a:p>
          <a:p>
            <a:pPr indent="0" lvl="0" marL="0" rtl="0" algn="just">
              <a:lnSpc>
                <a:spcPct val="80000"/>
              </a:lnSpc>
              <a:spcBef>
                <a:spcPts val="475"/>
              </a:spcBef>
              <a:spcAft>
                <a:spcPts val="0"/>
              </a:spcAft>
              <a:buClr>
                <a:srgbClr val="FF0000"/>
              </a:buClr>
              <a:buSzPts val="2375"/>
              <a:buNone/>
            </a:pPr>
            <a:r>
              <a:t/>
            </a:r>
            <a:endParaRPr>
              <a:solidFill>
                <a:srgbClr val="7F7F7F"/>
              </a:solidFill>
            </a:endParaRPr>
          </a:p>
          <a:p>
            <a:pPr indent="0" lvl="0" marL="0" rtl="0" algn="just">
              <a:lnSpc>
                <a:spcPct val="80000"/>
              </a:lnSpc>
              <a:spcBef>
                <a:spcPts val="475"/>
              </a:spcBef>
              <a:spcAft>
                <a:spcPts val="0"/>
              </a:spcAft>
              <a:buClr>
                <a:srgbClr val="FF0000"/>
              </a:buClr>
              <a:buSzPts val="2375"/>
              <a:buNone/>
            </a:pPr>
            <a:r>
              <a:rPr lang="en-US" sz="2800">
                <a:solidFill>
                  <a:srgbClr val="7F7F7F"/>
                </a:solidFill>
              </a:rPr>
              <a:t> Here int literal is promoted to double.</a:t>
            </a:r>
            <a:endParaRPr sz="2800">
              <a:solidFill>
                <a:srgbClr val="7F7F7F"/>
              </a:solidFill>
            </a:endParaRPr>
          </a:p>
          <a:p>
            <a:pPr indent="0" lvl="0" marL="0" rtl="0" algn="just">
              <a:lnSpc>
                <a:spcPct val="80000"/>
              </a:lnSpc>
              <a:spcBef>
                <a:spcPts val="475"/>
              </a:spcBef>
              <a:spcAft>
                <a:spcPts val="0"/>
              </a:spcAft>
              <a:buClr>
                <a:schemeClr val="dk1"/>
              </a:buClr>
              <a:buSzPts val="2375"/>
              <a:buNone/>
            </a:pPr>
            <a:r>
              <a:rPr lang="en-US" sz="2800">
                <a:solidFill>
                  <a:srgbClr val="7F7F7F"/>
                </a:solidFill>
              </a:rPr>
              <a:t>double abc = 3;</a:t>
            </a:r>
            <a:endParaRPr sz="2800">
              <a:solidFill>
                <a:srgbClr val="7F7F7F"/>
              </a:solidFill>
            </a:endParaRPr>
          </a:p>
        </p:txBody>
      </p:sp>
      <p:graphicFrame>
        <p:nvGraphicFramePr>
          <p:cNvPr id="416" name="Google Shape;416;p46"/>
          <p:cNvGraphicFramePr/>
          <p:nvPr/>
        </p:nvGraphicFramePr>
        <p:xfrm>
          <a:off x="1295400" y="2667000"/>
          <a:ext cx="3000000" cy="3000000"/>
        </p:xfrm>
        <a:graphic>
          <a:graphicData uri="http://schemas.openxmlformats.org/drawingml/2006/table">
            <a:tbl>
              <a:tblPr bandRow="1" firstRow="1">
                <a:noFill/>
                <a:tableStyleId>{2E0062F9-2BA4-425B-AC13-6CD8B3B8ABBC}</a:tableStyleId>
              </a:tblPr>
              <a:tblGrid>
                <a:gridCol w="1219200"/>
                <a:gridCol w="1219200"/>
                <a:gridCol w="1219200"/>
                <a:gridCol w="1219200"/>
                <a:gridCol w="1219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17" name="Google Shape;417;p46"/>
          <p:cNvSpPr txBox="1"/>
          <p:nvPr/>
        </p:nvSpPr>
        <p:spPr>
          <a:xfrm>
            <a:off x="6324600" y="5715000"/>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8" name="Google Shape;418;p4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47"/>
          <p:cNvSpPr txBox="1"/>
          <p:nvPr>
            <p:ph idx="1" type="subTitle"/>
          </p:nvPr>
        </p:nvSpPr>
        <p:spPr>
          <a:xfrm>
            <a:off x="152400" y="587275"/>
            <a:ext cx="4542900" cy="588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t/>
            </a:r>
            <a:endParaRPr sz="2500"/>
          </a:p>
          <a:p>
            <a:pPr indent="0" lvl="0" marL="0" rtl="0" algn="just">
              <a:lnSpc>
                <a:spcPct val="100000"/>
              </a:lnSpc>
              <a:spcBef>
                <a:spcPts val="360"/>
              </a:spcBef>
              <a:spcAft>
                <a:spcPts val="0"/>
              </a:spcAft>
              <a:buClr>
                <a:srgbClr val="888888"/>
              </a:buClr>
              <a:buSzPts val="1800"/>
              <a:buNone/>
            </a:pPr>
            <a:r>
              <a:rPr lang="en-US" sz="2800"/>
              <a:t>#1. to execute set of statement when a condition is true</a:t>
            </a:r>
            <a:endParaRPr sz="2800"/>
          </a:p>
          <a:p>
            <a:pPr indent="0" lvl="0" marL="0" rtl="0" algn="just">
              <a:lnSpc>
                <a:spcPct val="100000"/>
              </a:lnSpc>
              <a:spcBef>
                <a:spcPts val="360"/>
              </a:spcBef>
              <a:spcAft>
                <a:spcPts val="0"/>
              </a:spcAft>
              <a:buClr>
                <a:srgbClr val="FF0000"/>
              </a:buClr>
              <a:buSzPts val="1800"/>
              <a:buNone/>
            </a:pPr>
            <a:r>
              <a:rPr lang="en-US" sz="2800">
                <a:solidFill>
                  <a:srgbClr val="FF0000"/>
                </a:solidFill>
              </a:rPr>
              <a:t>if</a:t>
            </a:r>
            <a:r>
              <a:rPr lang="en-US" sz="2800"/>
              <a:t>(condition)</a:t>
            </a:r>
            <a:endParaRPr sz="2800"/>
          </a:p>
          <a:p>
            <a:pPr indent="0" lvl="0" marL="0" rtl="0" algn="just">
              <a:lnSpc>
                <a:spcPct val="100000"/>
              </a:lnSpc>
              <a:spcBef>
                <a:spcPts val="360"/>
              </a:spcBef>
              <a:spcAft>
                <a:spcPts val="0"/>
              </a:spcAft>
              <a:buClr>
                <a:srgbClr val="888888"/>
              </a:buClr>
              <a:buSzPts val="1800"/>
              <a:buNone/>
            </a:pPr>
            <a:r>
              <a:rPr lang="en-US" sz="2800"/>
              <a:t>{</a:t>
            </a:r>
            <a:endParaRPr sz="2800"/>
          </a:p>
          <a:p>
            <a:pPr indent="0" lvl="0" marL="0" rtl="0" algn="just">
              <a:lnSpc>
                <a:spcPct val="100000"/>
              </a:lnSpc>
              <a:spcBef>
                <a:spcPts val="360"/>
              </a:spcBef>
              <a:spcAft>
                <a:spcPts val="0"/>
              </a:spcAft>
              <a:buClr>
                <a:srgbClr val="888888"/>
              </a:buClr>
              <a:buSzPts val="1800"/>
              <a:buNone/>
            </a:pPr>
            <a:r>
              <a:rPr lang="en-US" sz="2800"/>
              <a:t>//statement 1</a:t>
            </a:r>
            <a:endParaRPr sz="2800"/>
          </a:p>
          <a:p>
            <a:pPr indent="0" lvl="0" marL="0" rtl="0" algn="just">
              <a:lnSpc>
                <a:spcPct val="100000"/>
              </a:lnSpc>
              <a:spcBef>
                <a:spcPts val="360"/>
              </a:spcBef>
              <a:spcAft>
                <a:spcPts val="0"/>
              </a:spcAft>
              <a:buClr>
                <a:srgbClr val="888888"/>
              </a:buClr>
              <a:buSzPts val="1800"/>
              <a:buNone/>
            </a:pPr>
            <a:r>
              <a:rPr lang="en-US" sz="2800"/>
              <a:t>}</a:t>
            </a:r>
            <a:endParaRPr sz="2800"/>
          </a:p>
          <a:p>
            <a:pPr indent="0" lvl="0" marL="0" rtl="0" algn="just">
              <a:lnSpc>
                <a:spcPct val="100000"/>
              </a:lnSpc>
              <a:spcBef>
                <a:spcPts val="360"/>
              </a:spcBef>
              <a:spcAft>
                <a:spcPts val="0"/>
              </a:spcAft>
              <a:buClr>
                <a:srgbClr val="888888"/>
              </a:buClr>
              <a:buSzPts val="1800"/>
              <a:buNone/>
            </a:pPr>
            <a:r>
              <a:rPr lang="en-US" sz="2800"/>
              <a:t>Eg) . </a:t>
            </a:r>
            <a:r>
              <a:rPr lang="en-US" sz="2800">
                <a:solidFill>
                  <a:srgbClr val="FF0000"/>
                </a:solidFill>
              </a:rPr>
              <a:t>if</a:t>
            </a:r>
            <a:r>
              <a:rPr lang="en-US" sz="2800"/>
              <a:t>(z&lt;20)</a:t>
            </a:r>
            <a:endParaRPr sz="2800"/>
          </a:p>
          <a:p>
            <a:pPr indent="0" lvl="0" marL="0" rtl="0" algn="just">
              <a:lnSpc>
                <a:spcPct val="100000"/>
              </a:lnSpc>
              <a:spcBef>
                <a:spcPts val="360"/>
              </a:spcBef>
              <a:spcAft>
                <a:spcPts val="0"/>
              </a:spcAft>
              <a:buClr>
                <a:srgbClr val="888888"/>
              </a:buClr>
              <a:buSzPts val="1800"/>
              <a:buNone/>
            </a:pPr>
            <a:r>
              <a:rPr lang="en-US" sz="2800"/>
              <a:t>{</a:t>
            </a:r>
            <a:endParaRPr sz="2800"/>
          </a:p>
          <a:p>
            <a:pPr indent="0" lvl="0" marL="0" rtl="0" algn="just">
              <a:lnSpc>
                <a:spcPct val="100000"/>
              </a:lnSpc>
              <a:spcBef>
                <a:spcPts val="360"/>
              </a:spcBef>
              <a:spcAft>
                <a:spcPts val="0"/>
              </a:spcAft>
              <a:buClr>
                <a:srgbClr val="888888"/>
              </a:buClr>
              <a:buSzPts val="1800"/>
              <a:buNone/>
            </a:pPr>
            <a:r>
              <a:rPr lang="en-US" sz="2800"/>
              <a:t>//statements</a:t>
            </a:r>
            <a:endParaRPr sz="2800"/>
          </a:p>
          <a:p>
            <a:pPr indent="0" lvl="0" marL="0" rtl="0" algn="just">
              <a:lnSpc>
                <a:spcPct val="100000"/>
              </a:lnSpc>
              <a:spcBef>
                <a:spcPts val="360"/>
              </a:spcBef>
              <a:spcAft>
                <a:spcPts val="0"/>
              </a:spcAft>
              <a:buClr>
                <a:srgbClr val="888888"/>
              </a:buClr>
              <a:buSzPts val="1800"/>
              <a:buNone/>
            </a:pPr>
            <a:r>
              <a:rPr lang="en-US" sz="2800"/>
              <a:t>}</a:t>
            </a:r>
            <a:endParaRPr sz="2800"/>
          </a:p>
          <a:p>
            <a:pPr indent="0" lvl="0" marL="0" rtl="0" algn="l">
              <a:lnSpc>
                <a:spcPct val="100000"/>
              </a:lnSpc>
              <a:spcBef>
                <a:spcPts val="240"/>
              </a:spcBef>
              <a:spcAft>
                <a:spcPts val="0"/>
              </a:spcAft>
              <a:buClr>
                <a:srgbClr val="888888"/>
              </a:buClr>
              <a:buSzPts val="1200"/>
              <a:buNone/>
            </a:pPr>
            <a:r>
              <a:t/>
            </a:r>
            <a:endParaRPr sz="1200"/>
          </a:p>
        </p:txBody>
      </p:sp>
      <p:sp>
        <p:nvSpPr>
          <p:cNvPr id="425" name="Google Shape;425;p47"/>
          <p:cNvSpPr/>
          <p:nvPr/>
        </p:nvSpPr>
        <p:spPr>
          <a:xfrm>
            <a:off x="4858700" y="60300"/>
            <a:ext cx="4285200" cy="643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Calibri"/>
              <a:ea typeface="Calibri"/>
              <a:cs typeface="Calibri"/>
              <a:sym typeface="Calibri"/>
            </a:endParaRPr>
          </a:p>
          <a:p>
            <a:pPr indent="0" lvl="0" marL="0" marR="0" rtl="0" algn="just">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#2. to  execute one set of statements when a condition is true, and execute another set of statements, when condition is false</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FF0000"/>
                </a:solidFill>
                <a:latin typeface="Calibri"/>
                <a:ea typeface="Calibri"/>
                <a:cs typeface="Calibri"/>
                <a:sym typeface="Calibri"/>
              </a:rPr>
              <a:t>if</a:t>
            </a:r>
            <a:r>
              <a:rPr b="0" i="0" lang="en-US" sz="2600" u="none" cap="none" strike="noStrike">
                <a:solidFill>
                  <a:srgbClr val="888888"/>
                </a:solidFill>
                <a:latin typeface="Calibri"/>
                <a:ea typeface="Calibri"/>
                <a:cs typeface="Calibri"/>
                <a:sym typeface="Calibri"/>
              </a:rPr>
              <a:t>(condition)</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//statements 1</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a:t>
            </a:r>
            <a:r>
              <a:rPr b="0" i="0" lang="en-US" sz="2600" u="none" cap="none" strike="noStrike">
                <a:solidFill>
                  <a:srgbClr val="FF0000"/>
                </a:solidFill>
                <a:latin typeface="Calibri"/>
                <a:ea typeface="Calibri"/>
                <a:cs typeface="Calibri"/>
                <a:sym typeface="Calibri"/>
              </a:rPr>
              <a:t>else</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//statements 2</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800"/>
              <a:buFont typeface="Arial"/>
              <a:buNone/>
            </a:pPr>
            <a:r>
              <a:rPr b="0" i="0" lang="en-US" sz="2600" u="none" cap="none" strike="noStrike">
                <a:solidFill>
                  <a:srgbClr val="888888"/>
                </a:solidFill>
                <a:latin typeface="Calibri"/>
                <a:ea typeface="Calibri"/>
                <a:cs typeface="Calibri"/>
                <a:sym typeface="Calibri"/>
              </a:rPr>
              <a:t>}</a:t>
            </a:r>
            <a:endParaRPr b="0" i="0" sz="2600" u="none" cap="none" strike="noStrike">
              <a:solidFill>
                <a:srgbClr val="888888"/>
              </a:solidFill>
              <a:latin typeface="Calibri"/>
              <a:ea typeface="Calibri"/>
              <a:cs typeface="Calibri"/>
              <a:sym typeface="Calibri"/>
            </a:endParaRPr>
          </a:p>
          <a:p>
            <a:pPr indent="0" lvl="0" marL="0" marR="0" rtl="0" algn="l">
              <a:lnSpc>
                <a:spcPct val="100000"/>
              </a:lnSpc>
              <a:spcBef>
                <a:spcPts val="24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26" name="Google Shape;426;p4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427" name="Google Shape;427;p47"/>
          <p:cNvCxnSpPr/>
          <p:nvPr/>
        </p:nvCxnSpPr>
        <p:spPr>
          <a:xfrm flipH="1">
            <a:off x="4752150" y="757800"/>
            <a:ext cx="18900" cy="5020500"/>
          </a:xfrm>
          <a:prstGeom prst="straightConnector1">
            <a:avLst/>
          </a:prstGeom>
          <a:noFill/>
          <a:ln cap="flat" cmpd="sng" w="19050">
            <a:solidFill>
              <a:schemeClr val="dk2"/>
            </a:solidFill>
            <a:prstDash val="solid"/>
            <a:round/>
            <a:headEnd len="sm" w="sm" type="none"/>
            <a:tailEnd len="sm" w="sm" type="none"/>
          </a:ln>
        </p:spPr>
      </p:cxnSp>
      <p:sp>
        <p:nvSpPr>
          <p:cNvPr id="428" name="Google Shape;428;p47"/>
          <p:cNvSpPr txBox="1"/>
          <p:nvPr/>
        </p:nvSpPr>
        <p:spPr>
          <a:xfrm>
            <a:off x="0" y="188925"/>
            <a:ext cx="7063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Calibri"/>
                <a:ea typeface="Calibri"/>
                <a:cs typeface="Calibri"/>
                <a:sym typeface="Calibri"/>
              </a:rPr>
              <a:t>12. Conditional/Control Flow statements</a:t>
            </a:r>
            <a:endParaRPr b="1" i="0" sz="2800" u="none" cap="none" strike="noStrike">
              <a:solidFill>
                <a:srgbClr val="FF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p48"/>
          <p:cNvSpPr txBox="1"/>
          <p:nvPr>
            <p:ph idx="1" type="subTitle"/>
          </p:nvPr>
        </p:nvSpPr>
        <p:spPr>
          <a:xfrm>
            <a:off x="152400" y="264500"/>
            <a:ext cx="8862300" cy="621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rPr b="1" lang="en-US" sz="2800">
                <a:solidFill>
                  <a:srgbClr val="FF0000"/>
                </a:solidFill>
              </a:rPr>
              <a:t>Conditional/Control Flow statements</a:t>
            </a:r>
            <a:endParaRPr b="1" sz="2800">
              <a:solidFill>
                <a:srgbClr val="FF0000"/>
              </a:solidFill>
            </a:endParaRPr>
          </a:p>
          <a:p>
            <a:pPr indent="0" lvl="0" marL="0" rtl="0" algn="l">
              <a:lnSpc>
                <a:spcPct val="100000"/>
              </a:lnSpc>
              <a:spcBef>
                <a:spcPts val="240"/>
              </a:spcBef>
              <a:spcAft>
                <a:spcPts val="0"/>
              </a:spcAft>
              <a:buClr>
                <a:srgbClr val="888888"/>
              </a:buClr>
              <a:buSzPts val="1200"/>
              <a:buNone/>
            </a:pPr>
            <a:r>
              <a:t/>
            </a:r>
            <a:endParaRPr sz="1200"/>
          </a:p>
        </p:txBody>
      </p:sp>
      <p:sp>
        <p:nvSpPr>
          <p:cNvPr id="435" name="Google Shape;435;p48"/>
          <p:cNvSpPr/>
          <p:nvPr/>
        </p:nvSpPr>
        <p:spPr>
          <a:xfrm>
            <a:off x="0" y="644125"/>
            <a:ext cx="9601200" cy="601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7F7F7F"/>
                </a:solidFill>
                <a:latin typeface="Calibri"/>
                <a:ea typeface="Calibri"/>
                <a:cs typeface="Calibri"/>
                <a:sym typeface="Calibri"/>
              </a:rPr>
              <a:t>#3. </a:t>
            </a:r>
            <a:endParaRPr b="0" i="0" sz="28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if</a:t>
            </a:r>
            <a:r>
              <a:rPr b="0" i="0" lang="en-US" sz="2400" u="none" cap="none" strike="noStrike">
                <a:solidFill>
                  <a:srgbClr val="7F7F7F"/>
                </a:solidFill>
                <a:latin typeface="Calibri"/>
                <a:ea typeface="Calibri"/>
                <a:cs typeface="Calibri"/>
                <a:sym typeface="Calibri"/>
              </a:rPr>
              <a:t>(condition1)</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//statements</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else if</a:t>
            </a:r>
            <a:r>
              <a:rPr b="0" i="0" lang="en-US" sz="2400" u="none" cap="none" strike="noStrike">
                <a:solidFill>
                  <a:srgbClr val="7F7F7F"/>
                </a:solidFill>
                <a:latin typeface="Calibri"/>
                <a:ea typeface="Calibri"/>
                <a:cs typeface="Calibri"/>
                <a:sym typeface="Calibri"/>
              </a:rPr>
              <a:t>(condition2)</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//statements</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else if</a:t>
            </a:r>
            <a:r>
              <a:rPr b="0" i="0" lang="en-US" sz="2400" u="none" cap="none" strike="noStrike">
                <a:solidFill>
                  <a:srgbClr val="7F7F7F"/>
                </a:solidFill>
                <a:latin typeface="Calibri"/>
                <a:ea typeface="Calibri"/>
                <a:cs typeface="Calibri"/>
                <a:sym typeface="Calibri"/>
              </a:rPr>
              <a:t>(condition3)</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//statements</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else</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7F7F7F"/>
                </a:solidFill>
                <a:latin typeface="Calibri"/>
                <a:ea typeface="Calibri"/>
                <a:cs typeface="Calibri"/>
                <a:sym typeface="Calibri"/>
              </a:rPr>
              <a:t>//else is optional</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a:t>
            </a:r>
            <a:endParaRPr b="0" i="0" sz="14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36" name="Google Shape;436;p4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Google Shape;441;p49"/>
          <p:cNvSpPr txBox="1"/>
          <p:nvPr>
            <p:ph idx="1" type="subTitle"/>
          </p:nvPr>
        </p:nvSpPr>
        <p:spPr>
          <a:xfrm>
            <a:off x="0" y="264500"/>
            <a:ext cx="9144000" cy="6593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0000"/>
              </a:buClr>
              <a:buSzPts val="2000"/>
              <a:buNone/>
            </a:pPr>
            <a:r>
              <a:rPr b="1" lang="en-US" sz="2000">
                <a:solidFill>
                  <a:srgbClr val="FF0000"/>
                </a:solidFill>
              </a:rPr>
              <a:t>Nested if is valid</a:t>
            </a:r>
            <a:endParaRPr b="1"/>
          </a:p>
          <a:p>
            <a:pPr indent="0" lvl="0" marL="0" rtl="0" algn="l">
              <a:lnSpc>
                <a:spcPct val="80000"/>
              </a:lnSpc>
              <a:spcBef>
                <a:spcPts val="400"/>
              </a:spcBef>
              <a:spcAft>
                <a:spcPts val="0"/>
              </a:spcAft>
              <a:buClr>
                <a:srgbClr val="888888"/>
              </a:buClr>
              <a:buSzPts val="2000"/>
              <a:buNone/>
            </a:pPr>
            <a:r>
              <a:rPr lang="en-US" sz="2000"/>
              <a:t>if(condition1) //outer if</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rPr lang="en-US" sz="2000"/>
              <a:t>//statements to execute when condition1 is true</a:t>
            </a:r>
            <a:endParaRPr/>
          </a:p>
          <a:p>
            <a:pPr indent="0" lvl="0" marL="0" rtl="0" algn="l">
              <a:lnSpc>
                <a:spcPct val="80000"/>
              </a:lnSpc>
              <a:spcBef>
                <a:spcPts val="400"/>
              </a:spcBef>
              <a:spcAft>
                <a:spcPts val="0"/>
              </a:spcAft>
              <a:buClr>
                <a:srgbClr val="888888"/>
              </a:buClr>
              <a:buSzPts val="2000"/>
              <a:buNone/>
            </a:pPr>
            <a:r>
              <a:rPr lang="en-US" sz="2000"/>
              <a:t>	if(condition2) //inner if</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condition1 and condition2 are true</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a:t>
            </a:r>
            <a:endParaRPr b="1"/>
          </a:p>
          <a:p>
            <a:pPr indent="0" lvl="0" marL="0" rtl="0" algn="l">
              <a:lnSpc>
                <a:spcPct val="80000"/>
              </a:lnSpc>
              <a:spcBef>
                <a:spcPts val="400"/>
              </a:spcBef>
              <a:spcAft>
                <a:spcPts val="0"/>
              </a:spcAft>
              <a:buClr>
                <a:srgbClr val="FF0000"/>
              </a:buClr>
              <a:buSzPts val="2000"/>
              <a:buNone/>
            </a:pPr>
            <a:r>
              <a:rPr b="1" lang="en-US" sz="2000">
                <a:solidFill>
                  <a:srgbClr val="FF0000"/>
                </a:solidFill>
              </a:rPr>
              <a:t>Find difference between above and below</a:t>
            </a:r>
            <a:endParaRPr b="1"/>
          </a:p>
          <a:p>
            <a:pPr indent="0" lvl="0" marL="0" rtl="0" algn="l">
              <a:lnSpc>
                <a:spcPct val="80000"/>
              </a:lnSpc>
              <a:spcBef>
                <a:spcPts val="400"/>
              </a:spcBef>
              <a:spcAft>
                <a:spcPts val="0"/>
              </a:spcAft>
              <a:buClr>
                <a:srgbClr val="888888"/>
              </a:buClr>
              <a:buSzPts val="2000"/>
              <a:buNone/>
            </a:pPr>
            <a:r>
              <a:rPr lang="en-US" sz="2000"/>
              <a:t>if(condition1 &amp;&amp; condition2 )</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condition1 and 2 are true</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rPr lang="en-US" sz="2000"/>
              <a:t>if(condition1 || condition2 )</a:t>
            </a:r>
            <a:endParaRPr/>
          </a:p>
          <a:p>
            <a:pPr indent="0" lvl="0" marL="0" rtl="0" algn="l">
              <a:lnSpc>
                <a:spcPct val="80000"/>
              </a:lnSpc>
              <a:spcBef>
                <a:spcPts val="400"/>
              </a:spcBef>
              <a:spcAft>
                <a:spcPts val="0"/>
              </a:spcAft>
              <a:buClr>
                <a:srgbClr val="888888"/>
              </a:buClr>
              <a:buSzPts val="2000"/>
              <a:buNone/>
            </a:pPr>
            <a:r>
              <a:rPr lang="en-US" sz="2000"/>
              <a:t>{		</a:t>
            </a:r>
            <a:endParaRPr/>
          </a:p>
          <a:p>
            <a:pPr indent="0" lvl="0" marL="0" rtl="0" algn="l">
              <a:lnSpc>
                <a:spcPct val="80000"/>
              </a:lnSpc>
              <a:spcBef>
                <a:spcPts val="400"/>
              </a:spcBef>
              <a:spcAft>
                <a:spcPts val="0"/>
              </a:spcAft>
              <a:buClr>
                <a:srgbClr val="888888"/>
              </a:buClr>
              <a:buSzPts val="2000"/>
              <a:buNone/>
            </a:pPr>
            <a:r>
              <a:rPr lang="en-US" sz="2000"/>
              <a:t>	//statements to execute when either condition1 or 2 is true</a:t>
            </a:r>
            <a:endParaRPr/>
          </a:p>
          <a:p>
            <a:pPr indent="0" lvl="0" marL="0" rtl="0" algn="l">
              <a:lnSpc>
                <a:spcPct val="80000"/>
              </a:lnSpc>
              <a:spcBef>
                <a:spcPts val="400"/>
              </a:spcBef>
              <a:spcAft>
                <a:spcPts val="0"/>
              </a:spcAft>
              <a:buClr>
                <a:srgbClr val="888888"/>
              </a:buClr>
              <a:buSzPts val="2000"/>
              <a:buNone/>
            </a:pPr>
            <a:r>
              <a:rPr lang="en-US" sz="2000"/>
              <a:t>}</a:t>
            </a:r>
            <a:endParaRPr/>
          </a:p>
          <a:p>
            <a:pPr indent="0" lvl="0" marL="0" rtl="0" algn="l">
              <a:lnSpc>
                <a:spcPct val="80000"/>
              </a:lnSpc>
              <a:spcBef>
                <a:spcPts val="400"/>
              </a:spcBef>
              <a:spcAft>
                <a:spcPts val="0"/>
              </a:spcAft>
              <a:buClr>
                <a:srgbClr val="888888"/>
              </a:buClr>
              <a:buSzPts val="2000"/>
              <a:buNone/>
            </a:pPr>
            <a:r>
              <a:rPr lang="en-US" sz="2000"/>
              <a:t>The execution flow differs when condition1 is true and condition is false</a:t>
            </a:r>
            <a:endParaRPr/>
          </a:p>
          <a:p>
            <a:pPr indent="0" lvl="0" marL="0" rtl="0" algn="l">
              <a:lnSpc>
                <a:spcPct val="80000"/>
              </a:lnSpc>
              <a:spcBef>
                <a:spcPts val="400"/>
              </a:spcBef>
              <a:spcAft>
                <a:spcPts val="0"/>
              </a:spcAft>
              <a:buClr>
                <a:srgbClr val="888888"/>
              </a:buClr>
              <a:buSzPts val="2000"/>
              <a:buNone/>
            </a:pPr>
            <a:r>
              <a:t/>
            </a:r>
            <a:endParaRPr sz="2000"/>
          </a:p>
          <a:p>
            <a:pPr indent="0" lvl="0" marL="0" rtl="0" algn="l">
              <a:lnSpc>
                <a:spcPct val="80000"/>
              </a:lnSpc>
              <a:spcBef>
                <a:spcPts val="400"/>
              </a:spcBef>
              <a:spcAft>
                <a:spcPts val="0"/>
              </a:spcAft>
              <a:buClr>
                <a:srgbClr val="888888"/>
              </a:buClr>
              <a:buSzPts val="2000"/>
              <a:buNone/>
            </a:pPr>
            <a:r>
              <a:t/>
            </a:r>
            <a:endParaRPr sz="2000"/>
          </a:p>
        </p:txBody>
      </p:sp>
      <p:sp>
        <p:nvSpPr>
          <p:cNvPr id="442" name="Google Shape;442;p4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50"/>
          <p:cNvSpPr txBox="1"/>
          <p:nvPr>
            <p:ph idx="1" type="subTitle"/>
          </p:nvPr>
        </p:nvSpPr>
        <p:spPr>
          <a:xfrm>
            <a:off x="115350" y="207825"/>
            <a:ext cx="8899200" cy="6650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1800"/>
              <a:buNone/>
            </a:pPr>
            <a:r>
              <a:rPr b="1" lang="en-US" sz="2800">
                <a:solidFill>
                  <a:srgbClr val="FF0000"/>
                </a:solidFill>
              </a:rPr>
              <a:t>13. switch...case statement</a:t>
            </a:r>
            <a:endParaRPr sz="2800">
              <a:solidFill>
                <a:srgbClr val="FF0000"/>
              </a:solidFill>
            </a:endParaRPr>
          </a:p>
          <a:p>
            <a:pPr indent="0" lvl="0" marL="0" rtl="0" algn="just">
              <a:lnSpc>
                <a:spcPct val="80000"/>
              </a:lnSpc>
              <a:spcBef>
                <a:spcPts val="0"/>
              </a:spcBef>
              <a:spcAft>
                <a:spcPts val="0"/>
              </a:spcAft>
              <a:buClr>
                <a:srgbClr val="888888"/>
              </a:buClr>
              <a:buSzPts val="2960"/>
              <a:buNone/>
            </a:pPr>
            <a:r>
              <a:rPr lang="en-US" sz="2960"/>
              <a:t>switch is a conditional statement similar to if</a:t>
            </a:r>
            <a:endParaRPr sz="2960"/>
          </a:p>
          <a:p>
            <a:pPr indent="0" lvl="0" marL="0" rtl="0" algn="just">
              <a:lnSpc>
                <a:spcPct val="80000"/>
              </a:lnSpc>
              <a:spcBef>
                <a:spcPts val="0"/>
              </a:spcBef>
              <a:spcAft>
                <a:spcPts val="0"/>
              </a:spcAft>
              <a:buClr>
                <a:srgbClr val="888888"/>
              </a:buClr>
              <a:buSzPts val="2960"/>
              <a:buNone/>
            </a:pPr>
            <a:r>
              <a:rPr lang="en-US" sz="1800"/>
              <a:t>int val = 10;</a:t>
            </a:r>
            <a:endParaRPr sz="1800"/>
          </a:p>
          <a:p>
            <a:pPr indent="0" lvl="0" marL="0" rtl="0" algn="just">
              <a:lnSpc>
                <a:spcPct val="80000"/>
              </a:lnSpc>
              <a:spcBef>
                <a:spcPts val="0"/>
              </a:spcBef>
              <a:spcAft>
                <a:spcPts val="0"/>
              </a:spcAft>
              <a:buClr>
                <a:srgbClr val="888888"/>
              </a:buClr>
              <a:buSzPts val="2960"/>
              <a:buNone/>
            </a:pPr>
            <a:r>
              <a:rPr lang="en-US" sz="1800"/>
              <a:t>switch(val)</a:t>
            </a:r>
            <a:endParaRPr sz="1800"/>
          </a:p>
          <a:p>
            <a:pPr indent="0" lvl="0" marL="0" rtl="0" algn="just">
              <a:lnSpc>
                <a:spcPct val="80000"/>
              </a:lnSpc>
              <a:spcBef>
                <a:spcPts val="592"/>
              </a:spcBef>
              <a:spcAft>
                <a:spcPts val="0"/>
              </a:spcAft>
              <a:buClr>
                <a:srgbClr val="888888"/>
              </a:buClr>
              <a:buSzPts val="2960"/>
              <a:buNone/>
            </a:pPr>
            <a:r>
              <a:rPr lang="en-US" sz="1800"/>
              <a:t>{</a:t>
            </a:r>
            <a:endParaRPr sz="1800"/>
          </a:p>
          <a:p>
            <a:pPr indent="0" lvl="0" marL="0" rtl="0" algn="just">
              <a:lnSpc>
                <a:spcPct val="80000"/>
              </a:lnSpc>
              <a:spcBef>
                <a:spcPts val="592"/>
              </a:spcBef>
              <a:spcAft>
                <a:spcPts val="0"/>
              </a:spcAft>
              <a:buClr>
                <a:srgbClr val="888888"/>
              </a:buClr>
              <a:buSzPts val="2960"/>
              <a:buNone/>
            </a:pPr>
            <a:r>
              <a:rPr lang="en-US" sz="1800"/>
              <a:t>case 1:</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case 2+4:</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case ‘a’+2:</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default:</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a:t>
            </a:r>
            <a:endParaRPr sz="1800"/>
          </a:p>
          <a:p>
            <a:pPr indent="0" lvl="0" marL="0" rtl="0" algn="just">
              <a:lnSpc>
                <a:spcPct val="80000"/>
              </a:lnSpc>
              <a:spcBef>
                <a:spcPts val="592"/>
              </a:spcBef>
              <a:spcAft>
                <a:spcPts val="0"/>
              </a:spcAft>
              <a:buClr>
                <a:srgbClr val="888888"/>
              </a:buClr>
              <a:buSzPts val="2960"/>
              <a:buNone/>
            </a:pPr>
            <a:r>
              <a:t/>
            </a:r>
            <a:endParaRPr sz="2960"/>
          </a:p>
        </p:txBody>
      </p:sp>
      <p:sp>
        <p:nvSpPr>
          <p:cNvPr id="448" name="Google Shape;448;p5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49" name="Google Shape;449;p50"/>
          <p:cNvSpPr txBox="1"/>
          <p:nvPr>
            <p:ph idx="1" type="subTitle"/>
          </p:nvPr>
        </p:nvSpPr>
        <p:spPr>
          <a:xfrm>
            <a:off x="3822125" y="885925"/>
            <a:ext cx="5079000" cy="6140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92"/>
              </a:spcBef>
              <a:spcAft>
                <a:spcPts val="0"/>
              </a:spcAft>
              <a:buClr>
                <a:srgbClr val="888888"/>
              </a:buClr>
              <a:buSzPts val="2960"/>
              <a:buNone/>
            </a:pPr>
            <a:r>
              <a:rPr lang="en-US" sz="2960"/>
              <a:t>val datatype can be any convertible int or enum or String. case can use simple arithmetic expressions. object cannot be used in switch. </a:t>
            </a:r>
            <a:endParaRPr sz="2960"/>
          </a:p>
          <a:p>
            <a:pPr indent="0" lvl="0" marL="0" rtl="0" algn="just">
              <a:lnSpc>
                <a:spcPct val="80000"/>
              </a:lnSpc>
              <a:spcBef>
                <a:spcPts val="592"/>
              </a:spcBef>
              <a:spcAft>
                <a:spcPts val="0"/>
              </a:spcAft>
              <a:buClr>
                <a:srgbClr val="888888"/>
              </a:buClr>
              <a:buSzPts val="2960"/>
              <a:buNone/>
            </a:pPr>
            <a:r>
              <a:rPr lang="en-US" sz="2960"/>
              <a:t>Here, break gets execution control to out of switch statement. </a:t>
            </a:r>
            <a:endParaRPr sz="2960"/>
          </a:p>
          <a:p>
            <a:pPr indent="0" lvl="0" marL="0" rtl="0" algn="just">
              <a:lnSpc>
                <a:spcPct val="80000"/>
              </a:lnSpc>
              <a:spcBef>
                <a:spcPts val="592"/>
              </a:spcBef>
              <a:spcAft>
                <a:spcPts val="0"/>
              </a:spcAft>
              <a:buClr>
                <a:srgbClr val="888888"/>
              </a:buClr>
              <a:buSzPts val="2960"/>
              <a:buNone/>
            </a:pPr>
            <a:r>
              <a:rPr lang="en-US" sz="2960"/>
              <a:t>Incase break is not used in a case, execution continues with set of statements in subsequent case.</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t/>
            </a:r>
            <a:endParaRPr b="1" sz="280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sp>
        <p:nvSpPr>
          <p:cNvPr id="454" name="Google Shape;454;p51"/>
          <p:cNvSpPr txBox="1"/>
          <p:nvPr>
            <p:ph idx="1" type="subTitle"/>
          </p:nvPr>
        </p:nvSpPr>
        <p:spPr>
          <a:xfrm>
            <a:off x="115350" y="170025"/>
            <a:ext cx="8899200" cy="6687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1800"/>
              <a:buNone/>
            </a:pPr>
            <a:r>
              <a:rPr b="1" lang="en-US" sz="2800">
                <a:solidFill>
                  <a:srgbClr val="FF0000"/>
                </a:solidFill>
              </a:rPr>
              <a:t>13. switch...case statement</a:t>
            </a:r>
            <a:endParaRPr sz="2800">
              <a:solidFill>
                <a:srgbClr val="FF0000"/>
              </a:solidFill>
            </a:endParaRPr>
          </a:p>
          <a:p>
            <a:pPr indent="0" lvl="0" marL="0" rtl="0" algn="just">
              <a:lnSpc>
                <a:spcPct val="80000"/>
              </a:lnSpc>
              <a:spcBef>
                <a:spcPts val="0"/>
              </a:spcBef>
              <a:spcAft>
                <a:spcPts val="0"/>
              </a:spcAft>
              <a:buClr>
                <a:srgbClr val="888888"/>
              </a:buClr>
              <a:buSzPts val="2960"/>
              <a:buNone/>
            </a:pPr>
            <a:r>
              <a:rPr lang="en-US" sz="2960"/>
              <a:t>switch is a conditional statement similar to if</a:t>
            </a:r>
            <a:endParaRPr sz="2960"/>
          </a:p>
          <a:p>
            <a:pPr indent="0" lvl="0" marL="0" rtl="0" algn="just">
              <a:lnSpc>
                <a:spcPct val="80000"/>
              </a:lnSpc>
              <a:spcBef>
                <a:spcPts val="0"/>
              </a:spcBef>
              <a:spcAft>
                <a:spcPts val="0"/>
              </a:spcAft>
              <a:buClr>
                <a:srgbClr val="888888"/>
              </a:buClr>
              <a:buSzPts val="2960"/>
              <a:buNone/>
            </a:pPr>
            <a:r>
              <a:rPr lang="en-US" sz="1800"/>
              <a:t>switch(val)</a:t>
            </a:r>
            <a:endParaRPr sz="1800"/>
          </a:p>
          <a:p>
            <a:pPr indent="0" lvl="0" marL="0" rtl="0" algn="just">
              <a:lnSpc>
                <a:spcPct val="80000"/>
              </a:lnSpc>
              <a:spcBef>
                <a:spcPts val="592"/>
              </a:spcBef>
              <a:spcAft>
                <a:spcPts val="0"/>
              </a:spcAft>
              <a:buClr>
                <a:srgbClr val="888888"/>
              </a:buClr>
              <a:buSzPts val="2960"/>
              <a:buNone/>
            </a:pPr>
            <a:r>
              <a:rPr lang="en-US" sz="1800"/>
              <a:t>{</a:t>
            </a:r>
            <a:endParaRPr sz="1800"/>
          </a:p>
          <a:p>
            <a:pPr indent="0" lvl="0" marL="0" rtl="0" algn="just">
              <a:lnSpc>
                <a:spcPct val="80000"/>
              </a:lnSpc>
              <a:spcBef>
                <a:spcPts val="592"/>
              </a:spcBef>
              <a:spcAft>
                <a:spcPts val="0"/>
              </a:spcAft>
              <a:buClr>
                <a:srgbClr val="888888"/>
              </a:buClr>
              <a:buSzPts val="2960"/>
              <a:buNone/>
            </a:pPr>
            <a:r>
              <a:rPr lang="en-US" sz="1800"/>
              <a:t>case 1:</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case 2+4:</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case ‘a’+2:</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break;</a:t>
            </a:r>
            <a:endParaRPr sz="1800"/>
          </a:p>
          <a:p>
            <a:pPr indent="0" lvl="0" marL="0" rtl="0" algn="just">
              <a:lnSpc>
                <a:spcPct val="80000"/>
              </a:lnSpc>
              <a:spcBef>
                <a:spcPts val="592"/>
              </a:spcBef>
              <a:spcAft>
                <a:spcPts val="0"/>
              </a:spcAft>
              <a:buClr>
                <a:srgbClr val="888888"/>
              </a:buClr>
              <a:buSzPts val="2960"/>
              <a:buNone/>
            </a:pPr>
            <a:r>
              <a:t/>
            </a:r>
            <a:endParaRPr sz="1800"/>
          </a:p>
          <a:p>
            <a:pPr indent="0" lvl="0" marL="0" rtl="0" algn="just">
              <a:lnSpc>
                <a:spcPct val="80000"/>
              </a:lnSpc>
              <a:spcBef>
                <a:spcPts val="592"/>
              </a:spcBef>
              <a:spcAft>
                <a:spcPts val="0"/>
              </a:spcAft>
              <a:buClr>
                <a:srgbClr val="888888"/>
              </a:buClr>
              <a:buSzPts val="2960"/>
              <a:buNone/>
            </a:pPr>
            <a:r>
              <a:rPr lang="en-US" sz="1800"/>
              <a:t>default:</a:t>
            </a:r>
            <a:endParaRPr sz="1800"/>
          </a:p>
          <a:p>
            <a:pPr indent="0" lvl="0" marL="0" rtl="0" algn="just">
              <a:lnSpc>
                <a:spcPct val="80000"/>
              </a:lnSpc>
              <a:spcBef>
                <a:spcPts val="592"/>
              </a:spcBef>
              <a:spcAft>
                <a:spcPts val="0"/>
              </a:spcAft>
              <a:buClr>
                <a:srgbClr val="888888"/>
              </a:buClr>
              <a:buSzPts val="2960"/>
              <a:buNone/>
            </a:pPr>
            <a:r>
              <a:rPr lang="en-US" sz="1800"/>
              <a:t>//statement</a:t>
            </a:r>
            <a:endParaRPr sz="1800"/>
          </a:p>
          <a:p>
            <a:pPr indent="0" lvl="0" marL="0" rtl="0" algn="just">
              <a:lnSpc>
                <a:spcPct val="80000"/>
              </a:lnSpc>
              <a:spcBef>
                <a:spcPts val="592"/>
              </a:spcBef>
              <a:spcAft>
                <a:spcPts val="0"/>
              </a:spcAft>
              <a:buClr>
                <a:srgbClr val="888888"/>
              </a:buClr>
              <a:buSzPts val="2960"/>
              <a:buNone/>
            </a:pPr>
            <a:r>
              <a:rPr lang="en-US" sz="1800"/>
              <a:t>}</a:t>
            </a:r>
            <a:endParaRPr sz="1800"/>
          </a:p>
          <a:p>
            <a:pPr indent="0" lvl="0" marL="0" rtl="0" algn="just">
              <a:lnSpc>
                <a:spcPct val="80000"/>
              </a:lnSpc>
              <a:spcBef>
                <a:spcPts val="592"/>
              </a:spcBef>
              <a:spcAft>
                <a:spcPts val="0"/>
              </a:spcAft>
              <a:buClr>
                <a:srgbClr val="888888"/>
              </a:buClr>
              <a:buSzPts val="2960"/>
              <a:buNone/>
            </a:pPr>
            <a:r>
              <a:t/>
            </a:r>
            <a:endParaRPr sz="2960"/>
          </a:p>
        </p:txBody>
      </p:sp>
      <p:sp>
        <p:nvSpPr>
          <p:cNvPr id="455" name="Google Shape;455;p5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56" name="Google Shape;456;p51"/>
          <p:cNvSpPr txBox="1"/>
          <p:nvPr>
            <p:ph idx="1" type="subTitle"/>
          </p:nvPr>
        </p:nvSpPr>
        <p:spPr>
          <a:xfrm>
            <a:off x="3822125" y="885925"/>
            <a:ext cx="5079000" cy="6140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592"/>
              </a:spcBef>
              <a:spcAft>
                <a:spcPts val="0"/>
              </a:spcAft>
              <a:buClr>
                <a:srgbClr val="888888"/>
              </a:buClr>
              <a:buSzPts val="2960"/>
              <a:buNone/>
            </a:pPr>
            <a:r>
              <a:rPr lang="en-US" sz="2960"/>
              <a:t>break statement is not mandatory, if not used you may not expected output, of course that depends on the problem and logic being applied.</a:t>
            </a:r>
            <a:endParaRPr b="1" sz="2800">
              <a:solidFill>
                <a:srgbClr val="FF0000"/>
              </a:solidFill>
            </a:endParaRPr>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switch statements can be nested, i..e there can be nested switch even inside case</a:t>
            </a:r>
            <a:endParaRPr sz="296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52"/>
          <p:cNvSpPr txBox="1"/>
          <p:nvPr>
            <p:ph idx="1" type="subTitle"/>
          </p:nvPr>
        </p:nvSpPr>
        <p:spPr>
          <a:xfrm>
            <a:off x="91700" y="228600"/>
            <a:ext cx="5318400" cy="632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Loops are used to execute set of  program statements repeatedly, until condition is true</a:t>
            </a:r>
            <a:endParaRPr/>
          </a:p>
          <a:p>
            <a:pPr indent="-514350" lvl="0" marL="514350" rtl="0" algn="l">
              <a:lnSpc>
                <a:spcPct val="90000"/>
              </a:lnSpc>
              <a:spcBef>
                <a:spcPts val="400"/>
              </a:spcBef>
              <a:spcAft>
                <a:spcPts val="0"/>
              </a:spcAft>
              <a:buClr>
                <a:schemeClr val="dk1"/>
              </a:buClr>
              <a:buSzPts val="2000"/>
              <a:buNone/>
            </a:pPr>
            <a:r>
              <a:rPr lang="en-US" sz="2000"/>
              <a:t>1.for loop </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for</a:t>
            </a:r>
            <a:r>
              <a:rPr lang="en-US" sz="2000">
                <a:solidFill>
                  <a:srgbClr val="FF0000"/>
                </a:solidFill>
              </a:rPr>
              <a:t>(initialization;condition;expression)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888888"/>
              </a:buClr>
              <a:buSzPts val="2000"/>
              <a:buNone/>
            </a:pPr>
            <a:r>
              <a:t/>
            </a:r>
            <a:endParaRPr sz="2000">
              <a:solidFill>
                <a:schemeClr val="dk1"/>
              </a:solidFill>
            </a:endParaRPr>
          </a:p>
          <a:p>
            <a:pPr indent="-514350" lvl="0" marL="514350" rtl="0" algn="l">
              <a:lnSpc>
                <a:spcPct val="90000"/>
              </a:lnSpc>
              <a:spcBef>
                <a:spcPts val="400"/>
              </a:spcBef>
              <a:spcAft>
                <a:spcPts val="0"/>
              </a:spcAft>
              <a:buClr>
                <a:schemeClr val="dk1"/>
              </a:buClr>
              <a:buSzPts val="2000"/>
              <a:buNone/>
            </a:pPr>
            <a:r>
              <a:rPr lang="en-US" sz="2000"/>
              <a:t>2.While loop </a:t>
            </a:r>
            <a:endParaRPr/>
          </a:p>
          <a:p>
            <a:pPr indent="-514350" lvl="1" marL="971550" rtl="0" algn="l">
              <a:lnSpc>
                <a:spcPct val="90000"/>
              </a:lnSpc>
              <a:spcBef>
                <a:spcPts val="400"/>
              </a:spcBef>
              <a:spcAft>
                <a:spcPts val="0"/>
              </a:spcAft>
              <a:buClr>
                <a:srgbClr val="00B050"/>
              </a:buClr>
              <a:buSzPts val="2000"/>
              <a:buNone/>
            </a:pPr>
            <a:r>
              <a:rPr lang="en-US" sz="2000">
                <a:solidFill>
                  <a:srgbClr val="00B050"/>
                </a:solidFill>
              </a:rPr>
              <a:t>while</a:t>
            </a:r>
            <a:r>
              <a:rPr lang="en-US" sz="2000">
                <a:solidFill>
                  <a:srgbClr val="FF0000"/>
                </a:solidFill>
              </a:rPr>
              <a:t>(condition)</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//…statements</a:t>
            </a:r>
            <a:endParaRPr/>
          </a:p>
          <a:p>
            <a:pPr indent="-514350" lvl="1" marL="971550" rtl="0" algn="l">
              <a:lnSpc>
                <a:spcPct val="90000"/>
              </a:lnSpc>
              <a:spcBef>
                <a:spcPts val="400"/>
              </a:spcBef>
              <a:spcAft>
                <a:spcPts val="0"/>
              </a:spcAft>
              <a:buClr>
                <a:srgbClr val="FF0000"/>
              </a:buClr>
              <a:buSzPts val="2000"/>
              <a:buNone/>
            </a:pPr>
            <a:r>
              <a:rPr lang="en-US" sz="2000">
                <a:solidFill>
                  <a:srgbClr val="FF0000"/>
                </a:solidFill>
              </a:rPr>
              <a:t>}</a:t>
            </a:r>
            <a:endParaRPr/>
          </a:p>
          <a:p>
            <a:pPr indent="-514350" lvl="0" marL="514350" rtl="0" algn="l">
              <a:lnSpc>
                <a:spcPct val="90000"/>
              </a:lnSpc>
              <a:spcBef>
                <a:spcPts val="400"/>
              </a:spcBef>
              <a:spcAft>
                <a:spcPts val="0"/>
              </a:spcAft>
              <a:buClr>
                <a:schemeClr val="dk1"/>
              </a:buClr>
              <a:buSzPts val="2000"/>
              <a:buNone/>
            </a:pPr>
            <a:r>
              <a:rPr lang="en-US" sz="2000"/>
              <a:t>3.Do while loop</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do</a:t>
            </a:r>
            <a:r>
              <a:rPr lang="en-US" sz="2000">
                <a:solidFill>
                  <a:srgbClr val="FF0000"/>
                </a:solidFill>
              </a:rPr>
              <a:t>{</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r>
              <a:rPr lang="en-US" sz="2000">
                <a:solidFill>
                  <a:srgbClr val="00B050"/>
                </a:solidFill>
              </a:rPr>
              <a:t>while</a:t>
            </a:r>
            <a:r>
              <a:rPr lang="en-US" sz="2000">
                <a:solidFill>
                  <a:srgbClr val="FF0000"/>
                </a:solidFill>
              </a:rPr>
              <a:t>(condition);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Condition can be relational or logical expression</a:t>
            </a:r>
            <a:endParaRPr/>
          </a:p>
          <a:p>
            <a:pPr indent="-514350" lvl="0" marL="51435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p:txBody>
      </p:sp>
      <p:sp>
        <p:nvSpPr>
          <p:cNvPr id="462" name="Google Shape;462;p52"/>
          <p:cNvSpPr/>
          <p:nvPr/>
        </p:nvSpPr>
        <p:spPr>
          <a:xfrm>
            <a:off x="4876800" y="381001"/>
            <a:ext cx="4267200" cy="5632311"/>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888888"/>
              </a:buClr>
              <a:buSzPts val="2400"/>
              <a:buFont typeface="Arial"/>
              <a:buChar char="•"/>
            </a:pPr>
            <a:r>
              <a:rPr b="0" i="0" lang="en-US" sz="2400" u="none" cap="none" strike="noStrike">
                <a:solidFill>
                  <a:srgbClr val="888888"/>
                </a:solidFill>
                <a:latin typeface="Calibri"/>
                <a:ea typeface="Calibri"/>
                <a:cs typeface="Calibri"/>
                <a:sym typeface="Calibri"/>
              </a:rPr>
              <a:t>while executes zero or more times, entry controlled loop</a:t>
            </a:r>
            <a:endParaRPr b="0" i="0" sz="1400" u="none" cap="none" strike="noStrike">
              <a:solidFill>
                <a:srgbClr val="888888"/>
              </a:solidFill>
              <a:latin typeface="Arial"/>
              <a:ea typeface="Arial"/>
              <a:cs typeface="Arial"/>
              <a:sym typeface="Arial"/>
            </a:endParaRPr>
          </a:p>
          <a:p>
            <a:pPr indent="-514350" lvl="0" marL="514350" marR="0" rtl="0" algn="l">
              <a:lnSpc>
                <a:spcPct val="100000"/>
              </a:lnSpc>
              <a:spcBef>
                <a:spcPts val="0"/>
              </a:spcBef>
              <a:spcAft>
                <a:spcPts val="0"/>
              </a:spcAft>
              <a:buClr>
                <a:srgbClr val="888888"/>
              </a:buClr>
              <a:buSzPts val="2400"/>
              <a:buFont typeface="Arial"/>
              <a:buChar char="•"/>
            </a:pPr>
            <a:r>
              <a:rPr b="0" i="0" lang="en-US" sz="2400" u="none" cap="none" strike="noStrike">
                <a:solidFill>
                  <a:srgbClr val="888888"/>
                </a:solidFill>
                <a:latin typeface="Calibri"/>
                <a:ea typeface="Calibri"/>
                <a:cs typeface="Calibri"/>
                <a:sym typeface="Calibri"/>
              </a:rPr>
              <a:t>do while executes one or more times, exit controlled loop</a:t>
            </a:r>
            <a:endParaRPr b="0" i="0" sz="1400" u="none" cap="none" strike="noStrike">
              <a:solidFill>
                <a:srgbClr val="888888"/>
              </a:solidFill>
              <a:latin typeface="Arial"/>
              <a:ea typeface="Arial"/>
              <a:cs typeface="Arial"/>
              <a:sym typeface="Arial"/>
            </a:endParaRPr>
          </a:p>
          <a:p>
            <a:pPr indent="-361950" lvl="0" marL="514350" marR="0" rtl="0" algn="l">
              <a:lnSpc>
                <a:spcPct val="100000"/>
              </a:lnSpc>
              <a:spcBef>
                <a:spcPts val="0"/>
              </a:spcBef>
              <a:spcAft>
                <a:spcPts val="0"/>
              </a:spcAft>
              <a:buClr>
                <a:schemeClr val="dk1"/>
              </a:buClr>
              <a:buSzPts val="2400"/>
              <a:buFont typeface="Arial"/>
              <a:buNone/>
            </a:pPr>
            <a:r>
              <a:t/>
            </a:r>
            <a:endParaRPr b="0" i="0" sz="2400" u="none" cap="none" strike="noStrike">
              <a:solidFill>
                <a:srgbClr val="888888"/>
              </a:solidFill>
              <a:latin typeface="Calibri"/>
              <a:ea typeface="Calibri"/>
              <a:cs typeface="Calibri"/>
              <a:sym typeface="Calibri"/>
            </a:endParaRPr>
          </a:p>
          <a:p>
            <a:pPr indent="-514350" lvl="0" marL="514350" marR="0" rtl="0" algn="l">
              <a:lnSpc>
                <a:spcPct val="100000"/>
              </a:lnSpc>
              <a:spcBef>
                <a:spcPts val="0"/>
              </a:spcBef>
              <a:spcAft>
                <a:spcPts val="0"/>
              </a:spcAft>
              <a:buClr>
                <a:srgbClr val="888888"/>
              </a:buClr>
              <a:buSzPts val="2400"/>
              <a:buFont typeface="Arial"/>
              <a:buChar char="•"/>
            </a:pPr>
            <a:r>
              <a:rPr b="0" i="0" lang="en-US" sz="2400" u="none" cap="none" strike="noStrike">
                <a:solidFill>
                  <a:srgbClr val="888888"/>
                </a:solidFill>
                <a:latin typeface="Calibri"/>
                <a:ea typeface="Calibri"/>
                <a:cs typeface="Calibri"/>
                <a:sym typeface="Calibri"/>
              </a:rPr>
              <a:t>Nested loops are valid i..e for within for or for within while, etc…</a:t>
            </a:r>
            <a:endParaRPr b="0" i="0" sz="1400" u="none" cap="none" strike="noStrike">
              <a:solidFill>
                <a:srgbClr val="888888"/>
              </a:solidFill>
              <a:latin typeface="Arial"/>
              <a:ea typeface="Arial"/>
              <a:cs typeface="Arial"/>
              <a:sym typeface="Arial"/>
            </a:endParaRPr>
          </a:p>
          <a:p>
            <a:pPr indent="-361950" lvl="0" marL="514350" marR="0" rtl="0" algn="l">
              <a:lnSpc>
                <a:spcPct val="100000"/>
              </a:lnSpc>
              <a:spcBef>
                <a:spcPts val="0"/>
              </a:spcBef>
              <a:spcAft>
                <a:spcPts val="0"/>
              </a:spcAft>
              <a:buClr>
                <a:schemeClr val="dk1"/>
              </a:buClr>
              <a:buSzPts val="2400"/>
              <a:buFont typeface="Arial"/>
              <a:buNone/>
            </a:pPr>
            <a:r>
              <a:t/>
            </a:r>
            <a:endParaRPr b="0" i="0" sz="2400" u="none" cap="none" strike="noStrike">
              <a:solidFill>
                <a:srgbClr val="888888"/>
              </a:solidFill>
              <a:latin typeface="Calibri"/>
              <a:ea typeface="Calibri"/>
              <a:cs typeface="Calibri"/>
              <a:sym typeface="Calibri"/>
            </a:endParaRPr>
          </a:p>
          <a:p>
            <a:pPr indent="-514350" lvl="0" marL="514350" marR="0" rtl="0" algn="l">
              <a:lnSpc>
                <a:spcPct val="100000"/>
              </a:lnSpc>
              <a:spcBef>
                <a:spcPts val="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break; </a:t>
            </a:r>
            <a:endParaRPr b="0" i="0" sz="1400" u="none" cap="none" strike="noStrike">
              <a:solidFill>
                <a:srgbClr val="FF0000"/>
              </a:solidFill>
              <a:latin typeface="Arial"/>
              <a:ea typeface="Arial"/>
              <a:cs typeface="Arial"/>
              <a:sym typeface="Arial"/>
            </a:endParaRPr>
          </a:p>
          <a:p>
            <a:pPr indent="-514350" lvl="0" marL="514350" marR="0" rtl="0" algn="l">
              <a:lnSpc>
                <a:spcPct val="100000"/>
              </a:lnSpc>
              <a:spcBef>
                <a:spcPts val="0"/>
              </a:spcBef>
              <a:spcAft>
                <a:spcPts val="0"/>
              </a:spcAft>
              <a:buClr>
                <a:srgbClr val="000000"/>
              </a:buClr>
              <a:buSzPts val="2400"/>
              <a:buFont typeface="Arial"/>
              <a:buNone/>
            </a:pPr>
            <a:r>
              <a:rPr b="0" i="0" lang="en-US" sz="2400" u="none" cap="none" strike="noStrike">
                <a:solidFill>
                  <a:srgbClr val="888888"/>
                </a:solidFill>
                <a:latin typeface="Calibri"/>
                <a:ea typeface="Calibri"/>
                <a:cs typeface="Calibri"/>
                <a:sym typeface="Calibri"/>
              </a:rPr>
              <a:t>        break exits from the  loop</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888888"/>
              </a:buClr>
              <a:buSzPts val="2400"/>
              <a:buFont typeface="Arial"/>
              <a:buChar char="•"/>
            </a:pPr>
            <a:r>
              <a:rPr b="0" i="0" lang="en-US" sz="2400" u="none" cap="none" strike="noStrike">
                <a:solidFill>
                  <a:srgbClr val="888888"/>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continue; </a:t>
            </a:r>
            <a:r>
              <a:rPr b="0" i="0" lang="en-US" sz="2400" u="none" cap="none" strike="noStrike">
                <a:solidFill>
                  <a:srgbClr val="888888"/>
                </a:solidFill>
                <a:latin typeface="Calibri"/>
                <a:ea typeface="Calibri"/>
                <a:cs typeface="Calibri"/>
                <a:sym typeface="Calibri"/>
              </a:rPr>
              <a:t>skips current iteration and continues loop with next iteration</a:t>
            </a:r>
            <a:endParaRPr b="0" i="0" sz="1400" u="none" cap="none" strike="noStrike">
              <a:solidFill>
                <a:srgbClr val="888888"/>
              </a:solidFill>
              <a:latin typeface="Arial"/>
              <a:ea typeface="Arial"/>
              <a:cs typeface="Arial"/>
              <a:sym typeface="Arial"/>
            </a:endParaRPr>
          </a:p>
        </p:txBody>
      </p:sp>
      <p:sp>
        <p:nvSpPr>
          <p:cNvPr id="463" name="Google Shape;463;p5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 name="Shape 467"/>
        <p:cNvGrpSpPr/>
        <p:nvPr/>
      </p:nvGrpSpPr>
      <p:grpSpPr>
        <a:xfrm>
          <a:off x="0" y="0"/>
          <a:ext cx="0" cy="0"/>
          <a:chOff x="0" y="0"/>
          <a:chExt cx="0" cy="0"/>
        </a:xfrm>
      </p:grpSpPr>
      <p:sp>
        <p:nvSpPr>
          <p:cNvPr id="468" name="Google Shape;468;p53"/>
          <p:cNvSpPr txBox="1"/>
          <p:nvPr>
            <p:ph idx="1" type="subTitle"/>
          </p:nvPr>
        </p:nvSpPr>
        <p:spPr>
          <a:xfrm>
            <a:off x="120000" y="189000"/>
            <a:ext cx="8904000" cy="666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500">
                <a:solidFill>
                  <a:srgbClr val="FF0000"/>
                </a:solidFill>
              </a:rPr>
              <a:t>Enhanced For Loop</a:t>
            </a:r>
            <a:endParaRPr b="1" sz="2500">
              <a:solidFill>
                <a:srgbClr val="FF0000"/>
              </a:solidFill>
            </a:endParaRPr>
          </a:p>
          <a:p>
            <a:pPr indent="0" lvl="0" marL="0" rtl="0" algn="l">
              <a:lnSpc>
                <a:spcPct val="100000"/>
              </a:lnSpc>
              <a:spcBef>
                <a:spcPts val="400"/>
              </a:spcBef>
              <a:spcAft>
                <a:spcPts val="0"/>
              </a:spcAft>
              <a:buClr>
                <a:srgbClr val="888888"/>
              </a:buClr>
              <a:buSzPts val="2000"/>
              <a:buNone/>
            </a:pPr>
            <a:r>
              <a:rPr lang="en-US"/>
              <a:t>enhanced for loop has been introduced in Java 5 version.It is mainly used to traverse thru individual elements including arrays or any Collection</a:t>
            </a:r>
            <a:endParaRPr/>
          </a:p>
          <a:p>
            <a:pPr indent="0" lvl="0" marL="0" rtl="0" algn="l">
              <a:lnSpc>
                <a:spcPct val="100000"/>
              </a:lnSpc>
              <a:spcBef>
                <a:spcPts val="400"/>
              </a:spcBef>
              <a:spcAft>
                <a:spcPts val="0"/>
              </a:spcAft>
              <a:buClr>
                <a:srgbClr val="888888"/>
              </a:buClr>
              <a:buSzPts val="2000"/>
              <a:buNone/>
            </a:pPr>
            <a:r>
              <a:rPr lang="en-US" sz="2500">
                <a:solidFill>
                  <a:srgbClr val="434343"/>
                </a:solidFill>
              </a:rPr>
              <a:t>     </a:t>
            </a:r>
            <a:endParaRPr sz="2500">
              <a:solidFill>
                <a:srgbClr val="434343"/>
              </a:solidFill>
            </a:endParaRPr>
          </a:p>
          <a:p>
            <a:pPr indent="0" lvl="0" marL="0" rtl="0" algn="l">
              <a:lnSpc>
                <a:spcPct val="100000"/>
              </a:lnSpc>
              <a:spcBef>
                <a:spcPts val="400"/>
              </a:spcBef>
              <a:spcAft>
                <a:spcPts val="0"/>
              </a:spcAft>
              <a:buClr>
                <a:srgbClr val="888888"/>
              </a:buClr>
              <a:buSzPts val="2000"/>
              <a:buNone/>
            </a:pPr>
            <a:r>
              <a:rPr lang="en-US">
                <a:solidFill>
                  <a:srgbClr val="434343"/>
                </a:solidFill>
              </a:rPr>
              <a:t>char[] keywords= {“if”, “static”, “else”,”do”, “while”};</a:t>
            </a:r>
            <a:endParaRPr>
              <a:solidFill>
                <a:srgbClr val="434343"/>
              </a:solidFill>
            </a:endParaRPr>
          </a:p>
          <a:p>
            <a:pPr indent="0" lvl="0" marL="0" rtl="0" algn="l">
              <a:lnSpc>
                <a:spcPct val="100000"/>
              </a:lnSpc>
              <a:spcBef>
                <a:spcPts val="400"/>
              </a:spcBef>
              <a:spcAft>
                <a:spcPts val="0"/>
              </a:spcAft>
              <a:buClr>
                <a:srgbClr val="888888"/>
              </a:buClr>
              <a:buSzPts val="2000"/>
              <a:buNone/>
            </a:pPr>
            <a:r>
              <a:rPr lang="en-US">
                <a:solidFill>
                  <a:srgbClr val="434343"/>
                </a:solidFill>
              </a:rPr>
              <a:t>      // foreach loop</a:t>
            </a:r>
            <a:endParaRPr>
              <a:solidFill>
                <a:srgbClr val="434343"/>
              </a:solidFill>
            </a:endParaRPr>
          </a:p>
          <a:p>
            <a:pPr indent="0" lvl="0" marL="0" rtl="0" algn="l">
              <a:lnSpc>
                <a:spcPct val="100000"/>
              </a:lnSpc>
              <a:spcBef>
                <a:spcPts val="400"/>
              </a:spcBef>
              <a:spcAft>
                <a:spcPts val="0"/>
              </a:spcAft>
              <a:buClr>
                <a:srgbClr val="888888"/>
              </a:buClr>
              <a:buSzPts val="2000"/>
              <a:buNone/>
            </a:pPr>
            <a:r>
              <a:rPr lang="en-US">
                <a:solidFill>
                  <a:srgbClr val="434343"/>
                </a:solidFill>
              </a:rPr>
              <a:t>     </a:t>
            </a:r>
            <a:r>
              <a:rPr lang="en-US">
                <a:solidFill>
                  <a:srgbClr val="FF0000"/>
                </a:solidFill>
              </a:rPr>
              <a:t> for (String item: keywords) </a:t>
            </a:r>
            <a:r>
              <a:rPr lang="en-US">
                <a:solidFill>
                  <a:srgbClr val="434343"/>
                </a:solidFill>
              </a:rPr>
              <a:t>{</a:t>
            </a:r>
            <a:endParaRPr>
              <a:solidFill>
                <a:srgbClr val="434343"/>
              </a:solidFill>
            </a:endParaRPr>
          </a:p>
          <a:p>
            <a:pPr indent="0" lvl="0" marL="0" rtl="0" algn="l">
              <a:lnSpc>
                <a:spcPct val="100000"/>
              </a:lnSpc>
              <a:spcBef>
                <a:spcPts val="400"/>
              </a:spcBef>
              <a:spcAft>
                <a:spcPts val="0"/>
              </a:spcAft>
              <a:buClr>
                <a:srgbClr val="888888"/>
              </a:buClr>
              <a:buSzPts val="2000"/>
              <a:buNone/>
            </a:pPr>
            <a:r>
              <a:rPr lang="en-US">
                <a:solidFill>
                  <a:srgbClr val="434343"/>
                </a:solidFill>
              </a:rPr>
              <a:t>         System.out.println(item);</a:t>
            </a:r>
            <a:endParaRPr>
              <a:solidFill>
                <a:srgbClr val="434343"/>
              </a:solidFill>
            </a:endParaRPr>
          </a:p>
          <a:p>
            <a:pPr indent="0" lvl="0" marL="152400" marR="152400" rtl="0" algn="l">
              <a:lnSpc>
                <a:spcPct val="142857"/>
              </a:lnSpc>
              <a:spcBef>
                <a:spcPts val="0"/>
              </a:spcBef>
              <a:spcAft>
                <a:spcPts val="0"/>
              </a:spcAft>
              <a:buClr>
                <a:schemeClr val="dk1"/>
              </a:buClr>
              <a:buSzPts val="1100"/>
              <a:buNone/>
            </a:pPr>
            <a:r>
              <a:rPr lang="en-US">
                <a:solidFill>
                  <a:srgbClr val="434343"/>
                </a:solidFill>
              </a:rPr>
              <a:t>      }</a:t>
            </a:r>
            <a:endParaRPr>
              <a:solidFill>
                <a:srgbClr val="434343"/>
              </a:solidFill>
            </a:endParaRPr>
          </a:p>
          <a:p>
            <a:pPr indent="0" lvl="0" marL="0" rtl="0" algn="l">
              <a:lnSpc>
                <a:spcPct val="100000"/>
              </a:lnSpc>
              <a:spcBef>
                <a:spcPts val="1200"/>
              </a:spcBef>
              <a:spcAft>
                <a:spcPts val="0"/>
              </a:spcAft>
              <a:buClr>
                <a:srgbClr val="888888"/>
              </a:buClr>
              <a:buSzPts val="1400"/>
              <a:buNone/>
            </a:pPr>
            <a:r>
              <a:t/>
            </a:r>
            <a:endParaRPr sz="1400">
              <a:solidFill>
                <a:schemeClr val="dk1"/>
              </a:solidFill>
            </a:endParaRPr>
          </a:p>
        </p:txBody>
      </p:sp>
      <p:sp>
        <p:nvSpPr>
          <p:cNvPr id="469" name="Google Shape;469;p5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9"/>
          <p:cNvSpPr txBox="1"/>
          <p:nvPr>
            <p:ph idx="1" type="subTitle"/>
          </p:nvPr>
        </p:nvSpPr>
        <p:spPr>
          <a:xfrm>
            <a:off x="300075" y="207825"/>
            <a:ext cx="8844000" cy="6650100"/>
          </a:xfrm>
          <a:prstGeom prst="rect">
            <a:avLst/>
          </a:prstGeom>
          <a:noFill/>
          <a:ln>
            <a:noFill/>
          </a:ln>
        </p:spPr>
        <p:txBody>
          <a:bodyPr anchorCtr="0" anchor="t" bIns="45700" lIns="91425" spcFirstLastPara="1" rIns="91425" wrap="square" tIns="45700">
            <a:noAutofit/>
          </a:bodyPr>
          <a:lstStyle/>
          <a:p>
            <a:pPr indent="-406400" lvl="0" marL="457200" rtl="0" algn="just">
              <a:lnSpc>
                <a:spcPct val="100000"/>
              </a:lnSpc>
              <a:spcBef>
                <a:spcPts val="0"/>
              </a:spcBef>
              <a:spcAft>
                <a:spcPts val="0"/>
              </a:spcAft>
              <a:buClr>
                <a:srgbClr val="FF0000"/>
              </a:buClr>
              <a:buSzPts val="2800"/>
              <a:buAutoNum type="arabicPeriod"/>
            </a:pPr>
            <a:r>
              <a:rPr b="1" lang="en-US" sz="2800">
                <a:solidFill>
                  <a:srgbClr val="FF0000"/>
                </a:solidFill>
              </a:rPr>
              <a:t>Why Should I Learn Java?</a:t>
            </a:r>
            <a:endParaRPr b="1" sz="2800"/>
          </a:p>
          <a:p>
            <a:pPr indent="0" lvl="0" marL="0" rtl="0" algn="just">
              <a:lnSpc>
                <a:spcPct val="100000"/>
              </a:lnSpc>
              <a:spcBef>
                <a:spcPts val="640"/>
              </a:spcBef>
              <a:spcAft>
                <a:spcPts val="0"/>
              </a:spcAft>
              <a:buClr>
                <a:srgbClr val="888888"/>
              </a:buClr>
              <a:buSzPts val="3200"/>
              <a:buNone/>
            </a:pPr>
            <a:r>
              <a:rPr lang="en-US" sz="2700"/>
              <a:t>Java being a third generation language, getting working knowledge in Java, enables you to easily learn other Object Oriented Languages, such as C#, Python, C++, since the concepts are similar.</a:t>
            </a:r>
            <a:endParaRPr sz="2700"/>
          </a:p>
          <a:p>
            <a:pPr indent="0" lvl="0" marL="0" rtl="0" algn="just">
              <a:lnSpc>
                <a:spcPct val="100000"/>
              </a:lnSpc>
              <a:spcBef>
                <a:spcPts val="640"/>
              </a:spcBef>
              <a:spcAft>
                <a:spcPts val="0"/>
              </a:spcAft>
              <a:buClr>
                <a:srgbClr val="888888"/>
              </a:buClr>
              <a:buSzPts val="3200"/>
              <a:buNone/>
            </a:pPr>
            <a:r>
              <a:rPr lang="en-US" sz="2700"/>
              <a:t>However, direct advantages of Learning Java is, Java is a foundation for a number of Cutting edge Technologies such as</a:t>
            </a:r>
            <a:endParaRPr sz="2700"/>
          </a:p>
          <a:p>
            <a:pPr indent="0" lvl="0" marL="0" rtl="0" algn="just">
              <a:lnSpc>
                <a:spcPct val="100000"/>
              </a:lnSpc>
              <a:spcBef>
                <a:spcPts val="640"/>
              </a:spcBef>
              <a:spcAft>
                <a:spcPts val="0"/>
              </a:spcAft>
              <a:buClr>
                <a:srgbClr val="888888"/>
              </a:buClr>
              <a:buSzPts val="3200"/>
              <a:buNone/>
            </a:pPr>
            <a:r>
              <a:rPr lang="en-US" sz="2700"/>
              <a:t>Android - Mobile Apps</a:t>
            </a:r>
            <a:endParaRPr sz="2700"/>
          </a:p>
          <a:p>
            <a:pPr indent="0" lvl="0" marL="0" rtl="0" algn="just">
              <a:lnSpc>
                <a:spcPct val="100000"/>
              </a:lnSpc>
              <a:spcBef>
                <a:spcPts val="640"/>
              </a:spcBef>
              <a:spcAft>
                <a:spcPts val="0"/>
              </a:spcAft>
              <a:buClr>
                <a:srgbClr val="888888"/>
              </a:buClr>
              <a:buSzPts val="3200"/>
              <a:buNone/>
            </a:pPr>
            <a:r>
              <a:rPr lang="en-US" sz="2700"/>
              <a:t>Spring, Spring Boot - Enterprise Apps</a:t>
            </a:r>
            <a:endParaRPr sz="2700"/>
          </a:p>
          <a:p>
            <a:pPr indent="0" lvl="0" marL="0" rtl="0" algn="just">
              <a:lnSpc>
                <a:spcPct val="100000"/>
              </a:lnSpc>
              <a:spcBef>
                <a:spcPts val="640"/>
              </a:spcBef>
              <a:spcAft>
                <a:spcPts val="0"/>
              </a:spcAft>
              <a:buClr>
                <a:srgbClr val="888888"/>
              </a:buClr>
              <a:buSzPts val="3200"/>
              <a:buNone/>
            </a:pPr>
            <a:r>
              <a:rPr lang="en-US" sz="2700"/>
              <a:t>Selenium - Testing </a:t>
            </a:r>
            <a:endParaRPr sz="2700"/>
          </a:p>
          <a:p>
            <a:pPr indent="0" lvl="0" marL="0" rtl="0" algn="just">
              <a:lnSpc>
                <a:spcPct val="100000"/>
              </a:lnSpc>
              <a:spcBef>
                <a:spcPts val="640"/>
              </a:spcBef>
              <a:spcAft>
                <a:spcPts val="0"/>
              </a:spcAft>
              <a:buClr>
                <a:srgbClr val="888888"/>
              </a:buClr>
              <a:buSzPts val="3200"/>
              <a:buNone/>
            </a:pPr>
            <a:r>
              <a:rPr lang="en-US" sz="2700"/>
              <a:t>Big Data - Storage Technology</a:t>
            </a:r>
            <a:endParaRPr sz="2700"/>
          </a:p>
          <a:p>
            <a:pPr indent="0" lvl="0" marL="0" rtl="0" algn="just">
              <a:lnSpc>
                <a:spcPct val="100000"/>
              </a:lnSpc>
              <a:spcBef>
                <a:spcPts val="640"/>
              </a:spcBef>
              <a:spcAft>
                <a:spcPts val="0"/>
              </a:spcAft>
              <a:buClr>
                <a:srgbClr val="888888"/>
              </a:buClr>
              <a:buSzPts val="3200"/>
              <a:buNone/>
            </a:pPr>
            <a:r>
              <a:rPr lang="en-US" sz="2700"/>
              <a:t>etc...</a:t>
            </a:r>
            <a:endParaRPr sz="2700"/>
          </a:p>
          <a:p>
            <a:pPr indent="0" lvl="0" marL="0" rtl="0" algn="just">
              <a:lnSpc>
                <a:spcPct val="100000"/>
              </a:lnSpc>
              <a:spcBef>
                <a:spcPts val="640"/>
              </a:spcBef>
              <a:spcAft>
                <a:spcPts val="0"/>
              </a:spcAft>
              <a:buClr>
                <a:srgbClr val="888888"/>
              </a:buClr>
              <a:buSzPts val="3200"/>
              <a:buNone/>
            </a:pPr>
            <a:r>
              <a:t/>
            </a:r>
            <a:endParaRPr sz="2700"/>
          </a:p>
        </p:txBody>
      </p:sp>
      <p:sp>
        <p:nvSpPr>
          <p:cNvPr id="83" name="Google Shape;83;p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3" name="Shape 473"/>
        <p:cNvGrpSpPr/>
        <p:nvPr/>
      </p:nvGrpSpPr>
      <p:grpSpPr>
        <a:xfrm>
          <a:off x="0" y="0"/>
          <a:ext cx="0" cy="0"/>
          <a:chOff x="0" y="0"/>
          <a:chExt cx="0" cy="0"/>
        </a:xfrm>
      </p:grpSpPr>
      <p:sp>
        <p:nvSpPr>
          <p:cNvPr id="474" name="Google Shape;474;p54"/>
          <p:cNvSpPr txBox="1"/>
          <p:nvPr>
            <p:ph idx="1" type="subTitle"/>
          </p:nvPr>
        </p:nvSpPr>
        <p:spPr>
          <a:xfrm>
            <a:off x="110625" y="0"/>
            <a:ext cx="8904000" cy="685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rgbClr val="888888"/>
              </a:buClr>
              <a:buSzPts val="2000"/>
              <a:buNone/>
            </a:pPr>
            <a:r>
              <a:rPr b="1" lang="en-US">
                <a:solidFill>
                  <a:srgbClr val="FF0000"/>
                </a:solidFill>
              </a:rPr>
              <a:t>Nested Loops</a:t>
            </a:r>
            <a:endParaRPr b="1">
              <a:solidFill>
                <a:srgbClr val="FF0000"/>
              </a:solidFill>
            </a:endParaRPr>
          </a:p>
          <a:p>
            <a:pPr indent="0" lvl="0" marL="0" rtl="0" algn="l">
              <a:lnSpc>
                <a:spcPct val="100000"/>
              </a:lnSpc>
              <a:spcBef>
                <a:spcPts val="400"/>
              </a:spcBef>
              <a:spcAft>
                <a:spcPts val="0"/>
              </a:spcAft>
              <a:buClr>
                <a:srgbClr val="888888"/>
              </a:buClr>
              <a:buSzPts val="2000"/>
              <a:buNone/>
            </a:pPr>
            <a:r>
              <a:rPr lang="en-US"/>
              <a:t>for, while, do...while loops can be nested to perform any logic or to iterate/perform any logic on multi dimensional arrays. Below is syntax</a:t>
            </a:r>
            <a:endParaRPr/>
          </a:p>
          <a:p>
            <a:pPr indent="0" lvl="0" marL="0" rtl="0" algn="l">
              <a:lnSpc>
                <a:spcPct val="100000"/>
              </a:lnSpc>
              <a:spcBef>
                <a:spcPts val="400"/>
              </a:spcBef>
              <a:spcAft>
                <a:spcPts val="0"/>
              </a:spcAft>
              <a:buClr>
                <a:srgbClr val="888888"/>
              </a:buClr>
              <a:buSzPts val="2000"/>
              <a:buNone/>
            </a:pPr>
            <a:r>
              <a:t/>
            </a:r>
            <a:endParaRPr/>
          </a:p>
          <a:p>
            <a:pPr indent="0" lvl="0" marL="0" rtl="0" algn="l">
              <a:lnSpc>
                <a:spcPct val="100000"/>
              </a:lnSpc>
              <a:spcBef>
                <a:spcPts val="400"/>
              </a:spcBef>
              <a:spcAft>
                <a:spcPts val="0"/>
              </a:spcAft>
              <a:buClr>
                <a:srgbClr val="888888"/>
              </a:buClr>
              <a:buSzPts val="2000"/>
              <a:buNone/>
            </a:pPr>
            <a:r>
              <a:rPr lang="en-US"/>
              <a:t>for(int i=0;i&lt;m;i++)</a:t>
            </a:r>
            <a:endParaRPr/>
          </a:p>
          <a:p>
            <a:pPr indent="0" lvl="0" marL="0" rtl="0" algn="l">
              <a:lnSpc>
                <a:spcPct val="100000"/>
              </a:lnSpc>
              <a:spcBef>
                <a:spcPts val="400"/>
              </a:spcBef>
              <a:spcAft>
                <a:spcPts val="0"/>
              </a:spcAft>
              <a:buClr>
                <a:srgbClr val="888888"/>
              </a:buClr>
              <a:buSzPts val="2000"/>
              <a:buNone/>
            </a:pPr>
            <a:r>
              <a:rPr lang="en-US"/>
              <a:t>{</a:t>
            </a:r>
            <a:endParaRPr/>
          </a:p>
          <a:p>
            <a:pPr indent="0" lvl="0" marL="0" rtl="0" algn="l">
              <a:lnSpc>
                <a:spcPct val="100000"/>
              </a:lnSpc>
              <a:spcBef>
                <a:spcPts val="400"/>
              </a:spcBef>
              <a:spcAft>
                <a:spcPts val="0"/>
              </a:spcAft>
              <a:buClr>
                <a:srgbClr val="888888"/>
              </a:buClr>
              <a:buSzPts val="2000"/>
              <a:buNone/>
            </a:pPr>
            <a:r>
              <a:rPr lang="en-US"/>
              <a:t>	for(int j=0;j&lt;n;j++)</a:t>
            </a:r>
            <a:endParaRPr/>
          </a:p>
          <a:p>
            <a:pPr indent="0" lvl="0" marL="0" rtl="0" algn="l">
              <a:lnSpc>
                <a:spcPct val="100000"/>
              </a:lnSpc>
              <a:spcBef>
                <a:spcPts val="400"/>
              </a:spcBef>
              <a:spcAft>
                <a:spcPts val="0"/>
              </a:spcAft>
              <a:buClr>
                <a:srgbClr val="888888"/>
              </a:buClr>
              <a:buSzPts val="2000"/>
              <a:buNone/>
            </a:pPr>
            <a:r>
              <a:rPr lang="en-US"/>
              <a:t>	{</a:t>
            </a:r>
            <a:endParaRPr/>
          </a:p>
          <a:p>
            <a:pPr indent="0" lvl="0" marL="0" rtl="0" algn="l">
              <a:lnSpc>
                <a:spcPct val="100000"/>
              </a:lnSpc>
              <a:spcBef>
                <a:spcPts val="400"/>
              </a:spcBef>
              <a:spcAft>
                <a:spcPts val="0"/>
              </a:spcAft>
              <a:buClr>
                <a:srgbClr val="888888"/>
              </a:buClr>
              <a:buSzPts val="2000"/>
              <a:buNone/>
            </a:pPr>
            <a:r>
              <a:rPr lang="en-US"/>
              <a:t>		System.out.prinltn(i+”,”+j);</a:t>
            </a:r>
            <a:endParaRPr/>
          </a:p>
          <a:p>
            <a:pPr indent="0" lvl="0" marL="0" rtl="0" algn="l">
              <a:lnSpc>
                <a:spcPct val="100000"/>
              </a:lnSpc>
              <a:spcBef>
                <a:spcPts val="400"/>
              </a:spcBef>
              <a:spcAft>
                <a:spcPts val="0"/>
              </a:spcAft>
              <a:buClr>
                <a:srgbClr val="888888"/>
              </a:buClr>
              <a:buSzPts val="2000"/>
              <a:buNone/>
            </a:pPr>
            <a:r>
              <a:rPr lang="en-US"/>
              <a:t>	}</a:t>
            </a:r>
            <a:endParaRPr/>
          </a:p>
          <a:p>
            <a:pPr indent="0" lvl="0" marL="0" rtl="0" algn="l">
              <a:lnSpc>
                <a:spcPct val="100000"/>
              </a:lnSpc>
              <a:spcBef>
                <a:spcPts val="400"/>
              </a:spcBef>
              <a:spcAft>
                <a:spcPts val="0"/>
              </a:spcAft>
              <a:buClr>
                <a:srgbClr val="888888"/>
              </a:buClr>
              <a:buSzPts val="2000"/>
              <a:buNone/>
            </a:pPr>
            <a:r>
              <a:rPr lang="en-US"/>
              <a:t>}</a:t>
            </a:r>
            <a:endParaRPr/>
          </a:p>
          <a:p>
            <a:pPr indent="0" lvl="0" marL="0" rtl="0" algn="l">
              <a:lnSpc>
                <a:spcPct val="100000"/>
              </a:lnSpc>
              <a:spcBef>
                <a:spcPts val="400"/>
              </a:spcBef>
              <a:spcAft>
                <a:spcPts val="0"/>
              </a:spcAft>
              <a:buClr>
                <a:srgbClr val="888888"/>
              </a:buClr>
              <a:buSzPts val="2000"/>
              <a:buNone/>
            </a:pPr>
            <a:r>
              <a:t/>
            </a:r>
            <a:endParaRPr b="1" sz="2000"/>
          </a:p>
          <a:p>
            <a:pPr indent="0" lvl="0" marL="0" rtl="0" algn="l">
              <a:lnSpc>
                <a:spcPct val="100000"/>
              </a:lnSpc>
              <a:spcBef>
                <a:spcPts val="400"/>
              </a:spcBef>
              <a:spcAft>
                <a:spcPts val="0"/>
              </a:spcAft>
              <a:buClr>
                <a:srgbClr val="888888"/>
              </a:buClr>
              <a:buSzPts val="2000"/>
              <a:buNone/>
            </a:pPr>
            <a:r>
              <a:t/>
            </a:r>
            <a:endParaRPr b="1" sz="2000"/>
          </a:p>
          <a:p>
            <a:pPr indent="-514350" lvl="0" marL="514350" rtl="0" algn="l">
              <a:lnSpc>
                <a:spcPct val="100000"/>
              </a:lnSpc>
              <a:spcBef>
                <a:spcPts val="280"/>
              </a:spcBef>
              <a:spcAft>
                <a:spcPts val="0"/>
              </a:spcAft>
              <a:buClr>
                <a:srgbClr val="888888"/>
              </a:buClr>
              <a:buSzPts val="1400"/>
              <a:buNone/>
            </a:pPr>
            <a:r>
              <a:t/>
            </a:r>
            <a:endParaRPr sz="1400">
              <a:solidFill>
                <a:schemeClr val="dk1"/>
              </a:solidFill>
            </a:endParaRPr>
          </a:p>
          <a:p>
            <a:pPr indent="0" lvl="0" marL="0" rtl="0" algn="l">
              <a:lnSpc>
                <a:spcPct val="100000"/>
              </a:lnSpc>
              <a:spcBef>
                <a:spcPts val="280"/>
              </a:spcBef>
              <a:spcAft>
                <a:spcPts val="0"/>
              </a:spcAft>
              <a:buClr>
                <a:srgbClr val="888888"/>
              </a:buClr>
              <a:buSzPts val="1400"/>
              <a:buNone/>
            </a:pPr>
            <a:r>
              <a:t/>
            </a:r>
            <a:endParaRPr sz="1400">
              <a:solidFill>
                <a:schemeClr val="dk1"/>
              </a:solidFill>
            </a:endParaRPr>
          </a:p>
          <a:p>
            <a:pPr indent="0" lvl="0" marL="0" rtl="0" algn="l">
              <a:lnSpc>
                <a:spcPct val="100000"/>
              </a:lnSpc>
              <a:spcBef>
                <a:spcPts val="280"/>
              </a:spcBef>
              <a:spcAft>
                <a:spcPts val="0"/>
              </a:spcAft>
              <a:buClr>
                <a:srgbClr val="888888"/>
              </a:buClr>
              <a:buSzPts val="1400"/>
              <a:buNone/>
            </a:pPr>
            <a:r>
              <a:t/>
            </a:r>
            <a:endParaRPr sz="1400">
              <a:solidFill>
                <a:schemeClr val="dk1"/>
              </a:solidFill>
            </a:endParaRPr>
          </a:p>
        </p:txBody>
      </p:sp>
      <p:sp>
        <p:nvSpPr>
          <p:cNvPr id="475" name="Google Shape;475;p5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5"/>
          <p:cNvSpPr txBox="1"/>
          <p:nvPr>
            <p:ph idx="1" type="subTitle"/>
          </p:nvPr>
        </p:nvSpPr>
        <p:spPr>
          <a:xfrm>
            <a:off x="304800" y="228600"/>
            <a:ext cx="7924800" cy="213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solidFill>
                  <a:schemeClr val="dk1"/>
                </a:solidFill>
              </a:rPr>
              <a:t>How for loop works</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1.for loop </a:t>
            </a:r>
            <a:endParaRPr/>
          </a:p>
          <a:p>
            <a:pPr indent="-514350" lvl="0" marL="514350" rtl="0" algn="l">
              <a:lnSpc>
                <a:spcPct val="90000"/>
              </a:lnSpc>
              <a:spcBef>
                <a:spcPts val="400"/>
              </a:spcBef>
              <a:spcAft>
                <a:spcPts val="0"/>
              </a:spcAft>
              <a:buClr>
                <a:schemeClr val="dk1"/>
              </a:buClr>
              <a:buSzPts val="2000"/>
              <a:buNone/>
            </a:pPr>
            <a:r>
              <a:rPr lang="en-US" sz="2000">
                <a:solidFill>
                  <a:schemeClr val="dk1"/>
                </a:solidFill>
              </a:rPr>
              <a:t>	</a:t>
            </a:r>
            <a:r>
              <a:rPr lang="en-US" sz="2000">
                <a:solidFill>
                  <a:srgbClr val="00B050"/>
                </a:solidFill>
              </a:rPr>
              <a:t>for</a:t>
            </a:r>
            <a:r>
              <a:rPr lang="en-US" sz="2000">
                <a:solidFill>
                  <a:srgbClr val="FF0000"/>
                </a:solidFill>
              </a:rPr>
              <a:t>(initialization;condition;expression)</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//…statements</a:t>
            </a:r>
            <a:endParaRPr/>
          </a:p>
          <a:p>
            <a:pPr indent="-514350" lvl="0" marL="514350" rtl="0" algn="l">
              <a:lnSpc>
                <a:spcPct val="90000"/>
              </a:lnSpc>
              <a:spcBef>
                <a:spcPts val="400"/>
              </a:spcBef>
              <a:spcAft>
                <a:spcPts val="0"/>
              </a:spcAft>
              <a:buClr>
                <a:srgbClr val="FF0000"/>
              </a:buClr>
              <a:buSzPts val="2000"/>
              <a:buNone/>
            </a:pPr>
            <a:r>
              <a:rPr lang="en-US" sz="2000">
                <a:solidFill>
                  <a:srgbClr val="FF0000"/>
                </a:solidFill>
              </a:rPr>
              <a:t>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a:p>
            <a:pPr indent="0" lvl="0" marL="0" rtl="0" algn="l">
              <a:lnSpc>
                <a:spcPct val="90000"/>
              </a:lnSpc>
              <a:spcBef>
                <a:spcPts val="280"/>
              </a:spcBef>
              <a:spcAft>
                <a:spcPts val="0"/>
              </a:spcAft>
              <a:buClr>
                <a:srgbClr val="888888"/>
              </a:buClr>
              <a:buSzPts val="1400"/>
              <a:buNone/>
            </a:pPr>
            <a:r>
              <a:t/>
            </a:r>
            <a:endParaRPr sz="1400">
              <a:solidFill>
                <a:schemeClr val="dk1"/>
              </a:solidFill>
            </a:endParaRPr>
          </a:p>
        </p:txBody>
      </p:sp>
      <p:cxnSp>
        <p:nvCxnSpPr>
          <p:cNvPr id="481" name="Google Shape;481;p55"/>
          <p:cNvCxnSpPr/>
          <p:nvPr/>
        </p:nvCxnSpPr>
        <p:spPr>
          <a:xfrm rot="5400000">
            <a:off x="76200" y="2286000"/>
            <a:ext cx="2743200" cy="609600"/>
          </a:xfrm>
          <a:prstGeom prst="straightConnector1">
            <a:avLst/>
          </a:prstGeom>
          <a:noFill/>
          <a:ln cap="flat" cmpd="sng" w="9525">
            <a:solidFill>
              <a:srgbClr val="4A7DBA"/>
            </a:solidFill>
            <a:prstDash val="dash"/>
            <a:round/>
            <a:headEnd len="sm" w="sm" type="none"/>
            <a:tailEnd len="med" w="med" type="stealth"/>
          </a:ln>
        </p:spPr>
      </p:cxnSp>
      <p:sp>
        <p:nvSpPr>
          <p:cNvPr id="482" name="Google Shape;482;p55"/>
          <p:cNvSpPr txBox="1"/>
          <p:nvPr/>
        </p:nvSpPr>
        <p:spPr>
          <a:xfrm>
            <a:off x="228600" y="3810000"/>
            <a:ext cx="266700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Executes only once</a:t>
            </a:r>
            <a:r>
              <a:rPr b="0" i="0" lang="en-US" sz="1800" u="none" cap="none" strike="noStrike">
                <a:solidFill>
                  <a:schemeClr val="dk1"/>
                </a:solidFill>
                <a:latin typeface="Calibri"/>
                <a:ea typeface="Calibri"/>
                <a:cs typeface="Calibri"/>
                <a:sym typeface="Calibri"/>
              </a:rPr>
              <a:t>, when execution enters loop, only for the first time</a:t>
            </a:r>
            <a:endParaRPr b="0" i="0" sz="1800" u="none" cap="none" strike="noStrike">
              <a:solidFill>
                <a:schemeClr val="dk1"/>
              </a:solidFill>
              <a:latin typeface="Calibri"/>
              <a:ea typeface="Calibri"/>
              <a:cs typeface="Calibri"/>
              <a:sym typeface="Calibri"/>
            </a:endParaRPr>
          </a:p>
        </p:txBody>
      </p:sp>
      <p:cxnSp>
        <p:nvCxnSpPr>
          <p:cNvPr id="483" name="Google Shape;483;p55"/>
          <p:cNvCxnSpPr/>
          <p:nvPr/>
        </p:nvCxnSpPr>
        <p:spPr>
          <a:xfrm flipH="1" rot="-5400000">
            <a:off x="1447800" y="2819400"/>
            <a:ext cx="3733800" cy="228600"/>
          </a:xfrm>
          <a:prstGeom prst="straightConnector1">
            <a:avLst/>
          </a:prstGeom>
          <a:noFill/>
          <a:ln cap="flat" cmpd="sng" w="9525">
            <a:solidFill>
              <a:srgbClr val="4A7DBA"/>
            </a:solidFill>
            <a:prstDash val="dash"/>
            <a:round/>
            <a:headEnd len="sm" w="sm" type="none"/>
            <a:tailEnd len="med" w="med" type="stealth"/>
          </a:ln>
        </p:spPr>
      </p:cxnSp>
      <p:sp>
        <p:nvSpPr>
          <p:cNvPr id="484" name="Google Shape;484;p55"/>
          <p:cNvSpPr txBox="1"/>
          <p:nvPr/>
        </p:nvSpPr>
        <p:spPr>
          <a:xfrm>
            <a:off x="2514600" y="4800600"/>
            <a:ext cx="2667000"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Executes one time before each iteration(</a:t>
            </a:r>
            <a:r>
              <a:rPr b="0" i="0" lang="en-US" sz="1800" u="none" cap="none" strike="noStrike">
                <a:solidFill>
                  <a:schemeClr val="dk1"/>
                </a:solidFill>
                <a:latin typeface="Calibri"/>
                <a:ea typeface="Calibri"/>
                <a:cs typeface="Calibri"/>
                <a:sym typeface="Calibri"/>
              </a:rPr>
              <a:t>when each iteration starts)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iterations are continued until </a:t>
            </a:r>
            <a:r>
              <a:rPr b="0" i="0" lang="en-US" sz="1800" u="none" cap="none" strike="noStrike">
                <a:solidFill>
                  <a:srgbClr val="FF0000"/>
                </a:solidFill>
                <a:latin typeface="Calibri"/>
                <a:ea typeface="Calibri"/>
                <a:cs typeface="Calibri"/>
                <a:sym typeface="Calibri"/>
              </a:rPr>
              <a:t>condition</a:t>
            </a:r>
            <a:r>
              <a:rPr b="0" i="0" lang="en-US" sz="1800" u="none" cap="none" strike="noStrike">
                <a:solidFill>
                  <a:schemeClr val="dk1"/>
                </a:solidFill>
                <a:latin typeface="Calibri"/>
                <a:ea typeface="Calibri"/>
                <a:cs typeface="Calibri"/>
                <a:sym typeface="Calibri"/>
              </a:rPr>
              <a:t> is true</a:t>
            </a:r>
            <a:endParaRPr b="0" i="0" sz="1800" u="none" cap="none" strike="noStrike">
              <a:solidFill>
                <a:schemeClr val="dk1"/>
              </a:solidFill>
              <a:latin typeface="Calibri"/>
              <a:ea typeface="Calibri"/>
              <a:cs typeface="Calibri"/>
              <a:sym typeface="Calibri"/>
            </a:endParaRPr>
          </a:p>
        </p:txBody>
      </p:sp>
      <p:cxnSp>
        <p:nvCxnSpPr>
          <p:cNvPr id="485" name="Google Shape;485;p55"/>
          <p:cNvCxnSpPr/>
          <p:nvPr/>
        </p:nvCxnSpPr>
        <p:spPr>
          <a:xfrm flipH="1" rot="-5400000">
            <a:off x="3924300" y="1562100"/>
            <a:ext cx="1828800" cy="990600"/>
          </a:xfrm>
          <a:prstGeom prst="straightConnector1">
            <a:avLst/>
          </a:prstGeom>
          <a:noFill/>
          <a:ln cap="flat" cmpd="sng" w="9525">
            <a:solidFill>
              <a:schemeClr val="accent1"/>
            </a:solidFill>
            <a:prstDash val="dash"/>
            <a:round/>
            <a:headEnd len="sm" w="sm" type="none"/>
            <a:tailEnd len="med" w="med" type="stealth"/>
          </a:ln>
        </p:spPr>
      </p:cxnSp>
      <p:sp>
        <p:nvSpPr>
          <p:cNvPr id="486" name="Google Shape;486;p55"/>
          <p:cNvSpPr txBox="1"/>
          <p:nvPr/>
        </p:nvSpPr>
        <p:spPr>
          <a:xfrm>
            <a:off x="5105400" y="2971800"/>
            <a:ext cx="266700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Executes one time after each iteration</a:t>
            </a:r>
            <a:r>
              <a:rPr b="0" i="0" lang="en-US" sz="1800" u="none" cap="none" strike="noStrike">
                <a:solidFill>
                  <a:schemeClr val="dk1"/>
                </a:solidFill>
                <a:latin typeface="Calibri"/>
                <a:ea typeface="Calibri"/>
                <a:cs typeface="Calibri"/>
                <a:sym typeface="Calibri"/>
              </a:rPr>
              <a:t>(when each iteration ends</a:t>
            </a:r>
            <a:endParaRPr b="0" i="0" sz="1800" u="none" cap="none" strike="noStrike">
              <a:solidFill>
                <a:schemeClr val="dk1"/>
              </a:solidFill>
              <a:latin typeface="Calibri"/>
              <a:ea typeface="Calibri"/>
              <a:cs typeface="Calibri"/>
              <a:sym typeface="Calibri"/>
            </a:endParaRPr>
          </a:p>
        </p:txBody>
      </p:sp>
      <p:sp>
        <p:nvSpPr>
          <p:cNvPr id="487" name="Google Shape;487;p5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1" name="Shape 491"/>
        <p:cNvGrpSpPr/>
        <p:nvPr/>
      </p:nvGrpSpPr>
      <p:grpSpPr>
        <a:xfrm>
          <a:off x="0" y="0"/>
          <a:ext cx="0" cy="0"/>
          <a:chOff x="0" y="0"/>
          <a:chExt cx="0" cy="0"/>
        </a:xfrm>
      </p:grpSpPr>
      <p:sp>
        <p:nvSpPr>
          <p:cNvPr id="492" name="Google Shape;492;p56"/>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US"/>
              <a:t>How many statements we can have in for loop?</a:t>
            </a:r>
            <a:endParaRPr/>
          </a:p>
          <a:p>
            <a:pPr indent="0" lvl="0" marL="0" rtl="0" algn="l">
              <a:lnSpc>
                <a:spcPct val="100000"/>
              </a:lnSpc>
              <a:spcBef>
                <a:spcPts val="400"/>
              </a:spcBef>
              <a:spcAft>
                <a:spcPts val="0"/>
              </a:spcAft>
              <a:buClr>
                <a:srgbClr val="888888"/>
              </a:buClr>
              <a:buSzPts val="2000"/>
              <a:buNone/>
            </a:pPr>
            <a:r>
              <a:t/>
            </a:r>
            <a:endParaRPr/>
          </a:p>
          <a:p>
            <a:pPr indent="0" lvl="0" marL="0" rtl="0" algn="l">
              <a:lnSpc>
                <a:spcPct val="100000"/>
              </a:lnSpc>
              <a:spcBef>
                <a:spcPts val="400"/>
              </a:spcBef>
              <a:spcAft>
                <a:spcPts val="0"/>
              </a:spcAft>
              <a:buClr>
                <a:schemeClr val="dk1"/>
              </a:buClr>
              <a:buSzPts val="2000"/>
              <a:buNone/>
            </a:pPr>
            <a:r>
              <a:rPr lang="en-US"/>
              <a:t>How many statements we can have in if statement?</a:t>
            </a:r>
            <a:endParaRPr/>
          </a:p>
          <a:p>
            <a:pPr indent="0" lvl="0" marL="0" rtl="0" algn="l">
              <a:lnSpc>
                <a:spcPct val="100000"/>
              </a:lnSpc>
              <a:spcBef>
                <a:spcPts val="400"/>
              </a:spcBef>
              <a:spcAft>
                <a:spcPts val="0"/>
              </a:spcAft>
              <a:buClr>
                <a:srgbClr val="888888"/>
              </a:buClr>
              <a:buSzPts val="2000"/>
              <a:buNone/>
            </a:pPr>
            <a:r>
              <a:t/>
            </a:r>
            <a:endParaRPr/>
          </a:p>
          <a:p>
            <a:pPr indent="0" lvl="0" marL="0" rtl="0" algn="l">
              <a:lnSpc>
                <a:spcPct val="100000"/>
              </a:lnSpc>
              <a:spcBef>
                <a:spcPts val="400"/>
              </a:spcBef>
              <a:spcAft>
                <a:spcPts val="0"/>
              </a:spcAft>
              <a:buClr>
                <a:schemeClr val="dk1"/>
              </a:buClr>
              <a:buSzPts val="2000"/>
              <a:buNone/>
            </a:pPr>
            <a:r>
              <a:rPr lang="en-US"/>
              <a:t>for(int  i=0;i&lt;10;i++)</a:t>
            </a:r>
            <a:endParaRPr/>
          </a:p>
          <a:p>
            <a:pPr indent="0" lvl="0" marL="0" rtl="0" algn="l">
              <a:lnSpc>
                <a:spcPct val="100000"/>
              </a:lnSpc>
              <a:spcBef>
                <a:spcPts val="400"/>
              </a:spcBef>
              <a:spcAft>
                <a:spcPts val="0"/>
              </a:spcAft>
              <a:buClr>
                <a:schemeClr val="dk1"/>
              </a:buClr>
              <a:buSzPts val="2000"/>
              <a:buNone/>
            </a:pPr>
            <a:r>
              <a:rPr lang="en-US"/>
              <a:t>{</a:t>
            </a:r>
            <a:endParaRPr/>
          </a:p>
          <a:p>
            <a:pPr indent="0" lvl="0" marL="0" rtl="0" algn="l">
              <a:lnSpc>
                <a:spcPct val="100000"/>
              </a:lnSpc>
              <a:spcBef>
                <a:spcPts val="400"/>
              </a:spcBef>
              <a:spcAft>
                <a:spcPts val="0"/>
              </a:spcAft>
              <a:buClr>
                <a:schemeClr val="dk1"/>
              </a:buClr>
              <a:buSzPts val="2000"/>
              <a:buNone/>
            </a:pPr>
            <a:r>
              <a:rPr lang="en-US"/>
              <a:t>System.out.println(i);</a:t>
            </a:r>
            <a:endParaRPr/>
          </a:p>
          <a:p>
            <a:pPr indent="0" lvl="0" marL="0" rtl="0" algn="l">
              <a:lnSpc>
                <a:spcPct val="100000"/>
              </a:lnSpc>
              <a:spcBef>
                <a:spcPts val="400"/>
              </a:spcBef>
              <a:spcAft>
                <a:spcPts val="0"/>
              </a:spcAft>
              <a:buClr>
                <a:schemeClr val="dk1"/>
              </a:buClr>
              <a:buSzPts val="2000"/>
              <a:buNone/>
            </a:pPr>
            <a:r>
              <a:rPr lang="en-US"/>
              <a:t>}</a:t>
            </a:r>
            <a:endParaRPr/>
          </a:p>
          <a:p>
            <a:pPr indent="0" lvl="0" marL="0" rtl="0" algn="l">
              <a:lnSpc>
                <a:spcPct val="100000"/>
              </a:lnSpc>
              <a:spcBef>
                <a:spcPts val="400"/>
              </a:spcBef>
              <a:spcAft>
                <a:spcPts val="0"/>
              </a:spcAft>
              <a:buClr>
                <a:schemeClr val="dk1"/>
              </a:buClr>
              <a:buSzPts val="2000"/>
              <a:buNone/>
            </a:pPr>
            <a:r>
              <a:rPr lang="en-US"/>
              <a:t>/* Above for loop iterates 10 times, incrementing i value by 1, for each iteration</a:t>
            </a:r>
            <a:endParaRPr/>
          </a:p>
          <a:p>
            <a:pPr indent="0" lvl="0" marL="0" rtl="0" algn="l">
              <a:lnSpc>
                <a:spcPct val="100000"/>
              </a:lnSpc>
              <a:spcBef>
                <a:spcPts val="400"/>
              </a:spcBef>
              <a:spcAft>
                <a:spcPts val="0"/>
              </a:spcAft>
              <a:buClr>
                <a:schemeClr val="dk1"/>
              </a:buClr>
              <a:buSzPts val="2000"/>
              <a:buNone/>
            </a:pPr>
            <a:r>
              <a:rPr lang="en-US"/>
              <a:t>*/</a:t>
            </a:r>
            <a:endParaRPr/>
          </a:p>
          <a:p>
            <a:pPr indent="0" lvl="0" marL="0" rtl="0" algn="l">
              <a:lnSpc>
                <a:spcPct val="100000"/>
              </a:lnSpc>
              <a:spcBef>
                <a:spcPts val="400"/>
              </a:spcBef>
              <a:spcAft>
                <a:spcPts val="0"/>
              </a:spcAft>
              <a:buClr>
                <a:srgbClr val="888888"/>
              </a:buClr>
              <a:buSzPts val="2000"/>
              <a:buNone/>
            </a:pPr>
            <a:r>
              <a:t/>
            </a:r>
            <a:endParaRPr sz="2000"/>
          </a:p>
          <a:p>
            <a:pPr indent="0" lvl="0" marL="0" rtl="0" algn="l">
              <a:lnSpc>
                <a:spcPct val="100000"/>
              </a:lnSpc>
              <a:spcBef>
                <a:spcPts val="400"/>
              </a:spcBef>
              <a:spcAft>
                <a:spcPts val="0"/>
              </a:spcAft>
              <a:buClr>
                <a:schemeClr val="dk1"/>
              </a:buClr>
              <a:buSzPts val="2000"/>
              <a:buNone/>
            </a:pPr>
            <a:r>
              <a:t/>
            </a:r>
            <a:endParaRPr/>
          </a:p>
          <a:p>
            <a:pPr indent="0" lvl="0" marL="0" rtl="0" algn="l">
              <a:lnSpc>
                <a:spcPct val="100000"/>
              </a:lnSpc>
              <a:spcBef>
                <a:spcPts val="400"/>
              </a:spcBef>
              <a:spcAft>
                <a:spcPts val="0"/>
              </a:spcAft>
              <a:buClr>
                <a:srgbClr val="888888"/>
              </a:buClr>
              <a:buSzPts val="2000"/>
              <a:buNone/>
            </a:pPr>
            <a:r>
              <a:t/>
            </a:r>
            <a:endParaRPr sz="2000"/>
          </a:p>
          <a:p>
            <a:pPr indent="-514350" lvl="0" marL="514350" rtl="0" algn="l">
              <a:lnSpc>
                <a:spcPct val="100000"/>
              </a:lnSpc>
              <a:spcBef>
                <a:spcPts val="280"/>
              </a:spcBef>
              <a:spcAft>
                <a:spcPts val="0"/>
              </a:spcAft>
              <a:buClr>
                <a:srgbClr val="888888"/>
              </a:buClr>
              <a:buSzPts val="1400"/>
              <a:buNone/>
            </a:pPr>
            <a:r>
              <a:t/>
            </a:r>
            <a:endParaRPr sz="1400"/>
          </a:p>
          <a:p>
            <a:pPr indent="0" lvl="0" marL="0" rtl="0" algn="l">
              <a:lnSpc>
                <a:spcPct val="100000"/>
              </a:lnSpc>
              <a:spcBef>
                <a:spcPts val="280"/>
              </a:spcBef>
              <a:spcAft>
                <a:spcPts val="0"/>
              </a:spcAft>
              <a:buClr>
                <a:srgbClr val="888888"/>
              </a:buClr>
              <a:buSzPts val="1400"/>
              <a:buNone/>
            </a:pPr>
            <a:r>
              <a:t/>
            </a:r>
            <a:endParaRPr sz="1400"/>
          </a:p>
          <a:p>
            <a:pPr indent="0" lvl="0" marL="0" rtl="0" algn="l">
              <a:lnSpc>
                <a:spcPct val="100000"/>
              </a:lnSpc>
              <a:spcBef>
                <a:spcPts val="280"/>
              </a:spcBef>
              <a:spcAft>
                <a:spcPts val="0"/>
              </a:spcAft>
              <a:buClr>
                <a:srgbClr val="888888"/>
              </a:buClr>
              <a:buSzPts val="1400"/>
              <a:buNone/>
            </a:pPr>
            <a:r>
              <a:t/>
            </a:r>
            <a:endParaRPr sz="1400"/>
          </a:p>
        </p:txBody>
      </p:sp>
      <p:sp>
        <p:nvSpPr>
          <p:cNvPr id="493" name="Google Shape;493;p5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7" name="Shape 497"/>
        <p:cNvGrpSpPr/>
        <p:nvPr/>
      </p:nvGrpSpPr>
      <p:grpSpPr>
        <a:xfrm>
          <a:off x="0" y="0"/>
          <a:ext cx="0" cy="0"/>
          <a:chOff x="0" y="0"/>
          <a:chExt cx="0" cy="0"/>
        </a:xfrm>
      </p:grpSpPr>
      <p:sp>
        <p:nvSpPr>
          <p:cNvPr id="498" name="Google Shape;498;p57"/>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2000"/>
              <a:buNone/>
            </a:pPr>
            <a:r>
              <a:rPr lang="en-US"/>
              <a:t>//How many times below loop iterates??</a:t>
            </a:r>
            <a:endParaRPr/>
          </a:p>
          <a:p>
            <a:pPr indent="0" lvl="0" marL="0" rtl="0" algn="l">
              <a:lnSpc>
                <a:spcPct val="100000"/>
              </a:lnSpc>
              <a:spcBef>
                <a:spcPts val="400"/>
              </a:spcBef>
              <a:spcAft>
                <a:spcPts val="0"/>
              </a:spcAft>
              <a:buClr>
                <a:schemeClr val="dk1"/>
              </a:buClr>
              <a:buSzPts val="2000"/>
              <a:buNone/>
            </a:pPr>
            <a:r>
              <a:rPr lang="en-US"/>
              <a:t>for(double k=50;k&gt;=20;k=k-0.2)</a:t>
            </a:r>
            <a:endParaRPr/>
          </a:p>
          <a:p>
            <a:pPr indent="0" lvl="0" marL="0" rtl="0" algn="l">
              <a:lnSpc>
                <a:spcPct val="100000"/>
              </a:lnSpc>
              <a:spcBef>
                <a:spcPts val="400"/>
              </a:spcBef>
              <a:spcAft>
                <a:spcPts val="0"/>
              </a:spcAft>
              <a:buClr>
                <a:schemeClr val="dk1"/>
              </a:buClr>
              <a:buSzPts val="2000"/>
              <a:buNone/>
            </a:pPr>
            <a:r>
              <a:rPr lang="en-US"/>
              <a:t>{</a:t>
            </a:r>
            <a:endParaRPr/>
          </a:p>
          <a:p>
            <a:pPr indent="0" lvl="0" marL="0" rtl="0" algn="l">
              <a:lnSpc>
                <a:spcPct val="100000"/>
              </a:lnSpc>
              <a:spcBef>
                <a:spcPts val="400"/>
              </a:spcBef>
              <a:spcAft>
                <a:spcPts val="0"/>
              </a:spcAft>
              <a:buClr>
                <a:schemeClr val="dk1"/>
              </a:buClr>
              <a:buSzPts val="2000"/>
              <a:buNone/>
            </a:pPr>
            <a:r>
              <a:rPr lang="en-US"/>
              <a:t>System.out.println(k);</a:t>
            </a:r>
            <a:endParaRPr/>
          </a:p>
          <a:p>
            <a:pPr indent="0" lvl="0" marL="0" rtl="0" algn="l">
              <a:lnSpc>
                <a:spcPct val="100000"/>
              </a:lnSpc>
              <a:spcBef>
                <a:spcPts val="400"/>
              </a:spcBef>
              <a:spcAft>
                <a:spcPts val="0"/>
              </a:spcAft>
              <a:buClr>
                <a:schemeClr val="dk1"/>
              </a:buClr>
              <a:buSzPts val="2000"/>
              <a:buNone/>
            </a:pPr>
            <a:r>
              <a:rPr lang="en-US"/>
              <a:t>}</a:t>
            </a:r>
            <a:endParaRPr/>
          </a:p>
          <a:p>
            <a:pPr indent="0" lvl="0" marL="0" rtl="0" algn="l">
              <a:lnSpc>
                <a:spcPct val="100000"/>
              </a:lnSpc>
              <a:spcBef>
                <a:spcPts val="400"/>
              </a:spcBef>
              <a:spcAft>
                <a:spcPts val="0"/>
              </a:spcAft>
              <a:buClr>
                <a:srgbClr val="888888"/>
              </a:buClr>
              <a:buSzPts val="2000"/>
              <a:buNone/>
            </a:pPr>
            <a:r>
              <a:t/>
            </a:r>
            <a:endParaRPr/>
          </a:p>
          <a:p>
            <a:pPr indent="0" lvl="0" marL="0" rtl="0" algn="l">
              <a:lnSpc>
                <a:spcPct val="100000"/>
              </a:lnSpc>
              <a:spcBef>
                <a:spcPts val="400"/>
              </a:spcBef>
              <a:spcAft>
                <a:spcPts val="0"/>
              </a:spcAft>
              <a:buClr>
                <a:schemeClr val="dk1"/>
              </a:buClr>
              <a:buSzPts val="2000"/>
              <a:buNone/>
            </a:pPr>
            <a:r>
              <a:rPr lang="en-US"/>
              <a:t>//How many times above for loop iterates??</a:t>
            </a:r>
            <a:endParaRPr/>
          </a:p>
          <a:p>
            <a:pPr indent="0" lvl="0" marL="0" rtl="0" algn="l">
              <a:lnSpc>
                <a:spcPct val="100000"/>
              </a:lnSpc>
              <a:spcBef>
                <a:spcPts val="400"/>
              </a:spcBef>
              <a:spcAft>
                <a:spcPts val="0"/>
              </a:spcAft>
              <a:buClr>
                <a:srgbClr val="888888"/>
              </a:buClr>
              <a:buSzPts val="2000"/>
              <a:buNone/>
            </a:pPr>
            <a:r>
              <a:t/>
            </a:r>
            <a:endParaRPr sz="2000"/>
          </a:p>
          <a:p>
            <a:pPr indent="-514350" lvl="0" marL="514350" rtl="0" algn="l">
              <a:lnSpc>
                <a:spcPct val="100000"/>
              </a:lnSpc>
              <a:spcBef>
                <a:spcPts val="280"/>
              </a:spcBef>
              <a:spcAft>
                <a:spcPts val="0"/>
              </a:spcAft>
              <a:buClr>
                <a:srgbClr val="888888"/>
              </a:buClr>
              <a:buSzPts val="1400"/>
              <a:buNone/>
            </a:pPr>
            <a:r>
              <a:t/>
            </a:r>
            <a:endParaRPr sz="1400"/>
          </a:p>
          <a:p>
            <a:pPr indent="0" lvl="0" marL="0" rtl="0" algn="l">
              <a:lnSpc>
                <a:spcPct val="100000"/>
              </a:lnSpc>
              <a:spcBef>
                <a:spcPts val="280"/>
              </a:spcBef>
              <a:spcAft>
                <a:spcPts val="0"/>
              </a:spcAft>
              <a:buClr>
                <a:srgbClr val="888888"/>
              </a:buClr>
              <a:buSzPts val="1400"/>
              <a:buNone/>
            </a:pPr>
            <a:r>
              <a:t/>
            </a:r>
            <a:endParaRPr sz="1400"/>
          </a:p>
          <a:p>
            <a:pPr indent="0" lvl="0" marL="0" rtl="0" algn="l">
              <a:lnSpc>
                <a:spcPct val="100000"/>
              </a:lnSpc>
              <a:spcBef>
                <a:spcPts val="280"/>
              </a:spcBef>
              <a:spcAft>
                <a:spcPts val="0"/>
              </a:spcAft>
              <a:buClr>
                <a:srgbClr val="888888"/>
              </a:buClr>
              <a:buSzPts val="1400"/>
              <a:buNone/>
            </a:pPr>
            <a:r>
              <a:t/>
            </a:r>
            <a:endParaRPr sz="1400"/>
          </a:p>
        </p:txBody>
      </p:sp>
      <p:sp>
        <p:nvSpPr>
          <p:cNvPr id="499" name="Google Shape;499;p5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3" name="Shape 503"/>
        <p:cNvGrpSpPr/>
        <p:nvPr/>
      </p:nvGrpSpPr>
      <p:grpSpPr>
        <a:xfrm>
          <a:off x="0" y="0"/>
          <a:ext cx="0" cy="0"/>
          <a:chOff x="0" y="0"/>
          <a:chExt cx="0" cy="0"/>
        </a:xfrm>
      </p:grpSpPr>
      <p:sp>
        <p:nvSpPr>
          <p:cNvPr id="504" name="Google Shape;504;p58"/>
          <p:cNvSpPr txBox="1"/>
          <p:nvPr>
            <p:ph idx="1" type="subTitle"/>
          </p:nvPr>
        </p:nvSpPr>
        <p:spPr>
          <a:xfrm>
            <a:off x="0" y="207825"/>
            <a:ext cx="5029200" cy="6650100"/>
          </a:xfrm>
          <a:prstGeom prst="rect">
            <a:avLst/>
          </a:prstGeom>
          <a:noFill/>
          <a:ln>
            <a:noFill/>
          </a:ln>
        </p:spPr>
        <p:txBody>
          <a:bodyPr anchorCtr="0" anchor="t" bIns="45700" lIns="91425" spcFirstLastPara="1" rIns="91425" wrap="square" tIns="45700">
            <a:noAutofit/>
          </a:bodyPr>
          <a:lstStyle/>
          <a:p>
            <a:pPr indent="-514350" lvl="0" marL="514350" rtl="0" algn="l">
              <a:lnSpc>
                <a:spcPct val="80000"/>
              </a:lnSpc>
              <a:spcBef>
                <a:spcPts val="0"/>
              </a:spcBef>
              <a:spcAft>
                <a:spcPts val="0"/>
              </a:spcAft>
              <a:buClr>
                <a:schemeClr val="dk1"/>
              </a:buClr>
              <a:buSzPts val="1665"/>
              <a:buNone/>
            </a:pPr>
            <a:r>
              <a:rPr lang="en-US" sz="1665">
                <a:solidFill>
                  <a:schemeClr val="dk1"/>
                </a:solidFill>
              </a:rPr>
              <a:t>Generally break and  continue statements need to be enclosed in any conditional block</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Below are some valid usages of for loop</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int i=0;</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for(;i&lt;10;i++) //1</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for(;;)//infinite for loop //2</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sz="1665">
              <a:solidFill>
                <a:schemeClr val="dk1"/>
              </a:solidFill>
            </a:endParaRPr>
          </a:p>
          <a:p>
            <a:pPr indent="-514350" lvl="0" marL="514350" rtl="0" algn="l">
              <a:lnSpc>
                <a:spcPct val="80000"/>
              </a:lnSpc>
              <a:spcBef>
                <a:spcPts val="333"/>
              </a:spcBef>
              <a:spcAft>
                <a:spcPts val="0"/>
              </a:spcAft>
              <a:buClr>
                <a:srgbClr val="888888"/>
              </a:buClr>
              <a:buSzPts val="1665"/>
              <a:buNone/>
            </a:pPr>
            <a:r>
              <a:t/>
            </a:r>
            <a:endParaRPr sz="1665">
              <a:solidFill>
                <a:schemeClr val="dk1"/>
              </a:solidFill>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//multiple variables can be initialized, and multiple expression can be used in for loop</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for(int i=0,j=10;i&lt;5;i++,j--) //3</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0" lvl="0" marL="0" rtl="0" algn="l">
              <a:lnSpc>
                <a:spcPct val="80000"/>
              </a:lnSpc>
              <a:spcBef>
                <a:spcPts val="333"/>
              </a:spcBef>
              <a:spcAft>
                <a:spcPts val="0"/>
              </a:spcAft>
              <a:buClr>
                <a:srgbClr val="888888"/>
              </a:buClr>
              <a:buSzPts val="1665"/>
              <a:buNone/>
            </a:pPr>
            <a:r>
              <a:t/>
            </a:r>
            <a:endParaRPr sz="1665">
              <a:solidFill>
                <a:schemeClr val="dk1"/>
              </a:solidFill>
            </a:endParaRPr>
          </a:p>
          <a:p>
            <a:pPr indent="0" lvl="0" marL="0" rtl="0" algn="l">
              <a:lnSpc>
                <a:spcPct val="80000"/>
              </a:lnSpc>
              <a:spcBef>
                <a:spcPts val="333"/>
              </a:spcBef>
              <a:spcAft>
                <a:spcPts val="0"/>
              </a:spcAft>
              <a:buClr>
                <a:schemeClr val="dk1"/>
              </a:buClr>
              <a:buSzPts val="1665"/>
              <a:buNone/>
            </a:pPr>
            <a:r>
              <a:rPr lang="en-US" sz="1665">
                <a:solidFill>
                  <a:schemeClr val="dk1"/>
                </a:solidFill>
              </a:rPr>
              <a:t>int i=3,j=5;</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for(;i&lt;5&amp;&amp;j&gt;10;) //4</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//statements</a:t>
            </a:r>
            <a:endParaRPr/>
          </a:p>
          <a:p>
            <a:pPr indent="-514350" lvl="0" marL="514350" rtl="0" algn="l">
              <a:lnSpc>
                <a:spcPct val="80000"/>
              </a:lnSpc>
              <a:spcBef>
                <a:spcPts val="333"/>
              </a:spcBef>
              <a:spcAft>
                <a:spcPts val="0"/>
              </a:spcAft>
              <a:buClr>
                <a:schemeClr val="dk1"/>
              </a:buClr>
              <a:buSzPts val="1665"/>
              <a:buNone/>
            </a:pPr>
            <a:r>
              <a:rPr lang="en-US" sz="1665">
                <a:solidFill>
                  <a:schemeClr val="dk1"/>
                </a:solidFill>
              </a:rPr>
              <a:t>}</a:t>
            </a:r>
            <a:endParaRPr/>
          </a:p>
          <a:p>
            <a:pPr indent="0" lvl="0" marL="0" rtl="0" algn="l">
              <a:lnSpc>
                <a:spcPct val="80000"/>
              </a:lnSpc>
              <a:spcBef>
                <a:spcPts val="333"/>
              </a:spcBef>
              <a:spcAft>
                <a:spcPts val="0"/>
              </a:spcAft>
              <a:buClr>
                <a:srgbClr val="888888"/>
              </a:buClr>
              <a:buSzPts val="1665"/>
              <a:buNone/>
            </a:pPr>
            <a:r>
              <a:t/>
            </a:r>
            <a:endParaRPr sz="1665">
              <a:solidFill>
                <a:schemeClr val="dk1"/>
              </a:solidFill>
            </a:endParaRPr>
          </a:p>
        </p:txBody>
      </p:sp>
      <p:sp>
        <p:nvSpPr>
          <p:cNvPr id="505" name="Google Shape;505;p58"/>
          <p:cNvSpPr txBox="1"/>
          <p:nvPr/>
        </p:nvSpPr>
        <p:spPr>
          <a:xfrm>
            <a:off x="5029200" y="304800"/>
            <a:ext cx="4572000" cy="632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for(int i=0;i&lt;10;i++)</a:t>
            </a:r>
            <a:r>
              <a:rPr b="0" i="0" lang="en-US" sz="3600" u="none" cap="none" strike="noStrike">
                <a:solidFill>
                  <a:srgbClr val="FF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//statements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Note: When flower braces are not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Used, by default only one statement</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immediately after loop is executed</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Iteratively. However, its good practice to</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Use flower braces</a:t>
            </a:r>
            <a:endParaRPr b="0" i="0" sz="2000" u="none" cap="none" strike="noStrike">
              <a:solidFill>
                <a:schemeClr val="dk1"/>
              </a:solidFill>
              <a:latin typeface="Calibri"/>
              <a:ea typeface="Calibri"/>
              <a:cs typeface="Calibri"/>
              <a:sym typeface="Calibri"/>
            </a:endParaRPr>
          </a:p>
        </p:txBody>
      </p:sp>
      <p:sp>
        <p:nvSpPr>
          <p:cNvPr id="506" name="Google Shape;506;p58"/>
          <p:cNvSpPr txBox="1"/>
          <p:nvPr/>
        </p:nvSpPr>
        <p:spPr>
          <a:xfrm rot="-1140884">
            <a:off x="5480309" y="2443166"/>
            <a:ext cx="339531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Syntactically right, but logically may not produce expected output. Cause only for statement iterates, but not the entire block</a:t>
            </a:r>
            <a:endParaRPr b="0" i="0" sz="1800" u="none" cap="none" strike="noStrike">
              <a:solidFill>
                <a:schemeClr val="dk1"/>
              </a:solidFill>
              <a:latin typeface="Calibri"/>
              <a:ea typeface="Calibri"/>
              <a:cs typeface="Calibri"/>
              <a:sym typeface="Calibri"/>
            </a:endParaRPr>
          </a:p>
        </p:txBody>
      </p:sp>
      <p:cxnSp>
        <p:nvCxnSpPr>
          <p:cNvPr id="507" name="Google Shape;507;p58"/>
          <p:cNvCxnSpPr/>
          <p:nvPr/>
        </p:nvCxnSpPr>
        <p:spPr>
          <a:xfrm rot="5400000">
            <a:off x="6136803" y="1711799"/>
            <a:ext cx="1975797" cy="228599"/>
          </a:xfrm>
          <a:prstGeom prst="straightConnector1">
            <a:avLst/>
          </a:prstGeom>
          <a:noFill/>
          <a:ln cap="flat" cmpd="sng" w="9525">
            <a:solidFill>
              <a:srgbClr val="4A7DBA"/>
            </a:solidFill>
            <a:prstDash val="solid"/>
            <a:round/>
            <a:headEnd len="sm" w="sm" type="none"/>
            <a:tailEnd len="med" w="med" type="stealth"/>
          </a:ln>
        </p:spPr>
      </p:cxnSp>
      <p:cxnSp>
        <p:nvCxnSpPr>
          <p:cNvPr id="508" name="Google Shape;508;p58"/>
          <p:cNvCxnSpPr/>
          <p:nvPr/>
        </p:nvCxnSpPr>
        <p:spPr>
          <a:xfrm flipH="1" rot="-5400000">
            <a:off x="1828800" y="3658394"/>
            <a:ext cx="6325394" cy="75406"/>
          </a:xfrm>
          <a:prstGeom prst="straightConnector1">
            <a:avLst/>
          </a:prstGeom>
          <a:noFill/>
          <a:ln cap="flat" cmpd="sng" w="9525">
            <a:solidFill>
              <a:srgbClr val="4A7DBA"/>
            </a:solidFill>
            <a:prstDash val="solid"/>
            <a:round/>
            <a:headEnd len="sm" w="sm" type="none"/>
            <a:tailEnd len="sm" w="sm" type="none"/>
          </a:ln>
        </p:spPr>
      </p:cxnSp>
      <p:sp>
        <p:nvSpPr>
          <p:cNvPr id="509" name="Google Shape;509;p5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p59"/>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rgbClr val="FF0000"/>
              </a:buClr>
              <a:buSzPts val="1665"/>
              <a:buNone/>
            </a:pPr>
            <a:r>
              <a:rPr b="1" lang="en-US" sz="2800">
                <a:solidFill>
                  <a:srgbClr val="FF0000"/>
                </a:solidFill>
              </a:rPr>
              <a:t>14. enum</a:t>
            </a:r>
            <a:endParaRPr b="1" sz="2800">
              <a:solidFill>
                <a:srgbClr val="FF0000"/>
              </a:solidFill>
            </a:endParaRPr>
          </a:p>
          <a:p>
            <a:pPr indent="-514350" lvl="0" marL="514350" rtl="0" algn="l">
              <a:lnSpc>
                <a:spcPct val="90000"/>
              </a:lnSpc>
              <a:spcBef>
                <a:spcPts val="333"/>
              </a:spcBef>
              <a:spcAft>
                <a:spcPts val="0"/>
              </a:spcAft>
              <a:buClr>
                <a:schemeClr val="dk1"/>
              </a:buClr>
              <a:buSzPts val="1665"/>
              <a:buNone/>
            </a:pPr>
            <a:r>
              <a:rPr lang="en-US">
                <a:solidFill>
                  <a:schemeClr val="dk1"/>
                </a:solidFill>
              </a:rPr>
              <a:t>enum keyword is used to declare a set of constants, along with the name of constants. </a:t>
            </a:r>
            <a:endParaRPr/>
          </a:p>
          <a:p>
            <a:pPr indent="-514350" lvl="0" marL="514350" rtl="0" algn="l">
              <a:lnSpc>
                <a:spcPct val="90000"/>
              </a:lnSpc>
              <a:spcBef>
                <a:spcPts val="333"/>
              </a:spcBef>
              <a:spcAft>
                <a:spcPts val="0"/>
              </a:spcAft>
              <a:buClr>
                <a:srgbClr val="888888"/>
              </a:buClr>
              <a:buSzPts val="1665"/>
              <a:buNone/>
            </a:pPr>
            <a:r>
              <a:t/>
            </a:r>
            <a:endParaRPr>
              <a:solidFill>
                <a:schemeClr val="dk1"/>
              </a:solidFill>
            </a:endParaRPr>
          </a:p>
          <a:p>
            <a:pPr indent="-514350" lvl="0" marL="514350" rtl="0" algn="l">
              <a:lnSpc>
                <a:spcPct val="90000"/>
              </a:lnSpc>
              <a:spcBef>
                <a:spcPts val="333"/>
              </a:spcBef>
              <a:spcAft>
                <a:spcPts val="0"/>
              </a:spcAft>
              <a:buClr>
                <a:schemeClr val="dk1"/>
              </a:buClr>
              <a:buSzPts val="1665"/>
              <a:buNone/>
            </a:pPr>
            <a:r>
              <a:rPr lang="en-US">
                <a:solidFill>
                  <a:schemeClr val="dk1"/>
                </a:solidFill>
              </a:rPr>
              <a:t>For eg.  Below is an example on how to declare an enum </a:t>
            </a:r>
            <a:endParaRPr/>
          </a:p>
          <a:p>
            <a:pPr indent="-514350" lvl="0" marL="514350" rtl="0" algn="l">
              <a:lnSpc>
                <a:spcPct val="90000"/>
              </a:lnSpc>
              <a:spcBef>
                <a:spcPts val="333"/>
              </a:spcBef>
              <a:spcAft>
                <a:spcPts val="0"/>
              </a:spcAft>
              <a:buClr>
                <a:srgbClr val="888888"/>
              </a:buClr>
              <a:buSzPts val="1665"/>
              <a:buNone/>
            </a:pPr>
            <a:r>
              <a:t/>
            </a:r>
            <a:endParaRPr>
              <a:solidFill>
                <a:schemeClr val="dk1"/>
              </a:solidFill>
            </a:endParaRPr>
          </a:p>
          <a:p>
            <a:pPr indent="-514350" lvl="0" marL="514350" rtl="0" algn="l">
              <a:lnSpc>
                <a:spcPct val="90000"/>
              </a:lnSpc>
              <a:spcBef>
                <a:spcPts val="333"/>
              </a:spcBef>
              <a:spcAft>
                <a:spcPts val="0"/>
              </a:spcAft>
              <a:buClr>
                <a:srgbClr val="888888"/>
              </a:buClr>
              <a:buSzPts val="1665"/>
              <a:buNone/>
            </a:pPr>
            <a:r>
              <a:rPr b="1" lang="en-US"/>
              <a:t>enum Season { </a:t>
            </a:r>
            <a:r>
              <a:rPr b="1" i="1" lang="en-US"/>
              <a:t>WINTER, SPRING, SUMMER, FALL, RAINY };</a:t>
            </a:r>
            <a:endParaRPr/>
          </a:p>
          <a:p>
            <a:pPr indent="-514350" lvl="0" marL="514350" rtl="0" algn="l">
              <a:lnSpc>
                <a:spcPct val="90000"/>
              </a:lnSpc>
              <a:spcBef>
                <a:spcPts val="333"/>
              </a:spcBef>
              <a:spcAft>
                <a:spcPts val="0"/>
              </a:spcAft>
              <a:buClr>
                <a:srgbClr val="888888"/>
              </a:buClr>
              <a:buSzPts val="1665"/>
              <a:buNone/>
            </a:pPr>
            <a:r>
              <a:t/>
            </a:r>
            <a:endParaRPr b="1" i="1"/>
          </a:p>
          <a:p>
            <a:pPr indent="-514350" lvl="0" marL="514350" rtl="0" algn="l">
              <a:lnSpc>
                <a:spcPct val="90000"/>
              </a:lnSpc>
              <a:spcBef>
                <a:spcPts val="333"/>
              </a:spcBef>
              <a:spcAft>
                <a:spcPts val="0"/>
              </a:spcAft>
              <a:buClr>
                <a:srgbClr val="888888"/>
              </a:buClr>
              <a:buSzPts val="1665"/>
              <a:buNone/>
            </a:pPr>
            <a:r>
              <a:rPr b="1" i="1" lang="en-US"/>
              <a:t>Enum is also a data type, just like class or interface</a:t>
            </a:r>
            <a:endParaRPr/>
          </a:p>
          <a:p>
            <a:pPr indent="-514350" lvl="0" marL="514350" rtl="0" algn="l">
              <a:lnSpc>
                <a:spcPct val="90000"/>
              </a:lnSpc>
              <a:spcBef>
                <a:spcPts val="333"/>
              </a:spcBef>
              <a:spcAft>
                <a:spcPts val="0"/>
              </a:spcAft>
              <a:buClr>
                <a:srgbClr val="888888"/>
              </a:buClr>
              <a:buSzPts val="1665"/>
              <a:buNone/>
            </a:pPr>
            <a:r>
              <a:t/>
            </a:r>
            <a:endParaRPr b="1" i="1" sz="1665"/>
          </a:p>
          <a:p>
            <a:pPr indent="0" lvl="0" marL="0" rtl="0" algn="l">
              <a:lnSpc>
                <a:spcPct val="90000"/>
              </a:lnSpc>
              <a:spcBef>
                <a:spcPts val="333"/>
              </a:spcBef>
              <a:spcAft>
                <a:spcPts val="0"/>
              </a:spcAft>
              <a:buClr>
                <a:srgbClr val="888888"/>
              </a:buClr>
              <a:buSzPts val="1665"/>
              <a:buNone/>
            </a:pPr>
            <a:r>
              <a:t/>
            </a:r>
            <a:endParaRPr sz="1665">
              <a:solidFill>
                <a:schemeClr val="dk1"/>
              </a:solidFill>
            </a:endParaRPr>
          </a:p>
        </p:txBody>
      </p:sp>
      <p:sp>
        <p:nvSpPr>
          <p:cNvPr id="515" name="Google Shape;515;p5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60"/>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rgbClr val="FF0000"/>
              </a:buClr>
              <a:buSzPts val="1665"/>
              <a:buNone/>
            </a:pPr>
            <a:r>
              <a:rPr b="1" lang="en-US" sz="2800">
                <a:solidFill>
                  <a:srgbClr val="FF0000"/>
                </a:solidFill>
              </a:rPr>
              <a:t>14. enum</a:t>
            </a:r>
            <a:endParaRPr b="1" sz="2800">
              <a:solidFill>
                <a:srgbClr val="FF0000"/>
              </a:solidFill>
            </a:endParaRPr>
          </a:p>
          <a:p>
            <a:pPr indent="0" lvl="0" marL="0" rtl="0" algn="l">
              <a:lnSpc>
                <a:spcPct val="90000"/>
              </a:lnSpc>
              <a:spcBef>
                <a:spcPts val="333"/>
              </a:spcBef>
              <a:spcAft>
                <a:spcPts val="0"/>
              </a:spcAft>
              <a:buClr>
                <a:srgbClr val="888888"/>
              </a:buClr>
              <a:buSzPts val="1665"/>
              <a:buNone/>
            </a:pPr>
            <a:r>
              <a:rPr b="1" i="1" lang="en-US"/>
              <a:t>How  and where to use enum?</a:t>
            </a:r>
            <a:endParaRPr/>
          </a:p>
          <a:p>
            <a:pPr indent="0" lvl="0" marL="0" rtl="0" algn="l">
              <a:lnSpc>
                <a:spcPct val="90000"/>
              </a:lnSpc>
              <a:spcBef>
                <a:spcPts val="333"/>
              </a:spcBef>
              <a:spcAft>
                <a:spcPts val="0"/>
              </a:spcAft>
              <a:buClr>
                <a:srgbClr val="888888"/>
              </a:buClr>
              <a:buSzPts val="1665"/>
              <a:buNone/>
            </a:pPr>
            <a:r>
              <a:rPr lang="en-US"/>
              <a:t>#1. Season s=Season.</a:t>
            </a:r>
            <a:r>
              <a:rPr i="1" lang="en-US"/>
              <a:t>WINTER;  </a:t>
            </a:r>
            <a:endParaRPr/>
          </a:p>
          <a:p>
            <a:pPr indent="0" lvl="0" marL="0" rtl="0" algn="l">
              <a:lnSpc>
                <a:spcPct val="90000"/>
              </a:lnSpc>
              <a:spcBef>
                <a:spcPts val="333"/>
              </a:spcBef>
              <a:spcAft>
                <a:spcPts val="0"/>
              </a:spcAft>
              <a:buClr>
                <a:srgbClr val="888888"/>
              </a:buClr>
              <a:buSzPts val="1665"/>
              <a:buNone/>
            </a:pPr>
            <a:r>
              <a:rPr lang="en-US"/>
              <a:t>System.</a:t>
            </a:r>
            <a:r>
              <a:rPr i="1" lang="en-US"/>
              <a:t>out.println(s);  </a:t>
            </a:r>
            <a:endParaRPr/>
          </a:p>
          <a:p>
            <a:pPr indent="0" lvl="0" marL="0" rtl="0" algn="l">
              <a:lnSpc>
                <a:spcPct val="90000"/>
              </a:lnSpc>
              <a:spcBef>
                <a:spcPts val="333"/>
              </a:spcBef>
              <a:spcAft>
                <a:spcPts val="0"/>
              </a:spcAft>
              <a:buClr>
                <a:srgbClr val="888888"/>
              </a:buClr>
              <a:buSzPts val="1665"/>
              <a:buNone/>
            </a:pPr>
            <a:r>
              <a:rPr b="1" lang="en-US"/>
              <a:t>if(s!=Season.</a:t>
            </a:r>
            <a:r>
              <a:rPr b="1" i="1" lang="en-US"/>
              <a:t>FALL)</a:t>
            </a:r>
            <a:endParaRPr/>
          </a:p>
          <a:p>
            <a:pPr indent="0" lvl="0" marL="0" rtl="0" algn="l">
              <a:lnSpc>
                <a:spcPct val="90000"/>
              </a:lnSpc>
              <a:spcBef>
                <a:spcPts val="333"/>
              </a:spcBef>
              <a:spcAft>
                <a:spcPts val="0"/>
              </a:spcAft>
              <a:buClr>
                <a:srgbClr val="888888"/>
              </a:buClr>
              <a:buSzPts val="1665"/>
              <a:buNone/>
            </a:pPr>
            <a:r>
              <a:rPr b="1" i="1" lang="en-US"/>
              <a:t>{</a:t>
            </a:r>
            <a:endParaRPr/>
          </a:p>
          <a:p>
            <a:pPr indent="0" lvl="0" marL="0" rtl="0" algn="l">
              <a:lnSpc>
                <a:spcPct val="90000"/>
              </a:lnSpc>
              <a:spcBef>
                <a:spcPts val="333"/>
              </a:spcBef>
              <a:spcAft>
                <a:spcPts val="0"/>
              </a:spcAft>
              <a:buClr>
                <a:srgbClr val="888888"/>
              </a:buClr>
              <a:buSzPts val="1665"/>
              <a:buNone/>
            </a:pPr>
            <a:r>
              <a:rPr b="1" i="1" lang="en-US"/>
              <a:t>}</a:t>
            </a:r>
            <a:endParaRPr/>
          </a:p>
          <a:p>
            <a:pPr indent="0" lvl="0" marL="0" rtl="0" algn="l">
              <a:lnSpc>
                <a:spcPct val="90000"/>
              </a:lnSpc>
              <a:spcBef>
                <a:spcPts val="333"/>
              </a:spcBef>
              <a:spcAft>
                <a:spcPts val="0"/>
              </a:spcAft>
              <a:buClr>
                <a:srgbClr val="888888"/>
              </a:buClr>
              <a:buSzPts val="1665"/>
              <a:buNone/>
            </a:pPr>
            <a:r>
              <a:rPr b="1" i="1" lang="en-US"/>
              <a:t>#2. Season getSeasonName()</a:t>
            </a:r>
            <a:endParaRPr/>
          </a:p>
          <a:p>
            <a:pPr indent="0" lvl="0" marL="0" rtl="0" algn="l">
              <a:lnSpc>
                <a:spcPct val="90000"/>
              </a:lnSpc>
              <a:spcBef>
                <a:spcPts val="333"/>
              </a:spcBef>
              <a:spcAft>
                <a:spcPts val="0"/>
              </a:spcAft>
              <a:buClr>
                <a:srgbClr val="888888"/>
              </a:buClr>
              <a:buSzPts val="1665"/>
              <a:buNone/>
            </a:pPr>
            <a:r>
              <a:rPr b="1" i="1" lang="en-US"/>
              <a:t>{</a:t>
            </a:r>
            <a:endParaRPr/>
          </a:p>
          <a:p>
            <a:pPr indent="0" lvl="0" marL="0" rtl="0" algn="l">
              <a:lnSpc>
                <a:spcPct val="90000"/>
              </a:lnSpc>
              <a:spcBef>
                <a:spcPts val="333"/>
              </a:spcBef>
              <a:spcAft>
                <a:spcPts val="0"/>
              </a:spcAft>
              <a:buClr>
                <a:srgbClr val="888888"/>
              </a:buClr>
              <a:buSzPts val="1665"/>
              <a:buNone/>
            </a:pPr>
            <a:r>
              <a:rPr b="1" i="1" lang="en-US"/>
              <a:t>}</a:t>
            </a:r>
            <a:endParaRPr/>
          </a:p>
          <a:p>
            <a:pPr indent="-514350" lvl="0" marL="514350" rtl="0" algn="l">
              <a:lnSpc>
                <a:spcPct val="90000"/>
              </a:lnSpc>
              <a:spcBef>
                <a:spcPts val="333"/>
              </a:spcBef>
              <a:spcAft>
                <a:spcPts val="0"/>
              </a:spcAft>
              <a:buClr>
                <a:srgbClr val="888888"/>
              </a:buClr>
              <a:buSzPts val="1665"/>
              <a:buNone/>
            </a:pPr>
            <a:r>
              <a:t/>
            </a:r>
            <a:endParaRPr b="1" i="1">
              <a:solidFill>
                <a:schemeClr val="dk1"/>
              </a:solidFill>
            </a:endParaRPr>
          </a:p>
          <a:p>
            <a:pPr indent="0" lvl="0" marL="0" rtl="0" algn="l">
              <a:lnSpc>
                <a:spcPct val="90000"/>
              </a:lnSpc>
              <a:spcBef>
                <a:spcPts val="333"/>
              </a:spcBef>
              <a:spcAft>
                <a:spcPts val="0"/>
              </a:spcAft>
              <a:buClr>
                <a:srgbClr val="888888"/>
              </a:buClr>
              <a:buSzPts val="1665"/>
              <a:buNone/>
            </a:pPr>
            <a:r>
              <a:t/>
            </a:r>
            <a:endParaRPr>
              <a:solidFill>
                <a:schemeClr val="dk1"/>
              </a:solidFill>
            </a:endParaRPr>
          </a:p>
        </p:txBody>
      </p:sp>
      <p:sp>
        <p:nvSpPr>
          <p:cNvPr id="521" name="Google Shape;521;p6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61"/>
          <p:cNvSpPr txBox="1"/>
          <p:nvPr>
            <p:ph idx="1" type="subTitle"/>
          </p:nvPr>
        </p:nvSpPr>
        <p:spPr>
          <a:xfrm>
            <a:off x="129225" y="170025"/>
            <a:ext cx="9014700" cy="66879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rgbClr val="FF0000"/>
              </a:buClr>
              <a:buSzPts val="1665"/>
              <a:buNone/>
            </a:pPr>
            <a:r>
              <a:rPr b="1" lang="en-US" sz="2800">
                <a:solidFill>
                  <a:srgbClr val="FF0000"/>
                </a:solidFill>
              </a:rPr>
              <a:t>14. enum</a:t>
            </a:r>
            <a:endParaRPr b="1" sz="2800">
              <a:solidFill>
                <a:srgbClr val="FF0000"/>
              </a:solidFill>
            </a:endParaRPr>
          </a:p>
          <a:p>
            <a:pPr indent="0" lvl="0" marL="0" rtl="0" algn="l">
              <a:lnSpc>
                <a:spcPct val="90000"/>
              </a:lnSpc>
              <a:spcBef>
                <a:spcPts val="333"/>
              </a:spcBef>
              <a:spcAft>
                <a:spcPts val="0"/>
              </a:spcAft>
              <a:buClr>
                <a:schemeClr val="dk1"/>
              </a:buClr>
              <a:buSzPts val="1665"/>
              <a:buNone/>
            </a:pPr>
            <a:r>
              <a:rPr b="1" i="1" lang="en-US"/>
              <a:t>Advantages:</a:t>
            </a:r>
            <a:endParaRPr/>
          </a:p>
          <a:p>
            <a:pPr indent="-514350" lvl="0" marL="514350" rtl="0" algn="l">
              <a:lnSpc>
                <a:spcPct val="90000"/>
              </a:lnSpc>
              <a:spcBef>
                <a:spcPts val="333"/>
              </a:spcBef>
              <a:spcAft>
                <a:spcPts val="0"/>
              </a:spcAft>
              <a:buSzPts val="2800"/>
              <a:buFont typeface="Calibri"/>
              <a:buAutoNum type="arabicPeriod"/>
            </a:pPr>
            <a:r>
              <a:rPr b="1" i="1" lang="en-US"/>
              <a:t>Rather than having multiple constants, can be declared as type, improves readability/maintainability of program</a:t>
            </a:r>
            <a:endParaRPr/>
          </a:p>
          <a:p>
            <a:pPr indent="-514350" lvl="0" marL="514350" rtl="0" algn="l">
              <a:lnSpc>
                <a:spcPct val="90000"/>
              </a:lnSpc>
              <a:spcBef>
                <a:spcPts val="333"/>
              </a:spcBef>
              <a:spcAft>
                <a:spcPts val="0"/>
              </a:spcAft>
              <a:buSzPts val="2800"/>
              <a:buFont typeface="Calibri"/>
              <a:buAutoNum type="arabicPeriod"/>
            </a:pPr>
            <a:r>
              <a:rPr b="1" i="1" lang="en-US"/>
              <a:t>Enum can be declared within the class or outside class.</a:t>
            </a:r>
            <a:endParaRPr/>
          </a:p>
          <a:p>
            <a:pPr indent="0" lvl="0" marL="0" rtl="0" algn="l">
              <a:lnSpc>
                <a:spcPct val="90000"/>
              </a:lnSpc>
              <a:spcBef>
                <a:spcPts val="333"/>
              </a:spcBef>
              <a:spcAft>
                <a:spcPts val="0"/>
              </a:spcAft>
              <a:buClr>
                <a:srgbClr val="888888"/>
              </a:buClr>
              <a:buSzPts val="1665"/>
              <a:buNone/>
            </a:pPr>
            <a:r>
              <a:t/>
            </a:r>
            <a:endParaRPr>
              <a:solidFill>
                <a:schemeClr val="dk1"/>
              </a:solidFill>
            </a:endParaRPr>
          </a:p>
        </p:txBody>
      </p:sp>
      <p:sp>
        <p:nvSpPr>
          <p:cNvPr id="527" name="Google Shape;527;p6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62"/>
          <p:cNvSpPr txBox="1"/>
          <p:nvPr>
            <p:ph idx="1" type="subTitle"/>
          </p:nvPr>
        </p:nvSpPr>
        <p:spPr>
          <a:xfrm>
            <a:off x="0" y="170025"/>
            <a:ext cx="9144000" cy="6480300"/>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Clr>
                <a:srgbClr val="FF0000"/>
              </a:buClr>
              <a:buSzPts val="1800"/>
              <a:buNone/>
            </a:pPr>
            <a:r>
              <a:rPr b="1" lang="en-US" sz="2800">
                <a:solidFill>
                  <a:srgbClr val="FF0000"/>
                </a:solidFill>
              </a:rPr>
              <a:t>enum</a:t>
            </a:r>
            <a:endParaRPr b="1" sz="2800">
              <a:solidFill>
                <a:srgbClr val="FF0000"/>
              </a:solidFill>
            </a:endParaRPr>
          </a:p>
          <a:p>
            <a:pPr indent="-514350" lvl="0" marL="514350" rtl="0" algn="l">
              <a:lnSpc>
                <a:spcPct val="100000"/>
              </a:lnSpc>
              <a:spcBef>
                <a:spcPts val="360"/>
              </a:spcBef>
              <a:spcAft>
                <a:spcPts val="0"/>
              </a:spcAft>
              <a:buClr>
                <a:schemeClr val="dk1"/>
              </a:buClr>
              <a:buSzPts val="1800"/>
              <a:buNone/>
            </a:pPr>
            <a:r>
              <a:rPr lang="en-US" sz="1700">
                <a:solidFill>
                  <a:schemeClr val="dk1"/>
                </a:solidFill>
              </a:rPr>
              <a:t>Some more details on Enumeration</a:t>
            </a:r>
            <a:endParaRPr sz="1700"/>
          </a:p>
          <a:p>
            <a:pPr indent="-514350" lvl="0" marL="514350" rtl="0" algn="l">
              <a:lnSpc>
                <a:spcPct val="100000"/>
              </a:lnSpc>
              <a:spcBef>
                <a:spcPts val="360"/>
              </a:spcBef>
              <a:spcAft>
                <a:spcPts val="0"/>
              </a:spcAft>
              <a:buClr>
                <a:srgbClr val="888888"/>
              </a:buClr>
              <a:buSzPts val="1800"/>
              <a:buNone/>
            </a:pPr>
            <a:r>
              <a:t/>
            </a:r>
            <a:endParaRPr sz="1700">
              <a:solidFill>
                <a:schemeClr val="dk1"/>
              </a:solidFill>
            </a:endParaRPr>
          </a:p>
          <a:p>
            <a:pPr indent="-336550" lvl="0" marL="342900" rtl="0" algn="l">
              <a:lnSpc>
                <a:spcPct val="100000"/>
              </a:lnSpc>
              <a:spcBef>
                <a:spcPts val="360"/>
              </a:spcBef>
              <a:spcAft>
                <a:spcPts val="0"/>
              </a:spcAft>
              <a:buClr>
                <a:srgbClr val="888888"/>
              </a:buClr>
              <a:buSzPts val="1700"/>
              <a:buFont typeface="Calibri"/>
              <a:buAutoNum type="arabicPeriod"/>
            </a:pPr>
            <a:r>
              <a:rPr lang="en-US" sz="1700"/>
              <a:t>Enumerations are of class type, and have all the capabilities that a Java class has.</a:t>
            </a:r>
            <a:endParaRPr sz="1700"/>
          </a:p>
          <a:p>
            <a:pPr indent="-336550" lvl="0" marL="342900" rtl="0" algn="l">
              <a:lnSpc>
                <a:spcPct val="100000"/>
              </a:lnSpc>
              <a:spcBef>
                <a:spcPts val="360"/>
              </a:spcBef>
              <a:spcAft>
                <a:spcPts val="0"/>
              </a:spcAft>
              <a:buClr>
                <a:srgbClr val="888888"/>
              </a:buClr>
              <a:buSzPts val="1700"/>
              <a:buFont typeface="Calibri"/>
              <a:buAutoNum type="arabicPeriod"/>
            </a:pPr>
            <a:r>
              <a:rPr lang="en-US" sz="1700"/>
              <a:t>Enumerations can have Constructors, instance Variables, methods and can even implement Interfaces.</a:t>
            </a:r>
            <a:endParaRPr sz="1700"/>
          </a:p>
          <a:p>
            <a:pPr indent="-336550" lvl="0" marL="342900" rtl="0" algn="l">
              <a:lnSpc>
                <a:spcPct val="100000"/>
              </a:lnSpc>
              <a:spcBef>
                <a:spcPts val="360"/>
              </a:spcBef>
              <a:spcAft>
                <a:spcPts val="0"/>
              </a:spcAft>
              <a:buClr>
                <a:srgbClr val="888888"/>
              </a:buClr>
              <a:buSzPts val="1700"/>
              <a:buFont typeface="Calibri"/>
              <a:buAutoNum type="arabicPeriod"/>
            </a:pPr>
            <a:r>
              <a:rPr lang="en-US" sz="1700"/>
              <a:t>Enumerations are not instantiated using </a:t>
            </a:r>
            <a:r>
              <a:rPr b="1" lang="en-US" sz="1700"/>
              <a:t>new</a:t>
            </a:r>
            <a:r>
              <a:rPr lang="en-US" sz="1700"/>
              <a:t> keyword.</a:t>
            </a:r>
            <a:endParaRPr sz="1700"/>
          </a:p>
          <a:p>
            <a:pPr indent="-336550" lvl="0" marL="342900" rtl="0" algn="l">
              <a:lnSpc>
                <a:spcPct val="100000"/>
              </a:lnSpc>
              <a:spcBef>
                <a:spcPts val="360"/>
              </a:spcBef>
              <a:spcAft>
                <a:spcPts val="0"/>
              </a:spcAft>
              <a:buClr>
                <a:srgbClr val="888888"/>
              </a:buClr>
              <a:buSzPts val="1700"/>
              <a:buFont typeface="Calibri"/>
              <a:buAutoNum type="arabicPeriod"/>
            </a:pPr>
            <a:r>
              <a:rPr lang="en-US" sz="1700"/>
              <a:t>All Enumerations by default inherit </a:t>
            </a:r>
            <a:r>
              <a:rPr b="1" lang="en-US" sz="1700"/>
              <a:t>java.lang.Enum</a:t>
            </a:r>
            <a:r>
              <a:rPr lang="en-US" sz="1700"/>
              <a:t> class.</a:t>
            </a:r>
            <a:endParaRPr sz="1700"/>
          </a:p>
          <a:p>
            <a:pPr indent="-336550" lvl="0" marL="342900" rtl="0" algn="l">
              <a:lnSpc>
                <a:spcPct val="100000"/>
              </a:lnSpc>
              <a:spcBef>
                <a:spcPts val="360"/>
              </a:spcBef>
              <a:spcAft>
                <a:spcPts val="0"/>
              </a:spcAft>
              <a:buSzPts val="1700"/>
              <a:buAutoNum type="arabicPeriod"/>
            </a:pPr>
            <a:r>
              <a:rPr lang="en-US" sz="1700"/>
              <a:t>An enum can be used as Parameter or return type of method</a:t>
            </a:r>
            <a:endParaRPr sz="1700"/>
          </a:p>
          <a:p>
            <a:pPr indent="0" lvl="0" marL="0" rtl="0" algn="l">
              <a:lnSpc>
                <a:spcPct val="100000"/>
              </a:lnSpc>
              <a:spcBef>
                <a:spcPts val="360"/>
              </a:spcBef>
              <a:spcAft>
                <a:spcPts val="0"/>
              </a:spcAft>
              <a:buClr>
                <a:schemeClr val="dk1"/>
              </a:buClr>
              <a:buSzPts val="1100"/>
              <a:buFont typeface="Arial"/>
              <a:buNone/>
            </a:pPr>
            <a:r>
              <a:rPr lang="en-US" sz="1800"/>
              <a:t>public class WeekDaysEg {</a:t>
            </a:r>
            <a:endParaRPr sz="1800"/>
          </a:p>
          <a:p>
            <a:pPr indent="0" lvl="0" marL="0" rtl="0" algn="l">
              <a:lnSpc>
                <a:spcPct val="100000"/>
              </a:lnSpc>
              <a:spcBef>
                <a:spcPts val="360"/>
              </a:spcBef>
              <a:spcAft>
                <a:spcPts val="0"/>
              </a:spcAft>
              <a:buClr>
                <a:schemeClr val="dk1"/>
              </a:buClr>
              <a:buSzPts val="1100"/>
              <a:buFont typeface="Arial"/>
              <a:buNone/>
            </a:pPr>
            <a:r>
              <a:rPr lang="en-US" sz="1800"/>
              <a:t>  enum WeekDays {</a:t>
            </a:r>
            <a:endParaRPr sz="1800"/>
          </a:p>
          <a:p>
            <a:pPr indent="0" lvl="0" marL="0" rtl="0" algn="l">
              <a:lnSpc>
                <a:spcPct val="100000"/>
              </a:lnSpc>
              <a:spcBef>
                <a:spcPts val="360"/>
              </a:spcBef>
              <a:spcAft>
                <a:spcPts val="0"/>
              </a:spcAft>
              <a:buClr>
                <a:schemeClr val="dk1"/>
              </a:buClr>
              <a:buSzPts val="1100"/>
              <a:buFont typeface="Arial"/>
              <a:buNone/>
            </a:pPr>
            <a:r>
              <a:rPr lang="en-US" sz="1800"/>
              <a:t>    MONDAY,</a:t>
            </a:r>
            <a:endParaRPr sz="1800"/>
          </a:p>
          <a:p>
            <a:pPr indent="0" lvl="0" marL="0" rtl="0" algn="l">
              <a:lnSpc>
                <a:spcPct val="100000"/>
              </a:lnSpc>
              <a:spcBef>
                <a:spcPts val="360"/>
              </a:spcBef>
              <a:spcAft>
                <a:spcPts val="0"/>
              </a:spcAft>
              <a:buClr>
                <a:schemeClr val="dk1"/>
              </a:buClr>
              <a:buSzPts val="1100"/>
              <a:buFont typeface="Arial"/>
              <a:buNone/>
            </a:pPr>
            <a:r>
              <a:rPr lang="en-US" sz="1800"/>
              <a:t>    TUESDAY,</a:t>
            </a:r>
            <a:endParaRPr sz="1800"/>
          </a:p>
          <a:p>
            <a:pPr indent="0" lvl="0" marL="0" rtl="0" algn="l">
              <a:lnSpc>
                <a:spcPct val="100000"/>
              </a:lnSpc>
              <a:spcBef>
                <a:spcPts val="360"/>
              </a:spcBef>
              <a:spcAft>
                <a:spcPts val="0"/>
              </a:spcAft>
              <a:buClr>
                <a:schemeClr val="dk1"/>
              </a:buClr>
              <a:buSzPts val="1100"/>
              <a:buFont typeface="Arial"/>
              <a:buNone/>
            </a:pPr>
            <a:r>
              <a:rPr lang="en-US" sz="1800"/>
              <a:t>    WEDNESDAY,</a:t>
            </a:r>
            <a:endParaRPr sz="1800"/>
          </a:p>
          <a:p>
            <a:pPr indent="0" lvl="0" marL="0" rtl="0" algn="l">
              <a:lnSpc>
                <a:spcPct val="100000"/>
              </a:lnSpc>
              <a:spcBef>
                <a:spcPts val="360"/>
              </a:spcBef>
              <a:spcAft>
                <a:spcPts val="0"/>
              </a:spcAft>
              <a:buClr>
                <a:schemeClr val="dk1"/>
              </a:buClr>
              <a:buSzPts val="1100"/>
              <a:buFont typeface="Arial"/>
              <a:buNone/>
            </a:pPr>
            <a:r>
              <a:rPr lang="en-US" sz="1800"/>
              <a:t>    THURSDAY,</a:t>
            </a:r>
            <a:endParaRPr sz="1800"/>
          </a:p>
          <a:p>
            <a:pPr indent="0" lvl="0" marL="0" rtl="0" algn="l">
              <a:lnSpc>
                <a:spcPct val="100000"/>
              </a:lnSpc>
              <a:spcBef>
                <a:spcPts val="360"/>
              </a:spcBef>
              <a:spcAft>
                <a:spcPts val="0"/>
              </a:spcAft>
              <a:buClr>
                <a:schemeClr val="dk1"/>
              </a:buClr>
              <a:buSzPts val="1100"/>
              <a:buFont typeface="Arial"/>
              <a:buNone/>
            </a:pPr>
            <a:r>
              <a:rPr lang="en-US" sz="1800"/>
              <a:t>    FRIDAY,	</a:t>
            </a:r>
            <a:endParaRPr sz="1800"/>
          </a:p>
          <a:p>
            <a:pPr indent="0" lvl="0" marL="0" rtl="0" algn="l">
              <a:lnSpc>
                <a:spcPct val="100000"/>
              </a:lnSpc>
              <a:spcBef>
                <a:spcPts val="360"/>
              </a:spcBef>
              <a:spcAft>
                <a:spcPts val="0"/>
              </a:spcAft>
              <a:buClr>
                <a:schemeClr val="dk1"/>
              </a:buClr>
              <a:buSzPts val="1100"/>
              <a:buFont typeface="Arial"/>
              <a:buNone/>
            </a:pPr>
            <a:r>
              <a:rPr lang="en-US" sz="1800"/>
              <a:t>  }</a:t>
            </a:r>
            <a:endParaRPr sz="1800"/>
          </a:p>
          <a:p>
            <a:pPr indent="0" lvl="0" marL="0" rtl="0" algn="l">
              <a:lnSpc>
                <a:spcPct val="100000"/>
              </a:lnSpc>
              <a:spcBef>
                <a:spcPts val="360"/>
              </a:spcBef>
              <a:spcAft>
                <a:spcPts val="0"/>
              </a:spcAft>
              <a:buClr>
                <a:schemeClr val="dk1"/>
              </a:buClr>
              <a:buSzPts val="1100"/>
              <a:buFont typeface="Arial"/>
              <a:buNone/>
            </a:pPr>
            <a:r>
              <a:t/>
            </a:r>
            <a:endParaRPr sz="1800"/>
          </a:p>
          <a:p>
            <a:pPr indent="0" lvl="0" marL="0" rtl="0" algn="l">
              <a:lnSpc>
                <a:spcPct val="100000"/>
              </a:lnSpc>
              <a:spcBef>
                <a:spcPts val="360"/>
              </a:spcBef>
              <a:spcAft>
                <a:spcPts val="0"/>
              </a:spcAft>
              <a:buClr>
                <a:schemeClr val="dk1"/>
              </a:buClr>
              <a:buSzPts val="1100"/>
              <a:buFont typeface="Arial"/>
              <a:buNone/>
            </a:pPr>
            <a:r>
              <a:rPr lang="en-US" sz="1800"/>
              <a:t>  public static void main(String[] args) {</a:t>
            </a:r>
            <a:endParaRPr sz="1800"/>
          </a:p>
          <a:p>
            <a:pPr indent="0" lvl="0" marL="0" rtl="0" algn="l">
              <a:lnSpc>
                <a:spcPct val="100000"/>
              </a:lnSpc>
              <a:spcBef>
                <a:spcPts val="360"/>
              </a:spcBef>
              <a:spcAft>
                <a:spcPts val="0"/>
              </a:spcAft>
              <a:buClr>
                <a:schemeClr val="dk1"/>
              </a:buClr>
              <a:buSzPts val="1100"/>
              <a:buFont typeface="Arial"/>
              <a:buNone/>
            </a:pPr>
            <a:r>
              <a:rPr lang="en-US" sz="1800"/>
              <a:t>    Level myDay = WeekDays.FRIDAY; </a:t>
            </a:r>
            <a:endParaRPr sz="1800"/>
          </a:p>
          <a:p>
            <a:pPr indent="0" lvl="0" marL="0" rtl="0" algn="l">
              <a:lnSpc>
                <a:spcPct val="100000"/>
              </a:lnSpc>
              <a:spcBef>
                <a:spcPts val="360"/>
              </a:spcBef>
              <a:spcAft>
                <a:spcPts val="0"/>
              </a:spcAft>
              <a:buClr>
                <a:schemeClr val="dk1"/>
              </a:buClr>
              <a:buSzPts val="1100"/>
              <a:buFont typeface="Arial"/>
              <a:buNone/>
            </a:pPr>
            <a:r>
              <a:rPr lang="en-US" sz="1800"/>
              <a:t>    System.out.println(myDay);</a:t>
            </a:r>
            <a:endParaRPr sz="1800"/>
          </a:p>
          <a:p>
            <a:pPr indent="0" lvl="0" marL="0" rtl="0" algn="l">
              <a:lnSpc>
                <a:spcPct val="100000"/>
              </a:lnSpc>
              <a:spcBef>
                <a:spcPts val="360"/>
              </a:spcBef>
              <a:spcAft>
                <a:spcPts val="0"/>
              </a:spcAft>
              <a:buClr>
                <a:schemeClr val="dk1"/>
              </a:buClr>
              <a:buSzPts val="1100"/>
              <a:buFont typeface="Arial"/>
              <a:buNone/>
            </a:pPr>
            <a:r>
              <a:rPr lang="en-US" sz="1800"/>
              <a:t>  }</a:t>
            </a:r>
            <a:endParaRPr sz="1800"/>
          </a:p>
          <a:p>
            <a:pPr indent="0" lvl="0" marL="0" rtl="0" algn="l">
              <a:lnSpc>
                <a:spcPct val="100000"/>
              </a:lnSpc>
              <a:spcBef>
                <a:spcPts val="360"/>
              </a:spcBef>
              <a:spcAft>
                <a:spcPts val="0"/>
              </a:spcAft>
              <a:buClr>
                <a:schemeClr val="dk1"/>
              </a:buClr>
              <a:buSzPts val="1100"/>
              <a:buFont typeface="Arial"/>
              <a:buNone/>
            </a:pPr>
            <a:r>
              <a:rPr lang="en-US" sz="1800"/>
              <a:t>}</a:t>
            </a:r>
            <a:endParaRPr sz="1800"/>
          </a:p>
          <a:p>
            <a:pPr indent="0" lvl="0" marL="0" rtl="0" algn="l">
              <a:lnSpc>
                <a:spcPct val="100000"/>
              </a:lnSpc>
              <a:spcBef>
                <a:spcPts val="360"/>
              </a:spcBef>
              <a:spcAft>
                <a:spcPts val="0"/>
              </a:spcAft>
              <a:buSzPts val="2800"/>
              <a:buNone/>
            </a:pPr>
            <a:r>
              <a:t/>
            </a:r>
            <a:endParaRPr sz="1800"/>
          </a:p>
          <a:p>
            <a:pPr indent="-514350" lvl="0" marL="514350" rtl="0" algn="l">
              <a:lnSpc>
                <a:spcPct val="100000"/>
              </a:lnSpc>
              <a:spcBef>
                <a:spcPts val="360"/>
              </a:spcBef>
              <a:spcAft>
                <a:spcPts val="0"/>
              </a:spcAft>
              <a:buClr>
                <a:srgbClr val="888888"/>
              </a:buClr>
              <a:buSzPts val="1800"/>
              <a:buNone/>
            </a:pPr>
            <a:r>
              <a:t/>
            </a:r>
            <a:endParaRPr sz="1800">
              <a:solidFill>
                <a:schemeClr val="dk1"/>
              </a:solidFill>
            </a:endParaRPr>
          </a:p>
          <a:p>
            <a:pPr indent="0" lvl="0" marL="0" rtl="0" algn="l">
              <a:lnSpc>
                <a:spcPct val="100000"/>
              </a:lnSpc>
              <a:spcBef>
                <a:spcPts val="360"/>
              </a:spcBef>
              <a:spcAft>
                <a:spcPts val="0"/>
              </a:spcAft>
              <a:buClr>
                <a:srgbClr val="888888"/>
              </a:buClr>
              <a:buSzPts val="1800"/>
              <a:buNone/>
            </a:pPr>
            <a:r>
              <a:t/>
            </a:r>
            <a:endParaRPr sz="1800">
              <a:solidFill>
                <a:schemeClr val="dk1"/>
              </a:solidFill>
            </a:endParaRPr>
          </a:p>
        </p:txBody>
      </p:sp>
      <p:sp>
        <p:nvSpPr>
          <p:cNvPr id="533" name="Google Shape;533;p6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34" name="Google Shape;534;p62"/>
          <p:cNvSpPr txBox="1"/>
          <p:nvPr/>
        </p:nvSpPr>
        <p:spPr>
          <a:xfrm>
            <a:off x="4394250" y="3429000"/>
            <a:ext cx="4944600" cy="9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void met(WeekDays wd);</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//declaration of method accepting an enum</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8" name="Shape 538"/>
        <p:cNvGrpSpPr/>
        <p:nvPr/>
      </p:nvGrpSpPr>
      <p:grpSpPr>
        <a:xfrm>
          <a:off x="0" y="0"/>
          <a:ext cx="0" cy="0"/>
          <a:chOff x="0" y="0"/>
          <a:chExt cx="0" cy="0"/>
        </a:xfrm>
      </p:grpSpPr>
      <p:sp>
        <p:nvSpPr>
          <p:cNvPr id="539" name="Google Shape;539;p63"/>
          <p:cNvSpPr txBox="1"/>
          <p:nvPr>
            <p:ph idx="1" type="subTitle"/>
          </p:nvPr>
        </p:nvSpPr>
        <p:spPr>
          <a:xfrm>
            <a:off x="0" y="170025"/>
            <a:ext cx="8915400" cy="6459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2240">
                <a:solidFill>
                  <a:srgbClr val="FF0000"/>
                </a:solidFill>
              </a:rPr>
              <a:t>15. Method: </a:t>
            </a:r>
            <a:r>
              <a:rPr lang="en-US" sz="2240"/>
              <a:t>A method has a name and set of  program statements which performs specific functionality, which </a:t>
            </a:r>
            <a:r>
              <a:rPr lang="en-US" sz="2240">
                <a:solidFill>
                  <a:srgbClr val="FF0000"/>
                </a:solidFill>
              </a:rPr>
              <a:t>takes input as arguments, processes them, and may return a value to the caller. Method improves code reusability, and reduces code duplication. A method</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May have parameters, to pass input to it.</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Returns a value</a:t>
            </a:r>
            <a:endParaRPr/>
          </a:p>
          <a:p>
            <a:pPr indent="-514350" lvl="0" marL="514350" rtl="0" algn="just">
              <a:lnSpc>
                <a:spcPct val="80000"/>
              </a:lnSpc>
              <a:spcBef>
                <a:spcPts val="448"/>
              </a:spcBef>
              <a:spcAft>
                <a:spcPts val="0"/>
              </a:spcAft>
              <a:buClr>
                <a:srgbClr val="FF0000"/>
              </a:buClr>
              <a:buSzPts val="2240"/>
              <a:buFont typeface="Calibri"/>
              <a:buAutoNum type="arabicPeriod"/>
            </a:pPr>
            <a:r>
              <a:rPr lang="en-US" sz="2240">
                <a:solidFill>
                  <a:srgbClr val="FF0000"/>
                </a:solidFill>
              </a:rPr>
              <a:t>Is enclosed in a class, and cannot exist out side class. For example</a:t>
            </a:r>
            <a:endParaRPr/>
          </a:p>
          <a:p>
            <a:pPr indent="-514350" lvl="0" marL="514350" rtl="0" algn="just">
              <a:lnSpc>
                <a:spcPct val="80000"/>
              </a:lnSpc>
              <a:spcBef>
                <a:spcPts val="448"/>
              </a:spcBef>
              <a:spcAft>
                <a:spcPts val="0"/>
              </a:spcAft>
              <a:buClr>
                <a:srgbClr val="888888"/>
              </a:buClr>
              <a:buSzPts val="2240"/>
              <a:buNone/>
            </a:pPr>
            <a:r>
              <a:rPr lang="en-US" sz="2240"/>
              <a:t>NOTE: 1.A Program can have any number of methods, and each method can be called from other methods in program.</a:t>
            </a:r>
            <a:endParaRPr/>
          </a:p>
          <a:p>
            <a:pPr indent="-514350" lvl="0" marL="514350" rtl="0" algn="just">
              <a:lnSpc>
                <a:spcPct val="80000"/>
              </a:lnSpc>
              <a:spcBef>
                <a:spcPts val="448"/>
              </a:spcBef>
              <a:spcAft>
                <a:spcPts val="0"/>
              </a:spcAft>
              <a:buClr>
                <a:srgbClr val="888888"/>
              </a:buClr>
              <a:buSzPts val="2240"/>
              <a:buNone/>
            </a:pPr>
            <a:r>
              <a:rPr lang="en-US" sz="2240"/>
              <a:t>2. Program execution always starts from main() method</a:t>
            </a:r>
            <a:endParaRPr/>
          </a:p>
          <a:p>
            <a:pPr indent="0" lvl="0" marL="0" rtl="0" algn="just">
              <a:lnSpc>
                <a:spcPct val="80000"/>
              </a:lnSpc>
              <a:spcBef>
                <a:spcPts val="448"/>
              </a:spcBef>
              <a:spcAft>
                <a:spcPts val="0"/>
              </a:spcAft>
              <a:buClr>
                <a:srgbClr val="888888"/>
              </a:buClr>
              <a:buSzPts val="2240"/>
              <a:buNone/>
            </a:pPr>
            <a:r>
              <a:rPr lang="en-US" sz="2240"/>
              <a:t>class Abc{</a:t>
            </a:r>
            <a:endParaRPr/>
          </a:p>
          <a:p>
            <a:pPr indent="0" lvl="1" marL="457200" rtl="0" algn="just">
              <a:lnSpc>
                <a:spcPct val="80000"/>
              </a:lnSpc>
              <a:spcBef>
                <a:spcPts val="392"/>
              </a:spcBef>
              <a:spcAft>
                <a:spcPts val="0"/>
              </a:spcAft>
              <a:buClr>
                <a:srgbClr val="888888"/>
              </a:buClr>
              <a:buSzPts val="1960"/>
              <a:buNone/>
            </a:pPr>
            <a:r>
              <a:rPr lang="en-US" sz="1960"/>
              <a:t>int x, y;</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static int min( int i, int j, int k)</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a:t>
            </a:r>
            <a:endParaRPr/>
          </a:p>
          <a:p>
            <a:pPr indent="0" lvl="2" marL="914400" rtl="0" algn="just">
              <a:lnSpc>
                <a:spcPct val="80000"/>
              </a:lnSpc>
              <a:spcBef>
                <a:spcPts val="336"/>
              </a:spcBef>
              <a:spcAft>
                <a:spcPts val="0"/>
              </a:spcAft>
              <a:buClr>
                <a:srgbClr val="7030A0"/>
              </a:buClr>
              <a:buSzPts val="1679"/>
              <a:buNone/>
            </a:pPr>
            <a:r>
              <a:rPr lang="en-US" sz="1679">
                <a:solidFill>
                  <a:srgbClr val="7030A0"/>
                </a:solidFill>
              </a:rPr>
              <a:t>//business logic</a:t>
            </a:r>
            <a:endParaRPr/>
          </a:p>
          <a:p>
            <a:pPr indent="0" lvl="2" marL="914400" rtl="0" algn="just">
              <a:lnSpc>
                <a:spcPct val="80000"/>
              </a:lnSpc>
              <a:spcBef>
                <a:spcPts val="336"/>
              </a:spcBef>
              <a:spcAft>
                <a:spcPts val="0"/>
              </a:spcAft>
              <a:buClr>
                <a:srgbClr val="7030A0"/>
              </a:buClr>
              <a:buSzPts val="1679"/>
              <a:buNone/>
            </a:pPr>
            <a:r>
              <a:rPr lang="en-US" sz="1679">
                <a:solidFill>
                  <a:srgbClr val="7030A0"/>
                </a:solidFill>
              </a:rPr>
              <a:t>System.out.println(“I Value is”+i);</a:t>
            </a:r>
            <a:endParaRPr/>
          </a:p>
          <a:p>
            <a:pPr indent="0" lvl="2" marL="914400" rtl="0" algn="just">
              <a:lnSpc>
                <a:spcPct val="80000"/>
              </a:lnSpc>
              <a:spcBef>
                <a:spcPts val="336"/>
              </a:spcBef>
              <a:spcAft>
                <a:spcPts val="0"/>
              </a:spcAft>
              <a:buClr>
                <a:srgbClr val="00B050"/>
              </a:buClr>
              <a:buSzPts val="1679"/>
              <a:buNone/>
            </a:pPr>
            <a:r>
              <a:rPr lang="en-US" sz="1679">
                <a:solidFill>
                  <a:srgbClr val="00B050"/>
                </a:solidFill>
              </a:rPr>
              <a:t>return</a:t>
            </a:r>
            <a:r>
              <a:rPr lang="en-US" sz="1679">
                <a:solidFill>
                  <a:srgbClr val="7030A0"/>
                </a:solidFill>
              </a:rPr>
              <a:t> i;</a:t>
            </a:r>
            <a:endParaRPr/>
          </a:p>
          <a:p>
            <a:pPr indent="0" lvl="1" marL="457200" rtl="0" algn="just">
              <a:lnSpc>
                <a:spcPct val="80000"/>
              </a:lnSpc>
              <a:spcBef>
                <a:spcPts val="392"/>
              </a:spcBef>
              <a:spcAft>
                <a:spcPts val="0"/>
              </a:spcAft>
              <a:buClr>
                <a:srgbClr val="7030A0"/>
              </a:buClr>
              <a:buSzPts val="1960"/>
              <a:buNone/>
            </a:pPr>
            <a:r>
              <a:rPr lang="en-US" sz="1960">
                <a:solidFill>
                  <a:srgbClr val="7030A0"/>
                </a:solidFill>
              </a:rPr>
              <a:t>}</a:t>
            </a:r>
            <a:endParaRPr/>
          </a:p>
          <a:p>
            <a:pPr indent="0" lvl="0" marL="0" rtl="0" algn="just">
              <a:lnSpc>
                <a:spcPct val="80000"/>
              </a:lnSpc>
              <a:spcBef>
                <a:spcPts val="448"/>
              </a:spcBef>
              <a:spcAft>
                <a:spcPts val="0"/>
              </a:spcAft>
              <a:buClr>
                <a:srgbClr val="888888"/>
              </a:buClr>
              <a:buSzPts val="2240"/>
              <a:buNone/>
            </a:pPr>
            <a:r>
              <a:rPr lang="en-US" sz="2240"/>
              <a:t>}</a:t>
            </a:r>
            <a:endParaRPr/>
          </a:p>
        </p:txBody>
      </p:sp>
      <p:sp>
        <p:nvSpPr>
          <p:cNvPr id="540" name="Google Shape;540;p63"/>
          <p:cNvSpPr txBox="1"/>
          <p:nvPr/>
        </p:nvSpPr>
        <p:spPr>
          <a:xfrm>
            <a:off x="1600200" y="6211669"/>
            <a:ext cx="6858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Return type(void means method does not return any value. If method returns a value, specify type like double or float or int etc…</a:t>
            </a:r>
            <a:endParaRPr b="0" i="0" sz="1800" u="none" cap="none" strike="noStrike">
              <a:solidFill>
                <a:schemeClr val="dk1"/>
              </a:solidFill>
              <a:latin typeface="Calibri"/>
              <a:ea typeface="Calibri"/>
              <a:cs typeface="Calibri"/>
              <a:sym typeface="Calibri"/>
            </a:endParaRPr>
          </a:p>
        </p:txBody>
      </p:sp>
      <p:cxnSp>
        <p:nvCxnSpPr>
          <p:cNvPr id="541" name="Google Shape;541;p63"/>
          <p:cNvCxnSpPr/>
          <p:nvPr/>
        </p:nvCxnSpPr>
        <p:spPr>
          <a:xfrm flipH="1" rot="-5400000">
            <a:off x="533400" y="4724400"/>
            <a:ext cx="2209800" cy="685800"/>
          </a:xfrm>
          <a:prstGeom prst="straightConnector1">
            <a:avLst/>
          </a:prstGeom>
          <a:noFill/>
          <a:ln cap="flat" cmpd="sng" w="9525">
            <a:solidFill>
              <a:srgbClr val="4A7DBA"/>
            </a:solidFill>
            <a:prstDash val="solid"/>
            <a:round/>
            <a:headEnd len="sm" w="sm" type="none"/>
            <a:tailEnd len="med" w="med" type="stealth"/>
          </a:ln>
        </p:spPr>
      </p:cxnSp>
      <p:sp>
        <p:nvSpPr>
          <p:cNvPr id="542" name="Google Shape;542;p63"/>
          <p:cNvSpPr txBox="1"/>
          <p:nvPr/>
        </p:nvSpPr>
        <p:spPr>
          <a:xfrm>
            <a:off x="6172200" y="3429000"/>
            <a:ext cx="25908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Parameters to method</a:t>
            </a:r>
            <a:endParaRPr b="0" i="0" sz="1800" u="none" cap="none" strike="noStrike">
              <a:solidFill>
                <a:schemeClr val="dk1"/>
              </a:solidFill>
              <a:latin typeface="Calibri"/>
              <a:ea typeface="Calibri"/>
              <a:cs typeface="Calibri"/>
              <a:sym typeface="Calibri"/>
            </a:endParaRPr>
          </a:p>
        </p:txBody>
      </p:sp>
      <p:cxnSp>
        <p:nvCxnSpPr>
          <p:cNvPr id="543" name="Google Shape;543;p63"/>
          <p:cNvCxnSpPr/>
          <p:nvPr/>
        </p:nvCxnSpPr>
        <p:spPr>
          <a:xfrm flipH="1" rot="10800000">
            <a:off x="2971800" y="3657600"/>
            <a:ext cx="3124200" cy="228600"/>
          </a:xfrm>
          <a:prstGeom prst="straightConnector1">
            <a:avLst/>
          </a:prstGeom>
          <a:noFill/>
          <a:ln cap="flat" cmpd="sng" w="9525">
            <a:solidFill>
              <a:srgbClr val="4A7DBA"/>
            </a:solidFill>
            <a:prstDash val="solid"/>
            <a:round/>
            <a:headEnd len="sm" w="sm" type="none"/>
            <a:tailEnd len="med" w="med" type="stealth"/>
          </a:ln>
        </p:spPr>
      </p:cxnSp>
      <p:sp>
        <p:nvSpPr>
          <p:cNvPr id="544" name="Google Shape;544;p6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545" name="Google Shape;545;p63"/>
          <p:cNvCxnSpPr/>
          <p:nvPr/>
        </p:nvCxnSpPr>
        <p:spPr>
          <a:xfrm>
            <a:off x="1676400" y="3962400"/>
            <a:ext cx="2971800" cy="609600"/>
          </a:xfrm>
          <a:prstGeom prst="straightConnector1">
            <a:avLst/>
          </a:prstGeom>
          <a:noFill/>
          <a:ln cap="flat" cmpd="sng" w="9525">
            <a:solidFill>
              <a:srgbClr val="4A7DBA"/>
            </a:solidFill>
            <a:prstDash val="solid"/>
            <a:round/>
            <a:headEnd len="sm" w="sm" type="none"/>
            <a:tailEnd len="med" w="med" type="stealth"/>
          </a:ln>
        </p:spPr>
      </p:cxnSp>
      <p:sp>
        <p:nvSpPr>
          <p:cNvPr id="546" name="Google Shape;546;p63"/>
          <p:cNvSpPr txBox="1"/>
          <p:nvPr/>
        </p:nvSpPr>
        <p:spPr>
          <a:xfrm>
            <a:off x="4800600" y="4419600"/>
            <a:ext cx="25908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Method name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0"/>
          <p:cNvSpPr txBox="1"/>
          <p:nvPr>
            <p:ph idx="1" type="subTitle"/>
          </p:nvPr>
        </p:nvSpPr>
        <p:spPr>
          <a:xfrm>
            <a:off x="0" y="188925"/>
            <a:ext cx="9144000" cy="6669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5200"/>
              <a:buNone/>
            </a:pPr>
            <a:r>
              <a:rPr b="1" lang="en-US" sz="2800">
                <a:solidFill>
                  <a:srgbClr val="FF0000"/>
                </a:solidFill>
              </a:rPr>
              <a:t>Why Should I Learn Java?</a:t>
            </a:r>
            <a:endParaRPr b="1" sz="2800"/>
          </a:p>
          <a:p>
            <a:pPr indent="0" lvl="0" marL="0" rtl="0" algn="just">
              <a:lnSpc>
                <a:spcPct val="100000"/>
              </a:lnSpc>
              <a:spcBef>
                <a:spcPts val="640"/>
              </a:spcBef>
              <a:spcAft>
                <a:spcPts val="0"/>
              </a:spcAft>
              <a:buClr>
                <a:srgbClr val="888888"/>
              </a:buClr>
              <a:buSzPts val="3200"/>
              <a:buNone/>
            </a:pPr>
            <a:r>
              <a:rPr lang="en-US" sz="2700"/>
              <a:t>A number of development Tools are developed using Java, such as JMeter, Eclipse, Jenkins, etc..</a:t>
            </a:r>
            <a:endParaRPr sz="2700"/>
          </a:p>
          <a:p>
            <a:pPr indent="0" lvl="0" marL="0" rtl="0" algn="just">
              <a:lnSpc>
                <a:spcPct val="100000"/>
              </a:lnSpc>
              <a:spcBef>
                <a:spcPts val="640"/>
              </a:spcBef>
              <a:spcAft>
                <a:spcPts val="0"/>
              </a:spcAft>
              <a:buClr>
                <a:srgbClr val="888888"/>
              </a:buClr>
              <a:buSzPts val="3200"/>
              <a:buNone/>
            </a:pPr>
            <a:r>
              <a:t/>
            </a:r>
            <a:endParaRPr sz="2700"/>
          </a:p>
          <a:p>
            <a:pPr indent="0" lvl="0" marL="0" rtl="0" algn="just">
              <a:lnSpc>
                <a:spcPct val="100000"/>
              </a:lnSpc>
              <a:spcBef>
                <a:spcPts val="640"/>
              </a:spcBef>
              <a:spcAft>
                <a:spcPts val="0"/>
              </a:spcAft>
              <a:buClr>
                <a:srgbClr val="888888"/>
              </a:buClr>
              <a:buSzPts val="3200"/>
              <a:buNone/>
            </a:pPr>
            <a:r>
              <a:rPr lang="en-US" sz="2800"/>
              <a:t>Also Java Libraries are available for almost each and every Tool</a:t>
            </a:r>
            <a:endParaRPr sz="2800"/>
          </a:p>
          <a:p>
            <a:pPr indent="0" lvl="0" marL="0" rtl="0" algn="just">
              <a:lnSpc>
                <a:spcPct val="100000"/>
              </a:lnSpc>
              <a:spcBef>
                <a:spcPts val="640"/>
              </a:spcBef>
              <a:spcAft>
                <a:spcPts val="0"/>
              </a:spcAft>
              <a:buClr>
                <a:srgbClr val="888888"/>
              </a:buClr>
              <a:buSzPts val="3200"/>
              <a:buNone/>
            </a:pPr>
            <a:r>
              <a:t/>
            </a:r>
            <a:endParaRPr sz="2800"/>
          </a:p>
          <a:p>
            <a:pPr indent="0" lvl="0" marL="0" rtl="0" algn="just">
              <a:lnSpc>
                <a:spcPct val="100000"/>
              </a:lnSpc>
              <a:spcBef>
                <a:spcPts val="640"/>
              </a:spcBef>
              <a:spcAft>
                <a:spcPts val="0"/>
              </a:spcAft>
              <a:buClr>
                <a:srgbClr val="888888"/>
              </a:buClr>
              <a:buSzPts val="3200"/>
              <a:buNone/>
            </a:pPr>
            <a:r>
              <a:rPr lang="en-US" sz="2800"/>
              <a:t>Learning Java makes you easy to learn any other Object-Oriented Programming Language, such as Python, C#, etc...</a:t>
            </a:r>
            <a:endParaRPr sz="2800"/>
          </a:p>
        </p:txBody>
      </p:sp>
      <p:sp>
        <p:nvSpPr>
          <p:cNvPr id="89" name="Google Shape;89;p1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0" name="Shape 550"/>
        <p:cNvGrpSpPr/>
        <p:nvPr/>
      </p:nvGrpSpPr>
      <p:grpSpPr>
        <a:xfrm>
          <a:off x="0" y="0"/>
          <a:ext cx="0" cy="0"/>
          <a:chOff x="0" y="0"/>
          <a:chExt cx="0" cy="0"/>
        </a:xfrm>
      </p:grpSpPr>
      <p:sp>
        <p:nvSpPr>
          <p:cNvPr id="551" name="Google Shape;551;p64"/>
          <p:cNvSpPr txBox="1"/>
          <p:nvPr>
            <p:ph idx="1" type="subTitle"/>
          </p:nvPr>
        </p:nvSpPr>
        <p:spPr>
          <a:xfrm>
            <a:off x="110625" y="113675"/>
            <a:ext cx="8885100" cy="6287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Java is true Object Oriented Language</a:t>
            </a:r>
            <a:endParaRPr b="1"/>
          </a:p>
          <a:p>
            <a:pPr indent="0" lvl="0" marL="0" rtl="0" algn="just">
              <a:lnSpc>
                <a:spcPct val="100000"/>
              </a:lnSpc>
              <a:spcBef>
                <a:spcPts val="640"/>
              </a:spcBef>
              <a:spcAft>
                <a:spcPts val="0"/>
              </a:spcAft>
              <a:buClr>
                <a:srgbClr val="888888"/>
              </a:buClr>
              <a:buSzPts val="3200"/>
              <a:buNone/>
            </a:pPr>
            <a:r>
              <a:rPr lang="en-US"/>
              <a:t>That means each and every statement need to be enclosed in </a:t>
            </a:r>
            <a:r>
              <a:rPr lang="en-US">
                <a:solidFill>
                  <a:srgbClr val="FF0000"/>
                </a:solidFill>
              </a:rPr>
              <a:t>class</a:t>
            </a:r>
            <a:r>
              <a:rPr lang="en-US"/>
              <a:t>.</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a:t>No source code can be written outside the class, except  few special statements(which are related to packages)</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a:t>Even main() method cannot exist outside the </a:t>
            </a:r>
            <a:r>
              <a:rPr lang="en-US">
                <a:solidFill>
                  <a:srgbClr val="FF0000"/>
                </a:solidFill>
              </a:rPr>
              <a:t>class</a:t>
            </a:r>
            <a:r>
              <a:rPr lang="en-US"/>
              <a:t>.</a:t>
            </a:r>
            <a:endParaRPr/>
          </a:p>
          <a:p>
            <a:pPr indent="0" lvl="0" marL="0" rtl="0" algn="just">
              <a:lnSpc>
                <a:spcPct val="100000"/>
              </a:lnSpc>
              <a:spcBef>
                <a:spcPts val="640"/>
              </a:spcBef>
              <a:spcAft>
                <a:spcPts val="0"/>
              </a:spcAft>
              <a:buClr>
                <a:srgbClr val="888888"/>
              </a:buClr>
              <a:buSzPts val="3200"/>
              <a:buNone/>
            </a:pPr>
            <a:r>
              <a:t/>
            </a:r>
            <a:endParaRPr/>
          </a:p>
        </p:txBody>
      </p:sp>
      <p:sp>
        <p:nvSpPr>
          <p:cNvPr id="552" name="Google Shape;552;p6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6" name="Shape 556"/>
        <p:cNvGrpSpPr/>
        <p:nvPr/>
      </p:nvGrpSpPr>
      <p:grpSpPr>
        <a:xfrm>
          <a:off x="0" y="0"/>
          <a:ext cx="0" cy="0"/>
          <a:chOff x="0" y="0"/>
          <a:chExt cx="0" cy="0"/>
        </a:xfrm>
      </p:grpSpPr>
      <p:sp>
        <p:nvSpPr>
          <p:cNvPr id="557" name="Google Shape;557;p65"/>
          <p:cNvSpPr txBox="1"/>
          <p:nvPr>
            <p:ph idx="1" type="subTitle"/>
          </p:nvPr>
        </p:nvSpPr>
        <p:spPr>
          <a:xfrm>
            <a:off x="0" y="151150"/>
            <a:ext cx="9144000" cy="6478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2740">
                <a:solidFill>
                  <a:srgbClr val="FF0000"/>
                </a:solidFill>
              </a:rPr>
              <a:t>16. Method Overloading:</a:t>
            </a:r>
            <a:endParaRPr b="1" sz="3300"/>
          </a:p>
          <a:p>
            <a:pPr indent="0" lvl="0" marL="0" rtl="0" algn="just">
              <a:lnSpc>
                <a:spcPct val="80000"/>
              </a:lnSpc>
              <a:spcBef>
                <a:spcPts val="448"/>
              </a:spcBef>
              <a:spcAft>
                <a:spcPts val="0"/>
              </a:spcAft>
              <a:buClr>
                <a:schemeClr val="dk1"/>
              </a:buClr>
              <a:buSzPts val="2240"/>
              <a:buNone/>
            </a:pPr>
            <a:r>
              <a:rPr lang="en-US"/>
              <a:t>One or more methods  in a class having same name, but different number or type of arguments, is called method overloading.</a:t>
            </a:r>
            <a:endParaRPr/>
          </a:p>
          <a:p>
            <a:pPr indent="0" lvl="0" marL="0" rtl="0" algn="just">
              <a:lnSpc>
                <a:spcPct val="80000"/>
              </a:lnSpc>
              <a:spcBef>
                <a:spcPts val="448"/>
              </a:spcBef>
              <a:spcAft>
                <a:spcPts val="0"/>
              </a:spcAft>
              <a:buClr>
                <a:schemeClr val="dk1"/>
              </a:buClr>
              <a:buSzPts val="2240"/>
              <a:buNone/>
            </a:pPr>
            <a:r>
              <a:rPr lang="en-US"/>
              <a:t>When a overloaded method is called, the method with matching number and type of arguments gets executed.</a:t>
            </a:r>
            <a:endParaRPr/>
          </a:p>
          <a:p>
            <a:pPr indent="0" lvl="0" marL="0" rtl="0" algn="just">
              <a:lnSpc>
                <a:spcPct val="80000"/>
              </a:lnSpc>
              <a:spcBef>
                <a:spcPts val="448"/>
              </a:spcBef>
              <a:spcAft>
                <a:spcPts val="0"/>
              </a:spcAft>
              <a:buClr>
                <a:schemeClr val="dk1"/>
              </a:buClr>
              <a:buSzPts val="2240"/>
              <a:buNone/>
            </a:pPr>
            <a:r>
              <a:rPr lang="en-US"/>
              <a:t>If there is no exact match of argument types, type promotion is applied, before invoking the method.</a:t>
            </a:r>
            <a:endParaRPr/>
          </a:p>
          <a:p>
            <a:pPr indent="0" lvl="0" marL="0" rtl="0" algn="just">
              <a:lnSpc>
                <a:spcPct val="80000"/>
              </a:lnSpc>
              <a:spcBef>
                <a:spcPts val="448"/>
              </a:spcBef>
              <a:spcAft>
                <a:spcPts val="0"/>
              </a:spcAft>
              <a:buClr>
                <a:schemeClr val="dk1"/>
              </a:buClr>
              <a:buSzPts val="2240"/>
              <a:buNone/>
            </a:pPr>
            <a:r>
              <a:rPr lang="en-US"/>
              <a:t>For eg </a:t>
            </a:r>
            <a:endParaRPr/>
          </a:p>
          <a:p>
            <a:pPr indent="0" lvl="0" marL="0" rtl="0" algn="just">
              <a:lnSpc>
                <a:spcPct val="80000"/>
              </a:lnSpc>
              <a:spcBef>
                <a:spcPts val="448"/>
              </a:spcBef>
              <a:spcAft>
                <a:spcPts val="0"/>
              </a:spcAft>
              <a:buClr>
                <a:srgbClr val="7030A0"/>
              </a:buClr>
              <a:buSzPts val="2240"/>
              <a:buNone/>
            </a:pPr>
            <a:r>
              <a:rPr lang="en-US"/>
              <a:t>class Abc{</a:t>
            </a:r>
            <a:endParaRPr/>
          </a:p>
          <a:p>
            <a:pPr indent="0" lvl="1" marL="457200" rtl="0" algn="just">
              <a:lnSpc>
                <a:spcPct val="80000"/>
              </a:lnSpc>
              <a:spcBef>
                <a:spcPts val="392"/>
              </a:spcBef>
              <a:spcAft>
                <a:spcPts val="0"/>
              </a:spcAft>
              <a:buClr>
                <a:srgbClr val="7030A0"/>
              </a:buClr>
              <a:buSzPts val="1960"/>
              <a:buNone/>
            </a:pPr>
            <a:r>
              <a:rPr lang="en-US"/>
              <a:t>void add(int i, int j){  //body of method }</a:t>
            </a:r>
            <a:endParaRPr/>
          </a:p>
          <a:p>
            <a:pPr indent="0" lvl="1" marL="457200" rtl="0" algn="just">
              <a:lnSpc>
                <a:spcPct val="80000"/>
              </a:lnSpc>
              <a:spcBef>
                <a:spcPts val="392"/>
              </a:spcBef>
              <a:spcAft>
                <a:spcPts val="0"/>
              </a:spcAft>
              <a:buClr>
                <a:srgbClr val="7030A0"/>
              </a:buClr>
              <a:buSzPts val="1960"/>
              <a:buNone/>
            </a:pPr>
            <a:r>
              <a:rPr lang="en-US"/>
              <a:t>//Int add(int i, int j){  //body of method } //compile error</a:t>
            </a:r>
            <a:endParaRPr/>
          </a:p>
          <a:p>
            <a:pPr indent="0" lvl="1" marL="457200" rtl="0" algn="just">
              <a:lnSpc>
                <a:spcPct val="80000"/>
              </a:lnSpc>
              <a:spcBef>
                <a:spcPts val="392"/>
              </a:spcBef>
              <a:spcAft>
                <a:spcPts val="0"/>
              </a:spcAft>
              <a:buClr>
                <a:srgbClr val="7030A0"/>
              </a:buClr>
              <a:buSzPts val="1960"/>
              <a:buNone/>
            </a:pPr>
            <a:r>
              <a:rPr lang="en-US"/>
              <a:t>void add(float i, float j, float k){ //body of method }</a:t>
            </a:r>
            <a:endParaRPr/>
          </a:p>
          <a:p>
            <a:pPr indent="0" lvl="1" marL="457200" rtl="0" algn="just">
              <a:lnSpc>
                <a:spcPct val="80000"/>
              </a:lnSpc>
              <a:spcBef>
                <a:spcPts val="392"/>
              </a:spcBef>
              <a:spcAft>
                <a:spcPts val="0"/>
              </a:spcAft>
              <a:buClr>
                <a:srgbClr val="7030A0"/>
              </a:buClr>
              <a:buSzPts val="1960"/>
              <a:buNone/>
            </a:pPr>
            <a:r>
              <a:rPr lang="en-US"/>
              <a:t>void add(int i,int j, int k){ //body of method } </a:t>
            </a:r>
            <a:endParaRPr/>
          </a:p>
          <a:p>
            <a:pPr indent="0" lvl="0" marL="0" rtl="0" algn="just">
              <a:lnSpc>
                <a:spcPct val="80000"/>
              </a:lnSpc>
              <a:spcBef>
                <a:spcPts val="448"/>
              </a:spcBef>
              <a:spcAft>
                <a:spcPts val="0"/>
              </a:spcAft>
              <a:buClr>
                <a:srgbClr val="7030A0"/>
              </a:buClr>
              <a:buSzPts val="2240"/>
              <a:buNone/>
            </a:pPr>
            <a:r>
              <a:rPr lang="en-US"/>
              <a:t>}</a:t>
            </a:r>
            <a:r>
              <a:rPr lang="en-US" sz="2300"/>
              <a:t> </a:t>
            </a:r>
            <a:endParaRPr sz="2300"/>
          </a:p>
        </p:txBody>
      </p:sp>
      <p:sp>
        <p:nvSpPr>
          <p:cNvPr id="558" name="Google Shape;558;p6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2" name="Shape 562"/>
        <p:cNvGrpSpPr/>
        <p:nvPr/>
      </p:nvGrpSpPr>
      <p:grpSpPr>
        <a:xfrm>
          <a:off x="0" y="0"/>
          <a:ext cx="0" cy="0"/>
          <a:chOff x="0" y="0"/>
          <a:chExt cx="0" cy="0"/>
        </a:xfrm>
      </p:grpSpPr>
      <p:sp>
        <p:nvSpPr>
          <p:cNvPr id="563" name="Google Shape;563;p66"/>
          <p:cNvSpPr txBox="1"/>
          <p:nvPr>
            <p:ph idx="1" type="subTitle"/>
          </p:nvPr>
        </p:nvSpPr>
        <p:spPr>
          <a:xfrm>
            <a:off x="0" y="151150"/>
            <a:ext cx="9144000" cy="6478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2840">
                <a:solidFill>
                  <a:srgbClr val="FF0000"/>
                </a:solidFill>
              </a:rPr>
              <a:t>16. Method Overloading:</a:t>
            </a:r>
            <a:endParaRPr b="1" sz="3400"/>
          </a:p>
          <a:p>
            <a:pPr indent="0" lvl="0" marL="0" rtl="0" algn="just">
              <a:lnSpc>
                <a:spcPct val="80000"/>
              </a:lnSpc>
              <a:spcBef>
                <a:spcPts val="448"/>
              </a:spcBef>
              <a:spcAft>
                <a:spcPts val="0"/>
              </a:spcAft>
              <a:buClr>
                <a:srgbClr val="7030A0"/>
              </a:buClr>
              <a:buSzPts val="2240"/>
              <a:buNone/>
            </a:pPr>
            <a:r>
              <a:rPr lang="en-US" sz="2300"/>
              <a:t>NOTE: </a:t>
            </a:r>
            <a:endParaRPr sz="2300"/>
          </a:p>
          <a:p>
            <a:pPr indent="0" lvl="0" marL="0" rtl="0" algn="just">
              <a:lnSpc>
                <a:spcPct val="80000"/>
              </a:lnSpc>
              <a:spcBef>
                <a:spcPts val="448"/>
              </a:spcBef>
              <a:spcAft>
                <a:spcPts val="0"/>
              </a:spcAft>
              <a:buClr>
                <a:schemeClr val="dk1"/>
              </a:buClr>
              <a:buSzPts val="2240"/>
              <a:buNone/>
            </a:pPr>
            <a:r>
              <a:rPr lang="en-US"/>
              <a:t>1.Method overloading cannot be done, based only on return type of the method</a:t>
            </a:r>
            <a:endParaRPr/>
          </a:p>
          <a:p>
            <a:pPr indent="0" lvl="0" marL="0" rtl="0" algn="just">
              <a:lnSpc>
                <a:spcPct val="80000"/>
              </a:lnSpc>
              <a:spcBef>
                <a:spcPts val="448"/>
              </a:spcBef>
              <a:spcAft>
                <a:spcPts val="0"/>
              </a:spcAft>
              <a:buClr>
                <a:schemeClr val="dk1"/>
              </a:buClr>
              <a:buSzPts val="2240"/>
              <a:buNone/>
            </a:pPr>
            <a:r>
              <a:rPr lang="en-US"/>
              <a:t>2.Method overloading is </a:t>
            </a:r>
            <a:r>
              <a:rPr lang="en-US" u="sng">
                <a:solidFill>
                  <a:srgbClr val="FF0000"/>
                </a:solidFill>
              </a:rPr>
              <a:t>compile time polymorphism</a:t>
            </a:r>
            <a:r>
              <a:rPr lang="en-US">
                <a:solidFill>
                  <a:srgbClr val="FF0000"/>
                </a:solidFill>
              </a:rPr>
              <a:t>,</a:t>
            </a:r>
            <a:r>
              <a:rPr lang="en-US"/>
              <a:t> as the method which need to get called is decided during compile time itself.</a:t>
            </a:r>
            <a:endParaRPr/>
          </a:p>
          <a:p>
            <a:pPr indent="0" lvl="0" marL="0" rtl="0" algn="just">
              <a:lnSpc>
                <a:spcPct val="80000"/>
              </a:lnSpc>
              <a:spcBef>
                <a:spcPts val="448"/>
              </a:spcBef>
              <a:spcAft>
                <a:spcPts val="0"/>
              </a:spcAft>
              <a:buClr>
                <a:schemeClr val="dk1"/>
              </a:buClr>
              <a:buSzPts val="2240"/>
              <a:buNone/>
            </a:pPr>
            <a:r>
              <a:rPr lang="en-US"/>
              <a:t>3.Method overloading cannot be done based on static or final keywords</a:t>
            </a:r>
            <a:endParaRPr/>
          </a:p>
        </p:txBody>
      </p:sp>
      <p:sp>
        <p:nvSpPr>
          <p:cNvPr id="564" name="Google Shape;564;p6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8" name="Shape 568"/>
        <p:cNvGrpSpPr/>
        <p:nvPr/>
      </p:nvGrpSpPr>
      <p:grpSpPr>
        <a:xfrm>
          <a:off x="0" y="0"/>
          <a:ext cx="0" cy="0"/>
          <a:chOff x="0" y="0"/>
          <a:chExt cx="0" cy="0"/>
        </a:xfrm>
      </p:grpSpPr>
      <p:sp>
        <p:nvSpPr>
          <p:cNvPr id="569" name="Google Shape;569;p67"/>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Method Overloading:</a:t>
            </a:r>
            <a:endParaRPr b="1"/>
          </a:p>
          <a:p>
            <a:pPr indent="0" lvl="0" marL="0" rtl="0" algn="just">
              <a:lnSpc>
                <a:spcPct val="100000"/>
              </a:lnSpc>
              <a:spcBef>
                <a:spcPts val="640"/>
              </a:spcBef>
              <a:spcAft>
                <a:spcPts val="0"/>
              </a:spcAft>
              <a:buClr>
                <a:srgbClr val="7030A0"/>
              </a:buClr>
              <a:buSzPts val="3200"/>
              <a:buNone/>
            </a:pPr>
            <a:r>
              <a:rPr lang="en-US"/>
              <a:t>Can below methods be overloaded??</a:t>
            </a:r>
            <a:endParaRPr/>
          </a:p>
          <a:p>
            <a:pPr indent="0" lvl="0" marL="0" rtl="0" algn="just">
              <a:lnSpc>
                <a:spcPct val="100000"/>
              </a:lnSpc>
              <a:spcBef>
                <a:spcPts val="640"/>
              </a:spcBef>
              <a:spcAft>
                <a:spcPts val="0"/>
              </a:spcAft>
              <a:buClr>
                <a:srgbClr val="7030A0"/>
              </a:buClr>
              <a:buSzPts val="3200"/>
              <a:buNone/>
            </a:pPr>
            <a:r>
              <a:rPr lang="en-US"/>
              <a:t>class Abc{</a:t>
            </a:r>
            <a:endParaRPr/>
          </a:p>
          <a:p>
            <a:pPr indent="0" lvl="1" marL="457200" rtl="0" algn="just">
              <a:lnSpc>
                <a:spcPct val="100000"/>
              </a:lnSpc>
              <a:spcBef>
                <a:spcPts val="560"/>
              </a:spcBef>
              <a:spcAft>
                <a:spcPts val="0"/>
              </a:spcAft>
              <a:buClr>
                <a:srgbClr val="7030A0"/>
              </a:buClr>
              <a:buSzPts val="2800"/>
              <a:buNone/>
            </a:pPr>
            <a:r>
              <a:rPr lang="en-US"/>
              <a:t>void add(int i, int j){  //body of method }</a:t>
            </a:r>
            <a:endParaRPr/>
          </a:p>
          <a:p>
            <a:pPr indent="0" lvl="1" marL="457200" rtl="0" algn="just">
              <a:lnSpc>
                <a:spcPct val="100000"/>
              </a:lnSpc>
              <a:spcBef>
                <a:spcPts val="560"/>
              </a:spcBef>
              <a:spcAft>
                <a:spcPts val="0"/>
              </a:spcAft>
              <a:buClr>
                <a:srgbClr val="7030A0"/>
              </a:buClr>
              <a:buSzPts val="2800"/>
              <a:buNone/>
            </a:pPr>
            <a:r>
              <a:rPr lang="en-US"/>
              <a:t>int add(int a, int b){ //body of method }</a:t>
            </a:r>
            <a:endParaRPr/>
          </a:p>
          <a:p>
            <a:pPr indent="0" lvl="0" marL="0" rtl="0" algn="just">
              <a:lnSpc>
                <a:spcPct val="100000"/>
              </a:lnSpc>
              <a:spcBef>
                <a:spcPts val="640"/>
              </a:spcBef>
              <a:spcAft>
                <a:spcPts val="0"/>
              </a:spcAft>
              <a:buClr>
                <a:srgbClr val="7030A0"/>
              </a:buClr>
              <a:buSzPts val="3200"/>
              <a:buNone/>
            </a:pPr>
            <a:r>
              <a:rPr lang="en-US"/>
              <a:t>} </a:t>
            </a:r>
            <a:endParaRPr/>
          </a:p>
          <a:p>
            <a:pPr indent="0" lvl="0" marL="0" rtl="0" algn="just">
              <a:lnSpc>
                <a:spcPct val="100000"/>
              </a:lnSpc>
              <a:spcBef>
                <a:spcPts val="640"/>
              </a:spcBef>
              <a:spcAft>
                <a:spcPts val="0"/>
              </a:spcAft>
              <a:buClr>
                <a:srgbClr val="888888"/>
              </a:buClr>
              <a:buSzPts val="3200"/>
              <a:buNone/>
            </a:pPr>
            <a:r>
              <a:t/>
            </a:r>
            <a:endParaRPr>
              <a:solidFill>
                <a:srgbClr val="7030A0"/>
              </a:solidFill>
            </a:endParaRPr>
          </a:p>
          <a:p>
            <a:pPr indent="0" lvl="0" marL="0" rtl="0" algn="just">
              <a:lnSpc>
                <a:spcPct val="100000"/>
              </a:lnSpc>
              <a:spcBef>
                <a:spcPts val="640"/>
              </a:spcBef>
              <a:spcAft>
                <a:spcPts val="0"/>
              </a:spcAft>
              <a:buClr>
                <a:srgbClr val="888888"/>
              </a:buClr>
              <a:buSzPts val="3200"/>
              <a:buNone/>
            </a:pPr>
            <a:r>
              <a:rPr lang="en-US">
                <a:solidFill>
                  <a:srgbClr val="FF0000"/>
                </a:solidFill>
              </a:rPr>
              <a:t>… ellipsis </a:t>
            </a:r>
            <a:r>
              <a:rPr lang="en-US"/>
              <a:t>Eg. int total(int… numbers);</a:t>
            </a:r>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Command line arguments: </a:t>
            </a:r>
            <a:r>
              <a:rPr lang="en-US"/>
              <a:t>These are passed as String[] (i..e String array) to main method. Any values or Settings required, to start running the program, can be passed thru command line arguments.</a:t>
            </a:r>
            <a:endParaRPr/>
          </a:p>
        </p:txBody>
      </p:sp>
      <p:sp>
        <p:nvSpPr>
          <p:cNvPr id="570" name="Google Shape;570;p6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4" name="Shape 574"/>
        <p:cNvGrpSpPr/>
        <p:nvPr/>
      </p:nvGrpSpPr>
      <p:grpSpPr>
        <a:xfrm>
          <a:off x="0" y="0"/>
          <a:ext cx="0" cy="0"/>
          <a:chOff x="0" y="0"/>
          <a:chExt cx="0" cy="0"/>
        </a:xfrm>
      </p:grpSpPr>
      <p:sp>
        <p:nvSpPr>
          <p:cNvPr id="575" name="Google Shape;575;p68"/>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b="1" lang="en-US" sz="2720">
                <a:solidFill>
                  <a:srgbClr val="FF0000"/>
                </a:solidFill>
              </a:rPr>
              <a:t>17. What is a class?</a:t>
            </a:r>
            <a:endParaRPr b="1"/>
          </a:p>
          <a:p>
            <a:pPr indent="-172720" lvl="0" marL="0" rtl="0" algn="just">
              <a:lnSpc>
                <a:spcPct val="80000"/>
              </a:lnSpc>
              <a:spcBef>
                <a:spcPts val="544"/>
              </a:spcBef>
              <a:spcAft>
                <a:spcPts val="0"/>
              </a:spcAft>
              <a:buClr>
                <a:schemeClr val="dk1"/>
              </a:buClr>
              <a:buSzPts val="2720"/>
              <a:buFont typeface="Arial"/>
              <a:buChar char="•"/>
            </a:pPr>
            <a:r>
              <a:rPr lang="en-US" sz="2720"/>
              <a:t>A class encapsulates </a:t>
            </a:r>
            <a:r>
              <a:rPr lang="en-US" sz="2720">
                <a:solidFill>
                  <a:srgbClr val="FF0000"/>
                </a:solidFill>
              </a:rPr>
              <a:t>data members</a:t>
            </a:r>
            <a:r>
              <a:rPr lang="en-US" sz="2720">
                <a:solidFill>
                  <a:schemeClr val="dk1"/>
                </a:solidFill>
              </a:rPr>
              <a:t>, </a:t>
            </a:r>
            <a:r>
              <a:rPr lang="en-US" sz="2720">
                <a:solidFill>
                  <a:srgbClr val="FF0000"/>
                </a:solidFill>
              </a:rPr>
              <a:t>member methods</a:t>
            </a:r>
            <a:r>
              <a:rPr lang="en-US" sz="2720">
                <a:solidFill>
                  <a:schemeClr val="dk1"/>
                </a:solidFill>
              </a:rPr>
              <a:t>, </a:t>
            </a:r>
            <a:r>
              <a:rPr lang="en-US" sz="2720">
                <a:solidFill>
                  <a:srgbClr val="FF0000"/>
                </a:solidFill>
              </a:rPr>
              <a:t>constructors</a:t>
            </a:r>
            <a:r>
              <a:rPr lang="en-US" sz="2720">
                <a:solidFill>
                  <a:schemeClr val="dk1"/>
                </a:solidFill>
              </a:rPr>
              <a:t>, </a:t>
            </a:r>
            <a:r>
              <a:rPr lang="en-US" sz="2720"/>
              <a:t>and all three are optional</a:t>
            </a:r>
            <a:endParaRPr/>
          </a:p>
          <a:p>
            <a:pPr indent="-172720" lvl="0" marL="0" rtl="0" algn="just">
              <a:lnSpc>
                <a:spcPct val="80000"/>
              </a:lnSpc>
              <a:spcBef>
                <a:spcPts val="544"/>
              </a:spcBef>
              <a:spcAft>
                <a:spcPts val="0"/>
              </a:spcAft>
              <a:buSzPts val="2720"/>
              <a:buFont typeface="Arial"/>
              <a:buChar char="•"/>
            </a:pPr>
            <a:r>
              <a:rPr lang="en-US" sz="2720"/>
              <a:t>A class is a basic unit of any OO(Object Oriented) programming.</a:t>
            </a:r>
            <a:endParaRPr/>
          </a:p>
          <a:p>
            <a:pPr indent="-172720" lvl="0" marL="0" rtl="0" algn="just">
              <a:lnSpc>
                <a:spcPct val="80000"/>
              </a:lnSpc>
              <a:spcBef>
                <a:spcPts val="544"/>
              </a:spcBef>
              <a:spcAft>
                <a:spcPts val="0"/>
              </a:spcAft>
              <a:buSzPts val="2720"/>
              <a:buFont typeface="Arial"/>
              <a:buChar char="•"/>
            </a:pPr>
            <a:r>
              <a:rPr lang="en-US" sz="2720"/>
              <a:t>Data members can be accessed by all member methods, and even constructors.</a:t>
            </a:r>
            <a:endParaRPr/>
          </a:p>
          <a:p>
            <a:pPr indent="-172720" lvl="0" marL="0" rtl="0" algn="just">
              <a:lnSpc>
                <a:spcPct val="80000"/>
              </a:lnSpc>
              <a:spcBef>
                <a:spcPts val="544"/>
              </a:spcBef>
              <a:spcAft>
                <a:spcPts val="0"/>
              </a:spcAft>
              <a:buSzPts val="2720"/>
              <a:buFont typeface="Arial"/>
              <a:buChar char="•"/>
            </a:pPr>
            <a:r>
              <a:rPr lang="en-US" sz="2720"/>
              <a:t>Constr</a:t>
            </a:r>
            <a:r>
              <a:rPr lang="en-US" sz="2720"/>
              <a:t>ionality or behavior of the class is exposed thru methods</a:t>
            </a:r>
            <a:endParaRPr/>
          </a:p>
          <a:p>
            <a:pPr indent="-172720" lvl="0" marL="0" rtl="0" algn="just">
              <a:lnSpc>
                <a:spcPct val="80000"/>
              </a:lnSpc>
              <a:spcBef>
                <a:spcPts val="544"/>
              </a:spcBef>
              <a:spcAft>
                <a:spcPts val="0"/>
              </a:spcAft>
              <a:buSzPts val="2720"/>
              <a:buFont typeface="Arial"/>
              <a:buChar char="•"/>
            </a:pPr>
            <a:r>
              <a:rPr lang="en-US" sz="2720"/>
              <a:t>uctor is a special method with same name as class, and is used to initialize an object</a:t>
            </a:r>
            <a:endParaRPr/>
          </a:p>
          <a:p>
            <a:pPr indent="-172720" lvl="0" marL="0" rtl="0" algn="just">
              <a:lnSpc>
                <a:spcPct val="80000"/>
              </a:lnSpc>
              <a:spcBef>
                <a:spcPts val="544"/>
              </a:spcBef>
              <a:spcAft>
                <a:spcPts val="0"/>
              </a:spcAft>
              <a:buSzPts val="2720"/>
              <a:buFont typeface="Arial"/>
              <a:buChar char="•"/>
            </a:pPr>
            <a:r>
              <a:rPr lang="en-US" sz="2720"/>
              <a:t>FunctA java program can have any number of classes</a:t>
            </a:r>
            <a:endParaRPr/>
          </a:p>
          <a:p>
            <a:pPr indent="-172720" lvl="0" marL="0" rtl="0" algn="just">
              <a:lnSpc>
                <a:spcPct val="80000"/>
              </a:lnSpc>
              <a:spcBef>
                <a:spcPts val="544"/>
              </a:spcBef>
              <a:spcAft>
                <a:spcPts val="0"/>
              </a:spcAft>
              <a:buSzPts val="2720"/>
              <a:buFont typeface="Arial"/>
              <a:buChar char="•"/>
            </a:pPr>
            <a:r>
              <a:rPr lang="en-US" sz="2720"/>
              <a:t>A class is a type(User defined Type), where as int is builtin type</a:t>
            </a:r>
            <a:endParaRPr/>
          </a:p>
          <a:p>
            <a:pPr indent="0" lvl="0" marL="0" rtl="0" algn="just">
              <a:lnSpc>
                <a:spcPct val="80000"/>
              </a:lnSpc>
              <a:spcBef>
                <a:spcPts val="544"/>
              </a:spcBef>
              <a:spcAft>
                <a:spcPts val="0"/>
              </a:spcAft>
              <a:buClr>
                <a:srgbClr val="888888"/>
              </a:buClr>
              <a:buSzPts val="2720"/>
              <a:buNone/>
            </a:pPr>
            <a:r>
              <a:t/>
            </a:r>
            <a:endParaRPr sz="2720">
              <a:solidFill>
                <a:srgbClr val="FF0000"/>
              </a:solidFill>
            </a:endParaRPr>
          </a:p>
          <a:p>
            <a:pPr indent="0" lvl="0" marL="0" rtl="0" algn="just">
              <a:lnSpc>
                <a:spcPct val="80000"/>
              </a:lnSpc>
              <a:spcBef>
                <a:spcPts val="544"/>
              </a:spcBef>
              <a:spcAft>
                <a:spcPts val="0"/>
              </a:spcAft>
              <a:buClr>
                <a:srgbClr val="888888"/>
              </a:buClr>
              <a:buSzPts val="2720"/>
              <a:buNone/>
            </a:pPr>
            <a:r>
              <a:t/>
            </a:r>
            <a:endParaRPr sz="2720">
              <a:solidFill>
                <a:schemeClr val="dk1"/>
              </a:solidFill>
            </a:endParaRPr>
          </a:p>
        </p:txBody>
      </p:sp>
      <p:sp>
        <p:nvSpPr>
          <p:cNvPr id="576" name="Google Shape;576;p6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0" name="Shape 580"/>
        <p:cNvGrpSpPr/>
        <p:nvPr/>
      </p:nvGrpSpPr>
      <p:grpSpPr>
        <a:xfrm>
          <a:off x="0" y="0"/>
          <a:ext cx="0" cy="0"/>
          <a:chOff x="0" y="0"/>
          <a:chExt cx="0" cy="0"/>
        </a:xfrm>
      </p:grpSpPr>
      <p:sp>
        <p:nvSpPr>
          <p:cNvPr id="581" name="Google Shape;581;p69"/>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720"/>
              <a:buNone/>
            </a:pPr>
            <a:r>
              <a:rPr b="1" lang="en-US" sz="2720">
                <a:solidFill>
                  <a:srgbClr val="FF0000"/>
                </a:solidFill>
              </a:rPr>
              <a:t>17. What is a class?</a:t>
            </a:r>
            <a:endParaRPr b="1"/>
          </a:p>
          <a:p>
            <a:pPr indent="0" lvl="0" marL="457200" rtl="0" algn="just">
              <a:lnSpc>
                <a:spcPct val="80000"/>
              </a:lnSpc>
              <a:spcBef>
                <a:spcPts val="544"/>
              </a:spcBef>
              <a:spcAft>
                <a:spcPts val="0"/>
              </a:spcAft>
              <a:buSzPts val="2800"/>
              <a:buNone/>
            </a:pPr>
            <a:r>
              <a:t/>
            </a:r>
            <a:endParaRPr/>
          </a:p>
          <a:p>
            <a:pPr indent="0" lvl="0" marL="0" rtl="0" algn="just">
              <a:lnSpc>
                <a:spcPct val="80000"/>
              </a:lnSpc>
              <a:spcBef>
                <a:spcPts val="544"/>
              </a:spcBef>
              <a:spcAft>
                <a:spcPts val="0"/>
              </a:spcAft>
              <a:buClr>
                <a:srgbClr val="FF0000"/>
              </a:buClr>
              <a:buSzPts val="2720"/>
              <a:buNone/>
            </a:pPr>
            <a:r>
              <a:rPr lang="en-US" sz="2720">
                <a:solidFill>
                  <a:srgbClr val="FF0000"/>
                </a:solidFill>
              </a:rPr>
              <a:t>What is an object? </a:t>
            </a:r>
            <a:r>
              <a:rPr lang="en-US" sz="2720"/>
              <a:t>Generally to use a class, an object of the class need to be created.</a:t>
            </a:r>
            <a:endParaRPr/>
          </a:p>
          <a:p>
            <a:pPr indent="0" lvl="0" marL="0" rtl="0" algn="just">
              <a:lnSpc>
                <a:spcPct val="80000"/>
              </a:lnSpc>
              <a:spcBef>
                <a:spcPts val="544"/>
              </a:spcBef>
              <a:spcAft>
                <a:spcPts val="0"/>
              </a:spcAft>
              <a:buClr>
                <a:schemeClr val="dk1"/>
              </a:buClr>
              <a:buSzPts val="2720"/>
              <a:buNone/>
            </a:pPr>
            <a:r>
              <a:t/>
            </a:r>
            <a:endParaRPr sz="2720"/>
          </a:p>
          <a:p>
            <a:pPr indent="0" lvl="0" marL="0" rtl="0" algn="just">
              <a:lnSpc>
                <a:spcPct val="80000"/>
              </a:lnSpc>
              <a:spcBef>
                <a:spcPts val="544"/>
              </a:spcBef>
              <a:spcAft>
                <a:spcPts val="0"/>
              </a:spcAft>
              <a:buClr>
                <a:schemeClr val="dk1"/>
              </a:buClr>
              <a:buSzPts val="2720"/>
              <a:buNone/>
            </a:pPr>
            <a:r>
              <a:rPr lang="en-US" sz="2720"/>
              <a:t>An object is an </a:t>
            </a:r>
            <a:r>
              <a:rPr lang="en-US" sz="2720">
                <a:solidFill>
                  <a:srgbClr val="FF0000"/>
                </a:solidFill>
              </a:rPr>
              <a:t>instance of a class</a:t>
            </a:r>
            <a:r>
              <a:rPr lang="en-US" sz="2720">
                <a:solidFill>
                  <a:schemeClr val="dk1"/>
                </a:solidFill>
              </a:rPr>
              <a:t>. </a:t>
            </a:r>
            <a:r>
              <a:rPr lang="en-US" sz="2720"/>
              <a:t>And process of creation of object from class is called Instantiation.</a:t>
            </a:r>
            <a:endParaRPr sz="2720"/>
          </a:p>
          <a:p>
            <a:pPr indent="0" lvl="0" marL="0" rtl="0" algn="just">
              <a:lnSpc>
                <a:spcPct val="80000"/>
              </a:lnSpc>
              <a:spcBef>
                <a:spcPts val="544"/>
              </a:spcBef>
              <a:spcAft>
                <a:spcPts val="0"/>
              </a:spcAft>
              <a:buClr>
                <a:schemeClr val="dk1"/>
              </a:buClr>
              <a:buSzPts val="2720"/>
              <a:buNone/>
            </a:pPr>
            <a:r>
              <a:t/>
            </a:r>
            <a:endParaRPr sz="2720"/>
          </a:p>
          <a:p>
            <a:pPr indent="0" lvl="0" marL="0" rtl="0" algn="just">
              <a:lnSpc>
                <a:spcPct val="80000"/>
              </a:lnSpc>
              <a:spcBef>
                <a:spcPts val="544"/>
              </a:spcBef>
              <a:spcAft>
                <a:spcPts val="0"/>
              </a:spcAft>
              <a:buClr>
                <a:schemeClr val="dk1"/>
              </a:buClr>
              <a:buSzPts val="2720"/>
              <a:buNone/>
            </a:pPr>
            <a:r>
              <a:rPr lang="en-US" sz="2720"/>
              <a:t> Any number of objects can be created for a class. A class is a blue print of an object.</a:t>
            </a:r>
            <a:endParaRPr/>
          </a:p>
          <a:p>
            <a:pPr indent="0" lvl="0" marL="0" rtl="0" algn="just">
              <a:lnSpc>
                <a:spcPct val="80000"/>
              </a:lnSpc>
              <a:spcBef>
                <a:spcPts val="544"/>
              </a:spcBef>
              <a:spcAft>
                <a:spcPts val="0"/>
              </a:spcAft>
              <a:buClr>
                <a:srgbClr val="888888"/>
              </a:buClr>
              <a:buSzPts val="2720"/>
              <a:buNone/>
            </a:pPr>
            <a:r>
              <a:t/>
            </a:r>
            <a:endParaRPr sz="2720">
              <a:solidFill>
                <a:schemeClr val="dk1"/>
              </a:solidFill>
            </a:endParaRPr>
          </a:p>
        </p:txBody>
      </p:sp>
      <p:sp>
        <p:nvSpPr>
          <p:cNvPr id="582" name="Google Shape;582;p6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6" name="Shape 586"/>
        <p:cNvGrpSpPr/>
        <p:nvPr/>
      </p:nvGrpSpPr>
      <p:grpSpPr>
        <a:xfrm>
          <a:off x="0" y="0"/>
          <a:ext cx="0" cy="0"/>
          <a:chOff x="0" y="0"/>
          <a:chExt cx="0" cy="0"/>
        </a:xfrm>
      </p:grpSpPr>
      <p:sp>
        <p:nvSpPr>
          <p:cNvPr id="587" name="Google Shape;587;p70"/>
          <p:cNvSpPr txBox="1"/>
          <p:nvPr>
            <p:ph idx="1" type="subTitle"/>
          </p:nvPr>
        </p:nvSpPr>
        <p:spPr>
          <a:xfrm>
            <a:off x="0" y="226700"/>
            <a:ext cx="8915400" cy="6326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1760"/>
              <a:buNone/>
            </a:pPr>
            <a:r>
              <a:rPr b="1" i="1" lang="en-US" sz="2700"/>
              <a:t>class Abc{</a:t>
            </a:r>
            <a:endParaRPr sz="2700"/>
          </a:p>
          <a:p>
            <a:pPr indent="0" lvl="1" marL="457200" rtl="0" algn="l">
              <a:lnSpc>
                <a:spcPct val="80000"/>
              </a:lnSpc>
              <a:spcBef>
                <a:spcPts val="308"/>
              </a:spcBef>
              <a:spcAft>
                <a:spcPts val="0"/>
              </a:spcAft>
              <a:buClr>
                <a:srgbClr val="888888"/>
              </a:buClr>
              <a:buSzPts val="1540"/>
              <a:buNone/>
            </a:pPr>
            <a:r>
              <a:rPr b="1" i="1" lang="en-US" sz="2700"/>
              <a:t>int x,y; </a:t>
            </a:r>
            <a:r>
              <a:rPr b="1" i="1" lang="en-US" sz="2700">
                <a:solidFill>
                  <a:srgbClr val="FF0000"/>
                </a:solidFill>
              </a:rPr>
              <a:t>//data members</a:t>
            </a:r>
            <a:endParaRPr sz="2700"/>
          </a:p>
          <a:p>
            <a:pPr indent="0" lvl="1" marL="457200" rtl="0" algn="l">
              <a:lnSpc>
                <a:spcPct val="80000"/>
              </a:lnSpc>
              <a:spcBef>
                <a:spcPts val="308"/>
              </a:spcBef>
              <a:spcAft>
                <a:spcPts val="0"/>
              </a:spcAft>
              <a:buClr>
                <a:srgbClr val="888888"/>
              </a:buClr>
              <a:buSzPts val="1540"/>
              <a:buNone/>
            </a:pPr>
            <a:r>
              <a:t/>
            </a:r>
            <a:endParaRPr b="1" i="1" sz="2700"/>
          </a:p>
          <a:p>
            <a:pPr indent="0" lvl="1" marL="457200" rtl="0" algn="l">
              <a:lnSpc>
                <a:spcPct val="80000"/>
              </a:lnSpc>
              <a:spcBef>
                <a:spcPts val="308"/>
              </a:spcBef>
              <a:spcAft>
                <a:spcPts val="0"/>
              </a:spcAft>
              <a:buClr>
                <a:srgbClr val="FF0000"/>
              </a:buClr>
              <a:buSzPts val="1540"/>
              <a:buNone/>
            </a:pPr>
            <a:r>
              <a:rPr b="1" i="1" lang="en-US" sz="2700">
                <a:solidFill>
                  <a:srgbClr val="FF0000"/>
                </a:solidFill>
              </a:rPr>
              <a:t>//constructor</a:t>
            </a:r>
            <a:endParaRPr sz="2700"/>
          </a:p>
          <a:p>
            <a:pPr indent="0" lvl="1" marL="457200" rtl="0" algn="l">
              <a:lnSpc>
                <a:spcPct val="80000"/>
              </a:lnSpc>
              <a:spcBef>
                <a:spcPts val="308"/>
              </a:spcBef>
              <a:spcAft>
                <a:spcPts val="0"/>
              </a:spcAft>
              <a:buClr>
                <a:srgbClr val="888888"/>
              </a:buClr>
              <a:buSzPts val="1540"/>
              <a:buNone/>
            </a:pPr>
            <a:r>
              <a:rPr b="1" i="1" lang="en-US" sz="2700"/>
              <a:t>Abc(){</a:t>
            </a:r>
            <a:endParaRPr sz="2700"/>
          </a:p>
          <a:p>
            <a:pPr indent="0" lvl="1" marL="457200" rtl="0" algn="l">
              <a:lnSpc>
                <a:spcPct val="80000"/>
              </a:lnSpc>
              <a:spcBef>
                <a:spcPts val="308"/>
              </a:spcBef>
              <a:spcAft>
                <a:spcPts val="0"/>
              </a:spcAft>
              <a:buClr>
                <a:srgbClr val="888888"/>
              </a:buClr>
              <a:buSzPts val="1540"/>
              <a:buNone/>
            </a:pPr>
            <a:r>
              <a:rPr b="1" i="1" lang="en-US" sz="2700"/>
              <a:t>//statements</a:t>
            </a:r>
            <a:endParaRPr sz="2700"/>
          </a:p>
          <a:p>
            <a:pPr indent="0" lvl="1" marL="457200" rtl="0" algn="l">
              <a:lnSpc>
                <a:spcPct val="80000"/>
              </a:lnSpc>
              <a:spcBef>
                <a:spcPts val="308"/>
              </a:spcBef>
              <a:spcAft>
                <a:spcPts val="0"/>
              </a:spcAft>
              <a:buClr>
                <a:srgbClr val="888888"/>
              </a:buClr>
              <a:buSzPts val="1540"/>
              <a:buNone/>
            </a:pPr>
            <a:r>
              <a:rPr b="1" i="1" lang="en-US" sz="2700"/>
              <a:t>}</a:t>
            </a:r>
            <a:endParaRPr sz="2700"/>
          </a:p>
          <a:p>
            <a:pPr indent="0" lvl="1" marL="457200" rtl="0" algn="l">
              <a:lnSpc>
                <a:spcPct val="80000"/>
              </a:lnSpc>
              <a:spcBef>
                <a:spcPts val="308"/>
              </a:spcBef>
              <a:spcAft>
                <a:spcPts val="0"/>
              </a:spcAft>
              <a:buClr>
                <a:srgbClr val="888888"/>
              </a:buClr>
              <a:buSzPts val="1540"/>
              <a:buNone/>
            </a:pPr>
            <a:r>
              <a:t/>
            </a:r>
            <a:endParaRPr b="1" i="1" sz="2700"/>
          </a:p>
          <a:p>
            <a:pPr indent="0" lvl="1" marL="457200" rtl="0" algn="l">
              <a:lnSpc>
                <a:spcPct val="80000"/>
              </a:lnSpc>
              <a:spcBef>
                <a:spcPts val="308"/>
              </a:spcBef>
              <a:spcAft>
                <a:spcPts val="0"/>
              </a:spcAft>
              <a:buClr>
                <a:srgbClr val="FF0000"/>
              </a:buClr>
              <a:buSzPts val="1540"/>
              <a:buNone/>
            </a:pPr>
            <a:r>
              <a:rPr b="1" i="1" lang="en-US" sz="2700">
                <a:solidFill>
                  <a:srgbClr val="FF0000"/>
                </a:solidFill>
              </a:rPr>
              <a:t>//method</a:t>
            </a:r>
            <a:endParaRPr sz="2700"/>
          </a:p>
          <a:p>
            <a:pPr indent="0" lvl="1" marL="457200" rtl="0" algn="l">
              <a:lnSpc>
                <a:spcPct val="80000"/>
              </a:lnSpc>
              <a:spcBef>
                <a:spcPts val="308"/>
              </a:spcBef>
              <a:spcAft>
                <a:spcPts val="0"/>
              </a:spcAft>
              <a:buClr>
                <a:srgbClr val="888888"/>
              </a:buClr>
              <a:buSzPts val="1540"/>
              <a:buNone/>
            </a:pPr>
            <a:r>
              <a:rPr b="1" i="1" lang="en-US" sz="2700"/>
              <a:t>void met1(){</a:t>
            </a:r>
            <a:endParaRPr sz="2700"/>
          </a:p>
          <a:p>
            <a:pPr indent="0" lvl="1" marL="457200" rtl="0" algn="l">
              <a:lnSpc>
                <a:spcPct val="80000"/>
              </a:lnSpc>
              <a:spcBef>
                <a:spcPts val="308"/>
              </a:spcBef>
              <a:spcAft>
                <a:spcPts val="0"/>
              </a:spcAft>
              <a:buClr>
                <a:srgbClr val="888888"/>
              </a:buClr>
              <a:buSzPts val="1540"/>
              <a:buNone/>
            </a:pPr>
            <a:r>
              <a:rPr b="1" i="1" lang="en-US" sz="2700"/>
              <a:t>//statements</a:t>
            </a:r>
            <a:endParaRPr sz="2700"/>
          </a:p>
          <a:p>
            <a:pPr indent="0" lvl="1" marL="457200" rtl="0" algn="l">
              <a:lnSpc>
                <a:spcPct val="80000"/>
              </a:lnSpc>
              <a:spcBef>
                <a:spcPts val="308"/>
              </a:spcBef>
              <a:spcAft>
                <a:spcPts val="0"/>
              </a:spcAft>
              <a:buClr>
                <a:srgbClr val="888888"/>
              </a:buClr>
              <a:buSzPts val="1540"/>
              <a:buNone/>
            </a:pPr>
            <a:r>
              <a:rPr b="1" i="1" lang="en-US" sz="2700"/>
              <a:t>}</a:t>
            </a:r>
            <a:endParaRPr sz="2700"/>
          </a:p>
          <a:p>
            <a:pPr indent="0" lvl="1" marL="457200" rtl="0" algn="l">
              <a:lnSpc>
                <a:spcPct val="80000"/>
              </a:lnSpc>
              <a:spcBef>
                <a:spcPts val="308"/>
              </a:spcBef>
              <a:spcAft>
                <a:spcPts val="0"/>
              </a:spcAft>
              <a:buClr>
                <a:srgbClr val="888888"/>
              </a:buClr>
              <a:buSzPts val="1540"/>
              <a:buNone/>
            </a:pPr>
            <a:r>
              <a:t/>
            </a:r>
            <a:endParaRPr b="1" i="1" sz="2700"/>
          </a:p>
          <a:p>
            <a:pPr indent="0" lvl="1" marL="457200" rtl="0" algn="l">
              <a:lnSpc>
                <a:spcPct val="80000"/>
              </a:lnSpc>
              <a:spcBef>
                <a:spcPts val="308"/>
              </a:spcBef>
              <a:spcAft>
                <a:spcPts val="0"/>
              </a:spcAft>
              <a:buClr>
                <a:srgbClr val="888888"/>
              </a:buClr>
              <a:buSzPts val="1540"/>
              <a:buNone/>
            </a:pPr>
            <a:r>
              <a:rPr b="1" i="1" lang="en-US" sz="2700"/>
              <a:t>void met2(){</a:t>
            </a:r>
            <a:endParaRPr sz="2700"/>
          </a:p>
          <a:p>
            <a:pPr indent="0" lvl="1" marL="457200" rtl="0" algn="l">
              <a:lnSpc>
                <a:spcPct val="80000"/>
              </a:lnSpc>
              <a:spcBef>
                <a:spcPts val="308"/>
              </a:spcBef>
              <a:spcAft>
                <a:spcPts val="0"/>
              </a:spcAft>
              <a:buClr>
                <a:srgbClr val="888888"/>
              </a:buClr>
              <a:buSzPts val="1540"/>
              <a:buNone/>
            </a:pPr>
            <a:r>
              <a:rPr b="1" i="1" lang="en-US" sz="2700"/>
              <a:t>//statements</a:t>
            </a:r>
            <a:endParaRPr sz="2700"/>
          </a:p>
          <a:p>
            <a:pPr indent="0" lvl="1" marL="457200" rtl="0" algn="l">
              <a:lnSpc>
                <a:spcPct val="80000"/>
              </a:lnSpc>
              <a:spcBef>
                <a:spcPts val="308"/>
              </a:spcBef>
              <a:spcAft>
                <a:spcPts val="0"/>
              </a:spcAft>
              <a:buClr>
                <a:srgbClr val="888888"/>
              </a:buClr>
              <a:buSzPts val="1540"/>
              <a:buNone/>
            </a:pPr>
            <a:r>
              <a:rPr b="1" i="1" lang="en-US" sz="2700"/>
              <a:t>}</a:t>
            </a:r>
            <a:endParaRPr sz="2700"/>
          </a:p>
          <a:p>
            <a:pPr indent="0" lvl="0" marL="0" rtl="0" algn="l">
              <a:lnSpc>
                <a:spcPct val="80000"/>
              </a:lnSpc>
              <a:spcBef>
                <a:spcPts val="352"/>
              </a:spcBef>
              <a:spcAft>
                <a:spcPts val="0"/>
              </a:spcAft>
              <a:buClr>
                <a:srgbClr val="888888"/>
              </a:buClr>
              <a:buSzPts val="1760"/>
              <a:buNone/>
            </a:pPr>
            <a:r>
              <a:rPr b="1" i="1" lang="en-US" sz="2700"/>
              <a:t>}</a:t>
            </a:r>
            <a:endParaRPr sz="2700"/>
          </a:p>
          <a:p>
            <a:pPr indent="0" lvl="0" marL="0" rtl="0" algn="l">
              <a:lnSpc>
                <a:spcPct val="80000"/>
              </a:lnSpc>
              <a:spcBef>
                <a:spcPts val="352"/>
              </a:spcBef>
              <a:spcAft>
                <a:spcPts val="0"/>
              </a:spcAft>
              <a:buClr>
                <a:srgbClr val="888888"/>
              </a:buClr>
              <a:buSzPts val="1760"/>
              <a:buNone/>
            </a:pPr>
            <a:r>
              <a:t/>
            </a:r>
            <a:endParaRPr sz="2000"/>
          </a:p>
        </p:txBody>
      </p:sp>
      <p:sp>
        <p:nvSpPr>
          <p:cNvPr id="588" name="Google Shape;588;p7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589" name="Google Shape;589;p70"/>
          <p:cNvCxnSpPr/>
          <p:nvPr/>
        </p:nvCxnSpPr>
        <p:spPr>
          <a:xfrm flipH="1" rot="10800000">
            <a:off x="1828800" y="4876800"/>
            <a:ext cx="2590800" cy="6858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3" name="Shape 593"/>
        <p:cNvGrpSpPr/>
        <p:nvPr/>
      </p:nvGrpSpPr>
      <p:grpSpPr>
        <a:xfrm>
          <a:off x="0" y="0"/>
          <a:ext cx="0" cy="0"/>
          <a:chOff x="0" y="0"/>
          <a:chExt cx="0" cy="0"/>
        </a:xfrm>
      </p:grpSpPr>
      <p:sp>
        <p:nvSpPr>
          <p:cNvPr id="594" name="Google Shape;594;p71"/>
          <p:cNvSpPr txBox="1"/>
          <p:nvPr>
            <p:ph idx="1" type="subTitle"/>
          </p:nvPr>
        </p:nvSpPr>
        <p:spPr>
          <a:xfrm>
            <a:off x="0" y="226700"/>
            <a:ext cx="8915400" cy="6326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52"/>
              </a:spcBef>
              <a:spcAft>
                <a:spcPts val="0"/>
              </a:spcAft>
              <a:buClr>
                <a:srgbClr val="888888"/>
              </a:buClr>
              <a:buSzPts val="1760"/>
              <a:buNone/>
            </a:pPr>
            <a:r>
              <a:t/>
            </a:r>
            <a:endParaRPr sz="2000"/>
          </a:p>
          <a:p>
            <a:pPr indent="0" lvl="0" marL="0" rtl="0" algn="l">
              <a:lnSpc>
                <a:spcPct val="80000"/>
              </a:lnSpc>
              <a:spcBef>
                <a:spcPts val="352"/>
              </a:spcBef>
              <a:spcAft>
                <a:spcPts val="0"/>
              </a:spcAft>
              <a:buClr>
                <a:srgbClr val="888888"/>
              </a:buClr>
              <a:buSzPts val="1760"/>
              <a:buNone/>
            </a:pPr>
            <a:r>
              <a:rPr b="1" lang="en-US"/>
              <a:t>How to create object of a class?</a:t>
            </a:r>
            <a:endParaRPr/>
          </a:p>
          <a:p>
            <a:pPr indent="0" lvl="0" marL="0" rtl="0" algn="l">
              <a:lnSpc>
                <a:spcPct val="80000"/>
              </a:lnSpc>
              <a:spcBef>
                <a:spcPts val="352"/>
              </a:spcBef>
              <a:spcAft>
                <a:spcPts val="0"/>
              </a:spcAft>
              <a:buClr>
                <a:srgbClr val="888888"/>
              </a:buClr>
              <a:buSzPts val="1760"/>
              <a:buNone/>
            </a:pPr>
            <a:r>
              <a:rPr b="1" lang="en-US"/>
              <a:t>Int x;</a:t>
            </a:r>
            <a:endParaRPr/>
          </a:p>
          <a:p>
            <a:pPr indent="0" lvl="0" marL="0" rtl="0" algn="l">
              <a:lnSpc>
                <a:spcPct val="80000"/>
              </a:lnSpc>
              <a:spcBef>
                <a:spcPts val="352"/>
              </a:spcBef>
              <a:spcAft>
                <a:spcPts val="0"/>
              </a:spcAft>
              <a:buClr>
                <a:srgbClr val="888888"/>
              </a:buClr>
              <a:buSzPts val="1760"/>
              <a:buNone/>
            </a:pPr>
            <a:r>
              <a:rPr b="1" lang="en-US"/>
              <a:t>Abc obj;</a:t>
            </a:r>
            <a:endParaRPr/>
          </a:p>
          <a:p>
            <a:pPr indent="0" lvl="0" marL="0" rtl="0" algn="l">
              <a:lnSpc>
                <a:spcPct val="80000"/>
              </a:lnSpc>
              <a:spcBef>
                <a:spcPts val="352"/>
              </a:spcBef>
              <a:spcAft>
                <a:spcPts val="0"/>
              </a:spcAft>
              <a:buClr>
                <a:srgbClr val="888888"/>
              </a:buClr>
              <a:buSzPts val="1760"/>
              <a:buNone/>
            </a:pPr>
            <a:r>
              <a:rPr b="1" lang="en-US"/>
              <a:t>obj=</a:t>
            </a:r>
            <a:r>
              <a:rPr b="1" lang="en-US">
                <a:solidFill>
                  <a:srgbClr val="FF0000"/>
                </a:solidFill>
              </a:rPr>
              <a:t>new</a:t>
            </a:r>
            <a:r>
              <a:rPr b="1" lang="en-US"/>
              <a:t> Abc();</a:t>
            </a:r>
            <a:endParaRPr/>
          </a:p>
          <a:p>
            <a:pPr indent="0" lvl="0" marL="0" rtl="0" algn="l">
              <a:lnSpc>
                <a:spcPct val="80000"/>
              </a:lnSpc>
              <a:spcBef>
                <a:spcPts val="352"/>
              </a:spcBef>
              <a:spcAft>
                <a:spcPts val="0"/>
              </a:spcAft>
              <a:buClr>
                <a:srgbClr val="888888"/>
              </a:buClr>
              <a:buSzPts val="1760"/>
              <a:buNone/>
            </a:pPr>
            <a:r>
              <a:t/>
            </a:r>
            <a:endParaRPr b="1"/>
          </a:p>
          <a:p>
            <a:pPr indent="0" lvl="0" marL="0" rtl="0" algn="l">
              <a:lnSpc>
                <a:spcPct val="80000"/>
              </a:lnSpc>
              <a:spcBef>
                <a:spcPts val="352"/>
              </a:spcBef>
              <a:spcAft>
                <a:spcPts val="0"/>
              </a:spcAft>
              <a:buClr>
                <a:srgbClr val="888888"/>
              </a:buClr>
              <a:buSzPts val="1760"/>
              <a:buNone/>
            </a:pPr>
            <a:r>
              <a:rPr b="1" lang="en-US"/>
              <a:t>NOTE: </a:t>
            </a:r>
            <a:r>
              <a:rPr lang="en-US"/>
              <a:t>A class can have zero or more data members, constructors, methods</a:t>
            </a:r>
            <a:endParaRPr/>
          </a:p>
        </p:txBody>
      </p:sp>
      <p:sp>
        <p:nvSpPr>
          <p:cNvPr id="595" name="Google Shape;595;p7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cxnSp>
        <p:nvCxnSpPr>
          <p:cNvPr id="596" name="Google Shape;596;p71"/>
          <p:cNvCxnSpPr/>
          <p:nvPr/>
        </p:nvCxnSpPr>
        <p:spPr>
          <a:xfrm flipH="1" rot="10800000">
            <a:off x="1828800" y="4876800"/>
            <a:ext cx="2590800" cy="6858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0" name="Shape 600"/>
        <p:cNvGrpSpPr/>
        <p:nvPr/>
      </p:nvGrpSpPr>
      <p:grpSpPr>
        <a:xfrm>
          <a:off x="0" y="0"/>
          <a:ext cx="0" cy="0"/>
          <a:chOff x="0" y="0"/>
          <a:chExt cx="0" cy="0"/>
        </a:xfrm>
      </p:grpSpPr>
      <p:sp>
        <p:nvSpPr>
          <p:cNvPr id="601" name="Google Shape;601;p72"/>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18. Method Recursion:</a:t>
            </a:r>
            <a:endParaRPr b="1"/>
          </a:p>
          <a:p>
            <a:pPr indent="0" lvl="0" marL="0" rtl="0" algn="just">
              <a:lnSpc>
                <a:spcPct val="100000"/>
              </a:lnSpc>
              <a:spcBef>
                <a:spcPts val="640"/>
              </a:spcBef>
              <a:spcAft>
                <a:spcPts val="0"/>
              </a:spcAft>
              <a:buClr>
                <a:schemeClr val="dk1"/>
              </a:buClr>
              <a:buSzPts val="3200"/>
              <a:buNone/>
            </a:pPr>
            <a:r>
              <a:rPr lang="en-US">
                <a:solidFill>
                  <a:schemeClr val="dk1"/>
                </a:solidFill>
              </a:rPr>
              <a:t>A method invoking itself is called as Method Recursion. For example…</a:t>
            </a:r>
            <a:endParaRPr/>
          </a:p>
          <a:p>
            <a:pPr indent="0" lvl="0" marL="0" rtl="0" algn="just">
              <a:lnSpc>
                <a:spcPct val="100000"/>
              </a:lnSpc>
              <a:spcBef>
                <a:spcPts val="640"/>
              </a:spcBef>
              <a:spcAft>
                <a:spcPts val="0"/>
              </a:spcAft>
              <a:buClr>
                <a:schemeClr val="dk1"/>
              </a:buClr>
              <a:buSzPts val="3200"/>
              <a:buNone/>
            </a:pPr>
            <a:r>
              <a:rPr lang="en-US">
                <a:solidFill>
                  <a:schemeClr val="dk1"/>
                </a:solidFill>
              </a:rPr>
              <a:t>class Xyz{</a:t>
            </a:r>
            <a:endParaRPr/>
          </a:p>
          <a:p>
            <a:pPr indent="0" lvl="0" marL="0" rtl="0" algn="just">
              <a:lnSpc>
                <a:spcPct val="100000"/>
              </a:lnSpc>
              <a:spcBef>
                <a:spcPts val="640"/>
              </a:spcBef>
              <a:spcAft>
                <a:spcPts val="0"/>
              </a:spcAft>
              <a:buClr>
                <a:schemeClr val="dk1"/>
              </a:buClr>
              <a:buSzPts val="3200"/>
              <a:buNone/>
            </a:pPr>
            <a:r>
              <a:rPr lang="en-US">
                <a:solidFill>
                  <a:schemeClr val="dk1"/>
                </a:solidFill>
              </a:rPr>
              <a:t>void met1()</a:t>
            </a:r>
            <a:endParaRPr/>
          </a:p>
          <a:p>
            <a:pPr indent="0" lvl="1" marL="457200" rtl="0" algn="just">
              <a:lnSpc>
                <a:spcPct val="100000"/>
              </a:lnSpc>
              <a:spcBef>
                <a:spcPts val="560"/>
              </a:spcBef>
              <a:spcAft>
                <a:spcPts val="0"/>
              </a:spcAft>
              <a:buClr>
                <a:schemeClr val="dk1"/>
              </a:buClr>
              <a:buSzPts val="2800"/>
              <a:buNone/>
            </a:pPr>
            <a:r>
              <a:rPr lang="en-US">
                <a:solidFill>
                  <a:schemeClr val="dk1"/>
                </a:solidFill>
              </a:rPr>
              <a:t>{</a:t>
            </a:r>
            <a:endParaRPr/>
          </a:p>
          <a:p>
            <a:pPr indent="0" lvl="2" marL="914400" rtl="0" algn="just">
              <a:lnSpc>
                <a:spcPct val="100000"/>
              </a:lnSpc>
              <a:spcBef>
                <a:spcPts val="480"/>
              </a:spcBef>
              <a:spcAft>
                <a:spcPts val="0"/>
              </a:spcAft>
              <a:buClr>
                <a:schemeClr val="dk1"/>
              </a:buClr>
              <a:buSzPts val="2400"/>
              <a:buNone/>
            </a:pPr>
            <a:r>
              <a:rPr lang="en-US">
                <a:solidFill>
                  <a:schemeClr val="dk1"/>
                </a:solidFill>
              </a:rPr>
              <a:t>if(condition1)</a:t>
            </a:r>
            <a:endParaRPr/>
          </a:p>
          <a:p>
            <a:pPr indent="0" lvl="2" marL="914400" rtl="0" algn="just">
              <a:lnSpc>
                <a:spcPct val="100000"/>
              </a:lnSpc>
              <a:spcBef>
                <a:spcPts val="480"/>
              </a:spcBef>
              <a:spcAft>
                <a:spcPts val="0"/>
              </a:spcAft>
              <a:buClr>
                <a:schemeClr val="dk1"/>
              </a:buClr>
              <a:buSzPts val="2400"/>
              <a:buNone/>
            </a:pPr>
            <a:r>
              <a:rPr lang="en-US">
                <a:solidFill>
                  <a:schemeClr val="dk1"/>
                </a:solidFill>
              </a:rPr>
              <a:t>{</a:t>
            </a:r>
            <a:endParaRPr/>
          </a:p>
          <a:p>
            <a:pPr indent="0" lvl="2" marL="914400" rtl="0" algn="just">
              <a:lnSpc>
                <a:spcPct val="100000"/>
              </a:lnSpc>
              <a:spcBef>
                <a:spcPts val="480"/>
              </a:spcBef>
              <a:spcAft>
                <a:spcPts val="0"/>
              </a:spcAft>
              <a:buClr>
                <a:schemeClr val="dk1"/>
              </a:buClr>
              <a:buSzPts val="2400"/>
              <a:buNone/>
            </a:pPr>
            <a:r>
              <a:rPr lang="en-US">
                <a:solidFill>
                  <a:schemeClr val="dk1"/>
                </a:solidFill>
              </a:rPr>
              <a:t>	</a:t>
            </a:r>
            <a:r>
              <a:rPr lang="en-US">
                <a:solidFill>
                  <a:srgbClr val="FF0000"/>
                </a:solidFill>
              </a:rPr>
              <a:t>met1();</a:t>
            </a:r>
            <a:endParaRPr/>
          </a:p>
          <a:p>
            <a:pPr indent="0" lvl="2" marL="914400" rtl="0" algn="just">
              <a:lnSpc>
                <a:spcPct val="100000"/>
              </a:lnSpc>
              <a:spcBef>
                <a:spcPts val="480"/>
              </a:spcBef>
              <a:spcAft>
                <a:spcPts val="0"/>
              </a:spcAft>
              <a:buClr>
                <a:schemeClr val="dk1"/>
              </a:buClr>
              <a:buSzPts val="2400"/>
              <a:buNone/>
            </a:pPr>
            <a:r>
              <a:rPr lang="en-US">
                <a:solidFill>
                  <a:schemeClr val="dk1"/>
                </a:solidFill>
              </a:rPr>
              <a:t>}</a:t>
            </a:r>
            <a:endParaRPr/>
          </a:p>
          <a:p>
            <a:pPr indent="0" lvl="1" marL="457200" rtl="0" algn="just">
              <a:lnSpc>
                <a:spcPct val="100000"/>
              </a:lnSpc>
              <a:spcBef>
                <a:spcPts val="560"/>
              </a:spcBef>
              <a:spcAft>
                <a:spcPts val="0"/>
              </a:spcAft>
              <a:buClr>
                <a:schemeClr val="dk1"/>
              </a:buClr>
              <a:buSzPts val="2800"/>
              <a:buNone/>
            </a:pPr>
            <a:r>
              <a:rPr lang="en-US">
                <a:solidFill>
                  <a:schemeClr val="dk1"/>
                </a:solidFill>
              </a:rPr>
              <a:t>}</a:t>
            </a:r>
            <a:endParaRPr/>
          </a:p>
          <a:p>
            <a:pPr indent="0" lvl="0" marL="0" rtl="0" algn="just">
              <a:lnSpc>
                <a:spcPct val="100000"/>
              </a:lnSpc>
              <a:spcBef>
                <a:spcPts val="640"/>
              </a:spcBef>
              <a:spcAft>
                <a:spcPts val="0"/>
              </a:spcAft>
              <a:buClr>
                <a:schemeClr val="dk1"/>
              </a:buClr>
              <a:buSzPts val="3200"/>
              <a:buNone/>
            </a:pPr>
            <a:r>
              <a:rPr lang="en-US">
                <a:solidFill>
                  <a:schemeClr val="dk1"/>
                </a:solidFill>
              </a:rPr>
              <a:t>}</a:t>
            </a:r>
            <a:endParaRPr/>
          </a:p>
        </p:txBody>
      </p:sp>
      <p:sp>
        <p:nvSpPr>
          <p:cNvPr id="602" name="Google Shape;602;p7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6" name="Shape 606"/>
        <p:cNvGrpSpPr/>
        <p:nvPr/>
      </p:nvGrpSpPr>
      <p:grpSpPr>
        <a:xfrm>
          <a:off x="0" y="0"/>
          <a:ext cx="0" cy="0"/>
          <a:chOff x="0" y="0"/>
          <a:chExt cx="0" cy="0"/>
        </a:xfrm>
      </p:grpSpPr>
      <p:sp>
        <p:nvSpPr>
          <p:cNvPr id="607" name="Google Shape;607;p73"/>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Method Recursion:</a:t>
            </a:r>
            <a:endParaRPr b="1"/>
          </a:p>
          <a:p>
            <a:pPr indent="0" lvl="0" marL="0" rtl="0" algn="just">
              <a:lnSpc>
                <a:spcPct val="100000"/>
              </a:lnSpc>
              <a:spcBef>
                <a:spcPts val="640"/>
              </a:spcBef>
              <a:spcAft>
                <a:spcPts val="0"/>
              </a:spcAft>
              <a:buClr>
                <a:schemeClr val="dk1"/>
              </a:buClr>
              <a:buSzPts val="3200"/>
              <a:buNone/>
            </a:pPr>
            <a:r>
              <a:rPr lang="en-US">
                <a:solidFill>
                  <a:schemeClr val="dk1"/>
                </a:solidFill>
              </a:rPr>
              <a:t>When method recursion is not used appropriately, a method may invoke itself or other methods infinitely.</a:t>
            </a:r>
            <a:endParaRPr>
              <a:solidFill>
                <a:schemeClr val="dk1"/>
              </a:solidFill>
            </a:endParaRPr>
          </a:p>
          <a:p>
            <a:pPr indent="0" lvl="0" marL="0" rtl="0" algn="just">
              <a:lnSpc>
                <a:spcPct val="100000"/>
              </a:lnSpc>
              <a:spcBef>
                <a:spcPts val="640"/>
              </a:spcBef>
              <a:spcAft>
                <a:spcPts val="0"/>
              </a:spcAft>
              <a:buClr>
                <a:schemeClr val="dk1"/>
              </a:buClr>
              <a:buSzPts val="3200"/>
              <a:buNone/>
            </a:pPr>
            <a:r>
              <a:t/>
            </a:r>
            <a:endParaRPr>
              <a:solidFill>
                <a:schemeClr val="dk1"/>
              </a:solidFill>
            </a:endParaRPr>
          </a:p>
          <a:p>
            <a:pPr indent="0" lvl="0" marL="0" rtl="0" algn="just">
              <a:lnSpc>
                <a:spcPct val="100000"/>
              </a:lnSpc>
              <a:spcBef>
                <a:spcPts val="640"/>
              </a:spcBef>
              <a:spcAft>
                <a:spcPts val="0"/>
              </a:spcAft>
              <a:buClr>
                <a:schemeClr val="dk1"/>
              </a:buClr>
              <a:buSzPts val="3200"/>
              <a:buNone/>
            </a:pPr>
            <a:r>
              <a:rPr lang="en-US">
                <a:solidFill>
                  <a:schemeClr val="dk1"/>
                </a:solidFill>
              </a:rPr>
              <a:t>Logical errors may result in infinite recursion, and may end up with </a:t>
            </a:r>
            <a:r>
              <a:rPr lang="en-US">
                <a:solidFill>
                  <a:srgbClr val="FF0000"/>
                </a:solidFill>
              </a:rPr>
              <a:t>StackOverflowError</a:t>
            </a:r>
            <a:r>
              <a:rPr lang="en-US">
                <a:solidFill>
                  <a:schemeClr val="dk1"/>
                </a:solidFill>
              </a:rPr>
              <a:t>. </a:t>
            </a:r>
            <a:endParaRPr/>
          </a:p>
        </p:txBody>
      </p:sp>
      <p:sp>
        <p:nvSpPr>
          <p:cNvPr id="608" name="Google Shape;608;p7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1"/>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5200"/>
              <a:buNone/>
            </a:pPr>
            <a:r>
              <a:rPr b="1" lang="en-US" sz="2800">
                <a:solidFill>
                  <a:srgbClr val="FF0000"/>
                </a:solidFill>
              </a:rPr>
              <a:t>2. Features of Java</a:t>
            </a:r>
            <a:endParaRPr b="1" sz="2800">
              <a:solidFill>
                <a:schemeClr val="dk1"/>
              </a:solidFill>
              <a:highlight>
                <a:srgbClr val="FFFFFF"/>
              </a:highlight>
              <a:latin typeface="Verdana"/>
              <a:ea typeface="Verdana"/>
              <a:cs typeface="Verdana"/>
              <a:sym typeface="Verdana"/>
            </a:endParaRPr>
          </a:p>
          <a:p>
            <a:pPr indent="-406400" lvl="0" marL="457200" marR="25400" rtl="0" algn="just">
              <a:lnSpc>
                <a:spcPct val="157500"/>
              </a:lnSpc>
              <a:spcBef>
                <a:spcPts val="1300"/>
              </a:spcBef>
              <a:spcAft>
                <a:spcPts val="0"/>
              </a:spcAft>
              <a:buClr>
                <a:srgbClr val="FF0000"/>
              </a:buClr>
              <a:buSzPts val="2800"/>
              <a:buFont typeface="Arial"/>
              <a:buAutoNum type="arabicPeriod"/>
            </a:pPr>
            <a:r>
              <a:rPr b="1" lang="en-US">
                <a:solidFill>
                  <a:srgbClr val="FF0000"/>
                </a:solidFill>
                <a:highlight>
                  <a:srgbClr val="FFFFFF"/>
                </a:highlight>
              </a:rPr>
              <a:t>Object-Oriented</a:t>
            </a:r>
            <a:endParaRPr b="1">
              <a:solidFill>
                <a:srgbClr val="FF0000"/>
              </a:solidFill>
              <a:highlight>
                <a:srgbClr val="FFFFFF"/>
              </a:highlight>
            </a:endParaRPr>
          </a:p>
          <a:p>
            <a:pPr indent="-406400" lvl="0" marL="457200" marR="25400" rtl="0" algn="just">
              <a:lnSpc>
                <a:spcPct val="157500"/>
              </a:lnSpc>
              <a:spcBef>
                <a:spcPts val="0"/>
              </a:spcBef>
              <a:spcAft>
                <a:spcPts val="0"/>
              </a:spcAft>
              <a:buClr>
                <a:schemeClr val="dk1"/>
              </a:buClr>
              <a:buSzPts val="2800"/>
              <a:buFont typeface="Verdana"/>
              <a:buAutoNum type="arabicPeriod"/>
            </a:pPr>
            <a:r>
              <a:rPr b="1" lang="en-US">
                <a:solidFill>
                  <a:srgbClr val="FF0000"/>
                </a:solidFill>
                <a:highlight>
                  <a:srgbClr val="FFFFFF"/>
                </a:highlight>
              </a:rPr>
              <a:t>Portable &amp; Platform independent:</a:t>
            </a:r>
            <a:r>
              <a:rPr lang="en-US">
                <a:solidFill>
                  <a:schemeClr val="dk1"/>
                </a:solidFill>
                <a:highlight>
                  <a:srgbClr val="FFFFFF"/>
                </a:highlight>
              </a:rPr>
              <a:t> Java Program once compiled into .class can run on various operating Systems and Hardware without any changes</a:t>
            </a:r>
            <a:endParaRPr>
              <a:solidFill>
                <a:schemeClr val="dk1"/>
              </a:solidFill>
              <a:highlight>
                <a:srgbClr val="FFFFFF"/>
              </a:highlight>
            </a:endParaRPr>
          </a:p>
          <a:p>
            <a:pPr indent="-406400" lvl="0" marL="457200" marR="25400" rtl="0" algn="just">
              <a:lnSpc>
                <a:spcPct val="157500"/>
              </a:lnSpc>
              <a:spcBef>
                <a:spcPts val="0"/>
              </a:spcBef>
              <a:spcAft>
                <a:spcPts val="0"/>
              </a:spcAft>
              <a:buClr>
                <a:srgbClr val="FF0000"/>
              </a:buClr>
              <a:buSzPts val="2800"/>
              <a:buFont typeface="Arial"/>
              <a:buAutoNum type="arabicPeriod"/>
            </a:pPr>
            <a:r>
              <a:rPr b="1" lang="en-US">
                <a:solidFill>
                  <a:srgbClr val="FF0000"/>
                </a:solidFill>
                <a:highlight>
                  <a:srgbClr val="FFFFFF"/>
                </a:highlight>
              </a:rPr>
              <a:t>Secured</a:t>
            </a:r>
            <a:endParaRPr b="1">
              <a:solidFill>
                <a:srgbClr val="FF0000"/>
              </a:solidFill>
              <a:highlight>
                <a:srgbClr val="FFFFFF"/>
              </a:highlight>
            </a:endParaRPr>
          </a:p>
          <a:p>
            <a:pPr indent="-406400" lvl="0" marL="457200" marR="25400" rtl="0" algn="just">
              <a:lnSpc>
                <a:spcPct val="157500"/>
              </a:lnSpc>
              <a:spcBef>
                <a:spcPts val="0"/>
              </a:spcBef>
              <a:spcAft>
                <a:spcPts val="0"/>
              </a:spcAft>
              <a:buClr>
                <a:schemeClr val="dk1"/>
              </a:buClr>
              <a:buSzPts val="2800"/>
              <a:buFont typeface="Verdana"/>
              <a:buAutoNum type="arabicPeriod"/>
            </a:pPr>
            <a:r>
              <a:rPr b="1" lang="en-US">
                <a:solidFill>
                  <a:srgbClr val="FF0000"/>
                </a:solidFill>
                <a:highlight>
                  <a:srgbClr val="FFFFFF"/>
                </a:highlight>
              </a:rPr>
              <a:t>Robust:</a:t>
            </a:r>
            <a:r>
              <a:rPr lang="en-US">
                <a:solidFill>
                  <a:srgbClr val="FF0000"/>
                </a:solidFill>
                <a:highlight>
                  <a:srgbClr val="FFFFFF"/>
                </a:highlight>
              </a:rPr>
              <a:t> </a:t>
            </a:r>
            <a:r>
              <a:rPr lang="en-US">
                <a:solidFill>
                  <a:schemeClr val="dk1"/>
                </a:solidFill>
                <a:highlight>
                  <a:srgbClr val="FFFFFF"/>
                </a:highlight>
              </a:rPr>
              <a:t>Exception Handling, memory management &amp; garbage collection makes Java Programs more robust</a:t>
            </a:r>
            <a:endParaRPr>
              <a:solidFill>
                <a:schemeClr val="dk1"/>
              </a:solidFill>
              <a:highlight>
                <a:srgbClr val="FFFFFF"/>
              </a:highlight>
            </a:endParaRPr>
          </a:p>
          <a:p>
            <a:pPr indent="0" lvl="0" marL="0" rtl="0" algn="just">
              <a:lnSpc>
                <a:spcPct val="100000"/>
              </a:lnSpc>
              <a:spcBef>
                <a:spcPts val="1000"/>
              </a:spcBef>
              <a:spcAft>
                <a:spcPts val="0"/>
              </a:spcAft>
              <a:buClr>
                <a:srgbClr val="888888"/>
              </a:buClr>
              <a:buSzPts val="3200"/>
              <a:buNone/>
            </a:pPr>
            <a:r>
              <a:t/>
            </a:r>
            <a:endParaRPr sz="2800"/>
          </a:p>
          <a:p>
            <a:pPr indent="0" lvl="0" marL="0" rtl="0" algn="just">
              <a:lnSpc>
                <a:spcPct val="100000"/>
              </a:lnSpc>
              <a:spcBef>
                <a:spcPts val="640"/>
              </a:spcBef>
              <a:spcAft>
                <a:spcPts val="0"/>
              </a:spcAft>
              <a:buClr>
                <a:srgbClr val="888888"/>
              </a:buClr>
              <a:buSzPts val="3200"/>
              <a:buNone/>
            </a:pPr>
            <a:r>
              <a:t/>
            </a:r>
            <a:endParaRPr/>
          </a:p>
        </p:txBody>
      </p:sp>
      <p:sp>
        <p:nvSpPr>
          <p:cNvPr id="95" name="Google Shape;95;p1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2" name="Shape 612"/>
        <p:cNvGrpSpPr/>
        <p:nvPr/>
      </p:nvGrpSpPr>
      <p:grpSpPr>
        <a:xfrm>
          <a:off x="0" y="0"/>
          <a:ext cx="0" cy="0"/>
          <a:chOff x="0" y="0"/>
          <a:chExt cx="0" cy="0"/>
        </a:xfrm>
      </p:grpSpPr>
      <p:sp>
        <p:nvSpPr>
          <p:cNvPr id="613" name="Google Shape;613;p74"/>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19. What is encapsulation?</a:t>
            </a:r>
            <a:endParaRPr b="1"/>
          </a:p>
          <a:p>
            <a:pPr indent="0" lvl="0" marL="0" rtl="0" algn="just">
              <a:lnSpc>
                <a:spcPct val="100000"/>
              </a:lnSpc>
              <a:spcBef>
                <a:spcPts val="640"/>
              </a:spcBef>
              <a:spcAft>
                <a:spcPts val="0"/>
              </a:spcAft>
              <a:buClr>
                <a:srgbClr val="888888"/>
              </a:buClr>
              <a:buSzPts val="3200"/>
              <a:buNone/>
            </a:pPr>
            <a:r>
              <a:rPr b="1" lang="en-US"/>
              <a:t>Encapsulation</a:t>
            </a:r>
            <a:r>
              <a:rPr lang="en-US"/>
              <a:t> in </a:t>
            </a:r>
            <a:r>
              <a:rPr b="1" lang="en-US"/>
              <a:t>Java</a:t>
            </a:r>
            <a:r>
              <a:rPr lang="en-US"/>
              <a:t> is a mechanism of wrapping the data (variables) and code acting on the data (methods) together as a single unit.</a:t>
            </a:r>
            <a:endParaRPr/>
          </a:p>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a:t>Encapsulation reduces complexity of software, making it easier to read, update.</a:t>
            </a:r>
            <a:endParaRPr/>
          </a:p>
          <a:p>
            <a:pPr indent="0" lvl="0" marL="0" rtl="0" algn="just">
              <a:lnSpc>
                <a:spcPct val="100000"/>
              </a:lnSpc>
              <a:spcBef>
                <a:spcPts val="640"/>
              </a:spcBef>
              <a:spcAft>
                <a:spcPts val="0"/>
              </a:spcAft>
              <a:buClr>
                <a:srgbClr val="888888"/>
              </a:buClr>
              <a:buSzPts val="3200"/>
              <a:buNone/>
            </a:pPr>
            <a:r>
              <a:t/>
            </a:r>
            <a:endParaRPr>
              <a:solidFill>
                <a:schemeClr val="dk1"/>
              </a:solidFill>
            </a:endParaRPr>
          </a:p>
        </p:txBody>
      </p:sp>
      <p:sp>
        <p:nvSpPr>
          <p:cNvPr id="614" name="Google Shape;614;p7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8" name="Shape 618"/>
        <p:cNvGrpSpPr/>
        <p:nvPr/>
      </p:nvGrpSpPr>
      <p:grpSpPr>
        <a:xfrm>
          <a:off x="0" y="0"/>
          <a:ext cx="0" cy="0"/>
          <a:chOff x="0" y="0"/>
          <a:chExt cx="0" cy="0"/>
        </a:xfrm>
      </p:grpSpPr>
      <p:sp>
        <p:nvSpPr>
          <p:cNvPr id="619" name="Google Shape;619;p75"/>
          <p:cNvSpPr txBox="1"/>
          <p:nvPr>
            <p:ph idx="1" type="subTitle"/>
          </p:nvPr>
        </p:nvSpPr>
        <p:spPr>
          <a:xfrm>
            <a:off x="273475" y="188925"/>
            <a:ext cx="8870400" cy="6669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Why class?</a:t>
            </a:r>
            <a:endParaRPr b="1" sz="2800">
              <a:solidFill>
                <a:srgbClr val="FF0000"/>
              </a:solidFill>
            </a:endParaRPr>
          </a:p>
          <a:p>
            <a:pPr indent="0" lvl="0" marL="0" rtl="0" algn="just">
              <a:lnSpc>
                <a:spcPct val="80000"/>
              </a:lnSpc>
              <a:spcBef>
                <a:spcPts val="400"/>
              </a:spcBef>
              <a:spcAft>
                <a:spcPts val="0"/>
              </a:spcAft>
              <a:buClr>
                <a:schemeClr val="dk1"/>
              </a:buClr>
              <a:buSzPts val="2000"/>
              <a:buNone/>
            </a:pPr>
            <a:r>
              <a:rPr lang="en-US" sz="2800"/>
              <a:t>Below are advantages of class</a:t>
            </a:r>
            <a:endParaRPr sz="2800"/>
          </a:p>
          <a:p>
            <a:pPr indent="-514350" lvl="0" marL="514350" rtl="0" algn="just">
              <a:lnSpc>
                <a:spcPct val="80000"/>
              </a:lnSpc>
              <a:spcBef>
                <a:spcPts val="400"/>
              </a:spcBef>
              <a:spcAft>
                <a:spcPts val="0"/>
              </a:spcAft>
              <a:buSzPts val="2800"/>
              <a:buAutoNum type="arabicPeriod"/>
            </a:pPr>
            <a:r>
              <a:rPr lang="en-US" sz="2800"/>
              <a:t>Reduces Complexity of code</a:t>
            </a:r>
            <a:endParaRPr sz="2800"/>
          </a:p>
          <a:p>
            <a:pPr indent="-514350" lvl="0" marL="514350" rtl="0" algn="just">
              <a:lnSpc>
                <a:spcPct val="80000"/>
              </a:lnSpc>
              <a:spcBef>
                <a:spcPts val="400"/>
              </a:spcBef>
              <a:spcAft>
                <a:spcPts val="0"/>
              </a:spcAft>
              <a:buSzPts val="2800"/>
              <a:buAutoNum type="arabicPeriod"/>
            </a:pPr>
            <a:r>
              <a:rPr lang="en-US" sz="2800"/>
              <a:t>Improves readability of the source code</a:t>
            </a:r>
            <a:endParaRPr sz="2800"/>
          </a:p>
          <a:p>
            <a:pPr indent="-514350" lvl="0" marL="514350" rtl="0" algn="just">
              <a:lnSpc>
                <a:spcPct val="80000"/>
              </a:lnSpc>
              <a:spcBef>
                <a:spcPts val="400"/>
              </a:spcBef>
              <a:spcAft>
                <a:spcPts val="0"/>
              </a:spcAft>
              <a:buSzPts val="2800"/>
              <a:buAutoNum type="arabicPeriod"/>
            </a:pPr>
            <a:r>
              <a:rPr lang="en-US" sz="2800"/>
              <a:t>Improves maintainability, modularity</a:t>
            </a:r>
            <a:endParaRPr sz="2800"/>
          </a:p>
          <a:p>
            <a:pPr indent="-514350" lvl="0" marL="514350" rtl="0" algn="just">
              <a:lnSpc>
                <a:spcPct val="80000"/>
              </a:lnSpc>
              <a:spcBef>
                <a:spcPts val="400"/>
              </a:spcBef>
              <a:spcAft>
                <a:spcPts val="0"/>
              </a:spcAft>
              <a:buSzPts val="2800"/>
              <a:buAutoNum type="arabicPeriod"/>
            </a:pPr>
            <a:r>
              <a:rPr lang="en-US" sz="2800"/>
              <a:t>Improves code reusability</a:t>
            </a:r>
            <a:endParaRPr sz="2800"/>
          </a:p>
          <a:p>
            <a:pPr indent="-514350" lvl="0" marL="514350" rtl="0" algn="just">
              <a:lnSpc>
                <a:spcPct val="80000"/>
              </a:lnSpc>
              <a:spcBef>
                <a:spcPts val="400"/>
              </a:spcBef>
              <a:spcAft>
                <a:spcPts val="0"/>
              </a:spcAft>
              <a:buSzPts val="2800"/>
              <a:buAutoNum type="arabicPeriod"/>
            </a:pPr>
            <a:r>
              <a:rPr lang="en-US" sz="2800"/>
              <a:t>Access of the members can be controlled(using private, public, protected)</a:t>
            </a:r>
            <a:endParaRPr sz="2800"/>
          </a:p>
          <a:p>
            <a:pPr indent="-514350" lvl="0" marL="514350" rtl="0" algn="just">
              <a:lnSpc>
                <a:spcPct val="80000"/>
              </a:lnSpc>
              <a:spcBef>
                <a:spcPts val="400"/>
              </a:spcBef>
              <a:spcAft>
                <a:spcPts val="0"/>
              </a:spcAft>
              <a:buSzPts val="2800"/>
              <a:buAutoNum type="arabicPeriod"/>
            </a:pPr>
            <a:r>
              <a:rPr lang="en-US" sz="2800"/>
              <a:t>Promotes distributed development</a:t>
            </a:r>
            <a:endParaRPr sz="2800"/>
          </a:p>
          <a:p>
            <a:pPr indent="0" lvl="0" marL="0" rtl="0" algn="just">
              <a:lnSpc>
                <a:spcPct val="80000"/>
              </a:lnSpc>
              <a:spcBef>
                <a:spcPts val="400"/>
              </a:spcBef>
              <a:spcAft>
                <a:spcPts val="0"/>
              </a:spcAft>
              <a:buSzPts val="2800"/>
              <a:buNone/>
            </a:pPr>
            <a:r>
              <a:t/>
            </a:r>
            <a:endParaRPr sz="2800"/>
          </a:p>
          <a:p>
            <a:pPr indent="-514350" lvl="0" marL="514350" rtl="0" algn="just">
              <a:lnSpc>
                <a:spcPct val="80000"/>
              </a:lnSpc>
              <a:spcBef>
                <a:spcPts val="400"/>
              </a:spcBef>
              <a:spcAft>
                <a:spcPts val="0"/>
              </a:spcAft>
              <a:buClr>
                <a:schemeClr val="dk1"/>
              </a:buClr>
              <a:buSzPts val="2000"/>
              <a:buFont typeface="Arial"/>
              <a:buNone/>
            </a:pPr>
            <a:r>
              <a:rPr b="1" lang="en-US">
                <a:solidFill>
                  <a:srgbClr val="FF0000"/>
                </a:solidFill>
              </a:rPr>
              <a:t>To summarize, it reduces Time to market and Project cost.</a:t>
            </a:r>
            <a:endParaRPr>
              <a:solidFill>
                <a:srgbClr val="FF0000"/>
              </a:solidFill>
            </a:endParaRPr>
          </a:p>
          <a:p>
            <a:pPr indent="-514350" lvl="0" marL="514350" rtl="0" algn="just">
              <a:lnSpc>
                <a:spcPct val="80000"/>
              </a:lnSpc>
              <a:spcBef>
                <a:spcPts val="400"/>
              </a:spcBef>
              <a:spcAft>
                <a:spcPts val="0"/>
              </a:spcAft>
              <a:buClr>
                <a:srgbClr val="888888"/>
              </a:buClr>
              <a:buSzPts val="2000"/>
              <a:buNone/>
            </a:pPr>
            <a:r>
              <a:t/>
            </a:r>
            <a:endParaRPr sz="2000">
              <a:solidFill>
                <a:schemeClr val="dk1"/>
              </a:solidFill>
            </a:endParaRPr>
          </a:p>
          <a:p>
            <a:pPr indent="-514350" lvl="0" marL="514350" rtl="0" algn="just">
              <a:lnSpc>
                <a:spcPct val="80000"/>
              </a:lnSpc>
              <a:spcBef>
                <a:spcPts val="400"/>
              </a:spcBef>
              <a:spcAft>
                <a:spcPts val="0"/>
              </a:spcAft>
              <a:buClr>
                <a:schemeClr val="dk1"/>
              </a:buClr>
              <a:buSzPts val="2000"/>
              <a:buNone/>
            </a:pPr>
            <a:r>
              <a:t/>
            </a:r>
            <a:endParaRPr/>
          </a:p>
          <a:p>
            <a:pPr indent="0" lvl="0" marL="0" rtl="0" algn="just">
              <a:lnSpc>
                <a:spcPct val="80000"/>
              </a:lnSpc>
              <a:spcBef>
                <a:spcPts val="400"/>
              </a:spcBef>
              <a:spcAft>
                <a:spcPts val="0"/>
              </a:spcAft>
              <a:buClr>
                <a:srgbClr val="888888"/>
              </a:buClr>
              <a:buSzPts val="2000"/>
              <a:buNone/>
            </a:pPr>
            <a:r>
              <a:t/>
            </a:r>
            <a:endParaRPr sz="2000">
              <a:solidFill>
                <a:schemeClr val="dk1"/>
              </a:solidFill>
            </a:endParaRPr>
          </a:p>
        </p:txBody>
      </p:sp>
      <p:sp>
        <p:nvSpPr>
          <p:cNvPr id="620" name="Google Shape;620;p7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4" name="Shape 624"/>
        <p:cNvGrpSpPr/>
        <p:nvPr/>
      </p:nvGrpSpPr>
      <p:grpSpPr>
        <a:xfrm>
          <a:off x="0" y="0"/>
          <a:ext cx="0" cy="0"/>
          <a:chOff x="0" y="0"/>
          <a:chExt cx="0" cy="0"/>
        </a:xfrm>
      </p:grpSpPr>
      <p:sp>
        <p:nvSpPr>
          <p:cNvPr id="625" name="Google Shape;625;p76"/>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00"/>
              </a:spcBef>
              <a:spcAft>
                <a:spcPts val="0"/>
              </a:spcAft>
              <a:buClr>
                <a:srgbClr val="FF0000"/>
              </a:buClr>
              <a:buSzPts val="2000"/>
              <a:buNone/>
            </a:pPr>
            <a:r>
              <a:rPr b="1" lang="en-US" sz="2800">
                <a:solidFill>
                  <a:srgbClr val="FF0000"/>
                </a:solidFill>
              </a:rPr>
              <a:t>Examples of class and object?</a:t>
            </a:r>
            <a:endParaRPr b="1" sz="2800">
              <a:solidFill>
                <a:schemeClr val="dk1"/>
              </a:solidFill>
            </a:endParaRPr>
          </a:p>
          <a:p>
            <a:pPr indent="-514350" lvl="0" marL="514350" rtl="0" algn="just">
              <a:lnSpc>
                <a:spcPct val="80000"/>
              </a:lnSpc>
              <a:spcBef>
                <a:spcPts val="400"/>
              </a:spcBef>
              <a:spcAft>
                <a:spcPts val="0"/>
              </a:spcAft>
              <a:buClr>
                <a:schemeClr val="dk1"/>
              </a:buClr>
              <a:buSzPts val="2000"/>
              <a:buNone/>
            </a:pPr>
            <a:r>
              <a:rPr lang="en-US" sz="2800"/>
              <a:t>1. A class is like a moulder, which creates a water bottle. Water bottle is the actual object. So, the class(i..e moulder) gives the characteristics to an object(i..e water bottle)</a:t>
            </a:r>
            <a:endParaRPr sz="2800"/>
          </a:p>
          <a:p>
            <a:pPr indent="-514350" lvl="0" marL="514350" rtl="0" algn="just">
              <a:lnSpc>
                <a:spcPct val="80000"/>
              </a:lnSpc>
              <a:spcBef>
                <a:spcPts val="400"/>
              </a:spcBef>
              <a:spcAft>
                <a:spcPts val="0"/>
              </a:spcAft>
              <a:buClr>
                <a:schemeClr val="dk1"/>
              </a:buClr>
              <a:buSzPts val="2000"/>
              <a:buNone/>
            </a:pPr>
            <a:r>
              <a:rPr lang="en-US" sz="2800"/>
              <a:t>2. A class is like a plan(of a house), and object is just like a house.</a:t>
            </a:r>
            <a:endParaRPr sz="2800"/>
          </a:p>
          <a:p>
            <a:pPr indent="-514350" lvl="0" marL="514350" rtl="0" algn="just">
              <a:lnSpc>
                <a:spcPct val="80000"/>
              </a:lnSpc>
              <a:spcBef>
                <a:spcPts val="400"/>
              </a:spcBef>
              <a:spcAft>
                <a:spcPts val="0"/>
              </a:spcAft>
              <a:buClr>
                <a:schemeClr val="dk1"/>
              </a:buClr>
              <a:buSzPts val="2000"/>
              <a:buNone/>
            </a:pPr>
            <a:r>
              <a:rPr lang="en-US" sz="2800"/>
              <a:t>Plan of a house says how many floors, rooms, size of rooms, etc… similarly a class says how an object should be.</a:t>
            </a:r>
            <a:endParaRPr sz="2800"/>
          </a:p>
          <a:p>
            <a:pPr indent="-514350" lvl="0" marL="514350" rtl="0" algn="just">
              <a:lnSpc>
                <a:spcPct val="80000"/>
              </a:lnSpc>
              <a:spcBef>
                <a:spcPts val="400"/>
              </a:spcBef>
              <a:spcAft>
                <a:spcPts val="0"/>
              </a:spcAft>
              <a:buClr>
                <a:srgbClr val="888888"/>
              </a:buClr>
              <a:buSzPts val="2000"/>
              <a:buNone/>
            </a:pPr>
            <a:r>
              <a:t/>
            </a:r>
            <a:endParaRPr sz="2800"/>
          </a:p>
          <a:p>
            <a:pPr indent="-514350" lvl="0" marL="514350" rtl="0" algn="just">
              <a:lnSpc>
                <a:spcPct val="80000"/>
              </a:lnSpc>
              <a:spcBef>
                <a:spcPts val="400"/>
              </a:spcBef>
              <a:spcAft>
                <a:spcPts val="0"/>
              </a:spcAft>
              <a:buClr>
                <a:schemeClr val="dk1"/>
              </a:buClr>
              <a:buSzPts val="2000"/>
              <a:buNone/>
            </a:pPr>
            <a:r>
              <a:rPr lang="en-US" sz="2800"/>
              <a:t>A java file can have any number of classes, but there can be only one public class(in a Java file). And name of public class should be same as java filename. For eg. If Abcd is name of public class, then Abcd.java should be the filename. </a:t>
            </a:r>
            <a:endParaRPr sz="2800"/>
          </a:p>
          <a:p>
            <a:pPr indent="-514350" lvl="0" marL="514350" rtl="0" algn="just">
              <a:lnSpc>
                <a:spcPct val="80000"/>
              </a:lnSpc>
              <a:spcBef>
                <a:spcPts val="400"/>
              </a:spcBef>
              <a:spcAft>
                <a:spcPts val="0"/>
              </a:spcAft>
              <a:buClr>
                <a:schemeClr val="dk1"/>
              </a:buClr>
              <a:buSzPts val="2000"/>
              <a:buNone/>
            </a:pPr>
            <a:r>
              <a:t/>
            </a:r>
            <a:endParaRPr sz="2800"/>
          </a:p>
          <a:p>
            <a:pPr indent="-514350" lvl="0" marL="514350" rtl="0" algn="just">
              <a:lnSpc>
                <a:spcPct val="80000"/>
              </a:lnSpc>
              <a:spcBef>
                <a:spcPts val="400"/>
              </a:spcBef>
              <a:spcAft>
                <a:spcPts val="0"/>
              </a:spcAft>
              <a:buClr>
                <a:schemeClr val="dk1"/>
              </a:buClr>
              <a:buSzPts val="2000"/>
              <a:buNone/>
            </a:pPr>
            <a:r>
              <a:t/>
            </a:r>
            <a:endParaRPr sz="2800"/>
          </a:p>
          <a:p>
            <a:pPr indent="0" lvl="0" marL="0" rtl="0" algn="just">
              <a:lnSpc>
                <a:spcPct val="80000"/>
              </a:lnSpc>
              <a:spcBef>
                <a:spcPts val="400"/>
              </a:spcBef>
              <a:spcAft>
                <a:spcPts val="0"/>
              </a:spcAft>
              <a:buClr>
                <a:srgbClr val="888888"/>
              </a:buClr>
              <a:buSzPts val="2000"/>
              <a:buNone/>
            </a:pPr>
            <a:r>
              <a:t/>
            </a:r>
            <a:endParaRPr sz="2000">
              <a:solidFill>
                <a:schemeClr val="dk1"/>
              </a:solidFill>
            </a:endParaRPr>
          </a:p>
        </p:txBody>
      </p:sp>
      <p:sp>
        <p:nvSpPr>
          <p:cNvPr id="626" name="Google Shape;626;p7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0" name="Shape 630"/>
        <p:cNvGrpSpPr/>
        <p:nvPr/>
      </p:nvGrpSpPr>
      <p:grpSpPr>
        <a:xfrm>
          <a:off x="0" y="0"/>
          <a:ext cx="0" cy="0"/>
          <a:chOff x="0" y="0"/>
          <a:chExt cx="0" cy="0"/>
        </a:xfrm>
      </p:grpSpPr>
      <p:sp>
        <p:nvSpPr>
          <p:cNvPr id="631" name="Google Shape;631;p77"/>
          <p:cNvSpPr txBox="1"/>
          <p:nvPr>
            <p:ph idx="1" type="subTitle"/>
          </p:nvPr>
        </p:nvSpPr>
        <p:spPr>
          <a:xfrm>
            <a:off x="0" y="170025"/>
            <a:ext cx="9144000" cy="66879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00"/>
              </a:spcBef>
              <a:spcAft>
                <a:spcPts val="0"/>
              </a:spcAft>
              <a:buClr>
                <a:srgbClr val="FF0000"/>
              </a:buClr>
              <a:buSzPts val="2000"/>
              <a:buNone/>
            </a:pPr>
            <a:r>
              <a:rPr b="1" lang="en-US" sz="2800">
                <a:solidFill>
                  <a:srgbClr val="FF0000"/>
                </a:solidFill>
              </a:rPr>
              <a:t>Examples of class and object?</a:t>
            </a:r>
            <a:endParaRPr b="1" sz="2800">
              <a:solidFill>
                <a:schemeClr val="dk1"/>
              </a:solidFill>
            </a:endParaRPr>
          </a:p>
          <a:p>
            <a:pPr indent="-514350" lvl="0" marL="514350" rtl="0" algn="just">
              <a:lnSpc>
                <a:spcPct val="80000"/>
              </a:lnSpc>
              <a:spcBef>
                <a:spcPts val="400"/>
              </a:spcBef>
              <a:spcAft>
                <a:spcPts val="0"/>
              </a:spcAft>
              <a:buClr>
                <a:schemeClr val="dk1"/>
              </a:buClr>
              <a:buSzPts val="2000"/>
              <a:buNone/>
            </a:pPr>
            <a:r>
              <a:rPr lang="en-US" sz="2800"/>
              <a:t> </a:t>
            </a:r>
            <a:endParaRPr/>
          </a:p>
          <a:p>
            <a:pPr indent="-514350" lvl="0" marL="514350" rtl="0" algn="just">
              <a:lnSpc>
                <a:spcPct val="80000"/>
              </a:lnSpc>
              <a:spcBef>
                <a:spcPts val="400"/>
              </a:spcBef>
              <a:spcAft>
                <a:spcPts val="0"/>
              </a:spcAft>
              <a:buClr>
                <a:schemeClr val="dk1"/>
              </a:buClr>
              <a:buSzPts val="2000"/>
              <a:buNone/>
            </a:pPr>
            <a:r>
              <a:rPr lang="en-US" sz="2800"/>
              <a:t>OOAD(Object Oriented Analysis &amp; Design) is related to</a:t>
            </a:r>
            <a:r>
              <a:rPr lang="en-US"/>
              <a:t> </a:t>
            </a:r>
            <a:r>
              <a:rPr lang="en-US" sz="2800"/>
              <a:t>creation of objects/classes and relationship between classes, and methods in classes.</a:t>
            </a:r>
            <a:endParaRPr sz="2800"/>
          </a:p>
          <a:p>
            <a:pPr indent="0" lvl="0" marL="0" rtl="0" algn="just">
              <a:lnSpc>
                <a:spcPct val="80000"/>
              </a:lnSpc>
              <a:spcBef>
                <a:spcPts val="400"/>
              </a:spcBef>
              <a:spcAft>
                <a:spcPts val="0"/>
              </a:spcAft>
              <a:buClr>
                <a:srgbClr val="888888"/>
              </a:buClr>
              <a:buSzPts val="2000"/>
              <a:buNone/>
            </a:pPr>
            <a:r>
              <a:t/>
            </a:r>
            <a:endParaRPr sz="2000">
              <a:solidFill>
                <a:schemeClr val="dk1"/>
              </a:solidFill>
            </a:endParaRPr>
          </a:p>
        </p:txBody>
      </p:sp>
      <p:sp>
        <p:nvSpPr>
          <p:cNvPr id="632" name="Google Shape;632;p7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6" name="Shape 636"/>
        <p:cNvGrpSpPr/>
        <p:nvPr/>
      </p:nvGrpSpPr>
      <p:grpSpPr>
        <a:xfrm>
          <a:off x="0" y="0"/>
          <a:ext cx="0" cy="0"/>
          <a:chOff x="0" y="0"/>
          <a:chExt cx="0" cy="0"/>
        </a:xfrm>
      </p:grpSpPr>
      <p:sp>
        <p:nvSpPr>
          <p:cNvPr id="637" name="Google Shape;637;p78"/>
          <p:cNvSpPr txBox="1"/>
          <p:nvPr>
            <p:ph idx="1" type="subTitle"/>
          </p:nvPr>
        </p:nvSpPr>
        <p:spPr>
          <a:xfrm>
            <a:off x="0" y="151150"/>
            <a:ext cx="9144000" cy="6706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480"/>
              <a:buNone/>
            </a:pPr>
            <a:r>
              <a:rPr b="1" lang="en-US" sz="2800">
                <a:solidFill>
                  <a:srgbClr val="FF0000"/>
                </a:solidFill>
              </a:rPr>
              <a:t>20. Different types of constructor?</a:t>
            </a:r>
            <a:endParaRPr b="1" sz="2800"/>
          </a:p>
          <a:p>
            <a:pPr indent="0" lvl="0" marL="0" rtl="0" algn="just">
              <a:lnSpc>
                <a:spcPct val="80000"/>
              </a:lnSpc>
              <a:spcBef>
                <a:spcPts val="496"/>
              </a:spcBef>
              <a:spcAft>
                <a:spcPts val="0"/>
              </a:spcAft>
              <a:buClr>
                <a:schemeClr val="dk1"/>
              </a:buClr>
              <a:buSzPts val="2480"/>
              <a:buNone/>
            </a:pPr>
            <a:r>
              <a:rPr lang="en-US" sz="2800"/>
              <a:t>A constructor is special method, which gets invoked when the object is getting created. A constructor initializes an object.</a:t>
            </a:r>
            <a:endParaRPr sz="2800"/>
          </a:p>
          <a:p>
            <a:pPr indent="0" lvl="0" marL="0" rtl="0" algn="just">
              <a:lnSpc>
                <a:spcPct val="80000"/>
              </a:lnSpc>
              <a:spcBef>
                <a:spcPts val="496"/>
              </a:spcBef>
              <a:spcAft>
                <a:spcPts val="0"/>
              </a:spcAft>
              <a:buClr>
                <a:schemeClr val="dk1"/>
              </a:buClr>
              <a:buSzPts val="2480"/>
              <a:buNone/>
            </a:pPr>
            <a:r>
              <a:rPr lang="en-US" sz="2800"/>
              <a:t>Constructor has same name as class</a:t>
            </a:r>
            <a:endParaRPr sz="2800"/>
          </a:p>
          <a:p>
            <a:pPr indent="0" lvl="0" marL="0" rtl="0" algn="just">
              <a:lnSpc>
                <a:spcPct val="80000"/>
              </a:lnSpc>
              <a:spcBef>
                <a:spcPts val="496"/>
              </a:spcBef>
              <a:spcAft>
                <a:spcPts val="0"/>
              </a:spcAft>
              <a:buClr>
                <a:schemeClr val="dk1"/>
              </a:buClr>
              <a:buSzPts val="2480"/>
              <a:buNone/>
            </a:pPr>
            <a:r>
              <a:rPr lang="en-US" sz="2800"/>
              <a:t>Constructor does not return anything syntactically.</a:t>
            </a:r>
            <a:endParaRPr sz="2800"/>
          </a:p>
          <a:p>
            <a:pPr indent="0" lvl="0" marL="0" rtl="0" algn="just">
              <a:lnSpc>
                <a:spcPct val="80000"/>
              </a:lnSpc>
              <a:spcBef>
                <a:spcPts val="496"/>
              </a:spcBef>
              <a:spcAft>
                <a:spcPts val="0"/>
              </a:spcAft>
              <a:buClr>
                <a:schemeClr val="dk1"/>
              </a:buClr>
              <a:buSzPts val="2480"/>
              <a:buNone/>
            </a:pPr>
            <a:r>
              <a:rPr lang="en-US" sz="2800"/>
              <a:t>If no constructors are provided by class developer, compiler itself will generate an </a:t>
            </a:r>
            <a:r>
              <a:rPr lang="en-US" sz="2800">
                <a:solidFill>
                  <a:srgbClr val="FF0000"/>
                </a:solidFill>
              </a:rPr>
              <a:t>Implicit Constructor</a:t>
            </a:r>
            <a:r>
              <a:rPr lang="en-US" sz="2800">
                <a:solidFill>
                  <a:schemeClr val="dk1"/>
                </a:solidFill>
              </a:rPr>
              <a:t>.</a:t>
            </a:r>
            <a:endParaRPr sz="2800"/>
          </a:p>
          <a:p>
            <a:pPr indent="0" lvl="0" marL="0" rtl="0" algn="just">
              <a:lnSpc>
                <a:spcPct val="80000"/>
              </a:lnSpc>
              <a:spcBef>
                <a:spcPts val="496"/>
              </a:spcBef>
              <a:spcAft>
                <a:spcPts val="0"/>
              </a:spcAft>
              <a:buClr>
                <a:schemeClr val="dk1"/>
              </a:buClr>
              <a:buSzPts val="2480"/>
              <a:buNone/>
            </a:pPr>
            <a:r>
              <a:t/>
            </a:r>
            <a:endParaRPr/>
          </a:p>
          <a:p>
            <a:pPr indent="0" lvl="0" marL="0" rtl="0" algn="just">
              <a:lnSpc>
                <a:spcPct val="80000"/>
              </a:lnSpc>
              <a:spcBef>
                <a:spcPts val="496"/>
              </a:spcBef>
              <a:spcAft>
                <a:spcPts val="0"/>
              </a:spcAft>
              <a:buClr>
                <a:schemeClr val="dk1"/>
              </a:buClr>
              <a:buSzPts val="2480"/>
              <a:buNone/>
            </a:pPr>
            <a:r>
              <a:rPr lang="en-US" sz="2800"/>
              <a:t>A constructor with no parameters is called as</a:t>
            </a:r>
            <a:r>
              <a:rPr lang="en-US" sz="2800">
                <a:solidFill>
                  <a:schemeClr val="dk1"/>
                </a:solidFill>
              </a:rPr>
              <a:t> </a:t>
            </a:r>
            <a:r>
              <a:rPr lang="en-US" sz="2800">
                <a:solidFill>
                  <a:srgbClr val="FF0000"/>
                </a:solidFill>
              </a:rPr>
              <a:t>Default Constructor.</a:t>
            </a:r>
            <a:endParaRPr sz="2800">
              <a:solidFill>
                <a:srgbClr val="FF0000"/>
              </a:solidFill>
            </a:endParaRPr>
          </a:p>
          <a:p>
            <a:pPr indent="0" lvl="0" marL="0" rtl="0" algn="just">
              <a:lnSpc>
                <a:spcPct val="80000"/>
              </a:lnSpc>
              <a:spcBef>
                <a:spcPts val="496"/>
              </a:spcBef>
              <a:spcAft>
                <a:spcPts val="0"/>
              </a:spcAft>
              <a:buClr>
                <a:schemeClr val="dk1"/>
              </a:buClr>
              <a:buSzPts val="2480"/>
              <a:buNone/>
            </a:pPr>
            <a:r>
              <a:t/>
            </a:r>
            <a:endParaRPr/>
          </a:p>
          <a:p>
            <a:pPr indent="0" lvl="0" marL="0" rtl="0" algn="just">
              <a:lnSpc>
                <a:spcPct val="80000"/>
              </a:lnSpc>
              <a:spcBef>
                <a:spcPts val="496"/>
              </a:spcBef>
              <a:spcAft>
                <a:spcPts val="0"/>
              </a:spcAft>
              <a:buClr>
                <a:schemeClr val="dk1"/>
              </a:buClr>
              <a:buSzPts val="2480"/>
              <a:buNone/>
            </a:pPr>
            <a:r>
              <a:rPr lang="en-US" sz="2800"/>
              <a:t>A</a:t>
            </a:r>
            <a:r>
              <a:rPr lang="en-US" sz="2800">
                <a:solidFill>
                  <a:srgbClr val="FF0000"/>
                </a:solidFill>
              </a:rPr>
              <a:t> copy constructor </a:t>
            </a:r>
            <a:r>
              <a:rPr lang="en-US" sz="2800"/>
              <a:t>accepts the reference of same class as parameter. Purpose of Copy Constructor is to create one more new object which is similar to the current object(either by Deep Copying or Shallow Copying)</a:t>
            </a:r>
            <a:endParaRPr sz="2800"/>
          </a:p>
          <a:p>
            <a:pPr indent="0" lvl="0" marL="0" rtl="0" algn="just">
              <a:lnSpc>
                <a:spcPct val="80000"/>
              </a:lnSpc>
              <a:spcBef>
                <a:spcPts val="496"/>
              </a:spcBef>
              <a:spcAft>
                <a:spcPts val="0"/>
              </a:spcAft>
              <a:buClr>
                <a:schemeClr val="dk1"/>
              </a:buClr>
              <a:buSzPts val="2480"/>
              <a:buNone/>
            </a:pPr>
            <a:r>
              <a:t/>
            </a:r>
            <a:endParaRPr sz="2800"/>
          </a:p>
          <a:p>
            <a:pPr indent="0" lvl="0" marL="0" rtl="0" algn="just">
              <a:lnSpc>
                <a:spcPct val="80000"/>
              </a:lnSpc>
              <a:spcBef>
                <a:spcPts val="496"/>
              </a:spcBef>
              <a:spcAft>
                <a:spcPts val="0"/>
              </a:spcAft>
              <a:buClr>
                <a:srgbClr val="888888"/>
              </a:buClr>
              <a:buSzPts val="2480"/>
              <a:buNone/>
            </a:pPr>
            <a:r>
              <a:t/>
            </a:r>
            <a:endParaRPr sz="2480">
              <a:solidFill>
                <a:schemeClr val="dk1"/>
              </a:solidFill>
            </a:endParaRPr>
          </a:p>
        </p:txBody>
      </p:sp>
      <p:sp>
        <p:nvSpPr>
          <p:cNvPr id="638" name="Google Shape;638;p7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2" name="Shape 642"/>
        <p:cNvGrpSpPr/>
        <p:nvPr/>
      </p:nvGrpSpPr>
      <p:grpSpPr>
        <a:xfrm>
          <a:off x="0" y="0"/>
          <a:ext cx="0" cy="0"/>
          <a:chOff x="0" y="0"/>
          <a:chExt cx="0" cy="0"/>
        </a:xfrm>
      </p:grpSpPr>
      <p:sp>
        <p:nvSpPr>
          <p:cNvPr id="643" name="Google Shape;643;p79"/>
          <p:cNvSpPr txBox="1"/>
          <p:nvPr>
            <p:ph idx="1" type="subTitle"/>
          </p:nvPr>
        </p:nvSpPr>
        <p:spPr>
          <a:xfrm>
            <a:off x="0" y="151150"/>
            <a:ext cx="9144000" cy="6706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480"/>
              <a:buNone/>
            </a:pPr>
            <a:r>
              <a:rPr b="1" lang="en-US" sz="2800">
                <a:solidFill>
                  <a:srgbClr val="FF0000"/>
                </a:solidFill>
              </a:rPr>
              <a:t>20. Different types of constructor?</a:t>
            </a:r>
            <a:endParaRPr b="1" sz="2800"/>
          </a:p>
          <a:p>
            <a:pPr indent="0" lvl="0" marL="0" rtl="0" algn="just">
              <a:lnSpc>
                <a:spcPct val="80000"/>
              </a:lnSpc>
              <a:spcBef>
                <a:spcPts val="496"/>
              </a:spcBef>
              <a:spcAft>
                <a:spcPts val="0"/>
              </a:spcAft>
              <a:buClr>
                <a:schemeClr val="dk1"/>
              </a:buClr>
              <a:buSzPts val="2480"/>
              <a:buNone/>
            </a:pPr>
            <a:r>
              <a:t/>
            </a:r>
            <a:endParaRPr/>
          </a:p>
          <a:p>
            <a:pPr indent="0" lvl="0" marL="0" rtl="0" algn="just">
              <a:lnSpc>
                <a:spcPct val="80000"/>
              </a:lnSpc>
              <a:spcBef>
                <a:spcPts val="496"/>
              </a:spcBef>
              <a:spcAft>
                <a:spcPts val="0"/>
              </a:spcAft>
              <a:buClr>
                <a:schemeClr val="dk1"/>
              </a:buClr>
              <a:buSzPts val="2480"/>
              <a:buNone/>
            </a:pPr>
            <a:r>
              <a:rPr lang="en-US" sz="2800"/>
              <a:t>Generally the terms Implicit Constructor and Default Constructor are used interchangeably.</a:t>
            </a:r>
            <a:endParaRPr sz="2800"/>
          </a:p>
          <a:p>
            <a:pPr indent="0" lvl="0" marL="0" rtl="0" algn="just">
              <a:lnSpc>
                <a:spcPct val="80000"/>
              </a:lnSpc>
              <a:spcBef>
                <a:spcPts val="496"/>
              </a:spcBef>
              <a:spcAft>
                <a:spcPts val="0"/>
              </a:spcAft>
              <a:buClr>
                <a:schemeClr val="dk1"/>
              </a:buClr>
              <a:buSzPts val="2480"/>
              <a:buNone/>
            </a:pPr>
            <a:r>
              <a:t/>
            </a:r>
            <a:endParaRPr/>
          </a:p>
          <a:p>
            <a:pPr indent="0" lvl="0" marL="0" rtl="0" algn="just">
              <a:lnSpc>
                <a:spcPct val="80000"/>
              </a:lnSpc>
              <a:spcBef>
                <a:spcPts val="496"/>
              </a:spcBef>
              <a:spcAft>
                <a:spcPts val="0"/>
              </a:spcAft>
              <a:buClr>
                <a:schemeClr val="dk1"/>
              </a:buClr>
              <a:buSzPts val="2480"/>
              <a:buNone/>
            </a:pPr>
            <a:r>
              <a:rPr lang="en-US" sz="2800"/>
              <a:t>A constructor with parameters or arguments is called as</a:t>
            </a:r>
            <a:r>
              <a:rPr lang="en-US" sz="2800">
                <a:solidFill>
                  <a:schemeClr val="dk1"/>
                </a:solidFill>
              </a:rPr>
              <a:t> </a:t>
            </a:r>
            <a:r>
              <a:rPr lang="en-US" sz="2800">
                <a:solidFill>
                  <a:srgbClr val="FF0000"/>
                </a:solidFill>
              </a:rPr>
              <a:t>Parameterized Constructor.-----------------</a:t>
            </a:r>
            <a:endParaRPr sz="2800"/>
          </a:p>
          <a:p>
            <a:pPr indent="0" lvl="0" marL="0" rtl="0" algn="just">
              <a:lnSpc>
                <a:spcPct val="80000"/>
              </a:lnSpc>
              <a:spcBef>
                <a:spcPts val="496"/>
              </a:spcBef>
              <a:spcAft>
                <a:spcPts val="0"/>
              </a:spcAft>
              <a:buClr>
                <a:srgbClr val="888888"/>
              </a:buClr>
              <a:buSzPts val="2480"/>
              <a:buNone/>
            </a:pPr>
            <a:r>
              <a:t/>
            </a:r>
            <a:endParaRPr sz="2480">
              <a:solidFill>
                <a:schemeClr val="dk1"/>
              </a:solidFill>
            </a:endParaRPr>
          </a:p>
        </p:txBody>
      </p:sp>
      <p:sp>
        <p:nvSpPr>
          <p:cNvPr id="644" name="Google Shape;644;p7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8" name="Shape 648"/>
        <p:cNvGrpSpPr/>
        <p:nvPr/>
      </p:nvGrpSpPr>
      <p:grpSpPr>
        <a:xfrm>
          <a:off x="0" y="0"/>
          <a:ext cx="0" cy="0"/>
          <a:chOff x="0" y="0"/>
          <a:chExt cx="0" cy="0"/>
        </a:xfrm>
      </p:grpSpPr>
      <p:sp>
        <p:nvSpPr>
          <p:cNvPr id="649" name="Google Shape;649;p80"/>
          <p:cNvSpPr txBox="1"/>
          <p:nvPr>
            <p:ph idx="1" type="subTitle"/>
          </p:nvPr>
        </p:nvSpPr>
        <p:spPr>
          <a:xfrm>
            <a:off x="0" y="113350"/>
            <a:ext cx="9052500" cy="6363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96"/>
              </a:spcBef>
              <a:spcAft>
                <a:spcPts val="0"/>
              </a:spcAft>
              <a:buClr>
                <a:schemeClr val="dk1"/>
              </a:buClr>
              <a:buSzPts val="2480"/>
              <a:buFont typeface="Arial"/>
              <a:buNone/>
            </a:pPr>
            <a:r>
              <a:rPr lang="en-US" sz="2800"/>
              <a:t>A class can have multiple constructors, but each constructor need to have different number or different type of parameters. This is called </a:t>
            </a:r>
            <a:r>
              <a:rPr lang="en-US" sz="2800">
                <a:solidFill>
                  <a:srgbClr val="FF0000"/>
                </a:solidFill>
              </a:rPr>
              <a:t>Constructor Overloading.</a:t>
            </a:r>
            <a:endParaRPr sz="2800"/>
          </a:p>
          <a:p>
            <a:pPr indent="0" lvl="0" marL="0" rtl="0" algn="just">
              <a:lnSpc>
                <a:spcPct val="80000"/>
              </a:lnSpc>
              <a:spcBef>
                <a:spcPts val="496"/>
              </a:spcBef>
              <a:spcAft>
                <a:spcPts val="0"/>
              </a:spcAft>
              <a:buClr>
                <a:schemeClr val="dk1"/>
              </a:buClr>
              <a:buSzPts val="2480"/>
              <a:buFont typeface="Arial"/>
              <a:buNone/>
            </a:pPr>
            <a:r>
              <a:rPr lang="en-US" sz="2800"/>
              <a:t>Note that, Constructor need to have only initialization logic or preparation. It is good practice not to have business logic in constructor</a:t>
            </a:r>
            <a:endParaRPr sz="2800"/>
          </a:p>
          <a:p>
            <a:pPr indent="0" lvl="0" marL="0" rtl="0" algn="just">
              <a:lnSpc>
                <a:spcPct val="80000"/>
              </a:lnSpc>
              <a:spcBef>
                <a:spcPts val="496"/>
              </a:spcBef>
              <a:spcAft>
                <a:spcPts val="0"/>
              </a:spcAft>
              <a:buClr>
                <a:schemeClr val="dk1"/>
              </a:buClr>
              <a:buSzPts val="2480"/>
              <a:buFont typeface="Arial"/>
              <a:buNone/>
            </a:pPr>
            <a:r>
              <a:rPr lang="en-US" sz="2800"/>
              <a:t>There is no </a:t>
            </a:r>
            <a:r>
              <a:rPr lang="en-US" sz="2800">
                <a:solidFill>
                  <a:srgbClr val="FF0000"/>
                </a:solidFill>
              </a:rPr>
              <a:t>destructor </a:t>
            </a:r>
            <a:r>
              <a:rPr lang="en-US" sz="2800"/>
              <a:t>in Java</a:t>
            </a:r>
            <a:endParaRPr sz="2800"/>
          </a:p>
          <a:p>
            <a:pPr indent="0" lvl="0" marL="0" rtl="0" algn="just">
              <a:lnSpc>
                <a:spcPct val="100000"/>
              </a:lnSpc>
              <a:spcBef>
                <a:spcPts val="0"/>
              </a:spcBef>
              <a:spcAft>
                <a:spcPts val="0"/>
              </a:spcAft>
              <a:buClr>
                <a:srgbClr val="888888"/>
              </a:buClr>
              <a:buSzPts val="3200"/>
              <a:buNone/>
            </a:pPr>
            <a:r>
              <a:t/>
            </a:r>
            <a:endParaRPr sz="2800"/>
          </a:p>
          <a:p>
            <a:pPr indent="0" lvl="0" marL="0" rtl="0" algn="just">
              <a:lnSpc>
                <a:spcPct val="100000"/>
              </a:lnSpc>
              <a:spcBef>
                <a:spcPts val="0"/>
              </a:spcBef>
              <a:spcAft>
                <a:spcPts val="0"/>
              </a:spcAft>
              <a:buClr>
                <a:srgbClr val="888888"/>
              </a:buClr>
              <a:buSzPts val="3200"/>
              <a:buNone/>
            </a:pPr>
            <a:r>
              <a:rPr lang="en-US" sz="2800">
                <a:solidFill>
                  <a:srgbClr val="FF0000"/>
                </a:solidFill>
              </a:rPr>
              <a:t>return</a:t>
            </a:r>
            <a:endParaRPr sz="2800">
              <a:solidFill>
                <a:srgbClr val="FF0000"/>
              </a:solidFill>
            </a:endParaRPr>
          </a:p>
          <a:p>
            <a:pPr indent="0" lvl="0" marL="0" rtl="0" algn="just">
              <a:lnSpc>
                <a:spcPct val="100000"/>
              </a:lnSpc>
              <a:spcBef>
                <a:spcPts val="0"/>
              </a:spcBef>
              <a:spcAft>
                <a:spcPts val="0"/>
              </a:spcAft>
              <a:buClr>
                <a:srgbClr val="888888"/>
              </a:buClr>
              <a:buSzPts val="3200"/>
              <a:buNone/>
            </a:pPr>
            <a:r>
              <a:rPr lang="en-US" sz="2800"/>
              <a:t>return keyword need to be used in the method, to return a value, to the caller.</a:t>
            </a:r>
            <a:endParaRPr sz="2800"/>
          </a:p>
          <a:p>
            <a:pPr indent="0" lvl="0" marL="0" rtl="0" algn="just">
              <a:lnSpc>
                <a:spcPct val="100000"/>
              </a:lnSpc>
              <a:spcBef>
                <a:spcPts val="640"/>
              </a:spcBef>
              <a:spcAft>
                <a:spcPts val="0"/>
              </a:spcAft>
              <a:buClr>
                <a:srgbClr val="888888"/>
              </a:buClr>
              <a:buSzPts val="3200"/>
              <a:buNone/>
            </a:pPr>
            <a:r>
              <a:rPr lang="en-US" sz="2800"/>
              <a:t>Java is a true object oriented language, that means almost everything are objects or classes.</a:t>
            </a:r>
            <a:endParaRPr sz="2800"/>
          </a:p>
          <a:p>
            <a:pPr indent="0" lvl="0" marL="0" rtl="0" algn="just">
              <a:lnSpc>
                <a:spcPct val="100000"/>
              </a:lnSpc>
              <a:spcBef>
                <a:spcPts val="640"/>
              </a:spcBef>
              <a:spcAft>
                <a:spcPts val="0"/>
              </a:spcAft>
              <a:buClr>
                <a:srgbClr val="888888"/>
              </a:buClr>
              <a:buSzPts val="3200"/>
              <a:buNone/>
            </a:pPr>
            <a:r>
              <a:t/>
            </a:r>
            <a:endParaRPr sz="2800"/>
          </a:p>
          <a:p>
            <a:pPr indent="0" lvl="0" marL="0" rtl="0" algn="just">
              <a:lnSpc>
                <a:spcPct val="100000"/>
              </a:lnSpc>
              <a:spcBef>
                <a:spcPts val="640"/>
              </a:spcBef>
              <a:spcAft>
                <a:spcPts val="0"/>
              </a:spcAft>
              <a:buClr>
                <a:srgbClr val="888888"/>
              </a:buClr>
              <a:buSzPts val="3200"/>
              <a:buNone/>
            </a:pPr>
            <a:r>
              <a:t/>
            </a:r>
            <a:endParaRPr sz="2800"/>
          </a:p>
        </p:txBody>
      </p:sp>
      <p:sp>
        <p:nvSpPr>
          <p:cNvPr id="650" name="Google Shape;650;p8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4" name="Shape 654"/>
        <p:cNvGrpSpPr/>
        <p:nvPr/>
      </p:nvGrpSpPr>
      <p:grpSpPr>
        <a:xfrm>
          <a:off x="0" y="0"/>
          <a:ext cx="0" cy="0"/>
          <a:chOff x="0" y="0"/>
          <a:chExt cx="0" cy="0"/>
        </a:xfrm>
      </p:grpSpPr>
      <p:sp>
        <p:nvSpPr>
          <p:cNvPr id="655" name="Google Shape;655;p81"/>
          <p:cNvSpPr txBox="1"/>
          <p:nvPr>
            <p:ph idx="1" type="subTitle"/>
          </p:nvPr>
        </p:nvSpPr>
        <p:spPr>
          <a:xfrm>
            <a:off x="0" y="113350"/>
            <a:ext cx="9052500" cy="6363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64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rPr lang="en-US" sz="2800"/>
              <a:t>No code can be written outside the class, except one or two special statements.</a:t>
            </a:r>
            <a:endParaRPr sz="2800"/>
          </a:p>
        </p:txBody>
      </p:sp>
      <p:sp>
        <p:nvSpPr>
          <p:cNvPr id="656" name="Google Shape;656;p8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0" name="Shape 660"/>
        <p:cNvGrpSpPr/>
        <p:nvPr/>
      </p:nvGrpSpPr>
      <p:grpSpPr>
        <a:xfrm>
          <a:off x="0" y="0"/>
          <a:ext cx="0" cy="0"/>
          <a:chOff x="0" y="0"/>
          <a:chExt cx="0" cy="0"/>
        </a:xfrm>
      </p:grpSpPr>
      <p:sp>
        <p:nvSpPr>
          <p:cNvPr id="661" name="Google Shape;661;p82"/>
          <p:cNvSpPr txBox="1"/>
          <p:nvPr>
            <p:ph idx="1" type="subTitle"/>
          </p:nvPr>
        </p:nvSpPr>
        <p:spPr>
          <a:xfrm>
            <a:off x="0" y="132250"/>
            <a:ext cx="9144000" cy="6725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2960"/>
              <a:buNone/>
            </a:pPr>
            <a:r>
              <a:rPr b="1" lang="en-US" sz="2800">
                <a:solidFill>
                  <a:srgbClr val="FF0000"/>
                </a:solidFill>
              </a:rPr>
              <a:t>Scope and lifetime of variables</a:t>
            </a:r>
            <a:r>
              <a:rPr lang="en-US" sz="2800"/>
              <a:t> declared as parameters, locally, data members</a:t>
            </a:r>
            <a:endParaRPr sz="2800"/>
          </a:p>
          <a:p>
            <a:pPr indent="0" lvl="0" marL="0" rtl="0" algn="just">
              <a:lnSpc>
                <a:spcPct val="100000"/>
              </a:lnSpc>
              <a:spcBef>
                <a:spcPts val="592"/>
              </a:spcBef>
              <a:spcAft>
                <a:spcPts val="0"/>
              </a:spcAft>
              <a:buClr>
                <a:srgbClr val="888888"/>
              </a:buClr>
              <a:buSzPts val="2960"/>
              <a:buNone/>
            </a:pPr>
            <a:r>
              <a:t/>
            </a:r>
            <a:endParaRPr sz="2800"/>
          </a:p>
          <a:p>
            <a:pPr indent="0" lvl="0" marL="0" rtl="0" algn="just">
              <a:lnSpc>
                <a:spcPct val="100000"/>
              </a:lnSpc>
              <a:spcBef>
                <a:spcPts val="592"/>
              </a:spcBef>
              <a:spcAft>
                <a:spcPts val="0"/>
              </a:spcAft>
              <a:buClr>
                <a:srgbClr val="888888"/>
              </a:buClr>
              <a:buSzPts val="2960"/>
              <a:buNone/>
            </a:pPr>
            <a:r>
              <a:t/>
            </a:r>
            <a:endParaRPr sz="2800"/>
          </a:p>
          <a:p>
            <a:pPr indent="0" lvl="0" marL="0" rtl="0" algn="just">
              <a:lnSpc>
                <a:spcPct val="100000"/>
              </a:lnSpc>
              <a:spcBef>
                <a:spcPts val="592"/>
              </a:spcBef>
              <a:spcAft>
                <a:spcPts val="0"/>
              </a:spcAft>
              <a:buClr>
                <a:srgbClr val="888888"/>
              </a:buClr>
              <a:buSzPts val="2960"/>
              <a:buNone/>
            </a:pPr>
            <a:r>
              <a:t/>
            </a:r>
            <a:endParaRPr sz="2800"/>
          </a:p>
        </p:txBody>
      </p:sp>
      <p:sp>
        <p:nvSpPr>
          <p:cNvPr id="662" name="Google Shape;662;p8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sp>
        <p:nvSpPr>
          <p:cNvPr id="667" name="Google Shape;667;p83"/>
          <p:cNvSpPr txBox="1"/>
          <p:nvPr>
            <p:ph idx="1" type="subTitle"/>
          </p:nvPr>
        </p:nvSpPr>
        <p:spPr>
          <a:xfrm>
            <a:off x="0" y="132250"/>
            <a:ext cx="9144000" cy="6725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92"/>
              </a:spcBef>
              <a:spcAft>
                <a:spcPts val="0"/>
              </a:spcAft>
              <a:buClr>
                <a:srgbClr val="888888"/>
              </a:buClr>
              <a:buSzPts val="2960"/>
              <a:buNone/>
            </a:pPr>
            <a:r>
              <a:rPr lang="en-US" sz="2800"/>
              <a:t>Class Abc{</a:t>
            </a:r>
            <a:endParaRPr sz="2800"/>
          </a:p>
          <a:p>
            <a:pPr indent="0" lvl="0" marL="0" rtl="0" algn="just">
              <a:lnSpc>
                <a:spcPct val="100000"/>
              </a:lnSpc>
              <a:spcBef>
                <a:spcPts val="592"/>
              </a:spcBef>
              <a:spcAft>
                <a:spcPts val="0"/>
              </a:spcAft>
              <a:buClr>
                <a:srgbClr val="888888"/>
              </a:buClr>
              <a:buSzPts val="2960"/>
              <a:buNone/>
            </a:pPr>
            <a:r>
              <a:rPr lang="en-US" sz="2800"/>
              <a:t>float x; </a:t>
            </a:r>
            <a:r>
              <a:rPr lang="en-US" sz="2800">
                <a:solidFill>
                  <a:srgbClr val="FF0000"/>
                </a:solidFill>
              </a:rPr>
              <a:t>//Data member: directlyaccessible from all methods of this class</a:t>
            </a:r>
            <a:endParaRPr sz="2800"/>
          </a:p>
          <a:p>
            <a:pPr indent="0" lvl="0" marL="0" rtl="0" algn="just">
              <a:lnSpc>
                <a:spcPct val="100000"/>
              </a:lnSpc>
              <a:spcBef>
                <a:spcPts val="592"/>
              </a:spcBef>
              <a:spcAft>
                <a:spcPts val="0"/>
              </a:spcAft>
              <a:buClr>
                <a:srgbClr val="888888"/>
              </a:buClr>
              <a:buSzPts val="2960"/>
              <a:buNone/>
            </a:pPr>
            <a:r>
              <a:t/>
            </a:r>
            <a:endParaRPr sz="2800"/>
          </a:p>
          <a:p>
            <a:pPr indent="0" lvl="0" marL="0" rtl="0" algn="just">
              <a:lnSpc>
                <a:spcPct val="100000"/>
              </a:lnSpc>
              <a:spcBef>
                <a:spcPts val="518"/>
              </a:spcBef>
              <a:spcAft>
                <a:spcPts val="0"/>
              </a:spcAft>
              <a:buClr>
                <a:srgbClr val="FF0000"/>
              </a:buClr>
              <a:buSzPts val="2590"/>
              <a:buNone/>
            </a:pPr>
            <a:r>
              <a:rPr lang="en-US" sz="2800">
                <a:solidFill>
                  <a:srgbClr val="FF0000"/>
                </a:solidFill>
              </a:rPr>
              <a:t>//p is parameter, and can be accessed only within this method</a:t>
            </a:r>
            <a:endParaRPr sz="2800"/>
          </a:p>
          <a:p>
            <a:pPr indent="0" lvl="0" marL="0" rtl="0" algn="just">
              <a:lnSpc>
                <a:spcPct val="100000"/>
              </a:lnSpc>
              <a:spcBef>
                <a:spcPts val="592"/>
              </a:spcBef>
              <a:spcAft>
                <a:spcPts val="0"/>
              </a:spcAft>
              <a:buClr>
                <a:srgbClr val="888888"/>
              </a:buClr>
              <a:buSzPts val="2960"/>
              <a:buNone/>
            </a:pPr>
            <a:r>
              <a:rPr lang="en-US" sz="2800"/>
              <a:t>	void display(int  p)</a:t>
            </a:r>
            <a:endParaRPr sz="2800"/>
          </a:p>
          <a:p>
            <a:pPr indent="0" lvl="0" marL="0" rtl="0" algn="just">
              <a:lnSpc>
                <a:spcPct val="100000"/>
              </a:lnSpc>
              <a:spcBef>
                <a:spcPts val="592"/>
              </a:spcBef>
              <a:spcAft>
                <a:spcPts val="0"/>
              </a:spcAft>
              <a:buClr>
                <a:srgbClr val="888888"/>
              </a:buClr>
              <a:buSzPts val="2960"/>
              <a:buNone/>
            </a:pPr>
            <a:r>
              <a:rPr lang="en-US" sz="2800"/>
              <a:t>	{</a:t>
            </a:r>
            <a:endParaRPr sz="2800"/>
          </a:p>
          <a:p>
            <a:pPr indent="0" lvl="0" marL="0" rtl="0" algn="just">
              <a:lnSpc>
                <a:spcPct val="100000"/>
              </a:lnSpc>
              <a:spcBef>
                <a:spcPts val="592"/>
              </a:spcBef>
              <a:spcAft>
                <a:spcPts val="0"/>
              </a:spcAft>
              <a:buClr>
                <a:srgbClr val="888888"/>
              </a:buClr>
              <a:buSzPts val="2960"/>
              <a:buNone/>
            </a:pPr>
            <a:r>
              <a:rPr lang="en-US" sz="2800"/>
              <a:t>	float z; </a:t>
            </a:r>
            <a:endParaRPr sz="2800"/>
          </a:p>
          <a:p>
            <a:pPr indent="0" lvl="0" marL="0" rtl="0" algn="just">
              <a:lnSpc>
                <a:spcPct val="100000"/>
              </a:lnSpc>
              <a:spcBef>
                <a:spcPts val="518"/>
              </a:spcBef>
              <a:spcAft>
                <a:spcPts val="0"/>
              </a:spcAft>
              <a:buClr>
                <a:srgbClr val="FF0000"/>
              </a:buClr>
              <a:buSzPts val="2590"/>
              <a:buNone/>
            </a:pPr>
            <a:r>
              <a:rPr lang="en-US" sz="2800">
                <a:solidFill>
                  <a:srgbClr val="FF0000"/>
                </a:solidFill>
              </a:rPr>
              <a:t>//local variable, and can be accessed only within this method</a:t>
            </a:r>
            <a:endParaRPr sz="2800"/>
          </a:p>
          <a:p>
            <a:pPr indent="0" lvl="0" marL="0" rtl="0" algn="just">
              <a:lnSpc>
                <a:spcPct val="100000"/>
              </a:lnSpc>
              <a:spcBef>
                <a:spcPts val="592"/>
              </a:spcBef>
              <a:spcAft>
                <a:spcPts val="0"/>
              </a:spcAft>
              <a:buClr>
                <a:srgbClr val="888888"/>
              </a:buClr>
              <a:buSzPts val="2960"/>
              <a:buNone/>
            </a:pPr>
            <a:r>
              <a:rPr lang="en-US" sz="2800"/>
              <a:t>	}</a:t>
            </a:r>
            <a:endParaRPr sz="2800"/>
          </a:p>
          <a:p>
            <a:pPr indent="0" lvl="0" marL="0" rtl="0" algn="just">
              <a:lnSpc>
                <a:spcPct val="100000"/>
              </a:lnSpc>
              <a:spcBef>
                <a:spcPts val="592"/>
              </a:spcBef>
              <a:spcAft>
                <a:spcPts val="0"/>
              </a:spcAft>
              <a:buClr>
                <a:srgbClr val="888888"/>
              </a:buClr>
              <a:buSzPts val="2960"/>
              <a:buNone/>
            </a:pPr>
            <a:r>
              <a:rPr lang="en-US" sz="2800"/>
              <a:t>}</a:t>
            </a:r>
            <a:endParaRPr sz="2800"/>
          </a:p>
        </p:txBody>
      </p:sp>
      <p:sp>
        <p:nvSpPr>
          <p:cNvPr id="668" name="Google Shape;668;p8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2"/>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5200"/>
              <a:buNone/>
            </a:pPr>
            <a:r>
              <a:rPr b="1" lang="en-US" sz="2800">
                <a:solidFill>
                  <a:srgbClr val="FF0000"/>
                </a:solidFill>
              </a:rPr>
              <a:t>2. Features of Java</a:t>
            </a:r>
            <a:endParaRPr b="1">
              <a:solidFill>
                <a:schemeClr val="dk1"/>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Clr>
                <a:srgbClr val="FF0000"/>
              </a:buClr>
              <a:buSzPts val="5200"/>
              <a:buNone/>
            </a:pPr>
            <a:r>
              <a:t/>
            </a:r>
            <a:endParaRPr b="1">
              <a:solidFill>
                <a:srgbClr val="FF0000"/>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Clr>
                <a:srgbClr val="FF0000"/>
              </a:buClr>
              <a:buSzPts val="5200"/>
              <a:buNone/>
            </a:pPr>
            <a:r>
              <a:rPr b="1" lang="en-US">
                <a:solidFill>
                  <a:srgbClr val="FF0000"/>
                </a:solidFill>
                <a:highlight>
                  <a:srgbClr val="FFFFFF"/>
                </a:highlight>
                <a:latin typeface="Verdana"/>
                <a:ea typeface="Verdana"/>
                <a:cs typeface="Verdana"/>
                <a:sym typeface="Verdana"/>
              </a:rPr>
              <a:t>5.</a:t>
            </a:r>
            <a:r>
              <a:rPr b="1" lang="en-US">
                <a:solidFill>
                  <a:srgbClr val="FF0000"/>
                </a:solidFill>
                <a:highlight>
                  <a:srgbClr val="FFFFFF"/>
                </a:highlight>
              </a:rPr>
              <a:t>Interpreted:</a:t>
            </a:r>
            <a:r>
              <a:rPr lang="en-US">
                <a:solidFill>
                  <a:schemeClr val="dk1"/>
                </a:solidFill>
                <a:highlight>
                  <a:srgbClr val="FFFFFF"/>
                </a:highlight>
              </a:rPr>
              <a:t> Java is compiled &amp; Interpredted. .java file is compiled into .class(byte code) during compilation(using javac). byte code is converted into machine code during runtime.</a:t>
            </a:r>
            <a:endParaRPr>
              <a:solidFill>
                <a:schemeClr val="dk1"/>
              </a:solidFill>
              <a:highlight>
                <a:srgbClr val="FFFFFF"/>
              </a:highlight>
            </a:endParaRPr>
          </a:p>
          <a:p>
            <a:pPr indent="0" lvl="0" marL="0" marR="25400" rtl="0" algn="just">
              <a:lnSpc>
                <a:spcPct val="157500"/>
              </a:lnSpc>
              <a:spcBef>
                <a:spcPts val="1300"/>
              </a:spcBef>
              <a:spcAft>
                <a:spcPts val="0"/>
              </a:spcAft>
              <a:buSzPts val="2800"/>
              <a:buNone/>
            </a:pPr>
            <a:r>
              <a:rPr b="1" lang="en-US">
                <a:solidFill>
                  <a:srgbClr val="FF0000"/>
                </a:solidFill>
                <a:highlight>
                  <a:srgbClr val="FFFFFF"/>
                </a:highlight>
              </a:rPr>
              <a:t>6.Multithreaded:</a:t>
            </a:r>
            <a:r>
              <a:rPr lang="en-US">
                <a:solidFill>
                  <a:srgbClr val="FF0000"/>
                </a:solidFill>
                <a:highlight>
                  <a:srgbClr val="FFFFFF"/>
                </a:highlight>
              </a:rPr>
              <a:t> </a:t>
            </a:r>
            <a:r>
              <a:rPr lang="en-US">
                <a:solidFill>
                  <a:schemeClr val="dk1"/>
                </a:solidFill>
                <a:highlight>
                  <a:srgbClr val="FFFFFF"/>
                </a:highlight>
              </a:rPr>
              <a:t>Java has inbui;lt Multi threaded programming available since initial release, which is easy to develop multi threaded programming</a:t>
            </a:r>
            <a:endParaRPr>
              <a:solidFill>
                <a:schemeClr val="dk1"/>
              </a:solidFill>
              <a:highlight>
                <a:srgbClr val="FFFFFF"/>
              </a:highlight>
            </a:endParaRPr>
          </a:p>
          <a:p>
            <a:pPr indent="0" lvl="0" marL="0" marR="25400" rtl="0" algn="just">
              <a:lnSpc>
                <a:spcPct val="157500"/>
              </a:lnSpc>
              <a:spcBef>
                <a:spcPts val="1300"/>
              </a:spcBef>
              <a:spcAft>
                <a:spcPts val="0"/>
              </a:spcAft>
              <a:buSzPts val="2800"/>
              <a:buNone/>
            </a:pPr>
            <a:r>
              <a:rPr b="1" lang="en-US">
                <a:solidFill>
                  <a:srgbClr val="FF0000"/>
                </a:solidFill>
                <a:highlight>
                  <a:srgbClr val="FFFFFF"/>
                </a:highlight>
              </a:rPr>
              <a:t>7.Distributed:</a:t>
            </a:r>
            <a:r>
              <a:rPr lang="en-US">
                <a:solidFill>
                  <a:schemeClr val="dk1"/>
                </a:solidFill>
                <a:highlight>
                  <a:srgbClr val="FFFFFF"/>
                </a:highlight>
              </a:rPr>
              <a:t> Java has been built for Networking since its inception, hence is distributed</a:t>
            </a:r>
            <a:endParaRPr>
              <a:solidFill>
                <a:schemeClr val="dk1"/>
              </a:solidFill>
              <a:highlight>
                <a:srgbClr val="FFFFFF"/>
              </a:highlight>
            </a:endParaRPr>
          </a:p>
          <a:p>
            <a:pPr indent="0" lvl="0" marL="457200" marR="25400" rtl="0" algn="just">
              <a:lnSpc>
                <a:spcPct val="157500"/>
              </a:lnSpc>
              <a:spcBef>
                <a:spcPts val="1300"/>
              </a:spcBef>
              <a:spcAft>
                <a:spcPts val="0"/>
              </a:spcAft>
              <a:buSzPts val="2800"/>
              <a:buNone/>
            </a:pPr>
            <a:r>
              <a:t/>
            </a:r>
            <a:endParaRPr>
              <a:solidFill>
                <a:schemeClr val="dk1"/>
              </a:solidFill>
              <a:highlight>
                <a:srgbClr val="FFFFFF"/>
              </a:highlight>
            </a:endParaRPr>
          </a:p>
          <a:p>
            <a:pPr indent="0" lvl="0" marL="0" rtl="0" algn="just">
              <a:lnSpc>
                <a:spcPct val="100000"/>
              </a:lnSpc>
              <a:spcBef>
                <a:spcPts val="100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p:txBody>
      </p:sp>
      <p:sp>
        <p:nvSpPr>
          <p:cNvPr id="101" name="Google Shape;101;p1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2" name="Shape 672"/>
        <p:cNvGrpSpPr/>
        <p:nvPr/>
      </p:nvGrpSpPr>
      <p:grpSpPr>
        <a:xfrm>
          <a:off x="0" y="0"/>
          <a:ext cx="0" cy="0"/>
          <a:chOff x="0" y="0"/>
          <a:chExt cx="0" cy="0"/>
        </a:xfrm>
      </p:grpSpPr>
      <p:sp>
        <p:nvSpPr>
          <p:cNvPr id="673" name="Google Shape;673;p84"/>
          <p:cNvSpPr txBox="1"/>
          <p:nvPr>
            <p:ph idx="1" type="subTitle"/>
          </p:nvPr>
        </p:nvSpPr>
        <p:spPr>
          <a:xfrm>
            <a:off x="110325" y="228600"/>
            <a:ext cx="9033600" cy="6629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sz="2800">
                <a:solidFill>
                  <a:srgbClr val="FF0000"/>
                </a:solidFill>
              </a:rPr>
              <a:t>21. Object Usage</a:t>
            </a:r>
            <a:endParaRPr b="1" sz="2800"/>
          </a:p>
          <a:p>
            <a:pPr indent="0" lvl="0" marL="0" rtl="0" algn="just">
              <a:lnSpc>
                <a:spcPct val="90000"/>
              </a:lnSpc>
              <a:spcBef>
                <a:spcPts val="640"/>
              </a:spcBef>
              <a:spcAft>
                <a:spcPts val="0"/>
              </a:spcAft>
              <a:buClr>
                <a:schemeClr val="dk1"/>
              </a:buClr>
              <a:buSzPts val="3200"/>
              <a:buNone/>
            </a:pPr>
            <a:r>
              <a:rPr lang="en-US"/>
              <a:t>As known a class is also a type, but it is user defined data type, unlike int, float, etc… which are built in types. As we have seen, an object can be declared as a locally within a method. An object can also be used in below different places</a:t>
            </a:r>
            <a:endParaRPr/>
          </a:p>
          <a:p>
            <a:pPr indent="-514350" lvl="0" marL="514350" rtl="0" algn="just">
              <a:lnSpc>
                <a:spcPct val="90000"/>
              </a:lnSpc>
              <a:spcBef>
                <a:spcPts val="640"/>
              </a:spcBef>
              <a:spcAft>
                <a:spcPts val="0"/>
              </a:spcAft>
              <a:buSzPts val="3200"/>
              <a:buAutoNum type="arabicPeriod"/>
            </a:pPr>
            <a:r>
              <a:rPr lang="en-US"/>
              <a:t>As a parameter to a method or constructor</a:t>
            </a:r>
            <a:endParaRPr/>
          </a:p>
          <a:p>
            <a:pPr indent="-514350" lvl="0" marL="514350" rtl="0" algn="just">
              <a:lnSpc>
                <a:spcPct val="90000"/>
              </a:lnSpc>
              <a:spcBef>
                <a:spcPts val="640"/>
              </a:spcBef>
              <a:spcAft>
                <a:spcPts val="0"/>
              </a:spcAft>
              <a:buSzPts val="3200"/>
              <a:buAutoNum type="arabicPeriod"/>
            </a:pPr>
            <a:r>
              <a:rPr lang="en-US"/>
              <a:t>As a return value</a:t>
            </a:r>
            <a:endParaRPr/>
          </a:p>
          <a:p>
            <a:pPr indent="-514350" lvl="0" marL="514350" rtl="0" algn="just">
              <a:lnSpc>
                <a:spcPct val="90000"/>
              </a:lnSpc>
              <a:spcBef>
                <a:spcPts val="640"/>
              </a:spcBef>
              <a:spcAft>
                <a:spcPts val="0"/>
              </a:spcAft>
              <a:buSzPts val="3200"/>
              <a:buAutoNum type="arabicPeriod"/>
            </a:pPr>
            <a:r>
              <a:rPr lang="en-US"/>
              <a:t>As a data member within a class</a:t>
            </a:r>
            <a:endParaRPr/>
          </a:p>
          <a:p>
            <a:pPr indent="-514350" lvl="0" marL="514350" rtl="0" algn="just">
              <a:lnSpc>
                <a:spcPct val="90000"/>
              </a:lnSpc>
              <a:spcBef>
                <a:spcPts val="640"/>
              </a:spcBef>
              <a:spcAft>
                <a:spcPts val="0"/>
              </a:spcAft>
              <a:buClr>
                <a:srgbClr val="888888"/>
              </a:buClr>
              <a:buSzPts val="3200"/>
              <a:buNone/>
            </a:pPr>
            <a:r>
              <a:t/>
            </a:r>
            <a:endParaRPr/>
          </a:p>
          <a:p>
            <a:pPr indent="-514350" lvl="0" marL="514350" rtl="0" algn="just">
              <a:lnSpc>
                <a:spcPct val="90000"/>
              </a:lnSpc>
              <a:spcBef>
                <a:spcPts val="640"/>
              </a:spcBef>
              <a:spcAft>
                <a:spcPts val="0"/>
              </a:spcAft>
              <a:buClr>
                <a:schemeClr val="dk1"/>
              </a:buClr>
              <a:buSzPts val="3200"/>
              <a:buNone/>
            </a:pPr>
            <a:r>
              <a:rPr lang="en-US"/>
              <a:t>One of the aim of OOPs language is to </a:t>
            </a:r>
            <a:r>
              <a:rPr b="1" lang="en-US"/>
              <a:t>use objects just like a built in type. </a:t>
            </a:r>
            <a:endParaRPr/>
          </a:p>
          <a:p>
            <a:pPr indent="-514350" lvl="0" marL="514350" rtl="0" algn="just">
              <a:lnSpc>
                <a:spcPct val="90000"/>
              </a:lnSpc>
              <a:spcBef>
                <a:spcPts val="640"/>
              </a:spcBef>
              <a:spcAft>
                <a:spcPts val="0"/>
              </a:spcAft>
              <a:buClr>
                <a:schemeClr val="dk1"/>
              </a:buClr>
              <a:buSzPts val="3200"/>
              <a:buNone/>
            </a:pPr>
            <a:r>
              <a:rPr lang="en-US"/>
              <a:t>Can we have an array of objects?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7" name="Shape 677"/>
        <p:cNvGrpSpPr/>
        <p:nvPr/>
      </p:nvGrpSpPr>
      <p:grpSpPr>
        <a:xfrm>
          <a:off x="0" y="0"/>
          <a:ext cx="0" cy="0"/>
          <a:chOff x="0" y="0"/>
          <a:chExt cx="0" cy="0"/>
        </a:xfrm>
      </p:grpSpPr>
      <p:sp>
        <p:nvSpPr>
          <p:cNvPr id="678" name="Google Shape;678;p85"/>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sz="2800">
                <a:solidFill>
                  <a:srgbClr val="FF0000"/>
                </a:solidFill>
              </a:rPr>
              <a:t>Anonymous Objects</a:t>
            </a:r>
            <a:endParaRPr b="1" sz="2800"/>
          </a:p>
          <a:p>
            <a:pPr indent="0" lvl="0" marL="0" rtl="0" algn="just">
              <a:lnSpc>
                <a:spcPct val="90000"/>
              </a:lnSpc>
              <a:spcBef>
                <a:spcPts val="640"/>
              </a:spcBef>
              <a:spcAft>
                <a:spcPts val="0"/>
              </a:spcAft>
              <a:buClr>
                <a:schemeClr val="dk1"/>
              </a:buClr>
              <a:buSzPts val="3200"/>
              <a:buNone/>
            </a:pPr>
            <a:r>
              <a:rPr lang="en-US" sz="2800"/>
              <a:t>Anonymous objects gets created in sometimes, in which object actually gets created and exists, but it may be immediately referred to a reference. For example all below are valid</a:t>
            </a:r>
            <a:endParaRPr sz="2800"/>
          </a:p>
          <a:p>
            <a:pPr indent="0" lvl="0" marL="0" rtl="0" algn="just">
              <a:lnSpc>
                <a:spcPct val="90000"/>
              </a:lnSpc>
              <a:spcBef>
                <a:spcPts val="640"/>
              </a:spcBef>
              <a:spcAft>
                <a:spcPts val="0"/>
              </a:spcAft>
              <a:buClr>
                <a:schemeClr val="dk1"/>
              </a:buClr>
              <a:buSzPts val="3200"/>
              <a:buNone/>
            </a:pPr>
            <a:r>
              <a:rPr lang="en-US" sz="2800"/>
              <a:t>new A(new B()); </a:t>
            </a:r>
            <a:endParaRPr sz="2800"/>
          </a:p>
          <a:p>
            <a:pPr indent="0" lvl="0" marL="0" rtl="0" algn="just">
              <a:lnSpc>
                <a:spcPct val="90000"/>
              </a:lnSpc>
              <a:spcBef>
                <a:spcPts val="640"/>
              </a:spcBef>
              <a:spcAft>
                <a:spcPts val="0"/>
              </a:spcAft>
              <a:buClr>
                <a:schemeClr val="dk1"/>
              </a:buClr>
              <a:buSzPts val="3200"/>
              <a:buNone/>
            </a:pPr>
            <a:r>
              <a:rPr lang="en-US" sz="2800"/>
              <a:t>Here new B() gets invoked first, object of it is send as parameter to constructor new A(B obj). Similarly it can be nested to multiple levels.</a:t>
            </a:r>
            <a:endParaRPr sz="2800"/>
          </a:p>
          <a:p>
            <a:pPr indent="0" lvl="0" marL="0" rtl="0" algn="just">
              <a:lnSpc>
                <a:spcPct val="90000"/>
              </a:lnSpc>
              <a:spcBef>
                <a:spcPts val="640"/>
              </a:spcBef>
              <a:spcAft>
                <a:spcPts val="0"/>
              </a:spcAft>
              <a:buClr>
                <a:schemeClr val="dk1"/>
              </a:buClr>
              <a:buSzPts val="3200"/>
              <a:buNone/>
            </a:pPr>
            <a:r>
              <a:rPr lang="en-US" sz="2800"/>
              <a:t>new A().met();</a:t>
            </a:r>
            <a:endParaRPr sz="2800"/>
          </a:p>
          <a:p>
            <a:pPr indent="0" lvl="0" marL="0" rtl="0" algn="just">
              <a:lnSpc>
                <a:spcPct val="90000"/>
              </a:lnSpc>
              <a:spcBef>
                <a:spcPts val="640"/>
              </a:spcBef>
              <a:spcAft>
                <a:spcPts val="0"/>
              </a:spcAft>
              <a:buClr>
                <a:schemeClr val="dk1"/>
              </a:buClr>
              <a:buSzPts val="3200"/>
              <a:buNone/>
            </a:pPr>
            <a:r>
              <a:rPr lang="en-US" sz="2800"/>
              <a:t>met( new A(), new B(), new C());</a:t>
            </a:r>
            <a:endParaRPr sz="2800"/>
          </a:p>
          <a:p>
            <a:pPr indent="0" lvl="0" marL="0" rtl="0" algn="just">
              <a:lnSpc>
                <a:spcPct val="90000"/>
              </a:lnSpc>
              <a:spcBef>
                <a:spcPts val="640"/>
              </a:spcBef>
              <a:spcAft>
                <a:spcPts val="0"/>
              </a:spcAft>
              <a:buClr>
                <a:schemeClr val="dk1"/>
              </a:buClr>
              <a:buSzPts val="3200"/>
              <a:buNone/>
            </a:pPr>
            <a:r>
              <a:rPr lang="en-US" sz="2800"/>
              <a:t>However “new A().new B().new C()” is not valid</a:t>
            </a:r>
            <a:endParaRPr sz="2800"/>
          </a:p>
          <a:p>
            <a:pPr indent="0" lvl="0" marL="0" rtl="0" algn="just">
              <a:lnSpc>
                <a:spcPct val="90000"/>
              </a:lnSpc>
              <a:spcBef>
                <a:spcPts val="640"/>
              </a:spcBef>
              <a:spcAft>
                <a:spcPts val="0"/>
              </a:spcAft>
              <a:buClr>
                <a:schemeClr val="dk1"/>
              </a:buClr>
              <a:buSzPts val="3200"/>
              <a:buNone/>
            </a:pPr>
            <a:r>
              <a:rPr lang="en-US" sz="2800"/>
              <a:t>Statements such as above can be practiced to gain more confidence.</a:t>
            </a:r>
            <a:endParaRPr sz="2800"/>
          </a:p>
        </p:txBody>
      </p:sp>
      <p:sp>
        <p:nvSpPr>
          <p:cNvPr id="679" name="Google Shape;679;p8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3" name="Shape 683"/>
        <p:cNvGrpSpPr/>
        <p:nvPr/>
      </p:nvGrpSpPr>
      <p:grpSpPr>
        <a:xfrm>
          <a:off x="0" y="0"/>
          <a:ext cx="0" cy="0"/>
          <a:chOff x="0" y="0"/>
          <a:chExt cx="0" cy="0"/>
        </a:xfrm>
      </p:grpSpPr>
      <p:sp>
        <p:nvSpPr>
          <p:cNvPr id="684" name="Google Shape;684;p86"/>
          <p:cNvSpPr/>
          <p:nvPr/>
        </p:nvSpPr>
        <p:spPr>
          <a:xfrm>
            <a:off x="1600200" y="685800"/>
            <a:ext cx="1447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obj1</a:t>
            </a:r>
            <a:endParaRPr b="0" i="0" sz="1800" u="none" cap="none" strike="noStrike">
              <a:solidFill>
                <a:schemeClr val="lt1"/>
              </a:solidFill>
              <a:latin typeface="Calibri"/>
              <a:ea typeface="Calibri"/>
              <a:cs typeface="Calibri"/>
              <a:sym typeface="Calibri"/>
            </a:endParaRPr>
          </a:p>
        </p:txBody>
      </p:sp>
      <p:sp>
        <p:nvSpPr>
          <p:cNvPr id="685" name="Google Shape;685;p86"/>
          <p:cNvSpPr/>
          <p:nvPr/>
        </p:nvSpPr>
        <p:spPr>
          <a:xfrm>
            <a:off x="4876800" y="533400"/>
            <a:ext cx="1524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instance</a:t>
            </a:r>
            <a:endParaRPr b="0" i="0" sz="1800" u="none" cap="none" strike="noStrike">
              <a:solidFill>
                <a:schemeClr val="lt1"/>
              </a:solidFill>
              <a:latin typeface="Calibri"/>
              <a:ea typeface="Calibri"/>
              <a:cs typeface="Calibri"/>
              <a:sym typeface="Calibri"/>
            </a:endParaRPr>
          </a:p>
        </p:txBody>
      </p:sp>
      <p:sp>
        <p:nvSpPr>
          <p:cNvPr id="686" name="Google Shape;686;p86"/>
          <p:cNvSpPr/>
          <p:nvPr/>
        </p:nvSpPr>
        <p:spPr>
          <a:xfrm>
            <a:off x="1524000" y="1828800"/>
            <a:ext cx="16002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obj2</a:t>
            </a:r>
            <a:endParaRPr b="0" i="0" sz="1800" u="none" cap="none" strike="noStrike">
              <a:solidFill>
                <a:schemeClr val="lt1"/>
              </a:solidFill>
              <a:latin typeface="Calibri"/>
              <a:ea typeface="Calibri"/>
              <a:cs typeface="Calibri"/>
              <a:sym typeface="Calibri"/>
            </a:endParaRPr>
          </a:p>
        </p:txBody>
      </p:sp>
      <p:sp>
        <p:nvSpPr>
          <p:cNvPr id="687" name="Google Shape;687;p86"/>
          <p:cNvSpPr/>
          <p:nvPr/>
        </p:nvSpPr>
        <p:spPr>
          <a:xfrm>
            <a:off x="1524000" y="3886200"/>
            <a:ext cx="1447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obj1</a:t>
            </a:r>
            <a:endParaRPr b="0" i="0" sz="1800" u="none" cap="none" strike="noStrike">
              <a:solidFill>
                <a:schemeClr val="lt1"/>
              </a:solidFill>
              <a:latin typeface="Calibri"/>
              <a:ea typeface="Calibri"/>
              <a:cs typeface="Calibri"/>
              <a:sym typeface="Calibri"/>
            </a:endParaRPr>
          </a:p>
        </p:txBody>
      </p:sp>
      <p:sp>
        <p:nvSpPr>
          <p:cNvPr id="688" name="Google Shape;688;p86"/>
          <p:cNvSpPr/>
          <p:nvPr/>
        </p:nvSpPr>
        <p:spPr>
          <a:xfrm>
            <a:off x="4953000" y="3810000"/>
            <a:ext cx="1447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instance</a:t>
            </a:r>
            <a:endParaRPr b="0" i="0" sz="1800" u="none" cap="none" strike="noStrike">
              <a:solidFill>
                <a:schemeClr val="lt1"/>
              </a:solidFill>
              <a:latin typeface="Calibri"/>
              <a:ea typeface="Calibri"/>
              <a:cs typeface="Calibri"/>
              <a:sym typeface="Calibri"/>
            </a:endParaRPr>
          </a:p>
        </p:txBody>
      </p:sp>
      <p:sp>
        <p:nvSpPr>
          <p:cNvPr id="689" name="Google Shape;689;p86"/>
          <p:cNvSpPr/>
          <p:nvPr/>
        </p:nvSpPr>
        <p:spPr>
          <a:xfrm>
            <a:off x="1524000" y="5029200"/>
            <a:ext cx="15240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obj2</a:t>
            </a:r>
            <a:endParaRPr b="0" i="0" sz="1800" u="none" cap="none" strike="noStrike">
              <a:solidFill>
                <a:schemeClr val="lt1"/>
              </a:solidFill>
              <a:latin typeface="Calibri"/>
              <a:ea typeface="Calibri"/>
              <a:cs typeface="Calibri"/>
              <a:sym typeface="Calibri"/>
            </a:endParaRPr>
          </a:p>
        </p:txBody>
      </p:sp>
      <p:sp>
        <p:nvSpPr>
          <p:cNvPr id="690" name="Google Shape;690;p86"/>
          <p:cNvSpPr/>
          <p:nvPr/>
        </p:nvSpPr>
        <p:spPr>
          <a:xfrm>
            <a:off x="4800600" y="5029200"/>
            <a:ext cx="1676400" cy="381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Cloned instance</a:t>
            </a:r>
            <a:endParaRPr b="0" i="0" sz="1800" u="none" cap="none" strike="noStrike">
              <a:solidFill>
                <a:schemeClr val="lt1"/>
              </a:solidFill>
              <a:latin typeface="Calibri"/>
              <a:ea typeface="Calibri"/>
              <a:cs typeface="Calibri"/>
              <a:sym typeface="Calibri"/>
            </a:endParaRPr>
          </a:p>
        </p:txBody>
      </p:sp>
      <p:cxnSp>
        <p:nvCxnSpPr>
          <p:cNvPr id="691" name="Google Shape;691;p86"/>
          <p:cNvCxnSpPr>
            <a:stCxn id="684" idx="3"/>
            <a:endCxn id="685" idx="1"/>
          </p:cNvCxnSpPr>
          <p:nvPr/>
        </p:nvCxnSpPr>
        <p:spPr>
          <a:xfrm flipH="1" rot="10800000">
            <a:off x="3048000" y="838200"/>
            <a:ext cx="1828800" cy="762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92" name="Google Shape;692;p86"/>
          <p:cNvCxnSpPr/>
          <p:nvPr/>
        </p:nvCxnSpPr>
        <p:spPr>
          <a:xfrm flipH="1" rot="10800000">
            <a:off x="3124200" y="990600"/>
            <a:ext cx="1752600" cy="12192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93" name="Google Shape;693;p86"/>
          <p:cNvCxnSpPr>
            <a:stCxn id="687" idx="3"/>
            <a:endCxn id="688" idx="1"/>
          </p:cNvCxnSpPr>
          <p:nvPr/>
        </p:nvCxnSpPr>
        <p:spPr>
          <a:xfrm flipH="1" rot="10800000">
            <a:off x="2971800" y="4038600"/>
            <a:ext cx="1981200" cy="762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94" name="Google Shape;694;p86"/>
          <p:cNvCxnSpPr>
            <a:stCxn id="689" idx="3"/>
            <a:endCxn id="690" idx="1"/>
          </p:cNvCxnSpPr>
          <p:nvPr/>
        </p:nvCxnSpPr>
        <p:spPr>
          <a:xfrm flipH="1" rot="10800000">
            <a:off x="3048000" y="5219700"/>
            <a:ext cx="1752600" cy="381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sp>
        <p:nvSpPr>
          <p:cNvPr id="695" name="Google Shape;695;p86"/>
          <p:cNvSpPr/>
          <p:nvPr/>
        </p:nvSpPr>
        <p:spPr>
          <a:xfrm>
            <a:off x="5562600" y="4267200"/>
            <a:ext cx="304800" cy="838200"/>
          </a:xfrm>
          <a:prstGeom prst="downArrow">
            <a:avLst>
              <a:gd fmla="val 50000" name="adj1"/>
              <a:gd fmla="val 50000" name="adj2"/>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Clone</a:t>
            </a:r>
            <a:endParaRPr b="0" i="0" sz="1100" u="none" cap="none" strike="noStrike">
              <a:solidFill>
                <a:schemeClr val="dk1"/>
              </a:solidFill>
              <a:latin typeface="Calibri"/>
              <a:ea typeface="Calibri"/>
              <a:cs typeface="Calibri"/>
              <a:sym typeface="Calibri"/>
            </a:endParaRPr>
          </a:p>
        </p:txBody>
      </p:sp>
      <p:sp>
        <p:nvSpPr>
          <p:cNvPr id="696" name="Google Shape;696;p86"/>
          <p:cNvSpPr txBox="1"/>
          <p:nvPr/>
        </p:nvSpPr>
        <p:spPr>
          <a:xfrm>
            <a:off x="2514600" y="2286000"/>
            <a:ext cx="33528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Assigning one object to another</a:t>
            </a:r>
            <a:endParaRPr b="0" i="0" sz="1800" u="none" cap="none" strike="noStrike">
              <a:solidFill>
                <a:schemeClr val="dk1"/>
              </a:solidFill>
              <a:latin typeface="Calibri"/>
              <a:ea typeface="Calibri"/>
              <a:cs typeface="Calibri"/>
              <a:sym typeface="Calibri"/>
            </a:endParaRPr>
          </a:p>
        </p:txBody>
      </p:sp>
      <p:sp>
        <p:nvSpPr>
          <p:cNvPr id="697" name="Google Shape;697;p86"/>
          <p:cNvSpPr txBox="1"/>
          <p:nvPr/>
        </p:nvSpPr>
        <p:spPr>
          <a:xfrm>
            <a:off x="2895600" y="5562601"/>
            <a:ext cx="28194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Fig. Cloning an object</a:t>
            </a:r>
            <a:endParaRPr b="0" i="0" sz="1800" u="none" cap="none" strike="noStrike">
              <a:solidFill>
                <a:schemeClr val="dk1"/>
              </a:solidFill>
              <a:latin typeface="Calibri"/>
              <a:ea typeface="Calibri"/>
              <a:cs typeface="Calibri"/>
              <a:sym typeface="Calibri"/>
            </a:endParaRPr>
          </a:p>
        </p:txBody>
      </p:sp>
      <p:sp>
        <p:nvSpPr>
          <p:cNvPr id="698" name="Google Shape;698;p8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2" name="Shape 702"/>
        <p:cNvGrpSpPr/>
        <p:nvPr/>
      </p:nvGrpSpPr>
      <p:grpSpPr>
        <a:xfrm>
          <a:off x="0" y="0"/>
          <a:ext cx="0" cy="0"/>
          <a:chOff x="0" y="0"/>
          <a:chExt cx="0" cy="0"/>
        </a:xfrm>
      </p:grpSpPr>
      <p:sp>
        <p:nvSpPr>
          <p:cNvPr id="703" name="Google Shape;703;p87"/>
          <p:cNvSpPr txBox="1"/>
          <p:nvPr>
            <p:ph idx="1" type="subTitle"/>
          </p:nvPr>
        </p:nvSpPr>
        <p:spPr>
          <a:xfrm>
            <a:off x="110325" y="228600"/>
            <a:ext cx="90336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Array as Parameter</a:t>
            </a:r>
            <a:endParaRPr b="1"/>
          </a:p>
          <a:p>
            <a:pPr indent="0" lvl="0" marL="0" rtl="0" algn="just">
              <a:lnSpc>
                <a:spcPct val="100000"/>
              </a:lnSpc>
              <a:spcBef>
                <a:spcPts val="640"/>
              </a:spcBef>
              <a:spcAft>
                <a:spcPts val="0"/>
              </a:spcAft>
              <a:buClr>
                <a:schemeClr val="dk1"/>
              </a:buClr>
              <a:buSzPts val="3200"/>
              <a:buNone/>
            </a:pPr>
            <a:r>
              <a:rPr lang="en-US"/>
              <a:t>Yes, Array(of any dimension) can be </a:t>
            </a:r>
            <a:endParaRPr/>
          </a:p>
          <a:p>
            <a:pPr indent="-514350" lvl="0" marL="514350" rtl="0" algn="just">
              <a:lnSpc>
                <a:spcPct val="100000"/>
              </a:lnSpc>
              <a:spcBef>
                <a:spcPts val="640"/>
              </a:spcBef>
              <a:spcAft>
                <a:spcPts val="0"/>
              </a:spcAft>
              <a:buSzPts val="3200"/>
              <a:buFont typeface="Calibri"/>
              <a:buAutoNum type="arabicPeriod"/>
            </a:pPr>
            <a:r>
              <a:rPr lang="en-US"/>
              <a:t>sent as parameter to a method or constructor</a:t>
            </a:r>
            <a:endParaRPr/>
          </a:p>
          <a:p>
            <a:pPr indent="-514350" lvl="0" marL="514350" rtl="0" algn="just">
              <a:lnSpc>
                <a:spcPct val="100000"/>
              </a:lnSpc>
              <a:spcBef>
                <a:spcPts val="640"/>
              </a:spcBef>
              <a:spcAft>
                <a:spcPts val="0"/>
              </a:spcAft>
              <a:buSzPts val="3200"/>
              <a:buFont typeface="Calibri"/>
              <a:buAutoNum type="arabicPeriod"/>
            </a:pPr>
            <a:r>
              <a:rPr lang="en-US"/>
              <a:t>Returned from a method</a:t>
            </a:r>
            <a:endParaRPr/>
          </a:p>
          <a:p>
            <a:pPr indent="-514350" lvl="0" marL="514350" rtl="0" algn="just">
              <a:lnSpc>
                <a:spcPct val="100000"/>
              </a:lnSpc>
              <a:spcBef>
                <a:spcPts val="640"/>
              </a:spcBef>
              <a:spcAft>
                <a:spcPts val="0"/>
              </a:spcAft>
              <a:buSzPts val="3200"/>
              <a:buFont typeface="Calibri"/>
              <a:buAutoNum type="arabicPeriod"/>
            </a:pPr>
            <a:r>
              <a:rPr lang="en-US"/>
              <a:t>declared locally within a method or constructor</a:t>
            </a:r>
            <a:endParaRPr/>
          </a:p>
          <a:p>
            <a:pPr indent="-514350" lvl="0" marL="514350" rtl="0" algn="just">
              <a:lnSpc>
                <a:spcPct val="100000"/>
              </a:lnSpc>
              <a:spcBef>
                <a:spcPts val="640"/>
              </a:spcBef>
              <a:spcAft>
                <a:spcPts val="0"/>
              </a:spcAft>
              <a:buSzPts val="3200"/>
              <a:buFont typeface="Calibri"/>
              <a:buAutoNum type="arabicPeriod"/>
            </a:pPr>
            <a:r>
              <a:rPr lang="en-US"/>
              <a:t>declared  as a data member of a class</a:t>
            </a:r>
            <a:endParaRPr/>
          </a:p>
          <a:p>
            <a:pPr indent="-514350" lvl="0" marL="514350" rtl="0" algn="just">
              <a:lnSpc>
                <a:spcPct val="100000"/>
              </a:lnSpc>
              <a:spcBef>
                <a:spcPts val="640"/>
              </a:spcBef>
              <a:spcAft>
                <a:spcPts val="0"/>
              </a:spcAft>
              <a:buClr>
                <a:srgbClr val="888888"/>
              </a:buClr>
              <a:buSzPts val="3200"/>
              <a:buNone/>
            </a:pPr>
            <a:r>
              <a:t/>
            </a:r>
            <a:endParaRPr/>
          </a:p>
          <a:p>
            <a:pPr indent="-514350" lvl="0" marL="514350" rtl="0" algn="just">
              <a:lnSpc>
                <a:spcPct val="100000"/>
              </a:lnSpc>
              <a:spcBef>
                <a:spcPts val="640"/>
              </a:spcBef>
              <a:spcAft>
                <a:spcPts val="0"/>
              </a:spcAft>
              <a:buClr>
                <a:schemeClr val="dk1"/>
              </a:buClr>
              <a:buSzPts val="3200"/>
              <a:buNone/>
            </a:pPr>
            <a:r>
              <a:rPr lang="en-US"/>
              <a:t>An array is internally an object</a:t>
            </a:r>
            <a:endParaRPr/>
          </a:p>
        </p:txBody>
      </p:sp>
      <p:sp>
        <p:nvSpPr>
          <p:cNvPr id="704" name="Google Shape;704;p8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8" name="Shape 708"/>
        <p:cNvGrpSpPr/>
        <p:nvPr/>
      </p:nvGrpSpPr>
      <p:grpSpPr>
        <a:xfrm>
          <a:off x="0" y="0"/>
          <a:ext cx="0" cy="0"/>
          <a:chOff x="0" y="0"/>
          <a:chExt cx="0" cy="0"/>
        </a:xfrm>
      </p:grpSpPr>
      <p:sp>
        <p:nvSpPr>
          <p:cNvPr id="709" name="Google Shape;709;p88"/>
          <p:cNvSpPr txBox="1"/>
          <p:nvPr>
            <p:ph idx="1" type="subTitle"/>
          </p:nvPr>
        </p:nvSpPr>
        <p:spPr>
          <a:xfrm>
            <a:off x="110325" y="228600"/>
            <a:ext cx="8805000" cy="6477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sz="2800">
                <a:solidFill>
                  <a:srgbClr val="FF0000"/>
                </a:solidFill>
              </a:rPr>
              <a:t>22. static keyword</a:t>
            </a:r>
            <a:endParaRPr b="1" sz="2800"/>
          </a:p>
          <a:p>
            <a:pPr indent="-488950" lvl="0" marL="514350" rtl="0" algn="just">
              <a:lnSpc>
                <a:spcPct val="90000"/>
              </a:lnSpc>
              <a:spcBef>
                <a:spcPts val="640"/>
              </a:spcBef>
              <a:spcAft>
                <a:spcPts val="0"/>
              </a:spcAft>
              <a:buClr>
                <a:srgbClr val="888888"/>
              </a:buClr>
              <a:buSzPts val="2800"/>
              <a:buFont typeface="Calibri"/>
              <a:buAutoNum type="arabicPeriod"/>
            </a:pPr>
            <a:r>
              <a:rPr lang="en-US" sz="2800"/>
              <a:t>A member(data member or method) of a class can be declared static. A constructor cannot be declared static.</a:t>
            </a:r>
            <a:endParaRPr sz="2800"/>
          </a:p>
          <a:p>
            <a:pPr indent="-488950" lvl="0" marL="514350" rtl="0" algn="just">
              <a:lnSpc>
                <a:spcPct val="90000"/>
              </a:lnSpc>
              <a:spcBef>
                <a:spcPts val="640"/>
              </a:spcBef>
              <a:spcAft>
                <a:spcPts val="0"/>
              </a:spcAft>
              <a:buClr>
                <a:srgbClr val="888888"/>
              </a:buClr>
              <a:buSzPts val="2800"/>
              <a:buFont typeface="Calibri"/>
              <a:buAutoNum type="arabicPeriod"/>
            </a:pPr>
            <a:r>
              <a:rPr lang="en-US" sz="2800"/>
              <a:t>A static member is associated with the class, and not with individual objects of the class.</a:t>
            </a:r>
            <a:endParaRPr sz="2800"/>
          </a:p>
          <a:p>
            <a:pPr indent="-488950" lvl="0" marL="514350" rtl="0" algn="just">
              <a:lnSpc>
                <a:spcPct val="90000"/>
              </a:lnSpc>
              <a:spcBef>
                <a:spcPts val="640"/>
              </a:spcBef>
              <a:spcAft>
                <a:spcPts val="0"/>
              </a:spcAft>
              <a:buClr>
                <a:srgbClr val="888888"/>
              </a:buClr>
              <a:buSzPts val="2800"/>
              <a:buFont typeface="Calibri"/>
              <a:buAutoNum type="arabicPeriod"/>
            </a:pPr>
            <a:r>
              <a:rPr lang="en-US" sz="2800"/>
              <a:t>Since static member is associated with class, they can be directly accessed with class name, For eg. Student.max_marks</a:t>
            </a:r>
            <a:endParaRPr sz="2800"/>
          </a:p>
          <a:p>
            <a:pPr indent="-488950" lvl="0" marL="514350" rtl="0" algn="just">
              <a:lnSpc>
                <a:spcPct val="90000"/>
              </a:lnSpc>
              <a:spcBef>
                <a:spcPts val="640"/>
              </a:spcBef>
              <a:spcAft>
                <a:spcPts val="0"/>
              </a:spcAft>
              <a:buClr>
                <a:srgbClr val="888888"/>
              </a:buClr>
              <a:buSzPts val="2800"/>
              <a:buFont typeface="Calibri"/>
              <a:buAutoNum type="arabicPeriod"/>
            </a:pPr>
            <a:r>
              <a:rPr lang="en-US" sz="2800"/>
              <a:t>Static members can be used even before creation of object. Memory is allocated to static members when the program gets loaded into main memory, for execution</a:t>
            </a:r>
            <a:endParaRPr sz="2800"/>
          </a:p>
        </p:txBody>
      </p:sp>
      <p:sp>
        <p:nvSpPr>
          <p:cNvPr id="710" name="Google Shape;710;p8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4" name="Shape 714"/>
        <p:cNvGrpSpPr/>
        <p:nvPr/>
      </p:nvGrpSpPr>
      <p:grpSpPr>
        <a:xfrm>
          <a:off x="0" y="0"/>
          <a:ext cx="0" cy="0"/>
          <a:chOff x="0" y="0"/>
          <a:chExt cx="0" cy="0"/>
        </a:xfrm>
      </p:grpSpPr>
      <p:sp>
        <p:nvSpPr>
          <p:cNvPr id="715" name="Google Shape;715;p89"/>
          <p:cNvSpPr txBox="1"/>
          <p:nvPr>
            <p:ph idx="1" type="subTitle"/>
          </p:nvPr>
        </p:nvSpPr>
        <p:spPr>
          <a:xfrm>
            <a:off x="110625" y="228600"/>
            <a:ext cx="8922900" cy="6477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Font typeface="Arial"/>
              <a:buNone/>
            </a:pPr>
            <a:r>
              <a:rPr b="1" lang="en-US" sz="2800">
                <a:solidFill>
                  <a:srgbClr val="FF0000"/>
                </a:solidFill>
              </a:rPr>
              <a:t>static keyword</a:t>
            </a:r>
            <a:endParaRPr sz="2800"/>
          </a:p>
          <a:p>
            <a:pPr indent="0" lvl="0" marL="0" rtl="0" algn="just">
              <a:lnSpc>
                <a:spcPct val="90000"/>
              </a:lnSpc>
              <a:spcBef>
                <a:spcPts val="592"/>
              </a:spcBef>
              <a:spcAft>
                <a:spcPts val="0"/>
              </a:spcAft>
              <a:buClr>
                <a:srgbClr val="888888"/>
              </a:buClr>
              <a:buSzPts val="2960"/>
              <a:buNone/>
            </a:pPr>
            <a:r>
              <a:rPr lang="en-US" sz="2800"/>
              <a:t>A static method can be invoked directly from another static method. Also non static method can be directly called from another non static method.</a:t>
            </a:r>
            <a:endParaRPr sz="2800"/>
          </a:p>
          <a:p>
            <a:pPr indent="0" lvl="0" marL="0" rtl="0" algn="just">
              <a:lnSpc>
                <a:spcPct val="90000"/>
              </a:lnSpc>
              <a:spcBef>
                <a:spcPts val="592"/>
              </a:spcBef>
              <a:spcAft>
                <a:spcPts val="0"/>
              </a:spcAft>
              <a:buClr>
                <a:srgbClr val="888888"/>
              </a:buClr>
              <a:buSzPts val="2960"/>
              <a:buNone/>
            </a:pPr>
            <a:r>
              <a:rPr lang="en-US" sz="2800"/>
              <a:t>A non static method can directly invoke static method.</a:t>
            </a:r>
            <a:endParaRPr sz="2800"/>
          </a:p>
          <a:p>
            <a:pPr indent="0" lvl="0" marL="0" rtl="0" algn="just">
              <a:lnSpc>
                <a:spcPct val="90000"/>
              </a:lnSpc>
              <a:spcBef>
                <a:spcPts val="592"/>
              </a:spcBef>
              <a:spcAft>
                <a:spcPts val="0"/>
              </a:spcAft>
              <a:buClr>
                <a:srgbClr val="888888"/>
              </a:buClr>
              <a:buSzPts val="2960"/>
              <a:buNone/>
            </a:pPr>
            <a:r>
              <a:rPr lang="en-US" sz="2800"/>
              <a:t>But a static method cannot directly invoke non static method, it can be done by creating object and invoke non static method with that.</a:t>
            </a:r>
            <a:endParaRPr sz="2800"/>
          </a:p>
          <a:p>
            <a:pPr indent="0" lvl="0" marL="0" rtl="0" algn="just">
              <a:lnSpc>
                <a:spcPct val="90000"/>
              </a:lnSpc>
              <a:spcBef>
                <a:spcPts val="592"/>
              </a:spcBef>
              <a:spcAft>
                <a:spcPts val="0"/>
              </a:spcAft>
              <a:buClr>
                <a:srgbClr val="888888"/>
              </a:buClr>
              <a:buSzPts val="2960"/>
              <a:buNone/>
            </a:pPr>
            <a:r>
              <a:t/>
            </a:r>
            <a:endParaRPr sz="2800"/>
          </a:p>
          <a:p>
            <a:pPr indent="0" lvl="0" marL="0" rtl="0" algn="just">
              <a:lnSpc>
                <a:spcPct val="90000"/>
              </a:lnSpc>
              <a:spcBef>
                <a:spcPts val="592"/>
              </a:spcBef>
              <a:spcAft>
                <a:spcPts val="0"/>
              </a:spcAft>
              <a:buClr>
                <a:srgbClr val="FF0000"/>
              </a:buClr>
              <a:buSzPts val="2960"/>
              <a:buNone/>
            </a:pPr>
            <a:r>
              <a:rPr b="1" lang="en-US" sz="2800">
                <a:solidFill>
                  <a:srgbClr val="FF0000"/>
                </a:solidFill>
              </a:rPr>
              <a:t>Note: </a:t>
            </a:r>
            <a:r>
              <a:rPr lang="en-US" sz="2800">
                <a:solidFill>
                  <a:srgbClr val="FF0000"/>
                </a:solidFill>
              </a:rPr>
              <a:t>static does not mean that it is a constant.</a:t>
            </a:r>
            <a:endParaRPr sz="2800"/>
          </a:p>
          <a:p>
            <a:pPr indent="0" lvl="0" marL="0" rtl="0" algn="just">
              <a:lnSpc>
                <a:spcPct val="90000"/>
              </a:lnSpc>
              <a:spcBef>
                <a:spcPts val="592"/>
              </a:spcBef>
              <a:spcAft>
                <a:spcPts val="0"/>
              </a:spcAft>
              <a:buClr>
                <a:srgbClr val="7F7F7F"/>
              </a:buClr>
              <a:buSzPts val="2960"/>
              <a:buNone/>
            </a:pPr>
            <a:r>
              <a:rPr lang="en-US" sz="2800">
                <a:solidFill>
                  <a:srgbClr val="7F7F7F"/>
                </a:solidFill>
              </a:rPr>
              <a:t>A constructor cannot be declared static: Reason is, constructor is associated with initializing an object, where as static is not related to an object, but with class.</a:t>
            </a:r>
            <a:endParaRPr sz="2800"/>
          </a:p>
          <a:p>
            <a:pPr indent="0" lvl="0" marL="0" rtl="0" algn="just">
              <a:lnSpc>
                <a:spcPct val="90000"/>
              </a:lnSpc>
              <a:spcBef>
                <a:spcPts val="592"/>
              </a:spcBef>
              <a:spcAft>
                <a:spcPts val="0"/>
              </a:spcAft>
              <a:buClr>
                <a:srgbClr val="888888"/>
              </a:buClr>
              <a:buSzPts val="2960"/>
              <a:buNone/>
            </a:pPr>
            <a:r>
              <a:t/>
            </a:r>
            <a:endParaRPr sz="2800"/>
          </a:p>
          <a:p>
            <a:pPr indent="0" lvl="0" marL="0" rtl="0" algn="just">
              <a:lnSpc>
                <a:spcPct val="90000"/>
              </a:lnSpc>
              <a:spcBef>
                <a:spcPts val="592"/>
              </a:spcBef>
              <a:spcAft>
                <a:spcPts val="0"/>
              </a:spcAft>
              <a:buClr>
                <a:srgbClr val="888888"/>
              </a:buClr>
              <a:buSzPts val="2960"/>
              <a:buNone/>
            </a:pPr>
            <a:r>
              <a:t/>
            </a:r>
            <a:endParaRPr sz="2800"/>
          </a:p>
        </p:txBody>
      </p:sp>
      <p:sp>
        <p:nvSpPr>
          <p:cNvPr id="716" name="Google Shape;716;p8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0" name="Shape 720"/>
        <p:cNvGrpSpPr/>
        <p:nvPr/>
      </p:nvGrpSpPr>
      <p:grpSpPr>
        <a:xfrm>
          <a:off x="0" y="0"/>
          <a:ext cx="0" cy="0"/>
          <a:chOff x="0" y="0"/>
          <a:chExt cx="0" cy="0"/>
        </a:xfrm>
      </p:grpSpPr>
      <p:sp>
        <p:nvSpPr>
          <p:cNvPr id="721" name="Google Shape;721;p90"/>
          <p:cNvSpPr txBox="1"/>
          <p:nvPr>
            <p:ph idx="1" type="subTitle"/>
          </p:nvPr>
        </p:nvSpPr>
        <p:spPr>
          <a:xfrm>
            <a:off x="110325" y="228600"/>
            <a:ext cx="8805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800">
                <a:solidFill>
                  <a:srgbClr val="FF0000"/>
                </a:solidFill>
              </a:rPr>
              <a:t>23. Access Specifiers</a:t>
            </a:r>
            <a:endParaRPr b="1" sz="2800">
              <a:solidFill>
                <a:srgbClr val="FF0000"/>
              </a:solidFill>
            </a:endParaRPr>
          </a:p>
          <a:p>
            <a:pPr indent="0" lvl="0" marL="0" rtl="0" algn="just">
              <a:lnSpc>
                <a:spcPct val="80000"/>
              </a:lnSpc>
              <a:spcBef>
                <a:spcPts val="592"/>
              </a:spcBef>
              <a:spcAft>
                <a:spcPts val="0"/>
              </a:spcAft>
              <a:buClr>
                <a:srgbClr val="888888"/>
              </a:buClr>
              <a:buSzPts val="2960"/>
              <a:buNone/>
            </a:pPr>
            <a:r>
              <a:rPr lang="en-US" sz="2800"/>
              <a:t>Access Specifiers can be used with any class members. An Access specifier indicates, where all the specific member of the class is accessible. </a:t>
            </a:r>
            <a:endParaRPr sz="2800"/>
          </a:p>
          <a:p>
            <a:pPr indent="0" lvl="0" marL="0" rtl="0" algn="just">
              <a:lnSpc>
                <a:spcPct val="80000"/>
              </a:lnSpc>
              <a:spcBef>
                <a:spcPts val="592"/>
              </a:spcBef>
              <a:spcAft>
                <a:spcPts val="0"/>
              </a:spcAft>
              <a:buClr>
                <a:srgbClr val="888888"/>
              </a:buClr>
              <a:buSzPts val="2960"/>
              <a:buNone/>
            </a:pPr>
            <a:r>
              <a:t/>
            </a:r>
            <a:endParaRPr sz="2800"/>
          </a:p>
          <a:p>
            <a:pPr indent="0" lvl="0" marL="0" rtl="0" algn="just">
              <a:lnSpc>
                <a:spcPct val="80000"/>
              </a:lnSpc>
              <a:spcBef>
                <a:spcPts val="592"/>
              </a:spcBef>
              <a:spcAft>
                <a:spcPts val="0"/>
              </a:spcAft>
              <a:buClr>
                <a:srgbClr val="888888"/>
              </a:buClr>
              <a:buSzPts val="2960"/>
              <a:buNone/>
            </a:pPr>
            <a:r>
              <a:rPr lang="en-US" sz="2800"/>
              <a:t>Below are Access Specifiers, in Java</a:t>
            </a:r>
            <a:endParaRPr sz="2800"/>
          </a:p>
          <a:p>
            <a:pPr indent="-504190" lvl="0" marL="514350" rtl="0" algn="just">
              <a:lnSpc>
                <a:spcPct val="80000"/>
              </a:lnSpc>
              <a:spcBef>
                <a:spcPts val="592"/>
              </a:spcBef>
              <a:spcAft>
                <a:spcPts val="0"/>
              </a:spcAft>
              <a:buClr>
                <a:srgbClr val="FF0000"/>
              </a:buClr>
              <a:buSzPts val="2800"/>
              <a:buAutoNum type="arabicPeriod"/>
            </a:pPr>
            <a:r>
              <a:rPr lang="en-US" sz="2800">
                <a:solidFill>
                  <a:srgbClr val="FF0000"/>
                </a:solidFill>
              </a:rPr>
              <a:t>private</a:t>
            </a:r>
            <a:r>
              <a:rPr lang="en-US" sz="2800"/>
              <a:t> – is accessible only within the class. Generally almost all data members need to be private.</a:t>
            </a:r>
            <a:endParaRPr sz="2800"/>
          </a:p>
          <a:p>
            <a:pPr indent="-504190" lvl="0" marL="514350" rtl="0" algn="just">
              <a:lnSpc>
                <a:spcPct val="80000"/>
              </a:lnSpc>
              <a:spcBef>
                <a:spcPts val="592"/>
              </a:spcBef>
              <a:spcAft>
                <a:spcPts val="0"/>
              </a:spcAft>
              <a:buClr>
                <a:srgbClr val="FF0000"/>
              </a:buClr>
              <a:buSzPts val="2800"/>
              <a:buAutoNum type="arabicPeriod"/>
            </a:pPr>
            <a:r>
              <a:rPr lang="en-US" sz="2800">
                <a:solidFill>
                  <a:srgbClr val="FF0000"/>
                </a:solidFill>
              </a:rPr>
              <a:t>public</a:t>
            </a:r>
            <a:r>
              <a:rPr lang="en-US" sz="2800"/>
              <a:t> – is accessible from anywhere(within the class, and other packages also)</a:t>
            </a:r>
            <a:endParaRPr sz="2800"/>
          </a:p>
          <a:p>
            <a:pPr indent="-504190" lvl="0" marL="514350" rtl="0" algn="just">
              <a:lnSpc>
                <a:spcPct val="80000"/>
              </a:lnSpc>
              <a:spcBef>
                <a:spcPts val="592"/>
              </a:spcBef>
              <a:spcAft>
                <a:spcPts val="0"/>
              </a:spcAft>
              <a:buClr>
                <a:srgbClr val="FF0000"/>
              </a:buClr>
              <a:buSzPts val="2800"/>
              <a:buAutoNum type="arabicPeriod"/>
            </a:pPr>
            <a:r>
              <a:rPr lang="en-US" sz="2800">
                <a:solidFill>
                  <a:srgbClr val="FF0000"/>
                </a:solidFill>
              </a:rPr>
              <a:t>protected</a:t>
            </a:r>
            <a:r>
              <a:rPr lang="en-US" sz="2800"/>
              <a:t> – is related to inheritance</a:t>
            </a:r>
            <a:endParaRPr sz="2800"/>
          </a:p>
          <a:p>
            <a:pPr indent="-504190" lvl="0" marL="514350" rtl="0" algn="just">
              <a:lnSpc>
                <a:spcPct val="80000"/>
              </a:lnSpc>
              <a:spcBef>
                <a:spcPts val="592"/>
              </a:spcBef>
              <a:spcAft>
                <a:spcPts val="0"/>
              </a:spcAft>
              <a:buClr>
                <a:srgbClr val="888888"/>
              </a:buClr>
              <a:buSzPts val="2800"/>
              <a:buAutoNum type="arabicPeriod"/>
            </a:pPr>
            <a:r>
              <a:rPr lang="en-US" sz="2800"/>
              <a:t>Default or none is related to packages. Members with no access specifier are accessible only within current package.</a:t>
            </a:r>
            <a:endParaRPr sz="2800"/>
          </a:p>
          <a:p>
            <a:pPr indent="-514350" lvl="0" marL="514350" rtl="0" algn="just">
              <a:lnSpc>
                <a:spcPct val="80000"/>
              </a:lnSpc>
              <a:spcBef>
                <a:spcPts val="592"/>
              </a:spcBef>
              <a:spcAft>
                <a:spcPts val="0"/>
              </a:spcAft>
              <a:buClr>
                <a:srgbClr val="888888"/>
              </a:buClr>
              <a:buSzPts val="2960"/>
              <a:buNone/>
            </a:pPr>
            <a:r>
              <a:t/>
            </a:r>
            <a:endParaRPr sz="2800"/>
          </a:p>
          <a:p>
            <a:pPr indent="-514350" lvl="0" marL="514350" rtl="0" algn="just">
              <a:lnSpc>
                <a:spcPct val="80000"/>
              </a:lnSpc>
              <a:spcBef>
                <a:spcPts val="592"/>
              </a:spcBef>
              <a:spcAft>
                <a:spcPts val="0"/>
              </a:spcAft>
              <a:buClr>
                <a:srgbClr val="888888"/>
              </a:buClr>
              <a:buSzPts val="2960"/>
              <a:buNone/>
            </a:pPr>
            <a:r>
              <a:t/>
            </a:r>
            <a:endParaRPr sz="2800"/>
          </a:p>
          <a:p>
            <a:pPr indent="-326390" lvl="0" marL="514350" rtl="0" algn="just">
              <a:lnSpc>
                <a:spcPct val="80000"/>
              </a:lnSpc>
              <a:spcBef>
                <a:spcPts val="592"/>
              </a:spcBef>
              <a:spcAft>
                <a:spcPts val="0"/>
              </a:spcAft>
              <a:buClr>
                <a:srgbClr val="888888"/>
              </a:buClr>
              <a:buSzPts val="2960"/>
              <a:buNone/>
            </a:pPr>
            <a:r>
              <a:t/>
            </a:r>
            <a:endParaRPr sz="2960"/>
          </a:p>
          <a:p>
            <a:pPr indent="-326390" lvl="0" marL="51435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t/>
            </a:r>
            <a:endParaRPr sz="2960"/>
          </a:p>
        </p:txBody>
      </p:sp>
      <p:sp>
        <p:nvSpPr>
          <p:cNvPr id="722" name="Google Shape;722;p9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6" name="Shape 726"/>
        <p:cNvGrpSpPr/>
        <p:nvPr/>
      </p:nvGrpSpPr>
      <p:grpSpPr>
        <a:xfrm>
          <a:off x="0" y="0"/>
          <a:ext cx="0" cy="0"/>
          <a:chOff x="0" y="0"/>
          <a:chExt cx="0" cy="0"/>
        </a:xfrm>
      </p:grpSpPr>
      <p:sp>
        <p:nvSpPr>
          <p:cNvPr id="727" name="Google Shape;727;p91"/>
          <p:cNvSpPr txBox="1"/>
          <p:nvPr>
            <p:ph idx="1" type="subTitle"/>
          </p:nvPr>
        </p:nvSpPr>
        <p:spPr>
          <a:xfrm>
            <a:off x="0" y="228600"/>
            <a:ext cx="89154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960"/>
              <a:buNone/>
            </a:pPr>
            <a:r>
              <a:rPr b="1" lang="en-US" sz="2800">
                <a:solidFill>
                  <a:srgbClr val="FF0000"/>
                </a:solidFill>
              </a:rPr>
              <a:t>23. Access Specifiers</a:t>
            </a:r>
            <a:endParaRPr b="1" sz="2800">
              <a:solidFill>
                <a:srgbClr val="FF0000"/>
              </a:solidFill>
            </a:endParaRPr>
          </a:p>
          <a:p>
            <a:pPr indent="0" lvl="0" marL="0" rtl="0" algn="just">
              <a:lnSpc>
                <a:spcPct val="80000"/>
              </a:lnSpc>
              <a:spcBef>
                <a:spcPts val="592"/>
              </a:spcBef>
              <a:spcAft>
                <a:spcPts val="0"/>
              </a:spcAft>
              <a:buClr>
                <a:srgbClr val="888888"/>
              </a:buClr>
              <a:buSzPts val="2960"/>
              <a:buNone/>
            </a:pPr>
            <a:r>
              <a:t/>
            </a:r>
            <a:endParaRPr/>
          </a:p>
          <a:p>
            <a:pPr indent="0" lvl="0" marL="0" rtl="0" algn="just">
              <a:lnSpc>
                <a:spcPct val="80000"/>
              </a:lnSpc>
              <a:spcBef>
                <a:spcPts val="592"/>
              </a:spcBef>
              <a:spcAft>
                <a:spcPts val="0"/>
              </a:spcAft>
              <a:buClr>
                <a:srgbClr val="888888"/>
              </a:buClr>
              <a:buSzPts val="2960"/>
              <a:buNone/>
            </a:pPr>
            <a:r>
              <a:rPr lang="en-US" sz="2800"/>
              <a:t>NOTE: Access Specifiers cannot be used with local variables, within a method.</a:t>
            </a:r>
            <a:endParaRPr sz="2800"/>
          </a:p>
          <a:p>
            <a:pPr indent="-326390" lvl="0" marL="514350" rtl="0" algn="just">
              <a:lnSpc>
                <a:spcPct val="80000"/>
              </a:lnSpc>
              <a:spcBef>
                <a:spcPts val="592"/>
              </a:spcBef>
              <a:spcAft>
                <a:spcPts val="0"/>
              </a:spcAft>
              <a:buClr>
                <a:srgbClr val="888888"/>
              </a:buClr>
              <a:buSzPts val="2960"/>
              <a:buNone/>
            </a:pPr>
            <a:r>
              <a:t/>
            </a:r>
            <a:endParaRPr sz="2960"/>
          </a:p>
          <a:p>
            <a:pPr indent="-326390" lvl="0" marL="51435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t/>
            </a:r>
            <a:endParaRPr sz="2960"/>
          </a:p>
        </p:txBody>
      </p:sp>
      <p:sp>
        <p:nvSpPr>
          <p:cNvPr id="728" name="Google Shape;728;p9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2" name="Shape 732"/>
        <p:cNvGrpSpPr/>
        <p:nvPr/>
      </p:nvGrpSpPr>
      <p:grpSpPr>
        <a:xfrm>
          <a:off x="0" y="0"/>
          <a:ext cx="0" cy="0"/>
          <a:chOff x="0" y="0"/>
          <a:chExt cx="0" cy="0"/>
        </a:xfrm>
      </p:grpSpPr>
      <p:sp>
        <p:nvSpPr>
          <p:cNvPr id="733" name="Google Shape;733;p92"/>
          <p:cNvSpPr txBox="1"/>
          <p:nvPr>
            <p:ph idx="1" type="subTitle"/>
          </p:nvPr>
        </p:nvSpPr>
        <p:spPr>
          <a:xfrm>
            <a:off x="129225" y="132250"/>
            <a:ext cx="8786100" cy="6573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sz="2800">
                <a:solidFill>
                  <a:srgbClr val="FF0000"/>
                </a:solidFill>
              </a:rPr>
              <a:t>24. final keyword</a:t>
            </a:r>
            <a:endParaRPr sz="2800"/>
          </a:p>
          <a:p>
            <a:pPr indent="-514350" lvl="0" marL="514350" rtl="0" algn="just">
              <a:lnSpc>
                <a:spcPct val="90000"/>
              </a:lnSpc>
              <a:spcBef>
                <a:spcPts val="640"/>
              </a:spcBef>
              <a:spcAft>
                <a:spcPts val="0"/>
              </a:spcAft>
              <a:buClr>
                <a:srgbClr val="888888"/>
              </a:buClr>
              <a:buSzPts val="3200"/>
              <a:buNone/>
            </a:pPr>
            <a:r>
              <a:rPr lang="en-US"/>
              <a:t>Final keyword is used for below three purposes</a:t>
            </a:r>
            <a:endParaRPr/>
          </a:p>
          <a:p>
            <a:pPr indent="-514350" lvl="0" marL="514350" rtl="0" algn="just">
              <a:lnSpc>
                <a:spcPct val="90000"/>
              </a:lnSpc>
              <a:spcBef>
                <a:spcPts val="640"/>
              </a:spcBef>
              <a:spcAft>
                <a:spcPts val="0"/>
              </a:spcAft>
              <a:buClr>
                <a:srgbClr val="FF0000"/>
              </a:buClr>
              <a:buSzPts val="3200"/>
              <a:buAutoNum type="arabicPeriod"/>
            </a:pPr>
            <a:r>
              <a:rPr lang="en-US">
                <a:solidFill>
                  <a:srgbClr val="FF0000"/>
                </a:solidFill>
              </a:rPr>
              <a:t>To declare data members or local variables as constants</a:t>
            </a:r>
            <a:r>
              <a:rPr lang="en-US"/>
              <a:t>, i..e a variable or object declared as constant cannot be changed again. (If a final variable or object tried to change, it gives a compiler error). For eg. </a:t>
            </a:r>
            <a:r>
              <a:rPr lang="en-US">
                <a:solidFill>
                  <a:srgbClr val="FF0000"/>
                </a:solidFill>
              </a:rPr>
              <a:t>final float PI = 3.14f; </a:t>
            </a:r>
            <a:r>
              <a:rPr lang="en-US"/>
              <a:t>As  per naming convention, name of constants should be in Upper case letters. A final can be either local or data member.</a:t>
            </a:r>
            <a:endParaRPr/>
          </a:p>
          <a:p>
            <a:pPr indent="-311150" lvl="0" marL="514350" rtl="0" algn="just">
              <a:lnSpc>
                <a:spcPct val="90000"/>
              </a:lnSpc>
              <a:spcBef>
                <a:spcPts val="640"/>
              </a:spcBef>
              <a:spcAft>
                <a:spcPts val="0"/>
              </a:spcAft>
              <a:buClr>
                <a:srgbClr val="888888"/>
              </a:buClr>
              <a:buSzPts val="3200"/>
              <a:buNone/>
            </a:pPr>
            <a:r>
              <a:t/>
            </a:r>
            <a:endParaRPr/>
          </a:p>
          <a:p>
            <a:pPr indent="-514350" lvl="0" marL="514350" rtl="0" algn="just">
              <a:lnSpc>
                <a:spcPct val="90000"/>
              </a:lnSpc>
              <a:spcBef>
                <a:spcPts val="640"/>
              </a:spcBef>
              <a:spcAft>
                <a:spcPts val="0"/>
              </a:spcAft>
              <a:buClr>
                <a:srgbClr val="888888"/>
              </a:buClr>
              <a:buSzPts val="3200"/>
              <a:buAutoNum type="arabicPeriod"/>
            </a:pPr>
            <a:r>
              <a:rPr lang="en-US"/>
              <a:t>Two other purpose of final keyword are related to Inheritance</a:t>
            </a:r>
            <a:endParaRPr/>
          </a:p>
          <a:p>
            <a:pPr indent="-311150" lvl="0" marL="51435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t/>
            </a:r>
            <a:endParaRPr/>
          </a:p>
        </p:txBody>
      </p:sp>
      <p:sp>
        <p:nvSpPr>
          <p:cNvPr id="734" name="Google Shape;734;p9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8" name="Shape 738"/>
        <p:cNvGrpSpPr/>
        <p:nvPr/>
      </p:nvGrpSpPr>
      <p:grpSpPr>
        <a:xfrm>
          <a:off x="0" y="0"/>
          <a:ext cx="0" cy="0"/>
          <a:chOff x="0" y="0"/>
          <a:chExt cx="0" cy="0"/>
        </a:xfrm>
      </p:grpSpPr>
      <p:sp>
        <p:nvSpPr>
          <p:cNvPr id="739" name="Google Shape;739;p93"/>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3200"/>
              <a:buNone/>
            </a:pPr>
            <a:r>
              <a:rPr b="1" lang="en-US">
                <a:solidFill>
                  <a:srgbClr val="FF0000"/>
                </a:solidFill>
              </a:rPr>
              <a:t>Can a member of a class be private static and final?</a:t>
            </a:r>
            <a:endParaRPr b="1"/>
          </a:p>
          <a:p>
            <a:pPr indent="0" lvl="0" marL="0" rtl="0" algn="just">
              <a:lnSpc>
                <a:spcPct val="100000"/>
              </a:lnSpc>
              <a:spcBef>
                <a:spcPts val="640"/>
              </a:spcBef>
              <a:spcAft>
                <a:spcPts val="0"/>
              </a:spcAft>
              <a:buClr>
                <a:srgbClr val="888888"/>
              </a:buClr>
              <a:buSzPts val="3200"/>
              <a:buNone/>
            </a:pPr>
            <a:r>
              <a:t/>
            </a:r>
            <a:endParaRPr>
              <a:solidFill>
                <a:srgbClr val="FF0000"/>
              </a:solidFill>
            </a:endParaRPr>
          </a:p>
          <a:p>
            <a:pPr indent="0" lvl="0" marL="0" rtl="0" algn="just">
              <a:lnSpc>
                <a:spcPct val="100000"/>
              </a:lnSpc>
              <a:spcBef>
                <a:spcPts val="640"/>
              </a:spcBef>
              <a:spcAft>
                <a:spcPts val="0"/>
              </a:spcAft>
              <a:buClr>
                <a:srgbClr val="FF0000"/>
              </a:buClr>
              <a:buSzPts val="3200"/>
              <a:buNone/>
            </a:pPr>
            <a:r>
              <a:rPr b="1" lang="en-US">
                <a:solidFill>
                  <a:srgbClr val="FF0000"/>
                </a:solidFill>
              </a:rPr>
              <a:t>What is Data hiding?</a:t>
            </a:r>
            <a:endParaRPr b="1"/>
          </a:p>
          <a:p>
            <a:pPr indent="0" lvl="0" marL="0" rtl="0" algn="just">
              <a:lnSpc>
                <a:spcPct val="100000"/>
              </a:lnSpc>
              <a:spcBef>
                <a:spcPts val="640"/>
              </a:spcBef>
              <a:spcAft>
                <a:spcPts val="0"/>
              </a:spcAft>
              <a:buClr>
                <a:srgbClr val="888888"/>
              </a:buClr>
              <a:buSzPts val="3200"/>
              <a:buNone/>
            </a:pPr>
            <a:r>
              <a:rPr lang="en-US"/>
              <a:t>Data hiding is a software development technique specifically used in object-oriented programming (OOP) to hide internal object details (data members). </a:t>
            </a:r>
            <a:endParaRPr>
              <a:solidFill>
                <a:schemeClr val="dk1"/>
              </a:solidFill>
            </a:endParaRPr>
          </a:p>
        </p:txBody>
      </p:sp>
      <p:sp>
        <p:nvSpPr>
          <p:cNvPr id="740" name="Google Shape;740;p9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0" y="226700"/>
            <a:ext cx="9144000" cy="663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5200"/>
              <a:buNone/>
            </a:pPr>
            <a:r>
              <a:rPr b="1" lang="en-US" sz="2800">
                <a:solidFill>
                  <a:srgbClr val="FF0000"/>
                </a:solidFill>
              </a:rPr>
              <a:t>2. Features of Java</a:t>
            </a:r>
            <a:endParaRPr b="1" sz="2800">
              <a:solidFill>
                <a:schemeClr val="dk1"/>
              </a:solidFill>
              <a:highlight>
                <a:srgbClr val="FFFFFF"/>
              </a:highlight>
              <a:latin typeface="Verdana"/>
              <a:ea typeface="Verdana"/>
              <a:cs typeface="Verdana"/>
              <a:sym typeface="Verdana"/>
            </a:endParaRPr>
          </a:p>
          <a:p>
            <a:pPr indent="0" lvl="0" marL="0" marR="25400" rtl="0" algn="just">
              <a:lnSpc>
                <a:spcPct val="157500"/>
              </a:lnSpc>
              <a:spcBef>
                <a:spcPts val="1300"/>
              </a:spcBef>
              <a:spcAft>
                <a:spcPts val="0"/>
              </a:spcAft>
              <a:buSzPts val="2800"/>
              <a:buNone/>
            </a:pPr>
            <a:r>
              <a:rPr b="1" lang="en-US">
                <a:solidFill>
                  <a:srgbClr val="FF0000"/>
                </a:solidFill>
                <a:highlight>
                  <a:srgbClr val="FFFFFF"/>
                </a:highlight>
              </a:rPr>
              <a:t>8.Dynamic:</a:t>
            </a:r>
            <a:r>
              <a:rPr lang="en-US">
                <a:solidFill>
                  <a:srgbClr val="FF0000"/>
                </a:solidFill>
                <a:highlight>
                  <a:srgbClr val="FFFFFF"/>
                </a:highlight>
              </a:rPr>
              <a:t> </a:t>
            </a:r>
            <a:r>
              <a:rPr lang="en-US">
                <a:solidFill>
                  <a:schemeClr val="dk1"/>
                </a:solidFill>
                <a:highlight>
                  <a:srgbClr val="FFFFFF"/>
                </a:highlight>
              </a:rPr>
              <a:t>Java lets the developer to load class files during run time, hence it is dynamic. Hence plug-ins can be loaded on demand during run time</a:t>
            </a:r>
            <a:endParaRPr>
              <a:solidFill>
                <a:schemeClr val="dk1"/>
              </a:solidFill>
              <a:highlight>
                <a:srgbClr val="FFFFFF"/>
              </a:highlight>
            </a:endParaRPr>
          </a:p>
          <a:p>
            <a:pPr indent="0" lvl="0" marL="0" rtl="0" algn="just">
              <a:lnSpc>
                <a:spcPct val="100000"/>
              </a:lnSpc>
              <a:spcBef>
                <a:spcPts val="1000"/>
              </a:spcBef>
              <a:spcAft>
                <a:spcPts val="0"/>
              </a:spcAft>
              <a:buClr>
                <a:srgbClr val="888888"/>
              </a:buClr>
              <a:buSzPts val="3200"/>
              <a:buNone/>
            </a:pPr>
            <a:r>
              <a:t/>
            </a:r>
            <a:endParaRPr/>
          </a:p>
          <a:p>
            <a:pPr indent="0" lvl="0" marL="0" rtl="0" algn="just">
              <a:lnSpc>
                <a:spcPct val="100000"/>
              </a:lnSpc>
              <a:spcBef>
                <a:spcPts val="640"/>
              </a:spcBef>
              <a:spcAft>
                <a:spcPts val="0"/>
              </a:spcAft>
              <a:buClr>
                <a:srgbClr val="888888"/>
              </a:buClr>
              <a:buSzPts val="3200"/>
              <a:buNone/>
            </a:pPr>
            <a:r>
              <a:t/>
            </a:r>
            <a:endParaRPr/>
          </a:p>
        </p:txBody>
      </p:sp>
      <p:sp>
        <p:nvSpPr>
          <p:cNvPr id="107" name="Google Shape;107;p1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4" name="Shape 744"/>
        <p:cNvGrpSpPr/>
        <p:nvPr/>
      </p:nvGrpSpPr>
      <p:grpSpPr>
        <a:xfrm>
          <a:off x="0" y="0"/>
          <a:ext cx="0" cy="0"/>
          <a:chOff x="0" y="0"/>
          <a:chExt cx="0" cy="0"/>
        </a:xfrm>
      </p:grpSpPr>
      <p:sp>
        <p:nvSpPr>
          <p:cNvPr id="745" name="Google Shape;745;p94"/>
          <p:cNvSpPr txBox="1"/>
          <p:nvPr>
            <p:ph idx="1" type="subTitle"/>
          </p:nvPr>
        </p:nvSpPr>
        <p:spPr>
          <a:xfrm>
            <a:off x="91450" y="228600"/>
            <a:ext cx="90525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2960"/>
              <a:buNone/>
            </a:pPr>
            <a:r>
              <a:rPr b="1" lang="en-US" sz="2800">
                <a:solidFill>
                  <a:srgbClr val="FF0000"/>
                </a:solidFill>
              </a:rPr>
              <a:t>25. this keyword</a:t>
            </a:r>
            <a:endParaRPr b="1" sz="2800"/>
          </a:p>
          <a:p>
            <a:pPr indent="0" lvl="0" marL="0" rtl="0" algn="just">
              <a:lnSpc>
                <a:spcPct val="100000"/>
              </a:lnSpc>
              <a:spcBef>
                <a:spcPts val="592"/>
              </a:spcBef>
              <a:spcAft>
                <a:spcPts val="0"/>
              </a:spcAft>
              <a:buClr>
                <a:schemeClr val="dk1"/>
              </a:buClr>
              <a:buSzPts val="2960"/>
              <a:buNone/>
            </a:pPr>
            <a:r>
              <a:rPr lang="en-US" sz="2960"/>
              <a:t>this keyword refers to current object. this can be used in below different ways</a:t>
            </a:r>
            <a:endParaRPr/>
          </a:p>
          <a:p>
            <a:pPr indent="-514350" lvl="0" marL="514350" rtl="0" algn="just">
              <a:lnSpc>
                <a:spcPct val="100000"/>
              </a:lnSpc>
              <a:spcBef>
                <a:spcPts val="592"/>
              </a:spcBef>
              <a:spcAft>
                <a:spcPts val="0"/>
              </a:spcAft>
              <a:buClr>
                <a:srgbClr val="FF0000"/>
              </a:buClr>
              <a:buSzPts val="2960"/>
              <a:buAutoNum type="arabicPeriod"/>
            </a:pPr>
            <a:r>
              <a:rPr b="1" lang="en-US" sz="2960">
                <a:solidFill>
                  <a:srgbClr val="FF0000"/>
                </a:solidFill>
              </a:rPr>
              <a:t>this(); </a:t>
            </a:r>
            <a:r>
              <a:rPr lang="en-US" sz="2960"/>
              <a:t>- to invoke the matching constructor from another constructor of the same class</a:t>
            </a:r>
            <a:endParaRPr/>
          </a:p>
          <a:p>
            <a:pPr indent="-514350" lvl="0" marL="514350" rtl="0" algn="just">
              <a:lnSpc>
                <a:spcPct val="100000"/>
              </a:lnSpc>
              <a:spcBef>
                <a:spcPts val="592"/>
              </a:spcBef>
              <a:spcAft>
                <a:spcPts val="0"/>
              </a:spcAft>
              <a:buClr>
                <a:srgbClr val="FF0000"/>
              </a:buClr>
              <a:buSzPts val="2960"/>
              <a:buAutoNum type="arabicPeriod"/>
            </a:pPr>
            <a:r>
              <a:rPr b="1" lang="en-US" sz="2960">
                <a:solidFill>
                  <a:srgbClr val="FF0000"/>
                </a:solidFill>
              </a:rPr>
              <a:t>this. </a:t>
            </a:r>
            <a:r>
              <a:rPr lang="en-US" sz="2960"/>
              <a:t>– to avoid name collision between data member and parameters/local variable having same name. this. Can also be used to invoke non static methods of same class.</a:t>
            </a:r>
            <a:endParaRPr/>
          </a:p>
          <a:p>
            <a:pPr indent="-514350" lvl="0" marL="514350" rtl="0" algn="just">
              <a:lnSpc>
                <a:spcPct val="100000"/>
              </a:lnSpc>
              <a:spcBef>
                <a:spcPts val="592"/>
              </a:spcBef>
              <a:spcAft>
                <a:spcPts val="0"/>
              </a:spcAft>
              <a:buClr>
                <a:srgbClr val="FF0000"/>
              </a:buClr>
              <a:buSzPts val="2960"/>
              <a:buAutoNum type="arabicPeriod"/>
            </a:pPr>
            <a:r>
              <a:rPr b="1" lang="en-US" sz="2960">
                <a:solidFill>
                  <a:srgbClr val="FF0000"/>
                </a:solidFill>
              </a:rPr>
              <a:t>this</a:t>
            </a:r>
            <a:r>
              <a:rPr b="1" lang="en-US" sz="2960">
                <a:solidFill>
                  <a:schemeClr val="dk1"/>
                </a:solidFill>
              </a:rPr>
              <a:t> </a:t>
            </a:r>
            <a:r>
              <a:rPr lang="en-US" sz="2960"/>
              <a:t>– refers to current object of this class.  </a:t>
            </a:r>
            <a:endParaRPr/>
          </a:p>
          <a:p>
            <a:pPr indent="-514350" lvl="0" marL="514350" rtl="0" algn="just">
              <a:lnSpc>
                <a:spcPct val="100000"/>
              </a:lnSpc>
              <a:spcBef>
                <a:spcPts val="592"/>
              </a:spcBef>
              <a:spcAft>
                <a:spcPts val="0"/>
              </a:spcAft>
              <a:buClr>
                <a:schemeClr val="dk1"/>
              </a:buClr>
              <a:buSzPts val="2960"/>
              <a:buNone/>
            </a:pPr>
            <a:r>
              <a:rPr lang="en-US" sz="2960"/>
              <a:t>this(); can be invoked only from constructor(not from methods), that too it should be first line in constructor</a:t>
            </a:r>
            <a:endParaRPr/>
          </a:p>
          <a:p>
            <a:pPr indent="-514350" lvl="0" marL="514350" rtl="0" algn="just">
              <a:lnSpc>
                <a:spcPct val="100000"/>
              </a:lnSpc>
              <a:spcBef>
                <a:spcPts val="592"/>
              </a:spcBef>
              <a:spcAft>
                <a:spcPts val="0"/>
              </a:spcAft>
              <a:buClr>
                <a:schemeClr val="dk1"/>
              </a:buClr>
              <a:buSzPts val="2960"/>
              <a:buNone/>
            </a:pPr>
            <a:r>
              <a:t/>
            </a:r>
            <a:endParaRPr/>
          </a:p>
          <a:p>
            <a:pPr indent="0" lvl="0" marL="0" rtl="0" algn="just">
              <a:lnSpc>
                <a:spcPct val="100000"/>
              </a:lnSpc>
              <a:spcBef>
                <a:spcPts val="592"/>
              </a:spcBef>
              <a:spcAft>
                <a:spcPts val="0"/>
              </a:spcAft>
              <a:buClr>
                <a:srgbClr val="888888"/>
              </a:buClr>
              <a:buSzPts val="2960"/>
              <a:buNone/>
            </a:pPr>
            <a:r>
              <a:t/>
            </a:r>
            <a:endParaRPr sz="2960">
              <a:solidFill>
                <a:schemeClr val="dk1"/>
              </a:solidFill>
            </a:endParaRPr>
          </a:p>
        </p:txBody>
      </p:sp>
      <p:sp>
        <p:nvSpPr>
          <p:cNvPr id="746" name="Google Shape;746;p9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0" name="Shape 750"/>
        <p:cNvGrpSpPr/>
        <p:nvPr/>
      </p:nvGrpSpPr>
      <p:grpSpPr>
        <a:xfrm>
          <a:off x="0" y="0"/>
          <a:ext cx="0" cy="0"/>
          <a:chOff x="0" y="0"/>
          <a:chExt cx="0" cy="0"/>
        </a:xfrm>
      </p:grpSpPr>
      <p:sp>
        <p:nvSpPr>
          <p:cNvPr id="751" name="Google Shape;751;p95"/>
          <p:cNvSpPr txBox="1"/>
          <p:nvPr>
            <p:ph idx="1" type="subTitle"/>
          </p:nvPr>
        </p:nvSpPr>
        <p:spPr>
          <a:xfrm>
            <a:off x="91450" y="228600"/>
            <a:ext cx="9052500" cy="6629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2960"/>
              <a:buNone/>
            </a:pPr>
            <a:r>
              <a:rPr b="1" lang="en-US" sz="2800">
                <a:solidFill>
                  <a:srgbClr val="FF0000"/>
                </a:solidFill>
              </a:rPr>
              <a:t>25. this keyword</a:t>
            </a:r>
            <a:endParaRPr b="1" sz="2800"/>
          </a:p>
          <a:p>
            <a:pPr indent="0" lvl="0" marL="0" rtl="0" algn="just">
              <a:lnSpc>
                <a:spcPct val="100000"/>
              </a:lnSpc>
              <a:spcBef>
                <a:spcPts val="592"/>
              </a:spcBef>
              <a:spcAft>
                <a:spcPts val="0"/>
              </a:spcAft>
              <a:buClr>
                <a:schemeClr val="dk1"/>
              </a:buClr>
              <a:buSzPts val="2960"/>
              <a:buNone/>
            </a:pPr>
            <a:r>
              <a:t/>
            </a:r>
            <a:endParaRPr/>
          </a:p>
          <a:p>
            <a:pPr indent="0" lvl="0" marL="0" rtl="0" algn="just">
              <a:lnSpc>
                <a:spcPct val="100000"/>
              </a:lnSpc>
              <a:spcBef>
                <a:spcPts val="592"/>
              </a:spcBef>
              <a:spcAft>
                <a:spcPts val="0"/>
              </a:spcAft>
              <a:buClr>
                <a:schemeClr val="dk1"/>
              </a:buClr>
              <a:buSzPts val="2960"/>
              <a:buNone/>
            </a:pPr>
            <a:r>
              <a:rPr lang="en-US" sz="2960"/>
              <a:t>this. and this can be used in constructor or methods</a:t>
            </a:r>
            <a:endParaRPr/>
          </a:p>
          <a:p>
            <a:pPr indent="0" lvl="0" marL="0" rtl="0" algn="just">
              <a:lnSpc>
                <a:spcPct val="100000"/>
              </a:lnSpc>
              <a:spcBef>
                <a:spcPts val="592"/>
              </a:spcBef>
              <a:spcAft>
                <a:spcPts val="0"/>
              </a:spcAft>
              <a:buClr>
                <a:srgbClr val="888888"/>
              </a:buClr>
              <a:buSzPts val="2960"/>
              <a:buNone/>
            </a:pPr>
            <a:r>
              <a:t/>
            </a:r>
            <a:endParaRPr sz="2960">
              <a:solidFill>
                <a:schemeClr val="dk1"/>
              </a:solidFill>
            </a:endParaRPr>
          </a:p>
        </p:txBody>
      </p:sp>
      <p:sp>
        <p:nvSpPr>
          <p:cNvPr id="752" name="Google Shape;752;p9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6" name="Shape 756"/>
        <p:cNvGrpSpPr/>
        <p:nvPr/>
      </p:nvGrpSpPr>
      <p:grpSpPr>
        <a:xfrm>
          <a:off x="0" y="0"/>
          <a:ext cx="0" cy="0"/>
          <a:chOff x="0" y="0"/>
          <a:chExt cx="0" cy="0"/>
        </a:xfrm>
      </p:grpSpPr>
      <p:sp>
        <p:nvSpPr>
          <p:cNvPr id="757" name="Google Shape;757;p96"/>
          <p:cNvSpPr txBox="1"/>
          <p:nvPr>
            <p:ph idx="1" type="subTitle"/>
          </p:nvPr>
        </p:nvSpPr>
        <p:spPr>
          <a:xfrm>
            <a:off x="0" y="132250"/>
            <a:ext cx="8915400" cy="6573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F0000"/>
              </a:buClr>
              <a:buSzPts val="2960"/>
              <a:buFont typeface="Arial"/>
              <a:buNone/>
            </a:pPr>
            <a:r>
              <a:rPr b="1" lang="en-US" sz="2800">
                <a:solidFill>
                  <a:srgbClr val="FF0000"/>
                </a:solidFill>
              </a:rPr>
              <a:t>this keyword</a:t>
            </a:r>
            <a:endParaRPr/>
          </a:p>
          <a:p>
            <a:pPr indent="-514350" lvl="0" marL="514350" rtl="0" algn="just">
              <a:lnSpc>
                <a:spcPct val="100000"/>
              </a:lnSpc>
              <a:spcBef>
                <a:spcPts val="640"/>
              </a:spcBef>
              <a:spcAft>
                <a:spcPts val="0"/>
              </a:spcAft>
              <a:buClr>
                <a:srgbClr val="7F7F7F"/>
              </a:buClr>
              <a:buSzPts val="3200"/>
              <a:buNone/>
            </a:pPr>
            <a:r>
              <a:rPr lang="en-US">
                <a:solidFill>
                  <a:srgbClr val="7F7F7F"/>
                </a:solidFill>
              </a:rPr>
              <a:t>this keyword cannot be used in static methods</a:t>
            </a:r>
            <a:endParaRPr>
              <a:solidFill>
                <a:srgbClr val="7F7F7F"/>
              </a:solidFill>
            </a:endParaRPr>
          </a:p>
          <a:p>
            <a:pPr indent="-514350" lvl="0" marL="514350" rtl="0" algn="just">
              <a:lnSpc>
                <a:spcPct val="100000"/>
              </a:lnSpc>
              <a:spcBef>
                <a:spcPts val="640"/>
              </a:spcBef>
              <a:spcAft>
                <a:spcPts val="0"/>
              </a:spcAft>
              <a:buClr>
                <a:srgbClr val="7F7F7F"/>
              </a:buClr>
              <a:buSzPts val="3200"/>
              <a:buNone/>
            </a:pPr>
            <a:r>
              <a:t/>
            </a:r>
            <a:endParaRPr>
              <a:solidFill>
                <a:srgbClr val="7F7F7F"/>
              </a:solidFill>
            </a:endParaRPr>
          </a:p>
          <a:p>
            <a:pPr indent="-514350" lvl="0" marL="514350" rtl="0" algn="just">
              <a:lnSpc>
                <a:spcPct val="100000"/>
              </a:lnSpc>
              <a:spcBef>
                <a:spcPts val="640"/>
              </a:spcBef>
              <a:spcAft>
                <a:spcPts val="0"/>
              </a:spcAft>
              <a:buClr>
                <a:srgbClr val="7F7F7F"/>
              </a:buClr>
              <a:buSzPts val="3200"/>
              <a:buNone/>
            </a:pPr>
            <a:r>
              <a:rPr lang="en-US">
                <a:solidFill>
                  <a:srgbClr val="7F7F7F"/>
                </a:solidFill>
              </a:rPr>
              <a:t>What is OOAD?</a:t>
            </a:r>
            <a:endParaRPr>
              <a:solidFill>
                <a:srgbClr val="7F7F7F"/>
              </a:solidFill>
            </a:endParaRPr>
          </a:p>
          <a:p>
            <a:pPr indent="-514350" lvl="0" marL="514350" rtl="0" algn="just">
              <a:lnSpc>
                <a:spcPct val="100000"/>
              </a:lnSpc>
              <a:spcBef>
                <a:spcPts val="640"/>
              </a:spcBef>
              <a:spcAft>
                <a:spcPts val="0"/>
              </a:spcAft>
              <a:buClr>
                <a:srgbClr val="7F7F7F"/>
              </a:buClr>
              <a:buSzPts val="3200"/>
              <a:buNone/>
            </a:pPr>
            <a:r>
              <a:rPr lang="en-US">
                <a:solidFill>
                  <a:srgbClr val="7F7F7F"/>
                </a:solidFill>
              </a:rPr>
              <a:t>OOAD is a method or technique of analyzing and designing an application based on the requirements into object then to classes, methods, packages, to design modular and maintainable software.</a:t>
            </a:r>
            <a:endParaRPr>
              <a:solidFill>
                <a:srgbClr val="7F7F7F"/>
              </a:solidFill>
            </a:endParaRPr>
          </a:p>
          <a:p>
            <a:pPr indent="0" lvl="0" marL="0" rtl="0" algn="just">
              <a:lnSpc>
                <a:spcPct val="100000"/>
              </a:lnSpc>
              <a:spcBef>
                <a:spcPts val="640"/>
              </a:spcBef>
              <a:spcAft>
                <a:spcPts val="0"/>
              </a:spcAft>
              <a:buClr>
                <a:srgbClr val="888888"/>
              </a:buClr>
              <a:buSzPts val="3200"/>
              <a:buNone/>
            </a:pPr>
            <a:r>
              <a:t/>
            </a:r>
            <a:endParaRPr/>
          </a:p>
        </p:txBody>
      </p:sp>
      <p:sp>
        <p:nvSpPr>
          <p:cNvPr id="758" name="Google Shape;758;p9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2" name="Shape 762"/>
        <p:cNvGrpSpPr/>
        <p:nvPr/>
      </p:nvGrpSpPr>
      <p:grpSpPr>
        <a:xfrm>
          <a:off x="0" y="0"/>
          <a:ext cx="0" cy="0"/>
          <a:chOff x="0" y="0"/>
          <a:chExt cx="0" cy="0"/>
        </a:xfrm>
      </p:grpSpPr>
      <p:sp>
        <p:nvSpPr>
          <p:cNvPr id="763" name="Google Shape;763;p97"/>
          <p:cNvSpPr/>
          <p:nvPr/>
        </p:nvSpPr>
        <p:spPr>
          <a:xfrm>
            <a:off x="1219200" y="13716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Code</a:t>
            </a:r>
            <a:r>
              <a:rPr b="0" i="0" lang="en-US" sz="1800" u="none" cap="none" strike="noStrike">
                <a:solidFill>
                  <a:schemeClr val="lt1"/>
                </a:solidFill>
                <a:latin typeface="Calibri"/>
                <a:ea typeface="Calibri"/>
                <a:cs typeface="Calibri"/>
                <a:sym typeface="Calibri"/>
              </a:rPr>
              <a:t>(code under execution)</a:t>
            </a:r>
            <a:endParaRPr b="0" i="0" sz="1800" u="none" cap="none" strike="noStrike">
              <a:solidFill>
                <a:schemeClr val="lt1"/>
              </a:solidFill>
              <a:latin typeface="Calibri"/>
              <a:ea typeface="Calibri"/>
              <a:cs typeface="Calibri"/>
              <a:sym typeface="Calibri"/>
            </a:endParaRPr>
          </a:p>
        </p:txBody>
      </p:sp>
      <p:sp>
        <p:nvSpPr>
          <p:cNvPr id="764" name="Google Shape;764;p97"/>
          <p:cNvSpPr/>
          <p:nvPr/>
        </p:nvSpPr>
        <p:spPr>
          <a:xfrm>
            <a:off x="1219200" y="45720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Heap</a:t>
            </a:r>
            <a:r>
              <a:rPr b="0" i="0" lang="en-US" sz="1800" u="none" cap="none" strike="noStrike">
                <a:solidFill>
                  <a:schemeClr val="lt1"/>
                </a:solidFill>
                <a:latin typeface="Calibri"/>
                <a:ea typeface="Calibri"/>
                <a:cs typeface="Calibri"/>
                <a:sym typeface="Calibri"/>
              </a:rPr>
              <a:t>(dynamic memory allocation)</a:t>
            </a:r>
            <a:endParaRPr b="0" i="0" sz="1800" u="none" cap="none" strike="noStrike">
              <a:solidFill>
                <a:schemeClr val="lt1"/>
              </a:solidFill>
              <a:latin typeface="Calibri"/>
              <a:ea typeface="Calibri"/>
              <a:cs typeface="Calibri"/>
              <a:sym typeface="Calibri"/>
            </a:endParaRPr>
          </a:p>
        </p:txBody>
      </p:sp>
      <p:sp>
        <p:nvSpPr>
          <p:cNvPr id="765" name="Google Shape;765;p97"/>
          <p:cNvSpPr/>
          <p:nvPr/>
        </p:nvSpPr>
        <p:spPr>
          <a:xfrm>
            <a:off x="1219200" y="35052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Stack</a:t>
            </a:r>
            <a:r>
              <a:rPr b="0" i="0" lang="en-US" sz="1800" u="none" cap="none" strike="noStrike">
                <a:solidFill>
                  <a:schemeClr val="lt1"/>
                </a:solidFill>
                <a:latin typeface="Calibri"/>
                <a:ea typeface="Calibri"/>
                <a:cs typeface="Calibri"/>
                <a:sym typeface="Calibri"/>
              </a:rPr>
              <a:t>(for method invocation)</a:t>
            </a:r>
            <a:endParaRPr b="0" i="0" sz="1800" u="none" cap="none" strike="noStrike">
              <a:solidFill>
                <a:schemeClr val="lt1"/>
              </a:solidFill>
              <a:latin typeface="Calibri"/>
              <a:ea typeface="Calibri"/>
              <a:cs typeface="Calibri"/>
              <a:sym typeface="Calibri"/>
            </a:endParaRPr>
          </a:p>
        </p:txBody>
      </p:sp>
      <p:sp>
        <p:nvSpPr>
          <p:cNvPr id="766" name="Google Shape;766;p97"/>
          <p:cNvSpPr/>
          <p:nvPr/>
        </p:nvSpPr>
        <p:spPr>
          <a:xfrm>
            <a:off x="1219200" y="2438400"/>
            <a:ext cx="1600200" cy="1066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Data</a:t>
            </a:r>
            <a:r>
              <a:rPr b="0" i="0" lang="en-US" sz="1800" u="none" cap="none" strike="noStrike">
                <a:solidFill>
                  <a:schemeClr val="lt1"/>
                </a:solidFill>
                <a:latin typeface="Calibri"/>
                <a:ea typeface="Calibri"/>
                <a:cs typeface="Calibri"/>
                <a:sym typeface="Calibri"/>
              </a:rPr>
              <a:t>(to store static data)</a:t>
            </a:r>
            <a:endParaRPr b="0" i="0" sz="1800" u="none" cap="none" strike="noStrike">
              <a:solidFill>
                <a:schemeClr val="lt1"/>
              </a:solidFill>
              <a:latin typeface="Calibri"/>
              <a:ea typeface="Calibri"/>
              <a:cs typeface="Calibri"/>
              <a:sym typeface="Calibri"/>
            </a:endParaRPr>
          </a:p>
        </p:txBody>
      </p:sp>
      <p:sp>
        <p:nvSpPr>
          <p:cNvPr id="767" name="Google Shape;767;p97"/>
          <p:cNvSpPr txBox="1"/>
          <p:nvPr/>
        </p:nvSpPr>
        <p:spPr>
          <a:xfrm>
            <a:off x="609600" y="5791200"/>
            <a:ext cx="6096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Snapshot of Running Java Process</a:t>
            </a:r>
            <a:endParaRPr b="0" i="0" sz="1800" u="none" cap="none" strike="noStrike">
              <a:solidFill>
                <a:schemeClr val="dk1"/>
              </a:solidFill>
              <a:latin typeface="Calibri"/>
              <a:ea typeface="Calibri"/>
              <a:cs typeface="Calibri"/>
              <a:sym typeface="Calibri"/>
            </a:endParaRPr>
          </a:p>
        </p:txBody>
      </p:sp>
      <p:sp>
        <p:nvSpPr>
          <p:cNvPr id="768" name="Google Shape;768;p97"/>
          <p:cNvSpPr/>
          <p:nvPr/>
        </p:nvSpPr>
        <p:spPr>
          <a:xfrm>
            <a:off x="1219200" y="4267200"/>
            <a:ext cx="1676400" cy="228600"/>
          </a:xfrm>
          <a:prstGeom prst="rect">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9" name="Google Shape;769;p97"/>
          <p:cNvSpPr txBox="1"/>
          <p:nvPr/>
        </p:nvSpPr>
        <p:spPr>
          <a:xfrm>
            <a:off x="0" y="150500"/>
            <a:ext cx="9014700" cy="2773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Calibri"/>
                <a:ea typeface="Calibri"/>
                <a:cs typeface="Calibri"/>
                <a:sym typeface="Calibri"/>
              </a:rPr>
              <a:t>26. Snapshot of running Program</a:t>
            </a:r>
            <a:endParaRPr b="1" i="0" sz="2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960"/>
              <a:buFont typeface="Arial"/>
              <a:buNone/>
            </a:pPr>
            <a:r>
              <a:rPr b="0" i="0" lang="en-US" sz="2960" u="none" cap="none" strike="noStrike">
                <a:solidFill>
                  <a:srgbClr val="888888"/>
                </a:solidFill>
                <a:latin typeface="Calibri"/>
                <a:ea typeface="Calibri"/>
                <a:cs typeface="Calibri"/>
                <a:sym typeface="Calibri"/>
              </a:rPr>
              <a:t>Below is snapshot of a running Java Program in Memory</a:t>
            </a:r>
            <a:endParaRPr b="0" i="0" sz="2960" u="none" cap="none" strike="noStrike">
              <a:solidFill>
                <a:srgbClr val="888888"/>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4" name="Shape 774"/>
        <p:cNvGrpSpPr/>
        <p:nvPr/>
      </p:nvGrpSpPr>
      <p:grpSpPr>
        <a:xfrm>
          <a:off x="0" y="0"/>
          <a:ext cx="0" cy="0"/>
          <a:chOff x="0" y="0"/>
          <a:chExt cx="0" cy="0"/>
        </a:xfrm>
      </p:grpSpPr>
      <p:sp>
        <p:nvSpPr>
          <p:cNvPr id="775" name="Google Shape;775;p98"/>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776" name="Google Shape;776;p98"/>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p>
        </p:txBody>
      </p:sp>
      <p:sp>
        <p:nvSpPr>
          <p:cNvPr id="777" name="Google Shape;777;p9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