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3" roundtripDataSignature="AMtx7mgvZ5A/svGzyHqsLA45elzmzvuO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customschemas.google.com/relationships/presentationmetadata" Target="metadata"/><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 name="Google Shape;5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 name="Google Shape;7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 name="Google Shape;8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49"/>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49"/>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4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58"/>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5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59"/>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59"/>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5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5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51"/>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5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5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53"/>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53"/>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5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5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5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55"/>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55"/>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5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56"/>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5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57"/>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7"/>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57"/>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57"/>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5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4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1" name="Google Shape;11;p48"/>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 name="Google Shape;12;p4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7.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6.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
          <p:cNvSpPr txBox="1"/>
          <p:nvPr>
            <p:ph type="ctrTitle"/>
          </p:nvPr>
        </p:nvSpPr>
        <p:spPr>
          <a:xfrm>
            <a:off x="311708" y="992767"/>
            <a:ext cx="8520600" cy="2736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lang="en-US">
                <a:solidFill>
                  <a:srgbClr val="FF0000"/>
                </a:solidFill>
              </a:rPr>
              <a:t>Java Packages</a:t>
            </a:r>
            <a:endParaRPr b="1">
              <a:solidFill>
                <a:srgbClr val="FF0000"/>
              </a:solidFill>
            </a:endParaRPr>
          </a:p>
        </p:txBody>
      </p:sp>
      <p:sp>
        <p:nvSpPr>
          <p:cNvPr id="60" name="Google Shape;60;p1"/>
          <p:cNvSpPr txBox="1"/>
          <p:nvPr>
            <p:ph idx="1" type="subTitle"/>
          </p:nvPr>
        </p:nvSpPr>
        <p:spPr>
          <a:xfrm>
            <a:off x="311700" y="3778833"/>
            <a:ext cx="8520600" cy="1056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88888"/>
              </a:buClr>
              <a:buSzPts val="3200"/>
              <a:buNone/>
            </a:pPr>
            <a:r>
              <a:t/>
            </a:r>
            <a:endParaRPr/>
          </a:p>
        </p:txBody>
      </p:sp>
      <p:sp>
        <p:nvSpPr>
          <p:cNvPr id="61" name="Google Shape;61;p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10"/>
          <p:cNvSpPr txBox="1"/>
          <p:nvPr>
            <p:ph idx="1" type="subTitle"/>
          </p:nvPr>
        </p:nvSpPr>
        <p:spPr>
          <a:xfrm>
            <a:off x="0" y="215650"/>
            <a:ext cx="8915400" cy="64899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888888"/>
              </a:buClr>
              <a:buSzPts val="3200"/>
              <a:buNone/>
            </a:pPr>
            <a:r>
              <a:rPr b="1" lang="en-US">
                <a:solidFill>
                  <a:srgbClr val="FF0000"/>
                </a:solidFill>
              </a:rPr>
              <a:t>Sub Packages…</a:t>
            </a:r>
            <a:endParaRPr b="1">
              <a:solidFill>
                <a:srgbClr val="FF0000"/>
              </a:solidFill>
            </a:endParaRPr>
          </a:p>
          <a:p>
            <a:pPr indent="0" lvl="0" marL="0" rtl="0" algn="just">
              <a:lnSpc>
                <a:spcPct val="100000"/>
              </a:lnSpc>
              <a:spcBef>
                <a:spcPts val="640"/>
              </a:spcBef>
              <a:spcAft>
                <a:spcPts val="0"/>
              </a:spcAft>
              <a:buClr>
                <a:srgbClr val="FF0000"/>
              </a:buClr>
              <a:buSzPts val="3200"/>
              <a:buNone/>
            </a:pPr>
            <a:r>
              <a:rPr lang="en-US"/>
              <a:t>A package may further have sub packages. And a sub package can further have sub packages</a:t>
            </a:r>
            <a:endParaRPr/>
          </a:p>
          <a:p>
            <a:pPr indent="0" lvl="0" marL="0" rtl="0" algn="just">
              <a:lnSpc>
                <a:spcPct val="100000"/>
              </a:lnSpc>
              <a:spcBef>
                <a:spcPts val="640"/>
              </a:spcBef>
              <a:spcAft>
                <a:spcPts val="0"/>
              </a:spcAft>
              <a:buClr>
                <a:srgbClr val="888888"/>
              </a:buClr>
              <a:buSzPts val="3200"/>
              <a:buNone/>
            </a:pPr>
            <a:r>
              <a:t/>
            </a:r>
            <a:endParaRPr/>
          </a:p>
          <a:p>
            <a:pPr indent="0" lvl="0" marL="0" rtl="0" algn="just">
              <a:lnSpc>
                <a:spcPct val="100000"/>
              </a:lnSpc>
              <a:spcBef>
                <a:spcPts val="640"/>
              </a:spcBef>
              <a:spcAft>
                <a:spcPts val="0"/>
              </a:spcAft>
              <a:buClr>
                <a:srgbClr val="FF0000"/>
              </a:buClr>
              <a:buSzPts val="3200"/>
              <a:buNone/>
            </a:pPr>
            <a:r>
              <a:rPr lang="en-US"/>
              <a:t>Same package and import keywords are used incase of declaring or using sub packages.</a:t>
            </a:r>
            <a:endParaRPr/>
          </a:p>
        </p:txBody>
      </p:sp>
      <p:sp>
        <p:nvSpPr>
          <p:cNvPr id="124" name="Google Shape;124;p10"/>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11"/>
          <p:cNvSpPr txBox="1"/>
          <p:nvPr>
            <p:ph idx="1" type="subTitle"/>
          </p:nvPr>
        </p:nvSpPr>
        <p:spPr>
          <a:xfrm>
            <a:off x="0" y="172525"/>
            <a:ext cx="8915400" cy="65331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888888"/>
              </a:buClr>
              <a:buSzPts val="3200"/>
              <a:buNone/>
            </a:pPr>
            <a:r>
              <a:rPr b="1" lang="en-US">
                <a:solidFill>
                  <a:srgbClr val="FF0000"/>
                </a:solidFill>
              </a:rPr>
              <a:t>static import</a:t>
            </a:r>
            <a:endParaRPr b="1">
              <a:solidFill>
                <a:srgbClr val="FF0000"/>
              </a:solidFill>
            </a:endParaRPr>
          </a:p>
          <a:p>
            <a:pPr indent="0" lvl="0" marL="0" rtl="0" algn="just">
              <a:lnSpc>
                <a:spcPct val="100000"/>
              </a:lnSpc>
              <a:spcBef>
                <a:spcPts val="640"/>
              </a:spcBef>
              <a:spcAft>
                <a:spcPts val="0"/>
              </a:spcAft>
              <a:buClr>
                <a:srgbClr val="FF0000"/>
              </a:buClr>
              <a:buSzPts val="3200"/>
              <a:buNone/>
            </a:pPr>
            <a:r>
              <a:rPr lang="en-US"/>
              <a:t>Static members can be directly imported using static import statement, when the package or class name need not be mentioned repeatedly.</a:t>
            </a:r>
            <a:endParaRPr/>
          </a:p>
          <a:p>
            <a:pPr indent="0" lvl="0" marL="0" rtl="0" algn="just">
              <a:lnSpc>
                <a:spcPct val="100000"/>
              </a:lnSpc>
              <a:spcBef>
                <a:spcPts val="640"/>
              </a:spcBef>
              <a:spcAft>
                <a:spcPts val="0"/>
              </a:spcAft>
              <a:buClr>
                <a:srgbClr val="FF0000"/>
              </a:buClr>
              <a:buSzPts val="3200"/>
              <a:buNone/>
            </a:pPr>
            <a:r>
              <a:t/>
            </a:r>
            <a:endParaRPr>
              <a:solidFill>
                <a:srgbClr val="FF0000"/>
              </a:solidFill>
            </a:endParaRPr>
          </a:p>
          <a:p>
            <a:pPr indent="0" lvl="0" marL="0" rtl="0" algn="just">
              <a:lnSpc>
                <a:spcPct val="100000"/>
              </a:lnSpc>
              <a:spcBef>
                <a:spcPts val="640"/>
              </a:spcBef>
              <a:spcAft>
                <a:spcPts val="0"/>
              </a:spcAft>
              <a:buClr>
                <a:schemeClr val="dk1"/>
              </a:buClr>
              <a:buSzPts val="1100"/>
              <a:buFont typeface="Arial"/>
              <a:buNone/>
            </a:pPr>
            <a:r>
              <a:rPr lang="en-US" sz="3000">
                <a:solidFill>
                  <a:schemeClr val="dk1"/>
                </a:solidFill>
                <a:highlight>
                  <a:srgbClr val="FFFFFF"/>
                </a:highlight>
                <a:latin typeface="Courier New"/>
                <a:ea typeface="Courier New"/>
                <a:cs typeface="Courier New"/>
                <a:sym typeface="Courier New"/>
              </a:rPr>
              <a:t>import static java.lang.System.*;</a:t>
            </a:r>
            <a:endParaRPr sz="3000">
              <a:solidFill>
                <a:schemeClr val="dk1"/>
              </a:solidFill>
              <a:highlight>
                <a:srgbClr val="FFFFFF"/>
              </a:highlight>
              <a:latin typeface="Courier New"/>
              <a:ea typeface="Courier New"/>
              <a:cs typeface="Courier New"/>
              <a:sym typeface="Courier New"/>
            </a:endParaRPr>
          </a:p>
          <a:p>
            <a:pPr indent="0" lvl="0" marL="0" rtl="0" algn="just">
              <a:lnSpc>
                <a:spcPct val="100000"/>
              </a:lnSpc>
              <a:spcBef>
                <a:spcPts val="64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rtl="0" algn="just">
              <a:lnSpc>
                <a:spcPct val="100000"/>
              </a:lnSpc>
              <a:spcBef>
                <a:spcPts val="640"/>
              </a:spcBef>
              <a:spcAft>
                <a:spcPts val="0"/>
              </a:spcAft>
              <a:buClr>
                <a:srgbClr val="FF0000"/>
              </a:buClr>
              <a:buSzPts val="3200"/>
              <a:buNone/>
            </a:pPr>
            <a:r>
              <a:t/>
            </a:r>
            <a:endParaRPr>
              <a:solidFill>
                <a:srgbClr val="FF0000"/>
              </a:solidFill>
            </a:endParaRPr>
          </a:p>
          <a:p>
            <a:pPr indent="0" lvl="0" marL="0" rtl="0" algn="just">
              <a:lnSpc>
                <a:spcPct val="100000"/>
              </a:lnSpc>
              <a:spcBef>
                <a:spcPts val="640"/>
              </a:spcBef>
              <a:spcAft>
                <a:spcPts val="0"/>
              </a:spcAft>
              <a:buClr>
                <a:srgbClr val="FF0000"/>
              </a:buClr>
              <a:buSzPts val="3200"/>
              <a:buNone/>
            </a:pPr>
            <a:r>
              <a:rPr lang="en-US"/>
              <a:t>Also, without importing a specific package you can directly specify package and sub package directly in statements rather than importing. For example</a:t>
            </a:r>
            <a:endParaRPr/>
          </a:p>
          <a:p>
            <a:pPr indent="0" lvl="0" marL="0" rtl="0" algn="just">
              <a:lnSpc>
                <a:spcPct val="100000"/>
              </a:lnSpc>
              <a:spcBef>
                <a:spcPts val="640"/>
              </a:spcBef>
              <a:spcAft>
                <a:spcPts val="0"/>
              </a:spcAft>
              <a:buClr>
                <a:srgbClr val="FF0000"/>
              </a:buClr>
              <a:buSzPts val="3200"/>
              <a:buNone/>
            </a:pPr>
            <a:r>
              <a:t/>
            </a:r>
            <a:endParaRPr>
              <a:solidFill>
                <a:srgbClr val="FF0000"/>
              </a:solidFill>
            </a:endParaRPr>
          </a:p>
          <a:p>
            <a:pPr indent="0" lvl="0" marL="0" rtl="0" algn="just">
              <a:lnSpc>
                <a:spcPct val="100000"/>
              </a:lnSpc>
              <a:spcBef>
                <a:spcPts val="640"/>
              </a:spcBef>
              <a:spcAft>
                <a:spcPts val="0"/>
              </a:spcAft>
              <a:buClr>
                <a:srgbClr val="FF0000"/>
              </a:buClr>
              <a:buSzPts val="3200"/>
              <a:buNone/>
            </a:pPr>
            <a:r>
              <a:rPr lang="en-US">
                <a:solidFill>
                  <a:srgbClr val="FF0000"/>
                </a:solidFill>
              </a:rPr>
              <a:t>p1.sp1.A obj = new p1.sp1.A();</a:t>
            </a:r>
            <a:endParaRPr>
              <a:solidFill>
                <a:srgbClr val="FF0000"/>
              </a:solidFill>
            </a:endParaRPr>
          </a:p>
        </p:txBody>
      </p:sp>
      <p:sp>
        <p:nvSpPr>
          <p:cNvPr id="130" name="Google Shape;130;p1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12"/>
          <p:cNvSpPr txBox="1"/>
          <p:nvPr>
            <p:ph idx="1" type="subTitle"/>
          </p:nvPr>
        </p:nvSpPr>
        <p:spPr>
          <a:xfrm>
            <a:off x="0" y="280350"/>
            <a:ext cx="9144000" cy="64254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240"/>
              <a:buNone/>
            </a:pPr>
            <a:r>
              <a:rPr b="1" lang="en-US" sz="2840">
                <a:solidFill>
                  <a:srgbClr val="FF0000"/>
                </a:solidFill>
              </a:rPr>
              <a:t>Interface</a:t>
            </a:r>
            <a:endParaRPr b="1" sz="3400"/>
          </a:p>
          <a:p>
            <a:pPr indent="0" lvl="0" marL="0" rtl="0" algn="just">
              <a:lnSpc>
                <a:spcPct val="80000"/>
              </a:lnSpc>
              <a:spcBef>
                <a:spcPts val="406"/>
              </a:spcBef>
              <a:spcAft>
                <a:spcPts val="0"/>
              </a:spcAft>
              <a:buClr>
                <a:srgbClr val="888888"/>
              </a:buClr>
              <a:buSzPts val="2029"/>
              <a:buNone/>
            </a:pPr>
            <a:r>
              <a:rPr lang="en-US"/>
              <a:t>An interface is a collection of method declarations , and without method definitions(i..e with out method body)</a:t>
            </a:r>
            <a:endParaRPr/>
          </a:p>
          <a:p>
            <a:pPr indent="0" lvl="0" marL="0" rtl="0" algn="just">
              <a:lnSpc>
                <a:spcPct val="80000"/>
              </a:lnSpc>
              <a:spcBef>
                <a:spcPts val="406"/>
              </a:spcBef>
              <a:spcAft>
                <a:spcPts val="0"/>
              </a:spcAft>
              <a:buClr>
                <a:srgbClr val="888888"/>
              </a:buClr>
              <a:buSzPts val="2029"/>
              <a:buNone/>
            </a:pPr>
            <a:r>
              <a:t/>
            </a:r>
            <a:endParaRPr/>
          </a:p>
          <a:p>
            <a:pPr indent="0" lvl="0" marL="0" rtl="0" algn="just">
              <a:lnSpc>
                <a:spcPct val="80000"/>
              </a:lnSpc>
              <a:spcBef>
                <a:spcPts val="406"/>
              </a:spcBef>
              <a:spcAft>
                <a:spcPts val="0"/>
              </a:spcAft>
              <a:buClr>
                <a:srgbClr val="888888"/>
              </a:buClr>
              <a:buSzPts val="2029"/>
              <a:buNone/>
            </a:pPr>
            <a:r>
              <a:rPr lang="en-US"/>
              <a:t>An interface is a pure abstract class</a:t>
            </a:r>
            <a:endParaRPr/>
          </a:p>
          <a:p>
            <a:pPr indent="0" lvl="0" marL="0" rtl="0" algn="just">
              <a:lnSpc>
                <a:spcPct val="80000"/>
              </a:lnSpc>
              <a:spcBef>
                <a:spcPts val="406"/>
              </a:spcBef>
              <a:spcAft>
                <a:spcPts val="0"/>
              </a:spcAft>
              <a:buClr>
                <a:srgbClr val="888888"/>
              </a:buClr>
              <a:buSzPts val="2029"/>
              <a:buNone/>
            </a:pPr>
            <a:r>
              <a:t/>
            </a:r>
            <a:endParaRPr/>
          </a:p>
          <a:p>
            <a:pPr indent="0" lvl="0" marL="0" rtl="0" algn="just">
              <a:lnSpc>
                <a:spcPct val="80000"/>
              </a:lnSpc>
              <a:spcBef>
                <a:spcPts val="406"/>
              </a:spcBef>
              <a:spcAft>
                <a:spcPts val="0"/>
              </a:spcAft>
              <a:buClr>
                <a:srgbClr val="888888"/>
              </a:buClr>
              <a:buSzPts val="2029"/>
              <a:buNone/>
            </a:pPr>
            <a:r>
              <a:rPr lang="en-US"/>
              <a:t>An interface can have declarations of constants. By default Constants in interface are static and final.</a:t>
            </a:r>
            <a:endParaRPr/>
          </a:p>
          <a:p>
            <a:pPr indent="0" lvl="0" marL="0" rtl="0" algn="just">
              <a:lnSpc>
                <a:spcPct val="80000"/>
              </a:lnSpc>
              <a:spcBef>
                <a:spcPts val="406"/>
              </a:spcBef>
              <a:spcAft>
                <a:spcPts val="0"/>
              </a:spcAft>
              <a:buClr>
                <a:srgbClr val="888888"/>
              </a:buClr>
              <a:buSzPts val="2029"/>
              <a:buNone/>
            </a:pPr>
            <a:r>
              <a:t/>
            </a:r>
            <a:endParaRPr/>
          </a:p>
          <a:p>
            <a:pPr indent="0" lvl="0" marL="0" rtl="0" algn="just">
              <a:lnSpc>
                <a:spcPct val="80000"/>
              </a:lnSpc>
              <a:spcBef>
                <a:spcPts val="406"/>
              </a:spcBef>
              <a:spcAft>
                <a:spcPts val="0"/>
              </a:spcAft>
              <a:buClr>
                <a:srgbClr val="888888"/>
              </a:buClr>
              <a:buSzPts val="2029"/>
              <a:buNone/>
            </a:pPr>
            <a:r>
              <a:rPr lang="en-US"/>
              <a:t>For eg. </a:t>
            </a:r>
            <a:endParaRPr/>
          </a:p>
          <a:p>
            <a:pPr indent="0" lvl="0" marL="0" rtl="0" algn="just">
              <a:lnSpc>
                <a:spcPct val="80000"/>
              </a:lnSpc>
              <a:spcBef>
                <a:spcPts val="406"/>
              </a:spcBef>
              <a:spcAft>
                <a:spcPts val="0"/>
              </a:spcAft>
              <a:buClr>
                <a:srgbClr val="888888"/>
              </a:buClr>
              <a:buSzPts val="2029"/>
              <a:buNone/>
            </a:pPr>
            <a:r>
              <a:rPr i="1" lang="en-US"/>
              <a:t>interface Circle{</a:t>
            </a:r>
            <a:endParaRPr i="1"/>
          </a:p>
          <a:p>
            <a:pPr indent="0" lvl="0" marL="0" rtl="0" algn="just">
              <a:lnSpc>
                <a:spcPct val="80000"/>
              </a:lnSpc>
              <a:spcBef>
                <a:spcPts val="406"/>
              </a:spcBef>
              <a:spcAft>
                <a:spcPts val="0"/>
              </a:spcAft>
              <a:buClr>
                <a:srgbClr val="888888"/>
              </a:buClr>
              <a:buSzPts val="2029"/>
              <a:buNone/>
            </a:pPr>
            <a:r>
              <a:rPr i="1" lang="en-US"/>
              <a:t>double PI=3.14; </a:t>
            </a:r>
            <a:endParaRPr i="1"/>
          </a:p>
          <a:p>
            <a:pPr indent="0" lvl="0" marL="0" rtl="0" algn="just">
              <a:lnSpc>
                <a:spcPct val="80000"/>
              </a:lnSpc>
              <a:spcBef>
                <a:spcPts val="406"/>
              </a:spcBef>
              <a:spcAft>
                <a:spcPts val="0"/>
              </a:spcAft>
              <a:buClr>
                <a:srgbClr val="888888"/>
              </a:buClr>
              <a:buSzPts val="2029"/>
              <a:buNone/>
            </a:pPr>
            <a:r>
              <a:rPr i="1" lang="en-US"/>
              <a:t>double getSurfaceArea(double radius);</a:t>
            </a:r>
            <a:endParaRPr i="1"/>
          </a:p>
          <a:p>
            <a:pPr indent="0" lvl="0" marL="0" rtl="0" algn="just">
              <a:lnSpc>
                <a:spcPct val="80000"/>
              </a:lnSpc>
              <a:spcBef>
                <a:spcPts val="406"/>
              </a:spcBef>
              <a:spcAft>
                <a:spcPts val="0"/>
              </a:spcAft>
              <a:buClr>
                <a:srgbClr val="888888"/>
              </a:buClr>
              <a:buSzPts val="2029"/>
              <a:buNone/>
            </a:pPr>
            <a:r>
              <a:rPr i="1" lang="en-US"/>
              <a:t>double getCircum(double radius);</a:t>
            </a:r>
            <a:endParaRPr i="1"/>
          </a:p>
          <a:p>
            <a:pPr indent="0" lvl="0" marL="0" rtl="0" algn="just">
              <a:lnSpc>
                <a:spcPct val="80000"/>
              </a:lnSpc>
              <a:spcBef>
                <a:spcPts val="406"/>
              </a:spcBef>
              <a:spcAft>
                <a:spcPts val="0"/>
              </a:spcAft>
              <a:buClr>
                <a:srgbClr val="888888"/>
              </a:buClr>
              <a:buSzPts val="2029"/>
              <a:buNone/>
            </a:pPr>
            <a:r>
              <a:rPr i="1" lang="en-US"/>
              <a:t>}  </a:t>
            </a:r>
            <a:endParaRPr/>
          </a:p>
          <a:p>
            <a:pPr indent="-514350" lvl="0" marL="514350" rtl="0" algn="just">
              <a:lnSpc>
                <a:spcPct val="80000"/>
              </a:lnSpc>
              <a:spcBef>
                <a:spcPts val="448"/>
              </a:spcBef>
              <a:spcAft>
                <a:spcPts val="0"/>
              </a:spcAft>
              <a:buClr>
                <a:srgbClr val="888888"/>
              </a:buClr>
              <a:buSzPts val="2240"/>
              <a:buNone/>
            </a:pPr>
            <a:r>
              <a:t/>
            </a:r>
            <a:endParaRPr sz="2240"/>
          </a:p>
          <a:p>
            <a:pPr indent="0" lvl="0" marL="0" rtl="0" algn="just">
              <a:lnSpc>
                <a:spcPct val="80000"/>
              </a:lnSpc>
              <a:spcBef>
                <a:spcPts val="448"/>
              </a:spcBef>
              <a:spcAft>
                <a:spcPts val="0"/>
              </a:spcAft>
              <a:buClr>
                <a:srgbClr val="888888"/>
              </a:buClr>
              <a:buSzPts val="2240"/>
              <a:buNone/>
            </a:pPr>
            <a:r>
              <a:t/>
            </a:r>
            <a:endParaRPr sz="2240"/>
          </a:p>
        </p:txBody>
      </p:sp>
      <p:sp>
        <p:nvSpPr>
          <p:cNvPr id="136" name="Google Shape;136;p12"/>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13"/>
          <p:cNvSpPr txBox="1"/>
          <p:nvPr>
            <p:ph idx="1" type="subTitle"/>
          </p:nvPr>
        </p:nvSpPr>
        <p:spPr>
          <a:xfrm>
            <a:off x="186425" y="0"/>
            <a:ext cx="8957700" cy="67056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406"/>
              </a:spcBef>
              <a:spcAft>
                <a:spcPts val="0"/>
              </a:spcAft>
              <a:buClr>
                <a:srgbClr val="888888"/>
              </a:buClr>
              <a:buSzPts val="2029"/>
              <a:buNone/>
            </a:pPr>
            <a:r>
              <a:t/>
            </a:r>
            <a:endParaRPr/>
          </a:p>
          <a:p>
            <a:pPr indent="0" lvl="0" marL="0" rtl="0" algn="just">
              <a:lnSpc>
                <a:spcPct val="80000"/>
              </a:lnSpc>
              <a:spcBef>
                <a:spcPts val="406"/>
              </a:spcBef>
              <a:spcAft>
                <a:spcPts val="0"/>
              </a:spcAft>
              <a:buClr>
                <a:srgbClr val="888888"/>
              </a:buClr>
              <a:buSzPts val="2029"/>
              <a:buNone/>
            </a:pPr>
            <a:r>
              <a:rPr lang="en-US"/>
              <a:t>Below are the keywords used in interfaces</a:t>
            </a:r>
            <a:endParaRPr/>
          </a:p>
          <a:p>
            <a:pPr indent="-514350" lvl="0" marL="514350" rtl="0" algn="just">
              <a:lnSpc>
                <a:spcPct val="80000"/>
              </a:lnSpc>
              <a:spcBef>
                <a:spcPts val="406"/>
              </a:spcBef>
              <a:spcAft>
                <a:spcPts val="0"/>
              </a:spcAft>
              <a:buClr>
                <a:srgbClr val="FF0000"/>
              </a:buClr>
              <a:buSzPts val="2800"/>
              <a:buAutoNum type="arabicPeriod"/>
            </a:pPr>
            <a:r>
              <a:rPr b="1" lang="en-US">
                <a:solidFill>
                  <a:srgbClr val="FF0000"/>
                </a:solidFill>
              </a:rPr>
              <a:t>interface</a:t>
            </a:r>
            <a:r>
              <a:rPr b="1" lang="en-US"/>
              <a:t> </a:t>
            </a:r>
            <a:r>
              <a:rPr lang="en-US"/>
              <a:t>– to declare an interface</a:t>
            </a:r>
            <a:endParaRPr/>
          </a:p>
          <a:p>
            <a:pPr indent="-514350" lvl="0" marL="514350" rtl="0" algn="just">
              <a:lnSpc>
                <a:spcPct val="80000"/>
              </a:lnSpc>
              <a:spcBef>
                <a:spcPts val="406"/>
              </a:spcBef>
              <a:spcAft>
                <a:spcPts val="0"/>
              </a:spcAft>
              <a:buClr>
                <a:srgbClr val="FF0000"/>
              </a:buClr>
              <a:buSzPts val="2800"/>
              <a:buAutoNum type="arabicPeriod"/>
            </a:pPr>
            <a:r>
              <a:rPr b="1" lang="en-US">
                <a:solidFill>
                  <a:srgbClr val="FF0000"/>
                </a:solidFill>
              </a:rPr>
              <a:t>implements</a:t>
            </a:r>
            <a:r>
              <a:rPr lang="en-US"/>
              <a:t> – used with class which provides body for interface methods</a:t>
            </a:r>
            <a:endParaRPr/>
          </a:p>
          <a:p>
            <a:pPr indent="0" lvl="0" marL="0" rtl="0" algn="just">
              <a:lnSpc>
                <a:spcPct val="80000"/>
              </a:lnSpc>
              <a:spcBef>
                <a:spcPts val="406"/>
              </a:spcBef>
              <a:spcAft>
                <a:spcPts val="0"/>
              </a:spcAft>
              <a:buClr>
                <a:srgbClr val="888888"/>
              </a:buClr>
              <a:buSzPts val="2029"/>
              <a:buNone/>
            </a:pPr>
            <a:r>
              <a:rPr lang="en-US"/>
              <a:t>An interface cannot be instantiated, but a reference can be declared of an interface.</a:t>
            </a:r>
            <a:endParaRPr/>
          </a:p>
          <a:p>
            <a:pPr indent="-514350" lvl="0" marL="514350" rtl="0" algn="just">
              <a:lnSpc>
                <a:spcPct val="80000"/>
              </a:lnSpc>
              <a:spcBef>
                <a:spcPts val="406"/>
              </a:spcBef>
              <a:spcAft>
                <a:spcPts val="0"/>
              </a:spcAft>
              <a:buClr>
                <a:srgbClr val="888888"/>
              </a:buClr>
              <a:buSzPts val="2029"/>
              <a:buNone/>
            </a:pPr>
            <a:r>
              <a:rPr lang="en-US"/>
              <a:t>Private, protected members are not allowed in interface. An interface cannot have constructor(s).</a:t>
            </a:r>
            <a:endParaRPr/>
          </a:p>
          <a:p>
            <a:pPr indent="-514350" lvl="0" marL="514350" rtl="0" algn="just">
              <a:lnSpc>
                <a:spcPct val="80000"/>
              </a:lnSpc>
              <a:spcBef>
                <a:spcPts val="406"/>
              </a:spcBef>
              <a:spcAft>
                <a:spcPts val="0"/>
              </a:spcAft>
              <a:buClr>
                <a:srgbClr val="888888"/>
              </a:buClr>
              <a:buSzPts val="2029"/>
              <a:buNone/>
            </a:pPr>
            <a:r>
              <a:t/>
            </a:r>
            <a:endParaRPr/>
          </a:p>
          <a:p>
            <a:pPr indent="0" lvl="0" marL="114300" rtl="0" algn="just">
              <a:lnSpc>
                <a:spcPct val="80000"/>
              </a:lnSpc>
              <a:spcBef>
                <a:spcPts val="406"/>
              </a:spcBef>
              <a:spcAft>
                <a:spcPts val="0"/>
              </a:spcAft>
              <a:buClr>
                <a:srgbClr val="888888"/>
              </a:buClr>
              <a:buSzPts val="2029"/>
              <a:buNone/>
            </a:pPr>
            <a:r>
              <a:rPr lang="en-US"/>
              <a:t>Each interface can have multiple implementations. And an interface reference can refer to any object(whose class implements the interface). </a:t>
            </a:r>
            <a:r>
              <a:rPr lang="en-US">
                <a:solidFill>
                  <a:srgbClr val="FF0000"/>
                </a:solidFill>
              </a:rPr>
              <a:t>Hence by using interface, it is possible to switch between multiple implementations, during run time. </a:t>
            </a:r>
            <a:r>
              <a:rPr lang="en-US"/>
              <a:t>This is called run time polymorphism.</a:t>
            </a:r>
            <a:endParaRPr/>
          </a:p>
          <a:p>
            <a:pPr indent="-514350" lvl="0" marL="514350" rtl="0" algn="just">
              <a:lnSpc>
                <a:spcPct val="80000"/>
              </a:lnSpc>
              <a:spcBef>
                <a:spcPts val="448"/>
              </a:spcBef>
              <a:spcAft>
                <a:spcPts val="0"/>
              </a:spcAft>
              <a:buClr>
                <a:srgbClr val="888888"/>
              </a:buClr>
              <a:buSzPts val="2240"/>
              <a:buNone/>
            </a:pPr>
            <a:r>
              <a:t/>
            </a:r>
            <a:endParaRPr/>
          </a:p>
          <a:p>
            <a:pPr indent="0" lvl="0" marL="0" rtl="0" algn="just">
              <a:lnSpc>
                <a:spcPct val="80000"/>
              </a:lnSpc>
              <a:spcBef>
                <a:spcPts val="448"/>
              </a:spcBef>
              <a:spcAft>
                <a:spcPts val="0"/>
              </a:spcAft>
              <a:buClr>
                <a:srgbClr val="888888"/>
              </a:buClr>
              <a:buSzPts val="2240"/>
              <a:buNone/>
            </a:pPr>
            <a:r>
              <a:t/>
            </a:r>
            <a:endParaRPr/>
          </a:p>
        </p:txBody>
      </p:sp>
      <p:sp>
        <p:nvSpPr>
          <p:cNvPr id="142" name="Google Shape;142;p13"/>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14"/>
          <p:cNvSpPr txBox="1"/>
          <p:nvPr>
            <p:ph idx="1" type="subTitle"/>
          </p:nvPr>
        </p:nvSpPr>
        <p:spPr>
          <a:xfrm>
            <a:off x="0" y="150950"/>
            <a:ext cx="9144000" cy="65547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FF0000"/>
              </a:buClr>
              <a:buSzPts val="3200"/>
              <a:buNone/>
            </a:pPr>
            <a:r>
              <a:rPr b="1" lang="en-US">
                <a:solidFill>
                  <a:srgbClr val="FF0000"/>
                </a:solidFill>
              </a:rPr>
              <a:t>Reference</a:t>
            </a:r>
            <a:endParaRPr b="1"/>
          </a:p>
          <a:p>
            <a:pPr indent="-514350" lvl="0" marL="514350" rtl="0" algn="just">
              <a:lnSpc>
                <a:spcPct val="100000"/>
              </a:lnSpc>
              <a:spcBef>
                <a:spcPts val="640"/>
              </a:spcBef>
              <a:spcAft>
                <a:spcPts val="0"/>
              </a:spcAft>
              <a:buClr>
                <a:srgbClr val="888888"/>
              </a:buClr>
              <a:buSzPts val="3200"/>
              <a:buNone/>
            </a:pPr>
            <a:r>
              <a:rPr lang="en-US"/>
              <a:t>class A{</a:t>
            </a:r>
            <a:endParaRPr/>
          </a:p>
          <a:p>
            <a:pPr indent="-514350" lvl="0" marL="514350" rtl="0" algn="just">
              <a:lnSpc>
                <a:spcPct val="100000"/>
              </a:lnSpc>
              <a:spcBef>
                <a:spcPts val="640"/>
              </a:spcBef>
              <a:spcAft>
                <a:spcPts val="0"/>
              </a:spcAft>
              <a:buClr>
                <a:srgbClr val="888888"/>
              </a:buClr>
              <a:buSzPts val="3200"/>
              <a:buNone/>
            </a:pPr>
            <a:r>
              <a:rPr lang="en-US"/>
              <a:t>//statments</a:t>
            </a:r>
            <a:endParaRPr/>
          </a:p>
          <a:p>
            <a:pPr indent="-514350" lvl="0" marL="514350" rtl="0" algn="just">
              <a:lnSpc>
                <a:spcPct val="100000"/>
              </a:lnSpc>
              <a:spcBef>
                <a:spcPts val="640"/>
              </a:spcBef>
              <a:spcAft>
                <a:spcPts val="0"/>
              </a:spcAft>
              <a:buClr>
                <a:srgbClr val="888888"/>
              </a:buClr>
              <a:buSzPts val="3200"/>
              <a:buNone/>
            </a:pPr>
            <a:r>
              <a:rPr lang="en-US"/>
              <a:t>}</a:t>
            </a:r>
            <a:endParaRPr/>
          </a:p>
          <a:p>
            <a:pPr indent="-514350" lvl="0" marL="514350" rtl="0" algn="just">
              <a:lnSpc>
                <a:spcPct val="100000"/>
              </a:lnSpc>
              <a:spcBef>
                <a:spcPts val="640"/>
              </a:spcBef>
              <a:spcAft>
                <a:spcPts val="0"/>
              </a:spcAft>
              <a:buClr>
                <a:srgbClr val="888888"/>
              </a:buClr>
              <a:buSzPts val="3200"/>
              <a:buNone/>
            </a:pPr>
            <a:r>
              <a:t/>
            </a:r>
            <a:endParaRPr/>
          </a:p>
          <a:p>
            <a:pPr indent="-514350" lvl="0" marL="514350" rtl="0" algn="just">
              <a:lnSpc>
                <a:spcPct val="100000"/>
              </a:lnSpc>
              <a:spcBef>
                <a:spcPts val="640"/>
              </a:spcBef>
              <a:spcAft>
                <a:spcPts val="0"/>
              </a:spcAft>
              <a:buClr>
                <a:srgbClr val="888888"/>
              </a:buClr>
              <a:buSzPts val="3200"/>
              <a:buNone/>
            </a:pPr>
            <a:r>
              <a:rPr lang="en-US"/>
              <a:t>A obj;</a:t>
            </a:r>
            <a:endParaRPr/>
          </a:p>
          <a:p>
            <a:pPr indent="-514350" lvl="0" marL="514350" rtl="0" algn="just">
              <a:lnSpc>
                <a:spcPct val="100000"/>
              </a:lnSpc>
              <a:spcBef>
                <a:spcPts val="640"/>
              </a:spcBef>
              <a:spcAft>
                <a:spcPts val="0"/>
              </a:spcAft>
              <a:buClr>
                <a:srgbClr val="888888"/>
              </a:buClr>
              <a:buSzPts val="3200"/>
              <a:buNone/>
            </a:pPr>
            <a:r>
              <a:rPr lang="en-US"/>
              <a:t>obj  = new A();</a:t>
            </a:r>
            <a:endParaRPr/>
          </a:p>
        </p:txBody>
      </p:sp>
      <p:sp>
        <p:nvSpPr>
          <p:cNvPr id="148" name="Google Shape;148;p14"/>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cxnSp>
        <p:nvCxnSpPr>
          <p:cNvPr id="149" name="Google Shape;149;p14"/>
          <p:cNvCxnSpPr/>
          <p:nvPr/>
        </p:nvCxnSpPr>
        <p:spPr>
          <a:xfrm flipH="1" rot="10800000">
            <a:off x="685800" y="2590800"/>
            <a:ext cx="1676400" cy="381000"/>
          </a:xfrm>
          <a:prstGeom prst="straightConnector1">
            <a:avLst/>
          </a:prstGeom>
          <a:noFill/>
          <a:ln cap="flat" cmpd="sng" w="9525">
            <a:solidFill>
              <a:srgbClr val="4A7DBA"/>
            </a:solidFill>
            <a:prstDash val="solid"/>
            <a:round/>
            <a:headEnd len="sm" w="sm" type="none"/>
            <a:tailEnd len="med" w="med" type="stealth"/>
          </a:ln>
        </p:spPr>
      </p:cxnSp>
      <p:sp>
        <p:nvSpPr>
          <p:cNvPr id="150" name="Google Shape;150;p14"/>
          <p:cNvSpPr txBox="1"/>
          <p:nvPr/>
        </p:nvSpPr>
        <p:spPr>
          <a:xfrm>
            <a:off x="2438400" y="2209800"/>
            <a:ext cx="27432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Reference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5"/>
          <p:cNvSpPr txBox="1"/>
          <p:nvPr>
            <p:ph idx="1" type="subTitle"/>
          </p:nvPr>
        </p:nvSpPr>
        <p:spPr>
          <a:xfrm>
            <a:off x="0" y="140850"/>
            <a:ext cx="9144000" cy="65763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888888"/>
              </a:buClr>
              <a:buSzPts val="3200"/>
              <a:buNone/>
            </a:pPr>
            <a:r>
              <a:rPr b="1" lang="en-US">
                <a:solidFill>
                  <a:srgbClr val="FF0000"/>
                </a:solidFill>
              </a:rPr>
              <a:t>Interface</a:t>
            </a:r>
            <a:endParaRPr b="1">
              <a:solidFill>
                <a:srgbClr val="FF0000"/>
              </a:solidFill>
            </a:endParaRPr>
          </a:p>
          <a:p>
            <a:pPr indent="0" lvl="0" marL="0" rtl="0" algn="just">
              <a:lnSpc>
                <a:spcPct val="100000"/>
              </a:lnSpc>
              <a:spcBef>
                <a:spcPts val="480"/>
              </a:spcBef>
              <a:spcAft>
                <a:spcPts val="0"/>
              </a:spcAft>
              <a:buClr>
                <a:srgbClr val="888888"/>
              </a:buClr>
              <a:buSzPts val="2400"/>
              <a:buNone/>
            </a:pPr>
            <a:r>
              <a:rPr lang="en-US"/>
              <a:t>An interface can extend from one or more other interfaces, using extends keyword. Hence multiple inheritance is supported in interfaces.</a:t>
            </a:r>
            <a:endParaRPr/>
          </a:p>
          <a:p>
            <a:pPr indent="0" lvl="0" marL="0" rtl="0" algn="just">
              <a:lnSpc>
                <a:spcPct val="100000"/>
              </a:lnSpc>
              <a:spcBef>
                <a:spcPts val="480"/>
              </a:spcBef>
              <a:spcAft>
                <a:spcPts val="0"/>
              </a:spcAft>
              <a:buClr>
                <a:srgbClr val="888888"/>
              </a:buClr>
              <a:buSzPts val="2400"/>
              <a:buNone/>
            </a:pPr>
            <a:r>
              <a:rPr lang="en-US"/>
              <a:t>Constructors or static methods not allowed in interface</a:t>
            </a:r>
            <a:endParaRPr/>
          </a:p>
          <a:p>
            <a:pPr indent="0" lvl="0" marL="0" rtl="0" algn="just">
              <a:lnSpc>
                <a:spcPct val="100000"/>
              </a:lnSpc>
              <a:spcBef>
                <a:spcPts val="480"/>
              </a:spcBef>
              <a:spcAft>
                <a:spcPts val="0"/>
              </a:spcAft>
              <a:buClr>
                <a:srgbClr val="888888"/>
              </a:buClr>
              <a:buSzPts val="2400"/>
              <a:buNone/>
            </a:pPr>
            <a:r>
              <a:rPr lang="en-US"/>
              <a:t>An outer interface can be public or default. Public interface can be used in current and other packages as well.</a:t>
            </a:r>
            <a:endParaRPr/>
          </a:p>
          <a:p>
            <a:pPr indent="0" lvl="0" marL="0" rtl="0" algn="just">
              <a:lnSpc>
                <a:spcPct val="100000"/>
              </a:lnSpc>
              <a:spcBef>
                <a:spcPts val="480"/>
              </a:spcBef>
              <a:spcAft>
                <a:spcPts val="0"/>
              </a:spcAft>
              <a:buClr>
                <a:srgbClr val="888888"/>
              </a:buClr>
              <a:buSzPts val="2400"/>
              <a:buNone/>
            </a:pPr>
            <a:r>
              <a:t/>
            </a:r>
            <a:endParaRPr sz="2400"/>
          </a:p>
          <a:p>
            <a:pPr indent="0" lvl="0" marL="0" rtl="0" algn="just">
              <a:lnSpc>
                <a:spcPct val="100000"/>
              </a:lnSpc>
              <a:spcBef>
                <a:spcPts val="640"/>
              </a:spcBef>
              <a:spcAft>
                <a:spcPts val="0"/>
              </a:spcAft>
              <a:buClr>
                <a:srgbClr val="888888"/>
              </a:buClr>
              <a:buSzPts val="3200"/>
              <a:buNone/>
            </a:pPr>
            <a:r>
              <a:t/>
            </a:r>
            <a:endParaRPr/>
          </a:p>
        </p:txBody>
      </p:sp>
      <p:sp>
        <p:nvSpPr>
          <p:cNvPr id="156" name="Google Shape;156;p15"/>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6"/>
          <p:cNvSpPr txBox="1"/>
          <p:nvPr>
            <p:ph idx="1" type="subTitle"/>
          </p:nvPr>
        </p:nvSpPr>
        <p:spPr>
          <a:xfrm>
            <a:off x="0" y="0"/>
            <a:ext cx="9144000" cy="67056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480"/>
              </a:spcBef>
              <a:spcAft>
                <a:spcPts val="0"/>
              </a:spcAft>
              <a:buClr>
                <a:srgbClr val="888888"/>
              </a:buClr>
              <a:buSzPts val="2400"/>
              <a:buNone/>
            </a:pPr>
            <a:r>
              <a:t/>
            </a:r>
            <a:endParaRPr/>
          </a:p>
          <a:p>
            <a:pPr indent="0" lvl="0" marL="0" rtl="0" algn="just">
              <a:lnSpc>
                <a:spcPct val="100000"/>
              </a:lnSpc>
              <a:spcBef>
                <a:spcPts val="480"/>
              </a:spcBef>
              <a:spcAft>
                <a:spcPts val="0"/>
              </a:spcAft>
              <a:buClr>
                <a:srgbClr val="888888"/>
              </a:buClr>
              <a:buSzPts val="2400"/>
              <a:buNone/>
            </a:pPr>
            <a:r>
              <a:rPr lang="en-US"/>
              <a:t>By default interface and methods declared in interface are abstract, of course they can be explicitly declared as abstract. </a:t>
            </a:r>
            <a:endParaRPr/>
          </a:p>
          <a:p>
            <a:pPr indent="0" lvl="0" marL="0" rtl="0" algn="just">
              <a:lnSpc>
                <a:spcPct val="100000"/>
              </a:lnSpc>
              <a:spcBef>
                <a:spcPts val="480"/>
              </a:spcBef>
              <a:spcAft>
                <a:spcPts val="0"/>
              </a:spcAft>
              <a:buClr>
                <a:srgbClr val="888888"/>
              </a:buClr>
              <a:buSzPts val="2400"/>
              <a:buNone/>
            </a:pPr>
            <a:r>
              <a:t/>
            </a:r>
            <a:endParaRPr/>
          </a:p>
          <a:p>
            <a:pPr indent="0" lvl="0" marL="0" rtl="0" algn="just">
              <a:lnSpc>
                <a:spcPct val="100000"/>
              </a:lnSpc>
              <a:spcBef>
                <a:spcPts val="480"/>
              </a:spcBef>
              <a:spcAft>
                <a:spcPts val="0"/>
              </a:spcAft>
              <a:buClr>
                <a:srgbClr val="888888"/>
              </a:buClr>
              <a:buSzPts val="2400"/>
              <a:buNone/>
            </a:pPr>
            <a:r>
              <a:rPr lang="en-US"/>
              <a:t>A single class can implement from multiple interfaces. </a:t>
            </a:r>
            <a:endParaRPr/>
          </a:p>
          <a:p>
            <a:pPr indent="0" lvl="0" marL="0" rtl="0" algn="just">
              <a:lnSpc>
                <a:spcPct val="100000"/>
              </a:lnSpc>
              <a:spcBef>
                <a:spcPts val="480"/>
              </a:spcBef>
              <a:spcAft>
                <a:spcPts val="0"/>
              </a:spcAft>
              <a:buClr>
                <a:srgbClr val="888888"/>
              </a:buClr>
              <a:buSzPts val="2400"/>
              <a:buNone/>
            </a:pPr>
            <a:r>
              <a:t/>
            </a:r>
            <a:endParaRPr/>
          </a:p>
          <a:p>
            <a:pPr indent="0" lvl="0" marL="0" rtl="0" algn="just">
              <a:lnSpc>
                <a:spcPct val="100000"/>
              </a:lnSpc>
              <a:spcBef>
                <a:spcPts val="480"/>
              </a:spcBef>
              <a:spcAft>
                <a:spcPts val="0"/>
              </a:spcAft>
              <a:buClr>
                <a:srgbClr val="888888"/>
              </a:buClr>
              <a:buSzPts val="2400"/>
              <a:buNone/>
            </a:pPr>
            <a:r>
              <a:rPr lang="en-US"/>
              <a:t>Interfaces play vital role, in developing loosely coupled classes.</a:t>
            </a:r>
            <a:endParaRPr/>
          </a:p>
          <a:p>
            <a:pPr indent="0" lvl="0" marL="0" rtl="0" algn="just">
              <a:lnSpc>
                <a:spcPct val="100000"/>
              </a:lnSpc>
              <a:spcBef>
                <a:spcPts val="640"/>
              </a:spcBef>
              <a:spcAft>
                <a:spcPts val="0"/>
              </a:spcAft>
              <a:buClr>
                <a:srgbClr val="888888"/>
              </a:buClr>
              <a:buSzPts val="3200"/>
              <a:buNone/>
            </a:pPr>
            <a:r>
              <a:t/>
            </a:r>
            <a:endParaRPr/>
          </a:p>
          <a:p>
            <a:pPr indent="0" lvl="0" marL="0" rtl="0" algn="just">
              <a:lnSpc>
                <a:spcPct val="100000"/>
              </a:lnSpc>
              <a:spcBef>
                <a:spcPts val="640"/>
              </a:spcBef>
              <a:spcAft>
                <a:spcPts val="0"/>
              </a:spcAft>
              <a:buClr>
                <a:srgbClr val="888888"/>
              </a:buClr>
              <a:buSzPts val="3200"/>
              <a:buNone/>
            </a:pPr>
            <a:r>
              <a:t/>
            </a:r>
            <a:endParaRPr/>
          </a:p>
        </p:txBody>
      </p:sp>
      <p:sp>
        <p:nvSpPr>
          <p:cNvPr id="162" name="Google Shape;162;p16"/>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7"/>
          <p:cNvSpPr txBox="1"/>
          <p:nvPr>
            <p:ph idx="1" type="subTitle"/>
          </p:nvPr>
        </p:nvSpPr>
        <p:spPr>
          <a:xfrm>
            <a:off x="0" y="172525"/>
            <a:ext cx="9144000" cy="65331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888888"/>
              </a:buClr>
              <a:buSzPts val="3200"/>
              <a:buNone/>
            </a:pPr>
            <a:r>
              <a:rPr b="1" lang="en-US">
                <a:solidFill>
                  <a:srgbClr val="FF0000"/>
                </a:solidFill>
              </a:rPr>
              <a:t>Basic advantages of Interface</a:t>
            </a:r>
            <a:endParaRPr b="1">
              <a:solidFill>
                <a:srgbClr val="FF0000"/>
              </a:solidFill>
            </a:endParaRPr>
          </a:p>
          <a:p>
            <a:pPr indent="0" lvl="0" marL="0" rtl="0" algn="just">
              <a:lnSpc>
                <a:spcPct val="100000"/>
              </a:lnSpc>
              <a:spcBef>
                <a:spcPts val="480"/>
              </a:spcBef>
              <a:spcAft>
                <a:spcPts val="0"/>
              </a:spcAft>
              <a:buClr>
                <a:srgbClr val="888888"/>
              </a:buClr>
              <a:buSzPts val="2400"/>
              <a:buNone/>
            </a:pPr>
            <a:r>
              <a:rPr lang="en-US"/>
              <a:t>Since java does not have header file, an interface can act like a header. So when you want to provide APIs(Application Program Interface) to your clients(who may further use your classes, etc.. in their Application) without source code, you can provide them an interface, instead of actual class.</a:t>
            </a:r>
            <a:endParaRPr/>
          </a:p>
          <a:p>
            <a:pPr indent="0" lvl="0" marL="0" rtl="0" algn="just">
              <a:lnSpc>
                <a:spcPct val="100000"/>
              </a:lnSpc>
              <a:spcBef>
                <a:spcPts val="480"/>
              </a:spcBef>
              <a:spcAft>
                <a:spcPts val="0"/>
              </a:spcAft>
              <a:buClr>
                <a:srgbClr val="888888"/>
              </a:buClr>
              <a:buSzPts val="2400"/>
              <a:buNone/>
            </a:pPr>
            <a:r>
              <a:t/>
            </a:r>
            <a:endParaRPr/>
          </a:p>
          <a:p>
            <a:pPr indent="0" lvl="0" marL="0" rtl="0" algn="just">
              <a:lnSpc>
                <a:spcPct val="100000"/>
              </a:lnSpc>
              <a:spcBef>
                <a:spcPts val="480"/>
              </a:spcBef>
              <a:spcAft>
                <a:spcPts val="0"/>
              </a:spcAft>
              <a:buClr>
                <a:srgbClr val="888888"/>
              </a:buClr>
              <a:buSzPts val="2400"/>
              <a:buNone/>
            </a:pPr>
            <a:r>
              <a:rPr lang="en-US"/>
              <a:t>Also, when there are multiple implementations for an interface, it is possible to dynamically switch between each implementation, in the run time.</a:t>
            </a:r>
            <a:endParaRPr/>
          </a:p>
          <a:p>
            <a:pPr indent="0" lvl="0" marL="0" rtl="0" algn="just">
              <a:lnSpc>
                <a:spcPct val="100000"/>
              </a:lnSpc>
              <a:spcBef>
                <a:spcPts val="640"/>
              </a:spcBef>
              <a:spcAft>
                <a:spcPts val="0"/>
              </a:spcAft>
              <a:buClr>
                <a:srgbClr val="888888"/>
              </a:buClr>
              <a:buSzPts val="3200"/>
              <a:buNone/>
            </a:pPr>
            <a:r>
              <a:t/>
            </a:r>
            <a:endParaRPr/>
          </a:p>
        </p:txBody>
      </p:sp>
      <p:sp>
        <p:nvSpPr>
          <p:cNvPr id="168" name="Google Shape;168;p17"/>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18"/>
          <p:cNvSpPr txBox="1"/>
          <p:nvPr>
            <p:ph idx="1" type="subTitle"/>
          </p:nvPr>
        </p:nvSpPr>
        <p:spPr>
          <a:xfrm>
            <a:off x="0" y="150950"/>
            <a:ext cx="9144000" cy="65547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3200"/>
              <a:buNone/>
            </a:pPr>
            <a:r>
              <a:rPr b="1" lang="en-US">
                <a:solidFill>
                  <a:srgbClr val="FF0000"/>
                </a:solidFill>
              </a:rPr>
              <a:t>Wrapper class</a:t>
            </a:r>
            <a:endParaRPr b="1">
              <a:solidFill>
                <a:srgbClr val="FF0000"/>
              </a:solidFill>
            </a:endParaRPr>
          </a:p>
          <a:p>
            <a:pPr indent="0" lvl="0" marL="0" rtl="0" algn="just">
              <a:lnSpc>
                <a:spcPct val="100000"/>
              </a:lnSpc>
              <a:spcBef>
                <a:spcPts val="480"/>
              </a:spcBef>
              <a:spcAft>
                <a:spcPts val="0"/>
              </a:spcAft>
              <a:buClr>
                <a:schemeClr val="dk1"/>
              </a:buClr>
              <a:buSzPts val="2400"/>
              <a:buNone/>
            </a:pPr>
            <a:r>
              <a:rPr lang="en-US">
                <a:solidFill>
                  <a:schemeClr val="dk1"/>
                </a:solidFill>
              </a:rPr>
              <a:t>Primitive or built in types like int, float, etc… have corresponding Wrapper classes, which wrap the built in type, along with providing additional functionality.</a:t>
            </a:r>
            <a:endParaRPr>
              <a:solidFill>
                <a:schemeClr val="dk1"/>
              </a:solidFill>
            </a:endParaRPr>
          </a:p>
          <a:p>
            <a:pPr indent="0" lvl="0" marL="0" rtl="0" algn="just">
              <a:lnSpc>
                <a:spcPct val="100000"/>
              </a:lnSpc>
              <a:spcBef>
                <a:spcPts val="480"/>
              </a:spcBef>
              <a:spcAft>
                <a:spcPts val="0"/>
              </a:spcAft>
              <a:buClr>
                <a:schemeClr val="dk1"/>
              </a:buClr>
              <a:buSzPts val="2400"/>
              <a:buNone/>
            </a:pPr>
            <a:r>
              <a:t/>
            </a:r>
            <a:endParaRPr>
              <a:solidFill>
                <a:schemeClr val="dk1"/>
              </a:solidFill>
            </a:endParaRPr>
          </a:p>
          <a:p>
            <a:pPr indent="0" lvl="0" marL="0" rtl="0" algn="just">
              <a:lnSpc>
                <a:spcPct val="100000"/>
              </a:lnSpc>
              <a:spcBef>
                <a:spcPts val="480"/>
              </a:spcBef>
              <a:spcAft>
                <a:spcPts val="0"/>
              </a:spcAft>
              <a:buClr>
                <a:schemeClr val="dk1"/>
              </a:buClr>
              <a:buSzPts val="2400"/>
              <a:buNone/>
            </a:pPr>
            <a:r>
              <a:rPr lang="en-US">
                <a:solidFill>
                  <a:schemeClr val="dk1"/>
                </a:solidFill>
              </a:rPr>
              <a:t> These wrapper classes are in java.lang package.</a:t>
            </a:r>
            <a:endParaRPr>
              <a:solidFill>
                <a:schemeClr val="dk1"/>
              </a:solidFill>
            </a:endParaRPr>
          </a:p>
          <a:p>
            <a:pPr indent="0" lvl="0" marL="0" rtl="0" algn="just">
              <a:lnSpc>
                <a:spcPct val="100000"/>
              </a:lnSpc>
              <a:spcBef>
                <a:spcPts val="480"/>
              </a:spcBef>
              <a:spcAft>
                <a:spcPts val="0"/>
              </a:spcAft>
              <a:buClr>
                <a:schemeClr val="dk1"/>
              </a:buClr>
              <a:buSzPts val="2400"/>
              <a:buNone/>
            </a:pPr>
            <a:r>
              <a:t/>
            </a:r>
            <a:endParaRPr>
              <a:solidFill>
                <a:schemeClr val="dk1"/>
              </a:solidFill>
            </a:endParaRPr>
          </a:p>
          <a:p>
            <a:pPr indent="0" lvl="0" marL="0" rtl="0" algn="just">
              <a:lnSpc>
                <a:spcPct val="100000"/>
              </a:lnSpc>
              <a:spcBef>
                <a:spcPts val="480"/>
              </a:spcBef>
              <a:spcAft>
                <a:spcPts val="0"/>
              </a:spcAft>
              <a:buClr>
                <a:schemeClr val="dk1"/>
              </a:buClr>
              <a:buSzPts val="2400"/>
              <a:buNone/>
            </a:pPr>
            <a:r>
              <a:rPr lang="en-US">
                <a:solidFill>
                  <a:schemeClr val="dk1"/>
                </a:solidFill>
              </a:rPr>
              <a:t> Below are the wrapper classes</a:t>
            </a:r>
            <a:endParaRPr/>
          </a:p>
          <a:p>
            <a:pPr indent="0" lvl="0" marL="0" rtl="0" algn="just">
              <a:lnSpc>
                <a:spcPct val="100000"/>
              </a:lnSpc>
              <a:spcBef>
                <a:spcPts val="480"/>
              </a:spcBef>
              <a:spcAft>
                <a:spcPts val="0"/>
              </a:spcAft>
              <a:buClr>
                <a:schemeClr val="dk1"/>
              </a:buClr>
              <a:buSzPts val="2400"/>
              <a:buNone/>
            </a:pPr>
            <a:r>
              <a:t/>
            </a:r>
            <a:endParaRPr/>
          </a:p>
        </p:txBody>
      </p:sp>
      <p:sp>
        <p:nvSpPr>
          <p:cNvPr id="174" name="Google Shape;174;p18"/>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19"/>
          <p:cNvSpPr txBox="1"/>
          <p:nvPr>
            <p:ph idx="1" type="subTitle"/>
          </p:nvPr>
        </p:nvSpPr>
        <p:spPr>
          <a:xfrm>
            <a:off x="129575" y="150950"/>
            <a:ext cx="9014400" cy="65547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2800"/>
              <a:buNone/>
            </a:pPr>
            <a:r>
              <a:rPr b="1" lang="en-US">
                <a:solidFill>
                  <a:srgbClr val="FF0000"/>
                </a:solidFill>
              </a:rPr>
              <a:t>Wrapper class</a:t>
            </a:r>
            <a:endParaRPr>
              <a:solidFill>
                <a:schemeClr val="dk1"/>
              </a:solidFill>
            </a:endParaRPr>
          </a:p>
          <a:p>
            <a:pPr indent="-406400" lvl="0" marL="457200" rtl="0" algn="just">
              <a:lnSpc>
                <a:spcPct val="100000"/>
              </a:lnSpc>
              <a:spcBef>
                <a:spcPts val="480"/>
              </a:spcBef>
              <a:spcAft>
                <a:spcPts val="0"/>
              </a:spcAft>
              <a:buClr>
                <a:schemeClr val="dk1"/>
              </a:buClr>
              <a:buSzPts val="2800"/>
              <a:buAutoNum type="arabicPeriod"/>
            </a:pPr>
            <a:r>
              <a:rPr lang="en-US">
                <a:solidFill>
                  <a:schemeClr val="dk1"/>
                </a:solidFill>
              </a:rPr>
              <a:t>Integer – int</a:t>
            </a:r>
            <a:endParaRPr>
              <a:solidFill>
                <a:schemeClr val="dk1"/>
              </a:solidFill>
            </a:endParaRPr>
          </a:p>
          <a:p>
            <a:pPr indent="-406400" lvl="0" marL="457200" rtl="0" algn="just">
              <a:lnSpc>
                <a:spcPct val="100000"/>
              </a:lnSpc>
              <a:spcBef>
                <a:spcPts val="0"/>
              </a:spcBef>
              <a:spcAft>
                <a:spcPts val="0"/>
              </a:spcAft>
              <a:buClr>
                <a:schemeClr val="dk1"/>
              </a:buClr>
              <a:buSzPts val="2800"/>
              <a:buAutoNum type="arabicPeriod"/>
            </a:pPr>
            <a:r>
              <a:rPr lang="en-US">
                <a:solidFill>
                  <a:schemeClr val="dk1"/>
                </a:solidFill>
              </a:rPr>
              <a:t>Short - short</a:t>
            </a:r>
            <a:endParaRPr/>
          </a:p>
          <a:p>
            <a:pPr indent="-406400" lvl="0" marL="457200" rtl="0" algn="just">
              <a:lnSpc>
                <a:spcPct val="100000"/>
              </a:lnSpc>
              <a:spcBef>
                <a:spcPts val="0"/>
              </a:spcBef>
              <a:spcAft>
                <a:spcPts val="0"/>
              </a:spcAft>
              <a:buClr>
                <a:schemeClr val="dk1"/>
              </a:buClr>
              <a:buSzPts val="2800"/>
              <a:buAutoNum type="arabicPeriod"/>
            </a:pPr>
            <a:r>
              <a:rPr lang="en-US">
                <a:solidFill>
                  <a:schemeClr val="dk1"/>
                </a:solidFill>
              </a:rPr>
              <a:t>Byte - byte</a:t>
            </a:r>
            <a:endParaRPr/>
          </a:p>
          <a:p>
            <a:pPr indent="-406400" lvl="0" marL="457200" rtl="0" algn="just">
              <a:lnSpc>
                <a:spcPct val="100000"/>
              </a:lnSpc>
              <a:spcBef>
                <a:spcPts val="0"/>
              </a:spcBef>
              <a:spcAft>
                <a:spcPts val="0"/>
              </a:spcAft>
              <a:buClr>
                <a:schemeClr val="dk1"/>
              </a:buClr>
              <a:buSzPts val="2800"/>
              <a:buAutoNum type="arabicPeriod"/>
            </a:pPr>
            <a:r>
              <a:rPr lang="en-US">
                <a:solidFill>
                  <a:schemeClr val="dk1"/>
                </a:solidFill>
              </a:rPr>
              <a:t>Long - long</a:t>
            </a:r>
            <a:endParaRPr/>
          </a:p>
          <a:p>
            <a:pPr indent="-406400" lvl="0" marL="457200" rtl="0" algn="just">
              <a:lnSpc>
                <a:spcPct val="100000"/>
              </a:lnSpc>
              <a:spcBef>
                <a:spcPts val="0"/>
              </a:spcBef>
              <a:spcAft>
                <a:spcPts val="0"/>
              </a:spcAft>
              <a:buClr>
                <a:schemeClr val="dk1"/>
              </a:buClr>
              <a:buSzPts val="2800"/>
              <a:buAutoNum type="arabicPeriod"/>
            </a:pPr>
            <a:r>
              <a:rPr lang="en-US">
                <a:solidFill>
                  <a:schemeClr val="dk1"/>
                </a:solidFill>
              </a:rPr>
              <a:t>Float - float</a:t>
            </a:r>
            <a:endParaRPr/>
          </a:p>
          <a:p>
            <a:pPr indent="-406400" lvl="0" marL="457200" rtl="0" algn="just">
              <a:lnSpc>
                <a:spcPct val="100000"/>
              </a:lnSpc>
              <a:spcBef>
                <a:spcPts val="0"/>
              </a:spcBef>
              <a:spcAft>
                <a:spcPts val="0"/>
              </a:spcAft>
              <a:buClr>
                <a:schemeClr val="dk1"/>
              </a:buClr>
              <a:buSzPts val="2800"/>
              <a:buAutoNum type="arabicPeriod"/>
            </a:pPr>
            <a:r>
              <a:rPr lang="en-US">
                <a:solidFill>
                  <a:schemeClr val="dk1"/>
                </a:solidFill>
              </a:rPr>
              <a:t>Double - double</a:t>
            </a:r>
            <a:endParaRPr/>
          </a:p>
          <a:p>
            <a:pPr indent="-406400" lvl="0" marL="457200" rtl="0" algn="just">
              <a:lnSpc>
                <a:spcPct val="100000"/>
              </a:lnSpc>
              <a:spcBef>
                <a:spcPts val="0"/>
              </a:spcBef>
              <a:spcAft>
                <a:spcPts val="0"/>
              </a:spcAft>
              <a:buClr>
                <a:schemeClr val="dk1"/>
              </a:buClr>
              <a:buSzPts val="2800"/>
              <a:buAutoNum type="arabicPeriod"/>
            </a:pPr>
            <a:r>
              <a:rPr lang="en-US">
                <a:solidFill>
                  <a:schemeClr val="dk1"/>
                </a:solidFill>
              </a:rPr>
              <a:t>Boolean - boolean</a:t>
            </a:r>
            <a:endParaRPr>
              <a:solidFill>
                <a:schemeClr val="dk1"/>
              </a:solidFill>
            </a:endParaRPr>
          </a:p>
          <a:p>
            <a:pPr indent="-406400" lvl="0" marL="457200" rtl="0" algn="just">
              <a:lnSpc>
                <a:spcPct val="100000"/>
              </a:lnSpc>
              <a:spcBef>
                <a:spcPts val="0"/>
              </a:spcBef>
              <a:spcAft>
                <a:spcPts val="0"/>
              </a:spcAft>
              <a:buClr>
                <a:schemeClr val="dk1"/>
              </a:buClr>
              <a:buSzPts val="2800"/>
              <a:buAutoNum type="arabicPeriod"/>
            </a:pPr>
            <a:r>
              <a:rPr lang="en-US">
                <a:solidFill>
                  <a:schemeClr val="dk1"/>
                </a:solidFill>
              </a:rPr>
              <a:t>Void - void</a:t>
            </a:r>
            <a:endParaRPr>
              <a:solidFill>
                <a:schemeClr val="dk1"/>
              </a:solidFill>
            </a:endParaRPr>
          </a:p>
          <a:p>
            <a:pPr indent="0" lvl="0" marL="457200" rtl="0" algn="just">
              <a:lnSpc>
                <a:spcPct val="100000"/>
              </a:lnSpc>
              <a:spcBef>
                <a:spcPts val="480"/>
              </a:spcBef>
              <a:spcAft>
                <a:spcPts val="0"/>
              </a:spcAft>
              <a:buSzPts val="2800"/>
              <a:buNone/>
            </a:pPr>
            <a:r>
              <a:t/>
            </a:r>
            <a:endParaRPr>
              <a:solidFill>
                <a:schemeClr val="dk1"/>
              </a:solidFill>
            </a:endParaRPr>
          </a:p>
          <a:p>
            <a:pPr indent="0" lvl="0" marL="0" rtl="0" algn="just">
              <a:lnSpc>
                <a:spcPct val="100000"/>
              </a:lnSpc>
              <a:spcBef>
                <a:spcPts val="480"/>
              </a:spcBef>
              <a:spcAft>
                <a:spcPts val="0"/>
              </a:spcAft>
              <a:buClr>
                <a:schemeClr val="dk1"/>
              </a:buClr>
              <a:buSzPts val="2400"/>
              <a:buNone/>
            </a:pPr>
            <a:r>
              <a:rPr lang="en-US">
                <a:solidFill>
                  <a:schemeClr val="dk1"/>
                </a:solidFill>
              </a:rPr>
              <a:t>Note that all above Wrapper classes are final and cannot be inherited.</a:t>
            </a:r>
            <a:endParaRPr/>
          </a:p>
        </p:txBody>
      </p:sp>
      <p:sp>
        <p:nvSpPr>
          <p:cNvPr id="180" name="Google Shape;180;p1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2"/>
          <p:cNvSpPr txBox="1"/>
          <p:nvPr>
            <p:ph idx="1" type="subTitle"/>
          </p:nvPr>
        </p:nvSpPr>
        <p:spPr>
          <a:xfrm>
            <a:off x="208400" y="207250"/>
            <a:ext cx="8389500" cy="66507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720"/>
              <a:buNone/>
            </a:pPr>
            <a:r>
              <a:rPr b="1" lang="en-US" sz="2720">
                <a:solidFill>
                  <a:srgbClr val="FF0000"/>
                </a:solidFill>
              </a:rPr>
              <a:t>Contents</a:t>
            </a:r>
            <a:endParaRPr b="1" sz="2720">
              <a:solidFill>
                <a:srgbClr val="FF0000"/>
              </a:solidFill>
            </a:endParaRPr>
          </a:p>
          <a:p>
            <a:pPr indent="-401320" lvl="0" marL="457200" rtl="0" algn="just">
              <a:lnSpc>
                <a:spcPct val="80000"/>
              </a:lnSpc>
              <a:spcBef>
                <a:spcPts val="544"/>
              </a:spcBef>
              <a:spcAft>
                <a:spcPts val="0"/>
              </a:spcAft>
              <a:buSzPts val="2720"/>
              <a:buAutoNum type="arabicPeriod"/>
            </a:pPr>
            <a:r>
              <a:rPr lang="en-US" sz="2720"/>
              <a:t>TBDDDD</a:t>
            </a:r>
            <a:endParaRPr sz="2720"/>
          </a:p>
          <a:p>
            <a:pPr indent="0" lvl="0" marL="0" rtl="0" algn="just">
              <a:lnSpc>
                <a:spcPct val="80000"/>
              </a:lnSpc>
              <a:spcBef>
                <a:spcPts val="544"/>
              </a:spcBef>
              <a:spcAft>
                <a:spcPts val="0"/>
              </a:spcAft>
              <a:buSzPts val="280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0"/>
          <p:cNvSpPr txBox="1"/>
          <p:nvPr>
            <p:ph idx="1" type="subTitle"/>
          </p:nvPr>
        </p:nvSpPr>
        <p:spPr>
          <a:xfrm>
            <a:off x="0" y="215650"/>
            <a:ext cx="9144000" cy="64899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3200"/>
              <a:buNone/>
            </a:pPr>
            <a:r>
              <a:rPr b="1" lang="en-US">
                <a:solidFill>
                  <a:srgbClr val="FF0000"/>
                </a:solidFill>
              </a:rPr>
              <a:t>Wrapper class</a:t>
            </a:r>
            <a:endParaRPr b="1">
              <a:solidFill>
                <a:srgbClr val="FF0000"/>
              </a:solidFill>
            </a:endParaRPr>
          </a:p>
          <a:p>
            <a:pPr indent="0" lvl="0" marL="0" rtl="0" algn="just">
              <a:lnSpc>
                <a:spcPct val="100000"/>
              </a:lnSpc>
              <a:spcBef>
                <a:spcPts val="480"/>
              </a:spcBef>
              <a:spcAft>
                <a:spcPts val="0"/>
              </a:spcAft>
              <a:buClr>
                <a:schemeClr val="dk1"/>
              </a:buClr>
              <a:buSzPts val="2400"/>
              <a:buNone/>
            </a:pPr>
            <a:r>
              <a:rPr lang="en-US"/>
              <a:t>All Wrapper class also provides max and min value, such as below</a:t>
            </a:r>
            <a:endParaRPr/>
          </a:p>
          <a:p>
            <a:pPr indent="0" lvl="0" marL="0" rtl="0" algn="just">
              <a:lnSpc>
                <a:spcPct val="100000"/>
              </a:lnSpc>
              <a:spcBef>
                <a:spcPts val="480"/>
              </a:spcBef>
              <a:spcAft>
                <a:spcPts val="0"/>
              </a:spcAft>
              <a:buClr>
                <a:schemeClr val="dk1"/>
              </a:buClr>
              <a:buSzPts val="2400"/>
              <a:buNone/>
            </a:pPr>
            <a:r>
              <a:rPr lang="en-US" sz="2400">
                <a:solidFill>
                  <a:schemeClr val="dk1"/>
                </a:solidFill>
              </a:rPr>
              <a:t>Integer.MAX_VALUE</a:t>
            </a:r>
            <a:endParaRPr sz="2400">
              <a:solidFill>
                <a:schemeClr val="dk1"/>
              </a:solidFill>
            </a:endParaRPr>
          </a:p>
          <a:p>
            <a:pPr indent="0" lvl="0" marL="0" rtl="0" algn="just">
              <a:lnSpc>
                <a:spcPct val="100000"/>
              </a:lnSpc>
              <a:spcBef>
                <a:spcPts val="480"/>
              </a:spcBef>
              <a:spcAft>
                <a:spcPts val="0"/>
              </a:spcAft>
              <a:buClr>
                <a:schemeClr val="dk1"/>
              </a:buClr>
              <a:buSzPts val="2400"/>
              <a:buNone/>
            </a:pPr>
            <a:r>
              <a:rPr lang="en-US" sz="2400">
                <a:solidFill>
                  <a:schemeClr val="dk1"/>
                </a:solidFill>
              </a:rPr>
              <a:t>Integer.MIN_VALUE</a:t>
            </a:r>
            <a:endParaRPr sz="2400">
              <a:solidFill>
                <a:schemeClr val="dk1"/>
              </a:solidFill>
            </a:endParaRPr>
          </a:p>
          <a:p>
            <a:pPr indent="0" lvl="0" marL="0" rtl="0" algn="just">
              <a:lnSpc>
                <a:spcPct val="100000"/>
              </a:lnSpc>
              <a:spcBef>
                <a:spcPts val="480"/>
              </a:spcBef>
              <a:spcAft>
                <a:spcPts val="0"/>
              </a:spcAft>
              <a:buClr>
                <a:schemeClr val="dk1"/>
              </a:buClr>
              <a:buSzPts val="2400"/>
              <a:buNone/>
            </a:pPr>
            <a:r>
              <a:t/>
            </a:r>
            <a:endParaRPr sz="2400">
              <a:solidFill>
                <a:schemeClr val="dk1"/>
              </a:solidFill>
            </a:endParaRPr>
          </a:p>
          <a:p>
            <a:pPr indent="0" lvl="0" marL="0" rtl="0" algn="just">
              <a:lnSpc>
                <a:spcPct val="100000"/>
              </a:lnSpc>
              <a:spcBef>
                <a:spcPts val="480"/>
              </a:spcBef>
              <a:spcAft>
                <a:spcPts val="0"/>
              </a:spcAft>
              <a:buClr>
                <a:schemeClr val="dk1"/>
              </a:buClr>
              <a:buSzPts val="2400"/>
              <a:buNone/>
            </a:pPr>
            <a:r>
              <a:t/>
            </a:r>
            <a:endParaRPr sz="2400">
              <a:solidFill>
                <a:schemeClr val="dk1"/>
              </a:solidFill>
            </a:endParaRPr>
          </a:p>
        </p:txBody>
      </p:sp>
      <p:sp>
        <p:nvSpPr>
          <p:cNvPr id="186" name="Google Shape;186;p20"/>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1"/>
          <p:cNvSpPr txBox="1"/>
          <p:nvPr>
            <p:ph idx="1" type="subTitle"/>
          </p:nvPr>
        </p:nvSpPr>
        <p:spPr>
          <a:xfrm>
            <a:off x="0" y="150950"/>
            <a:ext cx="9144000" cy="65547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888888"/>
              </a:buClr>
              <a:buSzPts val="3200"/>
              <a:buNone/>
            </a:pPr>
            <a:r>
              <a:rPr b="1" lang="en-US">
                <a:solidFill>
                  <a:srgbClr val="FF0000"/>
                </a:solidFill>
              </a:rPr>
              <a:t>Inner class</a:t>
            </a:r>
            <a:endParaRPr b="1">
              <a:solidFill>
                <a:srgbClr val="FF0000"/>
              </a:solidFill>
            </a:endParaRPr>
          </a:p>
          <a:p>
            <a:pPr indent="0" lvl="0" marL="0" rtl="0" algn="just">
              <a:lnSpc>
                <a:spcPct val="100000"/>
              </a:lnSpc>
              <a:spcBef>
                <a:spcPts val="480"/>
              </a:spcBef>
              <a:spcAft>
                <a:spcPts val="0"/>
              </a:spcAft>
              <a:buClr>
                <a:srgbClr val="888888"/>
              </a:buClr>
              <a:buSzPts val="2400"/>
              <a:buNone/>
            </a:pPr>
            <a:r>
              <a:rPr lang="en-US"/>
              <a:t>A class can be defined as a member of another class, or within a method as well.</a:t>
            </a:r>
            <a:endParaRPr/>
          </a:p>
          <a:p>
            <a:pPr indent="0" lvl="0" marL="0" rtl="0" algn="just">
              <a:lnSpc>
                <a:spcPct val="100000"/>
              </a:lnSpc>
              <a:spcBef>
                <a:spcPts val="480"/>
              </a:spcBef>
              <a:spcAft>
                <a:spcPts val="0"/>
              </a:spcAft>
              <a:buClr>
                <a:srgbClr val="888888"/>
              </a:buClr>
              <a:buSzPts val="2400"/>
              <a:buNone/>
            </a:pPr>
            <a:r>
              <a:t/>
            </a:r>
            <a:endParaRPr/>
          </a:p>
          <a:p>
            <a:pPr indent="0" lvl="0" marL="0" rtl="0" algn="just">
              <a:lnSpc>
                <a:spcPct val="100000"/>
              </a:lnSpc>
              <a:spcBef>
                <a:spcPts val="480"/>
              </a:spcBef>
              <a:spcAft>
                <a:spcPts val="0"/>
              </a:spcAft>
              <a:buClr>
                <a:srgbClr val="888888"/>
              </a:buClr>
              <a:buSzPts val="2400"/>
              <a:buNone/>
            </a:pPr>
            <a:r>
              <a:rPr lang="en-US"/>
              <a:t>A Inner class within an Outer class, creates a special relationship between them, in which Inner class, can even access private members of Outer class. </a:t>
            </a:r>
            <a:endParaRPr/>
          </a:p>
          <a:p>
            <a:pPr indent="0" lvl="0" marL="0" rtl="0" algn="just">
              <a:lnSpc>
                <a:spcPct val="100000"/>
              </a:lnSpc>
              <a:spcBef>
                <a:spcPts val="480"/>
              </a:spcBef>
              <a:spcAft>
                <a:spcPts val="0"/>
              </a:spcAft>
              <a:buClr>
                <a:srgbClr val="888888"/>
              </a:buClr>
              <a:buSzPts val="2400"/>
              <a:buNone/>
            </a:pPr>
            <a:r>
              <a:t/>
            </a:r>
            <a:endParaRPr/>
          </a:p>
          <a:p>
            <a:pPr indent="0" lvl="0" marL="0" rtl="0" algn="just">
              <a:lnSpc>
                <a:spcPct val="100000"/>
              </a:lnSpc>
              <a:spcBef>
                <a:spcPts val="480"/>
              </a:spcBef>
              <a:spcAft>
                <a:spcPts val="0"/>
              </a:spcAft>
              <a:buClr>
                <a:srgbClr val="888888"/>
              </a:buClr>
              <a:buSzPts val="2400"/>
              <a:buNone/>
            </a:pPr>
            <a:r>
              <a:rPr lang="en-US"/>
              <a:t>But methods of Outer class cannot directly access members of Inner class.</a:t>
            </a:r>
            <a:endParaRPr/>
          </a:p>
          <a:p>
            <a:pPr indent="0" lvl="0" marL="0" rtl="0" algn="just">
              <a:lnSpc>
                <a:spcPct val="100000"/>
              </a:lnSpc>
              <a:spcBef>
                <a:spcPts val="480"/>
              </a:spcBef>
              <a:spcAft>
                <a:spcPts val="0"/>
              </a:spcAft>
              <a:buClr>
                <a:srgbClr val="888888"/>
              </a:buClr>
              <a:buSzPts val="2400"/>
              <a:buNone/>
            </a:pPr>
            <a:r>
              <a:t/>
            </a:r>
            <a:endParaRPr sz="2400"/>
          </a:p>
          <a:p>
            <a:pPr indent="0" lvl="0" marL="0" rtl="0" algn="just">
              <a:lnSpc>
                <a:spcPct val="100000"/>
              </a:lnSpc>
              <a:spcBef>
                <a:spcPts val="480"/>
              </a:spcBef>
              <a:spcAft>
                <a:spcPts val="0"/>
              </a:spcAft>
              <a:buClr>
                <a:srgbClr val="888888"/>
              </a:buClr>
              <a:buSzPts val="2400"/>
              <a:buNone/>
            </a:pPr>
            <a:r>
              <a:t/>
            </a:r>
            <a:endParaRPr sz="2400" u="sng"/>
          </a:p>
        </p:txBody>
      </p:sp>
      <p:sp>
        <p:nvSpPr>
          <p:cNvPr id="192" name="Google Shape;192;p2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22"/>
          <p:cNvSpPr txBox="1"/>
          <p:nvPr>
            <p:ph idx="1" type="subTitle"/>
          </p:nvPr>
        </p:nvSpPr>
        <p:spPr>
          <a:xfrm>
            <a:off x="0" y="150950"/>
            <a:ext cx="9144000" cy="65547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480"/>
              </a:spcBef>
              <a:spcAft>
                <a:spcPts val="0"/>
              </a:spcAft>
              <a:buClr>
                <a:srgbClr val="888888"/>
              </a:buClr>
              <a:buSzPts val="2400"/>
              <a:buNone/>
            </a:pPr>
            <a:r>
              <a:t/>
            </a:r>
            <a:endParaRPr/>
          </a:p>
          <a:p>
            <a:pPr indent="0" lvl="0" marL="0" rtl="0" algn="just">
              <a:lnSpc>
                <a:spcPct val="100000"/>
              </a:lnSpc>
              <a:spcBef>
                <a:spcPts val="480"/>
              </a:spcBef>
              <a:spcAft>
                <a:spcPts val="0"/>
              </a:spcAft>
              <a:buClr>
                <a:srgbClr val="888888"/>
              </a:buClr>
              <a:buSzPts val="2400"/>
              <a:buNone/>
            </a:pPr>
            <a:r>
              <a:rPr lang="en-US"/>
              <a:t>An Inner class can be declared private, public, protected or static. </a:t>
            </a:r>
            <a:endParaRPr/>
          </a:p>
          <a:p>
            <a:pPr indent="0" lvl="0" marL="0" rtl="0" algn="just">
              <a:lnSpc>
                <a:spcPct val="100000"/>
              </a:lnSpc>
              <a:spcBef>
                <a:spcPts val="480"/>
              </a:spcBef>
              <a:spcAft>
                <a:spcPts val="0"/>
              </a:spcAft>
              <a:buClr>
                <a:srgbClr val="888888"/>
              </a:buClr>
              <a:buSzPts val="2400"/>
              <a:buNone/>
            </a:pPr>
            <a:r>
              <a:rPr lang="en-US"/>
              <a:t>But Outer class can be either public or default only.</a:t>
            </a:r>
            <a:endParaRPr/>
          </a:p>
          <a:p>
            <a:pPr indent="0" lvl="0" marL="0" rtl="0" algn="just">
              <a:lnSpc>
                <a:spcPct val="100000"/>
              </a:lnSpc>
              <a:spcBef>
                <a:spcPts val="480"/>
              </a:spcBef>
              <a:spcAft>
                <a:spcPts val="0"/>
              </a:spcAft>
              <a:buClr>
                <a:srgbClr val="888888"/>
              </a:buClr>
              <a:buSzPts val="2400"/>
              <a:buNone/>
            </a:pPr>
            <a:r>
              <a:t/>
            </a:r>
            <a:endParaRPr u="sng"/>
          </a:p>
          <a:p>
            <a:pPr indent="0" lvl="0" marL="0" rtl="0" algn="just">
              <a:lnSpc>
                <a:spcPct val="100000"/>
              </a:lnSpc>
              <a:spcBef>
                <a:spcPts val="480"/>
              </a:spcBef>
              <a:spcAft>
                <a:spcPts val="0"/>
              </a:spcAft>
              <a:buClr>
                <a:srgbClr val="888888"/>
              </a:buClr>
              <a:buSzPts val="2400"/>
              <a:buNone/>
            </a:pPr>
            <a:r>
              <a:rPr b="1" lang="en-US">
                <a:solidFill>
                  <a:srgbClr val="FF0000"/>
                </a:solidFill>
              </a:rPr>
              <a:t>Inner Interface</a:t>
            </a:r>
            <a:endParaRPr b="1">
              <a:solidFill>
                <a:srgbClr val="FF0000"/>
              </a:solidFill>
            </a:endParaRPr>
          </a:p>
          <a:p>
            <a:pPr indent="0" lvl="0" marL="0" rtl="0" algn="just">
              <a:lnSpc>
                <a:spcPct val="100000"/>
              </a:lnSpc>
              <a:spcBef>
                <a:spcPts val="480"/>
              </a:spcBef>
              <a:spcAft>
                <a:spcPts val="0"/>
              </a:spcAft>
              <a:buClr>
                <a:srgbClr val="888888"/>
              </a:buClr>
              <a:buSzPts val="2400"/>
              <a:buNone/>
            </a:pPr>
            <a:r>
              <a:rPr lang="en-US"/>
              <a:t>It is possible to have an interface as a member of another class or interface.</a:t>
            </a:r>
            <a:endParaRPr/>
          </a:p>
          <a:p>
            <a:pPr indent="0" lvl="0" marL="0" rtl="0" algn="just">
              <a:lnSpc>
                <a:spcPct val="100000"/>
              </a:lnSpc>
              <a:spcBef>
                <a:spcPts val="480"/>
              </a:spcBef>
              <a:spcAft>
                <a:spcPts val="0"/>
              </a:spcAft>
              <a:buClr>
                <a:srgbClr val="888888"/>
              </a:buClr>
              <a:buSzPts val="2400"/>
              <a:buNone/>
            </a:pPr>
            <a:r>
              <a:t/>
            </a:r>
            <a:endParaRPr u="sng"/>
          </a:p>
        </p:txBody>
      </p:sp>
      <p:sp>
        <p:nvSpPr>
          <p:cNvPr id="198" name="Google Shape;198;p22"/>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2" name="Shape 202"/>
        <p:cNvGrpSpPr/>
        <p:nvPr/>
      </p:nvGrpSpPr>
      <p:grpSpPr>
        <a:xfrm>
          <a:off x="0" y="0"/>
          <a:ext cx="0" cy="0"/>
          <a:chOff x="0" y="0"/>
          <a:chExt cx="0" cy="0"/>
        </a:xfrm>
      </p:grpSpPr>
      <p:sp>
        <p:nvSpPr>
          <p:cNvPr id="203" name="Google Shape;203;p23"/>
          <p:cNvSpPr txBox="1"/>
          <p:nvPr>
            <p:ph idx="1" type="subTitle"/>
          </p:nvPr>
        </p:nvSpPr>
        <p:spPr>
          <a:xfrm>
            <a:off x="0" y="324900"/>
            <a:ext cx="9144000" cy="65331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960"/>
              <a:buNone/>
            </a:pPr>
            <a:r>
              <a:rPr b="1" lang="en-US" sz="2860">
                <a:solidFill>
                  <a:srgbClr val="FF0000"/>
                </a:solidFill>
              </a:rPr>
              <a:t>Tools available in JDK</a:t>
            </a:r>
            <a:endParaRPr b="1"/>
          </a:p>
          <a:p>
            <a:pPr indent="0" lvl="0" marL="0" rtl="0" algn="just">
              <a:lnSpc>
                <a:spcPct val="80000"/>
              </a:lnSpc>
              <a:spcBef>
                <a:spcPts val="444"/>
              </a:spcBef>
              <a:spcAft>
                <a:spcPts val="0"/>
              </a:spcAft>
              <a:buClr>
                <a:srgbClr val="FF0000"/>
              </a:buClr>
              <a:buSzPts val="2220"/>
              <a:buNone/>
            </a:pPr>
            <a:r>
              <a:rPr b="1" lang="en-US">
                <a:solidFill>
                  <a:srgbClr val="FF0000"/>
                </a:solidFill>
              </a:rPr>
              <a:t>javac</a:t>
            </a:r>
            <a:r>
              <a:rPr b="1" lang="en-US"/>
              <a:t> </a:t>
            </a:r>
            <a:r>
              <a:rPr lang="en-US"/>
              <a:t>– to compile a .java file, which produces .class file</a:t>
            </a:r>
            <a:endParaRPr/>
          </a:p>
          <a:p>
            <a:pPr indent="0" lvl="0" marL="0" rtl="0" algn="just">
              <a:lnSpc>
                <a:spcPct val="80000"/>
              </a:lnSpc>
              <a:spcBef>
                <a:spcPts val="444"/>
              </a:spcBef>
              <a:spcAft>
                <a:spcPts val="0"/>
              </a:spcAft>
              <a:buClr>
                <a:srgbClr val="FF0000"/>
              </a:buClr>
              <a:buSzPts val="2220"/>
              <a:buNone/>
            </a:pPr>
            <a:r>
              <a:rPr b="1" lang="en-US">
                <a:solidFill>
                  <a:srgbClr val="FF0000"/>
                </a:solidFill>
              </a:rPr>
              <a:t>javadoc</a:t>
            </a:r>
            <a:r>
              <a:rPr lang="en-US"/>
              <a:t> – to generate documentation. Generates HTML documentation files, for the classes and methods available in Application.</a:t>
            </a:r>
            <a:endParaRPr/>
          </a:p>
          <a:p>
            <a:pPr indent="0" lvl="0" marL="0" rtl="0" algn="just">
              <a:lnSpc>
                <a:spcPct val="80000"/>
              </a:lnSpc>
              <a:spcBef>
                <a:spcPts val="444"/>
              </a:spcBef>
              <a:spcAft>
                <a:spcPts val="0"/>
              </a:spcAft>
              <a:buClr>
                <a:srgbClr val="FF0000"/>
              </a:buClr>
              <a:buSzPts val="2220"/>
              <a:buNone/>
            </a:pPr>
            <a:r>
              <a:rPr b="1" lang="en-US">
                <a:solidFill>
                  <a:srgbClr val="FF0000"/>
                </a:solidFill>
              </a:rPr>
              <a:t>java</a:t>
            </a:r>
            <a:r>
              <a:rPr lang="en-US">
                <a:solidFill>
                  <a:srgbClr val="FF0000"/>
                </a:solidFill>
              </a:rPr>
              <a:t> </a:t>
            </a:r>
            <a:r>
              <a:rPr lang="en-US"/>
              <a:t>- to run .class file</a:t>
            </a:r>
            <a:endParaRPr/>
          </a:p>
          <a:p>
            <a:pPr indent="0" lvl="0" marL="0" rtl="0" algn="just">
              <a:lnSpc>
                <a:spcPct val="80000"/>
              </a:lnSpc>
              <a:spcBef>
                <a:spcPts val="444"/>
              </a:spcBef>
              <a:spcAft>
                <a:spcPts val="0"/>
              </a:spcAft>
              <a:buClr>
                <a:srgbClr val="FF0000"/>
              </a:buClr>
              <a:buSzPts val="2220"/>
              <a:buNone/>
            </a:pPr>
            <a:r>
              <a:rPr b="1" lang="en-US">
                <a:solidFill>
                  <a:srgbClr val="FF0000"/>
                </a:solidFill>
              </a:rPr>
              <a:t>jar</a:t>
            </a:r>
            <a:r>
              <a:rPr lang="en-US"/>
              <a:t> -  to create jar file from set of .class files</a:t>
            </a:r>
            <a:endParaRPr/>
          </a:p>
          <a:p>
            <a:pPr indent="0" lvl="0" marL="0" rtl="0" algn="just">
              <a:lnSpc>
                <a:spcPct val="80000"/>
              </a:lnSpc>
              <a:spcBef>
                <a:spcPts val="444"/>
              </a:spcBef>
              <a:spcAft>
                <a:spcPts val="0"/>
              </a:spcAft>
              <a:buClr>
                <a:srgbClr val="888888"/>
              </a:buClr>
              <a:buSzPts val="2220"/>
              <a:buNone/>
            </a:pPr>
            <a:r>
              <a:t/>
            </a:r>
            <a:endParaRPr/>
          </a:p>
          <a:p>
            <a:pPr indent="0" lvl="0" marL="0" rtl="0" algn="just">
              <a:lnSpc>
                <a:spcPct val="80000"/>
              </a:lnSpc>
              <a:spcBef>
                <a:spcPts val="444"/>
              </a:spcBef>
              <a:spcAft>
                <a:spcPts val="0"/>
              </a:spcAft>
              <a:buClr>
                <a:srgbClr val="888888"/>
              </a:buClr>
              <a:buSzPts val="2220"/>
              <a:buNone/>
            </a:pPr>
            <a:r>
              <a:rPr lang="en-US"/>
              <a:t>How to decompile a .class file, is it possible to encrypt the .class file?</a:t>
            </a:r>
            <a:endParaRPr/>
          </a:p>
          <a:p>
            <a:pPr indent="0" lvl="0" marL="0" rtl="0" algn="just">
              <a:lnSpc>
                <a:spcPct val="80000"/>
              </a:lnSpc>
              <a:spcBef>
                <a:spcPts val="444"/>
              </a:spcBef>
              <a:spcAft>
                <a:spcPts val="0"/>
              </a:spcAft>
              <a:buClr>
                <a:srgbClr val="888888"/>
              </a:buClr>
              <a:buSzPts val="2220"/>
              <a:buNone/>
            </a:pPr>
            <a:r>
              <a:t/>
            </a:r>
            <a:endParaRPr sz="2220"/>
          </a:p>
          <a:p>
            <a:pPr indent="0" lvl="0" marL="0" rtl="0" algn="just">
              <a:lnSpc>
                <a:spcPct val="80000"/>
              </a:lnSpc>
              <a:spcBef>
                <a:spcPts val="444"/>
              </a:spcBef>
              <a:spcAft>
                <a:spcPts val="0"/>
              </a:spcAft>
              <a:buClr>
                <a:srgbClr val="FF0000"/>
              </a:buClr>
              <a:buSzPts val="2220"/>
              <a:buNone/>
            </a:pPr>
            <a:r>
              <a:t/>
            </a:r>
            <a:endParaRPr sz="2220"/>
          </a:p>
        </p:txBody>
      </p:sp>
      <p:sp>
        <p:nvSpPr>
          <p:cNvPr id="204" name="Google Shape;204;p23"/>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24"/>
          <p:cNvSpPr txBox="1"/>
          <p:nvPr>
            <p:ph idx="1" type="subTitle"/>
          </p:nvPr>
        </p:nvSpPr>
        <p:spPr>
          <a:xfrm>
            <a:off x="0" y="172525"/>
            <a:ext cx="9144000" cy="65331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444"/>
              </a:spcBef>
              <a:spcAft>
                <a:spcPts val="0"/>
              </a:spcAft>
              <a:buClr>
                <a:srgbClr val="FF0000"/>
              </a:buClr>
              <a:buSzPts val="2220"/>
              <a:buNone/>
            </a:pPr>
            <a:r>
              <a:rPr b="1" lang="en-US">
                <a:solidFill>
                  <a:srgbClr val="FF0000"/>
                </a:solidFill>
              </a:rPr>
              <a:t>Environment Variables</a:t>
            </a:r>
            <a:endParaRPr/>
          </a:p>
          <a:p>
            <a:pPr indent="0" lvl="0" marL="0" rtl="0" algn="just">
              <a:lnSpc>
                <a:spcPct val="80000"/>
              </a:lnSpc>
              <a:spcBef>
                <a:spcPts val="444"/>
              </a:spcBef>
              <a:spcAft>
                <a:spcPts val="0"/>
              </a:spcAft>
              <a:buClr>
                <a:srgbClr val="888888"/>
              </a:buClr>
              <a:buSzPts val="2220"/>
              <a:buNone/>
            </a:pPr>
            <a:r>
              <a:rPr b="1" lang="en-US"/>
              <a:t>What is </a:t>
            </a:r>
            <a:r>
              <a:rPr b="1" lang="en-US">
                <a:solidFill>
                  <a:srgbClr val="FF0000"/>
                </a:solidFill>
              </a:rPr>
              <a:t>CLASSPATH</a:t>
            </a:r>
            <a:r>
              <a:rPr b="1" lang="en-US"/>
              <a:t> environment variable?</a:t>
            </a:r>
            <a:endParaRPr/>
          </a:p>
          <a:p>
            <a:pPr indent="0" lvl="0" marL="0" rtl="0" algn="just">
              <a:lnSpc>
                <a:spcPct val="80000"/>
              </a:lnSpc>
              <a:spcBef>
                <a:spcPts val="444"/>
              </a:spcBef>
              <a:spcAft>
                <a:spcPts val="0"/>
              </a:spcAft>
              <a:buClr>
                <a:srgbClr val="888888"/>
              </a:buClr>
              <a:buSzPts val="2220"/>
              <a:buNone/>
            </a:pPr>
            <a:r>
              <a:rPr lang="en-US"/>
              <a:t>CLASSPATH environment variable need to be set with the paths, in which required .class files are available. There can be multiple paths, separated by ;</a:t>
            </a:r>
            <a:endParaRPr/>
          </a:p>
          <a:p>
            <a:pPr indent="0" lvl="0" marL="0" rtl="0" algn="just">
              <a:lnSpc>
                <a:spcPct val="80000"/>
              </a:lnSpc>
              <a:spcBef>
                <a:spcPts val="444"/>
              </a:spcBef>
              <a:spcAft>
                <a:spcPts val="0"/>
              </a:spcAft>
              <a:buClr>
                <a:srgbClr val="888888"/>
              </a:buClr>
              <a:buSzPts val="2220"/>
              <a:buNone/>
            </a:pPr>
            <a:r>
              <a:rPr lang="en-US"/>
              <a:t>Java command searches for .class files in the paths set to CLASSPATH</a:t>
            </a:r>
            <a:endParaRPr/>
          </a:p>
          <a:p>
            <a:pPr indent="0" lvl="0" marL="0" rtl="0" algn="just">
              <a:lnSpc>
                <a:spcPct val="80000"/>
              </a:lnSpc>
              <a:spcBef>
                <a:spcPts val="444"/>
              </a:spcBef>
              <a:spcAft>
                <a:spcPts val="0"/>
              </a:spcAft>
              <a:buClr>
                <a:srgbClr val="888888"/>
              </a:buClr>
              <a:buSzPts val="2220"/>
              <a:buNone/>
            </a:pPr>
            <a:r>
              <a:rPr lang="en-US"/>
              <a:t> </a:t>
            </a:r>
            <a:endParaRPr/>
          </a:p>
          <a:p>
            <a:pPr indent="0" lvl="0" marL="0" rtl="0" algn="just">
              <a:lnSpc>
                <a:spcPct val="80000"/>
              </a:lnSpc>
              <a:spcBef>
                <a:spcPts val="444"/>
              </a:spcBef>
              <a:spcAft>
                <a:spcPts val="0"/>
              </a:spcAft>
              <a:buClr>
                <a:srgbClr val="888888"/>
              </a:buClr>
              <a:buSzPts val="2220"/>
              <a:buNone/>
            </a:pPr>
            <a:r>
              <a:rPr lang="en-US"/>
              <a:t>Java – version to find java version installed on your system. </a:t>
            </a:r>
            <a:endParaRPr/>
          </a:p>
          <a:p>
            <a:pPr indent="0" lvl="0" marL="0" rtl="0" algn="just">
              <a:lnSpc>
                <a:spcPct val="80000"/>
              </a:lnSpc>
              <a:spcBef>
                <a:spcPts val="444"/>
              </a:spcBef>
              <a:spcAft>
                <a:spcPts val="0"/>
              </a:spcAft>
              <a:buClr>
                <a:srgbClr val="888888"/>
              </a:buClr>
              <a:buSzPts val="2220"/>
              <a:buNone/>
            </a:pPr>
            <a:r>
              <a:rPr lang="en-US"/>
              <a:t>Can multiple Java versions be installed on a single machine, simultaneously?</a:t>
            </a:r>
            <a:endParaRPr/>
          </a:p>
          <a:p>
            <a:pPr indent="0" lvl="0" marL="0" rtl="0" algn="just">
              <a:lnSpc>
                <a:spcPct val="80000"/>
              </a:lnSpc>
              <a:spcBef>
                <a:spcPts val="444"/>
              </a:spcBef>
              <a:spcAft>
                <a:spcPts val="0"/>
              </a:spcAft>
              <a:buClr>
                <a:srgbClr val="FF0000"/>
              </a:buClr>
              <a:buSzPts val="2220"/>
              <a:buNone/>
            </a:pPr>
            <a:r>
              <a:rPr b="1" lang="en-US">
                <a:solidFill>
                  <a:srgbClr val="FF0000"/>
                </a:solidFill>
              </a:rPr>
              <a:t>JAVA_HOME</a:t>
            </a:r>
            <a:r>
              <a:rPr b="1" lang="en-US"/>
              <a:t> environment variable</a:t>
            </a:r>
            <a:r>
              <a:rPr lang="en-US"/>
              <a:t> points to the directory where the Java runtime environment (JRE) is installed on your computer.</a:t>
            </a:r>
            <a:endParaRPr/>
          </a:p>
          <a:p>
            <a:pPr indent="0" lvl="0" marL="0" rtl="0" algn="just">
              <a:lnSpc>
                <a:spcPct val="80000"/>
              </a:lnSpc>
              <a:spcBef>
                <a:spcPts val="444"/>
              </a:spcBef>
              <a:spcAft>
                <a:spcPts val="0"/>
              </a:spcAft>
              <a:buClr>
                <a:srgbClr val="888888"/>
              </a:buClr>
              <a:buSzPts val="2220"/>
              <a:buNone/>
            </a:pPr>
            <a:r>
              <a:t/>
            </a:r>
            <a:endParaRPr/>
          </a:p>
        </p:txBody>
      </p:sp>
      <p:sp>
        <p:nvSpPr>
          <p:cNvPr id="210" name="Google Shape;210;p24"/>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25"/>
          <p:cNvSpPr txBox="1"/>
          <p:nvPr>
            <p:ph idx="1" type="subTitle"/>
          </p:nvPr>
        </p:nvSpPr>
        <p:spPr>
          <a:xfrm>
            <a:off x="0" y="129400"/>
            <a:ext cx="9144000" cy="65763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888888"/>
              </a:buClr>
              <a:buSzPts val="3200"/>
              <a:buNone/>
            </a:pPr>
            <a:r>
              <a:rPr b="1" lang="en-US">
                <a:solidFill>
                  <a:srgbClr val="FF0000"/>
                </a:solidFill>
              </a:rPr>
              <a:t>Environment variables</a:t>
            </a:r>
            <a:endParaRPr b="1">
              <a:solidFill>
                <a:srgbClr val="FF0000"/>
              </a:solidFill>
            </a:endParaRPr>
          </a:p>
          <a:p>
            <a:pPr indent="0" lvl="0" marL="0" rtl="0" algn="just">
              <a:lnSpc>
                <a:spcPct val="100000"/>
              </a:lnSpc>
              <a:spcBef>
                <a:spcPts val="480"/>
              </a:spcBef>
              <a:spcAft>
                <a:spcPts val="0"/>
              </a:spcAft>
              <a:buClr>
                <a:srgbClr val="888888"/>
              </a:buClr>
              <a:buSzPts val="2400"/>
              <a:buNone/>
            </a:pPr>
            <a:r>
              <a:rPr lang="en-US"/>
              <a:t>Set the </a:t>
            </a:r>
            <a:r>
              <a:rPr lang="en-US">
                <a:solidFill>
                  <a:srgbClr val="FF0000"/>
                </a:solidFill>
              </a:rPr>
              <a:t>PATH</a:t>
            </a:r>
            <a:r>
              <a:rPr lang="en-US"/>
              <a:t> environment variable if you want to be able to conveniently run the executables (javac.exe, java.exe, javadoc.exe, and so on) from any directory without having to type the full path of the command. </a:t>
            </a:r>
            <a:endParaRPr/>
          </a:p>
          <a:p>
            <a:pPr indent="0" lvl="0" marL="0" rtl="0" algn="just">
              <a:lnSpc>
                <a:spcPct val="100000"/>
              </a:lnSpc>
              <a:spcBef>
                <a:spcPts val="480"/>
              </a:spcBef>
              <a:spcAft>
                <a:spcPts val="0"/>
              </a:spcAft>
              <a:buClr>
                <a:srgbClr val="888888"/>
              </a:buClr>
              <a:buSzPts val="2400"/>
              <a:buNone/>
            </a:pPr>
            <a:r>
              <a:rPr lang="en-US"/>
              <a:t>If PATH variable is not set, you need to specify the full path to the executable every time you run it, such as:</a:t>
            </a:r>
            <a:endParaRPr/>
          </a:p>
          <a:p>
            <a:pPr indent="0" lvl="0" marL="0" rtl="0" algn="just">
              <a:lnSpc>
                <a:spcPct val="100000"/>
              </a:lnSpc>
              <a:spcBef>
                <a:spcPts val="480"/>
              </a:spcBef>
              <a:spcAft>
                <a:spcPts val="0"/>
              </a:spcAft>
              <a:buClr>
                <a:srgbClr val="888888"/>
              </a:buClr>
              <a:buSzPts val="2400"/>
              <a:buNone/>
            </a:pPr>
            <a:r>
              <a:rPr lang="en-US"/>
              <a:t>C:\Java\jdk1.7.0\bin\javac MyClass.java </a:t>
            </a:r>
            <a:endParaRPr/>
          </a:p>
          <a:p>
            <a:pPr indent="0" lvl="0" marL="0" rtl="0" algn="just">
              <a:lnSpc>
                <a:spcPct val="100000"/>
              </a:lnSpc>
              <a:spcBef>
                <a:spcPts val="480"/>
              </a:spcBef>
              <a:spcAft>
                <a:spcPts val="0"/>
              </a:spcAft>
              <a:buClr>
                <a:srgbClr val="888888"/>
              </a:buClr>
              <a:buSzPts val="2400"/>
              <a:buNone/>
            </a:pPr>
            <a:r>
              <a:t/>
            </a:r>
            <a:endParaRPr sz="2400"/>
          </a:p>
        </p:txBody>
      </p:sp>
      <p:sp>
        <p:nvSpPr>
          <p:cNvPr id="216" name="Google Shape;216;p25"/>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p26"/>
          <p:cNvSpPr txBox="1"/>
          <p:nvPr>
            <p:ph idx="1" type="subTitle"/>
          </p:nvPr>
        </p:nvSpPr>
        <p:spPr>
          <a:xfrm>
            <a:off x="0" y="129400"/>
            <a:ext cx="9144000" cy="65763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480"/>
              </a:spcBef>
              <a:spcAft>
                <a:spcPts val="0"/>
              </a:spcAft>
              <a:buClr>
                <a:srgbClr val="888888"/>
              </a:buClr>
              <a:buSzPts val="2400"/>
              <a:buNone/>
            </a:pPr>
            <a:r>
              <a:t/>
            </a:r>
            <a:endParaRPr/>
          </a:p>
          <a:p>
            <a:pPr indent="0" lvl="0" marL="0" rtl="0" algn="just">
              <a:lnSpc>
                <a:spcPct val="100000"/>
              </a:lnSpc>
              <a:spcBef>
                <a:spcPts val="480"/>
              </a:spcBef>
              <a:spcAft>
                <a:spcPts val="0"/>
              </a:spcAft>
              <a:buClr>
                <a:srgbClr val="888888"/>
              </a:buClr>
              <a:buSzPts val="2400"/>
              <a:buNone/>
            </a:pPr>
            <a:r>
              <a:rPr lang="en-US"/>
              <a:t>The PATH environment variable is a series of directories separated by semicolons (;).</a:t>
            </a:r>
            <a:endParaRPr/>
          </a:p>
          <a:p>
            <a:pPr indent="0" lvl="0" marL="0" rtl="0" algn="just">
              <a:lnSpc>
                <a:spcPct val="100000"/>
              </a:lnSpc>
              <a:spcBef>
                <a:spcPts val="480"/>
              </a:spcBef>
              <a:spcAft>
                <a:spcPts val="0"/>
              </a:spcAft>
              <a:buClr>
                <a:srgbClr val="888888"/>
              </a:buClr>
              <a:buSzPts val="2400"/>
              <a:buNone/>
            </a:pPr>
            <a:r>
              <a:rPr lang="en-US"/>
              <a:t>Microsoft Windows looks for programs in the PATH directories in order, from left to right.</a:t>
            </a:r>
            <a:endParaRPr/>
          </a:p>
          <a:p>
            <a:pPr indent="0" lvl="0" marL="0" rtl="0" algn="just">
              <a:lnSpc>
                <a:spcPct val="100000"/>
              </a:lnSpc>
              <a:spcBef>
                <a:spcPts val="480"/>
              </a:spcBef>
              <a:spcAft>
                <a:spcPts val="0"/>
              </a:spcAft>
              <a:buClr>
                <a:srgbClr val="888888"/>
              </a:buClr>
              <a:buSzPts val="2400"/>
              <a:buNone/>
            </a:pPr>
            <a:r>
              <a:rPr lang="en-US"/>
              <a:t>You should have only one bin directory for the JDK in the path at a time (those following the first are ignored), so if one is already present, you can update that particular entry.</a:t>
            </a:r>
            <a:endParaRPr/>
          </a:p>
          <a:p>
            <a:pPr indent="0" lvl="0" marL="0" rtl="0" algn="just">
              <a:lnSpc>
                <a:spcPct val="100000"/>
              </a:lnSpc>
              <a:spcBef>
                <a:spcPts val="480"/>
              </a:spcBef>
              <a:spcAft>
                <a:spcPts val="0"/>
              </a:spcAft>
              <a:buClr>
                <a:srgbClr val="888888"/>
              </a:buClr>
              <a:buSzPts val="2400"/>
              <a:buNone/>
            </a:pPr>
            <a:r>
              <a:t/>
            </a:r>
            <a:endParaRPr/>
          </a:p>
        </p:txBody>
      </p:sp>
      <p:sp>
        <p:nvSpPr>
          <p:cNvPr id="222" name="Google Shape;222;p26"/>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Google Shape;227;p27"/>
          <p:cNvSpPr txBox="1"/>
          <p:nvPr>
            <p:ph idx="1" type="subTitle"/>
          </p:nvPr>
        </p:nvSpPr>
        <p:spPr>
          <a:xfrm>
            <a:off x="304800" y="228600"/>
            <a:ext cx="8610600" cy="64770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888888"/>
              </a:buClr>
              <a:buSzPts val="3200"/>
              <a:buNone/>
            </a:pPr>
            <a:r>
              <a:rPr b="1" lang="en-US">
                <a:solidFill>
                  <a:srgbClr val="FF0000"/>
                </a:solidFill>
              </a:rPr>
              <a:t>Naming Convention</a:t>
            </a:r>
            <a:endParaRPr b="1">
              <a:solidFill>
                <a:srgbClr val="FF0000"/>
              </a:solidFill>
            </a:endParaRPr>
          </a:p>
          <a:p>
            <a:pPr indent="0" lvl="0" marL="0" rtl="0" algn="just">
              <a:lnSpc>
                <a:spcPct val="100000"/>
              </a:lnSpc>
              <a:spcBef>
                <a:spcPts val="560"/>
              </a:spcBef>
              <a:spcAft>
                <a:spcPts val="0"/>
              </a:spcAft>
              <a:buClr>
                <a:srgbClr val="888888"/>
              </a:buClr>
              <a:buSzPts val="2800"/>
              <a:buNone/>
            </a:pPr>
            <a:r>
              <a:rPr lang="en-US" sz="2800"/>
              <a:t>Java </a:t>
            </a:r>
            <a:r>
              <a:rPr b="1" lang="en-US" sz="2800"/>
              <a:t>naming convention</a:t>
            </a:r>
            <a:r>
              <a:rPr lang="en-US" sz="2800"/>
              <a:t> is a rule to follow , for identifiers such as class, package, variable, constant, method etc.</a:t>
            </a:r>
            <a:endParaRPr/>
          </a:p>
          <a:p>
            <a:pPr indent="0" lvl="0" marL="0" rtl="0" algn="just">
              <a:lnSpc>
                <a:spcPct val="100000"/>
              </a:lnSpc>
              <a:spcBef>
                <a:spcPts val="560"/>
              </a:spcBef>
              <a:spcAft>
                <a:spcPts val="0"/>
              </a:spcAft>
              <a:buClr>
                <a:srgbClr val="888888"/>
              </a:buClr>
              <a:buSzPts val="2800"/>
              <a:buNone/>
            </a:pPr>
            <a:r>
              <a:rPr lang="en-US" sz="2800"/>
              <a:t>But, it is not forced to follow. So, it is known as convention not rule.</a:t>
            </a:r>
            <a:endParaRPr/>
          </a:p>
          <a:p>
            <a:pPr indent="0" lvl="0" marL="0" rtl="0" algn="just">
              <a:lnSpc>
                <a:spcPct val="100000"/>
              </a:lnSpc>
              <a:spcBef>
                <a:spcPts val="560"/>
              </a:spcBef>
              <a:spcAft>
                <a:spcPts val="0"/>
              </a:spcAft>
              <a:buClr>
                <a:srgbClr val="888888"/>
              </a:buClr>
              <a:buSzPts val="2800"/>
              <a:buNone/>
            </a:pPr>
            <a:r>
              <a:t/>
            </a:r>
            <a:endParaRPr sz="2800"/>
          </a:p>
          <a:p>
            <a:pPr indent="0" lvl="0" marL="0" rtl="0" algn="just">
              <a:lnSpc>
                <a:spcPct val="100000"/>
              </a:lnSpc>
              <a:spcBef>
                <a:spcPts val="560"/>
              </a:spcBef>
              <a:spcAft>
                <a:spcPts val="0"/>
              </a:spcAft>
              <a:buClr>
                <a:srgbClr val="888888"/>
              </a:buClr>
              <a:buSzPts val="2800"/>
              <a:buNone/>
            </a:pPr>
            <a:r>
              <a:t/>
            </a:r>
            <a:endParaRPr sz="2800"/>
          </a:p>
          <a:p>
            <a:pPr indent="0" lvl="0" marL="0" rtl="0" algn="just">
              <a:lnSpc>
                <a:spcPct val="100000"/>
              </a:lnSpc>
              <a:spcBef>
                <a:spcPts val="560"/>
              </a:spcBef>
              <a:spcAft>
                <a:spcPts val="0"/>
              </a:spcAft>
              <a:buClr>
                <a:srgbClr val="888888"/>
              </a:buClr>
              <a:buSzPts val="2800"/>
              <a:buNone/>
            </a:pPr>
            <a:r>
              <a:t/>
            </a:r>
            <a:endParaRPr sz="2800"/>
          </a:p>
          <a:p>
            <a:pPr indent="0" lvl="0" marL="0" rtl="0" algn="just">
              <a:lnSpc>
                <a:spcPct val="100000"/>
              </a:lnSpc>
              <a:spcBef>
                <a:spcPts val="560"/>
              </a:spcBef>
              <a:spcAft>
                <a:spcPts val="0"/>
              </a:spcAft>
              <a:buClr>
                <a:srgbClr val="888888"/>
              </a:buClr>
              <a:buSzPts val="2800"/>
              <a:buNone/>
            </a:pPr>
            <a:r>
              <a:t/>
            </a:r>
            <a:endParaRPr sz="2800"/>
          </a:p>
          <a:p>
            <a:pPr indent="0" lvl="0" marL="0" rtl="0" algn="just">
              <a:lnSpc>
                <a:spcPct val="100000"/>
              </a:lnSpc>
              <a:spcBef>
                <a:spcPts val="560"/>
              </a:spcBef>
              <a:spcAft>
                <a:spcPts val="0"/>
              </a:spcAft>
              <a:buClr>
                <a:srgbClr val="888888"/>
              </a:buClr>
              <a:buSzPts val="2800"/>
              <a:buNone/>
            </a:pPr>
            <a:r>
              <a:t/>
            </a:r>
            <a:endParaRPr sz="2800"/>
          </a:p>
          <a:p>
            <a:pPr indent="0" lvl="0" marL="0" rtl="0" algn="just">
              <a:lnSpc>
                <a:spcPct val="100000"/>
              </a:lnSpc>
              <a:spcBef>
                <a:spcPts val="560"/>
              </a:spcBef>
              <a:spcAft>
                <a:spcPts val="0"/>
              </a:spcAft>
              <a:buClr>
                <a:srgbClr val="888888"/>
              </a:buClr>
              <a:buSzPts val="2800"/>
              <a:buNone/>
            </a:pPr>
            <a:r>
              <a:t/>
            </a:r>
            <a:endParaRPr sz="2800"/>
          </a:p>
          <a:p>
            <a:pPr indent="0" lvl="0" marL="0" rtl="0" algn="just">
              <a:lnSpc>
                <a:spcPct val="100000"/>
              </a:lnSpc>
              <a:spcBef>
                <a:spcPts val="560"/>
              </a:spcBef>
              <a:spcAft>
                <a:spcPts val="0"/>
              </a:spcAft>
              <a:buClr>
                <a:srgbClr val="888888"/>
              </a:buClr>
              <a:buSzPts val="2800"/>
              <a:buNone/>
            </a:pPr>
            <a:r>
              <a:t/>
            </a:r>
            <a:endParaRPr/>
          </a:p>
          <a:p>
            <a:pPr indent="0" lvl="0" marL="0" rtl="0" algn="ctr">
              <a:lnSpc>
                <a:spcPct val="100000"/>
              </a:lnSpc>
              <a:spcBef>
                <a:spcPts val="640"/>
              </a:spcBef>
              <a:spcAft>
                <a:spcPts val="0"/>
              </a:spcAft>
              <a:buClr>
                <a:srgbClr val="888888"/>
              </a:buClr>
              <a:buSzPts val="3200"/>
              <a:buNone/>
            </a:pPr>
            <a:r>
              <a:t/>
            </a:r>
            <a:endParaRPr/>
          </a:p>
          <a:p>
            <a:pPr indent="0" lvl="0" marL="0" rtl="0" algn="just">
              <a:lnSpc>
                <a:spcPct val="100000"/>
              </a:lnSpc>
              <a:spcBef>
                <a:spcPts val="640"/>
              </a:spcBef>
              <a:spcAft>
                <a:spcPts val="0"/>
              </a:spcAft>
              <a:buClr>
                <a:srgbClr val="888888"/>
              </a:buClr>
              <a:buSzPts val="3200"/>
              <a:buNone/>
            </a:pPr>
            <a:r>
              <a:t/>
            </a:r>
            <a:endParaRPr/>
          </a:p>
        </p:txBody>
      </p:sp>
      <p:pic>
        <p:nvPicPr>
          <p:cNvPr id="228" name="Google Shape;228;p27"/>
          <p:cNvPicPr preferRelativeResize="0"/>
          <p:nvPr/>
        </p:nvPicPr>
        <p:blipFill rotWithShape="1">
          <a:blip r:embed="rId4">
            <a:alphaModFix/>
          </a:blip>
          <a:srcRect b="0" l="0" r="0" t="0"/>
          <a:stretch/>
        </p:blipFill>
        <p:spPr>
          <a:xfrm>
            <a:off x="0" y="2590800"/>
            <a:ext cx="9239250" cy="3200400"/>
          </a:xfrm>
          <a:prstGeom prst="rect">
            <a:avLst/>
          </a:prstGeom>
          <a:noFill/>
          <a:ln>
            <a:noFill/>
          </a:ln>
        </p:spPr>
      </p:pic>
      <p:sp>
        <p:nvSpPr>
          <p:cNvPr id="229" name="Google Shape;229;p27"/>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28"/>
          <p:cNvSpPr txBox="1"/>
          <p:nvPr>
            <p:ph idx="1" type="subTitle"/>
          </p:nvPr>
        </p:nvSpPr>
        <p:spPr>
          <a:xfrm>
            <a:off x="147500" y="228600"/>
            <a:ext cx="8767800" cy="64770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560"/>
              </a:spcBef>
              <a:spcAft>
                <a:spcPts val="0"/>
              </a:spcAft>
              <a:buClr>
                <a:srgbClr val="888888"/>
              </a:buClr>
              <a:buSzPts val="2800"/>
              <a:buNone/>
            </a:pPr>
            <a:r>
              <a:rPr lang="en-US" sz="2800"/>
              <a:t>Java follows camelcase syntax for naming the class, interface, method and variable.</a:t>
            </a:r>
            <a:endParaRPr/>
          </a:p>
          <a:p>
            <a:pPr indent="0" lvl="0" marL="0" rtl="0" algn="ctr">
              <a:lnSpc>
                <a:spcPct val="100000"/>
              </a:lnSpc>
              <a:spcBef>
                <a:spcPts val="640"/>
              </a:spcBef>
              <a:spcAft>
                <a:spcPts val="0"/>
              </a:spcAft>
              <a:buClr>
                <a:srgbClr val="888888"/>
              </a:buClr>
              <a:buSzPts val="3200"/>
              <a:buNone/>
            </a:pPr>
            <a:r>
              <a:t/>
            </a:r>
            <a:endParaRPr/>
          </a:p>
          <a:p>
            <a:pPr indent="0" lvl="0" marL="0" rtl="0" algn="just">
              <a:lnSpc>
                <a:spcPct val="100000"/>
              </a:lnSpc>
              <a:spcBef>
                <a:spcPts val="640"/>
              </a:spcBef>
              <a:spcAft>
                <a:spcPts val="0"/>
              </a:spcAft>
              <a:buClr>
                <a:srgbClr val="888888"/>
              </a:buClr>
              <a:buSzPts val="3200"/>
              <a:buNone/>
            </a:pPr>
            <a:r>
              <a:t/>
            </a:r>
            <a:endParaRPr/>
          </a:p>
        </p:txBody>
      </p:sp>
      <p:sp>
        <p:nvSpPr>
          <p:cNvPr id="235" name="Google Shape;235;p28"/>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29"/>
          <p:cNvSpPr txBox="1"/>
          <p:nvPr>
            <p:ph idx="1" type="subTitle"/>
          </p:nvPr>
        </p:nvSpPr>
        <p:spPr>
          <a:xfrm>
            <a:off x="0" y="107825"/>
            <a:ext cx="9144000" cy="65979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888888"/>
              </a:buClr>
              <a:buSzPts val="3200"/>
              <a:buNone/>
            </a:pPr>
            <a:r>
              <a:rPr b="1" lang="en-US">
                <a:solidFill>
                  <a:srgbClr val="FF0000"/>
                </a:solidFill>
              </a:rPr>
              <a:t>Java.lang.Math</a:t>
            </a:r>
            <a:endParaRPr b="1">
              <a:solidFill>
                <a:srgbClr val="FF0000"/>
              </a:solidFill>
            </a:endParaRPr>
          </a:p>
          <a:p>
            <a:pPr indent="0" lvl="0" marL="0" rtl="0" algn="just">
              <a:lnSpc>
                <a:spcPct val="100000"/>
              </a:lnSpc>
              <a:spcBef>
                <a:spcPts val="480"/>
              </a:spcBef>
              <a:spcAft>
                <a:spcPts val="0"/>
              </a:spcAft>
              <a:buClr>
                <a:srgbClr val="888888"/>
              </a:buClr>
              <a:buSzPts val="2400"/>
              <a:buNone/>
            </a:pPr>
            <a:r>
              <a:rPr lang="en-US"/>
              <a:t>Below are the methods available in Math class</a:t>
            </a:r>
            <a:endParaRPr/>
          </a:p>
          <a:p>
            <a:pPr indent="0" lvl="0" marL="0" rtl="0" algn="just">
              <a:lnSpc>
                <a:spcPct val="100000"/>
              </a:lnSpc>
              <a:spcBef>
                <a:spcPts val="480"/>
              </a:spcBef>
              <a:spcAft>
                <a:spcPts val="0"/>
              </a:spcAft>
              <a:buClr>
                <a:srgbClr val="888888"/>
              </a:buClr>
              <a:buSzPts val="2400"/>
              <a:buNone/>
            </a:pPr>
            <a:r>
              <a:rPr lang="en-US"/>
              <a:t>sin, cos, tan, exp, log, pow, sqrt</a:t>
            </a:r>
            <a:endParaRPr/>
          </a:p>
          <a:p>
            <a:pPr indent="0" lvl="0" marL="0" rtl="0" algn="just">
              <a:lnSpc>
                <a:spcPct val="100000"/>
              </a:lnSpc>
              <a:spcBef>
                <a:spcPts val="480"/>
              </a:spcBef>
              <a:spcAft>
                <a:spcPts val="0"/>
              </a:spcAft>
              <a:buClr>
                <a:srgbClr val="888888"/>
              </a:buClr>
              <a:buSzPts val="2400"/>
              <a:buNone/>
            </a:pPr>
            <a:r>
              <a:t/>
            </a:r>
            <a:endParaRPr sz="2400"/>
          </a:p>
          <a:p>
            <a:pPr indent="0" lvl="0" marL="0" rtl="0" algn="just">
              <a:lnSpc>
                <a:spcPct val="100000"/>
              </a:lnSpc>
              <a:spcBef>
                <a:spcPts val="0"/>
              </a:spcBef>
              <a:spcAft>
                <a:spcPts val="0"/>
              </a:spcAft>
              <a:buClr>
                <a:srgbClr val="888888"/>
              </a:buClr>
              <a:buSzPts val="3200"/>
              <a:buFont typeface="Arial"/>
              <a:buNone/>
            </a:pPr>
            <a:r>
              <a:rPr b="1" lang="en-US">
                <a:solidFill>
                  <a:srgbClr val="FF0000"/>
                </a:solidFill>
              </a:rPr>
              <a:t>Java.lang.String</a:t>
            </a:r>
            <a:endParaRPr b="1">
              <a:solidFill>
                <a:srgbClr val="FF0000"/>
              </a:solidFill>
            </a:endParaRPr>
          </a:p>
        </p:txBody>
      </p:sp>
      <p:sp>
        <p:nvSpPr>
          <p:cNvPr id="241" name="Google Shape;241;p2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3"/>
          <p:cNvSpPr txBox="1"/>
          <p:nvPr>
            <p:ph idx="1" type="subTitle"/>
          </p:nvPr>
        </p:nvSpPr>
        <p:spPr>
          <a:xfrm>
            <a:off x="152400" y="172525"/>
            <a:ext cx="8991600" cy="66855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240"/>
              <a:buNone/>
            </a:pPr>
            <a:r>
              <a:rPr b="1" lang="en-US" sz="3000">
                <a:solidFill>
                  <a:srgbClr val="FF0000"/>
                </a:solidFill>
              </a:rPr>
              <a:t>Packages</a:t>
            </a:r>
            <a:endParaRPr b="1" sz="3000">
              <a:solidFill>
                <a:srgbClr val="FF0000"/>
              </a:solidFill>
            </a:endParaRPr>
          </a:p>
          <a:p>
            <a:pPr indent="0" lvl="0" marL="0" rtl="0" algn="just">
              <a:lnSpc>
                <a:spcPct val="80000"/>
              </a:lnSpc>
              <a:spcBef>
                <a:spcPts val="0"/>
              </a:spcBef>
              <a:spcAft>
                <a:spcPts val="0"/>
              </a:spcAft>
              <a:buClr>
                <a:srgbClr val="FF0000"/>
              </a:buClr>
              <a:buSzPts val="2240"/>
              <a:buNone/>
            </a:pPr>
            <a:r>
              <a:t/>
            </a:r>
            <a:endParaRPr sz="3000" u="sng">
              <a:solidFill>
                <a:srgbClr val="FF0000"/>
              </a:solidFill>
            </a:endParaRPr>
          </a:p>
          <a:p>
            <a:pPr indent="0" lvl="0" marL="0" rtl="0" algn="just">
              <a:lnSpc>
                <a:spcPct val="80000"/>
              </a:lnSpc>
              <a:spcBef>
                <a:spcPts val="448"/>
              </a:spcBef>
              <a:spcAft>
                <a:spcPts val="0"/>
              </a:spcAft>
              <a:buClr>
                <a:srgbClr val="888888"/>
              </a:buClr>
              <a:buSzPts val="2240"/>
              <a:buNone/>
            </a:pPr>
            <a:r>
              <a:rPr lang="en-US" sz="3000"/>
              <a:t>A package is a bundle of classes or interfaces. The purpose of package is</a:t>
            </a:r>
            <a:endParaRPr sz="3000"/>
          </a:p>
          <a:p>
            <a:pPr indent="-514350" lvl="0" marL="514350" rtl="0" algn="just">
              <a:lnSpc>
                <a:spcPct val="80000"/>
              </a:lnSpc>
              <a:spcBef>
                <a:spcPts val="448"/>
              </a:spcBef>
              <a:spcAft>
                <a:spcPts val="0"/>
              </a:spcAft>
              <a:buClr>
                <a:srgbClr val="888888"/>
              </a:buClr>
              <a:buSzPts val="3000"/>
              <a:buAutoNum type="arabicPeriod"/>
            </a:pPr>
            <a:r>
              <a:rPr lang="en-US" sz="3000"/>
              <a:t>Avoids name collision between classes or interfaces having same name. Eg. It is possible to have a class Abc in p1 package, and another Abc class in p2 package</a:t>
            </a:r>
            <a:endParaRPr sz="3000"/>
          </a:p>
          <a:p>
            <a:pPr indent="-514350" lvl="0" marL="514350" rtl="0" algn="just">
              <a:lnSpc>
                <a:spcPct val="80000"/>
              </a:lnSpc>
              <a:spcBef>
                <a:spcPts val="448"/>
              </a:spcBef>
              <a:spcAft>
                <a:spcPts val="0"/>
              </a:spcAft>
              <a:buClr>
                <a:srgbClr val="888888"/>
              </a:buClr>
              <a:buSzPts val="3000"/>
              <a:buAutoNum type="arabicPeriod"/>
            </a:pPr>
            <a:r>
              <a:rPr lang="en-US" sz="3000"/>
              <a:t>Improves modularity of the code</a:t>
            </a:r>
            <a:endParaRPr sz="3000"/>
          </a:p>
          <a:p>
            <a:pPr indent="-514350" lvl="0" marL="514350" rtl="0" algn="just">
              <a:lnSpc>
                <a:spcPct val="80000"/>
              </a:lnSpc>
              <a:spcBef>
                <a:spcPts val="448"/>
              </a:spcBef>
              <a:spcAft>
                <a:spcPts val="0"/>
              </a:spcAft>
              <a:buClr>
                <a:srgbClr val="888888"/>
              </a:buClr>
              <a:buSzPts val="3000"/>
              <a:buAutoNum type="arabicPeriod"/>
            </a:pPr>
            <a:r>
              <a:rPr lang="en-US" sz="3000"/>
              <a:t>Class members with default or none access specifier, can be accessed only within the package.</a:t>
            </a:r>
            <a:endParaRPr sz="3000"/>
          </a:p>
          <a:p>
            <a:pPr indent="-514350" lvl="0" marL="514350" rtl="0" algn="just">
              <a:lnSpc>
                <a:spcPct val="80000"/>
              </a:lnSpc>
              <a:spcBef>
                <a:spcPts val="448"/>
              </a:spcBef>
              <a:spcAft>
                <a:spcPts val="0"/>
              </a:spcAft>
              <a:buClr>
                <a:srgbClr val="888888"/>
              </a:buClr>
              <a:buSzPts val="3000"/>
              <a:buAutoNum type="arabicPeriod"/>
            </a:pPr>
            <a:r>
              <a:rPr lang="en-US" sz="3000"/>
              <a:t>Promotes distributed development.</a:t>
            </a:r>
            <a:endParaRPr sz="3000"/>
          </a:p>
          <a:p>
            <a:pPr indent="-514350" lvl="0" marL="514350" rtl="0" algn="just">
              <a:lnSpc>
                <a:spcPct val="80000"/>
              </a:lnSpc>
              <a:spcBef>
                <a:spcPts val="448"/>
              </a:spcBef>
              <a:spcAft>
                <a:spcPts val="0"/>
              </a:spcAft>
              <a:buClr>
                <a:srgbClr val="888888"/>
              </a:buClr>
              <a:buSzPts val="2240"/>
              <a:buNone/>
            </a:pPr>
            <a:r>
              <a:rPr lang="en-US" sz="3000"/>
              <a:t>A package, can further have sub packages.</a:t>
            </a:r>
            <a:endParaRPr sz="3000"/>
          </a:p>
          <a:p>
            <a:pPr indent="-514350" lvl="0" marL="514350" rtl="0" algn="just">
              <a:lnSpc>
                <a:spcPct val="80000"/>
              </a:lnSpc>
              <a:spcBef>
                <a:spcPts val="448"/>
              </a:spcBef>
              <a:spcAft>
                <a:spcPts val="0"/>
              </a:spcAft>
              <a:buClr>
                <a:srgbClr val="888888"/>
              </a:buClr>
              <a:buSzPts val="2240"/>
              <a:buNone/>
            </a:pPr>
            <a:r>
              <a:t/>
            </a:r>
            <a:endParaRPr sz="3000"/>
          </a:p>
        </p:txBody>
      </p:sp>
      <p:sp>
        <p:nvSpPr>
          <p:cNvPr id="72" name="Google Shape;72;p3"/>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p30"/>
          <p:cNvSpPr txBox="1"/>
          <p:nvPr>
            <p:ph idx="1" type="subTitle"/>
          </p:nvPr>
        </p:nvSpPr>
        <p:spPr>
          <a:xfrm>
            <a:off x="0" y="107825"/>
            <a:ext cx="9144000" cy="6597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0000"/>
              </a:buClr>
              <a:buSzPts val="3200"/>
              <a:buNone/>
            </a:pPr>
            <a:r>
              <a:rPr b="1" lang="en-US">
                <a:solidFill>
                  <a:srgbClr val="FF0000"/>
                </a:solidFill>
              </a:rPr>
              <a:t>String Constant pool</a:t>
            </a:r>
            <a:br>
              <a:rPr lang="en-US"/>
            </a:br>
            <a:r>
              <a:rPr lang="en-US"/>
              <a:t>When we use double quotes to create a String, it first looks for String with same value in the String pool, if found it just returns the reference else it creates a new String in the pool and then returns the reference.</a:t>
            </a:r>
            <a:endParaRPr/>
          </a:p>
          <a:p>
            <a:pPr indent="0" lvl="0" marL="0" rtl="0" algn="l">
              <a:lnSpc>
                <a:spcPct val="100000"/>
              </a:lnSpc>
              <a:spcBef>
                <a:spcPts val="640"/>
              </a:spcBef>
              <a:spcAft>
                <a:spcPts val="0"/>
              </a:spcAft>
              <a:buClr>
                <a:srgbClr val="888888"/>
              </a:buClr>
              <a:buSzPts val="3200"/>
              <a:buNone/>
            </a:pPr>
            <a:r>
              <a:rPr lang="en-US"/>
              <a:t>However using </a:t>
            </a:r>
            <a:r>
              <a:rPr i="1" lang="en-US"/>
              <a:t>new</a:t>
            </a:r>
            <a:r>
              <a:rPr lang="en-US"/>
              <a:t> operator, we force String class to create a new String object in heap space. </a:t>
            </a:r>
            <a:endParaRPr/>
          </a:p>
          <a:p>
            <a:pPr indent="0" lvl="0" marL="0" rtl="0" algn="l">
              <a:lnSpc>
                <a:spcPct val="100000"/>
              </a:lnSpc>
              <a:spcBef>
                <a:spcPts val="640"/>
              </a:spcBef>
              <a:spcAft>
                <a:spcPts val="0"/>
              </a:spcAft>
              <a:buClr>
                <a:srgbClr val="888888"/>
              </a:buClr>
              <a:buSzPts val="3200"/>
              <a:buNone/>
            </a:pPr>
            <a:r>
              <a:t/>
            </a:r>
            <a:endParaRPr/>
          </a:p>
          <a:p>
            <a:pPr indent="0" lvl="0" marL="0" rtl="0" algn="l">
              <a:lnSpc>
                <a:spcPct val="100000"/>
              </a:lnSpc>
              <a:spcBef>
                <a:spcPts val="640"/>
              </a:spcBef>
              <a:spcAft>
                <a:spcPts val="0"/>
              </a:spcAft>
              <a:buClr>
                <a:srgbClr val="888888"/>
              </a:buClr>
              <a:buSzPts val="3200"/>
              <a:buNone/>
            </a:pPr>
            <a:r>
              <a:rPr b="1" lang="en-US"/>
              <a:t>String Constant Pool is an example for Fly Weight Design Pattern.</a:t>
            </a:r>
            <a:endParaRPr b="1"/>
          </a:p>
        </p:txBody>
      </p:sp>
      <p:sp>
        <p:nvSpPr>
          <p:cNvPr id="247" name="Google Shape;247;p30"/>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1" name="Shape 251"/>
        <p:cNvGrpSpPr/>
        <p:nvPr/>
      </p:nvGrpSpPr>
      <p:grpSpPr>
        <a:xfrm>
          <a:off x="0" y="0"/>
          <a:ext cx="0" cy="0"/>
          <a:chOff x="0" y="0"/>
          <a:chExt cx="0" cy="0"/>
        </a:xfrm>
      </p:grpSpPr>
      <p:sp>
        <p:nvSpPr>
          <p:cNvPr id="252" name="Google Shape;252;p31"/>
          <p:cNvSpPr txBox="1"/>
          <p:nvPr>
            <p:ph idx="1" type="subTitle"/>
          </p:nvPr>
        </p:nvSpPr>
        <p:spPr>
          <a:xfrm>
            <a:off x="0" y="129400"/>
            <a:ext cx="9144000" cy="65763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FF0000"/>
              </a:buClr>
              <a:buSzPts val="3200"/>
              <a:buNone/>
            </a:pPr>
            <a:r>
              <a:rPr b="1" lang="en-US">
                <a:solidFill>
                  <a:srgbClr val="FF0000"/>
                </a:solidFill>
              </a:rPr>
              <a:t>javadoc command</a:t>
            </a:r>
            <a:endParaRPr b="1"/>
          </a:p>
          <a:p>
            <a:pPr indent="0" lvl="0" marL="0" rtl="0" algn="just">
              <a:lnSpc>
                <a:spcPct val="100000"/>
              </a:lnSpc>
              <a:spcBef>
                <a:spcPts val="480"/>
              </a:spcBef>
              <a:spcAft>
                <a:spcPts val="0"/>
              </a:spcAft>
              <a:buClr>
                <a:srgbClr val="888888"/>
              </a:buClr>
              <a:buSzPts val="2400"/>
              <a:buNone/>
            </a:pPr>
            <a:r>
              <a:rPr lang="en-US"/>
              <a:t>Javadoc command is used to generate html documentation files.</a:t>
            </a:r>
            <a:endParaRPr/>
          </a:p>
          <a:p>
            <a:pPr indent="0" lvl="0" marL="0" rtl="0" algn="just">
              <a:lnSpc>
                <a:spcPct val="100000"/>
              </a:lnSpc>
              <a:spcBef>
                <a:spcPts val="480"/>
              </a:spcBef>
              <a:spcAft>
                <a:spcPts val="0"/>
              </a:spcAft>
              <a:buClr>
                <a:srgbClr val="888888"/>
              </a:buClr>
              <a:buSzPts val="2400"/>
              <a:buNone/>
            </a:pPr>
            <a:r>
              <a:rPr lang="en-US"/>
              <a:t>Documentation comment is /** documentation here */</a:t>
            </a:r>
            <a:endParaRPr/>
          </a:p>
          <a:p>
            <a:pPr indent="0" lvl="0" marL="0" rtl="0" algn="just">
              <a:lnSpc>
                <a:spcPct val="100000"/>
              </a:lnSpc>
              <a:spcBef>
                <a:spcPts val="340"/>
              </a:spcBef>
              <a:spcAft>
                <a:spcPts val="0"/>
              </a:spcAft>
              <a:buClr>
                <a:srgbClr val="FF0000"/>
              </a:buClr>
              <a:buSzPts val="1700"/>
              <a:buNone/>
            </a:pPr>
            <a:r>
              <a:t/>
            </a:r>
            <a:endParaRPr/>
          </a:p>
        </p:txBody>
      </p:sp>
      <p:sp>
        <p:nvSpPr>
          <p:cNvPr id="253" name="Google Shape;253;p3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7" name="Shape 257"/>
        <p:cNvGrpSpPr/>
        <p:nvPr/>
      </p:nvGrpSpPr>
      <p:grpSpPr>
        <a:xfrm>
          <a:off x="0" y="0"/>
          <a:ext cx="0" cy="0"/>
          <a:chOff x="0" y="0"/>
          <a:chExt cx="0" cy="0"/>
        </a:xfrm>
      </p:grpSpPr>
      <p:sp>
        <p:nvSpPr>
          <p:cNvPr id="258" name="Google Shape;258;p32"/>
          <p:cNvSpPr txBox="1"/>
          <p:nvPr>
            <p:ph idx="1" type="subTitle"/>
          </p:nvPr>
        </p:nvSpPr>
        <p:spPr>
          <a:xfrm>
            <a:off x="0" y="0"/>
            <a:ext cx="9144000" cy="67056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480"/>
              </a:spcBef>
              <a:spcAft>
                <a:spcPts val="0"/>
              </a:spcAft>
              <a:buClr>
                <a:srgbClr val="888888"/>
              </a:buClr>
              <a:buSzPts val="2400"/>
              <a:buNone/>
            </a:pPr>
            <a:r>
              <a:rPr lang="en-US" sz="2400"/>
              <a:t>Eg. </a:t>
            </a:r>
            <a:endParaRPr/>
          </a:p>
          <a:p>
            <a:pPr indent="0" lvl="0" marL="0" rtl="0" algn="just">
              <a:lnSpc>
                <a:spcPct val="100000"/>
              </a:lnSpc>
              <a:spcBef>
                <a:spcPts val="340"/>
              </a:spcBef>
              <a:spcAft>
                <a:spcPts val="0"/>
              </a:spcAft>
              <a:buClr>
                <a:srgbClr val="888888"/>
              </a:buClr>
              <a:buSzPts val="1700"/>
              <a:buNone/>
            </a:pPr>
            <a:r>
              <a:rPr lang="en-US" sz="1700"/>
              <a:t>/</a:t>
            </a:r>
            <a:r>
              <a:rPr lang="en-US" sz="2300"/>
              <a:t>**</a:t>
            </a:r>
            <a:endParaRPr sz="2300"/>
          </a:p>
          <a:p>
            <a:pPr indent="0" lvl="0" marL="0" rtl="0" algn="just">
              <a:lnSpc>
                <a:spcPct val="100000"/>
              </a:lnSpc>
              <a:spcBef>
                <a:spcPts val="340"/>
              </a:spcBef>
              <a:spcAft>
                <a:spcPts val="0"/>
              </a:spcAft>
              <a:buClr>
                <a:srgbClr val="888888"/>
              </a:buClr>
              <a:buSzPts val="1700"/>
              <a:buNone/>
            </a:pPr>
            <a:r>
              <a:rPr lang="en-US" sz="2300"/>
              <a:t>* The HelloWorld program implements an application that</a:t>
            </a:r>
            <a:endParaRPr sz="2300"/>
          </a:p>
          <a:p>
            <a:pPr indent="0" lvl="0" marL="0" rtl="0" algn="just">
              <a:lnSpc>
                <a:spcPct val="100000"/>
              </a:lnSpc>
              <a:spcBef>
                <a:spcPts val="340"/>
              </a:spcBef>
              <a:spcAft>
                <a:spcPts val="0"/>
              </a:spcAft>
              <a:buClr>
                <a:srgbClr val="888888"/>
              </a:buClr>
              <a:buSzPts val="1700"/>
              <a:buNone/>
            </a:pPr>
            <a:r>
              <a:rPr lang="en-US" sz="2300"/>
              <a:t>* simply displays "Hello World!" to the standard output.</a:t>
            </a:r>
            <a:endParaRPr sz="2300"/>
          </a:p>
          <a:p>
            <a:pPr indent="0" lvl="0" marL="0" rtl="0" algn="just">
              <a:lnSpc>
                <a:spcPct val="100000"/>
              </a:lnSpc>
              <a:spcBef>
                <a:spcPts val="340"/>
              </a:spcBef>
              <a:spcAft>
                <a:spcPts val="0"/>
              </a:spcAft>
              <a:buClr>
                <a:srgbClr val="888888"/>
              </a:buClr>
              <a:buSzPts val="1700"/>
              <a:buNone/>
            </a:pPr>
            <a:r>
              <a:rPr lang="en-US" sz="2300"/>
              <a:t>*</a:t>
            </a:r>
            <a:endParaRPr sz="2300"/>
          </a:p>
          <a:p>
            <a:pPr indent="0" lvl="0" marL="0" rtl="0" algn="just">
              <a:lnSpc>
                <a:spcPct val="100000"/>
              </a:lnSpc>
              <a:spcBef>
                <a:spcPts val="340"/>
              </a:spcBef>
              <a:spcAft>
                <a:spcPts val="0"/>
              </a:spcAft>
              <a:buClr>
                <a:srgbClr val="888888"/>
              </a:buClr>
              <a:buSzPts val="1700"/>
              <a:buNone/>
            </a:pPr>
            <a:r>
              <a:rPr lang="en-US" sz="2300"/>
              <a:t>* @author  Test Author</a:t>
            </a:r>
            <a:endParaRPr sz="2300"/>
          </a:p>
          <a:p>
            <a:pPr indent="0" lvl="0" marL="0" rtl="0" algn="just">
              <a:lnSpc>
                <a:spcPct val="100000"/>
              </a:lnSpc>
              <a:spcBef>
                <a:spcPts val="340"/>
              </a:spcBef>
              <a:spcAft>
                <a:spcPts val="0"/>
              </a:spcAft>
              <a:buClr>
                <a:srgbClr val="888888"/>
              </a:buClr>
              <a:buSzPts val="1700"/>
              <a:buNone/>
            </a:pPr>
            <a:r>
              <a:rPr lang="en-US" sz="2300"/>
              <a:t>* @version 1.0</a:t>
            </a:r>
            <a:endParaRPr sz="2300"/>
          </a:p>
          <a:p>
            <a:pPr indent="0" lvl="0" marL="0" rtl="0" algn="just">
              <a:lnSpc>
                <a:spcPct val="100000"/>
              </a:lnSpc>
              <a:spcBef>
                <a:spcPts val="340"/>
              </a:spcBef>
              <a:spcAft>
                <a:spcPts val="0"/>
              </a:spcAft>
              <a:buClr>
                <a:srgbClr val="888888"/>
              </a:buClr>
              <a:buSzPts val="1700"/>
              <a:buNone/>
            </a:pPr>
            <a:r>
              <a:rPr lang="en-US" sz="2300"/>
              <a:t>* @since   05-05-2016</a:t>
            </a:r>
            <a:endParaRPr sz="2300"/>
          </a:p>
          <a:p>
            <a:pPr indent="0" lvl="0" marL="0" rtl="0" algn="just">
              <a:lnSpc>
                <a:spcPct val="100000"/>
              </a:lnSpc>
              <a:spcBef>
                <a:spcPts val="340"/>
              </a:spcBef>
              <a:spcAft>
                <a:spcPts val="0"/>
              </a:spcAft>
              <a:buClr>
                <a:srgbClr val="888888"/>
              </a:buClr>
              <a:buSzPts val="1700"/>
              <a:buNone/>
            </a:pPr>
            <a:r>
              <a:rPr lang="en-US" sz="2300"/>
              <a:t>*/</a:t>
            </a:r>
            <a:endParaRPr sz="2300"/>
          </a:p>
          <a:p>
            <a:pPr indent="0" lvl="0" marL="0" rtl="0" algn="just">
              <a:lnSpc>
                <a:spcPct val="100000"/>
              </a:lnSpc>
              <a:spcBef>
                <a:spcPts val="340"/>
              </a:spcBef>
              <a:spcAft>
                <a:spcPts val="0"/>
              </a:spcAft>
              <a:buClr>
                <a:srgbClr val="888888"/>
              </a:buClr>
              <a:buSzPts val="1700"/>
              <a:buNone/>
            </a:pPr>
            <a:r>
              <a:rPr lang="en-US" sz="2300"/>
              <a:t>public class abc{</a:t>
            </a:r>
            <a:endParaRPr sz="2300"/>
          </a:p>
          <a:p>
            <a:pPr indent="0" lvl="0" marL="0" rtl="0" algn="just">
              <a:lnSpc>
                <a:spcPct val="100000"/>
              </a:lnSpc>
              <a:spcBef>
                <a:spcPts val="340"/>
              </a:spcBef>
              <a:spcAft>
                <a:spcPts val="0"/>
              </a:spcAft>
              <a:buClr>
                <a:srgbClr val="888888"/>
              </a:buClr>
              <a:buSzPts val="1700"/>
              <a:buNone/>
            </a:pPr>
            <a:r>
              <a:rPr lang="en-US" sz="2300"/>
              <a:t>    public static void main(String[] a) {</a:t>
            </a:r>
            <a:endParaRPr sz="2300"/>
          </a:p>
          <a:p>
            <a:pPr indent="0" lvl="0" marL="0" rtl="0" algn="just">
              <a:lnSpc>
                <a:spcPct val="100000"/>
              </a:lnSpc>
              <a:spcBef>
                <a:spcPts val="340"/>
              </a:spcBef>
              <a:spcAft>
                <a:spcPts val="0"/>
              </a:spcAft>
              <a:buClr>
                <a:srgbClr val="888888"/>
              </a:buClr>
              <a:buSzPts val="1700"/>
              <a:buNone/>
            </a:pPr>
            <a:r>
              <a:rPr lang="en-US" sz="2300"/>
              <a:t>        System.out.println("Hello World");</a:t>
            </a:r>
            <a:endParaRPr sz="2300"/>
          </a:p>
          <a:p>
            <a:pPr indent="0" lvl="0" marL="0" rtl="0" algn="just">
              <a:lnSpc>
                <a:spcPct val="100000"/>
              </a:lnSpc>
              <a:spcBef>
                <a:spcPts val="340"/>
              </a:spcBef>
              <a:spcAft>
                <a:spcPts val="0"/>
              </a:spcAft>
              <a:buClr>
                <a:srgbClr val="888888"/>
              </a:buClr>
              <a:buSzPts val="1700"/>
              <a:buNone/>
            </a:pPr>
            <a:r>
              <a:rPr lang="en-US" sz="2300"/>
              <a:t>    }</a:t>
            </a:r>
            <a:endParaRPr sz="2300"/>
          </a:p>
          <a:p>
            <a:pPr indent="0" lvl="0" marL="0" rtl="0" algn="just">
              <a:lnSpc>
                <a:spcPct val="100000"/>
              </a:lnSpc>
              <a:spcBef>
                <a:spcPts val="340"/>
              </a:spcBef>
              <a:spcAft>
                <a:spcPts val="0"/>
              </a:spcAft>
              <a:buClr>
                <a:srgbClr val="888888"/>
              </a:buClr>
              <a:buSzPts val="1700"/>
              <a:buNone/>
            </a:pPr>
            <a:r>
              <a:rPr lang="en-US" sz="2300"/>
              <a:t>}</a:t>
            </a:r>
            <a:endParaRPr sz="2300"/>
          </a:p>
          <a:p>
            <a:pPr indent="0" lvl="0" marL="0" rtl="0" algn="just">
              <a:lnSpc>
                <a:spcPct val="100000"/>
              </a:lnSpc>
              <a:spcBef>
                <a:spcPts val="340"/>
              </a:spcBef>
              <a:spcAft>
                <a:spcPts val="0"/>
              </a:spcAft>
              <a:buClr>
                <a:srgbClr val="888888"/>
              </a:buClr>
              <a:buSzPts val="1700"/>
              <a:buNone/>
            </a:pPr>
            <a:r>
              <a:rPr lang="en-US" sz="2300"/>
              <a:t>__________________</a:t>
            </a:r>
            <a:endParaRPr sz="2300"/>
          </a:p>
          <a:p>
            <a:pPr indent="0" lvl="0" marL="0" rtl="0" algn="just">
              <a:lnSpc>
                <a:spcPct val="100000"/>
              </a:lnSpc>
              <a:spcBef>
                <a:spcPts val="340"/>
              </a:spcBef>
              <a:spcAft>
                <a:spcPts val="0"/>
              </a:spcAft>
              <a:buClr>
                <a:srgbClr val="FF0000"/>
              </a:buClr>
              <a:buSzPts val="1700"/>
              <a:buNone/>
            </a:pPr>
            <a:r>
              <a:rPr lang="en-US" sz="2300">
                <a:solidFill>
                  <a:srgbClr val="FF0000"/>
                </a:solidFill>
              </a:rPr>
              <a:t>javadoc abc.java</a:t>
            </a:r>
            <a:endParaRPr sz="2300"/>
          </a:p>
        </p:txBody>
      </p:sp>
      <p:sp>
        <p:nvSpPr>
          <p:cNvPr id="259" name="Google Shape;259;p32"/>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3" name="Shape 263"/>
        <p:cNvGrpSpPr/>
        <p:nvPr/>
      </p:nvGrpSpPr>
      <p:grpSpPr>
        <a:xfrm>
          <a:off x="0" y="0"/>
          <a:ext cx="0" cy="0"/>
          <a:chOff x="0" y="0"/>
          <a:chExt cx="0" cy="0"/>
        </a:xfrm>
      </p:grpSpPr>
      <p:sp>
        <p:nvSpPr>
          <p:cNvPr id="264" name="Google Shape;264;p33"/>
          <p:cNvSpPr txBox="1"/>
          <p:nvPr>
            <p:ph idx="1" type="subTitle"/>
          </p:nvPr>
        </p:nvSpPr>
        <p:spPr>
          <a:xfrm>
            <a:off x="0" y="215650"/>
            <a:ext cx="9144000" cy="6489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88888"/>
              </a:buClr>
              <a:buSzPts val="3200"/>
              <a:buNone/>
            </a:pPr>
            <a:r>
              <a:rPr b="1" lang="en-US">
                <a:solidFill>
                  <a:srgbClr val="FF0000"/>
                </a:solidFill>
              </a:rPr>
              <a:t>jps - Java Virtual Machine Process Status Tool</a:t>
            </a:r>
            <a:endParaRPr b="1">
              <a:solidFill>
                <a:srgbClr val="FF0000"/>
              </a:solidFill>
            </a:endParaRPr>
          </a:p>
          <a:p>
            <a:pPr indent="0" lvl="0" marL="0" rtl="0" algn="ctr">
              <a:lnSpc>
                <a:spcPct val="100000"/>
              </a:lnSpc>
              <a:spcBef>
                <a:spcPts val="640"/>
              </a:spcBef>
              <a:spcAft>
                <a:spcPts val="0"/>
              </a:spcAft>
              <a:buClr>
                <a:srgbClr val="888888"/>
              </a:buClr>
              <a:buSzPts val="3200"/>
              <a:buNone/>
            </a:pPr>
            <a:r>
              <a:t/>
            </a:r>
            <a:endParaRPr/>
          </a:p>
          <a:p>
            <a:pPr indent="0" lvl="0" marL="0" rtl="0" algn="l">
              <a:lnSpc>
                <a:spcPct val="100000"/>
              </a:lnSpc>
              <a:spcBef>
                <a:spcPts val="640"/>
              </a:spcBef>
              <a:spcAft>
                <a:spcPts val="0"/>
              </a:spcAft>
              <a:buClr>
                <a:srgbClr val="888888"/>
              </a:buClr>
              <a:buSzPts val="3200"/>
              <a:buNone/>
            </a:pPr>
            <a:r>
              <a:rPr lang="en-US"/>
              <a:t>The </a:t>
            </a:r>
            <a:r>
              <a:rPr b="1" lang="en-US"/>
              <a:t>jps</a:t>
            </a:r>
            <a:r>
              <a:rPr lang="en-US"/>
              <a:t> tool lists the instrumented HotSpot Java Virtual Machines (JVMs) on the target system.</a:t>
            </a:r>
            <a:endParaRPr/>
          </a:p>
          <a:p>
            <a:pPr indent="0" lvl="0" marL="0" rtl="0" algn="l">
              <a:lnSpc>
                <a:spcPct val="100000"/>
              </a:lnSpc>
              <a:spcBef>
                <a:spcPts val="640"/>
              </a:spcBef>
              <a:spcAft>
                <a:spcPts val="0"/>
              </a:spcAft>
              <a:buClr>
                <a:srgbClr val="888888"/>
              </a:buClr>
              <a:buSzPts val="3200"/>
              <a:buNone/>
            </a:pPr>
            <a:r>
              <a:rPr lang="en-US"/>
              <a:t> The tool is limited to reporting information on JVMs for which it has the access permissions.</a:t>
            </a:r>
            <a:endParaRPr/>
          </a:p>
          <a:p>
            <a:pPr indent="0" lvl="0" marL="0" rtl="0" algn="ctr">
              <a:lnSpc>
                <a:spcPct val="100000"/>
              </a:lnSpc>
              <a:spcBef>
                <a:spcPts val="640"/>
              </a:spcBef>
              <a:spcAft>
                <a:spcPts val="0"/>
              </a:spcAft>
              <a:buClr>
                <a:srgbClr val="888888"/>
              </a:buClr>
              <a:buSzPts val="3200"/>
              <a:buNone/>
            </a:pPr>
            <a:br>
              <a:rPr lang="en-US"/>
            </a:br>
            <a:endParaRPr b="1"/>
          </a:p>
        </p:txBody>
      </p:sp>
      <p:sp>
        <p:nvSpPr>
          <p:cNvPr id="265" name="Google Shape;265;p33"/>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p34"/>
          <p:cNvSpPr txBox="1"/>
          <p:nvPr>
            <p:ph idx="1" type="subTitle"/>
          </p:nvPr>
        </p:nvSpPr>
        <p:spPr>
          <a:xfrm>
            <a:off x="0" y="129400"/>
            <a:ext cx="9144000" cy="6576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88888"/>
              </a:buClr>
              <a:buSzPts val="3200"/>
              <a:buNone/>
            </a:pPr>
            <a:r>
              <a:rPr b="1" lang="en-US">
                <a:solidFill>
                  <a:srgbClr val="FF0000"/>
                </a:solidFill>
              </a:rPr>
              <a:t>What is debugging?</a:t>
            </a:r>
            <a:endParaRPr>
              <a:solidFill>
                <a:srgbClr val="FF0000"/>
              </a:solidFill>
            </a:endParaRPr>
          </a:p>
          <a:p>
            <a:pPr indent="0" lvl="0" marL="0" rtl="0" algn="l">
              <a:lnSpc>
                <a:spcPct val="100000"/>
              </a:lnSpc>
              <a:spcBef>
                <a:spcPts val="640"/>
              </a:spcBef>
              <a:spcAft>
                <a:spcPts val="0"/>
              </a:spcAft>
              <a:buClr>
                <a:srgbClr val="888888"/>
              </a:buClr>
              <a:buSzPts val="3200"/>
              <a:buNone/>
            </a:pPr>
            <a:r>
              <a:rPr lang="en-US"/>
              <a:t>Debugging is the process of checking the workability of a program.</a:t>
            </a:r>
            <a:endParaRPr/>
          </a:p>
          <a:p>
            <a:pPr indent="0" lvl="0" marL="0" rtl="0" algn="l">
              <a:lnSpc>
                <a:spcPct val="100000"/>
              </a:lnSpc>
              <a:spcBef>
                <a:spcPts val="640"/>
              </a:spcBef>
              <a:spcAft>
                <a:spcPts val="0"/>
              </a:spcAft>
              <a:buClr>
                <a:srgbClr val="888888"/>
              </a:buClr>
              <a:buSzPts val="3200"/>
              <a:buNone/>
            </a:pPr>
            <a:r>
              <a:rPr lang="en-US"/>
              <a:t> While debugging, it is possible to run statement by statement, put break points, pause/resume execution, view/change values of any variables, during program execution.</a:t>
            </a:r>
            <a:endParaRPr/>
          </a:p>
          <a:p>
            <a:pPr indent="0" lvl="0" marL="0" rtl="0" algn="l">
              <a:lnSpc>
                <a:spcPct val="100000"/>
              </a:lnSpc>
              <a:spcBef>
                <a:spcPts val="640"/>
              </a:spcBef>
              <a:spcAft>
                <a:spcPts val="0"/>
              </a:spcAft>
              <a:buClr>
                <a:srgbClr val="888888"/>
              </a:buClr>
              <a:buSzPts val="3200"/>
              <a:buNone/>
            </a:pPr>
            <a:r>
              <a:rPr lang="en-US"/>
              <a:t>Hence debugging helps to remove problems in the software.</a:t>
            </a:r>
            <a:endParaRPr/>
          </a:p>
          <a:p>
            <a:pPr indent="0" lvl="0" marL="0" rtl="0" algn="ctr">
              <a:lnSpc>
                <a:spcPct val="100000"/>
              </a:lnSpc>
              <a:spcBef>
                <a:spcPts val="640"/>
              </a:spcBef>
              <a:spcAft>
                <a:spcPts val="0"/>
              </a:spcAft>
              <a:buClr>
                <a:srgbClr val="888888"/>
              </a:buClr>
              <a:buSzPts val="3200"/>
              <a:buNone/>
            </a:pPr>
            <a:br>
              <a:rPr lang="en-US"/>
            </a:br>
            <a:endParaRPr b="1"/>
          </a:p>
        </p:txBody>
      </p:sp>
      <p:sp>
        <p:nvSpPr>
          <p:cNvPr id="271" name="Google Shape;271;p34"/>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5" name="Shape 275"/>
        <p:cNvGrpSpPr/>
        <p:nvPr/>
      </p:nvGrpSpPr>
      <p:grpSpPr>
        <a:xfrm>
          <a:off x="0" y="0"/>
          <a:ext cx="0" cy="0"/>
          <a:chOff x="0" y="0"/>
          <a:chExt cx="0" cy="0"/>
        </a:xfrm>
      </p:grpSpPr>
      <p:sp>
        <p:nvSpPr>
          <p:cNvPr id="276" name="Google Shape;276;p35"/>
          <p:cNvSpPr txBox="1"/>
          <p:nvPr>
            <p:ph idx="4294967295" type="ctrTitle"/>
          </p:nvPr>
        </p:nvSpPr>
        <p:spPr>
          <a:xfrm>
            <a:off x="0" y="381000"/>
            <a:ext cx="9144000" cy="4762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1" i="0" lang="en-US" sz="3600" u="none" cap="none" strike="noStrike">
                <a:solidFill>
                  <a:srgbClr val="FF0000"/>
                </a:solidFill>
                <a:latin typeface="Calibri"/>
                <a:ea typeface="Calibri"/>
                <a:cs typeface="Calibri"/>
                <a:sym typeface="Calibri"/>
              </a:rPr>
              <a:t>String, StringBuilder, StringBuffer Difference</a:t>
            </a:r>
            <a:endParaRPr b="1" i="0" sz="3600" u="none" cap="none" strike="noStrike">
              <a:solidFill>
                <a:srgbClr val="FF0000"/>
              </a:solidFill>
              <a:latin typeface="Calibri"/>
              <a:ea typeface="Calibri"/>
              <a:cs typeface="Calibri"/>
              <a:sym typeface="Calibri"/>
            </a:endParaRPr>
          </a:p>
        </p:txBody>
      </p:sp>
      <p:sp>
        <p:nvSpPr>
          <p:cNvPr id="277" name="Google Shape;277;p35"/>
          <p:cNvSpPr txBox="1"/>
          <p:nvPr>
            <p:ph idx="4294967295" type="subTitle"/>
          </p:nvPr>
        </p:nvSpPr>
        <p:spPr>
          <a:xfrm>
            <a:off x="0" y="1143000"/>
            <a:ext cx="88392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5000"/>
              </a:lnSpc>
              <a:spcBef>
                <a:spcPts val="0"/>
              </a:spcBef>
              <a:spcAft>
                <a:spcPts val="0"/>
              </a:spcAft>
              <a:buClr>
                <a:schemeClr val="dk1"/>
              </a:buClr>
              <a:buSzPts val="2800"/>
              <a:buFont typeface="Arial"/>
              <a:buChar char="•"/>
            </a:pPr>
            <a:r>
              <a:rPr b="1" i="0" lang="en-US" sz="2800" u="none" cap="none" strike="noStrike">
                <a:solidFill>
                  <a:srgbClr val="FF0000"/>
                </a:solidFill>
                <a:latin typeface="Calibri"/>
                <a:ea typeface="Calibri"/>
                <a:cs typeface="Calibri"/>
                <a:sym typeface="Calibri"/>
              </a:rPr>
              <a:t>Mutability Difference</a:t>
            </a:r>
            <a:r>
              <a:rPr b="0" i="0" lang="en-US" sz="2800" u="none" cap="none" strike="noStrike">
                <a:solidFill>
                  <a:schemeClr val="dk1"/>
                </a:solidFill>
                <a:latin typeface="Calibri"/>
                <a:ea typeface="Calibri"/>
                <a:cs typeface="Calibri"/>
                <a:sym typeface="Calibri"/>
              </a:rPr>
              <a:t>: Generally there are many string instances in our applications. </a:t>
            </a:r>
            <a:endParaRPr b="0" i="0" sz="2800" u="none" cap="none" strike="noStrike">
              <a:solidFill>
                <a:schemeClr val="dk2"/>
              </a:solidFill>
              <a:latin typeface="Arial"/>
              <a:ea typeface="Arial"/>
              <a:cs typeface="Arial"/>
              <a:sym typeface="Arial"/>
            </a:endParaRPr>
          </a:p>
          <a:p>
            <a:pPr indent="-342900" lvl="0" marL="342900" marR="0" rtl="0" algn="l">
              <a:lnSpc>
                <a:spcPct val="115000"/>
              </a:lnSpc>
              <a:spcBef>
                <a:spcPts val="480"/>
              </a:spcBef>
              <a:spcAft>
                <a:spcPts val="0"/>
              </a:spcAft>
              <a:buClr>
                <a:schemeClr val="dk1"/>
              </a:buClr>
              <a:buSzPts val="2800"/>
              <a:buFont typeface="Arial"/>
              <a:buChar char="•"/>
            </a:pPr>
            <a:r>
              <a:rPr b="1" i="0" lang="en-US" sz="2800" u="none" cap="none" strike="noStrike">
                <a:solidFill>
                  <a:srgbClr val="FF0000"/>
                </a:solidFill>
                <a:latin typeface="Calibri"/>
                <a:ea typeface="Calibri"/>
                <a:cs typeface="Calibri"/>
                <a:sym typeface="Calibri"/>
              </a:rPr>
              <a:t>String objects are immutable</a:t>
            </a:r>
            <a:r>
              <a:rPr b="1" i="0" lang="en-US" sz="2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and their values cannot be changed after they are created. </a:t>
            </a:r>
            <a:endParaRPr b="0" i="0" sz="2800" u="none" cap="none" strike="noStrike">
              <a:solidFill>
                <a:schemeClr val="dk2"/>
              </a:solidFill>
              <a:latin typeface="Arial"/>
              <a:ea typeface="Arial"/>
              <a:cs typeface="Arial"/>
              <a:sym typeface="Arial"/>
            </a:endParaRPr>
          </a:p>
          <a:p>
            <a:pPr indent="-342900" lvl="0" marL="342900" marR="0" rtl="0" algn="l">
              <a:lnSpc>
                <a:spcPct val="115000"/>
              </a:lnSpc>
              <a:spcBef>
                <a:spcPts val="480"/>
              </a:spcBef>
              <a:spcAft>
                <a:spcPts val="0"/>
              </a:spcAft>
              <a:buClr>
                <a:schemeClr val="dk1"/>
              </a:buClr>
              <a:buSzPts val="2800"/>
              <a:buFont typeface="Arial"/>
              <a:buChar char="•"/>
            </a:pPr>
            <a:r>
              <a:rPr b="1" i="0" lang="en-US" sz="2800" u="none" cap="none" strike="noStrike">
                <a:solidFill>
                  <a:srgbClr val="FF0000"/>
                </a:solidFill>
                <a:latin typeface="Calibri"/>
                <a:ea typeface="Calibri"/>
                <a:cs typeface="Calibri"/>
                <a:sym typeface="Calibri"/>
              </a:rPr>
              <a:t>StringBuffer and StringBuilder are mutable</a:t>
            </a:r>
            <a:r>
              <a:rPr b="0" i="0" lang="en-US" sz="2800" u="none" cap="none" strike="noStrike">
                <a:solidFill>
                  <a:srgbClr val="FF0000"/>
                </a:solidFill>
                <a:latin typeface="Calibri"/>
                <a:ea typeface="Calibri"/>
                <a:cs typeface="Calibri"/>
                <a:sym typeface="Calibri"/>
              </a:rPr>
              <a:t>.</a:t>
            </a:r>
            <a:r>
              <a:rPr b="0" i="0" lang="en-US" sz="2800" u="none" cap="none" strike="noStrike">
                <a:solidFill>
                  <a:schemeClr val="dk1"/>
                </a:solidFill>
                <a:latin typeface="Calibri"/>
                <a:ea typeface="Calibri"/>
                <a:cs typeface="Calibri"/>
                <a:sym typeface="Calibri"/>
              </a:rPr>
              <a:t> </a:t>
            </a:r>
            <a:endParaRPr b="0" i="0" sz="2800" u="none" cap="none" strike="noStrike">
              <a:solidFill>
                <a:schemeClr val="dk2"/>
              </a:solidFill>
              <a:latin typeface="Arial"/>
              <a:ea typeface="Arial"/>
              <a:cs typeface="Arial"/>
              <a:sym typeface="Arial"/>
            </a:endParaRPr>
          </a:p>
          <a:p>
            <a:pPr indent="-342900" lvl="0" marL="342900" marR="0" rtl="0" algn="l">
              <a:lnSpc>
                <a:spcPct val="115000"/>
              </a:lnSpc>
              <a:spcBef>
                <a:spcPts val="48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String always creates a new object when you try to update the same.</a:t>
            </a:r>
            <a:endParaRPr b="0" i="0" sz="2800" u="none" cap="none" strike="noStrike">
              <a:solidFill>
                <a:schemeClr val="dk2"/>
              </a:solidFill>
              <a:latin typeface="Arial"/>
              <a:ea typeface="Arial"/>
              <a:cs typeface="Arial"/>
              <a:sym typeface="Arial"/>
            </a:endParaRPr>
          </a:p>
          <a:p>
            <a:pPr indent="0" lvl="0" marL="457200" marR="0" rtl="0" algn="l">
              <a:lnSpc>
                <a:spcPct val="115000"/>
              </a:lnSpc>
              <a:spcBef>
                <a:spcPts val="480"/>
              </a:spcBef>
              <a:spcAft>
                <a:spcPts val="1600"/>
              </a:spcAft>
              <a:buClr>
                <a:schemeClr val="dk2"/>
              </a:buClr>
              <a:buSzPts val="18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p36"/>
          <p:cNvSpPr txBox="1"/>
          <p:nvPr>
            <p:ph idx="4294967295" type="ctrTitle"/>
          </p:nvPr>
        </p:nvSpPr>
        <p:spPr>
          <a:xfrm>
            <a:off x="0" y="381000"/>
            <a:ext cx="9144000" cy="47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t/>
            </a:r>
            <a:endParaRPr b="0" i="0" sz="3600" u="none" cap="none" strike="noStrike">
              <a:solidFill>
                <a:schemeClr val="dk1"/>
              </a:solidFill>
              <a:latin typeface="Calibri"/>
              <a:ea typeface="Calibri"/>
              <a:cs typeface="Calibri"/>
              <a:sym typeface="Calibri"/>
            </a:endParaRPr>
          </a:p>
        </p:txBody>
      </p:sp>
      <p:sp>
        <p:nvSpPr>
          <p:cNvPr id="283" name="Google Shape;283;p36"/>
          <p:cNvSpPr txBox="1"/>
          <p:nvPr>
            <p:ph idx="4294967295" type="subTitle"/>
          </p:nvPr>
        </p:nvSpPr>
        <p:spPr>
          <a:xfrm>
            <a:off x="0" y="172525"/>
            <a:ext cx="8839200" cy="6533100"/>
          </a:xfrm>
          <a:prstGeom prst="rect">
            <a:avLst/>
          </a:prstGeom>
          <a:noFill/>
          <a:ln>
            <a:noFill/>
          </a:ln>
        </p:spPr>
        <p:txBody>
          <a:bodyPr anchorCtr="0" anchor="t" bIns="45700" lIns="91425" spcFirstLastPara="1" rIns="91425" wrap="square" tIns="45700">
            <a:noAutofit/>
          </a:bodyPr>
          <a:lstStyle/>
          <a:p>
            <a:pPr indent="0" lvl="0" marL="457200" marR="0" rtl="0" algn="l">
              <a:lnSpc>
                <a:spcPct val="115000"/>
              </a:lnSpc>
              <a:spcBef>
                <a:spcPts val="480"/>
              </a:spcBef>
              <a:spcAft>
                <a:spcPts val="0"/>
              </a:spcAft>
              <a:buClr>
                <a:schemeClr val="dk2"/>
              </a:buClr>
              <a:buSzPts val="1800"/>
              <a:buFont typeface="Arial"/>
              <a:buNone/>
            </a:pPr>
            <a:r>
              <a:t/>
            </a:r>
            <a:endParaRPr b="0" i="0" sz="2800" u="none" cap="none" strike="noStrike">
              <a:solidFill>
                <a:schemeClr val="dk2"/>
              </a:solidFill>
              <a:latin typeface="Arial"/>
              <a:ea typeface="Arial"/>
              <a:cs typeface="Arial"/>
              <a:sym typeface="Arial"/>
            </a:endParaRPr>
          </a:p>
          <a:p>
            <a:pPr indent="-342900" lvl="0" marL="342900" marR="0" rtl="0" algn="l">
              <a:lnSpc>
                <a:spcPct val="115000"/>
              </a:lnSpc>
              <a:spcBef>
                <a:spcPts val="480"/>
              </a:spcBef>
              <a:spcAft>
                <a:spcPts val="0"/>
              </a:spcAft>
              <a:buClr>
                <a:schemeClr val="dk1"/>
              </a:buClr>
              <a:buSzPts val="2800"/>
              <a:buFont typeface="Arial"/>
              <a:buChar char="•"/>
            </a:pPr>
            <a:r>
              <a:rPr b="1" i="0" lang="en-US" sz="2800" u="sng" cap="none" strike="noStrike">
                <a:solidFill>
                  <a:srgbClr val="FF0000"/>
                </a:solidFill>
                <a:latin typeface="Calibri"/>
                <a:ea typeface="Calibri"/>
                <a:cs typeface="Calibri"/>
                <a:sym typeface="Calibri"/>
              </a:rPr>
              <a:t>String Constant Pool Difference:</a:t>
            </a:r>
            <a:r>
              <a:rPr b="0" i="0" lang="en-US" sz="2800" u="none" cap="none" strike="noStrike">
                <a:solidFill>
                  <a:schemeClr val="dk1"/>
                </a:solidFill>
                <a:latin typeface="Calibri"/>
                <a:ea typeface="Calibri"/>
                <a:cs typeface="Calibri"/>
                <a:sym typeface="Calibri"/>
              </a:rPr>
              <a:t> String uses a pool internally unlike StringBuffer and StringBuilder. Though compiler implicitly uses pool for a String, you can explicitly do it using String s3=s1.intern(); </a:t>
            </a:r>
            <a:endParaRPr b="0" i="0" sz="2800" u="none" cap="none" strike="noStrike">
              <a:solidFill>
                <a:schemeClr val="dk2"/>
              </a:solidFill>
              <a:latin typeface="Arial"/>
              <a:ea typeface="Arial"/>
              <a:cs typeface="Arial"/>
              <a:sym typeface="Arial"/>
            </a:endParaRPr>
          </a:p>
          <a:p>
            <a:pPr indent="-342900" lvl="0" marL="342900" marR="0" rtl="0" algn="l">
              <a:lnSpc>
                <a:spcPct val="115000"/>
              </a:lnSpc>
              <a:spcBef>
                <a:spcPts val="48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This is advantage of String. </a:t>
            </a:r>
            <a:endParaRPr b="0" i="0" sz="2800" u="none" cap="none" strike="noStrike">
              <a:solidFill>
                <a:schemeClr val="dk2"/>
              </a:solidFill>
              <a:latin typeface="Arial"/>
              <a:ea typeface="Arial"/>
              <a:cs typeface="Arial"/>
              <a:sym typeface="Arial"/>
            </a:endParaRPr>
          </a:p>
          <a:p>
            <a:pPr indent="-342900" lvl="0" marL="342900" marR="0" rtl="0" algn="l">
              <a:lnSpc>
                <a:spcPct val="115000"/>
              </a:lnSpc>
              <a:spcBef>
                <a:spcPts val="480"/>
              </a:spcBef>
              <a:spcAft>
                <a:spcPts val="160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Here Fly Weight Design Pattern is used</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Google Shape;289;p37"/>
          <p:cNvSpPr txBox="1"/>
          <p:nvPr>
            <p:ph idx="1" type="subTitle"/>
          </p:nvPr>
        </p:nvSpPr>
        <p:spPr>
          <a:xfrm>
            <a:off x="0" y="172525"/>
            <a:ext cx="9144000" cy="66855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888888"/>
              </a:buClr>
              <a:buSzPts val="3200"/>
              <a:buNone/>
            </a:pPr>
            <a:r>
              <a:rPr b="1" lang="en-US">
                <a:solidFill>
                  <a:srgbClr val="FF0000"/>
                </a:solidFill>
              </a:rPr>
              <a:t>Difference between String and StringBuffer</a:t>
            </a:r>
            <a:endParaRPr b="1">
              <a:solidFill>
                <a:srgbClr val="FF0000"/>
              </a:solidFill>
            </a:endParaRPr>
          </a:p>
          <a:p>
            <a:pPr indent="0" lvl="0" marL="0" rtl="0" algn="just">
              <a:lnSpc>
                <a:spcPct val="100000"/>
              </a:lnSpc>
              <a:spcBef>
                <a:spcPts val="640"/>
              </a:spcBef>
              <a:spcAft>
                <a:spcPts val="0"/>
              </a:spcAft>
              <a:buClr>
                <a:srgbClr val="888888"/>
              </a:buClr>
              <a:buSzPts val="3200"/>
              <a:buNone/>
            </a:pPr>
            <a:r>
              <a:rPr lang="en-US"/>
              <a:t>String is immutable, but StringBuffer is mutable.</a:t>
            </a:r>
            <a:endParaRPr/>
          </a:p>
          <a:p>
            <a:pPr indent="0" lvl="0" marL="0" rtl="0" algn="just">
              <a:lnSpc>
                <a:spcPct val="100000"/>
              </a:lnSpc>
              <a:spcBef>
                <a:spcPts val="640"/>
              </a:spcBef>
              <a:spcAft>
                <a:spcPts val="0"/>
              </a:spcAft>
              <a:buClr>
                <a:srgbClr val="888888"/>
              </a:buClr>
              <a:buSzPts val="3200"/>
              <a:buNone/>
            </a:pPr>
            <a:r>
              <a:rPr lang="en-US"/>
              <a:t>That means a String object once created, cannot be changed, when any changes done, a new String object gets created, and old object may continue to exist.</a:t>
            </a:r>
            <a:endParaRPr/>
          </a:p>
          <a:p>
            <a:pPr indent="0" lvl="0" marL="0" rtl="0" algn="just">
              <a:lnSpc>
                <a:spcPct val="100000"/>
              </a:lnSpc>
              <a:spcBef>
                <a:spcPts val="640"/>
              </a:spcBef>
              <a:spcAft>
                <a:spcPts val="0"/>
              </a:spcAft>
              <a:buClr>
                <a:srgbClr val="888888"/>
              </a:buClr>
              <a:buSzPts val="3200"/>
              <a:buNone/>
            </a:pPr>
            <a:r>
              <a:rPr lang="en-US"/>
              <a:t>But StringBuffer object once created, can get changed.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3" name="Shape 293"/>
        <p:cNvGrpSpPr/>
        <p:nvPr/>
      </p:nvGrpSpPr>
      <p:grpSpPr>
        <a:xfrm>
          <a:off x="0" y="0"/>
          <a:ext cx="0" cy="0"/>
          <a:chOff x="0" y="0"/>
          <a:chExt cx="0" cy="0"/>
        </a:xfrm>
      </p:grpSpPr>
      <p:sp>
        <p:nvSpPr>
          <p:cNvPr id="294" name="Google Shape;294;p38"/>
          <p:cNvSpPr txBox="1"/>
          <p:nvPr>
            <p:ph idx="4294967295" type="ctrTitle"/>
          </p:nvPr>
        </p:nvSpPr>
        <p:spPr>
          <a:xfrm>
            <a:off x="152400" y="381000"/>
            <a:ext cx="8610600" cy="4762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959"/>
              <a:buFont typeface="Calibri"/>
              <a:buNone/>
            </a:pPr>
            <a:r>
              <a:rPr b="1" i="0" lang="en-US" sz="3959" u="none" cap="none" strike="noStrike">
                <a:solidFill>
                  <a:srgbClr val="FF0000"/>
                </a:solidFill>
                <a:latin typeface="Calibri"/>
                <a:ea typeface="Calibri"/>
                <a:cs typeface="Calibri"/>
                <a:sym typeface="Calibri"/>
              </a:rPr>
              <a:t>String performance</a:t>
            </a:r>
            <a:endParaRPr b="1" i="0" sz="3959" u="none" cap="none" strike="noStrike">
              <a:solidFill>
                <a:srgbClr val="FF0000"/>
              </a:solidFill>
              <a:latin typeface="Calibri"/>
              <a:ea typeface="Calibri"/>
              <a:cs typeface="Calibri"/>
              <a:sym typeface="Calibri"/>
            </a:endParaRPr>
          </a:p>
        </p:txBody>
      </p:sp>
      <p:sp>
        <p:nvSpPr>
          <p:cNvPr id="295" name="Google Shape;295;p38"/>
          <p:cNvSpPr txBox="1"/>
          <p:nvPr>
            <p:ph idx="4294967295" type="subTitle"/>
          </p:nvPr>
        </p:nvSpPr>
        <p:spPr>
          <a:xfrm>
            <a:off x="0" y="990600"/>
            <a:ext cx="88392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5000"/>
              </a:lnSpc>
              <a:spcBef>
                <a:spcPts val="0"/>
              </a:spcBef>
              <a:spcAft>
                <a:spcPts val="0"/>
              </a:spcAft>
              <a:buClr>
                <a:schemeClr val="dk1"/>
              </a:buClr>
              <a:buSzPts val="3200"/>
              <a:buFont typeface="Arial"/>
              <a:buChar char="•"/>
            </a:pPr>
            <a:r>
              <a:rPr b="1" i="0" lang="en-US" sz="2800" u="none" cap="none" strike="noStrike">
                <a:solidFill>
                  <a:srgbClr val="FF0000"/>
                </a:solidFill>
                <a:latin typeface="Calibri"/>
                <a:ea typeface="Calibri"/>
                <a:cs typeface="Calibri"/>
                <a:sym typeface="Calibri"/>
              </a:rPr>
              <a:t>Thread-Safety Difference:</a:t>
            </a:r>
            <a:r>
              <a:rPr b="0" i="0" lang="en-US" sz="32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Difference between StringBuffer and StringBuilder is that</a:t>
            </a:r>
            <a:r>
              <a:rPr b="0" i="0" lang="en-US" sz="2800" u="none" cap="none" strike="noStrike">
                <a:solidFill>
                  <a:srgbClr val="FF0000"/>
                </a:solidFill>
                <a:latin typeface="Calibri"/>
                <a:ea typeface="Calibri"/>
                <a:cs typeface="Calibri"/>
                <a:sym typeface="Calibri"/>
              </a:rPr>
              <a:t> </a:t>
            </a:r>
            <a:r>
              <a:rPr b="1" i="0" lang="en-US" sz="2800" u="none" cap="none" strike="noStrike">
                <a:solidFill>
                  <a:srgbClr val="FF0000"/>
                </a:solidFill>
                <a:latin typeface="Calibri"/>
                <a:ea typeface="Calibri"/>
                <a:cs typeface="Calibri"/>
                <a:sym typeface="Calibri"/>
              </a:rPr>
              <a:t>StringBuffer is thread-safe</a:t>
            </a:r>
            <a:r>
              <a:rPr b="0" i="0" lang="en-US" sz="2800" u="none" cap="none" strike="noStrike">
                <a:solidFill>
                  <a:srgbClr val="FF0000"/>
                </a:solidFill>
                <a:latin typeface="Calibri"/>
                <a:ea typeface="Calibri"/>
                <a:cs typeface="Calibri"/>
                <a:sym typeface="Calibri"/>
              </a:rPr>
              <a:t>. </a:t>
            </a:r>
            <a:endParaRPr b="0" i="0" sz="2800" u="none" cap="none" strike="noStrike">
              <a:solidFill>
                <a:srgbClr val="FF0000"/>
              </a:solidFill>
              <a:latin typeface="Arial"/>
              <a:ea typeface="Arial"/>
              <a:cs typeface="Arial"/>
              <a:sym typeface="Arial"/>
            </a:endParaRPr>
          </a:p>
          <a:p>
            <a:pPr indent="-317500" lvl="0" marL="342900" marR="0" rtl="0" algn="l">
              <a:lnSpc>
                <a:spcPct val="115000"/>
              </a:lnSpc>
              <a:spcBef>
                <a:spcPts val="64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When the application needs to be run only in a single thread then it is better to use StringBuilder. </a:t>
            </a:r>
            <a:endParaRPr b="0" i="0" sz="2800" u="none" cap="none" strike="noStrike">
              <a:solidFill>
                <a:schemeClr val="dk2"/>
              </a:solidFill>
              <a:latin typeface="Arial"/>
              <a:ea typeface="Arial"/>
              <a:cs typeface="Arial"/>
              <a:sym typeface="Arial"/>
            </a:endParaRPr>
          </a:p>
          <a:p>
            <a:pPr indent="-317500" lvl="0" marL="342900" marR="0" rtl="0" algn="l">
              <a:lnSpc>
                <a:spcPct val="115000"/>
              </a:lnSpc>
              <a:spcBef>
                <a:spcPts val="640"/>
              </a:spcBef>
              <a:spcAft>
                <a:spcPts val="1600"/>
              </a:spcAft>
              <a:buClr>
                <a:schemeClr val="dk1"/>
              </a:buClr>
              <a:buSzPts val="2800"/>
              <a:buFont typeface="Arial"/>
              <a:buChar char="•"/>
            </a:pPr>
            <a:r>
              <a:rPr b="1" i="0" lang="en-US" sz="2800" u="none" cap="none" strike="noStrike">
                <a:solidFill>
                  <a:srgbClr val="FF0000"/>
                </a:solidFill>
                <a:latin typeface="Calibri"/>
                <a:ea typeface="Calibri"/>
                <a:cs typeface="Calibri"/>
                <a:sym typeface="Calibri"/>
              </a:rPr>
              <a:t>StringBuilder is more efficient than StringBuffer</a:t>
            </a:r>
            <a:br>
              <a:rPr b="0" i="0" lang="en-US" sz="2800" u="none" cap="none" strike="noStrike">
                <a:solidFill>
                  <a:schemeClr val="dk1"/>
                </a:solidFill>
                <a:latin typeface="Calibri"/>
                <a:ea typeface="Calibri"/>
                <a:cs typeface="Calibri"/>
                <a:sym typeface="Calibri"/>
              </a:rPr>
            </a:b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9" name="Shape 299"/>
        <p:cNvGrpSpPr/>
        <p:nvPr/>
      </p:nvGrpSpPr>
      <p:grpSpPr>
        <a:xfrm>
          <a:off x="0" y="0"/>
          <a:ext cx="0" cy="0"/>
          <a:chOff x="0" y="0"/>
          <a:chExt cx="0" cy="0"/>
        </a:xfrm>
      </p:grpSpPr>
      <p:sp>
        <p:nvSpPr>
          <p:cNvPr id="300" name="Google Shape;300;p39"/>
          <p:cNvSpPr txBox="1"/>
          <p:nvPr>
            <p:ph idx="4294967295" type="ctrTitle"/>
          </p:nvPr>
        </p:nvSpPr>
        <p:spPr>
          <a:xfrm>
            <a:off x="152400" y="381000"/>
            <a:ext cx="8610600" cy="4762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959"/>
              <a:buFont typeface="Calibri"/>
              <a:buNone/>
            </a:pPr>
            <a:r>
              <a:rPr b="1" i="0" lang="en-US" sz="3959" u="none" cap="none" strike="noStrike">
                <a:solidFill>
                  <a:srgbClr val="FF0000"/>
                </a:solidFill>
                <a:latin typeface="Calibri"/>
                <a:ea typeface="Calibri"/>
                <a:cs typeface="Calibri"/>
                <a:sym typeface="Calibri"/>
              </a:rPr>
              <a:t>Create jar using Eclipse IDE</a:t>
            </a:r>
            <a:endParaRPr b="1" i="0" sz="3959" u="none" cap="none" strike="noStrike">
              <a:solidFill>
                <a:srgbClr val="FF0000"/>
              </a:solidFill>
              <a:latin typeface="Calibri"/>
              <a:ea typeface="Calibri"/>
              <a:cs typeface="Calibri"/>
              <a:sym typeface="Calibri"/>
            </a:endParaRPr>
          </a:p>
        </p:txBody>
      </p:sp>
      <p:pic>
        <p:nvPicPr>
          <p:cNvPr descr="Description: https://www.cs.utexas.edu/~scottm/cs307/handouts/Eclipse%20Help/pickExport.jpg" id="301" name="Google Shape;301;p39"/>
          <p:cNvPicPr preferRelativeResize="0"/>
          <p:nvPr/>
        </p:nvPicPr>
        <p:blipFill rotWithShape="1">
          <a:blip r:embed="rId4">
            <a:alphaModFix/>
          </a:blip>
          <a:srcRect b="0" l="0" r="0" t="0"/>
          <a:stretch/>
        </p:blipFill>
        <p:spPr>
          <a:xfrm>
            <a:off x="762000" y="875306"/>
            <a:ext cx="1790700" cy="2362200"/>
          </a:xfrm>
          <a:prstGeom prst="rect">
            <a:avLst/>
          </a:prstGeom>
          <a:noFill/>
          <a:ln>
            <a:noFill/>
          </a:ln>
        </p:spPr>
      </p:pic>
      <p:pic>
        <p:nvPicPr>
          <p:cNvPr descr="Description: https://www.cs.utexas.edu/~scottm/cs307/handouts/Eclipse%20Help/pickJar.jpg" id="302" name="Google Shape;302;p39"/>
          <p:cNvPicPr preferRelativeResize="0"/>
          <p:nvPr/>
        </p:nvPicPr>
        <p:blipFill rotWithShape="1">
          <a:blip r:embed="rId5">
            <a:alphaModFix/>
          </a:blip>
          <a:srcRect b="0" l="0" r="0" t="0"/>
          <a:stretch/>
        </p:blipFill>
        <p:spPr>
          <a:xfrm>
            <a:off x="533400" y="3581400"/>
            <a:ext cx="2247900" cy="1836738"/>
          </a:xfrm>
          <a:prstGeom prst="rect">
            <a:avLst/>
          </a:prstGeom>
          <a:noFill/>
          <a:ln>
            <a:noFill/>
          </a:ln>
        </p:spPr>
      </p:pic>
      <p:sp>
        <p:nvSpPr>
          <p:cNvPr id="303" name="Google Shape;303;p39"/>
          <p:cNvSpPr/>
          <p:nvPr/>
        </p:nvSpPr>
        <p:spPr>
          <a:xfrm>
            <a:off x="2819400" y="1418510"/>
            <a:ext cx="5334000" cy="132343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Either from the context menu or from the menu bar's </a:t>
            </a:r>
            <a:r>
              <a:rPr b="1" i="0" lang="en-US" sz="2800" u="none" cap="none" strike="noStrike">
                <a:solidFill>
                  <a:srgbClr val="000000"/>
                </a:solidFill>
                <a:latin typeface="Calibri"/>
                <a:ea typeface="Calibri"/>
                <a:cs typeface="Calibri"/>
                <a:sym typeface="Calibri"/>
              </a:rPr>
              <a:t>File</a:t>
            </a:r>
            <a:r>
              <a:rPr b="0" i="0" lang="en-US" sz="2800" u="none" cap="none" strike="noStrike">
                <a:solidFill>
                  <a:srgbClr val="000000"/>
                </a:solidFill>
                <a:latin typeface="Calibri"/>
                <a:ea typeface="Calibri"/>
                <a:cs typeface="Calibri"/>
                <a:sym typeface="Calibri"/>
              </a:rPr>
              <a:t> menu, select </a:t>
            </a:r>
            <a:r>
              <a:rPr b="1" i="0" lang="en-US" sz="2800" u="none" cap="none" strike="noStrike">
                <a:solidFill>
                  <a:srgbClr val="000000"/>
                </a:solidFill>
                <a:latin typeface="Calibri"/>
                <a:ea typeface="Calibri"/>
                <a:cs typeface="Calibri"/>
                <a:sym typeface="Calibri"/>
              </a:rPr>
              <a:t>Export</a:t>
            </a:r>
            <a:r>
              <a:rPr b="0" i="0" lang="en-US" sz="2800" u="none" cap="none" strike="noStrike">
                <a:solidFill>
                  <a:srgbClr val="000000"/>
                </a:solidFill>
                <a:latin typeface="Calibri"/>
                <a:ea typeface="Calibri"/>
                <a:cs typeface="Calibri"/>
                <a:sym typeface="Calibri"/>
              </a:rPr>
              <a:t>. </a:t>
            </a:r>
            <a:br>
              <a:rPr b="0" i="0" lang="en-US" sz="2800" u="none" cap="none" strike="noStrike">
                <a:solidFill>
                  <a:srgbClr val="000000"/>
                </a:solidFill>
                <a:latin typeface="Calibri"/>
                <a:ea typeface="Calibri"/>
                <a:cs typeface="Calibri"/>
                <a:sym typeface="Calibri"/>
              </a:rPr>
            </a:br>
            <a:br>
              <a:rPr b="0" i="0" lang="en-US" sz="2800" u="none" cap="none" strike="noStrike">
                <a:solidFill>
                  <a:srgbClr val="000000"/>
                </a:solidFill>
                <a:latin typeface="Calibri"/>
                <a:ea typeface="Calibri"/>
                <a:cs typeface="Calibri"/>
                <a:sym typeface="Calibri"/>
              </a:rPr>
            </a:br>
            <a:endParaRPr b="0" i="0" sz="2800" u="none" cap="none" strike="noStrike">
              <a:solidFill>
                <a:schemeClr val="dk1"/>
              </a:solidFill>
              <a:latin typeface="Arial"/>
              <a:ea typeface="Arial"/>
              <a:cs typeface="Arial"/>
              <a:sym typeface="Arial"/>
            </a:endParaRPr>
          </a:p>
        </p:txBody>
      </p:sp>
      <p:sp>
        <p:nvSpPr>
          <p:cNvPr id="304" name="Google Shape;304;p39"/>
          <p:cNvSpPr/>
          <p:nvPr/>
        </p:nvSpPr>
        <p:spPr>
          <a:xfrm>
            <a:off x="2895600" y="3691855"/>
            <a:ext cx="6494085" cy="161582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Calibri"/>
              <a:buNone/>
            </a:pPr>
            <a:br>
              <a:rPr b="0" i="0" lang="en-US" sz="1300" u="none" cap="none" strike="noStrike">
                <a:solidFill>
                  <a:srgbClr val="000000"/>
                </a:solidFill>
                <a:latin typeface="Calibri"/>
                <a:ea typeface="Calibri"/>
                <a:cs typeface="Calibri"/>
                <a:sym typeface="Calibri"/>
              </a:rPr>
            </a:br>
            <a:br>
              <a:rPr b="0" i="0" lang="en-US" sz="1300" u="none" cap="none" strike="noStrike">
                <a:solidFill>
                  <a:srgbClr val="000000"/>
                </a:solidFill>
                <a:latin typeface="Calibri"/>
                <a:ea typeface="Calibri"/>
                <a:cs typeface="Calibri"/>
                <a:sym typeface="Calibri"/>
              </a:rPr>
            </a:br>
            <a:r>
              <a:rPr b="0" i="0" lang="en-US" sz="2800" u="none" cap="none" strike="noStrike">
                <a:solidFill>
                  <a:srgbClr val="000000"/>
                </a:solidFill>
                <a:latin typeface="Calibri"/>
                <a:ea typeface="Calibri"/>
                <a:cs typeface="Calibri"/>
                <a:sym typeface="Calibri"/>
              </a:rPr>
              <a:t>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800" u="none" cap="none" strike="noStrike">
                <a:solidFill>
                  <a:srgbClr val="000000"/>
                </a:solidFill>
                <a:latin typeface="Arial"/>
                <a:ea typeface="Arial"/>
                <a:cs typeface="Arial"/>
                <a:sym typeface="Arial"/>
              </a:rPr>
              <a:t>Expand the </a:t>
            </a:r>
            <a:r>
              <a:rPr b="1" i="0" lang="en-US" sz="2800" u="none" cap="none" strike="noStrike">
                <a:solidFill>
                  <a:srgbClr val="000000"/>
                </a:solidFill>
                <a:latin typeface="Arial"/>
                <a:ea typeface="Arial"/>
                <a:cs typeface="Arial"/>
                <a:sym typeface="Arial"/>
              </a:rPr>
              <a:t>Java</a:t>
            </a:r>
            <a:r>
              <a:rPr b="0" i="0" lang="en-US" sz="2800" u="none" cap="none" strike="noStrike">
                <a:solidFill>
                  <a:srgbClr val="000000"/>
                </a:solidFill>
                <a:latin typeface="Arial"/>
                <a:ea typeface="Arial"/>
                <a:cs typeface="Arial"/>
                <a:sym typeface="Arial"/>
              </a:rPr>
              <a:t> node and select </a:t>
            </a:r>
            <a:r>
              <a:rPr b="1" i="0" lang="en-US" sz="2800" u="none" cap="none" strike="noStrike">
                <a:solidFill>
                  <a:srgbClr val="000000"/>
                </a:solidFill>
                <a:latin typeface="Arial"/>
                <a:ea typeface="Arial"/>
                <a:cs typeface="Arial"/>
                <a:sym typeface="Arial"/>
              </a:rPr>
              <a:t>JAR file</a:t>
            </a:r>
            <a:r>
              <a:rPr b="0" i="0" lang="en-US" sz="2800" u="none" cap="none" strike="noStrike">
                <a:solidFill>
                  <a:srgbClr val="000000"/>
                </a:solidFill>
                <a:latin typeface="Arial"/>
                <a:ea typeface="Arial"/>
                <a:cs typeface="Arial"/>
                <a:sym typeface="Arial"/>
              </a:rPr>
              <a:t>. Click </a:t>
            </a:r>
            <a:r>
              <a:rPr b="1" i="0" lang="en-US" sz="2800" u="none" cap="none" strike="noStrike">
                <a:solidFill>
                  <a:srgbClr val="000000"/>
                </a:solidFill>
                <a:latin typeface="Arial"/>
                <a:ea typeface="Arial"/>
                <a:cs typeface="Arial"/>
                <a:sym typeface="Arial"/>
              </a:rPr>
              <a:t>Next</a:t>
            </a:r>
            <a:r>
              <a:rPr b="0" i="0" lang="en-US" sz="2800" u="none" cap="none" strike="noStrike">
                <a:solidFill>
                  <a:srgbClr val="000000"/>
                </a:solidFill>
                <a:latin typeface="Arial"/>
                <a:ea typeface="Arial"/>
                <a:cs typeface="Arial"/>
                <a:sym typeface="Arial"/>
              </a:rPr>
              <a:t>. </a:t>
            </a:r>
            <a:br>
              <a:rPr b="0" i="0" lang="en-US" sz="2000" u="none" cap="none" strike="noStrike">
                <a:solidFill>
                  <a:srgbClr val="000000"/>
                </a:solidFill>
                <a:latin typeface="Arial"/>
                <a:ea typeface="Arial"/>
                <a:cs typeface="Arial"/>
                <a:sym typeface="Arial"/>
              </a:rPr>
            </a:br>
            <a:br>
              <a:rPr b="0" i="0" lang="en-US" sz="2000" u="none" cap="none" strike="noStrike">
                <a:solidFill>
                  <a:srgbClr val="000000"/>
                </a:solidFill>
                <a:latin typeface="Arial"/>
                <a:ea typeface="Arial"/>
                <a:cs typeface="Arial"/>
                <a:sym typeface="Arial"/>
              </a:rPr>
            </a:br>
            <a:endParaRPr b="0" i="0" sz="2000" u="none" cap="none" strike="noStrike">
              <a:solidFill>
                <a:schemeClr val="dk1"/>
              </a:solidFill>
              <a:latin typeface="Arial"/>
              <a:ea typeface="Arial"/>
              <a:cs typeface="Arial"/>
              <a:sym typeface="Arial"/>
            </a:endParaRPr>
          </a:p>
        </p:txBody>
      </p:sp>
      <p:sp>
        <p:nvSpPr>
          <p:cNvPr id="305" name="Google Shape;305;p39"/>
          <p:cNvSpPr/>
          <p:nvPr/>
        </p:nvSpPr>
        <p:spPr>
          <a:xfrm>
            <a:off x="0" y="4656138"/>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br>
              <a:rPr b="0" i="0" lang="en-US" sz="1300" u="none" cap="none" strike="noStrike">
                <a:solidFill>
                  <a:srgbClr val="000000"/>
                </a:solidFill>
                <a:latin typeface="Arial"/>
                <a:ea typeface="Arial"/>
                <a:cs typeface="Arial"/>
                <a:sym typeface="Arial"/>
              </a:rPr>
            </a:br>
            <a:br>
              <a:rPr b="0" i="0" lang="en-US" sz="13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p4"/>
          <p:cNvSpPr txBox="1"/>
          <p:nvPr>
            <p:ph idx="1" type="subTitle"/>
          </p:nvPr>
        </p:nvSpPr>
        <p:spPr>
          <a:xfrm>
            <a:off x="167475" y="194100"/>
            <a:ext cx="8976600" cy="66639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240"/>
              <a:buNone/>
            </a:pPr>
            <a:r>
              <a:rPr b="1" lang="en-US" sz="3000">
                <a:solidFill>
                  <a:srgbClr val="FF0000"/>
                </a:solidFill>
              </a:rPr>
              <a:t>Packages</a:t>
            </a:r>
            <a:endParaRPr b="1" sz="3000"/>
          </a:p>
          <a:p>
            <a:pPr indent="-514350" lvl="0" marL="514350" rtl="0" algn="just">
              <a:lnSpc>
                <a:spcPct val="80000"/>
              </a:lnSpc>
              <a:spcBef>
                <a:spcPts val="448"/>
              </a:spcBef>
              <a:spcAft>
                <a:spcPts val="0"/>
              </a:spcAft>
              <a:buClr>
                <a:srgbClr val="888888"/>
              </a:buClr>
              <a:buSzPts val="2240"/>
              <a:buNone/>
            </a:pPr>
            <a:r>
              <a:t/>
            </a:r>
            <a:endParaRPr b="1" sz="3000"/>
          </a:p>
          <a:p>
            <a:pPr indent="-514350" lvl="0" marL="514350" rtl="0" algn="just">
              <a:lnSpc>
                <a:spcPct val="80000"/>
              </a:lnSpc>
              <a:spcBef>
                <a:spcPts val="448"/>
              </a:spcBef>
              <a:spcAft>
                <a:spcPts val="0"/>
              </a:spcAft>
              <a:buClr>
                <a:srgbClr val="FF0000"/>
              </a:buClr>
              <a:buSzPts val="2240"/>
              <a:buNone/>
            </a:pPr>
            <a:r>
              <a:rPr lang="en-US" sz="3000"/>
              <a:t>Below are keywords used in packages</a:t>
            </a:r>
            <a:endParaRPr sz="3000"/>
          </a:p>
          <a:p>
            <a:pPr indent="-514350" lvl="0" marL="514350" rtl="0" algn="just">
              <a:lnSpc>
                <a:spcPct val="80000"/>
              </a:lnSpc>
              <a:spcBef>
                <a:spcPts val="448"/>
              </a:spcBef>
              <a:spcAft>
                <a:spcPts val="0"/>
              </a:spcAft>
              <a:buClr>
                <a:srgbClr val="FF0000"/>
              </a:buClr>
              <a:buSzPts val="3000"/>
              <a:buAutoNum type="arabicPeriod"/>
            </a:pPr>
            <a:r>
              <a:rPr b="1" lang="en-US" sz="3000">
                <a:solidFill>
                  <a:srgbClr val="FF0000"/>
                </a:solidFill>
              </a:rPr>
              <a:t>package</a:t>
            </a:r>
            <a:r>
              <a:rPr lang="en-US" sz="3000"/>
              <a:t> – indicates that the current file belongs to certain package. Each file can have only one package statement, that too it need to be first statement in a .java file</a:t>
            </a:r>
            <a:endParaRPr sz="3000"/>
          </a:p>
          <a:p>
            <a:pPr indent="-514350" lvl="0" marL="514350" rtl="0" algn="just">
              <a:lnSpc>
                <a:spcPct val="80000"/>
              </a:lnSpc>
              <a:spcBef>
                <a:spcPts val="448"/>
              </a:spcBef>
              <a:spcAft>
                <a:spcPts val="0"/>
              </a:spcAft>
              <a:buClr>
                <a:srgbClr val="FF0000"/>
              </a:buClr>
              <a:buSzPts val="3000"/>
              <a:buAutoNum type="arabicPeriod"/>
            </a:pPr>
            <a:r>
              <a:rPr b="1" lang="en-US" sz="3000">
                <a:solidFill>
                  <a:srgbClr val="FF0000"/>
                </a:solidFill>
              </a:rPr>
              <a:t>import</a:t>
            </a:r>
            <a:r>
              <a:rPr lang="en-US" sz="3000"/>
              <a:t>  - code in the file is dependent on class or interface in some other package. Each .java file can have any number of import statements.</a:t>
            </a:r>
            <a:endParaRPr sz="3000"/>
          </a:p>
          <a:p>
            <a:pPr indent="0" lvl="0" marL="457200" rtl="0" algn="just">
              <a:lnSpc>
                <a:spcPct val="80000"/>
              </a:lnSpc>
              <a:spcBef>
                <a:spcPts val="448"/>
              </a:spcBef>
              <a:spcAft>
                <a:spcPts val="0"/>
              </a:spcAft>
              <a:buSzPts val="2800"/>
              <a:buNone/>
            </a:pPr>
            <a:r>
              <a:t/>
            </a:r>
            <a:endParaRPr sz="3000"/>
          </a:p>
          <a:p>
            <a:pPr indent="0" lvl="0" marL="57150" rtl="0" algn="just">
              <a:lnSpc>
                <a:spcPct val="80000"/>
              </a:lnSpc>
              <a:spcBef>
                <a:spcPts val="448"/>
              </a:spcBef>
              <a:spcAft>
                <a:spcPts val="0"/>
              </a:spcAft>
              <a:buClr>
                <a:srgbClr val="888888"/>
              </a:buClr>
              <a:buSzPts val="2240"/>
              <a:buNone/>
            </a:pPr>
            <a:r>
              <a:rPr lang="en-US" sz="3000"/>
              <a:t>A separate folder or directory is created for each package. A  package can be spread across multiple .java files. When IDEs are used folder is automatically created, when a new package is created.</a:t>
            </a:r>
            <a:endParaRPr sz="3000"/>
          </a:p>
          <a:p>
            <a:pPr indent="-514350" lvl="0" marL="514350" rtl="0" algn="just">
              <a:lnSpc>
                <a:spcPct val="80000"/>
              </a:lnSpc>
              <a:spcBef>
                <a:spcPts val="448"/>
              </a:spcBef>
              <a:spcAft>
                <a:spcPts val="0"/>
              </a:spcAft>
              <a:buClr>
                <a:srgbClr val="888888"/>
              </a:buClr>
              <a:buSzPts val="2240"/>
              <a:buNone/>
            </a:pPr>
            <a:r>
              <a:t/>
            </a:r>
            <a:endParaRPr sz="3000"/>
          </a:p>
        </p:txBody>
      </p:sp>
      <p:sp>
        <p:nvSpPr>
          <p:cNvPr id="78" name="Google Shape;78;p4"/>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9" name="Shape 309"/>
        <p:cNvGrpSpPr/>
        <p:nvPr/>
      </p:nvGrpSpPr>
      <p:grpSpPr>
        <a:xfrm>
          <a:off x="0" y="0"/>
          <a:ext cx="0" cy="0"/>
          <a:chOff x="0" y="0"/>
          <a:chExt cx="0" cy="0"/>
        </a:xfrm>
      </p:grpSpPr>
      <p:sp>
        <p:nvSpPr>
          <p:cNvPr id="310" name="Google Shape;310;p40"/>
          <p:cNvSpPr txBox="1"/>
          <p:nvPr>
            <p:ph idx="4294967295" type="ctrTitle"/>
          </p:nvPr>
        </p:nvSpPr>
        <p:spPr>
          <a:xfrm>
            <a:off x="266700" y="76200"/>
            <a:ext cx="8610600" cy="4762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959"/>
              <a:buFont typeface="Calibri"/>
              <a:buNone/>
            </a:pPr>
            <a:r>
              <a:rPr b="1" i="0" lang="en-US" sz="3959" u="none" cap="none" strike="noStrike">
                <a:solidFill>
                  <a:srgbClr val="FF0000"/>
                </a:solidFill>
                <a:latin typeface="Calibri"/>
                <a:ea typeface="Calibri"/>
                <a:cs typeface="Calibri"/>
                <a:sym typeface="Calibri"/>
              </a:rPr>
              <a:t>Create jar using Eclipse IDE</a:t>
            </a:r>
            <a:endParaRPr b="1" i="0" sz="3959" u="none" cap="none" strike="noStrike">
              <a:solidFill>
                <a:srgbClr val="FF0000"/>
              </a:solidFill>
              <a:latin typeface="Calibri"/>
              <a:ea typeface="Calibri"/>
              <a:cs typeface="Calibri"/>
              <a:sym typeface="Calibri"/>
            </a:endParaRPr>
          </a:p>
        </p:txBody>
      </p:sp>
      <p:sp>
        <p:nvSpPr>
          <p:cNvPr id="311" name="Google Shape;311;p40"/>
          <p:cNvSpPr/>
          <p:nvPr/>
        </p:nvSpPr>
        <p:spPr>
          <a:xfrm>
            <a:off x="0" y="4656138"/>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br>
              <a:rPr b="0" i="0" lang="en-US" sz="1300" u="none" cap="none" strike="noStrike">
                <a:solidFill>
                  <a:srgbClr val="000000"/>
                </a:solidFill>
                <a:latin typeface="Arial"/>
                <a:ea typeface="Arial"/>
                <a:cs typeface="Arial"/>
                <a:sym typeface="Arial"/>
              </a:rPr>
            </a:br>
            <a:br>
              <a:rPr b="0" i="0" lang="en-US" sz="13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descr="Description: https://www.cs.utexas.edu/~scottm/cs307/handouts/Eclipse%20Help/selectResources.jpg" id="312" name="Google Shape;312;p40"/>
          <p:cNvPicPr preferRelativeResize="0"/>
          <p:nvPr/>
        </p:nvPicPr>
        <p:blipFill rotWithShape="1">
          <a:blip r:embed="rId4">
            <a:alphaModFix/>
          </a:blip>
          <a:srcRect b="0" l="0" r="0" t="0"/>
          <a:stretch/>
        </p:blipFill>
        <p:spPr>
          <a:xfrm>
            <a:off x="76200" y="609600"/>
            <a:ext cx="2392363" cy="2743200"/>
          </a:xfrm>
          <a:prstGeom prst="rect">
            <a:avLst/>
          </a:prstGeom>
          <a:noFill/>
          <a:ln>
            <a:noFill/>
          </a:ln>
        </p:spPr>
      </p:pic>
      <p:sp>
        <p:nvSpPr>
          <p:cNvPr id="313" name="Google Shape;313;p40"/>
          <p:cNvSpPr/>
          <p:nvPr/>
        </p:nvSpPr>
        <p:spPr>
          <a:xfrm>
            <a:off x="2971800" y="990600"/>
            <a:ext cx="4237923" cy="224676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In the </a:t>
            </a:r>
            <a:r>
              <a:rPr b="1" i="0" lang="en-US" sz="2800" u="none" cap="none" strike="noStrike">
                <a:solidFill>
                  <a:srgbClr val="000000"/>
                </a:solidFill>
                <a:latin typeface="Calibri"/>
                <a:ea typeface="Calibri"/>
                <a:cs typeface="Calibri"/>
                <a:sym typeface="Calibri"/>
              </a:rPr>
              <a:t>JAR File Specification</a:t>
            </a:r>
            <a:r>
              <a:rPr b="0" i="0" lang="en-US" sz="2800" u="none" cap="none" strike="noStrike">
                <a:solidFill>
                  <a:srgbClr val="000000"/>
                </a:solidFill>
                <a:latin typeface="Calibri"/>
                <a:ea typeface="Calibri"/>
                <a:cs typeface="Calibri"/>
                <a:sym typeface="Calibri"/>
              </a:rPr>
              <a:t> page, select the resources that you want to export in the </a:t>
            </a:r>
            <a:r>
              <a:rPr b="1" i="0" lang="en-US" sz="2800" u="none" cap="none" strike="noStrike">
                <a:solidFill>
                  <a:srgbClr val="000000"/>
                </a:solidFill>
                <a:latin typeface="Calibri"/>
                <a:ea typeface="Calibri"/>
                <a:cs typeface="Calibri"/>
                <a:sym typeface="Calibri"/>
              </a:rPr>
              <a:t>Select the resources to export </a:t>
            </a:r>
            <a:r>
              <a:rPr b="0" i="0" lang="en-US" sz="2800" u="none" cap="none" strike="noStrike">
                <a:solidFill>
                  <a:srgbClr val="000000"/>
                </a:solidFill>
                <a:latin typeface="Calibri"/>
                <a:ea typeface="Calibri"/>
                <a:cs typeface="Calibri"/>
                <a:sym typeface="Calibri"/>
              </a:rPr>
              <a:t>field. </a:t>
            </a:r>
            <a:br>
              <a:rPr b="0" i="0" lang="en-US" sz="2000" u="none" cap="none" strike="noStrike">
                <a:solidFill>
                  <a:srgbClr val="000000"/>
                </a:solidFill>
                <a:latin typeface="Calibri"/>
                <a:ea typeface="Calibri"/>
                <a:cs typeface="Calibri"/>
                <a:sym typeface="Calibri"/>
              </a:rPr>
            </a:br>
            <a:br>
              <a:rPr b="0" i="0" lang="en-US" sz="2000" u="none" cap="none" strike="noStrike">
                <a:solidFill>
                  <a:srgbClr val="000000"/>
                </a:solidFill>
                <a:latin typeface="Calibri"/>
                <a:ea typeface="Calibri"/>
                <a:cs typeface="Calibri"/>
                <a:sym typeface="Calibri"/>
              </a:rPr>
            </a:br>
            <a:endParaRPr b="0" i="0" sz="2000" u="none" cap="none" strike="noStrike">
              <a:solidFill>
                <a:schemeClr val="dk1"/>
              </a:solidFill>
              <a:latin typeface="Arial"/>
              <a:ea typeface="Arial"/>
              <a:cs typeface="Arial"/>
              <a:sym typeface="Arial"/>
            </a:endParaRPr>
          </a:p>
        </p:txBody>
      </p:sp>
      <p:sp>
        <p:nvSpPr>
          <p:cNvPr id="314" name="Google Shape;314;p40"/>
          <p:cNvSpPr/>
          <p:nvPr/>
        </p:nvSpPr>
        <p:spPr>
          <a:xfrm>
            <a:off x="2615650" y="3981414"/>
            <a:ext cx="6261600" cy="230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5" name="Google Shape;315;p40"/>
          <p:cNvSpPr/>
          <p:nvPr/>
        </p:nvSpPr>
        <p:spPr>
          <a:xfrm>
            <a:off x="0" y="5135563"/>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br>
              <a:rPr b="0" i="0" lang="en-US" sz="1300" u="none" cap="none" strike="noStrike">
                <a:solidFill>
                  <a:srgbClr val="000000"/>
                </a:solidFill>
                <a:latin typeface="Arial"/>
                <a:ea typeface="Arial"/>
                <a:cs typeface="Arial"/>
                <a:sym typeface="Arial"/>
              </a:rPr>
            </a:br>
            <a:br>
              <a:rPr b="0" i="0" lang="en-US" sz="1300" u="none" cap="none" strike="noStrike">
                <a:solidFill>
                  <a:srgbClr val="000000"/>
                </a:solidFill>
                <a:latin typeface="Arial"/>
                <a:ea typeface="Arial"/>
                <a:cs typeface="Arial"/>
                <a:sym typeface="Arial"/>
              </a:rPr>
            </a:br>
            <a:br>
              <a:rPr b="0" i="0" lang="en-US" sz="13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9" name="Shape 319"/>
        <p:cNvGrpSpPr/>
        <p:nvPr/>
      </p:nvGrpSpPr>
      <p:grpSpPr>
        <a:xfrm>
          <a:off x="0" y="0"/>
          <a:ext cx="0" cy="0"/>
          <a:chOff x="0" y="0"/>
          <a:chExt cx="0" cy="0"/>
        </a:xfrm>
      </p:grpSpPr>
      <p:sp>
        <p:nvSpPr>
          <p:cNvPr id="320" name="Google Shape;320;p41"/>
          <p:cNvSpPr txBox="1"/>
          <p:nvPr>
            <p:ph idx="4294967295" type="ctrTitle"/>
          </p:nvPr>
        </p:nvSpPr>
        <p:spPr>
          <a:xfrm>
            <a:off x="266700" y="76200"/>
            <a:ext cx="8610600" cy="47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959"/>
              <a:buFont typeface="Calibri"/>
              <a:buNone/>
            </a:pPr>
            <a:r>
              <a:t/>
            </a:r>
            <a:endParaRPr b="0" i="0" sz="3959" u="none" cap="none" strike="noStrike">
              <a:solidFill>
                <a:schemeClr val="dk1"/>
              </a:solidFill>
              <a:latin typeface="Calibri"/>
              <a:ea typeface="Calibri"/>
              <a:cs typeface="Calibri"/>
              <a:sym typeface="Calibri"/>
            </a:endParaRPr>
          </a:p>
        </p:txBody>
      </p:sp>
      <p:sp>
        <p:nvSpPr>
          <p:cNvPr id="321" name="Google Shape;321;p41"/>
          <p:cNvSpPr/>
          <p:nvPr/>
        </p:nvSpPr>
        <p:spPr>
          <a:xfrm>
            <a:off x="0" y="4656138"/>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br>
              <a:rPr b="0" i="0" lang="en-US" sz="1300" u="none" cap="none" strike="noStrike">
                <a:solidFill>
                  <a:srgbClr val="000000"/>
                </a:solidFill>
                <a:latin typeface="Arial"/>
                <a:ea typeface="Arial"/>
                <a:cs typeface="Arial"/>
                <a:sym typeface="Arial"/>
              </a:rPr>
            </a:br>
            <a:br>
              <a:rPr b="0" i="0" lang="en-US" sz="13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descr="Description: https://www.cs.utexas.edu/~scottm/cs307/handouts/Eclipse%20Help/selectOther.jpg" id="322" name="Google Shape;322;p41"/>
          <p:cNvPicPr preferRelativeResize="0"/>
          <p:nvPr/>
        </p:nvPicPr>
        <p:blipFill rotWithShape="1">
          <a:blip r:embed="rId4">
            <a:alphaModFix/>
          </a:blip>
          <a:srcRect b="0" l="0" r="0" t="0"/>
          <a:stretch/>
        </p:blipFill>
        <p:spPr>
          <a:xfrm>
            <a:off x="61625" y="990622"/>
            <a:ext cx="2720975" cy="2761875"/>
          </a:xfrm>
          <a:prstGeom prst="rect">
            <a:avLst/>
          </a:prstGeom>
          <a:noFill/>
          <a:ln>
            <a:noFill/>
          </a:ln>
        </p:spPr>
      </p:pic>
      <p:sp>
        <p:nvSpPr>
          <p:cNvPr id="323" name="Google Shape;323;p41"/>
          <p:cNvSpPr/>
          <p:nvPr/>
        </p:nvSpPr>
        <p:spPr>
          <a:xfrm>
            <a:off x="2971800" y="990600"/>
            <a:ext cx="4237800" cy="2246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br>
              <a:rPr b="0" i="0" lang="en-US" sz="2000" u="none" cap="none" strike="noStrike">
                <a:solidFill>
                  <a:srgbClr val="000000"/>
                </a:solidFill>
                <a:latin typeface="Calibri"/>
                <a:ea typeface="Calibri"/>
                <a:cs typeface="Calibri"/>
                <a:sym typeface="Calibri"/>
              </a:rPr>
            </a:br>
            <a:br>
              <a:rPr b="0" i="0" lang="en-US" sz="2000" u="none" cap="none" strike="noStrike">
                <a:solidFill>
                  <a:srgbClr val="000000"/>
                </a:solidFill>
                <a:latin typeface="Calibri"/>
                <a:ea typeface="Calibri"/>
                <a:cs typeface="Calibri"/>
                <a:sym typeface="Calibri"/>
              </a:rPr>
            </a:br>
            <a:endParaRPr b="0" i="0" sz="2000" u="none" cap="none" strike="noStrike">
              <a:solidFill>
                <a:schemeClr val="dk1"/>
              </a:solidFill>
              <a:latin typeface="Arial"/>
              <a:ea typeface="Arial"/>
              <a:cs typeface="Arial"/>
              <a:sym typeface="Arial"/>
            </a:endParaRPr>
          </a:p>
        </p:txBody>
      </p:sp>
      <p:sp>
        <p:nvSpPr>
          <p:cNvPr id="324" name="Google Shape;324;p41"/>
          <p:cNvSpPr/>
          <p:nvPr/>
        </p:nvSpPr>
        <p:spPr>
          <a:xfrm>
            <a:off x="2895600" y="552300"/>
            <a:ext cx="6261600" cy="5737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2800" u="none" cap="none" strike="noStrike">
                <a:solidFill>
                  <a:srgbClr val="000000"/>
                </a:solidFill>
                <a:latin typeface="Arial"/>
                <a:ea typeface="Arial"/>
                <a:cs typeface="Arial"/>
                <a:sym typeface="Arial"/>
              </a:rPr>
              <a:t>Select the appropriate checkbox to specify whether you want to </a:t>
            </a:r>
            <a:r>
              <a:rPr b="1" i="0" lang="en-US" sz="2800" u="none" cap="none" strike="noStrike">
                <a:solidFill>
                  <a:srgbClr val="000000"/>
                </a:solidFill>
                <a:latin typeface="Arial"/>
                <a:ea typeface="Arial"/>
                <a:cs typeface="Arial"/>
                <a:sym typeface="Arial"/>
              </a:rPr>
              <a:t>Export generated class files and resources</a:t>
            </a:r>
            <a:r>
              <a:rPr b="0" i="0" lang="en-US" sz="2800" u="none" cap="none" strike="noStrike">
                <a:solidFill>
                  <a:srgbClr val="000000"/>
                </a:solidFill>
                <a:latin typeface="Arial"/>
                <a:ea typeface="Arial"/>
                <a:cs typeface="Arial"/>
                <a:sym typeface="Arial"/>
              </a:rPr>
              <a:t> or </a:t>
            </a:r>
            <a:r>
              <a:rPr b="1" i="0" lang="en-US" sz="2800" u="none" cap="none" strike="noStrike">
                <a:solidFill>
                  <a:srgbClr val="000000"/>
                </a:solidFill>
                <a:latin typeface="Arial"/>
                <a:ea typeface="Arial"/>
                <a:cs typeface="Arial"/>
                <a:sym typeface="Arial"/>
              </a:rPr>
              <a:t>Export Java source files and resources</a:t>
            </a:r>
            <a:r>
              <a:rPr b="0" i="0" lang="en-US" sz="2800" u="none" cap="none" strike="noStrike">
                <a:solidFill>
                  <a:srgbClr val="000000"/>
                </a:solidFill>
                <a:latin typeface="Arial"/>
                <a:ea typeface="Arial"/>
                <a:cs typeface="Arial"/>
                <a:sym typeface="Arial"/>
              </a:rPr>
              <a:t>. </a:t>
            </a:r>
            <a:br>
              <a:rPr b="0" i="0" lang="en-US" sz="2800" u="none" cap="none" strike="noStrike">
                <a:solidFill>
                  <a:srgbClr val="000000"/>
                </a:solidFill>
                <a:latin typeface="Arial"/>
                <a:ea typeface="Arial"/>
                <a:cs typeface="Arial"/>
                <a:sym typeface="Arial"/>
              </a:rPr>
            </a:br>
            <a:br>
              <a:rPr b="0" i="0" lang="en-US" sz="2800" u="none" cap="none" strike="noStrike">
                <a:solidFill>
                  <a:srgbClr val="000000"/>
                </a:solidFill>
                <a:latin typeface="Arial"/>
                <a:ea typeface="Arial"/>
                <a:cs typeface="Arial"/>
                <a:sym typeface="Arial"/>
              </a:rPr>
            </a:br>
            <a:r>
              <a:rPr b="0" i="0" lang="en-US" sz="2800" u="none" cap="none" strike="noStrike">
                <a:solidFill>
                  <a:srgbClr val="000000"/>
                </a:solidFill>
                <a:latin typeface="Arial"/>
                <a:ea typeface="Arial"/>
                <a:cs typeface="Arial"/>
                <a:sym typeface="Arial"/>
              </a:rPr>
              <a:t>If there are other files or resources you want to include they must be in a an open project. Browse to their location via the directory tree on the left and ensure the file or resource is checked in the window on the right. </a:t>
            </a:r>
            <a:endParaRPr b="0" i="0" sz="2800" u="none" cap="none" strike="noStrike">
              <a:solidFill>
                <a:schemeClr val="dk1"/>
              </a:solidFill>
              <a:latin typeface="Arial"/>
              <a:ea typeface="Arial"/>
              <a:cs typeface="Arial"/>
              <a:sym typeface="Arial"/>
            </a:endParaRPr>
          </a:p>
        </p:txBody>
      </p:sp>
      <p:sp>
        <p:nvSpPr>
          <p:cNvPr id="325" name="Google Shape;325;p41"/>
          <p:cNvSpPr/>
          <p:nvPr/>
        </p:nvSpPr>
        <p:spPr>
          <a:xfrm>
            <a:off x="0" y="5135563"/>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br>
              <a:rPr b="0" i="0" lang="en-US" sz="1300" u="none" cap="none" strike="noStrike">
                <a:solidFill>
                  <a:srgbClr val="000000"/>
                </a:solidFill>
                <a:latin typeface="Arial"/>
                <a:ea typeface="Arial"/>
                <a:cs typeface="Arial"/>
                <a:sym typeface="Arial"/>
              </a:rPr>
            </a:br>
            <a:br>
              <a:rPr b="0" i="0" lang="en-US" sz="1300" u="none" cap="none" strike="noStrike">
                <a:solidFill>
                  <a:srgbClr val="000000"/>
                </a:solidFill>
                <a:latin typeface="Arial"/>
                <a:ea typeface="Arial"/>
                <a:cs typeface="Arial"/>
                <a:sym typeface="Arial"/>
              </a:rPr>
            </a:br>
            <a:br>
              <a:rPr b="0" i="0" lang="en-US" sz="13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9" name="Shape 329"/>
        <p:cNvGrpSpPr/>
        <p:nvPr/>
      </p:nvGrpSpPr>
      <p:grpSpPr>
        <a:xfrm>
          <a:off x="0" y="0"/>
          <a:ext cx="0" cy="0"/>
          <a:chOff x="0" y="0"/>
          <a:chExt cx="0" cy="0"/>
        </a:xfrm>
      </p:grpSpPr>
      <p:sp>
        <p:nvSpPr>
          <p:cNvPr id="330" name="Google Shape;330;p42"/>
          <p:cNvSpPr txBox="1"/>
          <p:nvPr>
            <p:ph idx="4294967295" type="ctrTitle"/>
          </p:nvPr>
        </p:nvSpPr>
        <p:spPr>
          <a:xfrm>
            <a:off x="266700" y="76200"/>
            <a:ext cx="8610600" cy="4762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959"/>
              <a:buFont typeface="Calibri"/>
              <a:buNone/>
            </a:pPr>
            <a:r>
              <a:rPr b="1" i="0" lang="en-US" sz="3959" u="none" cap="none" strike="noStrike">
                <a:solidFill>
                  <a:srgbClr val="FF0000"/>
                </a:solidFill>
                <a:latin typeface="Calibri"/>
                <a:ea typeface="Calibri"/>
                <a:cs typeface="Calibri"/>
                <a:sym typeface="Calibri"/>
              </a:rPr>
              <a:t>Create jar using Eclipse IDE</a:t>
            </a:r>
            <a:endParaRPr b="1" i="0" sz="3959" u="none" cap="none" strike="noStrike">
              <a:solidFill>
                <a:srgbClr val="FF0000"/>
              </a:solidFill>
              <a:latin typeface="Calibri"/>
              <a:ea typeface="Calibri"/>
              <a:cs typeface="Calibri"/>
              <a:sym typeface="Calibri"/>
            </a:endParaRPr>
          </a:p>
        </p:txBody>
      </p:sp>
      <p:sp>
        <p:nvSpPr>
          <p:cNvPr id="331" name="Google Shape;331;p42"/>
          <p:cNvSpPr/>
          <p:nvPr/>
        </p:nvSpPr>
        <p:spPr>
          <a:xfrm>
            <a:off x="0" y="4656138"/>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br>
              <a:rPr b="0" i="0" lang="en-US" sz="1300" u="none" cap="none" strike="noStrike">
                <a:solidFill>
                  <a:srgbClr val="000000"/>
                </a:solidFill>
                <a:latin typeface="Arial"/>
                <a:ea typeface="Arial"/>
                <a:cs typeface="Arial"/>
                <a:sym typeface="Arial"/>
              </a:rPr>
            </a:br>
            <a:br>
              <a:rPr b="0" i="0" lang="en-US" sz="13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332" name="Google Shape;332;p42"/>
          <p:cNvSpPr/>
          <p:nvPr/>
        </p:nvSpPr>
        <p:spPr>
          <a:xfrm>
            <a:off x="0" y="5135563"/>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br>
              <a:rPr b="0" i="0" lang="en-US" sz="1300" u="none" cap="none" strike="noStrike">
                <a:solidFill>
                  <a:srgbClr val="000000"/>
                </a:solidFill>
                <a:latin typeface="Arial"/>
                <a:ea typeface="Arial"/>
                <a:cs typeface="Arial"/>
                <a:sym typeface="Arial"/>
              </a:rPr>
            </a:br>
            <a:br>
              <a:rPr b="0" i="0" lang="en-US" sz="1300" u="none" cap="none" strike="noStrike">
                <a:solidFill>
                  <a:srgbClr val="000000"/>
                </a:solidFill>
                <a:latin typeface="Arial"/>
                <a:ea typeface="Arial"/>
                <a:cs typeface="Arial"/>
                <a:sym typeface="Arial"/>
              </a:rPr>
            </a:br>
            <a:br>
              <a:rPr b="0" i="0" lang="en-US" sz="13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descr="Description: https://www.cs.utexas.edu/~scottm/cs307/handouts/Eclipse%20Help/browse.jpg" id="333" name="Google Shape;333;p42"/>
          <p:cNvPicPr preferRelativeResize="0"/>
          <p:nvPr/>
        </p:nvPicPr>
        <p:blipFill rotWithShape="1">
          <a:blip r:embed="rId4">
            <a:alphaModFix/>
          </a:blip>
          <a:srcRect b="0" l="0" r="0" t="0"/>
          <a:stretch/>
        </p:blipFill>
        <p:spPr>
          <a:xfrm>
            <a:off x="152400" y="533400"/>
            <a:ext cx="2751138" cy="2628900"/>
          </a:xfrm>
          <a:prstGeom prst="rect">
            <a:avLst/>
          </a:prstGeom>
          <a:noFill/>
          <a:ln>
            <a:noFill/>
          </a:ln>
        </p:spPr>
      </p:pic>
      <p:pic>
        <p:nvPicPr>
          <p:cNvPr descr="Description: https://www.cs.utexas.edu/~scottm/cs307/handouts/Eclipse%20Help/fileBrowser.jpg" id="334" name="Google Shape;334;p42"/>
          <p:cNvPicPr preferRelativeResize="0"/>
          <p:nvPr/>
        </p:nvPicPr>
        <p:blipFill rotWithShape="1">
          <a:blip r:embed="rId5">
            <a:alphaModFix/>
          </a:blip>
          <a:srcRect b="0" l="0" r="0" t="0"/>
          <a:stretch/>
        </p:blipFill>
        <p:spPr>
          <a:xfrm>
            <a:off x="0" y="3733800"/>
            <a:ext cx="3055938" cy="2270125"/>
          </a:xfrm>
          <a:prstGeom prst="rect">
            <a:avLst/>
          </a:prstGeom>
          <a:noFill/>
          <a:ln>
            <a:noFill/>
          </a:ln>
        </p:spPr>
      </p:pic>
      <p:sp>
        <p:nvSpPr>
          <p:cNvPr id="335" name="Google Shape;335;p42"/>
          <p:cNvSpPr/>
          <p:nvPr/>
        </p:nvSpPr>
        <p:spPr>
          <a:xfrm>
            <a:off x="0" y="1447800"/>
            <a:ext cx="9144000" cy="457200"/>
          </a:xfrm>
          <a:prstGeom prst="rect">
            <a:avLst/>
          </a:prstGeom>
          <a:noFill/>
          <a:ln>
            <a:noFill/>
          </a:ln>
        </p:spPr>
        <p:txBody>
          <a:bodyPr anchorCtr="0" anchor="ctr" bIns="45700" lIns="91425" spcFirstLastPara="1" rIns="91425" wrap="square" tIns="45700">
            <a:noAutofit/>
          </a:bodyPr>
          <a:lstStyle/>
          <a:p>
            <a:pPr indent="-82550" lvl="0" marL="0" marR="0" rtl="0" algn="l">
              <a:lnSpc>
                <a:spcPct val="100000"/>
              </a:lnSpc>
              <a:spcBef>
                <a:spcPts val="0"/>
              </a:spcBef>
              <a:spcAft>
                <a:spcPts val="0"/>
              </a:spcAft>
              <a:buClr>
                <a:srgbClr val="000000"/>
              </a:buClr>
              <a:buSzPts val="1300"/>
              <a:buFont typeface="Calibri"/>
              <a:buChar char="•"/>
            </a:pPr>
            <a:r>
              <a:rPr b="0" i="0" lang="en-US" sz="1300" u="none" cap="none" strike="noStrike">
                <a:solidFill>
                  <a:srgbClr val="000000"/>
                </a:solidFill>
                <a:latin typeface="Calibri"/>
                <a:ea typeface="Calibri"/>
                <a:cs typeface="Calibri"/>
                <a:sym typeface="Calibri"/>
              </a:rPr>
              <a:t>I</a:t>
            </a:r>
            <a:br>
              <a:rPr b="0" i="0" lang="en-US" sz="1300" u="none" cap="none" strike="noStrike">
                <a:solidFill>
                  <a:srgbClr val="000000"/>
                </a:solidFill>
                <a:latin typeface="Calibri"/>
                <a:ea typeface="Calibri"/>
                <a:cs typeface="Calibri"/>
                <a:sym typeface="Calibri"/>
              </a:rPr>
            </a:br>
            <a:endParaRPr b="0" i="0" sz="1800" u="none" cap="none" strike="noStrike">
              <a:solidFill>
                <a:schemeClr val="dk1"/>
              </a:solidFill>
              <a:latin typeface="Arial"/>
              <a:ea typeface="Arial"/>
              <a:cs typeface="Arial"/>
              <a:sym typeface="Arial"/>
            </a:endParaRPr>
          </a:p>
        </p:txBody>
      </p:sp>
      <p:sp>
        <p:nvSpPr>
          <p:cNvPr id="336" name="Google Shape;336;p42"/>
          <p:cNvSpPr/>
          <p:nvPr/>
        </p:nvSpPr>
        <p:spPr>
          <a:xfrm>
            <a:off x="457200" y="308610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Calibri"/>
              <a:buNone/>
            </a:pPr>
            <a:br>
              <a:rPr b="0" i="0" lang="en-US" sz="1300" u="none" cap="none" strike="noStrike">
                <a:solidFill>
                  <a:srgbClr val="000000"/>
                </a:solidFill>
                <a:latin typeface="Calibri"/>
                <a:ea typeface="Calibri"/>
                <a:cs typeface="Calibri"/>
                <a:sym typeface="Calibri"/>
              </a:rPr>
            </a:br>
            <a:br>
              <a:rPr b="0" i="0" lang="en-US" sz="1300" u="none" cap="none" strike="noStrike">
                <a:solidFill>
                  <a:srgbClr val="000000"/>
                </a:solidFill>
                <a:latin typeface="Calibri"/>
                <a:ea typeface="Calibri"/>
                <a:cs typeface="Calibri"/>
                <a:sym typeface="Calibri"/>
              </a:rPr>
            </a:br>
            <a:br>
              <a:rPr b="0" i="0" lang="en-US" sz="1300" u="none" cap="none" strike="noStrike">
                <a:solidFill>
                  <a:srgbClr val="000000"/>
                </a:solidFill>
                <a:latin typeface="Calibri"/>
                <a:ea typeface="Calibri"/>
                <a:cs typeface="Calibri"/>
                <a:sym typeface="Calibri"/>
              </a:rPr>
            </a:br>
            <a:endParaRPr b="0" i="0" sz="1800" u="none" cap="none" strike="noStrike">
              <a:solidFill>
                <a:schemeClr val="dk1"/>
              </a:solidFill>
              <a:latin typeface="Arial"/>
              <a:ea typeface="Arial"/>
              <a:cs typeface="Arial"/>
              <a:sym typeface="Arial"/>
            </a:endParaRPr>
          </a:p>
        </p:txBody>
      </p:sp>
      <p:sp>
        <p:nvSpPr>
          <p:cNvPr id="337" name="Google Shape;337;p42"/>
          <p:cNvSpPr/>
          <p:nvPr/>
        </p:nvSpPr>
        <p:spPr>
          <a:xfrm>
            <a:off x="3466769" y="4299897"/>
            <a:ext cx="4495800" cy="124649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Calibri"/>
              <a:buNone/>
            </a:pPr>
            <a:br>
              <a:rPr b="0" i="0" lang="en-US" sz="1300" u="none" cap="none" strike="noStrike">
                <a:solidFill>
                  <a:srgbClr val="000000"/>
                </a:solidFill>
                <a:latin typeface="Calibri"/>
                <a:ea typeface="Calibri"/>
                <a:cs typeface="Calibri"/>
                <a:sym typeface="Calibri"/>
              </a:rPr>
            </a:br>
            <a:br>
              <a:rPr b="0" i="0" lang="en-US" sz="1300" u="none" cap="none" strike="noStrike">
                <a:solidFill>
                  <a:srgbClr val="000000"/>
                </a:solidFill>
                <a:latin typeface="Calibri"/>
                <a:ea typeface="Calibri"/>
                <a:cs typeface="Calibri"/>
                <a:sym typeface="Calibri"/>
              </a:rPr>
            </a:br>
            <a:r>
              <a:rPr b="0" i="0" lang="en-US" sz="1300" u="none" cap="none" strike="noStrike">
                <a:solidFill>
                  <a:srgbClr val="000000"/>
                </a:solidFill>
                <a:latin typeface="Calibri"/>
                <a:ea typeface="Calibri"/>
                <a:cs typeface="Calibri"/>
                <a:sym typeface="Calibri"/>
              </a:rPr>
              <a:t>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Click </a:t>
            </a:r>
            <a:r>
              <a:rPr b="1" i="0" lang="en-US" sz="2800" u="none" cap="none" strike="noStrike">
                <a:solidFill>
                  <a:srgbClr val="000000"/>
                </a:solidFill>
                <a:latin typeface="Calibri"/>
                <a:ea typeface="Calibri"/>
                <a:cs typeface="Calibri"/>
                <a:sym typeface="Calibri"/>
              </a:rPr>
              <a:t>Finish</a:t>
            </a:r>
            <a:r>
              <a:rPr b="0" i="0" lang="en-US" sz="2800" u="none" cap="none" strike="noStrike">
                <a:solidFill>
                  <a:srgbClr val="000000"/>
                </a:solidFill>
                <a:latin typeface="Calibri"/>
                <a:ea typeface="Calibri"/>
                <a:cs typeface="Calibri"/>
                <a:sym typeface="Calibri"/>
              </a:rPr>
              <a:t> to create the JAR file immediately.</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38" name="Google Shape;338;p42"/>
          <p:cNvSpPr/>
          <p:nvPr/>
        </p:nvSpPr>
        <p:spPr>
          <a:xfrm>
            <a:off x="3352800" y="1852676"/>
            <a:ext cx="45720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Select or clear the </a:t>
            </a:r>
            <a:r>
              <a:rPr b="1" i="0" lang="en-US" sz="2800" u="none" cap="none" strike="noStrike">
                <a:solidFill>
                  <a:srgbClr val="000000"/>
                </a:solidFill>
                <a:latin typeface="Calibri"/>
                <a:ea typeface="Calibri"/>
                <a:cs typeface="Calibri"/>
                <a:sym typeface="Calibri"/>
              </a:rPr>
              <a:t>Compress the contents of the JAR file</a:t>
            </a:r>
            <a:r>
              <a:rPr b="0" i="0" lang="en-US" sz="2800" u="none" cap="none" strike="noStrike">
                <a:solidFill>
                  <a:srgbClr val="000000"/>
                </a:solidFill>
                <a:latin typeface="Calibri"/>
                <a:ea typeface="Calibri"/>
                <a:cs typeface="Calibri"/>
                <a:sym typeface="Calibri"/>
              </a:rPr>
              <a:t> checkbox.</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2" name="Shape 342"/>
        <p:cNvGrpSpPr/>
        <p:nvPr/>
      </p:nvGrpSpPr>
      <p:grpSpPr>
        <a:xfrm>
          <a:off x="0" y="0"/>
          <a:ext cx="0" cy="0"/>
          <a:chOff x="0" y="0"/>
          <a:chExt cx="0" cy="0"/>
        </a:xfrm>
      </p:grpSpPr>
      <p:sp>
        <p:nvSpPr>
          <p:cNvPr id="343" name="Google Shape;343;p43"/>
          <p:cNvSpPr txBox="1"/>
          <p:nvPr>
            <p:ph idx="4294967295" type="ctrTitle"/>
          </p:nvPr>
        </p:nvSpPr>
        <p:spPr>
          <a:xfrm>
            <a:off x="152400" y="381000"/>
            <a:ext cx="8610600" cy="4762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959"/>
              <a:buFont typeface="Calibri"/>
              <a:buNone/>
            </a:pPr>
            <a:r>
              <a:rPr b="1" i="0" lang="en-US" sz="3959" u="none" cap="none" strike="noStrike">
                <a:solidFill>
                  <a:srgbClr val="FF0000"/>
                </a:solidFill>
                <a:latin typeface="Calibri"/>
                <a:ea typeface="Calibri"/>
                <a:cs typeface="Calibri"/>
                <a:sym typeface="Calibri"/>
              </a:rPr>
              <a:t>Jar command</a:t>
            </a:r>
            <a:endParaRPr b="1" i="0" sz="3959" u="none" cap="none" strike="noStrike">
              <a:solidFill>
                <a:srgbClr val="FF0000"/>
              </a:solidFill>
              <a:latin typeface="Calibri"/>
              <a:ea typeface="Calibri"/>
              <a:cs typeface="Calibri"/>
              <a:sym typeface="Calibri"/>
            </a:endParaRPr>
          </a:p>
        </p:txBody>
      </p:sp>
      <p:sp>
        <p:nvSpPr>
          <p:cNvPr id="344" name="Google Shape;344;p43"/>
          <p:cNvSpPr txBox="1"/>
          <p:nvPr>
            <p:ph idx="4294967295" type="subTitle"/>
          </p:nvPr>
        </p:nvSpPr>
        <p:spPr>
          <a:xfrm>
            <a:off x="0" y="990600"/>
            <a:ext cx="8839200" cy="5715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720"/>
              <a:buFont typeface="Arial"/>
              <a:buNone/>
            </a:pPr>
            <a:r>
              <a:rPr b="0" i="0" lang="en-US" sz="2800" u="none" cap="none" strike="noStrike">
                <a:solidFill>
                  <a:schemeClr val="dk1"/>
                </a:solidFill>
                <a:latin typeface="Calibri"/>
                <a:ea typeface="Calibri"/>
                <a:cs typeface="Calibri"/>
                <a:sym typeface="Calibri"/>
              </a:rPr>
              <a:t>A JAR (Java Archive) is a package file format typically used to aggregate many Java class files and associated metadata and resources (text, images, etc.) into one file to distribute application software or libraries on the Java platform.</a:t>
            </a:r>
            <a:endParaRPr b="0" i="0" sz="2800" u="none" cap="none" strike="noStrike">
              <a:solidFill>
                <a:schemeClr val="dk2"/>
              </a:solidFill>
              <a:latin typeface="Arial"/>
              <a:ea typeface="Arial"/>
              <a:cs typeface="Arial"/>
              <a:sym typeface="Arial"/>
            </a:endParaRPr>
          </a:p>
          <a:p>
            <a:pPr indent="0" lvl="0" marL="0" marR="0" rtl="0" algn="l">
              <a:lnSpc>
                <a:spcPct val="80000"/>
              </a:lnSpc>
              <a:spcBef>
                <a:spcPts val="544"/>
              </a:spcBef>
              <a:spcAft>
                <a:spcPts val="0"/>
              </a:spcAft>
              <a:buClr>
                <a:schemeClr val="dk1"/>
              </a:buClr>
              <a:buSzPts val="2720"/>
              <a:buFont typeface="Arial"/>
              <a:buNone/>
            </a:pPr>
            <a:r>
              <a:t/>
            </a:r>
            <a:endParaRPr b="0" i="0" sz="2720" u="none" cap="none" strike="noStrike">
              <a:solidFill>
                <a:schemeClr val="dk1"/>
              </a:solidFill>
              <a:latin typeface="Calibri"/>
              <a:ea typeface="Calibri"/>
              <a:cs typeface="Calibri"/>
              <a:sym typeface="Calibri"/>
            </a:endParaRPr>
          </a:p>
          <a:p>
            <a:pPr indent="0" lvl="0" marL="0" marR="0" rtl="0" algn="l">
              <a:lnSpc>
                <a:spcPct val="80000"/>
              </a:lnSpc>
              <a:spcBef>
                <a:spcPts val="544"/>
              </a:spcBef>
              <a:spcAft>
                <a:spcPts val="1600"/>
              </a:spcAft>
              <a:buClr>
                <a:srgbClr val="FF0000"/>
              </a:buClr>
              <a:buSzPts val="2720"/>
              <a:buFont typeface="Arial"/>
              <a:buNone/>
            </a:pPr>
            <a:r>
              <a:t/>
            </a:r>
            <a:endParaRPr b="0" i="0" sz="2720" u="none" cap="none" strike="noStrike">
              <a:solidFill>
                <a:srgbClr val="FF0000"/>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8" name="Shape 348"/>
        <p:cNvGrpSpPr/>
        <p:nvPr/>
      </p:nvGrpSpPr>
      <p:grpSpPr>
        <a:xfrm>
          <a:off x="0" y="0"/>
          <a:ext cx="0" cy="0"/>
          <a:chOff x="0" y="0"/>
          <a:chExt cx="0" cy="0"/>
        </a:xfrm>
      </p:grpSpPr>
      <p:sp>
        <p:nvSpPr>
          <p:cNvPr id="349" name="Google Shape;349;p44"/>
          <p:cNvSpPr txBox="1"/>
          <p:nvPr>
            <p:ph idx="4294967295" type="ctrTitle"/>
          </p:nvPr>
        </p:nvSpPr>
        <p:spPr>
          <a:xfrm>
            <a:off x="152400" y="381000"/>
            <a:ext cx="8610600" cy="47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959"/>
              <a:buFont typeface="Calibri"/>
              <a:buNone/>
            </a:pPr>
            <a:r>
              <a:t/>
            </a:r>
            <a:endParaRPr b="0" i="0" sz="3959" u="none" cap="none" strike="noStrike">
              <a:solidFill>
                <a:schemeClr val="dk1"/>
              </a:solidFill>
              <a:latin typeface="Calibri"/>
              <a:ea typeface="Calibri"/>
              <a:cs typeface="Calibri"/>
              <a:sym typeface="Calibri"/>
            </a:endParaRPr>
          </a:p>
        </p:txBody>
      </p:sp>
      <p:sp>
        <p:nvSpPr>
          <p:cNvPr id="350" name="Google Shape;350;p44"/>
          <p:cNvSpPr txBox="1"/>
          <p:nvPr>
            <p:ph idx="4294967295" type="subTitle"/>
          </p:nvPr>
        </p:nvSpPr>
        <p:spPr>
          <a:xfrm>
            <a:off x="0" y="194100"/>
            <a:ext cx="8839200" cy="65115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72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80000"/>
              </a:lnSpc>
              <a:spcBef>
                <a:spcPts val="544"/>
              </a:spcBef>
              <a:spcAft>
                <a:spcPts val="0"/>
              </a:spcAft>
              <a:buClr>
                <a:schemeClr val="dk1"/>
              </a:buClr>
              <a:buSzPts val="2720"/>
              <a:buFont typeface="Arial"/>
              <a:buNone/>
            </a:pPr>
            <a:r>
              <a:t/>
            </a:r>
            <a:endParaRPr b="0" i="0" sz="2720" u="none" cap="none" strike="noStrike">
              <a:solidFill>
                <a:schemeClr val="dk1"/>
              </a:solidFill>
              <a:latin typeface="Calibri"/>
              <a:ea typeface="Calibri"/>
              <a:cs typeface="Calibri"/>
              <a:sym typeface="Calibri"/>
            </a:endParaRPr>
          </a:p>
          <a:p>
            <a:pPr indent="0" lvl="0" marL="0" marR="0" rtl="0" algn="l">
              <a:lnSpc>
                <a:spcPct val="80000"/>
              </a:lnSpc>
              <a:spcBef>
                <a:spcPts val="544"/>
              </a:spcBef>
              <a:spcAft>
                <a:spcPts val="0"/>
              </a:spcAft>
              <a:buClr>
                <a:schemeClr val="dk1"/>
              </a:buClr>
              <a:buSzPts val="2720"/>
              <a:buFont typeface="Arial"/>
              <a:buNone/>
            </a:pPr>
            <a:r>
              <a:rPr b="1" i="0" lang="en-US" sz="2820" u="none" cap="none" strike="noStrike">
                <a:solidFill>
                  <a:srgbClr val="FF0000"/>
                </a:solidFill>
                <a:latin typeface="Calibri"/>
                <a:ea typeface="Calibri"/>
                <a:cs typeface="Calibri"/>
                <a:sym typeface="Calibri"/>
              </a:rPr>
              <a:t>Creation of JAR File?</a:t>
            </a:r>
            <a:endParaRPr b="1" i="0" sz="2820" u="none" cap="none" strike="noStrike">
              <a:solidFill>
                <a:srgbClr val="FF0000"/>
              </a:solidFill>
              <a:latin typeface="Calibri"/>
              <a:ea typeface="Calibri"/>
              <a:cs typeface="Calibri"/>
              <a:sym typeface="Calibri"/>
            </a:endParaRPr>
          </a:p>
          <a:p>
            <a:pPr indent="0" lvl="0" marL="0" marR="0" rtl="0" algn="l">
              <a:lnSpc>
                <a:spcPct val="80000"/>
              </a:lnSpc>
              <a:spcBef>
                <a:spcPts val="544"/>
              </a:spcBef>
              <a:spcAft>
                <a:spcPts val="0"/>
              </a:spcAft>
              <a:buClr>
                <a:schemeClr val="dk1"/>
              </a:buClr>
              <a:buSzPts val="2720"/>
              <a:buFont typeface="Arial"/>
              <a:buNone/>
            </a:pPr>
            <a:r>
              <a:rPr b="0" i="0" lang="en-US" sz="2800" u="none" cap="none" strike="noStrike">
                <a:solidFill>
                  <a:schemeClr val="dk1"/>
                </a:solidFill>
                <a:latin typeface="Calibri"/>
                <a:ea typeface="Calibri"/>
                <a:cs typeface="Calibri"/>
                <a:sym typeface="Calibri"/>
              </a:rPr>
              <a:t>C:\&gt;</a:t>
            </a:r>
            <a:r>
              <a:rPr b="0" i="0" lang="en-US" sz="2800" u="none" cap="none" strike="noStrike">
                <a:solidFill>
                  <a:srgbClr val="FF0000"/>
                </a:solidFill>
                <a:latin typeface="Calibri"/>
                <a:ea typeface="Calibri"/>
                <a:cs typeface="Calibri"/>
                <a:sym typeface="Calibri"/>
              </a:rPr>
              <a:t> jar cf pack.jar pack</a:t>
            </a:r>
            <a:endParaRPr b="0" i="0" sz="2800" u="none" cap="none" strike="noStrike">
              <a:solidFill>
                <a:schemeClr val="dk2"/>
              </a:solidFill>
              <a:latin typeface="Arial"/>
              <a:ea typeface="Arial"/>
              <a:cs typeface="Arial"/>
              <a:sym typeface="Arial"/>
            </a:endParaRPr>
          </a:p>
          <a:p>
            <a:pPr indent="0" lvl="0" marL="0" marR="0" rtl="0" algn="l">
              <a:lnSpc>
                <a:spcPct val="80000"/>
              </a:lnSpc>
              <a:spcBef>
                <a:spcPts val="544"/>
              </a:spcBef>
              <a:spcAft>
                <a:spcPts val="0"/>
              </a:spcAft>
              <a:buClr>
                <a:srgbClr val="FF0000"/>
              </a:buClr>
              <a:buSzPts val="2720"/>
              <a:buFont typeface="Arial"/>
              <a:buNone/>
            </a:pPr>
            <a:r>
              <a:rPr b="0" i="0" lang="en-US" sz="2800" u="none" cap="none" strike="noStrike">
                <a:solidFill>
                  <a:srgbClr val="FF0000"/>
                </a:solidFill>
                <a:latin typeface="Calibri"/>
                <a:ea typeface="Calibri"/>
                <a:cs typeface="Calibri"/>
                <a:sym typeface="Calibri"/>
              </a:rPr>
              <a:t>cf </a:t>
            </a:r>
            <a:r>
              <a:rPr b="0" i="0" lang="en-US" sz="2800" u="none" cap="none" strike="noStrike">
                <a:solidFill>
                  <a:schemeClr val="dk1"/>
                </a:solidFill>
                <a:latin typeface="Calibri"/>
                <a:ea typeface="Calibri"/>
                <a:cs typeface="Calibri"/>
                <a:sym typeface="Calibri"/>
              </a:rPr>
              <a:t>represents create the file. For example, assuming our package </a:t>
            </a:r>
            <a:r>
              <a:rPr b="0" i="0" lang="en-US" sz="2800" u="none" cap="none" strike="noStrike">
                <a:solidFill>
                  <a:srgbClr val="FF0000"/>
                </a:solidFill>
                <a:latin typeface="Calibri"/>
                <a:ea typeface="Calibri"/>
                <a:cs typeface="Calibri"/>
                <a:sym typeface="Calibri"/>
              </a:rPr>
              <a:t>pack</a:t>
            </a:r>
            <a:r>
              <a:rPr b="0" i="0" lang="en-US" sz="2800" u="none" cap="none" strike="noStrike">
                <a:solidFill>
                  <a:schemeClr val="dk1"/>
                </a:solidFill>
                <a:latin typeface="Calibri"/>
                <a:ea typeface="Calibri"/>
                <a:cs typeface="Calibri"/>
                <a:sym typeface="Calibri"/>
              </a:rPr>
              <a:t> is available in C:\directory</a:t>
            </a:r>
            <a:endParaRPr b="0" i="0" sz="2800" u="none" cap="none" strike="noStrike">
              <a:solidFill>
                <a:schemeClr val="dk2"/>
              </a:solidFill>
              <a:latin typeface="Arial"/>
              <a:ea typeface="Arial"/>
              <a:cs typeface="Arial"/>
              <a:sym typeface="Arial"/>
            </a:endParaRPr>
          </a:p>
          <a:p>
            <a:pPr indent="0" lvl="0" marL="0" marR="0" rtl="0" algn="l">
              <a:lnSpc>
                <a:spcPct val="80000"/>
              </a:lnSpc>
              <a:spcBef>
                <a:spcPts val="544"/>
              </a:spcBef>
              <a:spcAft>
                <a:spcPts val="0"/>
              </a:spcAft>
              <a:buClr>
                <a:schemeClr val="dk1"/>
              </a:buClr>
              <a:buSzPts val="2720"/>
              <a:buFont typeface="Arial"/>
              <a:buNone/>
            </a:pPr>
            <a:r>
              <a:rPr b="0" i="0" lang="en-US" sz="2800" u="none" cap="none" strike="noStrike">
                <a:solidFill>
                  <a:schemeClr val="dk1"/>
                </a:solidFill>
                <a:latin typeface="Calibri"/>
                <a:ea typeface="Calibri"/>
                <a:cs typeface="Calibri"/>
                <a:sym typeface="Calibri"/>
              </a:rPr>
              <a:t>Now , pack.jar file is created</a:t>
            </a:r>
            <a:endParaRPr b="0" i="0" sz="2800" u="none" cap="none" strike="noStrike">
              <a:solidFill>
                <a:schemeClr val="dk2"/>
              </a:solidFill>
              <a:latin typeface="Arial"/>
              <a:ea typeface="Arial"/>
              <a:cs typeface="Arial"/>
              <a:sym typeface="Arial"/>
            </a:endParaRPr>
          </a:p>
          <a:p>
            <a:pPr indent="0" lvl="0" marL="0" marR="0" rtl="0" algn="l">
              <a:lnSpc>
                <a:spcPct val="80000"/>
              </a:lnSpc>
              <a:spcBef>
                <a:spcPts val="544"/>
              </a:spcBef>
              <a:spcAft>
                <a:spcPts val="0"/>
              </a:spcAft>
              <a:buClr>
                <a:schemeClr val="dk1"/>
              </a:buClr>
              <a:buSzPts val="2720"/>
              <a:buFont typeface="Arial"/>
              <a:buNone/>
            </a:pPr>
            <a:r>
              <a:t/>
            </a:r>
            <a:endParaRPr b="0" i="0" sz="2720" u="none" cap="none" strike="noStrike">
              <a:solidFill>
                <a:schemeClr val="dk1"/>
              </a:solidFill>
              <a:latin typeface="Calibri"/>
              <a:ea typeface="Calibri"/>
              <a:cs typeface="Calibri"/>
              <a:sym typeface="Calibri"/>
            </a:endParaRPr>
          </a:p>
          <a:p>
            <a:pPr indent="0" lvl="0" marL="0" marR="0" rtl="0" algn="l">
              <a:lnSpc>
                <a:spcPct val="80000"/>
              </a:lnSpc>
              <a:spcBef>
                <a:spcPts val="544"/>
              </a:spcBef>
              <a:spcAft>
                <a:spcPts val="0"/>
              </a:spcAft>
              <a:buClr>
                <a:schemeClr val="dk1"/>
              </a:buClr>
              <a:buSzPts val="2720"/>
              <a:buFont typeface="Arial"/>
              <a:buNone/>
            </a:pPr>
            <a:r>
              <a:rPr b="1" i="0" lang="en-US" sz="2820" u="none" cap="none" strike="noStrike">
                <a:solidFill>
                  <a:srgbClr val="FF0000"/>
                </a:solidFill>
                <a:latin typeface="Calibri"/>
                <a:ea typeface="Calibri"/>
                <a:cs typeface="Calibri"/>
                <a:sym typeface="Calibri"/>
              </a:rPr>
              <a:t>Viewing a JAR file: </a:t>
            </a:r>
            <a:endParaRPr b="1" i="0" sz="2820" u="none" cap="none" strike="noStrike">
              <a:solidFill>
                <a:srgbClr val="FF0000"/>
              </a:solidFill>
              <a:latin typeface="Calibri"/>
              <a:ea typeface="Calibri"/>
              <a:cs typeface="Calibri"/>
              <a:sym typeface="Calibri"/>
            </a:endParaRPr>
          </a:p>
          <a:p>
            <a:pPr indent="0" lvl="0" marL="0" marR="0" rtl="0" algn="l">
              <a:lnSpc>
                <a:spcPct val="80000"/>
              </a:lnSpc>
              <a:spcBef>
                <a:spcPts val="544"/>
              </a:spcBef>
              <a:spcAft>
                <a:spcPts val="0"/>
              </a:spcAft>
              <a:buClr>
                <a:schemeClr val="dk1"/>
              </a:buClr>
              <a:buSzPts val="2720"/>
              <a:buFont typeface="Arial"/>
              <a:buNone/>
            </a:pPr>
            <a:r>
              <a:rPr b="0" i="0" lang="en-US" sz="2800" u="none" cap="none" strike="noStrike">
                <a:solidFill>
                  <a:schemeClr val="dk1"/>
                </a:solidFill>
                <a:latin typeface="Calibri"/>
                <a:ea typeface="Calibri"/>
                <a:cs typeface="Calibri"/>
                <a:sym typeface="Calibri"/>
              </a:rPr>
              <a:t>To view contents of .jar files, we can use the command as:</a:t>
            </a:r>
            <a:endParaRPr b="0" i="0" sz="2800" u="none" cap="none" strike="noStrike">
              <a:solidFill>
                <a:schemeClr val="dk2"/>
              </a:solidFill>
              <a:latin typeface="Arial"/>
              <a:ea typeface="Arial"/>
              <a:cs typeface="Arial"/>
              <a:sym typeface="Arial"/>
            </a:endParaRPr>
          </a:p>
          <a:p>
            <a:pPr indent="0" lvl="0" marL="0" marR="0" rtl="0" algn="l">
              <a:lnSpc>
                <a:spcPct val="80000"/>
              </a:lnSpc>
              <a:spcBef>
                <a:spcPts val="544"/>
              </a:spcBef>
              <a:spcAft>
                <a:spcPts val="1600"/>
              </a:spcAft>
              <a:buClr>
                <a:srgbClr val="FF0000"/>
              </a:buClr>
              <a:buSzPts val="2720"/>
              <a:buFont typeface="Arial"/>
              <a:buNone/>
            </a:pPr>
            <a:r>
              <a:rPr b="0" i="0" lang="en-US" sz="2800" u="none" cap="none" strike="noStrike">
                <a:solidFill>
                  <a:srgbClr val="FF0000"/>
                </a:solidFill>
                <a:latin typeface="Calibri"/>
                <a:ea typeface="Calibri"/>
                <a:cs typeface="Calibri"/>
                <a:sym typeface="Calibri"/>
              </a:rPr>
              <a:t>jar tf jarfilename</a:t>
            </a:r>
            <a:endParaRPr b="0" i="0" sz="2800" u="none" cap="none" strike="noStrike">
              <a:solidFill>
                <a:srgbClr val="FF0000"/>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4" name="Shape 354"/>
        <p:cNvGrpSpPr/>
        <p:nvPr/>
      </p:nvGrpSpPr>
      <p:grpSpPr>
        <a:xfrm>
          <a:off x="0" y="0"/>
          <a:ext cx="0" cy="0"/>
          <a:chOff x="0" y="0"/>
          <a:chExt cx="0" cy="0"/>
        </a:xfrm>
      </p:grpSpPr>
      <p:sp>
        <p:nvSpPr>
          <p:cNvPr id="355" name="Google Shape;355;p45"/>
          <p:cNvSpPr txBox="1"/>
          <p:nvPr>
            <p:ph idx="4294967295" type="ctrTitle"/>
          </p:nvPr>
        </p:nvSpPr>
        <p:spPr>
          <a:xfrm>
            <a:off x="152400" y="381000"/>
            <a:ext cx="8610600" cy="4762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959"/>
              <a:buFont typeface="Calibri"/>
              <a:buNone/>
            </a:pPr>
            <a:r>
              <a:rPr b="1" i="0" lang="en-US" sz="3959" u="none" cap="none" strike="noStrike">
                <a:solidFill>
                  <a:srgbClr val="FF0000"/>
                </a:solidFill>
                <a:latin typeface="Calibri"/>
                <a:ea typeface="Calibri"/>
                <a:cs typeface="Calibri"/>
                <a:sym typeface="Calibri"/>
              </a:rPr>
              <a:t>Jar command</a:t>
            </a:r>
            <a:endParaRPr b="1" i="0" sz="3959" u="none" cap="none" strike="noStrike">
              <a:solidFill>
                <a:srgbClr val="FF0000"/>
              </a:solidFill>
              <a:latin typeface="Calibri"/>
              <a:ea typeface="Calibri"/>
              <a:cs typeface="Calibri"/>
              <a:sym typeface="Calibri"/>
            </a:endParaRPr>
          </a:p>
        </p:txBody>
      </p:sp>
      <p:sp>
        <p:nvSpPr>
          <p:cNvPr id="356" name="Google Shape;356;p45"/>
          <p:cNvSpPr txBox="1"/>
          <p:nvPr>
            <p:ph idx="4294967295" type="subTitle"/>
          </p:nvPr>
        </p:nvSpPr>
        <p:spPr>
          <a:xfrm>
            <a:off x="0" y="990600"/>
            <a:ext cx="8839200" cy="5715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000"/>
              <a:buFont typeface="Arial"/>
              <a:buNone/>
            </a:pPr>
            <a:r>
              <a:rPr b="1" i="0" lang="en-US" sz="2800" u="none" cap="none" strike="noStrike">
                <a:solidFill>
                  <a:srgbClr val="FF0000"/>
                </a:solidFill>
                <a:latin typeface="Calibri"/>
                <a:ea typeface="Calibri"/>
                <a:cs typeface="Calibri"/>
                <a:sym typeface="Calibri"/>
              </a:rPr>
              <a:t>How to extract jar file?</a:t>
            </a:r>
            <a:endParaRPr b="1" i="0" sz="2800" u="none" cap="none" strike="noStrike">
              <a:solidFill>
                <a:srgbClr val="FF0000"/>
              </a:solidFill>
              <a:latin typeface="Calibri"/>
              <a:ea typeface="Calibri"/>
              <a:cs typeface="Calibri"/>
              <a:sym typeface="Calibri"/>
            </a:endParaRPr>
          </a:p>
          <a:p>
            <a:pPr indent="0" lvl="0" marL="0" marR="0" rtl="0" algn="l">
              <a:lnSpc>
                <a:spcPct val="80000"/>
              </a:lnSpc>
              <a:spcBef>
                <a:spcPts val="400"/>
              </a:spcBef>
              <a:spcAft>
                <a:spcPts val="0"/>
              </a:spcAft>
              <a:buClr>
                <a:srgbClr val="FF0000"/>
              </a:buClr>
              <a:buSzPts val="2000"/>
              <a:buFont typeface="Arial"/>
              <a:buNone/>
            </a:pPr>
            <a:r>
              <a:rPr b="0" i="0" lang="en-US" sz="2800" u="none" cap="none" strike="noStrike">
                <a:solidFill>
                  <a:srgbClr val="FF0000"/>
                </a:solidFill>
                <a:latin typeface="Calibri"/>
                <a:ea typeface="Calibri"/>
                <a:cs typeface="Calibri"/>
                <a:sym typeface="Calibri"/>
              </a:rPr>
              <a:t>jar xf pack.jar</a:t>
            </a:r>
            <a:endParaRPr b="0" i="0" sz="2800" u="none" cap="none" strike="noStrike">
              <a:solidFill>
                <a:schemeClr val="dk2"/>
              </a:solidFill>
              <a:latin typeface="Arial"/>
              <a:ea typeface="Arial"/>
              <a:cs typeface="Arial"/>
              <a:sym typeface="Arial"/>
            </a:endParaRPr>
          </a:p>
          <a:p>
            <a:pPr indent="0" lvl="0" marL="0" marR="0" rtl="0" algn="l">
              <a:lnSpc>
                <a:spcPct val="80000"/>
              </a:lnSpc>
              <a:spcBef>
                <a:spcPts val="400"/>
              </a:spcBef>
              <a:spcAft>
                <a:spcPts val="0"/>
              </a:spcAft>
              <a:buClr>
                <a:schemeClr val="dk1"/>
              </a:buClr>
              <a:buSzPts val="20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chemeClr val="dk1"/>
              </a:buClr>
              <a:buSzPts val="2000"/>
              <a:buFont typeface="Arial"/>
              <a:buNone/>
            </a:pPr>
            <a:r>
              <a:rPr b="0" i="0" lang="en-US" sz="2800" u="none" cap="none" strike="noStrike">
                <a:solidFill>
                  <a:schemeClr val="dk1"/>
                </a:solidFill>
                <a:latin typeface="Calibri"/>
                <a:ea typeface="Calibri"/>
                <a:cs typeface="Calibri"/>
                <a:sym typeface="Calibri"/>
              </a:rPr>
              <a:t>How to create jar file which can run?</a:t>
            </a:r>
            <a:endParaRPr b="0" i="0" sz="2800" u="none" cap="none" strike="noStrik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chemeClr val="dk1"/>
              </a:buClr>
              <a:buSzPts val="2000"/>
              <a:buFont typeface="Arial"/>
              <a:buNone/>
            </a:pPr>
            <a:r>
              <a:rPr b="0" i="0" lang="en-US" sz="2800" u="none" cap="none" strike="noStrike">
                <a:solidFill>
                  <a:schemeClr val="dk1"/>
                </a:solidFill>
                <a:latin typeface="Calibri"/>
                <a:ea typeface="Calibri"/>
                <a:cs typeface="Calibri"/>
                <a:sym typeface="Calibri"/>
              </a:rPr>
              <a:t>Running a JAR file: To run an application packaged as a JAR file (requires the Main-class manifest header) , following command can be used:</a:t>
            </a:r>
            <a:endParaRPr b="0" i="0" sz="2800" u="none" cap="none" strike="noStrike">
              <a:solidFill>
                <a:schemeClr val="dk2"/>
              </a:solidFill>
              <a:latin typeface="Arial"/>
              <a:ea typeface="Arial"/>
              <a:cs typeface="Arial"/>
              <a:sym typeface="Arial"/>
            </a:endParaRPr>
          </a:p>
          <a:p>
            <a:pPr indent="0" lvl="0" marL="0" marR="0" rtl="0" algn="l">
              <a:lnSpc>
                <a:spcPct val="80000"/>
              </a:lnSpc>
              <a:spcBef>
                <a:spcPts val="400"/>
              </a:spcBef>
              <a:spcAft>
                <a:spcPts val="0"/>
              </a:spcAft>
              <a:buClr>
                <a:schemeClr val="dk1"/>
              </a:buClr>
              <a:buSzPts val="2000"/>
              <a:buFont typeface="Arial"/>
              <a:buNone/>
            </a:pPr>
            <a:r>
              <a:rPr b="0" i="0" lang="en-US" sz="2800" u="none" cap="none" strike="noStrike">
                <a:solidFill>
                  <a:schemeClr val="dk1"/>
                </a:solidFill>
                <a:latin typeface="Calibri"/>
                <a:ea typeface="Calibri"/>
                <a:cs typeface="Calibri"/>
                <a:sym typeface="Calibri"/>
              </a:rPr>
              <a:t>C:\&gt;java -jar pack.jar</a:t>
            </a:r>
            <a:endParaRPr b="0" i="0" sz="2800" u="none" cap="none" strike="noStrike">
              <a:solidFill>
                <a:schemeClr val="dk2"/>
              </a:solidFill>
              <a:latin typeface="Arial"/>
              <a:ea typeface="Arial"/>
              <a:cs typeface="Arial"/>
              <a:sym typeface="Arial"/>
            </a:endParaRPr>
          </a:p>
          <a:p>
            <a:pPr indent="0" lvl="0" marL="0" marR="0" rtl="0" algn="l">
              <a:lnSpc>
                <a:spcPct val="8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80000"/>
              </a:lnSpc>
              <a:spcBef>
                <a:spcPts val="400"/>
              </a:spcBef>
              <a:spcAft>
                <a:spcPts val="1600"/>
              </a:spcAft>
              <a:buClr>
                <a:srgbClr val="FF0000"/>
              </a:buClr>
              <a:buSzPts val="20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0" name="Shape 360"/>
        <p:cNvGrpSpPr/>
        <p:nvPr/>
      </p:nvGrpSpPr>
      <p:grpSpPr>
        <a:xfrm>
          <a:off x="0" y="0"/>
          <a:ext cx="0" cy="0"/>
          <a:chOff x="0" y="0"/>
          <a:chExt cx="0" cy="0"/>
        </a:xfrm>
      </p:grpSpPr>
      <p:sp>
        <p:nvSpPr>
          <p:cNvPr id="361" name="Google Shape;361;p46"/>
          <p:cNvSpPr txBox="1"/>
          <p:nvPr>
            <p:ph idx="4294967295" type="ctrTitle"/>
          </p:nvPr>
        </p:nvSpPr>
        <p:spPr>
          <a:xfrm>
            <a:off x="152400" y="381000"/>
            <a:ext cx="8610600" cy="47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959"/>
              <a:buFont typeface="Calibri"/>
              <a:buNone/>
            </a:pPr>
            <a:r>
              <a:t/>
            </a:r>
            <a:endParaRPr b="1" i="0" sz="3959" u="none" cap="none" strike="noStrike">
              <a:solidFill>
                <a:srgbClr val="FF0000"/>
              </a:solidFill>
              <a:latin typeface="Calibri"/>
              <a:ea typeface="Calibri"/>
              <a:cs typeface="Calibri"/>
              <a:sym typeface="Calibri"/>
            </a:endParaRPr>
          </a:p>
        </p:txBody>
      </p:sp>
      <p:sp>
        <p:nvSpPr>
          <p:cNvPr id="362" name="Google Shape;362;p46"/>
          <p:cNvSpPr txBox="1"/>
          <p:nvPr>
            <p:ph idx="4294967295" type="subTitle"/>
          </p:nvPr>
        </p:nvSpPr>
        <p:spPr>
          <a:xfrm>
            <a:off x="0" y="107825"/>
            <a:ext cx="8839200" cy="65979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chemeClr val="dk1"/>
              </a:buClr>
              <a:buSzPts val="20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8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chemeClr val="dk1"/>
              </a:buClr>
              <a:buSzPts val="2000"/>
              <a:buFont typeface="Arial"/>
              <a:buNone/>
            </a:pPr>
            <a:r>
              <a:rPr b="0" i="0" lang="en-US" sz="2800" u="none" cap="none" strike="noStrike">
                <a:solidFill>
                  <a:schemeClr val="dk1"/>
                </a:solidFill>
                <a:latin typeface="Calibri"/>
                <a:ea typeface="Calibri"/>
                <a:cs typeface="Calibri"/>
                <a:sym typeface="Calibri"/>
              </a:rPr>
              <a:t>How to create a runnable jar file?</a:t>
            </a:r>
            <a:endParaRPr b="0" i="0" sz="2800" u="none" cap="none" strike="noStrike">
              <a:solidFill>
                <a:schemeClr val="dk2"/>
              </a:solidFill>
              <a:latin typeface="Arial"/>
              <a:ea typeface="Arial"/>
              <a:cs typeface="Arial"/>
              <a:sym typeface="Arial"/>
            </a:endParaRPr>
          </a:p>
          <a:p>
            <a:pPr indent="0" lvl="0" marL="0" marR="0" rtl="0" algn="l">
              <a:lnSpc>
                <a:spcPct val="80000"/>
              </a:lnSpc>
              <a:spcBef>
                <a:spcPts val="400"/>
              </a:spcBef>
              <a:spcAft>
                <a:spcPts val="0"/>
              </a:spcAft>
              <a:buClr>
                <a:srgbClr val="FF0000"/>
              </a:buClr>
              <a:buSzPts val="2000"/>
              <a:buFont typeface="Arial"/>
              <a:buNone/>
            </a:pPr>
            <a:r>
              <a:rPr b="0" i="0" lang="en-US" sz="2800" u="none" cap="none" strike="noStrike">
                <a:solidFill>
                  <a:srgbClr val="FF0000"/>
                </a:solidFill>
                <a:latin typeface="Calibri"/>
                <a:ea typeface="Calibri"/>
                <a:cs typeface="Calibri"/>
                <a:sym typeface="Calibri"/>
              </a:rPr>
              <a:t>jar cfm MyJar.jar Manifest.txt MyPackage/*.class</a:t>
            </a:r>
            <a:endParaRPr b="0" i="0" sz="2800" u="none" cap="none" strike="noStrike">
              <a:solidFill>
                <a:schemeClr val="dk2"/>
              </a:solidFill>
              <a:latin typeface="Arial"/>
              <a:ea typeface="Arial"/>
              <a:cs typeface="Arial"/>
              <a:sym typeface="Arial"/>
            </a:endParaRPr>
          </a:p>
          <a:p>
            <a:pPr indent="0" lvl="0" marL="0" marR="0" rtl="0" algn="l">
              <a:lnSpc>
                <a:spcPct val="80000"/>
              </a:lnSpc>
              <a:spcBef>
                <a:spcPts val="400"/>
              </a:spcBef>
              <a:spcAft>
                <a:spcPts val="0"/>
              </a:spcAft>
              <a:buClr>
                <a:schemeClr val="dk1"/>
              </a:buClr>
              <a:buSzPts val="2000"/>
              <a:buFont typeface="Arial"/>
              <a:buNone/>
            </a:pPr>
            <a:r>
              <a:rPr b="0" i="0" lang="en-US" sz="2800" u="none" cap="none" strike="noStrike">
                <a:solidFill>
                  <a:schemeClr val="dk1"/>
                </a:solidFill>
                <a:latin typeface="Calibri"/>
                <a:ea typeface="Calibri"/>
                <a:cs typeface="Calibri"/>
                <a:sym typeface="Calibri"/>
              </a:rPr>
              <a:t>This creates the JAR file with a manifest with the following contents:</a:t>
            </a:r>
            <a:endParaRPr b="0" i="0" sz="2800" u="none" cap="none" strike="noStrike">
              <a:solidFill>
                <a:schemeClr val="dk2"/>
              </a:solidFill>
              <a:latin typeface="Arial"/>
              <a:ea typeface="Arial"/>
              <a:cs typeface="Arial"/>
              <a:sym typeface="Arial"/>
            </a:endParaRPr>
          </a:p>
          <a:p>
            <a:pPr indent="0" lvl="0" marL="0" marR="0" rtl="0" algn="l">
              <a:lnSpc>
                <a:spcPct val="80000"/>
              </a:lnSpc>
              <a:spcBef>
                <a:spcPts val="400"/>
              </a:spcBef>
              <a:spcAft>
                <a:spcPts val="0"/>
              </a:spcAft>
              <a:buClr>
                <a:schemeClr val="dk1"/>
              </a:buClr>
              <a:buSzPts val="20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rgbClr val="FF0000"/>
              </a:buClr>
              <a:buSzPts val="2000"/>
              <a:buFont typeface="Arial"/>
              <a:buNone/>
            </a:pPr>
            <a:r>
              <a:rPr b="0" i="0" lang="en-US" sz="2800" u="none" cap="none" strike="noStrike">
                <a:solidFill>
                  <a:srgbClr val="FF0000"/>
                </a:solidFill>
                <a:latin typeface="Calibri"/>
                <a:ea typeface="Calibri"/>
                <a:cs typeface="Calibri"/>
                <a:sym typeface="Calibri"/>
              </a:rPr>
              <a:t>Manifest-Version: 1.0</a:t>
            </a:r>
            <a:endParaRPr b="0" i="0" sz="2800" u="none" cap="none" strike="noStrike">
              <a:solidFill>
                <a:schemeClr val="dk2"/>
              </a:solidFill>
              <a:latin typeface="Arial"/>
              <a:ea typeface="Arial"/>
              <a:cs typeface="Arial"/>
              <a:sym typeface="Arial"/>
            </a:endParaRPr>
          </a:p>
          <a:p>
            <a:pPr indent="0" lvl="0" marL="0" marR="0" rtl="0" algn="l">
              <a:lnSpc>
                <a:spcPct val="80000"/>
              </a:lnSpc>
              <a:spcBef>
                <a:spcPts val="400"/>
              </a:spcBef>
              <a:spcAft>
                <a:spcPts val="0"/>
              </a:spcAft>
              <a:buClr>
                <a:srgbClr val="FF0000"/>
              </a:buClr>
              <a:buSzPts val="2000"/>
              <a:buFont typeface="Arial"/>
              <a:buNone/>
            </a:pPr>
            <a:r>
              <a:rPr b="0" i="0" lang="en-US" sz="2800" u="none" cap="none" strike="noStrike">
                <a:solidFill>
                  <a:srgbClr val="FF0000"/>
                </a:solidFill>
                <a:latin typeface="Calibri"/>
                <a:ea typeface="Calibri"/>
                <a:cs typeface="Calibri"/>
                <a:sym typeface="Calibri"/>
              </a:rPr>
              <a:t>Created-By: 1.7.0_06 (Oracle Corporation)</a:t>
            </a:r>
            <a:endParaRPr b="0" i="0" sz="2800" u="none" cap="none" strike="noStrike">
              <a:solidFill>
                <a:schemeClr val="dk2"/>
              </a:solidFill>
              <a:latin typeface="Arial"/>
              <a:ea typeface="Arial"/>
              <a:cs typeface="Arial"/>
              <a:sym typeface="Arial"/>
            </a:endParaRPr>
          </a:p>
          <a:p>
            <a:pPr indent="0" lvl="0" marL="0" marR="0" rtl="0" algn="l">
              <a:lnSpc>
                <a:spcPct val="80000"/>
              </a:lnSpc>
              <a:spcBef>
                <a:spcPts val="400"/>
              </a:spcBef>
              <a:spcAft>
                <a:spcPts val="0"/>
              </a:spcAft>
              <a:buClr>
                <a:srgbClr val="FF0000"/>
              </a:buClr>
              <a:buSzPts val="2000"/>
              <a:buFont typeface="Arial"/>
              <a:buNone/>
            </a:pPr>
            <a:r>
              <a:rPr b="0" i="0" lang="en-US" sz="2800" u="none" cap="none" strike="noStrike">
                <a:solidFill>
                  <a:srgbClr val="FF0000"/>
                </a:solidFill>
                <a:latin typeface="Calibri"/>
                <a:ea typeface="Calibri"/>
                <a:cs typeface="Calibri"/>
                <a:sym typeface="Calibri"/>
              </a:rPr>
              <a:t>Main-Class: MyPackage.MyClass</a:t>
            </a:r>
            <a:endParaRPr b="0" i="0" sz="2800" u="none" cap="none" strike="noStrike">
              <a:solidFill>
                <a:srgbClr val="FF0000"/>
              </a:solidFill>
              <a:latin typeface="Calibri"/>
              <a:ea typeface="Calibri"/>
              <a:cs typeface="Calibri"/>
              <a:sym typeface="Calibri"/>
            </a:endParaRPr>
          </a:p>
          <a:p>
            <a:pPr indent="0" lvl="0" marL="0" marR="0" rtl="0" algn="l">
              <a:lnSpc>
                <a:spcPct val="80000"/>
              </a:lnSpc>
              <a:spcBef>
                <a:spcPts val="400"/>
              </a:spcBef>
              <a:spcAft>
                <a:spcPts val="0"/>
              </a:spcAft>
              <a:buClr>
                <a:schemeClr val="dk1"/>
              </a:buClr>
              <a:buSzPts val="20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chemeClr val="dk1"/>
              </a:buClr>
              <a:buSzPts val="2000"/>
              <a:buFont typeface="Arial"/>
              <a:buNone/>
            </a:pPr>
            <a:r>
              <a:rPr b="0" i="0" lang="en-US" sz="2800" u="none" cap="none" strike="noStrike">
                <a:solidFill>
                  <a:schemeClr val="dk1"/>
                </a:solidFill>
                <a:latin typeface="Calibri"/>
                <a:ea typeface="Calibri"/>
                <a:cs typeface="Calibri"/>
                <a:sym typeface="Calibri"/>
              </a:rPr>
              <a:t>How to run jar file created above?</a:t>
            </a:r>
            <a:endParaRPr b="0" i="0" sz="2800" u="none" cap="none" strike="noStrike">
              <a:solidFill>
                <a:schemeClr val="dk2"/>
              </a:solidFill>
              <a:latin typeface="Arial"/>
              <a:ea typeface="Arial"/>
              <a:cs typeface="Arial"/>
              <a:sym typeface="Arial"/>
            </a:endParaRPr>
          </a:p>
          <a:p>
            <a:pPr indent="0" lvl="0" marL="0" marR="0" rtl="0" algn="l">
              <a:lnSpc>
                <a:spcPct val="80000"/>
              </a:lnSpc>
              <a:spcBef>
                <a:spcPts val="400"/>
              </a:spcBef>
              <a:spcAft>
                <a:spcPts val="1600"/>
              </a:spcAft>
              <a:buClr>
                <a:srgbClr val="FF0000"/>
              </a:buClr>
              <a:buSzPts val="2000"/>
              <a:buFont typeface="Arial"/>
              <a:buNone/>
            </a:pPr>
            <a:r>
              <a:rPr b="0" i="0" lang="en-US" sz="2800" u="none" cap="none" strike="noStrike">
                <a:solidFill>
                  <a:srgbClr val="FF0000"/>
                </a:solidFill>
                <a:latin typeface="Calibri"/>
                <a:ea typeface="Calibri"/>
                <a:cs typeface="Calibri"/>
                <a:sym typeface="Calibri"/>
              </a:rPr>
              <a:t>java -jar MyJar.jar</a:t>
            </a:r>
            <a:endParaRPr b="0" i="0" sz="2800" u="none" cap="none" strike="noStrike">
              <a:solidFill>
                <a:schemeClr val="dk2"/>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7" name="Shape 367"/>
        <p:cNvGrpSpPr/>
        <p:nvPr/>
      </p:nvGrpSpPr>
      <p:grpSpPr>
        <a:xfrm>
          <a:off x="0" y="0"/>
          <a:ext cx="0" cy="0"/>
          <a:chOff x="0" y="0"/>
          <a:chExt cx="0" cy="0"/>
        </a:xfrm>
      </p:grpSpPr>
      <p:sp>
        <p:nvSpPr>
          <p:cNvPr id="368" name="Google Shape;368;p47"/>
          <p:cNvSpPr txBox="1"/>
          <p:nvPr>
            <p:ph type="ctrTitle"/>
          </p:nvPr>
        </p:nvSpPr>
        <p:spPr>
          <a:xfrm>
            <a:off x="311708" y="992767"/>
            <a:ext cx="8520600" cy="2736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lang="en-US">
                <a:solidFill>
                  <a:srgbClr val="FF0000"/>
                </a:solidFill>
              </a:rPr>
              <a:t>Thank You!</a:t>
            </a:r>
            <a:endParaRPr b="1">
              <a:solidFill>
                <a:srgbClr val="FF0000"/>
              </a:solidFill>
            </a:endParaRPr>
          </a:p>
        </p:txBody>
      </p:sp>
      <p:sp>
        <p:nvSpPr>
          <p:cNvPr id="369" name="Google Shape;369;p47"/>
          <p:cNvSpPr txBox="1"/>
          <p:nvPr>
            <p:ph idx="1" type="subTitle"/>
          </p:nvPr>
        </p:nvSpPr>
        <p:spPr>
          <a:xfrm>
            <a:off x="311700" y="3778833"/>
            <a:ext cx="8520600" cy="1056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88888"/>
              </a:buClr>
              <a:buSzPts val="3200"/>
              <a:buNone/>
            </a:pPr>
            <a:r>
              <a:t/>
            </a:r>
            <a:endParaRPr/>
          </a:p>
        </p:txBody>
      </p:sp>
      <p:sp>
        <p:nvSpPr>
          <p:cNvPr id="370" name="Google Shape;370;p47"/>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5"/>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240"/>
              <a:buNone/>
            </a:pPr>
            <a:r>
              <a:t/>
            </a:r>
            <a:endParaRPr sz="3000"/>
          </a:p>
          <a:p>
            <a:pPr indent="0" lvl="0" marL="171450" rtl="0" algn="just">
              <a:lnSpc>
                <a:spcPct val="80000"/>
              </a:lnSpc>
              <a:spcBef>
                <a:spcPts val="448"/>
              </a:spcBef>
              <a:spcAft>
                <a:spcPts val="0"/>
              </a:spcAft>
              <a:buClr>
                <a:srgbClr val="888888"/>
              </a:buClr>
              <a:buSzPts val="2240"/>
              <a:buNone/>
            </a:pPr>
            <a:r>
              <a:rPr lang="en-US" sz="3000"/>
              <a:t>When code is developed with Notepad and command prompt, folder need to be manually created, with same name as package name.</a:t>
            </a:r>
            <a:endParaRPr sz="3000"/>
          </a:p>
        </p:txBody>
      </p:sp>
      <p:sp>
        <p:nvSpPr>
          <p:cNvPr id="84" name="Google Shape;84;p5"/>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6"/>
          <p:cNvSpPr txBox="1"/>
          <p:nvPr>
            <p:ph idx="1" type="subTitle"/>
          </p:nvPr>
        </p:nvSpPr>
        <p:spPr>
          <a:xfrm>
            <a:off x="0" y="243250"/>
            <a:ext cx="8610600" cy="3693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960"/>
              <a:buNone/>
            </a:pPr>
            <a:r>
              <a:rPr b="1" lang="en-US" sz="2960">
                <a:solidFill>
                  <a:srgbClr val="FF0000"/>
                </a:solidFill>
              </a:rPr>
              <a:t>Packages</a:t>
            </a:r>
            <a:endParaRPr b="1"/>
          </a:p>
        </p:txBody>
      </p:sp>
      <p:sp>
        <p:nvSpPr>
          <p:cNvPr id="90" name="Google Shape;90;p6"/>
          <p:cNvSpPr/>
          <p:nvPr/>
        </p:nvSpPr>
        <p:spPr>
          <a:xfrm>
            <a:off x="533400" y="1219200"/>
            <a:ext cx="3200400" cy="3657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p6"/>
          <p:cNvSpPr/>
          <p:nvPr/>
        </p:nvSpPr>
        <p:spPr>
          <a:xfrm>
            <a:off x="4800600" y="1219200"/>
            <a:ext cx="3352800" cy="4800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6"/>
          <p:cNvSpPr/>
          <p:nvPr/>
        </p:nvSpPr>
        <p:spPr>
          <a:xfrm>
            <a:off x="1066800" y="1752600"/>
            <a:ext cx="1828800" cy="1143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Public Class 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(A.java)</a:t>
            </a:r>
            <a:endParaRPr b="0" i="0" sz="1800" u="none" cap="none" strike="noStrike">
              <a:solidFill>
                <a:schemeClr val="lt1"/>
              </a:solidFill>
              <a:latin typeface="Calibri"/>
              <a:ea typeface="Calibri"/>
              <a:cs typeface="Calibri"/>
              <a:sym typeface="Calibri"/>
            </a:endParaRPr>
          </a:p>
        </p:txBody>
      </p:sp>
      <p:sp>
        <p:nvSpPr>
          <p:cNvPr id="93" name="Google Shape;93;p6"/>
          <p:cNvSpPr/>
          <p:nvPr/>
        </p:nvSpPr>
        <p:spPr>
          <a:xfrm>
            <a:off x="1066800" y="3352800"/>
            <a:ext cx="1828800" cy="1143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Public Class 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(B.java)</a:t>
            </a:r>
            <a:endParaRPr b="0" i="0" sz="1800" u="none" cap="none" strike="noStrike">
              <a:solidFill>
                <a:schemeClr val="lt1"/>
              </a:solidFill>
              <a:latin typeface="Calibri"/>
              <a:ea typeface="Calibri"/>
              <a:cs typeface="Calibri"/>
              <a:sym typeface="Calibri"/>
            </a:endParaRPr>
          </a:p>
        </p:txBody>
      </p:sp>
      <p:sp>
        <p:nvSpPr>
          <p:cNvPr id="94" name="Google Shape;94;p6"/>
          <p:cNvSpPr/>
          <p:nvPr/>
        </p:nvSpPr>
        <p:spPr>
          <a:xfrm>
            <a:off x="5334000" y="1676400"/>
            <a:ext cx="1828800" cy="1143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Public Class 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(A.java)</a:t>
            </a:r>
            <a:endParaRPr b="0" i="0" sz="1800" u="none" cap="none" strike="noStrike">
              <a:solidFill>
                <a:schemeClr val="lt1"/>
              </a:solidFill>
              <a:latin typeface="Calibri"/>
              <a:ea typeface="Calibri"/>
              <a:cs typeface="Calibri"/>
              <a:sym typeface="Calibri"/>
            </a:endParaRPr>
          </a:p>
        </p:txBody>
      </p:sp>
      <p:sp>
        <p:nvSpPr>
          <p:cNvPr id="95" name="Google Shape;95;p6"/>
          <p:cNvSpPr/>
          <p:nvPr/>
        </p:nvSpPr>
        <p:spPr>
          <a:xfrm>
            <a:off x="5334000" y="3200400"/>
            <a:ext cx="1828800" cy="1143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Public Class 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(D.java)</a:t>
            </a:r>
            <a:endParaRPr b="0" i="0" sz="1800" u="none" cap="none" strike="noStrike">
              <a:solidFill>
                <a:schemeClr val="lt1"/>
              </a:solidFill>
              <a:latin typeface="Calibri"/>
              <a:ea typeface="Calibri"/>
              <a:cs typeface="Calibri"/>
              <a:sym typeface="Calibri"/>
            </a:endParaRPr>
          </a:p>
        </p:txBody>
      </p:sp>
      <p:sp>
        <p:nvSpPr>
          <p:cNvPr id="96" name="Google Shape;96;p6"/>
          <p:cNvSpPr/>
          <p:nvPr/>
        </p:nvSpPr>
        <p:spPr>
          <a:xfrm>
            <a:off x="5334000" y="4648200"/>
            <a:ext cx="1828800" cy="1143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Class E</a:t>
            </a:r>
            <a:endParaRPr b="0" i="0" sz="1800" u="none" cap="none" strike="noStrike">
              <a:solidFill>
                <a:schemeClr val="lt1"/>
              </a:solidFill>
              <a:latin typeface="Calibri"/>
              <a:ea typeface="Calibri"/>
              <a:cs typeface="Calibri"/>
              <a:sym typeface="Calibri"/>
            </a:endParaRPr>
          </a:p>
        </p:txBody>
      </p:sp>
      <p:sp>
        <p:nvSpPr>
          <p:cNvPr id="97" name="Google Shape;97;p6"/>
          <p:cNvSpPr txBox="1"/>
          <p:nvPr/>
        </p:nvSpPr>
        <p:spPr>
          <a:xfrm>
            <a:off x="990600" y="1295400"/>
            <a:ext cx="27432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92D050"/>
                </a:solidFill>
                <a:latin typeface="Calibri"/>
                <a:ea typeface="Calibri"/>
                <a:cs typeface="Calibri"/>
                <a:sym typeface="Calibri"/>
              </a:rPr>
              <a:t>package com.p1</a:t>
            </a:r>
            <a:endParaRPr b="0" i="0" sz="1800" u="none" cap="none" strike="noStrike">
              <a:solidFill>
                <a:srgbClr val="92D050"/>
              </a:solidFill>
              <a:latin typeface="Calibri"/>
              <a:ea typeface="Calibri"/>
              <a:cs typeface="Calibri"/>
              <a:sym typeface="Calibri"/>
            </a:endParaRPr>
          </a:p>
        </p:txBody>
      </p:sp>
      <p:sp>
        <p:nvSpPr>
          <p:cNvPr id="98" name="Google Shape;98;p6"/>
          <p:cNvSpPr txBox="1"/>
          <p:nvPr/>
        </p:nvSpPr>
        <p:spPr>
          <a:xfrm>
            <a:off x="5105400" y="1219200"/>
            <a:ext cx="27432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92D050"/>
                </a:solidFill>
                <a:latin typeface="Calibri"/>
                <a:ea typeface="Calibri"/>
                <a:cs typeface="Calibri"/>
                <a:sym typeface="Calibri"/>
              </a:rPr>
              <a:t>package com.p2</a:t>
            </a:r>
            <a:endParaRPr b="0" i="0" sz="1800" u="none" cap="none" strike="noStrike">
              <a:solidFill>
                <a:srgbClr val="92D050"/>
              </a:solidFill>
              <a:latin typeface="Calibri"/>
              <a:ea typeface="Calibri"/>
              <a:cs typeface="Calibri"/>
              <a:sym typeface="Calibri"/>
            </a:endParaRPr>
          </a:p>
        </p:txBody>
      </p:sp>
      <p:sp>
        <p:nvSpPr>
          <p:cNvPr id="99" name="Google Shape;99;p6"/>
          <p:cNvSpPr txBox="1"/>
          <p:nvPr/>
        </p:nvSpPr>
        <p:spPr>
          <a:xfrm>
            <a:off x="5334000" y="3200400"/>
            <a:ext cx="19050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import com.p1.B;</a:t>
            </a:r>
            <a:endParaRPr b="0" i="0" sz="1800" u="none" cap="none" strike="noStrike">
              <a:solidFill>
                <a:schemeClr val="dk1"/>
              </a:solidFill>
              <a:latin typeface="Calibri"/>
              <a:ea typeface="Calibri"/>
              <a:cs typeface="Calibri"/>
              <a:sym typeface="Calibri"/>
            </a:endParaRPr>
          </a:p>
        </p:txBody>
      </p:sp>
      <p:sp>
        <p:nvSpPr>
          <p:cNvPr id="100" name="Google Shape;100;p6"/>
          <p:cNvSpPr txBox="1"/>
          <p:nvPr/>
        </p:nvSpPr>
        <p:spPr>
          <a:xfrm>
            <a:off x="1066800" y="3352800"/>
            <a:ext cx="19050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import com.p2.*;</a:t>
            </a:r>
            <a:endParaRPr b="0" i="0" sz="1800" u="none" cap="none" strike="noStrike">
              <a:solidFill>
                <a:schemeClr val="dk1"/>
              </a:solidFill>
              <a:latin typeface="Calibri"/>
              <a:ea typeface="Calibri"/>
              <a:cs typeface="Calibri"/>
              <a:sym typeface="Calibri"/>
            </a:endParaRPr>
          </a:p>
        </p:txBody>
      </p:sp>
      <p:sp>
        <p:nvSpPr>
          <p:cNvPr id="101" name="Google Shape;101;p6"/>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7"/>
          <p:cNvSpPr txBox="1"/>
          <p:nvPr>
            <p:ph idx="1" type="subTitle"/>
          </p:nvPr>
        </p:nvSpPr>
        <p:spPr>
          <a:xfrm>
            <a:off x="0" y="172525"/>
            <a:ext cx="8915400" cy="65331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888888"/>
              </a:buClr>
              <a:buSzPts val="2960"/>
              <a:buNone/>
            </a:pPr>
            <a:r>
              <a:rPr b="1" lang="en-US" sz="2960">
                <a:solidFill>
                  <a:srgbClr val="FF0000"/>
                </a:solidFill>
              </a:rPr>
              <a:t>Packages…</a:t>
            </a:r>
            <a:endParaRPr b="1">
              <a:solidFill>
                <a:srgbClr val="FF0000"/>
              </a:solidFill>
            </a:endParaRPr>
          </a:p>
          <a:p>
            <a:pPr indent="0" lvl="0" marL="0" rtl="0" algn="just">
              <a:lnSpc>
                <a:spcPct val="100000"/>
              </a:lnSpc>
              <a:spcBef>
                <a:spcPts val="592"/>
              </a:spcBef>
              <a:spcAft>
                <a:spcPts val="0"/>
              </a:spcAft>
              <a:buClr>
                <a:srgbClr val="888888"/>
              </a:buClr>
              <a:buSzPts val="2960"/>
              <a:buNone/>
            </a:pPr>
            <a:r>
              <a:rPr lang="en-US" sz="2960"/>
              <a:t>In a .java file, there can be only one public class, and the name of .java file must be same as public class name.</a:t>
            </a:r>
            <a:endParaRPr/>
          </a:p>
          <a:p>
            <a:pPr indent="0" lvl="0" marL="0" rtl="0" algn="just">
              <a:lnSpc>
                <a:spcPct val="100000"/>
              </a:lnSpc>
              <a:spcBef>
                <a:spcPts val="592"/>
              </a:spcBef>
              <a:spcAft>
                <a:spcPts val="0"/>
              </a:spcAft>
              <a:buClr>
                <a:srgbClr val="888888"/>
              </a:buClr>
              <a:buSzPts val="2960"/>
              <a:buNone/>
            </a:pPr>
            <a:r>
              <a:rPr lang="en-US" sz="2960"/>
              <a:t>In a .java file, there can be any number of non public classes.</a:t>
            </a:r>
            <a:endParaRPr/>
          </a:p>
          <a:p>
            <a:pPr indent="0" lvl="0" marL="0" rtl="0" algn="l">
              <a:lnSpc>
                <a:spcPct val="100000"/>
              </a:lnSpc>
              <a:spcBef>
                <a:spcPts val="592"/>
              </a:spcBef>
              <a:spcAft>
                <a:spcPts val="0"/>
              </a:spcAft>
              <a:buClr>
                <a:srgbClr val="888888"/>
              </a:buClr>
              <a:buSzPts val="2960"/>
              <a:buNone/>
            </a:pPr>
            <a:r>
              <a:rPr lang="en-US" sz="2960"/>
              <a:t>import p2.*; //it just imports direct classes in p2 package, but not sub packages of p2</a:t>
            </a:r>
            <a:endParaRPr/>
          </a:p>
          <a:p>
            <a:pPr indent="0" lvl="0" marL="0" rtl="0" algn="l">
              <a:lnSpc>
                <a:spcPct val="100000"/>
              </a:lnSpc>
              <a:spcBef>
                <a:spcPts val="592"/>
              </a:spcBef>
              <a:spcAft>
                <a:spcPts val="0"/>
              </a:spcAft>
              <a:buClr>
                <a:srgbClr val="888888"/>
              </a:buClr>
              <a:buSzPts val="2960"/>
              <a:buNone/>
            </a:pPr>
            <a:r>
              <a:rPr lang="en-US" sz="2960"/>
              <a:t>import </a:t>
            </a:r>
            <a:r>
              <a:rPr lang="en-US" sz="2960" u="sng"/>
              <a:t>p2.sp1.*;</a:t>
            </a:r>
            <a:endParaRPr sz="2960" u="sng"/>
          </a:p>
          <a:p>
            <a:pPr indent="0" lvl="0" marL="0" rtl="0" algn="l">
              <a:lnSpc>
                <a:spcPct val="100000"/>
              </a:lnSpc>
              <a:spcBef>
                <a:spcPts val="592"/>
              </a:spcBef>
              <a:spcAft>
                <a:spcPts val="0"/>
              </a:spcAft>
              <a:buClr>
                <a:srgbClr val="888888"/>
              </a:buClr>
              <a:buSzPts val="2960"/>
              <a:buNone/>
            </a:pPr>
            <a:r>
              <a:t/>
            </a:r>
            <a:endParaRPr sz="2960" u="sng"/>
          </a:p>
          <a:p>
            <a:pPr indent="0" lvl="0" marL="0" rtl="0" algn="l">
              <a:lnSpc>
                <a:spcPct val="100000"/>
              </a:lnSpc>
              <a:spcBef>
                <a:spcPts val="592"/>
              </a:spcBef>
              <a:spcAft>
                <a:spcPts val="0"/>
              </a:spcAft>
              <a:buClr>
                <a:srgbClr val="888888"/>
              </a:buClr>
              <a:buSzPts val="2960"/>
              <a:buNone/>
            </a:pPr>
            <a:r>
              <a:rPr lang="en-US" sz="2960"/>
              <a:t>Generally a package can be named as below</a:t>
            </a:r>
            <a:endParaRPr sz="2960"/>
          </a:p>
          <a:p>
            <a:pPr indent="0" lvl="0" marL="0" rtl="0" algn="l">
              <a:lnSpc>
                <a:spcPct val="100000"/>
              </a:lnSpc>
              <a:spcBef>
                <a:spcPts val="0"/>
              </a:spcBef>
              <a:spcAft>
                <a:spcPts val="0"/>
              </a:spcAft>
              <a:buClr>
                <a:schemeClr val="dk1"/>
              </a:buClr>
              <a:buSzPts val="2800"/>
              <a:buFont typeface="Arial"/>
              <a:buNone/>
            </a:pPr>
            <a:r>
              <a:rPr lang="en-US" sz="2900">
                <a:solidFill>
                  <a:srgbClr val="FF0000"/>
                </a:solidFill>
              </a:rPr>
              <a:t>com.company_name.project_name.module_name</a:t>
            </a:r>
            <a:endParaRPr sz="2900"/>
          </a:p>
          <a:p>
            <a:pPr indent="0" lvl="0" marL="0" rtl="0" algn="l">
              <a:lnSpc>
                <a:spcPct val="100000"/>
              </a:lnSpc>
              <a:spcBef>
                <a:spcPts val="592"/>
              </a:spcBef>
              <a:spcAft>
                <a:spcPts val="0"/>
              </a:spcAft>
              <a:buClr>
                <a:srgbClr val="888888"/>
              </a:buClr>
              <a:buSzPts val="2960"/>
              <a:buNone/>
            </a:pPr>
            <a:r>
              <a:t/>
            </a:r>
            <a:endParaRPr sz="2960" u="sng"/>
          </a:p>
          <a:p>
            <a:pPr indent="0" lvl="0" marL="0" rtl="0" algn="just">
              <a:lnSpc>
                <a:spcPct val="100000"/>
              </a:lnSpc>
              <a:spcBef>
                <a:spcPts val="592"/>
              </a:spcBef>
              <a:spcAft>
                <a:spcPts val="0"/>
              </a:spcAft>
              <a:buClr>
                <a:srgbClr val="888888"/>
              </a:buClr>
              <a:buSzPts val="2960"/>
              <a:buNone/>
            </a:pPr>
            <a:r>
              <a:t/>
            </a:r>
            <a:endParaRPr sz="2960"/>
          </a:p>
          <a:p>
            <a:pPr indent="0" lvl="0" marL="0" rtl="0" algn="just">
              <a:lnSpc>
                <a:spcPct val="100000"/>
              </a:lnSpc>
              <a:spcBef>
                <a:spcPts val="592"/>
              </a:spcBef>
              <a:spcAft>
                <a:spcPts val="0"/>
              </a:spcAft>
              <a:buClr>
                <a:srgbClr val="888888"/>
              </a:buClr>
              <a:buSzPts val="2960"/>
              <a:buNone/>
            </a:pPr>
            <a:r>
              <a:t/>
            </a:r>
            <a:endParaRPr sz="296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8"/>
          <p:cNvSpPr txBox="1"/>
          <p:nvPr>
            <p:ph idx="1" type="subTitle"/>
          </p:nvPr>
        </p:nvSpPr>
        <p:spPr>
          <a:xfrm>
            <a:off x="0" y="0"/>
            <a:ext cx="8915400" cy="67056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888888"/>
              </a:buClr>
              <a:buSzPts val="2960"/>
              <a:buNone/>
            </a:pPr>
            <a:r>
              <a:t/>
            </a:r>
            <a:endParaRPr sz="2960"/>
          </a:p>
          <a:p>
            <a:pPr indent="0" lvl="0" marL="0" rtl="0" algn="just">
              <a:lnSpc>
                <a:spcPct val="100000"/>
              </a:lnSpc>
              <a:spcBef>
                <a:spcPts val="592"/>
              </a:spcBef>
              <a:spcAft>
                <a:spcPts val="0"/>
              </a:spcAft>
              <a:buClr>
                <a:srgbClr val="888888"/>
              </a:buClr>
              <a:buSzPts val="2960"/>
              <a:buNone/>
            </a:pPr>
            <a:r>
              <a:rPr lang="en-US" sz="2960"/>
              <a:t>For a class member to be accessible outside the package, both class member and the class also need to be public</a:t>
            </a:r>
            <a:endParaRPr/>
          </a:p>
          <a:p>
            <a:pPr indent="0" lvl="0" marL="0" rtl="0" algn="just">
              <a:lnSpc>
                <a:spcPct val="100000"/>
              </a:lnSpc>
              <a:spcBef>
                <a:spcPts val="592"/>
              </a:spcBef>
              <a:spcAft>
                <a:spcPts val="0"/>
              </a:spcAft>
              <a:buClr>
                <a:srgbClr val="888888"/>
              </a:buClr>
              <a:buSzPts val="2960"/>
              <a:buNone/>
            </a:pPr>
            <a:r>
              <a:rPr lang="en-US" sz="2960"/>
              <a:t>Generally package name takes below format</a:t>
            </a:r>
            <a:endParaRPr/>
          </a:p>
          <a:p>
            <a:pPr indent="0" lvl="0" marL="0" rtl="0" algn="just">
              <a:lnSpc>
                <a:spcPct val="100000"/>
              </a:lnSpc>
              <a:spcBef>
                <a:spcPts val="592"/>
              </a:spcBef>
              <a:spcAft>
                <a:spcPts val="0"/>
              </a:spcAft>
              <a:buClr>
                <a:srgbClr val="888888"/>
              </a:buClr>
              <a:buSzPts val="2960"/>
              <a:buNone/>
            </a:pPr>
            <a:r>
              <a:t/>
            </a:r>
            <a:endParaRPr sz="2960">
              <a:solidFill>
                <a:srgbClr val="FF0000"/>
              </a:solidFill>
            </a:endParaRPr>
          </a:p>
        </p:txBody>
      </p:sp>
      <p:sp>
        <p:nvSpPr>
          <p:cNvPr id="112" name="Google Shape;112;p8"/>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9"/>
          <p:cNvSpPr txBox="1"/>
          <p:nvPr>
            <p:ph idx="1" type="subTitle"/>
          </p:nvPr>
        </p:nvSpPr>
        <p:spPr>
          <a:xfrm>
            <a:off x="0" y="150950"/>
            <a:ext cx="9144000" cy="65547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888888"/>
              </a:buClr>
              <a:buSzPts val="3200"/>
              <a:buNone/>
            </a:pPr>
            <a:r>
              <a:rPr b="1" lang="en-US">
                <a:solidFill>
                  <a:srgbClr val="FF0000"/>
                </a:solidFill>
              </a:rPr>
              <a:t>Built in Packages in Java…</a:t>
            </a:r>
            <a:endParaRPr b="1">
              <a:solidFill>
                <a:srgbClr val="FF0000"/>
              </a:solidFill>
            </a:endParaRPr>
          </a:p>
          <a:p>
            <a:pPr indent="0" lvl="0" marL="0" rtl="0" algn="just">
              <a:lnSpc>
                <a:spcPct val="100000"/>
              </a:lnSpc>
              <a:spcBef>
                <a:spcPts val="640"/>
              </a:spcBef>
              <a:spcAft>
                <a:spcPts val="0"/>
              </a:spcAft>
              <a:buClr>
                <a:srgbClr val="888888"/>
              </a:buClr>
              <a:buSzPts val="3200"/>
              <a:buNone/>
            </a:pPr>
            <a:r>
              <a:rPr lang="en-US"/>
              <a:t>Below are built in Packages in Java</a:t>
            </a:r>
            <a:endParaRPr/>
          </a:p>
          <a:p>
            <a:pPr indent="0" lvl="0" marL="0" rtl="0" algn="just">
              <a:lnSpc>
                <a:spcPct val="100000"/>
              </a:lnSpc>
              <a:spcBef>
                <a:spcPts val="640"/>
              </a:spcBef>
              <a:spcAft>
                <a:spcPts val="0"/>
              </a:spcAft>
              <a:buClr>
                <a:srgbClr val="FF0000"/>
              </a:buClr>
              <a:buSzPts val="3200"/>
              <a:buNone/>
            </a:pPr>
            <a:r>
              <a:rPr b="1" lang="en-US">
                <a:solidFill>
                  <a:srgbClr val="FF0000"/>
                </a:solidFill>
              </a:rPr>
              <a:t>java.lang</a:t>
            </a:r>
            <a:r>
              <a:rPr lang="en-US"/>
              <a:t> – this package is automatically imported by all java files. For eg. String, System classes are in java.lang package.</a:t>
            </a:r>
            <a:endParaRPr/>
          </a:p>
          <a:p>
            <a:pPr indent="0" lvl="0" marL="0" rtl="0" algn="just">
              <a:lnSpc>
                <a:spcPct val="100000"/>
              </a:lnSpc>
              <a:spcBef>
                <a:spcPts val="640"/>
              </a:spcBef>
              <a:spcAft>
                <a:spcPts val="0"/>
              </a:spcAft>
              <a:buClr>
                <a:srgbClr val="FF0000"/>
              </a:buClr>
              <a:buSzPts val="3200"/>
              <a:buNone/>
            </a:pPr>
            <a:r>
              <a:rPr b="1" lang="en-US">
                <a:solidFill>
                  <a:srgbClr val="FF0000"/>
                </a:solidFill>
              </a:rPr>
              <a:t>i</a:t>
            </a:r>
            <a:r>
              <a:rPr b="1" lang="en-US">
                <a:solidFill>
                  <a:srgbClr val="FF0000"/>
                </a:solidFill>
              </a:rPr>
              <a:t>ava.util</a:t>
            </a:r>
            <a:r>
              <a:rPr lang="en-US"/>
              <a:t> - Collections</a:t>
            </a:r>
            <a:endParaRPr/>
          </a:p>
          <a:p>
            <a:pPr indent="0" lvl="0" marL="0" rtl="0" algn="just">
              <a:lnSpc>
                <a:spcPct val="100000"/>
              </a:lnSpc>
              <a:spcBef>
                <a:spcPts val="640"/>
              </a:spcBef>
              <a:spcAft>
                <a:spcPts val="0"/>
              </a:spcAft>
              <a:buClr>
                <a:srgbClr val="FF0000"/>
              </a:buClr>
              <a:buSzPts val="3200"/>
              <a:buNone/>
            </a:pPr>
            <a:r>
              <a:rPr b="1" lang="en-US">
                <a:solidFill>
                  <a:srgbClr val="FF0000"/>
                </a:solidFill>
              </a:rPr>
              <a:t>j</a:t>
            </a:r>
            <a:r>
              <a:rPr b="1" lang="en-US">
                <a:solidFill>
                  <a:srgbClr val="FF0000"/>
                </a:solidFill>
              </a:rPr>
              <a:t>ava.io</a:t>
            </a:r>
            <a:r>
              <a:rPr lang="en-US"/>
              <a:t> – Input and Output Programming</a:t>
            </a:r>
            <a:endParaRPr/>
          </a:p>
          <a:p>
            <a:pPr indent="0" lvl="0" marL="0" rtl="0" algn="just">
              <a:lnSpc>
                <a:spcPct val="100000"/>
              </a:lnSpc>
              <a:spcBef>
                <a:spcPts val="640"/>
              </a:spcBef>
              <a:spcAft>
                <a:spcPts val="0"/>
              </a:spcAft>
              <a:buClr>
                <a:srgbClr val="FF0000"/>
              </a:buClr>
              <a:buSzPts val="3200"/>
              <a:buNone/>
            </a:pPr>
            <a:r>
              <a:rPr b="1" lang="en-US">
                <a:solidFill>
                  <a:srgbClr val="FF0000"/>
                </a:solidFill>
              </a:rPr>
              <a:t>j</a:t>
            </a:r>
            <a:r>
              <a:rPr b="1" lang="en-US">
                <a:solidFill>
                  <a:srgbClr val="FF0000"/>
                </a:solidFill>
              </a:rPr>
              <a:t>ava.sql</a:t>
            </a:r>
            <a:r>
              <a:rPr b="1" lang="en-US"/>
              <a:t> </a:t>
            </a:r>
            <a:r>
              <a:rPr lang="en-US"/>
              <a:t>– connecting to database</a:t>
            </a:r>
            <a:endParaRPr/>
          </a:p>
          <a:p>
            <a:pPr indent="0" lvl="0" marL="0" rtl="0" algn="just">
              <a:lnSpc>
                <a:spcPct val="100000"/>
              </a:lnSpc>
              <a:spcBef>
                <a:spcPts val="640"/>
              </a:spcBef>
              <a:spcAft>
                <a:spcPts val="0"/>
              </a:spcAft>
              <a:buClr>
                <a:srgbClr val="FF0000"/>
              </a:buClr>
              <a:buSzPts val="3200"/>
              <a:buNone/>
            </a:pPr>
            <a:r>
              <a:rPr b="1" lang="en-US">
                <a:solidFill>
                  <a:srgbClr val="FF0000"/>
                </a:solidFill>
              </a:rPr>
              <a:t>java.time</a:t>
            </a:r>
            <a:r>
              <a:rPr lang="en-US"/>
              <a:t> - date and time related classes/interfaces after java 8</a:t>
            </a:r>
            <a:endParaRPr/>
          </a:p>
          <a:p>
            <a:pPr indent="0" lvl="0" marL="0" rtl="0" algn="just">
              <a:lnSpc>
                <a:spcPct val="100000"/>
              </a:lnSpc>
              <a:spcBef>
                <a:spcPts val="640"/>
              </a:spcBef>
              <a:spcAft>
                <a:spcPts val="0"/>
              </a:spcAft>
              <a:buClr>
                <a:srgbClr val="FF0000"/>
              </a:buClr>
              <a:buSzPts val="3200"/>
              <a:buNone/>
            </a:pPr>
            <a:r>
              <a:rPr b="1" lang="en-US">
                <a:solidFill>
                  <a:srgbClr val="FF0000"/>
                </a:solidFill>
              </a:rPr>
              <a:t>j</a:t>
            </a:r>
            <a:r>
              <a:rPr b="1" lang="en-US">
                <a:solidFill>
                  <a:srgbClr val="FF0000"/>
                </a:solidFill>
              </a:rPr>
              <a:t>ava.net</a:t>
            </a:r>
            <a:r>
              <a:rPr lang="en-US"/>
              <a:t> – networking or socket programming. It is used to create connection between two or more remote machines. Used to develop Applications like chat, file upload, etc…</a:t>
            </a:r>
            <a:endParaRPr/>
          </a:p>
          <a:p>
            <a:pPr indent="0" lvl="0" marL="0" rtl="0" algn="just">
              <a:lnSpc>
                <a:spcPct val="100000"/>
              </a:lnSpc>
              <a:spcBef>
                <a:spcPts val="640"/>
              </a:spcBef>
              <a:spcAft>
                <a:spcPts val="0"/>
              </a:spcAft>
              <a:buClr>
                <a:srgbClr val="888888"/>
              </a:buClr>
              <a:buSzPts val="3200"/>
              <a:buNone/>
            </a:pPr>
            <a:r>
              <a:t/>
            </a:r>
            <a:endParaRPr/>
          </a:p>
        </p:txBody>
      </p:sp>
      <p:sp>
        <p:nvSpPr>
          <p:cNvPr id="118" name="Google Shape;118;p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