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  <p:sldMasterId id="2147483698" r:id="rId6"/>
    <p:sldMasterId id="214748369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8" r:id="rId171"/>
    <p:sldId id="419" r:id="rId172"/>
    <p:sldId id="420" r:id="rId173"/>
    <p:sldId id="421" r:id="rId174"/>
    <p:sldId id="422" r:id="rId175"/>
    <p:sldId id="423" r:id="rId176"/>
    <p:sldId id="424" r:id="rId177"/>
    <p:sldId id="425" r:id="rId178"/>
  </p:sldIdLst>
  <p:sldSz cy="6858000" cx="9144000"/>
  <p:notesSz cx="7559675" cy="10691800"/>
  <p:embeddedFontLst>
    <p:embeddedFont>
      <p:font typeface="Merriweather Sans"/>
      <p:regular r:id="rId179"/>
      <p:bold r:id="rId180"/>
      <p:italic r:id="rId181"/>
      <p:boldItalic r:id="rId182"/>
    </p:embeddedFont>
    <p:embeddedFont>
      <p:font typeface="Tahoma"/>
      <p:regular r:id="rId183"/>
      <p:bold r:id="rId184"/>
    </p:embeddedFont>
    <p:embeddedFont>
      <p:font typeface="Gill Sans"/>
      <p:regular r:id="rId185"/>
      <p:bold r:id="rId186"/>
    </p:embeddedFont>
    <p:embeddedFont>
      <p:font typeface="Questrial"/>
      <p:regular r:id="rId1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248139-7E9C-4C62-8022-00876C7B213F}">
  <a:tblStyle styleId="{A6248139-7E9C-4C62-8022-00876C7B21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slide" Target="slides/slide99.xml"/><Relationship Id="rId106" Type="http://schemas.openxmlformats.org/officeDocument/2006/relationships/slide" Target="slides/slide98.xml"/><Relationship Id="rId105" Type="http://schemas.openxmlformats.org/officeDocument/2006/relationships/slide" Target="slides/slide97.xml"/><Relationship Id="rId104" Type="http://schemas.openxmlformats.org/officeDocument/2006/relationships/slide" Target="slides/slide96.xml"/><Relationship Id="rId109" Type="http://schemas.openxmlformats.org/officeDocument/2006/relationships/slide" Target="slides/slide101.xml"/><Relationship Id="rId108" Type="http://schemas.openxmlformats.org/officeDocument/2006/relationships/slide" Target="slides/slide100.xml"/><Relationship Id="rId48" Type="http://schemas.openxmlformats.org/officeDocument/2006/relationships/slide" Target="slides/slide40.xml"/><Relationship Id="rId187" Type="http://schemas.openxmlformats.org/officeDocument/2006/relationships/font" Target="fonts/Questrial-regular.fntdata"/><Relationship Id="rId47" Type="http://schemas.openxmlformats.org/officeDocument/2006/relationships/slide" Target="slides/slide39.xml"/><Relationship Id="rId186" Type="http://schemas.openxmlformats.org/officeDocument/2006/relationships/font" Target="fonts/GillSans-bold.fntdata"/><Relationship Id="rId185" Type="http://schemas.openxmlformats.org/officeDocument/2006/relationships/font" Target="fonts/GillSans-regular.fntdata"/><Relationship Id="rId49" Type="http://schemas.openxmlformats.org/officeDocument/2006/relationships/slide" Target="slides/slide41.xml"/><Relationship Id="rId184" Type="http://schemas.openxmlformats.org/officeDocument/2006/relationships/font" Target="fonts/Tahoma-bold.fntdata"/><Relationship Id="rId103" Type="http://schemas.openxmlformats.org/officeDocument/2006/relationships/slide" Target="slides/slide95.xml"/><Relationship Id="rId102" Type="http://schemas.openxmlformats.org/officeDocument/2006/relationships/slide" Target="slides/slide94.xml"/><Relationship Id="rId101" Type="http://schemas.openxmlformats.org/officeDocument/2006/relationships/slide" Target="slides/slide93.xml"/><Relationship Id="rId100" Type="http://schemas.openxmlformats.org/officeDocument/2006/relationships/slide" Target="slides/slide92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183" Type="http://schemas.openxmlformats.org/officeDocument/2006/relationships/font" Target="fonts/Tahoma-regular.fntdata"/><Relationship Id="rId32" Type="http://schemas.openxmlformats.org/officeDocument/2006/relationships/slide" Target="slides/slide24.xml"/><Relationship Id="rId182" Type="http://schemas.openxmlformats.org/officeDocument/2006/relationships/font" Target="fonts/MerriweatherSans-boldItalic.fntdata"/><Relationship Id="rId35" Type="http://schemas.openxmlformats.org/officeDocument/2006/relationships/slide" Target="slides/slide27.xml"/><Relationship Id="rId181" Type="http://schemas.openxmlformats.org/officeDocument/2006/relationships/font" Target="fonts/MerriweatherSans-italic.fntdata"/><Relationship Id="rId34" Type="http://schemas.openxmlformats.org/officeDocument/2006/relationships/slide" Target="slides/slide26.xml"/><Relationship Id="rId180" Type="http://schemas.openxmlformats.org/officeDocument/2006/relationships/font" Target="fonts/MerriweatherSans-bold.fntdata"/><Relationship Id="rId37" Type="http://schemas.openxmlformats.org/officeDocument/2006/relationships/slide" Target="slides/slide29.xml"/><Relationship Id="rId176" Type="http://schemas.openxmlformats.org/officeDocument/2006/relationships/slide" Target="slides/slide168.xml"/><Relationship Id="rId36" Type="http://schemas.openxmlformats.org/officeDocument/2006/relationships/slide" Target="slides/slide28.xml"/><Relationship Id="rId175" Type="http://schemas.openxmlformats.org/officeDocument/2006/relationships/slide" Target="slides/slide167.xml"/><Relationship Id="rId39" Type="http://schemas.openxmlformats.org/officeDocument/2006/relationships/slide" Target="slides/slide31.xml"/><Relationship Id="rId174" Type="http://schemas.openxmlformats.org/officeDocument/2006/relationships/slide" Target="slides/slide166.xml"/><Relationship Id="rId38" Type="http://schemas.openxmlformats.org/officeDocument/2006/relationships/slide" Target="slides/slide30.xml"/><Relationship Id="rId173" Type="http://schemas.openxmlformats.org/officeDocument/2006/relationships/slide" Target="slides/slide165.xml"/><Relationship Id="rId179" Type="http://schemas.openxmlformats.org/officeDocument/2006/relationships/font" Target="fonts/MerriweatherSans-regular.fntdata"/><Relationship Id="rId178" Type="http://schemas.openxmlformats.org/officeDocument/2006/relationships/slide" Target="slides/slide170.xml"/><Relationship Id="rId177" Type="http://schemas.openxmlformats.org/officeDocument/2006/relationships/slide" Target="slides/slide169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29" Type="http://schemas.openxmlformats.org/officeDocument/2006/relationships/slide" Target="slides/slide121.xml"/><Relationship Id="rId128" Type="http://schemas.openxmlformats.org/officeDocument/2006/relationships/slide" Target="slides/slide120.xml"/><Relationship Id="rId127" Type="http://schemas.openxmlformats.org/officeDocument/2006/relationships/slide" Target="slides/slide119.xml"/><Relationship Id="rId126" Type="http://schemas.openxmlformats.org/officeDocument/2006/relationships/slide" Target="slides/slide118.xml"/><Relationship Id="rId26" Type="http://schemas.openxmlformats.org/officeDocument/2006/relationships/slide" Target="slides/slide18.xml"/><Relationship Id="rId121" Type="http://schemas.openxmlformats.org/officeDocument/2006/relationships/slide" Target="slides/slide113.xml"/><Relationship Id="rId25" Type="http://schemas.openxmlformats.org/officeDocument/2006/relationships/slide" Target="slides/slide17.xml"/><Relationship Id="rId120" Type="http://schemas.openxmlformats.org/officeDocument/2006/relationships/slide" Target="slides/slide112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125" Type="http://schemas.openxmlformats.org/officeDocument/2006/relationships/slide" Target="slides/slide117.xml"/><Relationship Id="rId29" Type="http://schemas.openxmlformats.org/officeDocument/2006/relationships/slide" Target="slides/slide21.xml"/><Relationship Id="rId124" Type="http://schemas.openxmlformats.org/officeDocument/2006/relationships/slide" Target="slides/slide116.xml"/><Relationship Id="rId123" Type="http://schemas.openxmlformats.org/officeDocument/2006/relationships/slide" Target="slides/slide115.xml"/><Relationship Id="rId122" Type="http://schemas.openxmlformats.org/officeDocument/2006/relationships/slide" Target="slides/slide114.xml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11" Type="http://schemas.openxmlformats.org/officeDocument/2006/relationships/slide" Target="slides/slide3.xml"/><Relationship Id="rId99" Type="http://schemas.openxmlformats.org/officeDocument/2006/relationships/slide" Target="slides/slide91.xml"/><Relationship Id="rId10" Type="http://schemas.openxmlformats.org/officeDocument/2006/relationships/slide" Target="slides/slide2.xml"/><Relationship Id="rId98" Type="http://schemas.openxmlformats.org/officeDocument/2006/relationships/slide" Target="slides/slide90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slide" Target="slides/slide110.xml"/><Relationship Id="rId117" Type="http://schemas.openxmlformats.org/officeDocument/2006/relationships/slide" Target="slides/slide109.xml"/><Relationship Id="rId116" Type="http://schemas.openxmlformats.org/officeDocument/2006/relationships/slide" Target="slides/slide108.xml"/><Relationship Id="rId115" Type="http://schemas.openxmlformats.org/officeDocument/2006/relationships/slide" Target="slides/slide107.xml"/><Relationship Id="rId119" Type="http://schemas.openxmlformats.org/officeDocument/2006/relationships/slide" Target="slides/slide111.xml"/><Relationship Id="rId15" Type="http://schemas.openxmlformats.org/officeDocument/2006/relationships/slide" Target="slides/slide7.xml"/><Relationship Id="rId110" Type="http://schemas.openxmlformats.org/officeDocument/2006/relationships/slide" Target="slides/slide102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14" Type="http://schemas.openxmlformats.org/officeDocument/2006/relationships/slide" Target="slides/slide106.xml"/><Relationship Id="rId18" Type="http://schemas.openxmlformats.org/officeDocument/2006/relationships/slide" Target="slides/slide10.xml"/><Relationship Id="rId113" Type="http://schemas.openxmlformats.org/officeDocument/2006/relationships/slide" Target="slides/slide105.xml"/><Relationship Id="rId112" Type="http://schemas.openxmlformats.org/officeDocument/2006/relationships/slide" Target="slides/slide104.xml"/><Relationship Id="rId111" Type="http://schemas.openxmlformats.org/officeDocument/2006/relationships/slide" Target="slides/slide103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150" Type="http://schemas.openxmlformats.org/officeDocument/2006/relationships/slide" Target="slides/slide142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1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0.xml"/><Relationship Id="rId9" Type="http://schemas.openxmlformats.org/officeDocument/2006/relationships/slide" Target="slides/slide1.xml"/><Relationship Id="rId143" Type="http://schemas.openxmlformats.org/officeDocument/2006/relationships/slide" Target="slides/slide135.xml"/><Relationship Id="rId142" Type="http://schemas.openxmlformats.org/officeDocument/2006/relationships/slide" Target="slides/slide134.xml"/><Relationship Id="rId141" Type="http://schemas.openxmlformats.org/officeDocument/2006/relationships/slide" Target="slides/slide133.xml"/><Relationship Id="rId140" Type="http://schemas.openxmlformats.org/officeDocument/2006/relationships/slide" Target="slides/slide132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39.xml"/><Relationship Id="rId6" Type="http://schemas.openxmlformats.org/officeDocument/2006/relationships/slideMaster" Target="slideMasters/slideMaster3.xml"/><Relationship Id="rId146" Type="http://schemas.openxmlformats.org/officeDocument/2006/relationships/slide" Target="slides/slide138.xml"/><Relationship Id="rId7" Type="http://schemas.openxmlformats.org/officeDocument/2006/relationships/slideMaster" Target="slideMasters/slideMaster4.xml"/><Relationship Id="rId145" Type="http://schemas.openxmlformats.org/officeDocument/2006/relationships/slide" Target="slides/slide137.xml"/><Relationship Id="rId8" Type="http://schemas.openxmlformats.org/officeDocument/2006/relationships/notesMaster" Target="notesMasters/notesMaster1.xml"/><Relationship Id="rId144" Type="http://schemas.openxmlformats.org/officeDocument/2006/relationships/slide" Target="slides/slide13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139" Type="http://schemas.openxmlformats.org/officeDocument/2006/relationships/slide" Target="slides/slide131.xml"/><Relationship Id="rId138" Type="http://schemas.openxmlformats.org/officeDocument/2006/relationships/slide" Target="slides/slide130.xml"/><Relationship Id="rId137" Type="http://schemas.openxmlformats.org/officeDocument/2006/relationships/slide" Target="slides/slide129.xml"/><Relationship Id="rId132" Type="http://schemas.openxmlformats.org/officeDocument/2006/relationships/slide" Target="slides/slide124.xml"/><Relationship Id="rId131" Type="http://schemas.openxmlformats.org/officeDocument/2006/relationships/slide" Target="slides/slide123.xml"/><Relationship Id="rId130" Type="http://schemas.openxmlformats.org/officeDocument/2006/relationships/slide" Target="slides/slide122.xml"/><Relationship Id="rId136" Type="http://schemas.openxmlformats.org/officeDocument/2006/relationships/slide" Target="slides/slide128.xml"/><Relationship Id="rId135" Type="http://schemas.openxmlformats.org/officeDocument/2006/relationships/slide" Target="slides/slide127.xml"/><Relationship Id="rId134" Type="http://schemas.openxmlformats.org/officeDocument/2006/relationships/slide" Target="slides/slide126.xml"/><Relationship Id="rId133" Type="http://schemas.openxmlformats.org/officeDocument/2006/relationships/slide" Target="slides/slide12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172" Type="http://schemas.openxmlformats.org/officeDocument/2006/relationships/slide" Target="slides/slide164.xml"/><Relationship Id="rId65" Type="http://schemas.openxmlformats.org/officeDocument/2006/relationships/slide" Target="slides/slide57.xml"/><Relationship Id="rId171" Type="http://schemas.openxmlformats.org/officeDocument/2006/relationships/slide" Target="slides/slide163.xml"/><Relationship Id="rId68" Type="http://schemas.openxmlformats.org/officeDocument/2006/relationships/slide" Target="slides/slide60.xml"/><Relationship Id="rId170" Type="http://schemas.openxmlformats.org/officeDocument/2006/relationships/slide" Target="slides/slide162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165" Type="http://schemas.openxmlformats.org/officeDocument/2006/relationships/slide" Target="slides/slide157.xml"/><Relationship Id="rId69" Type="http://schemas.openxmlformats.org/officeDocument/2006/relationships/slide" Target="slides/slide61.xml"/><Relationship Id="rId164" Type="http://schemas.openxmlformats.org/officeDocument/2006/relationships/slide" Target="slides/slide156.xml"/><Relationship Id="rId163" Type="http://schemas.openxmlformats.org/officeDocument/2006/relationships/slide" Target="slides/slide155.xml"/><Relationship Id="rId162" Type="http://schemas.openxmlformats.org/officeDocument/2006/relationships/slide" Target="slides/slide154.xml"/><Relationship Id="rId169" Type="http://schemas.openxmlformats.org/officeDocument/2006/relationships/slide" Target="slides/slide161.xml"/><Relationship Id="rId168" Type="http://schemas.openxmlformats.org/officeDocument/2006/relationships/slide" Target="slides/slide160.xml"/><Relationship Id="rId167" Type="http://schemas.openxmlformats.org/officeDocument/2006/relationships/slide" Target="slides/slide159.xml"/><Relationship Id="rId166" Type="http://schemas.openxmlformats.org/officeDocument/2006/relationships/slide" Target="slides/slide158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161" Type="http://schemas.openxmlformats.org/officeDocument/2006/relationships/slide" Target="slides/slide153.xml"/><Relationship Id="rId54" Type="http://schemas.openxmlformats.org/officeDocument/2006/relationships/slide" Target="slides/slide46.xml"/><Relationship Id="rId160" Type="http://schemas.openxmlformats.org/officeDocument/2006/relationships/slide" Target="slides/slide152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159" Type="http://schemas.openxmlformats.org/officeDocument/2006/relationships/slide" Target="slides/slide151.xml"/><Relationship Id="rId59" Type="http://schemas.openxmlformats.org/officeDocument/2006/relationships/slide" Target="slides/slide51.xml"/><Relationship Id="rId154" Type="http://schemas.openxmlformats.org/officeDocument/2006/relationships/slide" Target="slides/slide146.xml"/><Relationship Id="rId58" Type="http://schemas.openxmlformats.org/officeDocument/2006/relationships/slide" Target="slides/slide50.xml"/><Relationship Id="rId153" Type="http://schemas.openxmlformats.org/officeDocument/2006/relationships/slide" Target="slides/slide145.xml"/><Relationship Id="rId152" Type="http://schemas.openxmlformats.org/officeDocument/2006/relationships/slide" Target="slides/slide144.xml"/><Relationship Id="rId151" Type="http://schemas.openxmlformats.org/officeDocument/2006/relationships/slide" Target="slides/slide143.xml"/><Relationship Id="rId158" Type="http://schemas.openxmlformats.org/officeDocument/2006/relationships/slide" Target="slides/slide150.xml"/><Relationship Id="rId157" Type="http://schemas.openxmlformats.org/officeDocument/2006/relationships/slide" Target="slides/slide149.xml"/><Relationship Id="rId156" Type="http://schemas.openxmlformats.org/officeDocument/2006/relationships/slide" Target="slides/slide148.xml"/><Relationship Id="rId155" Type="http://schemas.openxmlformats.org/officeDocument/2006/relationships/slide" Target="slides/slide14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4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4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4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4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4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4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4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4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4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4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4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4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4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49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0" name="Google Shape;1340;p14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 Expr can be int, char, conditional. NOT float.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 Once the execution begins the subsequent case-conditions get executed too!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149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5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5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51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1" name="Google Shape;1361;p15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 Expr can be int, char, conditional. NOT float.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 Once the execution begins the subsequent case-conditions get executed too!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151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5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5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5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5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5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5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5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5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5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5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5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5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5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5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5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6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6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6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16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62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8" name="Google Shape;1468;p162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9" name="Google Shape;1469;p162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63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6" name="Google Shape;1496;p163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7" name="Google Shape;1497;p163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6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6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6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6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6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16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6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6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16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16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16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6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17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7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17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7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17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17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7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7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17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17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17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17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17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7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7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17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7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79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7" name="Google Shape;1687;p17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179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18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18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18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18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8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18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8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18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8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18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8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8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8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18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18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18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18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18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18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8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9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19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9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19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19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19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19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9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19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9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19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9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19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9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9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9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9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9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19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9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20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20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0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20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0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20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20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0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20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0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20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20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0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20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0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20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20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0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20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20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2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2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2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2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p4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- -9%10 = -9; -10%10=0; So % computes the remainder with the positive part and then adds the negative sign.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9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6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0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70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Google Shape;679;p70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359e70e81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18359e70e81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5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1" name="Google Shape;721;p7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Operators on the same line have the same PRECEDENCE (relative ranking).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 Associativity= direction of processing.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 Unary ops have higher precedence than binary.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75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7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8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1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8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Operators on the same line have the same PRECEDENCE (relative ranking).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 Associativity= direction of processing.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 Unary ops have higher precedence than binary.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81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8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8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5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4" name="Google Shape;794;p8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Operators on the same line have the same PRECEDENCE (relative ranking).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 Associativity= direction of processing.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 Unary ops have higher precedence than binary.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85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8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9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9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9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0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0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0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0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0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0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0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0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0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0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1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0" name="Google Shape;900;p111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1" name="Google Shape;901;p111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2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7" name="Google Shape;917;p112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8" name="Google Shape;918;p112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19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Google Shape;979;p119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0" name="Google Shape;980;p119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20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9" name="Google Shape;989;p120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p120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23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Google Shape;1025;p123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6" name="Google Shape;1026;p123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25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2" name="Google Shape;1092;p125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3" name="Google Shape;1093;p125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26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9" name="Google Shape;1099;p126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0" name="Google Shape;1100;p126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27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2" name="Google Shape;1132;p127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3" name="Google Shape;1133;p127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28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9" name="Google Shape;1189;p128:notes"/>
          <p:cNvSpPr/>
          <p:nvPr>
            <p:ph idx="2" type="sldImg"/>
          </p:nvPr>
        </p:nvSpPr>
        <p:spPr>
          <a:xfrm>
            <a:off x="1144440" y="685800"/>
            <a:ext cx="457020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0" name="Google Shape;1190;p128:notes"/>
          <p:cNvSpPr txBox="1"/>
          <p:nvPr>
            <p:ph idx="1" type="body"/>
          </p:nvPr>
        </p:nvSpPr>
        <p:spPr>
          <a:xfrm>
            <a:off x="686160" y="4343760"/>
            <a:ext cx="548532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28:notes"/>
          <p:cNvSpPr/>
          <p:nvPr/>
        </p:nvSpPr>
        <p:spPr>
          <a:xfrm>
            <a:off x="3884400" y="8685720"/>
            <a:ext cx="29718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2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13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3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13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3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3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3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3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3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13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3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3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3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3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3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3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3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3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3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3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4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4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4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3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3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3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3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3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3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41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2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42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3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43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4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44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5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45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6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46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7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47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8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8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48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9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9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49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0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0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50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1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51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5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52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sz="1200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Google Shape;192;p27"/>
          <p:cNvSpPr txBox="1"/>
          <p:nvPr>
            <p:ph idx="2"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Google Shape;193;p2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Google Shape;194;p2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idx="11" type="ftr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B8B8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0"/>
          <p:cNvSpPr txBox="1"/>
          <p:nvPr>
            <p:ph idx="10" type="dt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4" name="Google Shape;284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57.png"/><Relationship Id="rId5" Type="http://schemas.openxmlformats.org/officeDocument/2006/relationships/image" Target="../media/image43.jpg"/><Relationship Id="rId6" Type="http://schemas.openxmlformats.org/officeDocument/2006/relationships/image" Target="../media/image45.png"/><Relationship Id="rId7" Type="http://schemas.openxmlformats.org/officeDocument/2006/relationships/image" Target="../media/image44.jpg"/><Relationship Id="rId8" Type="http://schemas.openxmlformats.org/officeDocument/2006/relationships/image" Target="../media/image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Relationship Id="rId5" Type="http://schemas.openxmlformats.org/officeDocument/2006/relationships/image" Target="../media/image8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7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51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5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5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48.jpg"/><Relationship Id="rId4" Type="http://schemas.openxmlformats.org/officeDocument/2006/relationships/image" Target="../media/image49.jpg"/><Relationship Id="rId5" Type="http://schemas.openxmlformats.org/officeDocument/2006/relationships/image" Target="../media/image58.jp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55.jp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5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54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5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0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Relationship Id="rId5" Type="http://schemas.openxmlformats.org/officeDocument/2006/relationships/image" Target="../media/image8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1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9.png"/></Relationships>
</file>

<file path=ppt/slides/_rels/slide85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53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42.png"/><Relationship Id="rId8" Type="http://schemas.openxmlformats.org/officeDocument/2006/relationships/image" Target="../media/image3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Program Structure: Statements, If else, Looping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3"/>
          <p:cNvSpPr txBox="1"/>
          <p:nvPr>
            <p:ph idx="1"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IC100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8B8B8B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r>
              <a:rPr b="0" baseline="30000" i="0" lang="en-US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  November</a:t>
            </a:r>
            <a:endParaRPr b="0" i="0" sz="3200" u="none" cap="none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8B8B8B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Lecture 4</a:t>
            </a:r>
            <a:endParaRPr sz="32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2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Reading and Writing Strings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62"/>
          <p:cNvSpPr txBox="1"/>
          <p:nvPr>
            <p:ph idx="4294967295" type="body"/>
          </p:nvPr>
        </p:nvSpPr>
        <p:spPr>
          <a:xfrm>
            <a:off x="457200" y="1268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string is an array of characters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“Hello, how are you?”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Declared with syntax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 x[LENGTH_OF_STRING];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has special I/O functions for strings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gets() for string input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puts() for string output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2"/>
          <p:cNvSpPr/>
          <p:nvPr/>
        </p:nvSpPr>
        <p:spPr>
          <a:xfrm>
            <a:off x="1331640" y="5157360"/>
            <a:ext cx="5904360" cy="1461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char line[80];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gets(line);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puts(line);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52"/>
          <p:cNvSpPr txBox="1"/>
          <p:nvPr>
            <p:ph idx="4294967295" type="title"/>
          </p:nvPr>
        </p:nvSpPr>
        <p:spPr>
          <a:xfrm>
            <a:off x="609480" y="7632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Weekday - version 3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152"/>
          <p:cNvSpPr/>
          <p:nvPr/>
        </p:nvSpPr>
        <p:spPr>
          <a:xfrm>
            <a:off x="0" y="838080"/>
            <a:ext cx="9295920" cy="5638320"/>
          </a:xfrm>
          <a:prstGeom prst="verticalScroll">
            <a:avLst>
              <a:gd fmla="val 12500" name="adj"/>
            </a:avLst>
          </a:prstGeom>
          <a:solidFill>
            <a:srgbClr val="FFD9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day;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scanf (“%d”, &amp;day);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((day == 1) || (day == 7)) {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printf(“Weekend”);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else if ( (day &gt;= 2) &amp;&amp; (day &lt;= 6) ) {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printf (“Weekday”);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else {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printf (“ Illegal day %d”, day);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53"/>
          <p:cNvSpPr txBox="1"/>
          <p:nvPr/>
        </p:nvSpPr>
        <p:spPr>
          <a:xfrm>
            <a:off x="107640" y="228600"/>
            <a:ext cx="9072360" cy="15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Conditional Operator</a:t>
            </a:r>
            <a:r>
              <a:rPr b="0" i="0" lang="en-US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?: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153"/>
          <p:cNvSpPr txBox="1"/>
          <p:nvPr/>
        </p:nvSpPr>
        <p:spPr>
          <a:xfrm>
            <a:off x="31320" y="1828800"/>
            <a:ext cx="968868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 fontScale="97000"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makes use of an expression that is either non-0 or 0. An appropriate value is selected, depending on the value of the expression 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spcBef>
                <a:spcPts val="774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instead of writing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000" lvl="0" marL="378000" marR="0" rtl="0" algn="l">
              <a:spcBef>
                <a:spcPts val="774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 (balance &gt; 5000)</a:t>
            </a:r>
            <a:r>
              <a:rPr b="0" i="0" lang="en-US" sz="31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0" lvl="1" marL="8190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	   interest = balance * 0.2;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0" lvl="1" marL="8190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       else interest = balance * 0.1;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0" lvl="1" marL="8190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just write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000" lvl="0" marL="3780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interest = (balance &gt; 5000) ? balance * 0.2 : balance * 0.1;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54"/>
          <p:cNvSpPr txBox="1"/>
          <p:nvPr/>
        </p:nvSpPr>
        <p:spPr>
          <a:xfrm>
            <a:off x="107640" y="275040"/>
            <a:ext cx="9072360" cy="15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Conditional Operator</a:t>
            </a:r>
            <a:r>
              <a:rPr b="0" i="0" lang="en-US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?: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154"/>
          <p:cNvSpPr txBox="1"/>
          <p:nvPr/>
        </p:nvSpPr>
        <p:spPr>
          <a:xfrm>
            <a:off x="31320" y="1875240"/>
            <a:ext cx="968868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 fontScale="97000"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makes use of an expression that is either non-0 or 0. An appropriate value is selected, depending on the value of the expression 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spcBef>
                <a:spcPts val="774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instead of writing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000" lvl="0" marL="378000" marR="0" rtl="0" algn="l">
              <a:spcBef>
                <a:spcPts val="774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 (balance &gt; 5000)</a:t>
            </a:r>
            <a:r>
              <a:rPr b="0" i="0" lang="en-US" sz="31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0" lvl="1" marL="8190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	   interest = balance * 0.2;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0" lvl="1" marL="8190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       else interest = balance * 0.1;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0" lvl="1" marL="8190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just write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000" lvl="0" marL="3780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interest = (balance &gt; 5000) ? balance * 0.2 : balance * 0.1;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55"/>
          <p:cNvSpPr txBox="1"/>
          <p:nvPr>
            <p:ph idx="4294967295" type="title"/>
          </p:nvPr>
        </p:nvSpPr>
        <p:spPr>
          <a:xfrm>
            <a:off x="228600" y="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Switch-Case Statement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55"/>
          <p:cNvSpPr txBox="1"/>
          <p:nvPr>
            <p:ph idx="4294967295" type="body"/>
          </p:nvPr>
        </p:nvSpPr>
        <p:spPr>
          <a:xfrm>
            <a:off x="448920" y="1229040"/>
            <a:ext cx="8299440" cy="464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Multi-way decision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whether an expression matches one out of a number of constant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branches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 the match found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56"/>
          <p:cNvSpPr txBox="1"/>
          <p:nvPr>
            <p:ph idx="4294967295" type="title"/>
          </p:nvPr>
        </p:nvSpPr>
        <p:spPr>
          <a:xfrm>
            <a:off x="609480" y="7632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Printing the day, version 2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156"/>
          <p:cNvSpPr/>
          <p:nvPr/>
        </p:nvSpPr>
        <p:spPr>
          <a:xfrm>
            <a:off x="0" y="1196640"/>
            <a:ext cx="8604000" cy="4991760"/>
          </a:xfrm>
          <a:prstGeom prst="verticalScroll">
            <a:avLst>
              <a:gd fmla="val 12500" name="adj"/>
            </a:avLst>
          </a:prstGeom>
          <a:solidFill>
            <a:srgbClr val="FFD9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switch (day) {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1: printf(“Sunday”); break;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2: printf (“Monday”); break;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3: printf (“Tuesday”); break;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4: printf (“Wednesday”); break;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5: printf (“Thursday”); break;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6: printf (“Friday”); break;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7: printf (“Saturday”); break;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default: printf (“ Illegal day %d”, day);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57"/>
          <p:cNvSpPr txBox="1"/>
          <p:nvPr>
            <p:ph idx="4294967295" type="title"/>
          </p:nvPr>
        </p:nvSpPr>
        <p:spPr>
          <a:xfrm>
            <a:off x="609480" y="7632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Weekday, version 4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157"/>
          <p:cNvSpPr/>
          <p:nvPr/>
        </p:nvSpPr>
        <p:spPr>
          <a:xfrm>
            <a:off x="0" y="838080"/>
            <a:ext cx="9295920" cy="5638320"/>
          </a:xfrm>
          <a:prstGeom prst="verticalScroll">
            <a:avLst>
              <a:gd fmla="val 12500" name="adj"/>
            </a:avLst>
          </a:prstGeom>
          <a:solidFill>
            <a:srgbClr val="FFD9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switch (day) {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1: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7: printf (“Weekend”); break;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2: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3: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4: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5: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case 6: printf (“Weekday”); break;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default: printf (“ Illegal day %d”, day);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5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158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–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break out of current code branch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to end the program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59"/>
          <p:cNvSpPr txBox="1"/>
          <p:nvPr>
            <p:ph idx="4294967295" type="title"/>
          </p:nvPr>
        </p:nvSpPr>
        <p:spPr>
          <a:xfrm>
            <a:off x="457200" y="-99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Form of switch-case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59"/>
          <p:cNvSpPr txBox="1"/>
          <p:nvPr>
            <p:ph idx="4294967295" type="body"/>
          </p:nvPr>
        </p:nvSpPr>
        <p:spPr>
          <a:xfrm>
            <a:off x="304920" y="9907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(selector-expr) {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label1: s1; break;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label2: s2; break;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labelN: sN; break;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sD;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15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Nov 6, 2022</a:t>
            </a:r>
            <a:endParaRPr b="0" i="0" sz="1200" u="none" cap="none" strike="noStrike">
              <a:solidFill>
                <a:srgbClr val="8B8B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6" name="Google Shape;1346;p15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B8B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7" name="Google Shape;1347;p15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Esc101, Programming</a:t>
            </a:r>
            <a:endParaRPr b="0" i="0" sz="1200" u="none" cap="none" strike="noStrike">
              <a:solidFill>
                <a:srgbClr val="8B8B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8" name="Google Shape;1348;p159"/>
          <p:cNvSpPr/>
          <p:nvPr/>
        </p:nvSpPr>
        <p:spPr>
          <a:xfrm>
            <a:off x="1066680" y="4114800"/>
            <a:ext cx="8076960" cy="39891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default </a:t>
            </a: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is optional. (= </a:t>
            </a:r>
            <a:r>
              <a:rPr b="0" i="1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remaining cases</a:t>
            </a: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The location of </a:t>
            </a: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 does not matter.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The statements following a case label are executed one after other until a </a:t>
            </a: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 is encountered (</a:t>
            </a: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Fall Through</a:t>
            </a: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159"/>
          <p:cNvSpPr/>
          <p:nvPr/>
        </p:nvSpPr>
        <p:spPr>
          <a:xfrm>
            <a:off x="5357880" y="1071720"/>
            <a:ext cx="3606480" cy="1856880"/>
          </a:xfrm>
          <a:prstGeom prst="wedgeEllipseCallout">
            <a:avLst>
              <a:gd fmla="val -73711" name="adj1"/>
              <a:gd fmla="val -24464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Expr only of type INT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159"/>
          <p:cNvSpPr/>
          <p:nvPr/>
        </p:nvSpPr>
        <p:spPr>
          <a:xfrm>
            <a:off x="6000840" y="1928880"/>
            <a:ext cx="2999880" cy="103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Execution starts at the matching case.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6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160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 expressions can only be of type </a:t>
            </a: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160"/>
          <p:cNvSpPr/>
          <p:nvPr/>
        </p:nvSpPr>
        <p:spPr>
          <a:xfrm>
            <a:off x="755640" y="2427840"/>
            <a:ext cx="7009920" cy="36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int main() {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char ch = 65;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switch(ch)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case 'A': printf("Apple");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break;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case 'B': printf("Bing");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break;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default: printf("Bye");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break;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}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160"/>
          <p:cNvSpPr/>
          <p:nvPr/>
        </p:nvSpPr>
        <p:spPr>
          <a:xfrm>
            <a:off x="8028360" y="3645000"/>
            <a:ext cx="935640" cy="821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61"/>
          <p:cNvSpPr txBox="1"/>
          <p:nvPr>
            <p:ph idx="4294967295" type="title"/>
          </p:nvPr>
        </p:nvSpPr>
        <p:spPr>
          <a:xfrm>
            <a:off x="457200" y="-99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Form of switch-case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161"/>
          <p:cNvSpPr txBox="1"/>
          <p:nvPr>
            <p:ph idx="4294967295" type="body"/>
          </p:nvPr>
        </p:nvSpPr>
        <p:spPr>
          <a:xfrm>
            <a:off x="304920" y="9907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(selector-expr) {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label1: s1; break;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label2: s2; break;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labelN: sN; break;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sD;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161"/>
          <p:cNvSpPr/>
          <p:nvPr/>
        </p:nvSpPr>
        <p:spPr>
          <a:xfrm>
            <a:off x="1066680" y="4114800"/>
            <a:ext cx="8076960" cy="39891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default </a:t>
            </a: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is optional. (= </a:t>
            </a:r>
            <a:r>
              <a:rPr b="0" i="1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remaining cases</a:t>
            </a: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The location of </a:t>
            </a: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 does not matter.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The statements following a case label are executed one after other until a </a:t>
            </a: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 is encountered (</a:t>
            </a: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Fall Through</a:t>
            </a:r>
            <a:r>
              <a:rPr b="0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161"/>
          <p:cNvSpPr/>
          <p:nvPr/>
        </p:nvSpPr>
        <p:spPr>
          <a:xfrm>
            <a:off x="4572000" y="1071720"/>
            <a:ext cx="4428720" cy="1856880"/>
          </a:xfrm>
          <a:prstGeom prst="wedgeEllipseCallout">
            <a:avLst>
              <a:gd fmla="val -73711" name="adj1"/>
              <a:gd fmla="val -24464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Expr only of type INT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61"/>
          <p:cNvSpPr/>
          <p:nvPr/>
        </p:nvSpPr>
        <p:spPr>
          <a:xfrm>
            <a:off x="5220000" y="1928880"/>
            <a:ext cx="2999880" cy="103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Execution starts at the matching case.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Writing strings with printf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3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Straightforward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%s instead of %c as a placeholder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printf(“%s”, line)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62"/>
          <p:cNvSpPr txBox="1"/>
          <p:nvPr>
            <p:ph idx="4294967295" type="title"/>
          </p:nvPr>
        </p:nvSpPr>
        <p:spPr>
          <a:xfrm>
            <a:off x="2123640" y="-99360"/>
            <a:ext cx="4777200" cy="93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Fall Through…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162"/>
          <p:cNvSpPr txBox="1"/>
          <p:nvPr>
            <p:ph idx="4294967295" type="body"/>
          </p:nvPr>
        </p:nvSpPr>
        <p:spPr>
          <a:xfrm>
            <a:off x="323640" y="609480"/>
            <a:ext cx="8496720" cy="518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n = 100;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digit = n%10; // last digit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(digit) {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printf(“Not divisible by 5\n”);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break;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0: printf(“Even\n”);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5: printf(“Divisible by 5\n”);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break;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162"/>
          <p:cNvSpPr/>
          <p:nvPr/>
        </p:nvSpPr>
        <p:spPr>
          <a:xfrm>
            <a:off x="5540760" y="5136120"/>
            <a:ext cx="3439440" cy="155196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948A54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Even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Divisible by 5;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162"/>
          <p:cNvSpPr/>
          <p:nvPr/>
        </p:nvSpPr>
        <p:spPr>
          <a:xfrm>
            <a:off x="1295280" y="5257800"/>
            <a:ext cx="4495320" cy="15519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10243E"/>
                </a:solidFill>
                <a:latin typeface="Calibri"/>
                <a:ea typeface="Calibri"/>
                <a:cs typeface="Calibri"/>
                <a:sym typeface="Calibri"/>
              </a:rPr>
              <a:t>What is printed by the program fragment?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63"/>
          <p:cNvSpPr txBox="1"/>
          <p:nvPr>
            <p:ph idx="4294967295" type="title"/>
          </p:nvPr>
        </p:nvSpPr>
        <p:spPr>
          <a:xfrm>
            <a:off x="2477520" y="0"/>
            <a:ext cx="4038120" cy="7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Quiz 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163"/>
          <p:cNvSpPr txBox="1"/>
          <p:nvPr>
            <p:ph idx="4294967295" type="body"/>
          </p:nvPr>
        </p:nvSpPr>
        <p:spPr>
          <a:xfrm>
            <a:off x="609480" y="762120"/>
            <a:ext cx="7772040" cy="59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value of expression: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 time error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time crash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don’t know / I don’t care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163"/>
          <p:cNvSpPr/>
          <p:nvPr/>
        </p:nvSpPr>
        <p:spPr>
          <a:xfrm>
            <a:off x="2157480" y="1371600"/>
            <a:ext cx="4307040" cy="626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(5&lt;2) &amp;&amp; (3/0)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karkare\AppData\Local\Microsoft\Windows\INetCache\IE\V9IY8K29\MC900104748[1].wmf" id="1384" name="Google Shape;1384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680" y="1985400"/>
            <a:ext cx="1042200" cy="1093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rkare\AppData\Local\Microsoft\Windows\INetCache\IE\EC01WMOS\MC900056622[1].wmf" id="1385" name="Google Shape;1385;p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720" y="2666880"/>
            <a:ext cx="1500840" cy="1191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rkare\AppData\Local\Microsoft\Windows\INetCache\IE\V9IY8K29\MP900426461[1].jpg" id="1386" name="Google Shape;1386;p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0" y="3505320"/>
            <a:ext cx="1828440" cy="1215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rkare\AppData\Local\Microsoft\Windows\INetCache\IE\V9IY8K29\MC900088694[1].wmf" id="1387" name="Google Shape;1387;p1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8760" y="5715000"/>
            <a:ext cx="846360" cy="96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rkare\AppData\Local\Microsoft\Windows\INetCache\IE\DUA6OVIV\MP900385750[1].jpg" id="1388" name="Google Shape;1388;p1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1080" y="4721040"/>
            <a:ext cx="709560" cy="9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rkare\AppData\Local\Microsoft\Windows\INetCache\IE\45LGD9AS\MC900089048[1].wmf" id="1389" name="Google Shape;1389;p1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57600" y="4721040"/>
            <a:ext cx="1031040" cy="181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63"/>
          <p:cNvSpPr/>
          <p:nvPr/>
        </p:nvSpPr>
        <p:spPr>
          <a:xfrm>
            <a:off x="4800600" y="4721040"/>
            <a:ext cx="4266720" cy="907560"/>
          </a:xfrm>
          <a:prstGeom prst="wedgeEllipseCallout">
            <a:avLst>
              <a:gd fmla="val -59407" name="adj1"/>
              <a:gd fmla="val 56349" name="adj2"/>
            </a:avLst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correct answer is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karkare\AppData\Local\Microsoft\Windows\INetCache\IE\EC01WMOS\MC900340012[1].wmf" id="1391" name="Google Shape;1391;p16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66120" y="5218200"/>
            <a:ext cx="672480" cy="89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64"/>
          <p:cNvSpPr/>
          <p:nvPr/>
        </p:nvSpPr>
        <p:spPr>
          <a:xfrm>
            <a:off x="1523880" y="5029200"/>
            <a:ext cx="4266720" cy="609120"/>
          </a:xfrm>
          <a:prstGeom prst="rect">
            <a:avLst/>
          </a:prstGeom>
          <a:solidFill>
            <a:srgbClr val="CCC0D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64"/>
          <p:cNvSpPr/>
          <p:nvPr/>
        </p:nvSpPr>
        <p:spPr>
          <a:xfrm>
            <a:off x="2133720" y="5181480"/>
            <a:ext cx="3276360" cy="380520"/>
          </a:xfrm>
          <a:prstGeom prst="rect">
            <a:avLst/>
          </a:prstGeom>
          <a:solidFill>
            <a:srgbClr val="B7CC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6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Short-Circuit Evaluation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164"/>
          <p:cNvSpPr txBox="1"/>
          <p:nvPr>
            <p:ph idx="4294967295" type="body"/>
          </p:nvPr>
        </p:nvSpPr>
        <p:spPr>
          <a:xfrm>
            <a:off x="228600" y="1523880"/>
            <a:ext cx="8457840" cy="51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evaluate the second operand of binary logical operator if result can be deduced from first operand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Arguments of &amp;&amp; and || are evaluated from left to right (in sequence)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applies to nested logical operators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!( (2&gt;5) &amp;&amp;  (3/0) ) || (4/0)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Evaluates to 1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0" name="Google Shape;1400;p164"/>
          <p:cNvGrpSpPr/>
          <p:nvPr/>
        </p:nvGrpSpPr>
        <p:grpSpPr>
          <a:xfrm>
            <a:off x="2743200" y="4572000"/>
            <a:ext cx="1233000" cy="608400"/>
            <a:chOff x="2743200" y="4572000"/>
            <a:chExt cx="1233000" cy="608400"/>
          </a:xfrm>
        </p:grpSpPr>
        <p:sp>
          <p:nvSpPr>
            <p:cNvPr id="1401" name="Google Shape;1401;p164"/>
            <p:cNvSpPr/>
            <p:nvPr/>
          </p:nvSpPr>
          <p:spPr>
            <a:xfrm flipH="1" rot="10800000">
              <a:off x="2743200" y="4723560"/>
              <a:ext cx="914040" cy="4568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1402" name="Google Shape;1402;p164"/>
            <p:cNvSpPr/>
            <p:nvPr/>
          </p:nvSpPr>
          <p:spPr>
            <a:xfrm>
              <a:off x="3651840" y="4572000"/>
              <a:ext cx="324360" cy="363960"/>
            </a:xfrm>
            <a:prstGeom prst="rect">
              <a:avLst/>
            </a:prstGeom>
            <a:solidFill>
              <a:srgbClr val="C5D8F1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3" name="Google Shape;1403;p164"/>
          <p:cNvGrpSpPr/>
          <p:nvPr/>
        </p:nvGrpSpPr>
        <p:grpSpPr>
          <a:xfrm>
            <a:off x="3725640" y="4572000"/>
            <a:ext cx="1233000" cy="608400"/>
            <a:chOff x="3725640" y="4572000"/>
            <a:chExt cx="1233000" cy="608400"/>
          </a:xfrm>
        </p:grpSpPr>
        <p:sp>
          <p:nvSpPr>
            <p:cNvPr id="1404" name="Google Shape;1404;p164"/>
            <p:cNvSpPr/>
            <p:nvPr/>
          </p:nvSpPr>
          <p:spPr>
            <a:xfrm flipH="1" rot="10800000">
              <a:off x="3725640" y="4723560"/>
              <a:ext cx="914040" cy="4568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1405" name="Google Shape;1405;p164"/>
            <p:cNvSpPr/>
            <p:nvPr/>
          </p:nvSpPr>
          <p:spPr>
            <a:xfrm>
              <a:off x="4634280" y="4572000"/>
              <a:ext cx="324360" cy="363960"/>
            </a:xfrm>
            <a:prstGeom prst="rect">
              <a:avLst/>
            </a:prstGeom>
            <a:solidFill>
              <a:srgbClr val="C5D8F1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6" name="Google Shape;1406;p164"/>
          <p:cNvGrpSpPr/>
          <p:nvPr/>
        </p:nvGrpSpPr>
        <p:grpSpPr>
          <a:xfrm>
            <a:off x="1752480" y="4572000"/>
            <a:ext cx="1233000" cy="608400"/>
            <a:chOff x="1752480" y="4572000"/>
            <a:chExt cx="1233000" cy="608400"/>
          </a:xfrm>
        </p:grpSpPr>
        <p:sp>
          <p:nvSpPr>
            <p:cNvPr id="1407" name="Google Shape;1407;p164"/>
            <p:cNvSpPr/>
            <p:nvPr/>
          </p:nvSpPr>
          <p:spPr>
            <a:xfrm flipH="1" rot="10800000">
              <a:off x="1752480" y="4723560"/>
              <a:ext cx="914040" cy="4568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1408" name="Google Shape;1408;p164"/>
            <p:cNvSpPr/>
            <p:nvPr/>
          </p:nvSpPr>
          <p:spPr>
            <a:xfrm>
              <a:off x="2661120" y="4572000"/>
              <a:ext cx="324360" cy="363960"/>
            </a:xfrm>
            <a:prstGeom prst="rect">
              <a:avLst/>
            </a:prstGeom>
            <a:solidFill>
              <a:srgbClr val="C5D8F1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9" name="Google Shape;1409;p164"/>
          <p:cNvGrpSpPr/>
          <p:nvPr/>
        </p:nvGrpSpPr>
        <p:grpSpPr>
          <a:xfrm>
            <a:off x="6019920" y="4495680"/>
            <a:ext cx="1233000" cy="608760"/>
            <a:chOff x="6019920" y="4495680"/>
            <a:chExt cx="1233000" cy="608760"/>
          </a:xfrm>
        </p:grpSpPr>
        <p:sp>
          <p:nvSpPr>
            <p:cNvPr id="1410" name="Google Shape;1410;p164"/>
            <p:cNvSpPr/>
            <p:nvPr/>
          </p:nvSpPr>
          <p:spPr>
            <a:xfrm flipH="1" rot="10800000">
              <a:off x="6019920" y="4647600"/>
              <a:ext cx="914040" cy="4568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1411" name="Google Shape;1411;p164"/>
            <p:cNvSpPr/>
            <p:nvPr/>
          </p:nvSpPr>
          <p:spPr>
            <a:xfrm>
              <a:off x="6928560" y="4495680"/>
              <a:ext cx="324360" cy="363960"/>
            </a:xfrm>
            <a:prstGeom prst="rect">
              <a:avLst/>
            </a:prstGeom>
            <a:solidFill>
              <a:srgbClr val="C5D8F1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65"/>
          <p:cNvSpPr txBox="1"/>
          <p:nvPr>
            <p:ph idx="4294967295" type="title"/>
          </p:nvPr>
        </p:nvSpPr>
        <p:spPr>
          <a:xfrm>
            <a:off x="152280" y="44640"/>
            <a:ext cx="899136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Factors for Expr Evaluation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165"/>
          <p:cNvSpPr txBox="1"/>
          <p:nvPr>
            <p:ph idx="4294967295" type="body"/>
          </p:nvPr>
        </p:nvSpPr>
        <p:spPr>
          <a:xfrm>
            <a:off x="76320" y="533520"/>
            <a:ext cx="8991360" cy="624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Precedence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Applied to two different class of operators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and *, - and *, &amp;&amp; and &gt;, + and &amp;&amp;, …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Associativity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Applied to operators of same class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and *, + and -, * and /, …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of evaluation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Precedence and associativity identify the operands for each operator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Parenthesization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which operand/expr is evaluated first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C, order of evaluation of operands is defined only for &amp;&amp; and ||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6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Computation and Side Effect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166"/>
          <p:cNvSpPr/>
          <p:nvPr/>
        </p:nvSpPr>
        <p:spPr>
          <a:xfrm>
            <a:off x="730080" y="1602720"/>
            <a:ext cx="7009920" cy="17355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int a = 10;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 = a++;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printf("%d\n", a);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166"/>
          <p:cNvSpPr/>
          <p:nvPr/>
        </p:nvSpPr>
        <p:spPr>
          <a:xfrm>
            <a:off x="7956360" y="2175120"/>
            <a:ext cx="533160" cy="821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166"/>
          <p:cNvSpPr/>
          <p:nvPr/>
        </p:nvSpPr>
        <p:spPr>
          <a:xfrm>
            <a:off x="755640" y="4077000"/>
            <a:ext cx="7009920" cy="25585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int a = 10;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int temp;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temp = a;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a = a + 1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 = temp;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	printf("%d\n", a);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6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Statements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167"/>
          <p:cNvSpPr txBox="1"/>
          <p:nvPr>
            <p:ph idx="1"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167"/>
          <p:cNvSpPr txBox="1"/>
          <p:nvPr>
            <p:ph idx="1"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programiz.com/sites/tutorial2program/files/c-if-else.jpg" id="1433" name="Google Shape;1433;p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40" y="2637000"/>
            <a:ext cx="2335320" cy="1432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raftcuts.com/media/catalog/product/cache/42/image/d9ae38d158c965cc5cb1d8e855ff745b/v/i/vinyl_arrows_arrow_sign_two_directions.jpg" id="1434" name="Google Shape;1434;p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44000" y="4365360"/>
            <a:ext cx="2435040" cy="1826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.stack.imgur.com/KesVC.jpg" id="1435" name="Google Shape;1435;p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8000" y="3069000"/>
            <a:ext cx="3323520" cy="246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167"/>
          <p:cNvSpPr/>
          <p:nvPr/>
        </p:nvSpPr>
        <p:spPr>
          <a:xfrm>
            <a:off x="2751480" y="1412640"/>
            <a:ext cx="88416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167"/>
          <p:cNvSpPr/>
          <p:nvPr/>
        </p:nvSpPr>
        <p:spPr>
          <a:xfrm>
            <a:off x="4428000" y="1412640"/>
            <a:ext cx="2520000" cy="107964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6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Computer’s BIG Advantage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usnews.com/dims4/USNEWS/3495ae3/2147483647/resize/1200x%3E/quality/85/?url=http%3A%2F%2Fmedia.beam.usnews.com%2F4e%2Fe7%2Fee4cfe404c05bd6bcf67437477a2%2Fthumb.jpg" id="1443" name="Google Shape;1443;p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40" y="1484640"/>
            <a:ext cx="6047640" cy="439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168"/>
          <p:cNvSpPr/>
          <p:nvPr/>
        </p:nvSpPr>
        <p:spPr>
          <a:xfrm>
            <a:off x="899640" y="5807160"/>
            <a:ext cx="734436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Once you’ve told a computer how to do something once, it can reproduce the exact same process a trillion times.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6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ATM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s.jpeg" id="1450" name="Google Shape;1450;p169"/>
          <p:cNvPicPr preferRelativeResize="0"/>
          <p:nvPr/>
        </p:nvPicPr>
        <p:blipFill rotWithShape="1">
          <a:blip r:embed="rId3">
            <a:alphaModFix/>
          </a:blip>
          <a:srcRect b="15043" l="0" r="0" t="15043"/>
          <a:stretch/>
        </p:blipFill>
        <p:spPr>
          <a:xfrm>
            <a:off x="2483640" y="1600200"/>
            <a:ext cx="4032000" cy="319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70"/>
          <p:cNvSpPr txBox="1"/>
          <p:nvPr>
            <p:ph idx="4294967295" type="title"/>
          </p:nvPr>
        </p:nvSpPr>
        <p:spPr>
          <a:xfrm>
            <a:off x="609480" y="304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Printing Multiplication Table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6" name="Google Shape;1456;p170"/>
          <p:cNvGraphicFramePr/>
          <p:nvPr/>
        </p:nvGraphicFramePr>
        <p:xfrm>
          <a:off x="290520" y="1643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1699200"/>
                <a:gridCol w="1699200"/>
                <a:gridCol w="1699200"/>
                <a:gridCol w="1699200"/>
                <a:gridCol w="169920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9725" marL="997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71"/>
          <p:cNvSpPr txBox="1"/>
          <p:nvPr>
            <p:ph idx="4294967295" type="title"/>
          </p:nvPr>
        </p:nvSpPr>
        <p:spPr>
          <a:xfrm>
            <a:off x="609480" y="7632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Program…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171"/>
          <p:cNvSpPr/>
          <p:nvPr/>
        </p:nvSpPr>
        <p:spPr>
          <a:xfrm>
            <a:off x="152280" y="1143000"/>
            <a:ext cx="8991360" cy="4495320"/>
          </a:xfrm>
          <a:prstGeom prst="verticalScroll">
            <a:avLst>
              <a:gd fmla="val 12500" name="adj"/>
            </a:avLst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n;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scanf(“%d”, &amp;n);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printf(“%d X %d = %d”, n, 1, n*1);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printf(“%d X %d = %d”, n, 2, n*2);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printf(“%d X %d = %d”, n, 3, n*3);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printf(“%d X %d = %d”, n, 4, n*4);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….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3" name="Google Shape;1463;p171"/>
          <p:cNvGrpSpPr/>
          <p:nvPr/>
        </p:nvGrpSpPr>
        <p:grpSpPr>
          <a:xfrm>
            <a:off x="1447920" y="1402920"/>
            <a:ext cx="5409720" cy="5454720"/>
            <a:chOff x="1447920" y="1402920"/>
            <a:chExt cx="5409720" cy="5454720"/>
          </a:xfrm>
        </p:grpSpPr>
        <p:pic>
          <p:nvPicPr>
            <p:cNvPr descr="C:\Users\karkare\AppData\Local\Microsoft\Windows\INetCache\IE\V9IY8K29\MC900044888[1].wmf" id="1464" name="Google Shape;1464;p1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920" y="1402920"/>
              <a:ext cx="5409720" cy="5454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5" name="Google Shape;1465;p171"/>
            <p:cNvSpPr/>
            <p:nvPr/>
          </p:nvSpPr>
          <p:spPr>
            <a:xfrm>
              <a:off x="3845880" y="1905120"/>
              <a:ext cx="2868120" cy="20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200"/>
                <a:buFont typeface="Calibri"/>
                <a:buNone/>
              </a:pPr>
              <a:r>
                <a:rPr b="1" i="0" lang="en-US" sz="3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Too much 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200"/>
                <a:buFont typeface="Calibri"/>
                <a:buNone/>
              </a:pPr>
              <a:r>
                <a:rPr b="1" i="0" lang="en-US" sz="3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repetition!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200"/>
                <a:buFont typeface="Calibri"/>
                <a:buNone/>
              </a:pPr>
              <a:r>
                <a:rPr b="1" i="0" lang="en-US" sz="3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Can I avoid 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200"/>
                <a:buFont typeface="Calibri"/>
                <a:buNone/>
              </a:pPr>
              <a:r>
                <a:rPr b="1" i="0" lang="en-US" sz="3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 it?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Reading strings with scanf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64"/>
          <p:cNvSpPr txBox="1"/>
          <p:nvPr>
            <p:ph idx="4294967295" type="body"/>
          </p:nvPr>
        </p:nvSpPr>
        <p:spPr>
          <a:xfrm>
            <a:off x="457200" y="1600200"/>
            <a:ext cx="8229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432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straightforward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398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trouble handling white spaces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398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Remember to leave white space in format string for character inputs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398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scanf(“ %s”, line)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398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“This is a line”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398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Stores “This”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64"/>
          <p:cNvSpPr txBox="1"/>
          <p:nvPr>
            <p:ph idx="4294967295" type="body"/>
          </p:nvPr>
        </p:nvSpPr>
        <p:spPr>
          <a:xfrm>
            <a:off x="457200" y="5029200"/>
            <a:ext cx="82293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432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398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 custom placeholder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398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Defined using syntax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%[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^\n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72"/>
          <p:cNvSpPr/>
          <p:nvPr/>
        </p:nvSpPr>
        <p:spPr>
          <a:xfrm>
            <a:off x="685800" y="1907280"/>
            <a:ext cx="4876560" cy="4493160"/>
          </a:xfrm>
          <a:prstGeom prst="ellipse">
            <a:avLst/>
          </a:prstGeom>
          <a:solidFill>
            <a:srgbClr val="CCC0D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72"/>
          <p:cNvSpPr/>
          <p:nvPr/>
        </p:nvSpPr>
        <p:spPr>
          <a:xfrm>
            <a:off x="2362320" y="3886200"/>
            <a:ext cx="2442960" cy="914040"/>
          </a:xfrm>
          <a:prstGeom prst="roundRect">
            <a:avLst>
              <a:gd fmla="val 0" name="adj"/>
            </a:avLst>
          </a:prstGeom>
          <a:solidFill>
            <a:srgbClr val="FFC000"/>
          </a:solidFill>
          <a:ln cap="flat" cmpd="sng" w="9525">
            <a:solidFill>
              <a:srgbClr val="8064A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n x  i = ni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i+1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172"/>
          <p:cNvSpPr/>
          <p:nvPr/>
        </p:nvSpPr>
        <p:spPr>
          <a:xfrm>
            <a:off x="4309920" y="1447920"/>
            <a:ext cx="1213920" cy="91872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9525">
            <a:solidFill>
              <a:srgbClr val="8064A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172"/>
          <p:cNvSpPr/>
          <p:nvPr/>
        </p:nvSpPr>
        <p:spPr>
          <a:xfrm>
            <a:off x="4881600" y="2367000"/>
            <a:ext cx="223560" cy="375840"/>
          </a:xfrm>
          <a:prstGeom prst="downArrow">
            <a:avLst>
              <a:gd fmla="val 50000" name="adj1"/>
              <a:gd fmla="val 50426" name="adj2"/>
            </a:avLst>
          </a:prstGeom>
          <a:solidFill>
            <a:srgbClr val="FFC000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5" name="Google Shape;1475;p172"/>
          <p:cNvGrpSpPr/>
          <p:nvPr/>
        </p:nvGrpSpPr>
        <p:grpSpPr>
          <a:xfrm>
            <a:off x="2590200" y="2743200"/>
            <a:ext cx="4947480" cy="964800"/>
            <a:chOff x="2590200" y="2743200"/>
            <a:chExt cx="4947480" cy="964800"/>
          </a:xfrm>
        </p:grpSpPr>
        <p:sp>
          <p:nvSpPr>
            <p:cNvPr id="1476" name="Google Shape;1476;p172"/>
            <p:cNvSpPr/>
            <p:nvPr/>
          </p:nvSpPr>
          <p:spPr>
            <a:xfrm>
              <a:off x="3962520" y="2743200"/>
              <a:ext cx="2033280" cy="964800"/>
            </a:xfrm>
            <a:prstGeom prst="flowChartDecision">
              <a:avLst/>
            </a:prstGeom>
            <a:solidFill>
              <a:srgbClr val="FFC000"/>
            </a:solidFill>
            <a:ln cap="flat" cmpd="sng" w="9525">
              <a:solidFill>
                <a:srgbClr val="8064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&lt;=10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72"/>
            <p:cNvSpPr/>
            <p:nvPr/>
          </p:nvSpPr>
          <p:spPr>
            <a:xfrm>
              <a:off x="2590200" y="3214800"/>
              <a:ext cx="801360" cy="3675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72"/>
            <p:cNvSpPr/>
            <p:nvPr/>
          </p:nvSpPr>
          <p:spPr>
            <a:xfrm>
              <a:off x="6646320" y="3214800"/>
              <a:ext cx="891360" cy="3675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9" name="Google Shape;1479;p172"/>
          <p:cNvSpPr txBox="1"/>
          <p:nvPr>
            <p:ph idx="4294967295" type="title"/>
          </p:nvPr>
        </p:nvSpPr>
        <p:spPr>
          <a:xfrm>
            <a:off x="446760" y="0"/>
            <a:ext cx="82292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Printing Multiplication Table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172"/>
          <p:cNvSpPr/>
          <p:nvPr/>
        </p:nvSpPr>
        <p:spPr>
          <a:xfrm>
            <a:off x="1600200" y="2707560"/>
            <a:ext cx="380520" cy="270252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72"/>
          <p:cNvSpPr/>
          <p:nvPr/>
        </p:nvSpPr>
        <p:spPr>
          <a:xfrm rot="10800000">
            <a:off x="3170160" y="4808160"/>
            <a:ext cx="380520" cy="52596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72"/>
          <p:cNvSpPr/>
          <p:nvPr/>
        </p:nvSpPr>
        <p:spPr>
          <a:xfrm rot="8168400">
            <a:off x="4374720" y="2654640"/>
            <a:ext cx="264960" cy="349920"/>
          </a:xfrm>
          <a:prstGeom prst="upArrow">
            <a:avLst>
              <a:gd fmla="val 57272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72"/>
          <p:cNvSpPr/>
          <p:nvPr/>
        </p:nvSpPr>
        <p:spPr>
          <a:xfrm rot="-5400000">
            <a:off x="2401560" y="4685400"/>
            <a:ext cx="380520" cy="152604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72"/>
          <p:cNvSpPr/>
          <p:nvPr/>
        </p:nvSpPr>
        <p:spPr>
          <a:xfrm rot="5400000">
            <a:off x="2878200" y="1276920"/>
            <a:ext cx="380520" cy="270252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72"/>
          <p:cNvSpPr/>
          <p:nvPr/>
        </p:nvSpPr>
        <p:spPr>
          <a:xfrm>
            <a:off x="5791320" y="3886200"/>
            <a:ext cx="1471320" cy="60912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Stop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172"/>
          <p:cNvSpPr/>
          <p:nvPr/>
        </p:nvSpPr>
        <p:spPr>
          <a:xfrm rot="5399400">
            <a:off x="3283560" y="3207600"/>
            <a:ext cx="735480" cy="62172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36609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72"/>
          <p:cNvSpPr/>
          <p:nvPr/>
        </p:nvSpPr>
        <p:spPr>
          <a:xfrm rot="5400000">
            <a:off x="5950800" y="3207240"/>
            <a:ext cx="735480" cy="62172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36609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72"/>
          <p:cNvSpPr/>
          <p:nvPr/>
        </p:nvSpPr>
        <p:spPr>
          <a:xfrm>
            <a:off x="6486840" y="5638680"/>
            <a:ext cx="1397160" cy="69912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172"/>
          <p:cNvSpPr/>
          <p:nvPr/>
        </p:nvSpPr>
        <p:spPr>
          <a:xfrm>
            <a:off x="5644440" y="1227240"/>
            <a:ext cx="2909160" cy="69912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Loop Entry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172"/>
          <p:cNvSpPr/>
          <p:nvPr/>
        </p:nvSpPr>
        <p:spPr>
          <a:xfrm>
            <a:off x="6722280" y="2442600"/>
            <a:ext cx="2520360" cy="69912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Loop Exit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1" name="Google Shape;1491;p172"/>
          <p:cNvCxnSpPr/>
          <p:nvPr/>
        </p:nvCxnSpPr>
        <p:spPr>
          <a:xfrm rot="10800000">
            <a:off x="4290780" y="5088720"/>
            <a:ext cx="2231700" cy="9042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8064A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</p:cxnSp>
      <p:cxnSp>
        <p:nvCxnSpPr>
          <p:cNvPr id="1492" name="Google Shape;1492;p172"/>
          <p:cNvCxnSpPr/>
          <p:nvPr/>
        </p:nvCxnSpPr>
        <p:spPr>
          <a:xfrm flipH="1">
            <a:off x="6629640" y="3150360"/>
            <a:ext cx="1353000" cy="430500"/>
          </a:xfrm>
          <a:prstGeom prst="curvedConnector2">
            <a:avLst/>
          </a:prstGeom>
          <a:noFill/>
          <a:ln cap="flat" cmpd="sng" w="38100">
            <a:solidFill>
              <a:srgbClr val="8064A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</p:cxnSp>
      <p:cxnSp>
        <p:nvCxnSpPr>
          <p:cNvPr id="1493" name="Google Shape;1493;p172"/>
          <p:cNvCxnSpPr/>
          <p:nvPr/>
        </p:nvCxnSpPr>
        <p:spPr>
          <a:xfrm flipH="1">
            <a:off x="5181720" y="1934820"/>
            <a:ext cx="1917300" cy="619500"/>
          </a:xfrm>
          <a:prstGeom prst="curvedConnector2">
            <a:avLst/>
          </a:prstGeom>
          <a:noFill/>
          <a:ln cap="flat" cmpd="sng" w="38100">
            <a:solidFill>
              <a:srgbClr val="8064A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73"/>
          <p:cNvSpPr txBox="1"/>
          <p:nvPr>
            <p:ph idx="4294967295" type="title"/>
          </p:nvPr>
        </p:nvSpPr>
        <p:spPr>
          <a:xfrm>
            <a:off x="609480" y="0"/>
            <a:ext cx="82292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Printing Multiplication Table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173"/>
          <p:cNvSpPr/>
          <p:nvPr/>
        </p:nvSpPr>
        <p:spPr>
          <a:xfrm>
            <a:off x="2743200" y="838080"/>
            <a:ext cx="6451200" cy="5714640"/>
          </a:xfrm>
          <a:prstGeom prst="verticalScroll">
            <a:avLst>
              <a:gd fmla="val 12500" name="adj"/>
            </a:avLst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scanf(“%d”, &amp;n);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i = 1;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(i &lt;= 10) {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printf(“%d X %d = %d”,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n, i, n*i);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i = i + 1;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// loop exited!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1" name="Google Shape;1501;p173"/>
          <p:cNvGrpSpPr/>
          <p:nvPr/>
        </p:nvGrpSpPr>
        <p:grpSpPr>
          <a:xfrm>
            <a:off x="0" y="831240"/>
            <a:ext cx="3837600" cy="2842920"/>
            <a:chOff x="0" y="831240"/>
            <a:chExt cx="3837600" cy="2842920"/>
          </a:xfrm>
        </p:grpSpPr>
        <p:sp>
          <p:nvSpPr>
            <p:cNvPr id="1502" name="Google Shape;1502;p173"/>
            <p:cNvSpPr/>
            <p:nvPr/>
          </p:nvSpPr>
          <p:spPr>
            <a:xfrm>
              <a:off x="516600" y="2485440"/>
              <a:ext cx="1655640" cy="619920"/>
            </a:xfrm>
            <a:prstGeom prst="roundRect">
              <a:avLst>
                <a:gd fmla="val 0" name="adj"/>
              </a:avLst>
            </a:prstGeom>
            <a:solidFill>
              <a:srgbClr val="FFC000"/>
            </a:solidFill>
            <a:ln cap="flat" cmpd="sng" w="9525">
              <a:solidFill>
                <a:srgbClr val="8064A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 n x  i = ni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= i+1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73"/>
            <p:cNvSpPr/>
            <p:nvPr/>
          </p:nvSpPr>
          <p:spPr>
            <a:xfrm>
              <a:off x="1836720" y="831240"/>
              <a:ext cx="822600" cy="623160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 cap="flat" cmpd="sng" w="9525">
              <a:solidFill>
                <a:srgbClr val="8064A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Input n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= 1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73"/>
            <p:cNvSpPr/>
            <p:nvPr/>
          </p:nvSpPr>
          <p:spPr>
            <a:xfrm>
              <a:off x="2224080" y="1454760"/>
              <a:ext cx="151200" cy="254880"/>
            </a:xfrm>
            <a:prstGeom prst="downArrow">
              <a:avLst>
                <a:gd fmla="val 50000" name="adj1"/>
                <a:gd fmla="val 50426" name="adj2"/>
              </a:avLst>
            </a:prstGeom>
            <a:solidFill>
              <a:srgbClr val="FFC000"/>
            </a:solidFill>
            <a:ln cap="flat" cmpd="sng" w="9525">
              <a:solidFill>
                <a:srgbClr val="8064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5" name="Google Shape;1505;p173"/>
            <p:cNvGrpSpPr/>
            <p:nvPr/>
          </p:nvGrpSpPr>
          <p:grpSpPr>
            <a:xfrm>
              <a:off x="1188360" y="1710000"/>
              <a:ext cx="2101680" cy="654480"/>
              <a:chOff x="1188360" y="1710000"/>
              <a:chExt cx="2101680" cy="654480"/>
            </a:xfrm>
          </p:grpSpPr>
          <p:sp>
            <p:nvSpPr>
              <p:cNvPr id="1506" name="Google Shape;1506;p173"/>
              <p:cNvSpPr/>
              <p:nvPr/>
            </p:nvSpPr>
            <p:spPr>
              <a:xfrm>
                <a:off x="1188360" y="1753200"/>
                <a:ext cx="560520" cy="26064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TRUE</a:t>
                </a:r>
                <a:endParaRPr b="0" i="0" sz="11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173"/>
              <p:cNvSpPr/>
              <p:nvPr/>
            </p:nvSpPr>
            <p:spPr>
              <a:xfrm>
                <a:off x="2674440" y="1717560"/>
                <a:ext cx="615600" cy="26064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FALSE</a:t>
                </a:r>
                <a:endParaRPr b="0" i="0" sz="11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173"/>
              <p:cNvSpPr/>
              <p:nvPr/>
            </p:nvSpPr>
            <p:spPr>
              <a:xfrm>
                <a:off x="1600920" y="1710000"/>
                <a:ext cx="1378080" cy="654480"/>
              </a:xfrm>
              <a:prstGeom prst="flowChartDecision">
                <a:avLst/>
              </a:prstGeom>
              <a:solidFill>
                <a:srgbClr val="FFC000"/>
              </a:solidFill>
              <a:ln cap="flat" cmpd="sng" w="9525">
                <a:solidFill>
                  <a:srgbClr val="8064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 &lt;=10</a:t>
                </a:r>
                <a:endParaRPr b="0" i="0" sz="12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9" name="Google Shape;1509;p173"/>
            <p:cNvSpPr/>
            <p:nvPr/>
          </p:nvSpPr>
          <p:spPr>
            <a:xfrm>
              <a:off x="0" y="1685880"/>
              <a:ext cx="257760" cy="183312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9525">
              <a:solidFill>
                <a:srgbClr val="8064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3"/>
            <p:cNvSpPr/>
            <p:nvPr/>
          </p:nvSpPr>
          <p:spPr>
            <a:xfrm rot="10800000">
              <a:off x="1064160" y="3110760"/>
              <a:ext cx="257760" cy="35676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9525">
              <a:solidFill>
                <a:srgbClr val="8064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3"/>
            <p:cNvSpPr/>
            <p:nvPr/>
          </p:nvSpPr>
          <p:spPr>
            <a:xfrm rot="8168400">
              <a:off x="1880640" y="1649880"/>
              <a:ext cx="179640" cy="237240"/>
            </a:xfrm>
            <a:prstGeom prst="upArrow">
              <a:avLst>
                <a:gd fmla="val 57272" name="adj1"/>
                <a:gd fmla="val 50000" name="adj2"/>
              </a:avLst>
            </a:prstGeom>
            <a:solidFill>
              <a:srgbClr val="FFC000"/>
            </a:solidFill>
            <a:ln cap="flat" cmpd="sng" w="9525">
              <a:solidFill>
                <a:srgbClr val="8064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3"/>
            <p:cNvSpPr/>
            <p:nvPr/>
          </p:nvSpPr>
          <p:spPr>
            <a:xfrm rot="-5400000">
              <a:off x="542880" y="3027960"/>
              <a:ext cx="258120" cy="103428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9525">
              <a:solidFill>
                <a:srgbClr val="8064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3"/>
            <p:cNvSpPr/>
            <p:nvPr/>
          </p:nvSpPr>
          <p:spPr>
            <a:xfrm rot="5400000">
              <a:off x="866160" y="716400"/>
              <a:ext cx="258120" cy="183132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9525">
              <a:solidFill>
                <a:srgbClr val="8064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3"/>
            <p:cNvSpPr/>
            <p:nvPr/>
          </p:nvSpPr>
          <p:spPr>
            <a:xfrm>
              <a:off x="2840400" y="2485440"/>
              <a:ext cx="997200" cy="413280"/>
            </a:xfrm>
            <a:prstGeom prst="ellipse">
              <a:avLst/>
            </a:prstGeom>
            <a:solidFill>
              <a:srgbClr val="FFC000"/>
            </a:solidFill>
            <a:ln cap="flat" cmpd="sng" w="9525">
              <a:solidFill>
                <a:srgbClr val="8064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Verdana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Stop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73"/>
            <p:cNvSpPr/>
            <p:nvPr/>
          </p:nvSpPr>
          <p:spPr>
            <a:xfrm rot="5399400">
              <a:off x="1140480" y="2025360"/>
              <a:ext cx="498600" cy="4212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36609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3"/>
            <p:cNvSpPr/>
            <p:nvPr/>
          </p:nvSpPr>
          <p:spPr>
            <a:xfrm rot="5400000">
              <a:off x="2948760" y="2024640"/>
              <a:ext cx="498600" cy="4212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36609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7" name="Google Shape;1517;p173"/>
          <p:cNvSpPr/>
          <p:nvPr/>
        </p:nvSpPr>
        <p:spPr>
          <a:xfrm>
            <a:off x="2666880" y="2975040"/>
            <a:ext cx="1142640" cy="2511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73"/>
          <p:cNvSpPr/>
          <p:nvPr/>
        </p:nvSpPr>
        <p:spPr>
          <a:xfrm>
            <a:off x="13320" y="1260720"/>
            <a:ext cx="2999160" cy="2950560"/>
          </a:xfrm>
          <a:custGeom>
            <a:rect b="b" l="l" r="r" t="t"/>
            <a:pathLst>
              <a:path extrusionOk="0" h="2951018" w="2999642">
                <a:moveTo>
                  <a:pt x="2646719" y="2951018"/>
                </a:moveTo>
                <a:lnTo>
                  <a:pt x="2646719" y="2951018"/>
                </a:lnTo>
                <a:cubicBezTo>
                  <a:pt x="2632864" y="2849418"/>
                  <a:pt x="2630024" y="2745697"/>
                  <a:pt x="2605155" y="2646218"/>
                </a:cubicBezTo>
                <a:cubicBezTo>
                  <a:pt x="2600537" y="2627745"/>
                  <a:pt x="2598802" y="2608302"/>
                  <a:pt x="2591301" y="2590800"/>
                </a:cubicBezTo>
                <a:cubicBezTo>
                  <a:pt x="2584742" y="2575495"/>
                  <a:pt x="2571038" y="2564129"/>
                  <a:pt x="2563591" y="2549236"/>
                </a:cubicBezTo>
                <a:cubicBezTo>
                  <a:pt x="2547862" y="2517778"/>
                  <a:pt x="2535882" y="2484581"/>
                  <a:pt x="2522028" y="2452254"/>
                </a:cubicBezTo>
                <a:cubicBezTo>
                  <a:pt x="2517410" y="2419927"/>
                  <a:pt x="2519333" y="2385961"/>
                  <a:pt x="2508173" y="2355272"/>
                </a:cubicBezTo>
                <a:cubicBezTo>
                  <a:pt x="2500282" y="2333571"/>
                  <a:pt x="2475988" y="2320955"/>
                  <a:pt x="2466610" y="2299854"/>
                </a:cubicBezTo>
                <a:cubicBezTo>
                  <a:pt x="2457046" y="2278335"/>
                  <a:pt x="2457373" y="2253672"/>
                  <a:pt x="2452755" y="2230581"/>
                </a:cubicBezTo>
                <a:cubicBezTo>
                  <a:pt x="2457373" y="2198254"/>
                  <a:pt x="2475994" y="2164878"/>
                  <a:pt x="2466610" y="2133600"/>
                </a:cubicBezTo>
                <a:cubicBezTo>
                  <a:pt x="2459975" y="2111483"/>
                  <a:pt x="2426219" y="2109568"/>
                  <a:pt x="2411191" y="2092036"/>
                </a:cubicBezTo>
                <a:cubicBezTo>
                  <a:pt x="2397750" y="2076355"/>
                  <a:pt x="2392718" y="2055091"/>
                  <a:pt x="2383482" y="2036618"/>
                </a:cubicBezTo>
                <a:cubicBezTo>
                  <a:pt x="2388100" y="2013527"/>
                  <a:pt x="2388591" y="1989209"/>
                  <a:pt x="2397337" y="1967345"/>
                </a:cubicBezTo>
                <a:cubicBezTo>
                  <a:pt x="2421784" y="1906229"/>
                  <a:pt x="2449505" y="1887468"/>
                  <a:pt x="2494319" y="1842654"/>
                </a:cubicBezTo>
                <a:cubicBezTo>
                  <a:pt x="2508173" y="1810327"/>
                  <a:pt x="2523256" y="1778499"/>
                  <a:pt x="2535882" y="1745672"/>
                </a:cubicBezTo>
                <a:cubicBezTo>
                  <a:pt x="2546367" y="1718411"/>
                  <a:pt x="2552743" y="1689664"/>
                  <a:pt x="2563591" y="1662545"/>
                </a:cubicBezTo>
                <a:cubicBezTo>
                  <a:pt x="2580483" y="1620314"/>
                  <a:pt x="2601516" y="1579839"/>
                  <a:pt x="2619010" y="1537854"/>
                </a:cubicBezTo>
                <a:cubicBezTo>
                  <a:pt x="2624627" y="1524374"/>
                  <a:pt x="2627247" y="1509771"/>
                  <a:pt x="2632864" y="1496291"/>
                </a:cubicBezTo>
                <a:cubicBezTo>
                  <a:pt x="2650358" y="1454306"/>
                  <a:pt x="2667941" y="1412282"/>
                  <a:pt x="2688282" y="1371600"/>
                </a:cubicBezTo>
                <a:cubicBezTo>
                  <a:pt x="2700325" y="1347514"/>
                  <a:pt x="2719845" y="1327330"/>
                  <a:pt x="2729846" y="1302327"/>
                </a:cubicBezTo>
                <a:cubicBezTo>
                  <a:pt x="2747753" y="1257560"/>
                  <a:pt x="2748551" y="1206233"/>
                  <a:pt x="2771410" y="1163781"/>
                </a:cubicBezTo>
                <a:cubicBezTo>
                  <a:pt x="2787705" y="1133518"/>
                  <a:pt x="2935273" y="1067995"/>
                  <a:pt x="2937664" y="1066800"/>
                </a:cubicBezTo>
                <a:cubicBezTo>
                  <a:pt x="2942282" y="1002145"/>
                  <a:pt x="2938807" y="936397"/>
                  <a:pt x="2951519" y="872836"/>
                </a:cubicBezTo>
                <a:cubicBezTo>
                  <a:pt x="2968860" y="786132"/>
                  <a:pt x="3031531" y="800727"/>
                  <a:pt x="2979228" y="706581"/>
                </a:cubicBezTo>
                <a:cubicBezTo>
                  <a:pt x="2968014" y="686396"/>
                  <a:pt x="2941188" y="680223"/>
                  <a:pt x="2923810" y="665018"/>
                </a:cubicBezTo>
                <a:cubicBezTo>
                  <a:pt x="2904149" y="647815"/>
                  <a:pt x="2885393" y="629435"/>
                  <a:pt x="2868391" y="609600"/>
                </a:cubicBezTo>
                <a:cubicBezTo>
                  <a:pt x="2857555" y="596958"/>
                  <a:pt x="2852456" y="579810"/>
                  <a:pt x="2840682" y="568036"/>
                </a:cubicBezTo>
                <a:cubicBezTo>
                  <a:pt x="2828908" y="556262"/>
                  <a:pt x="2811911" y="550987"/>
                  <a:pt x="2799119" y="540327"/>
                </a:cubicBezTo>
                <a:cubicBezTo>
                  <a:pt x="2753157" y="502025"/>
                  <a:pt x="2767589" y="496853"/>
                  <a:pt x="2715991" y="471054"/>
                </a:cubicBezTo>
                <a:cubicBezTo>
                  <a:pt x="2659876" y="442997"/>
                  <a:pt x="2575471" y="423158"/>
                  <a:pt x="2522028" y="401781"/>
                </a:cubicBezTo>
                <a:cubicBezTo>
                  <a:pt x="2475846" y="383308"/>
                  <a:pt x="2427970" y="368607"/>
                  <a:pt x="2383482" y="346363"/>
                </a:cubicBezTo>
                <a:cubicBezTo>
                  <a:pt x="2365009" y="337127"/>
                  <a:pt x="2345996" y="328901"/>
                  <a:pt x="2328064" y="318654"/>
                </a:cubicBezTo>
                <a:cubicBezTo>
                  <a:pt x="2313607" y="310393"/>
                  <a:pt x="2302297" y="296210"/>
                  <a:pt x="2286501" y="290945"/>
                </a:cubicBezTo>
                <a:cubicBezTo>
                  <a:pt x="2246108" y="277481"/>
                  <a:pt x="2203374" y="272472"/>
                  <a:pt x="2161810" y="263236"/>
                </a:cubicBezTo>
                <a:cubicBezTo>
                  <a:pt x="2082979" y="184405"/>
                  <a:pt x="2164235" y="250291"/>
                  <a:pt x="2050973" y="207818"/>
                </a:cubicBezTo>
                <a:cubicBezTo>
                  <a:pt x="2035382" y="201972"/>
                  <a:pt x="2024715" y="186668"/>
                  <a:pt x="2009410" y="180109"/>
                </a:cubicBezTo>
                <a:cubicBezTo>
                  <a:pt x="1991908" y="172608"/>
                  <a:pt x="1972055" y="172276"/>
                  <a:pt x="1953991" y="166254"/>
                </a:cubicBezTo>
                <a:cubicBezTo>
                  <a:pt x="1930398" y="158390"/>
                  <a:pt x="1907810" y="147781"/>
                  <a:pt x="1884719" y="138545"/>
                </a:cubicBezTo>
                <a:cubicBezTo>
                  <a:pt x="1829301" y="143163"/>
                  <a:pt x="1773587" y="145050"/>
                  <a:pt x="1718464" y="152400"/>
                </a:cubicBezTo>
                <a:cubicBezTo>
                  <a:pt x="1703988" y="154330"/>
                  <a:pt x="1691221" y="163390"/>
                  <a:pt x="1676901" y="166254"/>
                </a:cubicBezTo>
                <a:cubicBezTo>
                  <a:pt x="1644880" y="172658"/>
                  <a:pt x="1612246" y="175491"/>
                  <a:pt x="1579919" y="180109"/>
                </a:cubicBezTo>
                <a:cubicBezTo>
                  <a:pt x="1492173" y="170873"/>
                  <a:pt x="1403886" y="165816"/>
                  <a:pt x="1316682" y="152400"/>
                </a:cubicBezTo>
                <a:cubicBezTo>
                  <a:pt x="1283452" y="147288"/>
                  <a:pt x="1252428" y="132392"/>
                  <a:pt x="1219701" y="124691"/>
                </a:cubicBezTo>
                <a:cubicBezTo>
                  <a:pt x="1173856" y="113904"/>
                  <a:pt x="1126661" y="109116"/>
                  <a:pt x="1081155" y="96981"/>
                </a:cubicBezTo>
                <a:cubicBezTo>
                  <a:pt x="874320" y="41824"/>
                  <a:pt x="1177317" y="92905"/>
                  <a:pt x="914901" y="55418"/>
                </a:cubicBezTo>
                <a:cubicBezTo>
                  <a:pt x="896428" y="46182"/>
                  <a:pt x="879606" y="32353"/>
                  <a:pt x="859482" y="27709"/>
                </a:cubicBezTo>
                <a:cubicBezTo>
                  <a:pt x="818733" y="18305"/>
                  <a:pt x="776124" y="20213"/>
                  <a:pt x="734791" y="13854"/>
                </a:cubicBezTo>
                <a:cubicBezTo>
                  <a:pt x="715971" y="10959"/>
                  <a:pt x="697846" y="4618"/>
                  <a:pt x="679373" y="0"/>
                </a:cubicBezTo>
                <a:cubicBezTo>
                  <a:pt x="637809" y="9236"/>
                  <a:pt x="592765" y="8668"/>
                  <a:pt x="554682" y="27709"/>
                </a:cubicBezTo>
                <a:cubicBezTo>
                  <a:pt x="525474" y="42313"/>
                  <a:pt x="509573" y="75015"/>
                  <a:pt x="485410" y="96981"/>
                </a:cubicBezTo>
                <a:cubicBezTo>
                  <a:pt x="458721" y="121244"/>
                  <a:pt x="427787" y="140749"/>
                  <a:pt x="402282" y="166254"/>
                </a:cubicBezTo>
                <a:cubicBezTo>
                  <a:pt x="287095" y="281441"/>
                  <a:pt x="399267" y="200592"/>
                  <a:pt x="305301" y="263236"/>
                </a:cubicBezTo>
                <a:cubicBezTo>
                  <a:pt x="235196" y="438493"/>
                  <a:pt x="344889" y="213751"/>
                  <a:pt x="166755" y="374072"/>
                </a:cubicBezTo>
                <a:cubicBezTo>
                  <a:pt x="145045" y="393611"/>
                  <a:pt x="150280" y="430239"/>
                  <a:pt x="139046" y="457200"/>
                </a:cubicBezTo>
                <a:cubicBezTo>
                  <a:pt x="127131" y="485797"/>
                  <a:pt x="110302" y="512124"/>
                  <a:pt x="97482" y="540327"/>
                </a:cubicBezTo>
                <a:cubicBezTo>
                  <a:pt x="87191" y="562968"/>
                  <a:pt x="79009" y="586509"/>
                  <a:pt x="69773" y="609600"/>
                </a:cubicBezTo>
                <a:cubicBezTo>
                  <a:pt x="65155" y="646545"/>
                  <a:pt x="62579" y="683804"/>
                  <a:pt x="55919" y="720436"/>
                </a:cubicBezTo>
                <a:cubicBezTo>
                  <a:pt x="53307" y="734805"/>
                  <a:pt x="44465" y="747595"/>
                  <a:pt x="42064" y="762000"/>
                </a:cubicBezTo>
                <a:cubicBezTo>
                  <a:pt x="35189" y="803250"/>
                  <a:pt x="33397" y="845195"/>
                  <a:pt x="28210" y="886691"/>
                </a:cubicBezTo>
                <a:cubicBezTo>
                  <a:pt x="24160" y="919094"/>
                  <a:pt x="18973" y="951345"/>
                  <a:pt x="14355" y="983672"/>
                </a:cubicBezTo>
                <a:cubicBezTo>
                  <a:pt x="1449" y="1435383"/>
                  <a:pt x="-20129" y="1447444"/>
                  <a:pt x="42064" y="1870363"/>
                </a:cubicBezTo>
                <a:cubicBezTo>
                  <a:pt x="48233" y="1912312"/>
                  <a:pt x="110384" y="2010706"/>
                  <a:pt x="125191" y="2036618"/>
                </a:cubicBezTo>
                <a:cubicBezTo>
                  <a:pt x="120573" y="2078182"/>
                  <a:pt x="116864" y="2119856"/>
                  <a:pt x="111337" y="2161309"/>
                </a:cubicBezTo>
                <a:cubicBezTo>
                  <a:pt x="107624" y="2189154"/>
                  <a:pt x="101195" y="2216591"/>
                  <a:pt x="97482" y="2244436"/>
                </a:cubicBezTo>
                <a:cubicBezTo>
                  <a:pt x="91955" y="2285889"/>
                  <a:pt x="88246" y="2327563"/>
                  <a:pt x="83628" y="2369127"/>
                </a:cubicBezTo>
                <a:cubicBezTo>
                  <a:pt x="92864" y="2447636"/>
                  <a:pt x="91219" y="2528206"/>
                  <a:pt x="111337" y="2604654"/>
                </a:cubicBezTo>
                <a:cubicBezTo>
                  <a:pt x="115575" y="2620757"/>
                  <a:pt x="141127" y="2620589"/>
                  <a:pt x="152901" y="2632363"/>
                </a:cubicBezTo>
                <a:cubicBezTo>
                  <a:pt x="205026" y="2684488"/>
                  <a:pt x="153265" y="2679687"/>
                  <a:pt x="236028" y="2729345"/>
                </a:cubicBezTo>
                <a:cubicBezTo>
                  <a:pt x="261074" y="2744372"/>
                  <a:pt x="291894" y="2746569"/>
                  <a:pt x="319155" y="2757054"/>
                </a:cubicBezTo>
                <a:cubicBezTo>
                  <a:pt x="469242" y="2814780"/>
                  <a:pt x="359881" y="2790582"/>
                  <a:pt x="513119" y="2812472"/>
                </a:cubicBezTo>
                <a:cubicBezTo>
                  <a:pt x="526973" y="2821708"/>
                  <a:pt x="539789" y="2832734"/>
                  <a:pt x="554682" y="2840181"/>
                </a:cubicBezTo>
                <a:cubicBezTo>
                  <a:pt x="581450" y="2853565"/>
                  <a:pt x="641805" y="2863939"/>
                  <a:pt x="665519" y="2867891"/>
                </a:cubicBezTo>
                <a:cubicBezTo>
                  <a:pt x="722853" y="2877447"/>
                  <a:pt x="817328" y="2888599"/>
                  <a:pt x="873337" y="2895600"/>
                </a:cubicBezTo>
                <a:cubicBezTo>
                  <a:pt x="977514" y="2885182"/>
                  <a:pt x="1028877" y="2899042"/>
                  <a:pt x="1108864" y="2826327"/>
                </a:cubicBezTo>
                <a:cubicBezTo>
                  <a:pt x="1133506" y="2803926"/>
                  <a:pt x="1142352" y="2768262"/>
                  <a:pt x="1164282" y="2743200"/>
                </a:cubicBezTo>
                <a:cubicBezTo>
                  <a:pt x="1175247" y="2730669"/>
                  <a:pt x="1192844" y="2725893"/>
                  <a:pt x="1205846" y="2715491"/>
                </a:cubicBezTo>
                <a:cubicBezTo>
                  <a:pt x="1216046" y="2707331"/>
                  <a:pt x="1221872" y="2693623"/>
                  <a:pt x="1233555" y="2687781"/>
                </a:cubicBezTo>
                <a:cubicBezTo>
                  <a:pt x="1278043" y="2665537"/>
                  <a:pt x="1325919" y="2650836"/>
                  <a:pt x="1372101" y="2632363"/>
                </a:cubicBezTo>
                <a:cubicBezTo>
                  <a:pt x="1395192" y="2623127"/>
                  <a:pt x="1416606" y="2606905"/>
                  <a:pt x="1441373" y="2604654"/>
                </a:cubicBezTo>
                <a:cubicBezTo>
                  <a:pt x="1658326" y="2584932"/>
                  <a:pt x="1542893" y="2594434"/>
                  <a:pt x="1787737" y="2576945"/>
                </a:cubicBezTo>
                <a:cubicBezTo>
                  <a:pt x="1824361" y="2467067"/>
                  <a:pt x="1769027" y="2612421"/>
                  <a:pt x="1843155" y="2493818"/>
                </a:cubicBezTo>
                <a:cubicBezTo>
                  <a:pt x="1856497" y="2472471"/>
                  <a:pt x="1870829" y="2402798"/>
                  <a:pt x="1898573" y="2382981"/>
                </a:cubicBezTo>
                <a:cubicBezTo>
                  <a:pt x="1918810" y="2368526"/>
                  <a:pt x="1945602" y="2366394"/>
                  <a:pt x="1967846" y="2355272"/>
                </a:cubicBezTo>
                <a:cubicBezTo>
                  <a:pt x="1982739" y="2347825"/>
                  <a:pt x="1995944" y="2337357"/>
                  <a:pt x="2009410" y="2327563"/>
                </a:cubicBezTo>
                <a:cubicBezTo>
                  <a:pt x="2078043" y="2277648"/>
                  <a:pt x="2093475" y="2245767"/>
                  <a:pt x="2161810" y="2230581"/>
                </a:cubicBezTo>
                <a:cubicBezTo>
                  <a:pt x="2189232" y="2224487"/>
                  <a:pt x="2217228" y="2221345"/>
                  <a:pt x="2244937" y="2216727"/>
                </a:cubicBezTo>
                <a:cubicBezTo>
                  <a:pt x="2277264" y="2202872"/>
                  <a:pt x="2309263" y="2188225"/>
                  <a:pt x="2341919" y="2175163"/>
                </a:cubicBezTo>
                <a:cubicBezTo>
                  <a:pt x="2355478" y="2169739"/>
                  <a:pt x="2369808" y="2166437"/>
                  <a:pt x="2383482" y="2161309"/>
                </a:cubicBezTo>
                <a:cubicBezTo>
                  <a:pt x="2406768" y="2152577"/>
                  <a:pt x="2452755" y="2133600"/>
                  <a:pt x="2452755" y="2133600"/>
                </a:cubicBezTo>
                <a:lnTo>
                  <a:pt x="2438901" y="2133600"/>
                </a:lnTo>
                <a:lnTo>
                  <a:pt x="2452755" y="2147454"/>
                </a:lnTo>
              </a:path>
            </a:pathLst>
          </a:custGeom>
          <a:noFill/>
          <a:ln cap="flat" cmpd="sng" w="38100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74"/>
          <p:cNvSpPr txBox="1"/>
          <p:nvPr>
            <p:ph idx="4294967295" type="title"/>
          </p:nvPr>
        </p:nvSpPr>
        <p:spPr>
          <a:xfrm>
            <a:off x="418320" y="13680"/>
            <a:ext cx="7772040" cy="101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Statement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174"/>
          <p:cNvSpPr txBox="1"/>
          <p:nvPr>
            <p:ph idx="4294967295" type="body"/>
          </p:nvPr>
        </p:nvSpPr>
        <p:spPr>
          <a:xfrm>
            <a:off x="611640" y="3962520"/>
            <a:ext cx="8456040" cy="28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in English as: 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long as expression is TRUE execute statement1.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expression becomes FALSE execute statement 2.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174"/>
          <p:cNvSpPr/>
          <p:nvPr/>
        </p:nvSpPr>
        <p:spPr>
          <a:xfrm>
            <a:off x="457200" y="1143000"/>
            <a:ext cx="3657240" cy="144756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while (expression)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statement1;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statement2;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174"/>
          <p:cNvSpPr/>
          <p:nvPr/>
        </p:nvSpPr>
        <p:spPr>
          <a:xfrm>
            <a:off x="4998960" y="1471680"/>
            <a:ext cx="2855520" cy="1275840"/>
          </a:xfrm>
          <a:prstGeom prst="flowChartDecision">
            <a:avLst/>
          </a:prstGeom>
          <a:solidFill>
            <a:srgbClr val="DAE5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74"/>
          <p:cNvSpPr/>
          <p:nvPr/>
        </p:nvSpPr>
        <p:spPr>
          <a:xfrm>
            <a:off x="6259680" y="2747880"/>
            <a:ext cx="369360" cy="5281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74"/>
          <p:cNvSpPr/>
          <p:nvPr/>
        </p:nvSpPr>
        <p:spPr>
          <a:xfrm>
            <a:off x="7523640" y="1663560"/>
            <a:ext cx="9172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174"/>
          <p:cNvSpPr/>
          <p:nvPr/>
        </p:nvSpPr>
        <p:spPr>
          <a:xfrm>
            <a:off x="4495680" y="1143000"/>
            <a:ext cx="837720" cy="255204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74"/>
          <p:cNvSpPr/>
          <p:nvPr/>
        </p:nvSpPr>
        <p:spPr>
          <a:xfrm>
            <a:off x="4648320" y="990720"/>
            <a:ext cx="1980720" cy="60912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74"/>
          <p:cNvSpPr/>
          <p:nvPr/>
        </p:nvSpPr>
        <p:spPr>
          <a:xfrm>
            <a:off x="5424480" y="2747880"/>
            <a:ext cx="8028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174"/>
          <p:cNvSpPr/>
          <p:nvPr/>
        </p:nvSpPr>
        <p:spPr>
          <a:xfrm>
            <a:off x="5257800" y="3276720"/>
            <a:ext cx="1828440" cy="76176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statement1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174"/>
          <p:cNvSpPr/>
          <p:nvPr/>
        </p:nvSpPr>
        <p:spPr>
          <a:xfrm>
            <a:off x="7770960" y="1982520"/>
            <a:ext cx="686880" cy="136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74"/>
          <p:cNvSpPr/>
          <p:nvPr/>
        </p:nvSpPr>
        <p:spPr>
          <a:xfrm>
            <a:off x="5742000" y="1919160"/>
            <a:ext cx="1415520" cy="3945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174"/>
          <p:cNvSpPr/>
          <p:nvPr/>
        </p:nvSpPr>
        <p:spPr>
          <a:xfrm>
            <a:off x="7219800" y="3352680"/>
            <a:ext cx="1847520" cy="68544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statement2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75"/>
          <p:cNvSpPr txBox="1"/>
          <p:nvPr>
            <p:ph idx="4294967295" type="title"/>
          </p:nvPr>
        </p:nvSpPr>
        <p:spPr>
          <a:xfrm>
            <a:off x="418320" y="13680"/>
            <a:ext cx="7772040" cy="101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Statement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175"/>
          <p:cNvSpPr txBox="1"/>
          <p:nvPr>
            <p:ph idx="4294967295" type="body"/>
          </p:nvPr>
        </p:nvSpPr>
        <p:spPr>
          <a:xfrm>
            <a:off x="152280" y="3657600"/>
            <a:ext cx="8915040" cy="251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000"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 Narrow"/>
              <a:buAutoNum type="arabicPeriod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expression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 Narrow"/>
              <a:buAutoNum type="arabicPeriod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TRUE then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 statement1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 step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 Narrow"/>
              <a:buAutoNum type="arabicPeriod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FALSE then execute statement2.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175"/>
          <p:cNvSpPr/>
          <p:nvPr/>
        </p:nvSpPr>
        <p:spPr>
          <a:xfrm>
            <a:off x="457200" y="1143000"/>
            <a:ext cx="3657240" cy="144756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while (expression)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statement1;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statement2;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175"/>
          <p:cNvSpPr/>
          <p:nvPr/>
        </p:nvSpPr>
        <p:spPr>
          <a:xfrm>
            <a:off x="4998960" y="1471680"/>
            <a:ext cx="2855520" cy="1275840"/>
          </a:xfrm>
          <a:prstGeom prst="flowChartDecision">
            <a:avLst/>
          </a:prstGeom>
          <a:solidFill>
            <a:srgbClr val="DAE5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75"/>
          <p:cNvSpPr/>
          <p:nvPr/>
        </p:nvSpPr>
        <p:spPr>
          <a:xfrm>
            <a:off x="6259680" y="2747880"/>
            <a:ext cx="369360" cy="5281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75"/>
          <p:cNvSpPr/>
          <p:nvPr/>
        </p:nvSpPr>
        <p:spPr>
          <a:xfrm>
            <a:off x="7523640" y="1663560"/>
            <a:ext cx="9172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175"/>
          <p:cNvSpPr/>
          <p:nvPr/>
        </p:nvSpPr>
        <p:spPr>
          <a:xfrm>
            <a:off x="4495680" y="1143000"/>
            <a:ext cx="837720" cy="255204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75"/>
          <p:cNvSpPr/>
          <p:nvPr/>
        </p:nvSpPr>
        <p:spPr>
          <a:xfrm>
            <a:off x="4648320" y="990720"/>
            <a:ext cx="1980720" cy="60912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75"/>
          <p:cNvSpPr/>
          <p:nvPr/>
        </p:nvSpPr>
        <p:spPr>
          <a:xfrm>
            <a:off x="5424480" y="2747880"/>
            <a:ext cx="8028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175"/>
          <p:cNvSpPr/>
          <p:nvPr/>
        </p:nvSpPr>
        <p:spPr>
          <a:xfrm>
            <a:off x="5257800" y="3276720"/>
            <a:ext cx="1828440" cy="76176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statement1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75"/>
          <p:cNvSpPr/>
          <p:nvPr/>
        </p:nvSpPr>
        <p:spPr>
          <a:xfrm>
            <a:off x="7770960" y="1982520"/>
            <a:ext cx="686880" cy="136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175"/>
          <p:cNvSpPr/>
          <p:nvPr/>
        </p:nvSpPr>
        <p:spPr>
          <a:xfrm>
            <a:off x="5742000" y="1919160"/>
            <a:ext cx="1415520" cy="3945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175"/>
          <p:cNvSpPr/>
          <p:nvPr/>
        </p:nvSpPr>
        <p:spPr>
          <a:xfrm>
            <a:off x="7219800" y="3352680"/>
            <a:ext cx="1847520" cy="68544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statement2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76"/>
          <p:cNvSpPr txBox="1"/>
          <p:nvPr>
            <p:ph idx="4294967295" type="title"/>
          </p:nvPr>
        </p:nvSpPr>
        <p:spPr>
          <a:xfrm>
            <a:off x="609480" y="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176"/>
          <p:cNvSpPr txBox="1"/>
          <p:nvPr>
            <p:ph idx="4294967295" type="body"/>
          </p:nvPr>
        </p:nvSpPr>
        <p:spPr>
          <a:xfrm>
            <a:off x="304920" y="838080"/>
            <a:ext cx="8534160" cy="22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6000"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a sequence of integers from the terminal until -1 is read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Output  sum of numbers read, not including the -1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0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let us write the loop, then add code for  sum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176"/>
          <p:cNvSpPr/>
          <p:nvPr/>
        </p:nvSpPr>
        <p:spPr>
          <a:xfrm>
            <a:off x="0" y="3581280"/>
            <a:ext cx="9143640" cy="2895120"/>
          </a:xfrm>
          <a:prstGeom prst="roundRect">
            <a:avLst>
              <a:gd fmla="val 16667" name="adj"/>
            </a:avLst>
          </a:prstGeom>
          <a:solidFill>
            <a:srgbClr val="C5D8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int a;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scanf(“%d”, &amp;a);                /* read into a */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while ( a !=  -1) {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	scanf(“%d”, &amp;a);    /* read into a inside loop*/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77"/>
          <p:cNvSpPr txBox="1"/>
          <p:nvPr>
            <p:ph idx="4294967295" type="title"/>
          </p:nvPr>
        </p:nvSpPr>
        <p:spPr>
          <a:xfrm>
            <a:off x="609480" y="763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Tracing the Loop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177"/>
          <p:cNvSpPr/>
          <p:nvPr/>
        </p:nvSpPr>
        <p:spPr>
          <a:xfrm>
            <a:off x="0" y="990720"/>
            <a:ext cx="9143640" cy="3200040"/>
          </a:xfrm>
          <a:prstGeom prst="roundRect">
            <a:avLst>
              <a:gd fmla="val 16667" name="adj"/>
            </a:avLst>
          </a:prstGeom>
          <a:solidFill>
            <a:srgbClr val="C5D8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int a;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scanf(“%d”, &amp;a);                /* read into a */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while ( a !=  -1) {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	scanf(“%d”, &amp;a);  /*read into a inside loop*/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177"/>
          <p:cNvSpPr/>
          <p:nvPr/>
        </p:nvSpPr>
        <p:spPr>
          <a:xfrm>
            <a:off x="152280" y="4267080"/>
            <a:ext cx="2437920" cy="2057040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177"/>
          <p:cNvSpPr/>
          <p:nvPr/>
        </p:nvSpPr>
        <p:spPr>
          <a:xfrm>
            <a:off x="2819520" y="4343400"/>
            <a:ext cx="990360" cy="83772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177"/>
          <p:cNvSpPr/>
          <p:nvPr/>
        </p:nvSpPr>
        <p:spPr>
          <a:xfrm>
            <a:off x="152280" y="1828800"/>
            <a:ext cx="837720" cy="380520"/>
          </a:xfrm>
          <a:prstGeom prst="rightArrow">
            <a:avLst>
              <a:gd fmla="val 50000" name="adj1"/>
              <a:gd fmla="val 49999" name="adj2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77"/>
          <p:cNvSpPr/>
          <p:nvPr/>
        </p:nvSpPr>
        <p:spPr>
          <a:xfrm>
            <a:off x="2819520" y="4343400"/>
            <a:ext cx="990360" cy="83772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177"/>
          <p:cNvSpPr/>
          <p:nvPr/>
        </p:nvSpPr>
        <p:spPr>
          <a:xfrm>
            <a:off x="2819520" y="4343400"/>
            <a:ext cx="990360" cy="83772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177"/>
          <p:cNvSpPr/>
          <p:nvPr/>
        </p:nvSpPr>
        <p:spPr>
          <a:xfrm>
            <a:off x="2819520" y="4343400"/>
            <a:ext cx="990360" cy="83772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177"/>
          <p:cNvSpPr/>
          <p:nvPr/>
        </p:nvSpPr>
        <p:spPr>
          <a:xfrm>
            <a:off x="2819520" y="4343400"/>
            <a:ext cx="990360" cy="83772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177"/>
          <p:cNvSpPr/>
          <p:nvPr/>
        </p:nvSpPr>
        <p:spPr>
          <a:xfrm>
            <a:off x="685800" y="2743200"/>
            <a:ext cx="837720" cy="380520"/>
          </a:xfrm>
          <a:prstGeom prst="rightArrow">
            <a:avLst>
              <a:gd fmla="val 50000" name="adj1"/>
              <a:gd fmla="val 49999" name="adj2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77"/>
          <p:cNvSpPr/>
          <p:nvPr/>
        </p:nvSpPr>
        <p:spPr>
          <a:xfrm>
            <a:off x="457200" y="2209680"/>
            <a:ext cx="837720" cy="380520"/>
          </a:xfrm>
          <a:prstGeom prst="rightArrow">
            <a:avLst>
              <a:gd fmla="val 50000" name="adj1"/>
              <a:gd fmla="val 49999" name="adj2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77"/>
          <p:cNvSpPr/>
          <p:nvPr/>
        </p:nvSpPr>
        <p:spPr>
          <a:xfrm>
            <a:off x="457200" y="2209680"/>
            <a:ext cx="837720" cy="380520"/>
          </a:xfrm>
          <a:prstGeom prst="rightArrow">
            <a:avLst>
              <a:gd fmla="val 50000" name="adj1"/>
              <a:gd fmla="val 49999" name="adj2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77"/>
          <p:cNvSpPr/>
          <p:nvPr/>
        </p:nvSpPr>
        <p:spPr>
          <a:xfrm>
            <a:off x="685800" y="2743200"/>
            <a:ext cx="837720" cy="380520"/>
          </a:xfrm>
          <a:prstGeom prst="rightArrow">
            <a:avLst>
              <a:gd fmla="val 50000" name="adj1"/>
              <a:gd fmla="val 49999" name="adj2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77"/>
          <p:cNvSpPr/>
          <p:nvPr/>
        </p:nvSpPr>
        <p:spPr>
          <a:xfrm>
            <a:off x="457200" y="2209680"/>
            <a:ext cx="837720" cy="380520"/>
          </a:xfrm>
          <a:prstGeom prst="rightArrow">
            <a:avLst>
              <a:gd fmla="val 50000" name="adj1"/>
              <a:gd fmla="val 49999" name="adj2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77"/>
          <p:cNvSpPr/>
          <p:nvPr/>
        </p:nvSpPr>
        <p:spPr>
          <a:xfrm>
            <a:off x="685800" y="2743200"/>
            <a:ext cx="837720" cy="380520"/>
          </a:xfrm>
          <a:prstGeom prst="rightArrow">
            <a:avLst>
              <a:gd fmla="val 50000" name="adj1"/>
              <a:gd fmla="val 49999" name="adj2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77"/>
          <p:cNvSpPr/>
          <p:nvPr/>
        </p:nvSpPr>
        <p:spPr>
          <a:xfrm>
            <a:off x="457200" y="2209680"/>
            <a:ext cx="837720" cy="380520"/>
          </a:xfrm>
          <a:prstGeom prst="rightArrow">
            <a:avLst>
              <a:gd fmla="val 50000" name="adj1"/>
              <a:gd fmla="val 49999" name="adj2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77"/>
          <p:cNvSpPr/>
          <p:nvPr/>
        </p:nvSpPr>
        <p:spPr>
          <a:xfrm>
            <a:off x="-152280" y="3581280"/>
            <a:ext cx="837720" cy="380520"/>
          </a:xfrm>
          <a:prstGeom prst="rightArrow">
            <a:avLst>
              <a:gd fmla="val 50000" name="adj1"/>
              <a:gd fmla="val 49999" name="adj2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177"/>
          <p:cNvSpPr/>
          <p:nvPr/>
        </p:nvSpPr>
        <p:spPr>
          <a:xfrm>
            <a:off x="4207680" y="4408920"/>
            <a:ext cx="177372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Trace of memory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location 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177"/>
          <p:cNvSpPr/>
          <p:nvPr/>
        </p:nvSpPr>
        <p:spPr>
          <a:xfrm>
            <a:off x="2438280" y="5411520"/>
            <a:ext cx="6629040" cy="75996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scanf is executed every time body of the loop is executed.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scanf execution reads one integer.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78"/>
          <p:cNvSpPr txBox="1"/>
          <p:nvPr>
            <p:ph idx="4294967295" type="title"/>
          </p:nvPr>
        </p:nvSpPr>
        <p:spPr>
          <a:xfrm>
            <a:off x="457200" y="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Numbers Until -1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178"/>
          <p:cNvSpPr txBox="1"/>
          <p:nvPr>
            <p:ph idx="4294967295" type="body"/>
          </p:nvPr>
        </p:nvSpPr>
        <p:spPr>
          <a:xfrm>
            <a:off x="152280" y="609480"/>
            <a:ext cx="7819560" cy="15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Keep an integer variable s.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is the sum of the numbers seen so far (except the -1).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17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Nov 6, 2022</a:t>
            </a:r>
            <a:endParaRPr b="0" i="0" sz="1200" u="none" cap="none" strike="noStrike">
              <a:solidFill>
                <a:srgbClr val="8B8B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0" name="Google Shape;1590;p17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B8B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1" name="Google Shape;1591;p17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Esc101, Programming</a:t>
            </a:r>
            <a:endParaRPr b="0" i="0" sz="1200" u="none" cap="none" strike="noStrike">
              <a:solidFill>
                <a:srgbClr val="8B8B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2" name="Google Shape;1592;p178"/>
          <p:cNvSpPr/>
          <p:nvPr/>
        </p:nvSpPr>
        <p:spPr>
          <a:xfrm>
            <a:off x="76320" y="2133720"/>
            <a:ext cx="8991360" cy="4647960"/>
          </a:xfrm>
          <a:prstGeom prst="roundRect">
            <a:avLst>
              <a:gd fmla="val 16667" name="adj"/>
            </a:avLst>
          </a:prstGeom>
          <a:solidFill>
            <a:srgbClr val="C5D8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int a;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omic Sans MS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s;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omic Sans MS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 = 0; // not seen any a yet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scanf(“%d”, &amp;a);      // read into 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while (a !=  -1) {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32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 = s + a;	// last a is not -1  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scanf(“%d”, &amp;a);  // read into a inside loop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// one could print 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3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here etc.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79"/>
          <p:cNvSpPr txBox="1"/>
          <p:nvPr>
            <p:ph idx="4294967295" type="title"/>
          </p:nvPr>
        </p:nvSpPr>
        <p:spPr>
          <a:xfrm>
            <a:off x="92160" y="0"/>
            <a:ext cx="8746920" cy="7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Terminology         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179"/>
          <p:cNvSpPr txBox="1"/>
          <p:nvPr>
            <p:ph idx="4294967295" type="body"/>
          </p:nvPr>
        </p:nvSpPr>
        <p:spPr>
          <a:xfrm>
            <a:off x="304920" y="990720"/>
            <a:ext cx="8534160" cy="56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Iteration: Each run of the loop is called an </a:t>
            </a:r>
            <a:r>
              <a:rPr b="0" lang="en-US" sz="28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iteration.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example, the loop runs for 3 iterations, corresponding to inputs 4, 15 and -5.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input -1, the loop is exited, so there is no iteration for input -1.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components of a while loop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Initialization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reading of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0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 example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 (evaluates to a Boolean value)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!= -1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another reading of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p179"/>
          <p:cNvSpPr/>
          <p:nvPr/>
        </p:nvSpPr>
        <p:spPr>
          <a:xfrm>
            <a:off x="4952880" y="5208840"/>
            <a:ext cx="4190760" cy="1648800"/>
          </a:xfrm>
          <a:prstGeom prst="roundRect">
            <a:avLst>
              <a:gd fmla="val 16667" name="adj"/>
            </a:avLst>
          </a:prstGeom>
          <a:solidFill>
            <a:srgbClr val="C5D8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scanf(“%d”, &amp;a);      /* read into a */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while (a !=  -1)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 = s + a;	   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scanf(“%d”, &amp;a);  /*read into a inside loop*/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// INPUTS:   4     15     -5      -1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179"/>
          <p:cNvSpPr/>
          <p:nvPr/>
        </p:nvSpPr>
        <p:spPr>
          <a:xfrm>
            <a:off x="6017400" y="5235120"/>
            <a:ext cx="412200" cy="344520"/>
          </a:xfrm>
          <a:custGeom>
            <a:rect b="b" l="l" r="r" t="t"/>
            <a:pathLst>
              <a:path extrusionOk="0" h="345057" w="412447">
                <a:moveTo>
                  <a:pt x="231292" y="34506"/>
                </a:moveTo>
                <a:cubicBezTo>
                  <a:pt x="216915" y="28755"/>
                  <a:pt x="203248" y="20735"/>
                  <a:pt x="188160" y="17253"/>
                </a:cubicBezTo>
                <a:cubicBezTo>
                  <a:pt x="177160" y="14715"/>
                  <a:pt x="48012" y="722"/>
                  <a:pt x="41511" y="0"/>
                </a:cubicBezTo>
                <a:cubicBezTo>
                  <a:pt x="-14187" y="83548"/>
                  <a:pt x="-4020" y="45662"/>
                  <a:pt x="15632" y="189781"/>
                </a:cubicBezTo>
                <a:cubicBezTo>
                  <a:pt x="18089" y="207800"/>
                  <a:pt x="27133" y="224287"/>
                  <a:pt x="32884" y="241540"/>
                </a:cubicBezTo>
                <a:cubicBezTo>
                  <a:pt x="44385" y="276045"/>
                  <a:pt x="32886" y="264544"/>
                  <a:pt x="67390" y="276046"/>
                </a:cubicBezTo>
                <a:cubicBezTo>
                  <a:pt x="70265" y="284672"/>
                  <a:pt x="69586" y="295495"/>
                  <a:pt x="76016" y="301925"/>
                </a:cubicBezTo>
                <a:cubicBezTo>
                  <a:pt x="82446" y="308355"/>
                  <a:pt x="93763" y="306484"/>
                  <a:pt x="101896" y="310551"/>
                </a:cubicBezTo>
                <a:cubicBezTo>
                  <a:pt x="111169" y="315187"/>
                  <a:pt x="118301" y="323593"/>
                  <a:pt x="127775" y="327804"/>
                </a:cubicBezTo>
                <a:cubicBezTo>
                  <a:pt x="144393" y="335190"/>
                  <a:pt x="179533" y="345057"/>
                  <a:pt x="179533" y="345057"/>
                </a:cubicBezTo>
                <a:cubicBezTo>
                  <a:pt x="214039" y="342182"/>
                  <a:pt x="248662" y="340477"/>
                  <a:pt x="283050" y="336431"/>
                </a:cubicBezTo>
                <a:cubicBezTo>
                  <a:pt x="303731" y="333998"/>
                  <a:pt x="339512" y="324472"/>
                  <a:pt x="360688" y="319178"/>
                </a:cubicBezTo>
                <a:cubicBezTo>
                  <a:pt x="366439" y="310551"/>
                  <a:pt x="373730" y="302772"/>
                  <a:pt x="377941" y="293298"/>
                </a:cubicBezTo>
                <a:cubicBezTo>
                  <a:pt x="385327" y="276679"/>
                  <a:pt x="389443" y="258793"/>
                  <a:pt x="395194" y="241540"/>
                </a:cubicBezTo>
                <a:cubicBezTo>
                  <a:pt x="408456" y="201755"/>
                  <a:pt x="402038" y="224571"/>
                  <a:pt x="412447" y="172529"/>
                </a:cubicBezTo>
                <a:cubicBezTo>
                  <a:pt x="409571" y="161027"/>
                  <a:pt x="406392" y="149597"/>
                  <a:pt x="403820" y="138023"/>
                </a:cubicBezTo>
                <a:cubicBezTo>
                  <a:pt x="400639" y="123710"/>
                  <a:pt x="404196" y="106465"/>
                  <a:pt x="395194" y="94891"/>
                </a:cubicBezTo>
                <a:cubicBezTo>
                  <a:pt x="382464" y="78523"/>
                  <a:pt x="360688" y="71887"/>
                  <a:pt x="343435" y="60385"/>
                </a:cubicBezTo>
                <a:cubicBezTo>
                  <a:pt x="334809" y="54634"/>
                  <a:pt x="324887" y="50463"/>
                  <a:pt x="317556" y="43132"/>
                </a:cubicBezTo>
                <a:cubicBezTo>
                  <a:pt x="308930" y="34506"/>
                  <a:pt x="302269" y="23306"/>
                  <a:pt x="291677" y="17253"/>
                </a:cubicBezTo>
                <a:cubicBezTo>
                  <a:pt x="281383" y="11371"/>
                  <a:pt x="268571" y="11884"/>
                  <a:pt x="257171" y="8627"/>
                </a:cubicBezTo>
                <a:cubicBezTo>
                  <a:pt x="248428" y="6129"/>
                  <a:pt x="239918" y="2876"/>
                  <a:pt x="231292" y="0"/>
                </a:cubicBezTo>
                <a:cubicBezTo>
                  <a:pt x="199662" y="2876"/>
                  <a:pt x="167843" y="4135"/>
                  <a:pt x="136401" y="8627"/>
                </a:cubicBezTo>
                <a:cubicBezTo>
                  <a:pt x="127399" y="9913"/>
                  <a:pt x="117622" y="11573"/>
                  <a:pt x="110522" y="17253"/>
                </a:cubicBezTo>
                <a:cubicBezTo>
                  <a:pt x="91674" y="32331"/>
                  <a:pt x="93269" y="36424"/>
                  <a:pt x="93269" y="51759"/>
                </a:cubicBezTo>
              </a:path>
            </a:pathLst>
          </a:cu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79"/>
          <p:cNvSpPr/>
          <p:nvPr/>
        </p:nvSpPr>
        <p:spPr>
          <a:xfrm>
            <a:off x="5520240" y="5721840"/>
            <a:ext cx="993960" cy="336960"/>
          </a:xfrm>
          <a:custGeom>
            <a:rect b="b" l="l" r="r" t="t"/>
            <a:pathLst>
              <a:path extrusionOk="0" h="337408" w="994434">
                <a:moveTo>
                  <a:pt x="931653" y="182132"/>
                </a:moveTo>
                <a:cubicBezTo>
                  <a:pt x="928952" y="181592"/>
                  <a:pt x="871826" y="172022"/>
                  <a:pt x="862642" y="164879"/>
                </a:cubicBezTo>
                <a:cubicBezTo>
                  <a:pt x="775362" y="96995"/>
                  <a:pt x="844872" y="124450"/>
                  <a:pt x="785004" y="104495"/>
                </a:cubicBezTo>
                <a:cubicBezTo>
                  <a:pt x="739969" y="74471"/>
                  <a:pt x="779130" y="95835"/>
                  <a:pt x="715993" y="78615"/>
                </a:cubicBezTo>
                <a:cubicBezTo>
                  <a:pt x="698448" y="73830"/>
                  <a:pt x="681487" y="67113"/>
                  <a:pt x="664234" y="61362"/>
                </a:cubicBezTo>
                <a:cubicBezTo>
                  <a:pt x="655608" y="58487"/>
                  <a:pt x="647357" y="54022"/>
                  <a:pt x="638355" y="52736"/>
                </a:cubicBezTo>
                <a:lnTo>
                  <a:pt x="577970" y="44110"/>
                </a:lnTo>
                <a:cubicBezTo>
                  <a:pt x="560717" y="38359"/>
                  <a:pt x="544086" y="30209"/>
                  <a:pt x="526211" y="26857"/>
                </a:cubicBezTo>
                <a:cubicBezTo>
                  <a:pt x="476787" y="17590"/>
                  <a:pt x="295999" y="10654"/>
                  <a:pt x="276045" y="9604"/>
                </a:cubicBezTo>
                <a:cubicBezTo>
                  <a:pt x="258792" y="6729"/>
                  <a:pt x="241778" y="978"/>
                  <a:pt x="224287" y="978"/>
                </a:cubicBezTo>
                <a:cubicBezTo>
                  <a:pt x="78617" y="978"/>
                  <a:pt x="107748" y="-6183"/>
                  <a:pt x="34506" y="18230"/>
                </a:cubicBezTo>
                <a:cubicBezTo>
                  <a:pt x="25879" y="26857"/>
                  <a:pt x="15393" y="33959"/>
                  <a:pt x="8626" y="44110"/>
                </a:cubicBezTo>
                <a:cubicBezTo>
                  <a:pt x="3582" y="51676"/>
                  <a:pt x="0" y="60896"/>
                  <a:pt x="0" y="69989"/>
                </a:cubicBezTo>
                <a:cubicBezTo>
                  <a:pt x="0" y="98887"/>
                  <a:pt x="2128" y="128095"/>
                  <a:pt x="8626" y="156253"/>
                </a:cubicBezTo>
                <a:cubicBezTo>
                  <a:pt x="10957" y="166355"/>
                  <a:pt x="18077" y="175305"/>
                  <a:pt x="25879" y="182132"/>
                </a:cubicBezTo>
                <a:cubicBezTo>
                  <a:pt x="62388" y="214077"/>
                  <a:pt x="67972" y="213416"/>
                  <a:pt x="103517" y="225264"/>
                </a:cubicBezTo>
                <a:cubicBezTo>
                  <a:pt x="109268" y="233891"/>
                  <a:pt x="112674" y="244667"/>
                  <a:pt x="120770" y="251144"/>
                </a:cubicBezTo>
                <a:cubicBezTo>
                  <a:pt x="127870" y="256824"/>
                  <a:pt x="138516" y="255704"/>
                  <a:pt x="146649" y="259770"/>
                </a:cubicBezTo>
                <a:cubicBezTo>
                  <a:pt x="155922" y="264407"/>
                  <a:pt x="163054" y="272812"/>
                  <a:pt x="172528" y="277023"/>
                </a:cubicBezTo>
                <a:cubicBezTo>
                  <a:pt x="189147" y="284409"/>
                  <a:pt x="207402" y="287522"/>
                  <a:pt x="224287" y="294276"/>
                </a:cubicBezTo>
                <a:cubicBezTo>
                  <a:pt x="238664" y="300027"/>
                  <a:pt x="252346" y="307982"/>
                  <a:pt x="267419" y="311529"/>
                </a:cubicBezTo>
                <a:cubicBezTo>
                  <a:pt x="373392" y="336463"/>
                  <a:pt x="444621" y="332131"/>
                  <a:pt x="560717" y="337408"/>
                </a:cubicBezTo>
                <a:cubicBezTo>
                  <a:pt x="603849" y="334532"/>
                  <a:pt x="647063" y="332695"/>
                  <a:pt x="690113" y="328781"/>
                </a:cubicBezTo>
                <a:cubicBezTo>
                  <a:pt x="710362" y="326940"/>
                  <a:pt x="730214" y="321554"/>
                  <a:pt x="750498" y="320155"/>
                </a:cubicBezTo>
                <a:cubicBezTo>
                  <a:pt x="813674" y="315798"/>
                  <a:pt x="877019" y="314404"/>
                  <a:pt x="940279" y="311529"/>
                </a:cubicBezTo>
                <a:cubicBezTo>
                  <a:pt x="948906" y="305778"/>
                  <a:pt x="958194" y="300913"/>
                  <a:pt x="966159" y="294276"/>
                </a:cubicBezTo>
                <a:cubicBezTo>
                  <a:pt x="987427" y="276552"/>
                  <a:pt x="1007625" y="264158"/>
                  <a:pt x="983411" y="233891"/>
                </a:cubicBezTo>
                <a:cubicBezTo>
                  <a:pt x="977731" y="226791"/>
                  <a:pt x="965665" y="229331"/>
                  <a:pt x="957532" y="225264"/>
                </a:cubicBezTo>
                <a:cubicBezTo>
                  <a:pt x="948259" y="220628"/>
                  <a:pt x="941127" y="212223"/>
                  <a:pt x="931653" y="208012"/>
                </a:cubicBezTo>
                <a:cubicBezTo>
                  <a:pt x="915034" y="200626"/>
                  <a:pt x="879894" y="190759"/>
                  <a:pt x="879894" y="190759"/>
                </a:cubicBezTo>
                <a:cubicBezTo>
                  <a:pt x="854594" y="173892"/>
                  <a:pt x="856707" y="172022"/>
                  <a:pt x="828136" y="164879"/>
                </a:cubicBezTo>
                <a:cubicBezTo>
                  <a:pt x="825347" y="164182"/>
                  <a:pt x="822385" y="164879"/>
                  <a:pt x="819510" y="164879"/>
                </a:cubicBezTo>
              </a:path>
            </a:pathLst>
          </a:cu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016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0"/>
          <p:cNvSpPr txBox="1"/>
          <p:nvPr>
            <p:ph idx="4294967295" type="title"/>
          </p:nvPr>
        </p:nvSpPr>
        <p:spPr>
          <a:xfrm>
            <a:off x="609480" y="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Mistakes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180"/>
          <p:cNvSpPr txBox="1"/>
          <p:nvPr>
            <p:ph idx="4294967295" type="body"/>
          </p:nvPr>
        </p:nvSpPr>
        <p:spPr>
          <a:xfrm>
            <a:off x="533520" y="797760"/>
            <a:ext cx="7772040" cy="59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Initialization is not done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Incorrect results. Might give error.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step is skipped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Infinite loop: The loop goes on forever. Never terminates.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update step must take the program towards the condition evaluating to false.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Incorrect termination condition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or Late exit (even infinite loop).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81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Practice Problem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181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 positive integer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print all the integers less than or equal to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that are divisible by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divisible by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Hint: Two conditions will be used: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&lt;= 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(x%3 == 0) || (x%5 == 0)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Debugging Workflow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65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 syntax errors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 execution errors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 logic errors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182"/>
          <p:cNvSpPr/>
          <p:nvPr/>
        </p:nvSpPr>
        <p:spPr>
          <a:xfrm>
            <a:off x="467640" y="980640"/>
            <a:ext cx="8280720" cy="54684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 main ( 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int n; int x;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scanf(“%d”, &amp;n);     // input 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x = 1;                    // [while] initialization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while ( x &lt;= n) {    // [while] condition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if ((x%3 == 0) || (x%5 == 0)) { // [if] condition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    printf(“%d\n”, x);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x = x+1;            // [while] update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return  0;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182"/>
          <p:cNvSpPr txBox="1"/>
          <p:nvPr>
            <p:ph idx="4294967295" type="title"/>
          </p:nvPr>
        </p:nvSpPr>
        <p:spPr>
          <a:xfrm>
            <a:off x="457200" y="-243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83"/>
          <p:cNvSpPr txBox="1"/>
          <p:nvPr>
            <p:ph idx="4294967295" type="title"/>
          </p:nvPr>
        </p:nvSpPr>
        <p:spPr>
          <a:xfrm>
            <a:off x="304920" y="76320"/>
            <a:ext cx="77720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do-while Loops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183"/>
          <p:cNvSpPr txBox="1"/>
          <p:nvPr>
            <p:ph idx="4294967295" type="body"/>
          </p:nvPr>
        </p:nvSpPr>
        <p:spPr>
          <a:xfrm>
            <a:off x="228600" y="914400"/>
            <a:ext cx="6476760" cy="54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do-while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statement is a variant of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General form: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Execution: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execute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statement.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expr.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expr is TRUE then go to step 1.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expr is FALSE then break from loop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Continuation of loop is tested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statement.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183"/>
          <p:cNvSpPr/>
          <p:nvPr/>
        </p:nvSpPr>
        <p:spPr>
          <a:xfrm>
            <a:off x="3809880" y="1828800"/>
            <a:ext cx="2361960" cy="1447560"/>
          </a:xfrm>
          <a:prstGeom prst="roundRect">
            <a:avLst>
              <a:gd fmla="val 16667" name="adj"/>
            </a:avLst>
          </a:prstGeom>
          <a:solidFill>
            <a:srgbClr val="C5D8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statement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while (expr);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183"/>
          <p:cNvSpPr/>
          <p:nvPr/>
        </p:nvSpPr>
        <p:spPr>
          <a:xfrm>
            <a:off x="7086600" y="2819520"/>
            <a:ext cx="1980720" cy="914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83"/>
          <p:cNvSpPr/>
          <p:nvPr/>
        </p:nvSpPr>
        <p:spPr>
          <a:xfrm>
            <a:off x="7772400" y="1981080"/>
            <a:ext cx="380520" cy="8377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183"/>
          <p:cNvSpPr/>
          <p:nvPr/>
        </p:nvSpPr>
        <p:spPr>
          <a:xfrm>
            <a:off x="7886880" y="3733920"/>
            <a:ext cx="380520" cy="4568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83"/>
          <p:cNvSpPr/>
          <p:nvPr/>
        </p:nvSpPr>
        <p:spPr>
          <a:xfrm>
            <a:off x="7848720" y="5562720"/>
            <a:ext cx="380520" cy="4568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183"/>
          <p:cNvSpPr/>
          <p:nvPr/>
        </p:nvSpPr>
        <p:spPr>
          <a:xfrm>
            <a:off x="6400800" y="2209680"/>
            <a:ext cx="761760" cy="274284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183"/>
          <p:cNvSpPr/>
          <p:nvPr/>
        </p:nvSpPr>
        <p:spPr>
          <a:xfrm>
            <a:off x="6629400" y="2133720"/>
            <a:ext cx="1142640" cy="68544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183"/>
          <p:cNvSpPr/>
          <p:nvPr/>
        </p:nvSpPr>
        <p:spPr>
          <a:xfrm>
            <a:off x="6940080" y="5562720"/>
            <a:ext cx="10497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183"/>
          <p:cNvSpPr/>
          <p:nvPr/>
        </p:nvSpPr>
        <p:spPr>
          <a:xfrm>
            <a:off x="6711120" y="4343400"/>
            <a:ext cx="8744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183"/>
          <p:cNvSpPr/>
          <p:nvPr/>
        </p:nvSpPr>
        <p:spPr>
          <a:xfrm>
            <a:off x="7086600" y="4191120"/>
            <a:ext cx="1980720" cy="137124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expr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84"/>
          <p:cNvSpPr txBox="1"/>
          <p:nvPr>
            <p:ph idx="4294967295" type="title"/>
          </p:nvPr>
        </p:nvSpPr>
        <p:spPr>
          <a:xfrm>
            <a:off x="152280" y="304920"/>
            <a:ext cx="876276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Comparing while and do-while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184"/>
          <p:cNvSpPr txBox="1"/>
          <p:nvPr>
            <p:ph idx="4294967295" type="body"/>
          </p:nvPr>
        </p:nvSpPr>
        <p:spPr>
          <a:xfrm>
            <a:off x="609480" y="15238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while loop the body of the loop may not get executed even once, whereas, in a do-while loop the body of the loop gets executed at least once.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do-while loop structure, there is a semicolon after the condition of the loop.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 is similar to a while loop.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185"/>
          <p:cNvSpPr txBox="1"/>
          <p:nvPr>
            <p:ph idx="4294967295" type="title"/>
          </p:nvPr>
        </p:nvSpPr>
        <p:spPr>
          <a:xfrm>
            <a:off x="533520" y="15228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Comparative Example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185"/>
          <p:cNvSpPr txBox="1"/>
          <p:nvPr>
            <p:ph idx="4294967295" type="body"/>
          </p:nvPr>
        </p:nvSpPr>
        <p:spPr>
          <a:xfrm>
            <a:off x="457200" y="990720"/>
            <a:ext cx="838152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Problem: Read integers and output each integer  until -1  is seen (include -1 in output).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program fragments using while and do-while.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185"/>
          <p:cNvSpPr/>
          <p:nvPr/>
        </p:nvSpPr>
        <p:spPr>
          <a:xfrm>
            <a:off x="380880" y="4267080"/>
            <a:ext cx="4118760" cy="2285640"/>
          </a:xfrm>
          <a:prstGeom prst="roundRect">
            <a:avLst>
              <a:gd fmla="val 16667" name="adj"/>
            </a:avLst>
          </a:prstGeom>
          <a:solidFill>
            <a:srgbClr val="C5D8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int a; </a:t>
            </a:r>
            <a:r>
              <a:rPr b="0" i="1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/*current int*/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scanf(“%d”, &amp;a);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printf(“%d\n”, a);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} while (a != -1);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185"/>
          <p:cNvSpPr/>
          <p:nvPr/>
        </p:nvSpPr>
        <p:spPr>
          <a:xfrm>
            <a:off x="697320" y="3886200"/>
            <a:ext cx="1738440" cy="36396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do-while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85"/>
          <p:cNvSpPr/>
          <p:nvPr/>
        </p:nvSpPr>
        <p:spPr>
          <a:xfrm>
            <a:off x="4800600" y="3733920"/>
            <a:ext cx="4038120" cy="2895120"/>
          </a:xfrm>
          <a:prstGeom prst="roundRect">
            <a:avLst>
              <a:gd fmla="val 16667" name="adj"/>
            </a:avLst>
          </a:prstGeom>
          <a:solidFill>
            <a:srgbClr val="C5D8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int a;</a:t>
            </a:r>
            <a:r>
              <a:rPr b="0" i="1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/*current int*/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scanf(“%d”,&amp;a);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while (a != -1)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printf(“%d\n”, a);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scanf(“%d”, &amp;a);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printf(“%d\n”, a);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85"/>
          <p:cNvSpPr/>
          <p:nvPr/>
        </p:nvSpPr>
        <p:spPr>
          <a:xfrm>
            <a:off x="5114880" y="3352680"/>
            <a:ext cx="1409400" cy="36396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while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86"/>
          <p:cNvSpPr txBox="1"/>
          <p:nvPr>
            <p:ph idx="4294967295" type="title"/>
          </p:nvPr>
        </p:nvSpPr>
        <p:spPr>
          <a:xfrm>
            <a:off x="396720" y="214200"/>
            <a:ext cx="8746920" cy="47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loop in C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186"/>
          <p:cNvSpPr txBox="1"/>
          <p:nvPr>
            <p:ph idx="4294967295" type="body"/>
          </p:nvPr>
        </p:nvSpPr>
        <p:spPr>
          <a:xfrm>
            <a:off x="304920" y="609480"/>
            <a:ext cx="8534160" cy="60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form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init_expr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initialization expression.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update_expr 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update expression.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test_expr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expression that evaluates to either TRUE (non-zero) or FALSE (zero).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work to repeat (can be multiple statements in {…} 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186"/>
          <p:cNvSpPr/>
          <p:nvPr/>
        </p:nvSpPr>
        <p:spPr>
          <a:xfrm>
            <a:off x="304920" y="1143000"/>
            <a:ext cx="8610120" cy="1752120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init_expr</a:t>
            </a:r>
            <a:r>
              <a:rPr b="1" i="0" lang="en-US" sz="36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test_expr</a:t>
            </a:r>
            <a:r>
              <a:rPr b="1" i="0" lang="en-US" sz="36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update_expr</a:t>
            </a:r>
            <a:r>
              <a:rPr b="1" i="0" lang="en-US" sz="36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b="1" i="0" lang="en-US" sz="36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87"/>
          <p:cNvSpPr txBox="1"/>
          <p:nvPr>
            <p:ph idx="4294967295" type="title"/>
          </p:nvPr>
        </p:nvSpPr>
        <p:spPr>
          <a:xfrm>
            <a:off x="179640" y="214200"/>
            <a:ext cx="8746920" cy="47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Loop in C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187"/>
          <p:cNvSpPr txBox="1"/>
          <p:nvPr>
            <p:ph idx="4294967295" type="body"/>
          </p:nvPr>
        </p:nvSpPr>
        <p:spPr>
          <a:xfrm>
            <a:off x="228600" y="1828800"/>
            <a:ext cx="495252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First evaluate </a:t>
            </a:r>
            <a:r>
              <a:rPr b="1" lang="en-US" sz="2400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init_expr</a:t>
            </a: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Evaluate </a:t>
            </a:r>
            <a:r>
              <a:rPr b="1" lang="en-US" sz="2400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test_expr;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</a:t>
            </a:r>
            <a:r>
              <a:rPr b="1" lang="en-US" sz="2400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test_expr</a:t>
            </a: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TRUE then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716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arenR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execute 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arenR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execute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update_expr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arenR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go to Step 2.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9996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b="1" lang="en-US" sz="2400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test_expr</a:t>
            </a: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FALSE then break from the loop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187"/>
          <p:cNvSpPr/>
          <p:nvPr/>
        </p:nvSpPr>
        <p:spPr>
          <a:xfrm>
            <a:off x="380880" y="838080"/>
            <a:ext cx="4114440" cy="761760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init_expr</a:t>
            </a: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test_expr</a:t>
            </a: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update_expr</a:t>
            </a: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187"/>
          <p:cNvSpPr/>
          <p:nvPr/>
        </p:nvSpPr>
        <p:spPr>
          <a:xfrm>
            <a:off x="6019920" y="3783960"/>
            <a:ext cx="1980720" cy="914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187"/>
          <p:cNvSpPr/>
          <p:nvPr/>
        </p:nvSpPr>
        <p:spPr>
          <a:xfrm>
            <a:off x="6851520" y="4698360"/>
            <a:ext cx="380520" cy="4568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187"/>
          <p:cNvSpPr/>
          <p:nvPr/>
        </p:nvSpPr>
        <p:spPr>
          <a:xfrm>
            <a:off x="6843600" y="3299760"/>
            <a:ext cx="380520" cy="4568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187"/>
          <p:cNvSpPr/>
          <p:nvPr/>
        </p:nvSpPr>
        <p:spPr>
          <a:xfrm>
            <a:off x="5257800" y="1523880"/>
            <a:ext cx="761760" cy="4114440"/>
          </a:xfrm>
          <a:prstGeom prst="bentUpArrow">
            <a:avLst>
              <a:gd fmla="val 25000" name="adj1"/>
              <a:gd fmla="val 28962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187"/>
          <p:cNvSpPr/>
          <p:nvPr/>
        </p:nvSpPr>
        <p:spPr>
          <a:xfrm>
            <a:off x="7625880" y="3151080"/>
            <a:ext cx="10497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187"/>
          <p:cNvSpPr/>
          <p:nvPr/>
        </p:nvSpPr>
        <p:spPr>
          <a:xfrm>
            <a:off x="6066000" y="3184200"/>
            <a:ext cx="8744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187"/>
          <p:cNvSpPr/>
          <p:nvPr/>
        </p:nvSpPr>
        <p:spPr>
          <a:xfrm>
            <a:off x="5776920" y="1928160"/>
            <a:ext cx="2514240" cy="137124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test_expr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187"/>
          <p:cNvSpPr/>
          <p:nvPr/>
        </p:nvSpPr>
        <p:spPr>
          <a:xfrm>
            <a:off x="6019920" y="5181480"/>
            <a:ext cx="1980720" cy="914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update_expr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187"/>
          <p:cNvSpPr/>
          <p:nvPr/>
        </p:nvSpPr>
        <p:spPr>
          <a:xfrm>
            <a:off x="6210360" y="304920"/>
            <a:ext cx="1980720" cy="914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init_expr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187"/>
          <p:cNvSpPr/>
          <p:nvPr/>
        </p:nvSpPr>
        <p:spPr>
          <a:xfrm>
            <a:off x="7010280" y="1219320"/>
            <a:ext cx="380520" cy="8377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187"/>
          <p:cNvSpPr/>
          <p:nvPr/>
        </p:nvSpPr>
        <p:spPr>
          <a:xfrm>
            <a:off x="5486400" y="1371600"/>
            <a:ext cx="1504800" cy="68544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187"/>
          <p:cNvSpPr/>
          <p:nvPr/>
        </p:nvSpPr>
        <p:spPr>
          <a:xfrm rot="10800000">
            <a:off x="8153640" y="2514960"/>
            <a:ext cx="761760" cy="4114440"/>
          </a:xfrm>
          <a:prstGeom prst="bentUpArrow">
            <a:avLst>
              <a:gd fmla="val 25000" name="adj1"/>
              <a:gd fmla="val 28962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188"/>
          <p:cNvSpPr txBox="1"/>
          <p:nvPr>
            <p:ph idx="4294967295" type="title"/>
          </p:nvPr>
        </p:nvSpPr>
        <p:spPr>
          <a:xfrm>
            <a:off x="2411640" y="188640"/>
            <a:ext cx="419076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188"/>
          <p:cNvSpPr/>
          <p:nvPr/>
        </p:nvSpPr>
        <p:spPr>
          <a:xfrm>
            <a:off x="533520" y="914400"/>
            <a:ext cx="7467120" cy="57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8064A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 the sum of the reciprocals of the first 100 natural numbers.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188"/>
          <p:cNvSpPr/>
          <p:nvPr/>
        </p:nvSpPr>
        <p:spPr>
          <a:xfrm>
            <a:off x="152280" y="1676520"/>
            <a:ext cx="8991360" cy="50288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B4E4"/>
              </a:gs>
              <a:gs pos="100000">
                <a:srgbClr val="C1D1EC"/>
              </a:gs>
            </a:gsLst>
            <a:lin ang="27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int i; // counter from 1..100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float rsum = 0.0;// the sum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the for loop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( i=1; i&lt;=100; i=i+1 ) {	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rsum = rsum +  (1.0/i);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printf(“sum is %f “, rsum);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189"/>
          <p:cNvSpPr txBox="1"/>
          <p:nvPr>
            <p:ph idx="4294967295" type="body"/>
          </p:nvPr>
        </p:nvSpPr>
        <p:spPr>
          <a:xfrm>
            <a:off x="76320" y="3265200"/>
            <a:ext cx="4723920" cy="31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 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init_expr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i.e., 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i=1;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test_expr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i.e., 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i&lt;=4 </a:t>
            </a:r>
            <a:r>
              <a:rPr b="0" lang="en-US" sz="2000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body of loop 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execute.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update_expr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i=i+1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is 2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test_expr i&lt;=4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-US" sz="2000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body of loop and execute.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i=i+1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is 3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</a:t>
            </a:r>
            <a:r>
              <a:rPr b="0" lang="en-US" sz="20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test_expr i&lt;=4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-US" sz="2000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189"/>
          <p:cNvSpPr/>
          <p:nvPr/>
        </p:nvSpPr>
        <p:spPr>
          <a:xfrm>
            <a:off x="228600" y="228600"/>
            <a:ext cx="5486040" cy="28839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B4E4"/>
              </a:gs>
              <a:gs pos="100000">
                <a:srgbClr val="C1D1EC"/>
              </a:gs>
            </a:gsLst>
            <a:lin ang="27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float rsum = 0.0;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i&lt;=4; i=i+1)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rsum = rsum + (1.0/i);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printf(“sum is %f”, rsum);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189"/>
          <p:cNvSpPr/>
          <p:nvPr/>
        </p:nvSpPr>
        <p:spPr>
          <a:xfrm>
            <a:off x="838080" y="99000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189"/>
          <p:cNvGrpSpPr/>
          <p:nvPr/>
        </p:nvGrpSpPr>
        <p:grpSpPr>
          <a:xfrm>
            <a:off x="6095880" y="380880"/>
            <a:ext cx="2590560" cy="990360"/>
            <a:chOff x="6095880" y="380880"/>
            <a:chExt cx="2590560" cy="990360"/>
          </a:xfrm>
        </p:grpSpPr>
        <p:sp>
          <p:nvSpPr>
            <p:cNvPr id="1694" name="Google Shape;1694;p189"/>
            <p:cNvSpPr/>
            <p:nvPr/>
          </p:nvSpPr>
          <p:spPr>
            <a:xfrm>
              <a:off x="6095880" y="838080"/>
              <a:ext cx="761760" cy="53316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89"/>
            <p:cNvSpPr/>
            <p:nvPr/>
          </p:nvSpPr>
          <p:spPr>
            <a:xfrm>
              <a:off x="7238880" y="838080"/>
              <a:ext cx="1447560" cy="533160"/>
            </a:xfrm>
            <a:prstGeom prst="roundRect">
              <a:avLst>
                <a:gd fmla="val 16667" name="adj"/>
              </a:avLst>
            </a:prstGeom>
            <a:solidFill>
              <a:srgbClr val="B2A0C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89"/>
            <p:cNvSpPr/>
            <p:nvPr/>
          </p:nvSpPr>
          <p:spPr>
            <a:xfrm>
              <a:off x="6326640" y="457200"/>
              <a:ext cx="23148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89"/>
            <p:cNvSpPr/>
            <p:nvPr/>
          </p:nvSpPr>
          <p:spPr>
            <a:xfrm>
              <a:off x="6820920" y="380880"/>
              <a:ext cx="88668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rsum</a:t>
              </a:r>
              <a:endParaRPr b="0" i="0" sz="2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89"/>
            <p:cNvSpPr/>
            <p:nvPr/>
          </p:nvSpPr>
          <p:spPr>
            <a:xfrm>
              <a:off x="7699680" y="838080"/>
              <a:ext cx="49824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0.0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9" name="Google Shape;1699;p189"/>
          <p:cNvSpPr/>
          <p:nvPr/>
        </p:nvSpPr>
        <p:spPr>
          <a:xfrm>
            <a:off x="1676520" y="99000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189"/>
          <p:cNvSpPr/>
          <p:nvPr/>
        </p:nvSpPr>
        <p:spPr>
          <a:xfrm>
            <a:off x="380880" y="152388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89"/>
          <p:cNvSpPr/>
          <p:nvPr/>
        </p:nvSpPr>
        <p:spPr>
          <a:xfrm>
            <a:off x="2666880" y="99000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89"/>
          <p:cNvSpPr/>
          <p:nvPr/>
        </p:nvSpPr>
        <p:spPr>
          <a:xfrm>
            <a:off x="7238880" y="838080"/>
            <a:ext cx="1447560" cy="533160"/>
          </a:xfrm>
          <a:prstGeom prst="roundRect">
            <a:avLst>
              <a:gd fmla="val 16667" name="adj"/>
            </a:avLst>
          </a:prstGeom>
          <a:solidFill>
            <a:srgbClr val="B2A0C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89"/>
          <p:cNvSpPr/>
          <p:nvPr/>
        </p:nvSpPr>
        <p:spPr>
          <a:xfrm>
            <a:off x="7698960" y="914400"/>
            <a:ext cx="4982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189"/>
          <p:cNvSpPr/>
          <p:nvPr/>
        </p:nvSpPr>
        <p:spPr>
          <a:xfrm>
            <a:off x="380880" y="152388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189"/>
          <p:cNvSpPr/>
          <p:nvPr/>
        </p:nvSpPr>
        <p:spPr>
          <a:xfrm>
            <a:off x="6095880" y="838080"/>
            <a:ext cx="761760" cy="53316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189"/>
          <p:cNvSpPr/>
          <p:nvPr/>
        </p:nvSpPr>
        <p:spPr>
          <a:xfrm>
            <a:off x="6327000" y="914400"/>
            <a:ext cx="3074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189"/>
          <p:cNvSpPr/>
          <p:nvPr/>
        </p:nvSpPr>
        <p:spPr>
          <a:xfrm>
            <a:off x="6327000" y="914400"/>
            <a:ext cx="3074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189"/>
          <p:cNvSpPr/>
          <p:nvPr/>
        </p:nvSpPr>
        <p:spPr>
          <a:xfrm>
            <a:off x="2666880" y="99000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189"/>
          <p:cNvSpPr/>
          <p:nvPr/>
        </p:nvSpPr>
        <p:spPr>
          <a:xfrm>
            <a:off x="7238880" y="838080"/>
            <a:ext cx="1447560" cy="533160"/>
          </a:xfrm>
          <a:prstGeom prst="roundRect">
            <a:avLst>
              <a:gd fmla="val 16667" name="adj"/>
            </a:avLst>
          </a:prstGeom>
          <a:solidFill>
            <a:srgbClr val="B2A0C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189"/>
          <p:cNvSpPr/>
          <p:nvPr/>
        </p:nvSpPr>
        <p:spPr>
          <a:xfrm>
            <a:off x="7698960" y="914400"/>
            <a:ext cx="4982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189"/>
          <p:cNvSpPr/>
          <p:nvPr/>
        </p:nvSpPr>
        <p:spPr>
          <a:xfrm>
            <a:off x="380880" y="152388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89"/>
          <p:cNvSpPr/>
          <p:nvPr/>
        </p:nvSpPr>
        <p:spPr>
          <a:xfrm>
            <a:off x="6095880" y="838080"/>
            <a:ext cx="761760" cy="53316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189"/>
          <p:cNvSpPr/>
          <p:nvPr/>
        </p:nvSpPr>
        <p:spPr>
          <a:xfrm>
            <a:off x="6327000" y="914400"/>
            <a:ext cx="3074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189"/>
          <p:cNvSpPr/>
          <p:nvPr/>
        </p:nvSpPr>
        <p:spPr>
          <a:xfrm>
            <a:off x="2666880" y="99000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189"/>
          <p:cNvSpPr/>
          <p:nvPr/>
        </p:nvSpPr>
        <p:spPr>
          <a:xfrm>
            <a:off x="7238880" y="838080"/>
            <a:ext cx="1447560" cy="533160"/>
          </a:xfrm>
          <a:prstGeom prst="roundRect">
            <a:avLst>
              <a:gd fmla="val 16667" name="adj"/>
            </a:avLst>
          </a:prstGeom>
          <a:solidFill>
            <a:srgbClr val="B2A0C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189"/>
          <p:cNvSpPr/>
          <p:nvPr/>
        </p:nvSpPr>
        <p:spPr>
          <a:xfrm>
            <a:off x="7323120" y="914400"/>
            <a:ext cx="125856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1.833333..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189"/>
          <p:cNvSpPr/>
          <p:nvPr/>
        </p:nvSpPr>
        <p:spPr>
          <a:xfrm>
            <a:off x="6095880" y="838080"/>
            <a:ext cx="761760" cy="53316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189"/>
          <p:cNvSpPr/>
          <p:nvPr/>
        </p:nvSpPr>
        <p:spPr>
          <a:xfrm>
            <a:off x="6327000" y="914400"/>
            <a:ext cx="3074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189"/>
          <p:cNvSpPr/>
          <p:nvPr/>
        </p:nvSpPr>
        <p:spPr>
          <a:xfrm>
            <a:off x="1676520" y="99000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189"/>
          <p:cNvSpPr/>
          <p:nvPr/>
        </p:nvSpPr>
        <p:spPr>
          <a:xfrm>
            <a:off x="1676520" y="99000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89"/>
          <p:cNvSpPr/>
          <p:nvPr/>
        </p:nvSpPr>
        <p:spPr>
          <a:xfrm>
            <a:off x="1676520" y="99000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189"/>
          <p:cNvSpPr/>
          <p:nvPr/>
        </p:nvSpPr>
        <p:spPr>
          <a:xfrm>
            <a:off x="380880" y="152388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189"/>
          <p:cNvSpPr/>
          <p:nvPr/>
        </p:nvSpPr>
        <p:spPr>
          <a:xfrm>
            <a:off x="2666880" y="99000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189"/>
          <p:cNvSpPr/>
          <p:nvPr/>
        </p:nvSpPr>
        <p:spPr>
          <a:xfrm>
            <a:off x="7238880" y="838080"/>
            <a:ext cx="1447560" cy="533160"/>
          </a:xfrm>
          <a:prstGeom prst="roundRect">
            <a:avLst>
              <a:gd fmla="val 16667" name="adj"/>
            </a:avLst>
          </a:prstGeom>
          <a:solidFill>
            <a:srgbClr val="B2A0C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189"/>
          <p:cNvSpPr/>
          <p:nvPr/>
        </p:nvSpPr>
        <p:spPr>
          <a:xfrm>
            <a:off x="7247880" y="914400"/>
            <a:ext cx="13849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2.0833333..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89"/>
          <p:cNvSpPr/>
          <p:nvPr/>
        </p:nvSpPr>
        <p:spPr>
          <a:xfrm>
            <a:off x="6095880" y="838080"/>
            <a:ext cx="761760" cy="53316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89"/>
          <p:cNvSpPr/>
          <p:nvPr/>
        </p:nvSpPr>
        <p:spPr>
          <a:xfrm>
            <a:off x="1676520" y="99000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189"/>
          <p:cNvSpPr/>
          <p:nvPr/>
        </p:nvSpPr>
        <p:spPr>
          <a:xfrm>
            <a:off x="6327000" y="914400"/>
            <a:ext cx="3074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189"/>
          <p:cNvSpPr/>
          <p:nvPr/>
        </p:nvSpPr>
        <p:spPr>
          <a:xfrm>
            <a:off x="0" y="2438280"/>
            <a:ext cx="45684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189"/>
          <p:cNvSpPr/>
          <p:nvPr/>
        </p:nvSpPr>
        <p:spPr>
          <a:xfrm>
            <a:off x="3630600" y="6427800"/>
            <a:ext cx="6066720" cy="424800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 of reciprocals of 1 to 4 is 2.083333 $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89"/>
          <p:cNvSpPr/>
          <p:nvPr/>
        </p:nvSpPr>
        <p:spPr>
          <a:xfrm>
            <a:off x="4648320" y="3276720"/>
            <a:ext cx="4419360" cy="27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 startAt="9"/>
            </a:pP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Enter body of loop and execute.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 startAt="9"/>
            </a:pP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Execute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i=i+1</a:t>
            </a: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; i is 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 startAt="9"/>
            </a:pP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Evaluate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test_expr i&lt;=4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 startAt="9"/>
            </a:pP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Enter body of loop and execute.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 startAt="9"/>
            </a:pP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i=i+1; </a:t>
            </a: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i is 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 startAt="9"/>
            </a:pP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Evaluate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test_expr i&lt;=4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 startAt="9"/>
            </a:pPr>
            <a:r>
              <a:rPr b="0" i="0" lang="en-US" sz="2000" u="none" cap="none" strike="noStrike">
                <a:solidFill>
                  <a:srgbClr val="8064A2"/>
                </a:solidFill>
                <a:latin typeface="Arial"/>
                <a:ea typeface="Arial"/>
                <a:cs typeface="Arial"/>
                <a:sym typeface="Arial"/>
              </a:rPr>
              <a:t>Exit loop &amp; jump to printf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89"/>
          <p:cNvSpPr/>
          <p:nvPr/>
        </p:nvSpPr>
        <p:spPr>
          <a:xfrm>
            <a:off x="1272240" y="6454440"/>
            <a:ext cx="2310120" cy="4248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is 2.083333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90"/>
          <p:cNvSpPr txBox="1"/>
          <p:nvPr>
            <p:ph idx="4294967295" type="title"/>
          </p:nvPr>
        </p:nvSpPr>
        <p:spPr>
          <a:xfrm>
            <a:off x="323640" y="-171360"/>
            <a:ext cx="8568720" cy="93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9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Loop in Terms of while Loop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190"/>
          <p:cNvSpPr txBox="1"/>
          <p:nvPr>
            <p:ph idx="4294967295" type="body"/>
          </p:nvPr>
        </p:nvSpPr>
        <p:spPr>
          <a:xfrm>
            <a:off x="638280" y="1828800"/>
            <a:ext cx="7819560" cy="41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9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is (almost) equivalent to 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Almost? Exception if there is a </a:t>
            </a:r>
            <a:r>
              <a:rPr b="0" lang="en-US" sz="240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inside </a:t>
            </a:r>
            <a:r>
              <a:rPr b="0" lang="en-US" sz="24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this will be covered later.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are (almost) equivalent in power.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loop structure to use, depends on the convenience of the programmer.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190"/>
          <p:cNvSpPr/>
          <p:nvPr/>
        </p:nvSpPr>
        <p:spPr>
          <a:xfrm>
            <a:off x="1295280" y="2286000"/>
            <a:ext cx="3428640" cy="2057040"/>
          </a:xfrm>
          <a:prstGeom prst="roundRect">
            <a:avLst>
              <a:gd fmla="val 16667" name="adj"/>
            </a:avLst>
          </a:prstGeom>
          <a:solidFill>
            <a:srgbClr val="FABF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init_expr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(test_expr) 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update_expr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190"/>
          <p:cNvSpPr/>
          <p:nvPr/>
        </p:nvSpPr>
        <p:spPr>
          <a:xfrm>
            <a:off x="685800" y="762120"/>
            <a:ext cx="7162560" cy="914040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init_expr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test_expr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update_expr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190"/>
          <p:cNvSpPr/>
          <p:nvPr/>
        </p:nvSpPr>
        <p:spPr>
          <a:xfrm flipH="1" rot="10800000">
            <a:off x="2362320" y="1219320"/>
            <a:ext cx="360" cy="1218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742" name="Google Shape;1742;p190"/>
          <p:cNvSpPr/>
          <p:nvPr/>
        </p:nvSpPr>
        <p:spPr>
          <a:xfrm flipH="1" rot="10800000">
            <a:off x="3352680" y="1219320"/>
            <a:ext cx="360" cy="1599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743" name="Google Shape;1743;p190"/>
          <p:cNvSpPr/>
          <p:nvPr/>
        </p:nvSpPr>
        <p:spPr>
          <a:xfrm flipH="1" rot="10800000">
            <a:off x="3657600" y="1218600"/>
            <a:ext cx="914040" cy="2361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191"/>
          <p:cNvSpPr txBox="1"/>
          <p:nvPr>
            <p:ph idx="4294967295" type="body"/>
          </p:nvPr>
        </p:nvSpPr>
        <p:spPr>
          <a:xfrm>
            <a:off x="533520" y="1523880"/>
            <a:ext cx="8305560" cy="4647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191"/>
          <p:cNvSpPr txBox="1"/>
          <p:nvPr>
            <p:ph idx="4294967295" type="title"/>
          </p:nvPr>
        </p:nvSpPr>
        <p:spPr>
          <a:xfrm>
            <a:off x="0" y="228600"/>
            <a:ext cx="906732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Geometric Progression</a:t>
            </a:r>
            <a:endParaRPr b="0" i="0" sz="4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Fixing Syntax Errors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6"/>
          <p:cNvSpPr txBox="1"/>
          <p:nvPr>
            <p:ph idx="4294967295" type="body"/>
          </p:nvPr>
        </p:nvSpPr>
        <p:spPr>
          <a:xfrm>
            <a:off x="457200" y="1340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kinds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break the compiler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Compiler will tell you what to fix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Compilation failed. 03de8b00-63e2-11e7-9c5c-0242ac110004.c:11:12: warning: missing terminating '"' character [-Winvalid-pp-token] printf("Input amount: Rs %d/n/n, amount);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don’t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see where the error is in the output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amount: Rs 4324/n/n2 notes of Rs. 2000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6"/>
          <p:cNvSpPr/>
          <p:nvPr/>
        </p:nvSpPr>
        <p:spPr>
          <a:xfrm>
            <a:off x="611640" y="4653000"/>
            <a:ext cx="7560360" cy="2097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 declarations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scanf("%d",&amp;amount);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printf("Input amount: Rs %d/n, amount);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printf("%d notes of Rs. %d/n", notes_1, N1); // likewise for others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calculations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return 0;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192"/>
          <p:cNvSpPr/>
          <p:nvPr/>
        </p:nvSpPr>
        <p:spPr>
          <a:xfrm>
            <a:off x="755640" y="954000"/>
            <a:ext cx="7632360" cy="55782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#include &lt;stdio.h&gt;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 main(void)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int n, i;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float r, a, term;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// Reading inputs from the user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scanf(“%f”, &amp;r);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scanf(“%f”, &amp;a);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scanf(“%d”, &amp;n);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term = a;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for (i = 1; i &lt;= n; i++)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printf(%f\n, term);    // Displaying the i-th term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term = term * r;        // Computing the (i+1)-th term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return 0;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192"/>
          <p:cNvSpPr/>
          <p:nvPr/>
        </p:nvSpPr>
        <p:spPr>
          <a:xfrm>
            <a:off x="38160" y="-27360"/>
            <a:ext cx="925200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Program: Geometric Progression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193"/>
          <p:cNvSpPr/>
          <p:nvPr/>
        </p:nvSpPr>
        <p:spPr>
          <a:xfrm>
            <a:off x="755640" y="954000"/>
            <a:ext cx="7632360" cy="55782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#include &lt;stdio.h&gt;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 main(void)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int n, i;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float r, a, term;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// Reading inputs from the user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scanf(“%f”, &amp;r);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scanf(“%f”, &amp;a);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scanf(“%d”, &amp;n);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term = a;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for (i = 1; i &lt;= n; i++)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term = term * r;        // Computing the (i+1)-th term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printf(%f\n, term);    // Displaying the (i+1)-th term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return 0;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193"/>
          <p:cNvSpPr/>
          <p:nvPr/>
        </p:nvSpPr>
        <p:spPr>
          <a:xfrm>
            <a:off x="38160" y="-27360"/>
            <a:ext cx="925200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Program: Geometric Progression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193"/>
          <p:cNvSpPr/>
          <p:nvPr/>
        </p:nvSpPr>
        <p:spPr>
          <a:xfrm>
            <a:off x="971640" y="5229360"/>
            <a:ext cx="7272360" cy="71964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93"/>
          <p:cNvSpPr/>
          <p:nvPr/>
        </p:nvSpPr>
        <p:spPr>
          <a:xfrm>
            <a:off x="4356000" y="980640"/>
            <a:ext cx="4032000" cy="3929040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Careful: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Changing the order of the statements will change the meaning of the program.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ar ar^2 ar^3 ….  Vs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 ar^2 ar^3 ar^4 ….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194"/>
          <p:cNvSpPr txBox="1"/>
          <p:nvPr>
            <p:ph idx="4294967295" type="title"/>
          </p:nvPr>
        </p:nvSpPr>
        <p:spPr>
          <a:xfrm>
            <a:off x="396720" y="214200"/>
            <a:ext cx="8746920" cy="47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loop in C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194"/>
          <p:cNvSpPr txBox="1"/>
          <p:nvPr>
            <p:ph idx="4294967295" type="body"/>
          </p:nvPr>
        </p:nvSpPr>
        <p:spPr>
          <a:xfrm>
            <a:off x="304920" y="609480"/>
            <a:ext cx="8534160" cy="60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form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init_expr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initialization expression.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update_expr 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update expression.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test_expr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expression that evaluates to either TRUE (non-zero) or FALSE (zero).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work to repeat (can be multiple statements in {…} 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194"/>
          <p:cNvSpPr/>
          <p:nvPr/>
        </p:nvSpPr>
        <p:spPr>
          <a:xfrm>
            <a:off x="304920" y="1143000"/>
            <a:ext cx="8610120" cy="1752120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init_expr</a:t>
            </a:r>
            <a:r>
              <a:rPr b="1" i="0" lang="en-US" sz="36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test_expr</a:t>
            </a:r>
            <a:r>
              <a:rPr b="1" i="0" lang="en-US" sz="36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update_expr</a:t>
            </a:r>
            <a:r>
              <a:rPr b="1" i="0" lang="en-US" sz="36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b="1" i="0" lang="en-US" sz="36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95"/>
          <p:cNvSpPr txBox="1"/>
          <p:nvPr>
            <p:ph idx="4294967295" type="title"/>
          </p:nvPr>
        </p:nvSpPr>
        <p:spPr>
          <a:xfrm>
            <a:off x="179640" y="214200"/>
            <a:ext cx="8746920" cy="47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loop in C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195"/>
          <p:cNvSpPr txBox="1"/>
          <p:nvPr>
            <p:ph idx="4294967295" type="body"/>
          </p:nvPr>
        </p:nvSpPr>
        <p:spPr>
          <a:xfrm>
            <a:off x="228600" y="1828800"/>
            <a:ext cx="495252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First evaluate </a:t>
            </a:r>
            <a:r>
              <a:rPr b="1" lang="en-US" sz="2400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init_expr</a:t>
            </a: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Evaluate </a:t>
            </a:r>
            <a:r>
              <a:rPr b="1" lang="en-US" sz="2400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test_expr;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</a:t>
            </a:r>
            <a:r>
              <a:rPr b="1" lang="en-US" sz="2400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test_expr</a:t>
            </a: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TRUE then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716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arenR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execute 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arenR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execute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update_expr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arenR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go to Step 2.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9996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b="1" lang="en-US" sz="2400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test_expr</a:t>
            </a:r>
            <a:r>
              <a:rPr b="1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FALSE then break from the loop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195"/>
          <p:cNvSpPr/>
          <p:nvPr/>
        </p:nvSpPr>
        <p:spPr>
          <a:xfrm>
            <a:off x="380880" y="838080"/>
            <a:ext cx="4114440" cy="761760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init_expr</a:t>
            </a: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test_expr</a:t>
            </a: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update_expr</a:t>
            </a: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195"/>
          <p:cNvSpPr/>
          <p:nvPr/>
        </p:nvSpPr>
        <p:spPr>
          <a:xfrm>
            <a:off x="6019920" y="3783960"/>
            <a:ext cx="1980720" cy="914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195"/>
          <p:cNvSpPr/>
          <p:nvPr/>
        </p:nvSpPr>
        <p:spPr>
          <a:xfrm>
            <a:off x="6851520" y="4698360"/>
            <a:ext cx="380520" cy="4568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195"/>
          <p:cNvSpPr/>
          <p:nvPr/>
        </p:nvSpPr>
        <p:spPr>
          <a:xfrm>
            <a:off x="6843600" y="3299760"/>
            <a:ext cx="380520" cy="4568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195"/>
          <p:cNvSpPr/>
          <p:nvPr/>
        </p:nvSpPr>
        <p:spPr>
          <a:xfrm>
            <a:off x="5257800" y="1523880"/>
            <a:ext cx="761760" cy="4114440"/>
          </a:xfrm>
          <a:prstGeom prst="bentUpArrow">
            <a:avLst>
              <a:gd fmla="val 25000" name="adj1"/>
              <a:gd fmla="val 28962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195"/>
          <p:cNvSpPr/>
          <p:nvPr/>
        </p:nvSpPr>
        <p:spPr>
          <a:xfrm>
            <a:off x="7625880" y="3151080"/>
            <a:ext cx="10497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195"/>
          <p:cNvSpPr/>
          <p:nvPr/>
        </p:nvSpPr>
        <p:spPr>
          <a:xfrm>
            <a:off x="6066000" y="3184200"/>
            <a:ext cx="8744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195"/>
          <p:cNvSpPr/>
          <p:nvPr/>
        </p:nvSpPr>
        <p:spPr>
          <a:xfrm>
            <a:off x="5776920" y="1928160"/>
            <a:ext cx="2514240" cy="137124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test_expr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195"/>
          <p:cNvSpPr/>
          <p:nvPr/>
        </p:nvSpPr>
        <p:spPr>
          <a:xfrm>
            <a:off x="6019920" y="5181480"/>
            <a:ext cx="1980720" cy="914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update_expr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195"/>
          <p:cNvSpPr/>
          <p:nvPr/>
        </p:nvSpPr>
        <p:spPr>
          <a:xfrm>
            <a:off x="6210360" y="304920"/>
            <a:ext cx="1980720" cy="914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init_expr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195"/>
          <p:cNvSpPr/>
          <p:nvPr/>
        </p:nvSpPr>
        <p:spPr>
          <a:xfrm>
            <a:off x="7010280" y="1219320"/>
            <a:ext cx="380520" cy="8377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195"/>
          <p:cNvSpPr/>
          <p:nvPr/>
        </p:nvSpPr>
        <p:spPr>
          <a:xfrm>
            <a:off x="5486400" y="1371600"/>
            <a:ext cx="1504800" cy="68544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195"/>
          <p:cNvSpPr/>
          <p:nvPr/>
        </p:nvSpPr>
        <p:spPr>
          <a:xfrm rot="10800000">
            <a:off x="8153640" y="2514960"/>
            <a:ext cx="761760" cy="4114440"/>
          </a:xfrm>
          <a:prstGeom prst="bentUpArrow">
            <a:avLst>
              <a:gd fmla="val 25000" name="adj1"/>
              <a:gd fmla="val 28962" name="adj2"/>
              <a:gd fmla="val 25000" name="adj3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19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loop in Action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196"/>
          <p:cNvSpPr/>
          <p:nvPr/>
        </p:nvSpPr>
        <p:spPr>
          <a:xfrm>
            <a:off x="395640" y="1535400"/>
            <a:ext cx="3888000" cy="3747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#include &lt;stdio.h&gt;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 main()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int i;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for (i=1;i&lt;=3; i++)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printf("%d\t",i)	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printf("\n%d\t",i);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return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196"/>
          <p:cNvSpPr/>
          <p:nvPr/>
        </p:nvSpPr>
        <p:spPr>
          <a:xfrm>
            <a:off x="1979640" y="5733360"/>
            <a:ext cx="719640" cy="9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1 2 3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196"/>
          <p:cNvSpPr/>
          <p:nvPr/>
        </p:nvSpPr>
        <p:spPr>
          <a:xfrm>
            <a:off x="4644000" y="1535400"/>
            <a:ext cx="3960000" cy="3747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#include &lt;stdio.h&gt;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 main()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int i;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for (i=1;i&lt;=3; ++i)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printf("%d\t",i);	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printf("\n%d\t",i);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return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196"/>
          <p:cNvSpPr/>
          <p:nvPr/>
        </p:nvSpPr>
        <p:spPr>
          <a:xfrm>
            <a:off x="5940000" y="5733360"/>
            <a:ext cx="719640" cy="9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1 2 3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196"/>
          <p:cNvSpPr/>
          <p:nvPr/>
        </p:nvSpPr>
        <p:spPr>
          <a:xfrm>
            <a:off x="2843640" y="2493000"/>
            <a:ext cx="1007640" cy="71964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96"/>
          <p:cNvSpPr/>
          <p:nvPr/>
        </p:nvSpPr>
        <p:spPr>
          <a:xfrm>
            <a:off x="7092360" y="2493000"/>
            <a:ext cx="1007640" cy="71964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97"/>
          <p:cNvSpPr txBox="1"/>
          <p:nvPr>
            <p:ph idx="4294967295" type="title"/>
          </p:nvPr>
        </p:nvSpPr>
        <p:spPr>
          <a:xfrm>
            <a:off x="615960" y="22860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Consideration: Scope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197"/>
          <p:cNvSpPr txBox="1"/>
          <p:nvPr>
            <p:ph idx="4294967295" type="body"/>
          </p:nvPr>
        </p:nvSpPr>
        <p:spPr>
          <a:xfrm>
            <a:off x="5943600" y="1562040"/>
            <a:ext cx="3164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Output?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7" name="Google Shape;1807;p197"/>
          <p:cNvSpPr/>
          <p:nvPr/>
        </p:nvSpPr>
        <p:spPr>
          <a:xfrm>
            <a:off x="152280" y="1295280"/>
            <a:ext cx="5638320" cy="464796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for (int i=1;i&lt;=2;i++)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	printf("%d\n",i);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198"/>
          <p:cNvSpPr/>
          <p:nvPr/>
        </p:nvSpPr>
        <p:spPr>
          <a:xfrm>
            <a:off x="6247440" y="3717000"/>
            <a:ext cx="2428560" cy="2285640"/>
          </a:xfrm>
          <a:prstGeom prst="irregularSeal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198"/>
          <p:cNvSpPr txBox="1"/>
          <p:nvPr>
            <p:ph idx="4294967295" type="title"/>
          </p:nvPr>
        </p:nvSpPr>
        <p:spPr>
          <a:xfrm>
            <a:off x="615960" y="22860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consideration: Scope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4" name="Google Shape;1814;p198"/>
          <p:cNvSpPr txBox="1"/>
          <p:nvPr>
            <p:ph idx="4294967295" type="body"/>
          </p:nvPr>
        </p:nvSpPr>
        <p:spPr>
          <a:xfrm>
            <a:off x="5943600" y="1562040"/>
            <a:ext cx="3164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Output?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Compiler error: 'i' undeclared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198"/>
          <p:cNvSpPr/>
          <p:nvPr/>
        </p:nvSpPr>
        <p:spPr>
          <a:xfrm>
            <a:off x="152280" y="1295280"/>
            <a:ext cx="5638320" cy="464796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for (int i=1;i&lt;=2;i++)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	printf("%d\n",i);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printf(“%d\n”,i);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198"/>
          <p:cNvSpPr/>
          <p:nvPr/>
        </p:nvSpPr>
        <p:spPr>
          <a:xfrm rot="-1312800">
            <a:off x="6972120" y="4571640"/>
            <a:ext cx="114264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AVOID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199"/>
          <p:cNvSpPr txBox="1"/>
          <p:nvPr>
            <p:ph idx="4294967295" type="title"/>
          </p:nvPr>
        </p:nvSpPr>
        <p:spPr>
          <a:xfrm>
            <a:off x="755640" y="4464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Scope of a Variable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199"/>
          <p:cNvSpPr txBox="1"/>
          <p:nvPr>
            <p:ph idx="4294967295" type="body"/>
          </p:nvPr>
        </p:nvSpPr>
        <p:spPr>
          <a:xfrm>
            <a:off x="5943600" y="1562040"/>
            <a:ext cx="3164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Output?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199"/>
          <p:cNvSpPr/>
          <p:nvPr/>
        </p:nvSpPr>
        <p:spPr>
          <a:xfrm>
            <a:off x="152280" y="1295280"/>
            <a:ext cx="5638320" cy="464796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i="0" lang="en-US" sz="2400" u="none" cap="none" strike="noStrike">
                <a:solidFill>
                  <a:srgbClr val="C4BD97"/>
                </a:solidFill>
                <a:latin typeface="Courier New"/>
                <a:ea typeface="Courier New"/>
                <a:cs typeface="Courier New"/>
                <a:sym typeface="Courier New"/>
              </a:rPr>
              <a:t>//start block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int i;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for (i=1;i&lt;=2;i++)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	printf("%d\n",i);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i="0" lang="en-US" sz="2400" u="none" cap="none" strike="noStrike">
                <a:solidFill>
                  <a:srgbClr val="C4BD97"/>
                </a:solidFill>
                <a:latin typeface="Courier New"/>
                <a:ea typeface="Courier New"/>
                <a:cs typeface="Courier New"/>
                <a:sym typeface="Courier New"/>
              </a:rPr>
              <a:t>//end block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199"/>
          <p:cNvSpPr/>
          <p:nvPr/>
        </p:nvSpPr>
        <p:spPr>
          <a:xfrm>
            <a:off x="357120" y="2500200"/>
            <a:ext cx="4571640" cy="1785600"/>
          </a:xfrm>
          <a:prstGeom prst="roundRect">
            <a:avLst>
              <a:gd fmla="val 16667" name="adj"/>
            </a:avLst>
          </a:prstGeom>
          <a:solidFill>
            <a:srgbClr val="92D050">
              <a:alpha val="29803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0"/>
          <p:cNvSpPr txBox="1"/>
          <p:nvPr>
            <p:ph idx="4294967295" type="title"/>
          </p:nvPr>
        </p:nvSpPr>
        <p:spPr>
          <a:xfrm>
            <a:off x="152280" y="22860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Scope of a Variable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0" name="Google Shape;1830;p200"/>
          <p:cNvSpPr txBox="1"/>
          <p:nvPr>
            <p:ph idx="4294967295" type="body"/>
          </p:nvPr>
        </p:nvSpPr>
        <p:spPr>
          <a:xfrm>
            <a:off x="5943600" y="1562040"/>
            <a:ext cx="3164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Output?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Compiler error: 'i' undeclared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1" name="Google Shape;1831;p200"/>
          <p:cNvSpPr/>
          <p:nvPr/>
        </p:nvSpPr>
        <p:spPr>
          <a:xfrm>
            <a:off x="152280" y="1295280"/>
            <a:ext cx="5638320" cy="464796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int i;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for (i=1;i&lt;=2;i++)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	printf("%d\n",i);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}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printf("outside %d\n",i); 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01"/>
          <p:cNvSpPr txBox="1"/>
          <p:nvPr>
            <p:ph idx="4294967295" type="title"/>
          </p:nvPr>
        </p:nvSpPr>
        <p:spPr>
          <a:xfrm>
            <a:off x="687960" y="22860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scope of a Variable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Google Shape;1837;p201"/>
          <p:cNvSpPr txBox="1"/>
          <p:nvPr>
            <p:ph idx="4294967295" type="body"/>
          </p:nvPr>
        </p:nvSpPr>
        <p:spPr>
          <a:xfrm>
            <a:off x="5943600" y="1562040"/>
            <a:ext cx="3164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Output?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j=1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j=1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8" name="Google Shape;1838;p201"/>
          <p:cNvSpPr/>
          <p:nvPr/>
        </p:nvSpPr>
        <p:spPr>
          <a:xfrm>
            <a:off x="152280" y="1295280"/>
            <a:ext cx="5638320" cy="515772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int i;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for (i=1;i&lt;=2;i++){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	printf("%d\n",i);	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	int j=0;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	printf(“j=%d\n",j+1);	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7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Fixing Syntax Errors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7"/>
          <p:cNvSpPr txBox="1"/>
          <p:nvPr>
            <p:ph idx="4294967295" type="body"/>
          </p:nvPr>
        </p:nvSpPr>
        <p:spPr>
          <a:xfrm>
            <a:off x="457200" y="1340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8000"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Caught by the compiler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Compiler will tell you what to fix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error.c:3:26: error: expected ';' after expression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2" marL="12002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a semicolon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2" marL="12002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a closing quotation mark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2" marL="12002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Unbalanced bracket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2" marL="12002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 closes inappropriately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2" marL="12002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202"/>
          <p:cNvSpPr txBox="1"/>
          <p:nvPr>
            <p:ph idx="4294967295" type="title"/>
          </p:nvPr>
        </p:nvSpPr>
        <p:spPr>
          <a:xfrm>
            <a:off x="446760" y="4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Flexibility in Expression Checking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202"/>
          <p:cNvSpPr/>
          <p:nvPr/>
        </p:nvSpPr>
        <p:spPr>
          <a:xfrm>
            <a:off x="755640" y="1449360"/>
            <a:ext cx="3600000" cy="3443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#include &lt;stdio.h&gt;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 main()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int i, j = -1;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for (i=1; j&lt;=2; i++)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	printf("%d\t",i);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	j = i;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printf("\n%d\t",i);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printf("\n%d\t",j);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return 0;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202"/>
          <p:cNvSpPr/>
          <p:nvPr/>
        </p:nvSpPr>
        <p:spPr>
          <a:xfrm>
            <a:off x="1979640" y="5301360"/>
            <a:ext cx="719640" cy="9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1 2 3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202"/>
          <p:cNvSpPr/>
          <p:nvPr/>
        </p:nvSpPr>
        <p:spPr>
          <a:xfrm>
            <a:off x="4932000" y="1484640"/>
            <a:ext cx="3456000" cy="3443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#include &lt;stdio.h&gt;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 main()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int i,j;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for (i=1; j&lt;=2;++i){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	printf("%d\t",i);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	j = i;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printf("\n%d\t",i);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printf("\n%d\t",j);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return 0;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202"/>
          <p:cNvSpPr/>
          <p:nvPr/>
        </p:nvSpPr>
        <p:spPr>
          <a:xfrm>
            <a:off x="6156000" y="5301360"/>
            <a:ext cx="719640" cy="9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gbg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03"/>
          <p:cNvSpPr txBox="1"/>
          <p:nvPr>
            <p:ph idx="4294967295" type="title"/>
          </p:nvPr>
        </p:nvSpPr>
        <p:spPr>
          <a:xfrm>
            <a:off x="457200" y="-27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Undesirable Flexibility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203"/>
          <p:cNvSpPr/>
          <p:nvPr/>
        </p:nvSpPr>
        <p:spPr>
          <a:xfrm>
            <a:off x="755640" y="1340640"/>
            <a:ext cx="3672000" cy="3443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int i=1, j;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for (;j&lt;=2;i++){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printf("%d\t",i);	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j = i;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printf("\n%d\t",i);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printf("%d\n",j);	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203"/>
          <p:cNvSpPr/>
          <p:nvPr/>
        </p:nvSpPr>
        <p:spPr>
          <a:xfrm>
            <a:off x="1619640" y="5445360"/>
            <a:ext cx="1259280" cy="638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1  4200288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203"/>
          <p:cNvSpPr/>
          <p:nvPr/>
        </p:nvSpPr>
        <p:spPr>
          <a:xfrm>
            <a:off x="5076000" y="1340640"/>
            <a:ext cx="3600000" cy="3443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int i=1, j;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for (;j&lt;=2;i++){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printf("%d\t",i);	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j = i;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printf("\n%d\t",i);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printf("%d\n",j);	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203"/>
          <p:cNvSpPr/>
          <p:nvPr/>
        </p:nvSpPr>
        <p:spPr>
          <a:xfrm>
            <a:off x="5724000" y="5445360"/>
            <a:ext cx="1151640" cy="576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AutoNum type="arabicPlain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2     3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4     3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arkare\AppData\Local\Microsoft\Windows\INetCache\IE\EC01WMOS\MC900382608[1].jpg" id="1861" name="Google Shape;1861;p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315560" y="152280"/>
            <a:ext cx="1523520" cy="1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204"/>
          <p:cNvSpPr txBox="1"/>
          <p:nvPr>
            <p:ph idx="4294967295" type="title"/>
          </p:nvPr>
        </p:nvSpPr>
        <p:spPr>
          <a:xfrm>
            <a:off x="60948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Loops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Google Shape;1863;p204"/>
          <p:cNvSpPr txBox="1"/>
          <p:nvPr>
            <p:ph idx="4294967295" type="body"/>
          </p:nvPr>
        </p:nvSpPr>
        <p:spPr>
          <a:xfrm>
            <a:off x="609480" y="8380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with in a loop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iterations of inner loop  One iteration of outer loop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arkare\AppData\Local\Microsoft\Windows\INetCache\IE\EC01WMOS\MP900400671[1].jpg" id="1864" name="Google Shape;1864;p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80" y="2514600"/>
            <a:ext cx="4114440" cy="4114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rkare\AppData\Local\Microsoft\Windows\INetCache\IE\DUA6OVIV\MP900442242[1].jpg" id="1865" name="Google Shape;1865;p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080" y="2514600"/>
            <a:ext cx="3085920" cy="41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205"/>
          <p:cNvSpPr txBox="1"/>
          <p:nvPr>
            <p:ph idx="4294967295" type="title"/>
          </p:nvPr>
        </p:nvSpPr>
        <p:spPr>
          <a:xfrm>
            <a:off x="609480" y="30492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p205"/>
          <p:cNvSpPr txBox="1"/>
          <p:nvPr>
            <p:ph idx="4294967295" type="body"/>
          </p:nvPr>
        </p:nvSpPr>
        <p:spPr>
          <a:xfrm>
            <a:off x="609480" y="137160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 program that displays the following pattern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2" name="Google Shape;1872;p205"/>
          <p:cNvGraphicFramePr/>
          <p:nvPr/>
        </p:nvGraphicFramePr>
        <p:xfrm>
          <a:off x="2514600" y="243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1218950"/>
                <a:gridCol w="1218950"/>
                <a:gridCol w="1218950"/>
                <a:gridCol w="1218950"/>
                <a:gridCol w="1219675"/>
              </a:tblGrid>
              <a:tr h="50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9"/>
                    </a:solidFill>
                  </a:tcPr>
                </a:tc>
              </a:tr>
            </a:tbl>
          </a:graphicData>
        </a:graphic>
      </p:graphicFrame>
      <p:sp>
        <p:nvSpPr>
          <p:cNvPr id="1873" name="Google Shape;1873;p205"/>
          <p:cNvSpPr/>
          <p:nvPr/>
        </p:nvSpPr>
        <p:spPr>
          <a:xfrm rot="-2695800">
            <a:off x="-687600" y="4334400"/>
            <a:ext cx="4611600" cy="36432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integers are printed in 5 columns each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06"/>
          <p:cNvSpPr/>
          <p:nvPr/>
        </p:nvSpPr>
        <p:spPr>
          <a:xfrm>
            <a:off x="76320" y="152280"/>
            <a:ext cx="8991360" cy="632412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#include&lt;stdio.h&gt;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main(){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int i, j;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for (i=1; i&lt;=8; i=i+1) {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for (j=1; j&lt;=5; j=j+1) {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printf("%4d", i*j); </a:t>
            </a:r>
            <a:r>
              <a:rPr b="0" i="0" lang="en-US" sz="2000" u="none" cap="none" strike="noStrike">
                <a:solidFill>
                  <a:srgbClr val="071215"/>
                </a:solidFill>
                <a:latin typeface="Verdana"/>
                <a:ea typeface="Verdana"/>
                <a:cs typeface="Verdana"/>
                <a:sym typeface="Verdana"/>
              </a:rPr>
              <a:t>// Displaying i, 2i, …, 5i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71215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71215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printf(“\n”); </a:t>
            </a:r>
            <a:r>
              <a:rPr b="0" i="0" lang="en-US" sz="2000" u="none" cap="none" strike="noStrike">
                <a:solidFill>
                  <a:srgbClr val="071215"/>
                </a:solidFill>
                <a:latin typeface="Verdana"/>
                <a:ea typeface="Verdana"/>
                <a:cs typeface="Verdana"/>
                <a:sym typeface="Verdana"/>
              </a:rPr>
              <a:t>// Move to the next line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return 0;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07"/>
          <p:cNvSpPr txBox="1"/>
          <p:nvPr>
            <p:ph idx="4294967295" type="title"/>
          </p:nvPr>
        </p:nvSpPr>
        <p:spPr>
          <a:xfrm>
            <a:off x="759960" y="4464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Displaying a Pattern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207"/>
          <p:cNvSpPr txBox="1"/>
          <p:nvPr>
            <p:ph idx="4294967295" type="body"/>
          </p:nvPr>
        </p:nvSpPr>
        <p:spPr>
          <a:xfrm>
            <a:off x="5943600" y="1562040"/>
            <a:ext cx="3164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Output?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2 3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3 4 5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4 5 6 7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5 6 7 8 9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207"/>
          <p:cNvSpPr/>
          <p:nvPr/>
        </p:nvSpPr>
        <p:spPr>
          <a:xfrm>
            <a:off x="152280" y="1295280"/>
            <a:ext cx="5638320" cy="464796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for (i=1; i&lt;=5; i=i+1){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for (j=i; j&lt;2*i; j=j+1){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printf("%d ",j);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printf("\n");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by_chick_hatching_from_an_egg.jpg" id="1890" name="Google Shape;1890;p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2840" y="304920"/>
            <a:ext cx="1580760" cy="14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20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 to Break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2" name="Google Shape;1892;p208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for exiting a loop forcefully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Program: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100 integer inputs from a user. Print the sum of inputs until a negative input is found (Excluding the negative number) or all 100 inputs are exhausted.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209"/>
          <p:cNvSpPr/>
          <p:nvPr/>
        </p:nvSpPr>
        <p:spPr>
          <a:xfrm>
            <a:off x="0" y="0"/>
            <a:ext cx="9143640" cy="6476760"/>
          </a:xfrm>
          <a:prstGeom prst="verticalScroll">
            <a:avLst>
              <a:gd fmla="val 12500" name="adj"/>
            </a:avLst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value;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100; i++)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scanf(“%d”, &amp;value);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if (value &lt; 0)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//-ve number: no need to go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around the loop any more!!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break;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sum = sum + value;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 sum);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8" name="Google Shape;1898;p209"/>
          <p:cNvCxnSpPr/>
          <p:nvPr/>
        </p:nvCxnSpPr>
        <p:spPr>
          <a:xfrm flipH="1">
            <a:off x="1295580" y="4343040"/>
            <a:ext cx="2285700" cy="14475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210"/>
          <p:cNvSpPr txBox="1"/>
          <p:nvPr>
            <p:ph idx="4294967295" type="title"/>
          </p:nvPr>
        </p:nvSpPr>
        <p:spPr>
          <a:xfrm>
            <a:off x="609480" y="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to Break?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4" name="Google Shape;1904;p210"/>
          <p:cNvSpPr txBox="1"/>
          <p:nvPr>
            <p:ph idx="4294967295" type="body"/>
          </p:nvPr>
        </p:nvSpPr>
        <p:spPr>
          <a:xfrm>
            <a:off x="533520" y="990720"/>
            <a:ext cx="807696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4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of break sometimes can simplify exit condition from loop.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However, it can make the code a bit harder to read and understand.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Tip: if the loop terminates in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least two ways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which are sufficiently different and requires substantially different processing then consider the use of termination via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one of them.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211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Google Shape;1910;p211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for skipping an iteration of a loop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loop is NOT exited.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Program: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100 integer inputs from a user. Print the sum of only positive inputs.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arkare\AppData\Local\Microsoft\Windows\INetCache\IE\EC01WMOS\MC900432685[1].png" id="1911" name="Google Shape;1911;p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419720"/>
            <a:ext cx="2285280" cy="22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Fixing Execution Errors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68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3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Usually caused by bad syntax or poor exception handling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Compiler not helpful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output to look at (Segmentation fault </a:t>
            </a:r>
            <a:r>
              <a:rPr b="0" lang="en-US" sz="32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Numerical overflow or underflow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Division by zero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Attempting to compute logarithm or square root of a negative number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 buffer overflow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212"/>
          <p:cNvSpPr/>
          <p:nvPr/>
        </p:nvSpPr>
        <p:spPr>
          <a:xfrm>
            <a:off x="0" y="0"/>
            <a:ext cx="9143640" cy="6476760"/>
          </a:xfrm>
          <a:prstGeom prst="verticalScroll">
            <a:avLst>
              <a:gd fmla="val 12500" name="adj"/>
            </a:avLst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i, value;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100; i++)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scanf(“%d”, &amp;value);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if (value &lt; 0)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//-ve number: no need to add it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to the sum. Go ahead and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check the next input.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continue;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sum = sum + value;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 sum);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7" name="Google Shape;1917;p212"/>
          <p:cNvCxnSpPr/>
          <p:nvPr/>
        </p:nvCxnSpPr>
        <p:spPr>
          <a:xfrm rot="-5400000">
            <a:off x="3390540" y="2780640"/>
            <a:ext cx="2361900" cy="9141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213"/>
          <p:cNvSpPr/>
          <p:nvPr/>
        </p:nvSpPr>
        <p:spPr>
          <a:xfrm>
            <a:off x="457200" y="2438280"/>
            <a:ext cx="7924320" cy="373356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213"/>
          <p:cNvSpPr txBox="1"/>
          <p:nvPr>
            <p:ph idx="4294967295" type="title"/>
          </p:nvPr>
        </p:nvSpPr>
        <p:spPr>
          <a:xfrm>
            <a:off x="60948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Break and Continue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4" name="Google Shape;1924;p213"/>
          <p:cNvSpPr txBox="1"/>
          <p:nvPr>
            <p:ph idx="4294967295" type="body"/>
          </p:nvPr>
        </p:nvSpPr>
        <p:spPr>
          <a:xfrm>
            <a:off x="609480" y="914400"/>
            <a:ext cx="7772040" cy="5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there are nested loop: break and continue apply to the nearest enclosing loop only.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100; i++) {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(j = 0; j &lt; 100; j++) {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if (…) break;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5" name="Google Shape;1925;p213"/>
          <p:cNvCxnSpPr/>
          <p:nvPr/>
        </p:nvCxnSpPr>
        <p:spPr>
          <a:xfrm flipH="1">
            <a:off x="1448400" y="4114440"/>
            <a:ext cx="2209200" cy="9903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14"/>
          <p:cNvSpPr/>
          <p:nvPr/>
        </p:nvSpPr>
        <p:spPr>
          <a:xfrm>
            <a:off x="457200" y="2438280"/>
            <a:ext cx="7924320" cy="411444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214"/>
          <p:cNvSpPr txBox="1"/>
          <p:nvPr>
            <p:ph idx="4294967295" type="title"/>
          </p:nvPr>
        </p:nvSpPr>
        <p:spPr>
          <a:xfrm>
            <a:off x="60948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 and Update Expr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214"/>
          <p:cNvSpPr txBox="1"/>
          <p:nvPr>
            <p:ph idx="4294967295" type="body"/>
          </p:nvPr>
        </p:nvSpPr>
        <p:spPr>
          <a:xfrm>
            <a:off x="609480" y="914400"/>
            <a:ext cx="8000640" cy="56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sure continue does not bypass update-expression for loops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Specially for while and do-while loops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0;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100) {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scanf(“%d”, &amp;value);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(value &lt; 0) continue;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sum = sum + value;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3" name="Google Shape;1933;p214"/>
          <p:cNvCxnSpPr/>
          <p:nvPr/>
        </p:nvCxnSpPr>
        <p:spPr>
          <a:xfrm rot="10800000">
            <a:off x="4038900" y="3124380"/>
            <a:ext cx="3047700" cy="13713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</p:cxnSp>
      <p:sp>
        <p:nvSpPr>
          <p:cNvPr id="1934" name="Google Shape;1934;p214"/>
          <p:cNvSpPr/>
          <p:nvPr/>
        </p:nvSpPr>
        <p:spPr>
          <a:xfrm>
            <a:off x="4859280" y="2475000"/>
            <a:ext cx="4568760" cy="94284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is never incremented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potentially infinite loop!!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karkare\AppData\Local\Microsoft\Windows\INetCache\IE\45LGD9AS\MC900238957[1].wmf" id="1935" name="Google Shape;1935;p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120" y="3429000"/>
            <a:ext cx="139644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215"/>
          <p:cNvSpPr/>
          <p:nvPr/>
        </p:nvSpPr>
        <p:spPr>
          <a:xfrm>
            <a:off x="457200" y="1523880"/>
            <a:ext cx="7924320" cy="502884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215"/>
          <p:cNvSpPr txBox="1"/>
          <p:nvPr>
            <p:ph idx="4294967295" type="title"/>
          </p:nvPr>
        </p:nvSpPr>
        <p:spPr>
          <a:xfrm>
            <a:off x="60948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 and Update Expr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215"/>
          <p:cNvSpPr txBox="1"/>
          <p:nvPr>
            <p:ph idx="4294967295" type="body"/>
          </p:nvPr>
        </p:nvSpPr>
        <p:spPr>
          <a:xfrm>
            <a:off x="609480" y="914400"/>
            <a:ext cx="7772040" cy="56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Correct Code: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0;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100) {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scanf(“%d”, &amp;value);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(value &lt; 0) { 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i++;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continue;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sum = sum + value;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216"/>
          <p:cNvSpPr/>
          <p:nvPr/>
        </p:nvSpPr>
        <p:spPr>
          <a:xfrm>
            <a:off x="457200" y="1523880"/>
            <a:ext cx="7924320" cy="502884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216"/>
          <p:cNvSpPr txBox="1"/>
          <p:nvPr>
            <p:ph idx="4294967295" type="title"/>
          </p:nvPr>
        </p:nvSpPr>
        <p:spPr>
          <a:xfrm>
            <a:off x="60948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 and Update Expr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p216"/>
          <p:cNvSpPr txBox="1"/>
          <p:nvPr>
            <p:ph idx="4294967295" type="body"/>
          </p:nvPr>
        </p:nvSpPr>
        <p:spPr>
          <a:xfrm>
            <a:off x="609480" y="914400"/>
            <a:ext cx="7772040" cy="56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Correct Code: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0;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100) {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scanf(“%d”, &amp;value);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(value &lt; 0) continue;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sum = sum + value;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217"/>
          <p:cNvSpPr txBox="1"/>
          <p:nvPr>
            <p:ph type="title"/>
          </p:nvPr>
        </p:nvSpPr>
        <p:spPr>
          <a:xfrm>
            <a:off x="251640" y="4464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 difference between </a:t>
            </a:r>
            <a:r>
              <a:rPr b="0" i="1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Google Shape;1955;p217"/>
          <p:cNvSpPr txBox="1"/>
          <p:nvPr>
            <p:ph idx="1" type="body"/>
          </p:nvPr>
        </p:nvSpPr>
        <p:spPr>
          <a:xfrm>
            <a:off x="4788000" y="1556640"/>
            <a:ext cx="4038120" cy="39787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#include &lt;stdio.h&gt;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 main() 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int i = 0;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while(i &lt; 10) 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if(i == 5) continue;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printf("%d\t", i);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i++;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return 0;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217"/>
          <p:cNvSpPr txBox="1"/>
          <p:nvPr>
            <p:ph idx="1" type="body"/>
          </p:nvPr>
        </p:nvSpPr>
        <p:spPr>
          <a:xfrm>
            <a:off x="323640" y="1578960"/>
            <a:ext cx="4038120" cy="39787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#include &lt;stdio.h&gt;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 main() 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int i = 0;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for(i = 0; i &lt; 10; i++) 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	    if(i == 5) continue;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	    printf("%d\n", i);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return 0;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217"/>
          <p:cNvSpPr/>
          <p:nvPr/>
        </p:nvSpPr>
        <p:spPr>
          <a:xfrm>
            <a:off x="323640" y="5682600"/>
            <a:ext cx="4038120" cy="334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0    1    2    3    4    6    7    8    9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217"/>
          <p:cNvSpPr/>
          <p:nvPr/>
        </p:nvSpPr>
        <p:spPr>
          <a:xfrm>
            <a:off x="4788000" y="5682600"/>
            <a:ext cx="4038120" cy="334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0    1    2    3    4    .....................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18"/>
          <p:cNvSpPr txBox="1"/>
          <p:nvPr>
            <p:ph idx="4294967295" type="title"/>
          </p:nvPr>
        </p:nvSpPr>
        <p:spPr>
          <a:xfrm>
            <a:off x="251640" y="-171360"/>
            <a:ext cx="8568720" cy="93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9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loop in Terms of while Loop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218"/>
          <p:cNvSpPr txBox="1"/>
          <p:nvPr>
            <p:ph idx="4294967295" type="body"/>
          </p:nvPr>
        </p:nvSpPr>
        <p:spPr>
          <a:xfrm>
            <a:off x="638280" y="1828800"/>
            <a:ext cx="7819560" cy="41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9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is (almost) equivalent to 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Almost? Exception if there is a </a:t>
            </a:r>
            <a:r>
              <a:rPr b="0" lang="en-US" sz="240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inside </a:t>
            </a:r>
            <a:r>
              <a:rPr b="0" lang="en-US" sz="24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are equivalent in power.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loop structure to use? 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218"/>
          <p:cNvSpPr/>
          <p:nvPr/>
        </p:nvSpPr>
        <p:spPr>
          <a:xfrm>
            <a:off x="1295280" y="2286000"/>
            <a:ext cx="3428640" cy="2057040"/>
          </a:xfrm>
          <a:prstGeom prst="roundRect">
            <a:avLst>
              <a:gd fmla="val 16667" name="adj"/>
            </a:avLst>
          </a:prstGeom>
          <a:solidFill>
            <a:srgbClr val="FABF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init_expr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(test_expr) 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update_expr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218"/>
          <p:cNvSpPr/>
          <p:nvPr/>
        </p:nvSpPr>
        <p:spPr>
          <a:xfrm>
            <a:off x="685800" y="762120"/>
            <a:ext cx="7162560" cy="914040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init_expr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test_expr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update_expr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218"/>
          <p:cNvSpPr/>
          <p:nvPr/>
        </p:nvSpPr>
        <p:spPr>
          <a:xfrm flipH="1" rot="10800000">
            <a:off x="2362320" y="1219320"/>
            <a:ext cx="360" cy="1218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968" name="Google Shape;1968;p218"/>
          <p:cNvSpPr/>
          <p:nvPr/>
        </p:nvSpPr>
        <p:spPr>
          <a:xfrm flipH="1" rot="10800000">
            <a:off x="3352680" y="1219320"/>
            <a:ext cx="360" cy="1599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969" name="Google Shape;1969;p218"/>
          <p:cNvSpPr/>
          <p:nvPr/>
        </p:nvSpPr>
        <p:spPr>
          <a:xfrm flipH="1" rot="10800000">
            <a:off x="3657600" y="1218600"/>
            <a:ext cx="914040" cy="2361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1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Best Practices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219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want to do something a times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 = 0; i &lt; N; i++)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want to do something an indeterminate number of times until a condition is true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(condition)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2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Best Practices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220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want to do something a times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 = 0; i &lt; a; i++)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want to do something an indeterminate number of times until a condition is true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(condition)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remember to initialize values in </a:t>
            </a: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expressions to some value	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don’t need to worry about scope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have to, for larger programs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221"/>
          <p:cNvSpPr txBox="1"/>
          <p:nvPr>
            <p:ph idx="4294967295" type="title"/>
          </p:nvPr>
        </p:nvSpPr>
        <p:spPr>
          <a:xfrm>
            <a:off x="-108360" y="-243360"/>
            <a:ext cx="9396000" cy="130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Times is the Loop Executed? 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221"/>
          <p:cNvSpPr txBox="1"/>
          <p:nvPr>
            <p:ph idx="4294967295" type="body"/>
          </p:nvPr>
        </p:nvSpPr>
        <p:spPr>
          <a:xfrm>
            <a:off x="2261520" y="6172200"/>
            <a:ext cx="3657240" cy="53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common bug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221"/>
          <p:cNvSpPr/>
          <p:nvPr/>
        </p:nvSpPr>
        <p:spPr>
          <a:xfrm>
            <a:off x="0" y="1447920"/>
            <a:ext cx="4571640" cy="3047760"/>
          </a:xfrm>
          <a:prstGeom prst="roundRect">
            <a:avLst>
              <a:gd fmla="val 16667" name="adj"/>
            </a:avLst>
          </a:prstGeom>
          <a:solidFill>
            <a:srgbClr val="FFA7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a = 10 - 6;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(a &lt; 10) {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(a = 5) 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printf(“%d\n“, a);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 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a=a+1;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221"/>
          <p:cNvSpPr/>
          <p:nvPr/>
        </p:nvSpPr>
        <p:spPr>
          <a:xfrm>
            <a:off x="4648320" y="1484640"/>
            <a:ext cx="4495320" cy="3047760"/>
          </a:xfrm>
          <a:prstGeom prst="roundRect">
            <a:avLst>
              <a:gd fmla="val 16667" name="adj"/>
            </a:avLst>
          </a:prstGeom>
          <a:solidFill>
            <a:srgbClr val="AEFF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a =10 - 6;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(a &lt; 10) {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(a == 5) 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printf(“%d“, a);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  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a=a+1;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221"/>
          <p:cNvSpPr/>
          <p:nvPr/>
        </p:nvSpPr>
        <p:spPr>
          <a:xfrm>
            <a:off x="762120" y="4495680"/>
            <a:ext cx="1371240" cy="2285640"/>
          </a:xfrm>
          <a:prstGeom prst="foldedCorner">
            <a:avLst>
              <a:gd fmla="val 16667" name="adj"/>
            </a:avLst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Output5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221"/>
          <p:cNvSpPr/>
          <p:nvPr/>
        </p:nvSpPr>
        <p:spPr>
          <a:xfrm>
            <a:off x="5599080" y="908640"/>
            <a:ext cx="25934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Probable intention: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221"/>
          <p:cNvSpPr/>
          <p:nvPr/>
        </p:nvSpPr>
        <p:spPr>
          <a:xfrm>
            <a:off x="7257600" y="4655160"/>
            <a:ext cx="1371240" cy="933840"/>
          </a:xfrm>
          <a:prstGeom prst="foldedCorner">
            <a:avLst>
              <a:gd fmla="val 16667" name="adj"/>
            </a:avLst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karkare\AppData\Local\Microsoft\Windows\INetCache\IE\V9IY8K29\MP900175540[1].jpg" id="1993" name="Google Shape;1993;p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000" y="4626720"/>
            <a:ext cx="2388960" cy="15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Comments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69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 out all but the most innocuous code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will now execute normally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Without accomplishing anything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69"/>
          <p:cNvSpPr/>
          <p:nvPr/>
        </p:nvSpPr>
        <p:spPr>
          <a:xfrm>
            <a:off x="611640" y="3933000"/>
            <a:ext cx="7560360" cy="2097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 declarations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//scanf("%d",amount);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//printf("Input amount: Rs %d\n”, amount);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//printf("%d notes of Rs. %d\n", notes_1, N1); // likewise for others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calculations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return 0;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222"/>
          <p:cNvSpPr txBox="1"/>
          <p:nvPr>
            <p:ph idx="4294967295" type="title"/>
          </p:nvPr>
        </p:nvSpPr>
        <p:spPr>
          <a:xfrm>
            <a:off x="380880" y="533520"/>
            <a:ext cx="7770600" cy="13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ACKNOWLEDGEMENTS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222"/>
          <p:cNvSpPr txBox="1"/>
          <p:nvPr>
            <p:ph idx="4294967295" type="body"/>
          </p:nvPr>
        </p:nvSpPr>
        <p:spPr>
          <a:xfrm>
            <a:off x="609480" y="1523880"/>
            <a:ext cx="7922880" cy="49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Slides were inspired from Prof Rajat Moona and Prof. Amey Karkare for the course ESC101 in IIT Kanpur.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222"/>
          <p:cNvSpPr/>
          <p:nvPr/>
        </p:nvSpPr>
        <p:spPr>
          <a:xfrm>
            <a:off x="2948040" y="6553440"/>
            <a:ext cx="3298680" cy="30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IC100, Programming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Uncomment Statements One by One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0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statement that triggers the execution error is the problem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 on that statement’s syntax and fix it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0"/>
          <p:cNvSpPr/>
          <p:nvPr/>
        </p:nvSpPr>
        <p:spPr>
          <a:xfrm>
            <a:off x="611640" y="3933000"/>
            <a:ext cx="7560360" cy="2097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 declarations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scanf("%d",&amp;amount);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//printf("Input amount: Rs %d\n”, amount);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//printf("%d notes of Rs. %d\n", notes_1, N1); // likewise for others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calculations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return 0;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Bisection Method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1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 out the second half of the code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execution error indicates an error in the first half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Successful execution indicates an error in the second half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Formatting Output of a Program (int)</a:t>
            </a:r>
            <a:endParaRPr b="0" i="0" sz="395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4"/>
          <p:cNvSpPr txBox="1"/>
          <p:nvPr>
            <p:ph idx="4294967295" type="body"/>
          </p:nvPr>
        </p:nvSpPr>
        <p:spPr>
          <a:xfrm>
            <a:off x="609480" y="1523880"/>
            <a:ext cx="8229240" cy="182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4000"/>
          </a:bodyPr>
          <a:lstStyle/>
          <a:p>
            <a:pPr indent="-3431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97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displaying an </a:t>
            </a:r>
            <a:r>
              <a:rPr b="0" lang="en-US" sz="297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0" lang="en-US" sz="297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value, place a number between the </a:t>
            </a:r>
            <a:r>
              <a:rPr b="0" lang="en-US" sz="297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lang="en-US" sz="297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lang="en-US" sz="297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lang="en-US" sz="297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which will specify the number of columns to use for displaying the </a:t>
            </a:r>
            <a:r>
              <a:rPr b="0" lang="en-US" sz="297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0" lang="en-US" sz="297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(such as </a:t>
            </a:r>
            <a:r>
              <a:rPr b="0" lang="en-US" sz="297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%5d</a:t>
            </a:r>
            <a:r>
              <a:rPr b="0" lang="en-US" sz="297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sz="297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54"/>
          <p:cNvGrpSpPr/>
          <p:nvPr/>
        </p:nvGrpSpPr>
        <p:grpSpPr>
          <a:xfrm>
            <a:off x="0" y="3733920"/>
            <a:ext cx="7848360" cy="2895120"/>
            <a:chOff x="0" y="3733920"/>
            <a:chExt cx="7848360" cy="2895120"/>
          </a:xfrm>
        </p:grpSpPr>
        <p:sp>
          <p:nvSpPr>
            <p:cNvPr id="383" name="Google Shape;383;p54"/>
            <p:cNvSpPr/>
            <p:nvPr/>
          </p:nvSpPr>
          <p:spPr>
            <a:xfrm>
              <a:off x="0" y="3733920"/>
              <a:ext cx="7848360" cy="2895120"/>
            </a:xfrm>
            <a:custGeom>
              <a:rect b="b" l="l" r="r" t="t"/>
              <a:pathLst>
                <a:path extrusionOk="0" h="21600" w="21600">
                  <a:moveTo>
                    <a:pt x="498" y="21600"/>
                  </a:move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lnTo>
                    <a:pt x="996" y="18900"/>
                  </a:ln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close/>
                </a:path>
              </a:pathLst>
            </a:custGeom>
            <a:solidFill>
              <a:srgbClr val="D0D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4"/>
            <p:cNvSpPr/>
            <p:nvPr/>
          </p:nvSpPr>
          <p:spPr>
            <a:xfrm>
              <a:off x="0" y="3914640"/>
              <a:ext cx="723600" cy="271440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21600" y="795"/>
                    <a:pt x="19182" y="1440"/>
                    <a:pt x="16200" y="1440"/>
                  </a:cubicBezTo>
                  <a:cubicBezTo>
                    <a:pt x="14709" y="1440"/>
                    <a:pt x="13500" y="1118"/>
                    <a:pt x="13500" y="720"/>
                  </a:cubicBezTo>
                  <a:cubicBezTo>
                    <a:pt x="13500" y="322"/>
                    <a:pt x="14709" y="0"/>
                    <a:pt x="16200" y="0"/>
                  </a:cubicBezTo>
                  <a:close/>
                  <a:moveTo>
                    <a:pt x="10800" y="20160"/>
                  </a:moveTo>
                  <a:cubicBezTo>
                    <a:pt x="10800" y="20955"/>
                    <a:pt x="8382" y="21600"/>
                    <a:pt x="5400" y="21600"/>
                  </a:cubicBezTo>
                  <a:cubicBezTo>
                    <a:pt x="2418" y="21600"/>
                    <a:pt x="0" y="20955"/>
                    <a:pt x="0" y="20160"/>
                  </a:cubicBezTo>
                  <a:cubicBezTo>
                    <a:pt x="0" y="19365"/>
                    <a:pt x="2418" y="18720"/>
                    <a:pt x="5400" y="18720"/>
                  </a:cubicBezTo>
                  <a:cubicBezTo>
                    <a:pt x="6891" y="18720"/>
                    <a:pt x="8100" y="19042"/>
                    <a:pt x="8100" y="19440"/>
                  </a:cubicBezTo>
                  <a:cubicBezTo>
                    <a:pt x="8100" y="19838"/>
                    <a:pt x="6891" y="20160"/>
                    <a:pt x="5400" y="2016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0" y="3733920"/>
              <a:ext cx="7848360" cy="2895120"/>
            </a:xfrm>
            <a:custGeom>
              <a:rect b="b" l="l" r="r" t="t"/>
              <a:pathLst>
                <a:path extrusionOk="0" h="21600" w="21600">
                  <a:moveTo>
                    <a:pt x="996" y="18900"/>
                  </a:move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lnTo>
                    <a:pt x="498" y="21600"/>
                  </a:ln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close/>
                  <a:moveTo>
                    <a:pt x="1494" y="0"/>
                  </a:moveTo>
                  <a:cubicBezTo>
                    <a:pt x="1769" y="0"/>
                    <a:pt x="1992" y="604"/>
                    <a:pt x="1992" y="1350"/>
                  </a:cubicBezTo>
                  <a:cubicBezTo>
                    <a:pt x="1992" y="2096"/>
                    <a:pt x="1769" y="2700"/>
                    <a:pt x="1494" y="2700"/>
                  </a:cubicBezTo>
                  <a:cubicBezTo>
                    <a:pt x="1357" y="2700"/>
                    <a:pt x="1245" y="2398"/>
                    <a:pt x="1245" y="2025"/>
                  </a:cubicBezTo>
                  <a:cubicBezTo>
                    <a:pt x="1245" y="1652"/>
                    <a:pt x="1357" y="1350"/>
                    <a:pt x="1494" y="1350"/>
                  </a:cubicBezTo>
                  <a:lnTo>
                    <a:pt x="1992" y="1350"/>
                  </a:lnTo>
                  <a:moveTo>
                    <a:pt x="20604" y="2700"/>
                  </a:moveTo>
                  <a:lnTo>
                    <a:pt x="1494" y="2700"/>
                  </a:lnTo>
                  <a:moveTo>
                    <a:pt x="498" y="18900"/>
                  </a:moveTo>
                  <a:cubicBezTo>
                    <a:pt x="636" y="18900"/>
                    <a:pt x="747" y="19202"/>
                    <a:pt x="747" y="19575"/>
                  </a:cubicBezTo>
                  <a:cubicBezTo>
                    <a:pt x="747" y="19948"/>
                    <a:pt x="636" y="20250"/>
                    <a:pt x="498" y="20250"/>
                  </a:cubicBezTo>
                  <a:lnTo>
                    <a:pt x="996" y="20250"/>
                  </a:lnTo>
                  <a:moveTo>
                    <a:pt x="498" y="21600"/>
                  </a:moveTo>
                  <a:cubicBezTo>
                    <a:pt x="773" y="21600"/>
                    <a:pt x="996" y="20996"/>
                    <a:pt x="996" y="20250"/>
                  </a:cubicBezTo>
                  <a:lnTo>
                    <a:pt x="996" y="189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4"/>
            <p:cNvSpPr/>
            <p:nvPr/>
          </p:nvSpPr>
          <p:spPr>
            <a:xfrm>
              <a:off x="361800" y="4095720"/>
              <a:ext cx="7124400" cy="2530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85840" lvl="0" marL="285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x = 2345, y=123;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printf("%d\n",x); //Usual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printf("%6d\n",x); //Display using 6 columns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printf("%6d\n",y); //Note: Right aligned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printf("%2d\n",x); //Less columns, same as %d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54"/>
          <p:cNvGrpSpPr/>
          <p:nvPr/>
        </p:nvGrpSpPr>
        <p:grpSpPr>
          <a:xfrm>
            <a:off x="7010280" y="3276720"/>
            <a:ext cx="1981080" cy="1859040"/>
            <a:chOff x="7010280" y="3276720"/>
            <a:chExt cx="1981080" cy="1859040"/>
          </a:xfrm>
        </p:grpSpPr>
        <p:sp>
          <p:nvSpPr>
            <p:cNvPr id="388" name="Google Shape;388;p54"/>
            <p:cNvSpPr/>
            <p:nvPr/>
          </p:nvSpPr>
          <p:spPr>
            <a:xfrm>
              <a:off x="7010280" y="3276720"/>
              <a:ext cx="1980720" cy="18284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DFF"/>
            </a:solidFill>
            <a:ln>
              <a:noFill/>
            </a:ln>
          </p:spPr>
        </p:sp>
        <p:sp>
          <p:nvSpPr>
            <p:cNvPr id="389" name="Google Shape;389;p54"/>
            <p:cNvSpPr/>
            <p:nvPr/>
          </p:nvSpPr>
          <p:spPr>
            <a:xfrm>
              <a:off x="8686800" y="4800600"/>
              <a:ext cx="304560" cy="30456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</p:sp>
        <p:sp>
          <p:nvSpPr>
            <p:cNvPr id="390" name="Google Shape;390;p54"/>
            <p:cNvSpPr/>
            <p:nvPr/>
          </p:nvSpPr>
          <p:spPr>
            <a:xfrm>
              <a:off x="7010280" y="3276720"/>
              <a:ext cx="1980720" cy="1828440"/>
            </a:xfrm>
            <a:custGeom>
              <a:rect b="b" l="l" r="r" t="t"/>
              <a:pathLst>
                <a:path extrusionOk="0" h="21600" w="21600">
                  <a:moveTo>
                    <a:pt x="18277" y="21600"/>
                  </a:moveTo>
                  <a:lnTo>
                    <a:pt x="18941" y="1872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1" name="Google Shape;391;p54"/>
            <p:cNvSpPr/>
            <p:nvPr/>
          </p:nvSpPr>
          <p:spPr>
            <a:xfrm>
              <a:off x="7010280" y="3276720"/>
              <a:ext cx="1980720" cy="185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8064A2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2345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2345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123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2345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Fixing Logical Error: Tracing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2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out intermediate outputs where they are computed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Differences from expected values show errors in logic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2"/>
          <p:cNvSpPr/>
          <p:nvPr/>
        </p:nvSpPr>
        <p:spPr>
          <a:xfrm>
            <a:off x="1115640" y="3867840"/>
            <a:ext cx="7009920" cy="28328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// declarations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I/O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notes_1 = amount/N1;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printf(“%d”, notes_1);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amount = amount%N1;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Techniques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73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8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Watch variables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for programs with loops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 identify when in the execution problems are occurring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Breakpoints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Temporary stopping point within a program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Stepping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of one instruction at a time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about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gdb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https://www.gnu.org/software/gdb/</a:t>
            </a:r>
            <a:endParaRPr b="0" sz="2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4"/>
          <p:cNvSpPr/>
          <p:nvPr/>
        </p:nvSpPr>
        <p:spPr>
          <a:xfrm>
            <a:off x="457200" y="1600200"/>
            <a:ext cx="8457840" cy="252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are the building blocks of expressions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their own syntax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learn this syntax the next few lectures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5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and logical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6"/>
          <p:cNvSpPr txBox="1"/>
          <p:nvPr>
            <p:ph idx="4294967295" type="title"/>
          </p:nvPr>
        </p:nvSpPr>
        <p:spPr>
          <a:xfrm>
            <a:off x="457200" y="15228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6"/>
          <p:cNvSpPr txBox="1"/>
          <p:nvPr>
            <p:ph idx="4294967295" type="body"/>
          </p:nvPr>
        </p:nvSpPr>
        <p:spPr>
          <a:xfrm>
            <a:off x="304920" y="990720"/>
            <a:ext cx="86864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Operate on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(and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11/06/2022</a:t>
            </a:r>
            <a:endParaRPr b="0" i="0" sz="1200" u="none" cap="none" strike="noStrike">
              <a:solidFill>
                <a:srgbClr val="8B8B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7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B8B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7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Esc101, Programming</a:t>
            </a:r>
            <a:endParaRPr b="0" i="0" sz="1200" u="none" cap="none" strike="noStrike">
              <a:solidFill>
                <a:srgbClr val="8B8B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73" name="Google Shape;573;p76"/>
          <p:cNvGraphicFramePr/>
          <p:nvPr/>
        </p:nvGraphicFramePr>
        <p:xfrm>
          <a:off x="533520" y="175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761750"/>
                <a:gridCol w="2209675"/>
                <a:gridCol w="2866675"/>
                <a:gridCol w="2391125"/>
              </a:tblGrid>
              <a:tr h="4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Remarks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9+2 is 11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9.1+2.0 is 11.1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Subtraction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9-2 is 7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9.1-2.0 is 7.1  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Multiplication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9*2 is 18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9.1*2.0 is 18.2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Division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9/2 is 4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division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9.1/2.0 is 4.55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division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Remainder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9%2 is 1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for int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7"/>
          <p:cNvSpPr txBox="1"/>
          <p:nvPr>
            <p:ph idx="4294967295" type="title"/>
          </p:nvPr>
        </p:nvSpPr>
        <p:spPr>
          <a:xfrm>
            <a:off x="457200" y="15228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% operator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7"/>
          <p:cNvSpPr txBox="1"/>
          <p:nvPr>
            <p:ph idx="4294967295" type="body"/>
          </p:nvPr>
        </p:nvSpPr>
        <p:spPr>
          <a:xfrm>
            <a:off x="609480" y="1219320"/>
            <a:ext cx="7772040" cy="518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remainder operator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returns the integer remainder of the result of dividing its first operand by its second.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operands must be integers.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Defined only for integers (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4%2 is 0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31%4 is 3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8"/>
          <p:cNvSpPr txBox="1"/>
          <p:nvPr>
            <p:ph idx="4294967295" type="title"/>
          </p:nvPr>
        </p:nvSpPr>
        <p:spPr>
          <a:xfrm>
            <a:off x="30492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3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Implicit Type Casting in C Arithmetic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78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9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rule for mixed type arithmetic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result will have highest possible precision consistent with operand types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boxes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big boxes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 + double = double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 + long double = long double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+ float = float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 + float = float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9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Explicit Type Casting in C Arithmetic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79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cast an arithmetic expression to a specific data type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(data type) expression;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((int) f) % 2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Precedence and Associativity for Arithmetic Expressions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7" name="Google Shape;597;p8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4114800"/>
                <a:gridCol w="411480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Precedence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    /      %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      -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598" name="Google Shape;598;p80"/>
          <p:cNvSpPr/>
          <p:nvPr/>
        </p:nvSpPr>
        <p:spPr>
          <a:xfrm>
            <a:off x="334440" y="5595480"/>
            <a:ext cx="8305560" cy="106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Associativity goes left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right for arithmetic expressions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80"/>
          <p:cNvSpPr/>
          <p:nvPr/>
        </p:nvSpPr>
        <p:spPr>
          <a:xfrm>
            <a:off x="450720" y="3429000"/>
            <a:ext cx="655920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a – b / c * d = a – ((b/c)*d)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80"/>
          <p:cNvSpPr/>
          <p:nvPr/>
        </p:nvSpPr>
        <p:spPr>
          <a:xfrm>
            <a:off x="380880" y="4114800"/>
            <a:ext cx="8460000" cy="15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in regular arithmetic, can use brackets to clarify correct order of operations, e.g. (a-b)/(c*d)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1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81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r>
              <a:rPr b="0" lang="en-US" sz="3200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and logical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80"/>
              <a:buFont typeface="Calibri"/>
              <a:buNone/>
            </a:pPr>
            <a:r>
              <a:rPr b="0" i="0" lang="en-US" sz="37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Formatting Output of a Program (float)</a:t>
            </a:r>
            <a:endParaRPr b="0" i="0" sz="378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5"/>
          <p:cNvSpPr txBox="1"/>
          <p:nvPr>
            <p:ph idx="4294967295" type="body"/>
          </p:nvPr>
        </p:nvSpPr>
        <p:spPr>
          <a:xfrm>
            <a:off x="380880" y="1523880"/>
            <a:ext cx="82292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55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 placeholder id is </a:t>
            </a:r>
            <a:r>
              <a:rPr b="0" lang="en-US" sz="255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%n.mf </a:t>
            </a:r>
            <a:r>
              <a:rPr b="0" lang="en-US" sz="255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b="0" sz="255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2999" lvl="1" marL="6314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Noto Sans Symbols"/>
              <a:buChar char="●"/>
            </a:pPr>
            <a:r>
              <a:rPr b="0" i="0" lang="en-US" sz="25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550" u="none" cap="none" strike="noStrik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rPr>
              <a:t> is the total field width (both before and after the decimal point), and</a:t>
            </a:r>
            <a:endParaRPr b="0" i="0" sz="25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2999" lvl="1" marL="6314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58C"/>
              </a:buClr>
              <a:buSzPct val="100000"/>
              <a:buFont typeface="Noto Sans Symbols"/>
              <a:buChar char="●"/>
            </a:pPr>
            <a:r>
              <a:rPr b="0" i="0" lang="en-US" sz="25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550" u="none" cap="none" strike="noStrik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rPr>
              <a:t> is the number of digits to be displayed after the decimal point</a:t>
            </a:r>
            <a:endParaRPr b="0" i="0" sz="25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55"/>
          <p:cNvGrpSpPr/>
          <p:nvPr/>
        </p:nvGrpSpPr>
        <p:grpSpPr>
          <a:xfrm>
            <a:off x="71640" y="3420000"/>
            <a:ext cx="7848360" cy="2895120"/>
            <a:chOff x="71640" y="3420000"/>
            <a:chExt cx="7848360" cy="2895120"/>
          </a:xfrm>
        </p:grpSpPr>
        <p:sp>
          <p:nvSpPr>
            <p:cNvPr id="399" name="Google Shape;399;p55"/>
            <p:cNvSpPr/>
            <p:nvPr/>
          </p:nvSpPr>
          <p:spPr>
            <a:xfrm>
              <a:off x="71640" y="3420000"/>
              <a:ext cx="7848360" cy="2895120"/>
            </a:xfrm>
            <a:custGeom>
              <a:rect b="b" l="l" r="r" t="t"/>
              <a:pathLst>
                <a:path extrusionOk="0" h="21600" w="21600">
                  <a:moveTo>
                    <a:pt x="498" y="21600"/>
                  </a:move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lnTo>
                    <a:pt x="996" y="18900"/>
                  </a:ln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close/>
                </a:path>
              </a:pathLst>
            </a:custGeom>
            <a:solidFill>
              <a:srgbClr val="D0D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5"/>
            <p:cNvSpPr/>
            <p:nvPr/>
          </p:nvSpPr>
          <p:spPr>
            <a:xfrm>
              <a:off x="71640" y="3600720"/>
              <a:ext cx="723600" cy="271440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21600" y="795"/>
                    <a:pt x="19182" y="1440"/>
                    <a:pt x="16200" y="1440"/>
                  </a:cubicBezTo>
                  <a:cubicBezTo>
                    <a:pt x="14709" y="1440"/>
                    <a:pt x="13500" y="1118"/>
                    <a:pt x="13500" y="720"/>
                  </a:cubicBezTo>
                  <a:cubicBezTo>
                    <a:pt x="13500" y="322"/>
                    <a:pt x="14709" y="0"/>
                    <a:pt x="16200" y="0"/>
                  </a:cubicBezTo>
                  <a:close/>
                  <a:moveTo>
                    <a:pt x="10800" y="20160"/>
                  </a:moveTo>
                  <a:cubicBezTo>
                    <a:pt x="10800" y="20955"/>
                    <a:pt x="8382" y="21600"/>
                    <a:pt x="5400" y="21600"/>
                  </a:cubicBezTo>
                  <a:cubicBezTo>
                    <a:pt x="2418" y="21600"/>
                    <a:pt x="0" y="20955"/>
                    <a:pt x="0" y="20160"/>
                  </a:cubicBezTo>
                  <a:cubicBezTo>
                    <a:pt x="0" y="19365"/>
                    <a:pt x="2418" y="18720"/>
                    <a:pt x="5400" y="18720"/>
                  </a:cubicBezTo>
                  <a:cubicBezTo>
                    <a:pt x="6891" y="18720"/>
                    <a:pt x="8100" y="19042"/>
                    <a:pt x="8100" y="19440"/>
                  </a:cubicBezTo>
                  <a:cubicBezTo>
                    <a:pt x="8100" y="19838"/>
                    <a:pt x="6891" y="20160"/>
                    <a:pt x="5400" y="2016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5"/>
            <p:cNvSpPr/>
            <p:nvPr/>
          </p:nvSpPr>
          <p:spPr>
            <a:xfrm>
              <a:off x="71640" y="3420000"/>
              <a:ext cx="7848360" cy="2895120"/>
            </a:xfrm>
            <a:custGeom>
              <a:rect b="b" l="l" r="r" t="t"/>
              <a:pathLst>
                <a:path extrusionOk="0" h="21600" w="21600">
                  <a:moveTo>
                    <a:pt x="996" y="18900"/>
                  </a:move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lnTo>
                    <a:pt x="498" y="21600"/>
                  </a:ln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close/>
                  <a:moveTo>
                    <a:pt x="1494" y="0"/>
                  </a:moveTo>
                  <a:cubicBezTo>
                    <a:pt x="1769" y="0"/>
                    <a:pt x="1992" y="604"/>
                    <a:pt x="1992" y="1350"/>
                  </a:cubicBezTo>
                  <a:cubicBezTo>
                    <a:pt x="1992" y="2096"/>
                    <a:pt x="1769" y="2700"/>
                    <a:pt x="1494" y="2700"/>
                  </a:cubicBezTo>
                  <a:cubicBezTo>
                    <a:pt x="1357" y="2700"/>
                    <a:pt x="1245" y="2398"/>
                    <a:pt x="1245" y="2025"/>
                  </a:cubicBezTo>
                  <a:cubicBezTo>
                    <a:pt x="1245" y="1652"/>
                    <a:pt x="1357" y="1350"/>
                    <a:pt x="1494" y="1350"/>
                  </a:cubicBezTo>
                  <a:lnTo>
                    <a:pt x="1992" y="1350"/>
                  </a:lnTo>
                  <a:moveTo>
                    <a:pt x="20604" y="2700"/>
                  </a:moveTo>
                  <a:lnTo>
                    <a:pt x="1494" y="2700"/>
                  </a:lnTo>
                  <a:moveTo>
                    <a:pt x="498" y="18900"/>
                  </a:moveTo>
                  <a:cubicBezTo>
                    <a:pt x="636" y="18900"/>
                    <a:pt x="747" y="19202"/>
                    <a:pt x="747" y="19575"/>
                  </a:cubicBezTo>
                  <a:cubicBezTo>
                    <a:pt x="747" y="19948"/>
                    <a:pt x="636" y="20250"/>
                    <a:pt x="498" y="20250"/>
                  </a:cubicBezTo>
                  <a:lnTo>
                    <a:pt x="996" y="20250"/>
                  </a:lnTo>
                  <a:moveTo>
                    <a:pt x="498" y="21600"/>
                  </a:moveTo>
                  <a:cubicBezTo>
                    <a:pt x="773" y="21600"/>
                    <a:pt x="996" y="20996"/>
                    <a:pt x="996" y="20250"/>
                  </a:cubicBezTo>
                  <a:lnTo>
                    <a:pt x="996" y="189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5"/>
            <p:cNvSpPr/>
            <p:nvPr/>
          </p:nvSpPr>
          <p:spPr>
            <a:xfrm>
              <a:off x="433440" y="3781800"/>
              <a:ext cx="7124400" cy="222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85840" lvl="0" marL="285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pi = 3.141592;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285840" lvl="0" marL="2858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printf("%f\n",pi); //Usual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printf("%6.2f\n", pi); //2 decimal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printf("%.4f\n",pi); //4 decimal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 // Note rounding off!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55"/>
          <p:cNvGrpSpPr/>
          <p:nvPr/>
        </p:nvGrpSpPr>
        <p:grpSpPr>
          <a:xfrm>
            <a:off x="7010280" y="3276720"/>
            <a:ext cx="1981080" cy="1828440"/>
            <a:chOff x="7010280" y="3276720"/>
            <a:chExt cx="1981080" cy="1828440"/>
          </a:xfrm>
        </p:grpSpPr>
        <p:sp>
          <p:nvSpPr>
            <p:cNvPr id="404" name="Google Shape;404;p55"/>
            <p:cNvSpPr/>
            <p:nvPr/>
          </p:nvSpPr>
          <p:spPr>
            <a:xfrm>
              <a:off x="7010280" y="3276720"/>
              <a:ext cx="1980720" cy="18284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DFF"/>
            </a:solidFill>
            <a:ln>
              <a:noFill/>
            </a:ln>
          </p:spPr>
        </p:sp>
        <p:sp>
          <p:nvSpPr>
            <p:cNvPr id="405" name="Google Shape;405;p55"/>
            <p:cNvSpPr/>
            <p:nvPr/>
          </p:nvSpPr>
          <p:spPr>
            <a:xfrm>
              <a:off x="8686800" y="4800600"/>
              <a:ext cx="304560" cy="30456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</p:sp>
        <p:sp>
          <p:nvSpPr>
            <p:cNvPr id="406" name="Google Shape;406;p55"/>
            <p:cNvSpPr/>
            <p:nvPr/>
          </p:nvSpPr>
          <p:spPr>
            <a:xfrm>
              <a:off x="7010280" y="3276720"/>
              <a:ext cx="1980720" cy="1828440"/>
            </a:xfrm>
            <a:custGeom>
              <a:rect b="b" l="l" r="r" t="t"/>
              <a:pathLst>
                <a:path extrusionOk="0" h="21600" w="21600">
                  <a:moveTo>
                    <a:pt x="18277" y="21600"/>
                  </a:moveTo>
                  <a:lnTo>
                    <a:pt x="18941" y="1872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7" name="Google Shape;407;p55"/>
            <p:cNvSpPr/>
            <p:nvPr/>
          </p:nvSpPr>
          <p:spPr>
            <a:xfrm>
              <a:off x="7010280" y="3276720"/>
              <a:ext cx="1980720" cy="17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8064A2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3.141592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3.14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3.1416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2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2" name="Google Shape;612;p82"/>
          <p:cNvGraphicFramePr/>
          <p:nvPr/>
        </p:nvGraphicFramePr>
        <p:xfrm>
          <a:off x="457200" y="2133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2286000"/>
                <a:gridCol w="5943600"/>
              </a:tblGrid>
              <a:tr h="56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6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 of an expression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104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++/--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Increment/decrement a variable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104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memory box size for a variable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6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Type-casting</a:t>
                      </a:r>
                      <a:endParaRPr b="0"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3"/>
          <p:cNvSpPr txBox="1"/>
          <p:nvPr>
            <p:ph idx="4294967295" type="title"/>
          </p:nvPr>
        </p:nvSpPr>
        <p:spPr>
          <a:xfrm>
            <a:off x="609480" y="304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 Operators - Negative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83"/>
          <p:cNvSpPr txBox="1"/>
          <p:nvPr>
            <p:ph idx="4294967295" type="body"/>
          </p:nvPr>
        </p:nvSpPr>
        <p:spPr>
          <a:xfrm>
            <a:off x="609480" y="1600200"/>
            <a:ext cx="8381520" cy="464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that take only one argument (or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operand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-b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Observe that – is both an arithmetic and unary operator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Meaning depends on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overloading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 Operators – Increment and Decrement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4"/>
          <p:cNvSpPr txBox="1"/>
          <p:nvPr>
            <p:ph idx="4294967295" type="body"/>
          </p:nvPr>
        </p:nvSpPr>
        <p:spPr>
          <a:xfrm>
            <a:off x="457200" y="1600200"/>
            <a:ext cx="8229240" cy="304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2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Increment (++) increases a variable by 1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Decrement (--) – decreases a variable by 1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work on all variable types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++variable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pre-increment operator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Means increment, then use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variable++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post-increment operator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Means use, then increment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4"/>
          <p:cNvSpPr/>
          <p:nvPr/>
        </p:nvSpPr>
        <p:spPr>
          <a:xfrm>
            <a:off x="152280" y="4923360"/>
            <a:ext cx="7009920" cy="17355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char a = ‘A’;    float b = 3.31;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printf("%c\t%f\n",++a,b++);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printf("%c\t%f",--a,b--);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4"/>
          <p:cNvSpPr/>
          <p:nvPr/>
        </p:nvSpPr>
        <p:spPr>
          <a:xfrm>
            <a:off x="7315200" y="5253480"/>
            <a:ext cx="1752120" cy="1552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	3.31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	4.31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 operators - sizeof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85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sizeof var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sizeof(type)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Returns size of the operand in bytes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sizeof(char) will return 1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sizeof(float) will (mostly) return 4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useful when you are porting programs across computers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 Operators - typecast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6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(type) var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already seen this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be the output of this program?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6"/>
          <p:cNvSpPr/>
          <p:nvPr/>
        </p:nvSpPr>
        <p:spPr>
          <a:xfrm>
            <a:off x="152280" y="4572000"/>
            <a:ext cx="7009920" cy="20098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double a = 67.2;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printf("size is %d\n", sizeof a);    	 	 printf("size is %d\n", sizeof((char) a));    	 printf("%c", (char) a);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86"/>
          <p:cNvSpPr/>
          <p:nvPr/>
        </p:nvSpPr>
        <p:spPr>
          <a:xfrm>
            <a:off x="7315200" y="4901760"/>
            <a:ext cx="1752120" cy="1186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Size is 8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Size is 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Precedence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87"/>
          <p:cNvSpPr txBox="1"/>
          <p:nvPr>
            <p:ph idx="4294967295" type="body"/>
          </p:nvPr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Above arithmetic operators, only below brackets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is 1 and b is 2, what will a + -b be evaluated as?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Associativity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88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right to left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to remember this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other operators’ associativity is left to right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this program print?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88"/>
          <p:cNvSpPr/>
          <p:nvPr/>
        </p:nvSpPr>
        <p:spPr>
          <a:xfrm>
            <a:off x="838080" y="4267080"/>
            <a:ext cx="7009920" cy="1461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int a = 1;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printf("%d", - ++a);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88"/>
          <p:cNvSpPr/>
          <p:nvPr/>
        </p:nvSpPr>
        <p:spPr>
          <a:xfrm>
            <a:off x="8001000" y="4830120"/>
            <a:ext cx="533160" cy="4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89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r>
              <a:rPr b="0" lang="en-US" sz="3200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and logical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0"/>
          <p:cNvSpPr txBox="1"/>
          <p:nvPr>
            <p:ph idx="4294967295" type="body"/>
          </p:nvPr>
        </p:nvSpPr>
        <p:spPr>
          <a:xfrm>
            <a:off x="609480" y="1447920"/>
            <a:ext cx="7772040" cy="472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2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two quantities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 on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arkare\AppData\Local\Microsoft\Windows\INetCache\IE\EC01WMOS\MC900215354[1].wmf" id="667" name="Google Shape;667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8240" y="152280"/>
            <a:ext cx="1484280" cy="1676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8" name="Google Shape;668;p90"/>
          <p:cNvGraphicFramePr/>
          <p:nvPr/>
        </p:nvGraphicFramePr>
        <p:xfrm>
          <a:off x="609480" y="1905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2161075"/>
                <a:gridCol w="5790950"/>
              </a:tblGrid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Strictly greater than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than or equal to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Strictly less than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than or equal to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==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to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!=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to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1"/>
          <p:cNvSpPr txBox="1"/>
          <p:nvPr>
            <p:ph idx="4294967295" type="title"/>
          </p:nvPr>
        </p:nvSpPr>
        <p:spPr>
          <a:xfrm>
            <a:off x="609480" y="0"/>
            <a:ext cx="77720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4" name="Google Shape;674;p91"/>
          <p:cNvGraphicFramePr/>
          <p:nvPr/>
        </p:nvGraphicFramePr>
        <p:xfrm>
          <a:off x="152280" y="609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2743200"/>
                <a:gridCol w="1373400"/>
                <a:gridCol w="4722125"/>
              </a:tblGrid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Rel. Expr.</a:t>
                      </a:r>
                      <a:endParaRPr b="0" sz="2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b="0" sz="2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Remark</a:t>
                      </a:r>
                      <a:endParaRPr b="0" sz="2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3&gt;2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3&gt;3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‘z’ &gt; ‘a’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ASCII values used for char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== 3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‘A’ &lt;= 65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'A' has ASCII value 65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‘A’ == ‘a’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Different ASCII values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(‘a’ – 32) == ‘A’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!= 10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8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 == 1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AVOID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Calibri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give unexpected result due to approximation</a:t>
                      </a:r>
                      <a:endParaRPr b="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675" name="Google Shape;675;p91"/>
          <p:cNvSpPr/>
          <p:nvPr/>
        </p:nvSpPr>
        <p:spPr>
          <a:xfrm>
            <a:off x="152280" y="5715000"/>
            <a:ext cx="8915040" cy="83772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Avoid mixing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values while comparing. Comparison with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 is not</a:t>
            </a:r>
            <a:r>
              <a:rPr lang="en-US" sz="27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exact!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idx="4294967295" type="title"/>
          </p:nvPr>
        </p:nvSpPr>
        <p:spPr>
          <a:xfrm>
            <a:off x="304920" y="152280"/>
            <a:ext cx="86864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 and Not so good printf’s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413;p56"/>
          <p:cNvGrpSpPr/>
          <p:nvPr/>
        </p:nvGrpSpPr>
        <p:grpSpPr>
          <a:xfrm>
            <a:off x="304920" y="1219320"/>
            <a:ext cx="3580920" cy="2361960"/>
            <a:chOff x="304920" y="1219320"/>
            <a:chExt cx="3580920" cy="2361960"/>
          </a:xfrm>
        </p:grpSpPr>
        <p:sp>
          <p:nvSpPr>
            <p:cNvPr id="414" name="Google Shape;414;p56"/>
            <p:cNvSpPr/>
            <p:nvPr/>
          </p:nvSpPr>
          <p:spPr>
            <a:xfrm>
              <a:off x="304920" y="1219320"/>
              <a:ext cx="3580920" cy="2361960"/>
            </a:xfrm>
            <a:prstGeom prst="roundRect">
              <a:avLst>
                <a:gd fmla="val 16667" name="adj"/>
              </a:avLst>
            </a:prstGeom>
            <a:solidFill>
              <a:srgbClr val="D1D1D1"/>
            </a:solidFill>
            <a:ln cap="flat" cmpd="sng" w="9525">
              <a:solidFill>
                <a:srgbClr val="4045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6"/>
            <p:cNvSpPr/>
            <p:nvPr/>
          </p:nvSpPr>
          <p:spPr>
            <a:xfrm>
              <a:off x="420120" y="1334520"/>
              <a:ext cx="3350520" cy="222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include &lt;stdio.h&gt;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main() {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float x;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x=5.67123;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printf(“%f”, x);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return 0;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56"/>
          <p:cNvGrpSpPr/>
          <p:nvPr/>
        </p:nvGrpSpPr>
        <p:grpSpPr>
          <a:xfrm>
            <a:off x="4191120" y="1752480"/>
            <a:ext cx="1523520" cy="914040"/>
            <a:chOff x="4191120" y="1752480"/>
            <a:chExt cx="1523520" cy="914040"/>
          </a:xfrm>
        </p:grpSpPr>
        <p:sp>
          <p:nvSpPr>
            <p:cNvPr id="417" name="Google Shape;417;p56"/>
            <p:cNvSpPr/>
            <p:nvPr/>
          </p:nvSpPr>
          <p:spPr>
            <a:xfrm>
              <a:off x="4191120" y="1752480"/>
              <a:ext cx="1523520" cy="914040"/>
            </a:xfrm>
            <a:prstGeom prst="roundRect">
              <a:avLst>
                <a:gd fmla="val 16667" name="adj"/>
              </a:avLst>
            </a:prstGeom>
            <a:solidFill>
              <a:srgbClr val="F7EFCD"/>
            </a:solidFill>
            <a:ln cap="flat" cmpd="sng" w="9525">
              <a:solidFill>
                <a:srgbClr val="4045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4235760" y="1797120"/>
              <a:ext cx="1434240" cy="70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Compiles ok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56"/>
          <p:cNvGrpSpPr/>
          <p:nvPr/>
        </p:nvGrpSpPr>
        <p:grpSpPr>
          <a:xfrm>
            <a:off x="6781680" y="1752480"/>
            <a:ext cx="1828440" cy="914040"/>
            <a:chOff x="6781680" y="1752480"/>
            <a:chExt cx="1828440" cy="914040"/>
          </a:xfrm>
        </p:grpSpPr>
        <p:sp>
          <p:nvSpPr>
            <p:cNvPr id="420" name="Google Shape;420;p56"/>
            <p:cNvSpPr/>
            <p:nvPr/>
          </p:nvSpPr>
          <p:spPr>
            <a:xfrm>
              <a:off x="6781680" y="1752480"/>
              <a:ext cx="1828440" cy="914040"/>
            </a:xfrm>
            <a:prstGeom prst="roundRect">
              <a:avLst>
                <a:gd fmla="val 16667" name="adj"/>
              </a:avLst>
            </a:prstGeom>
            <a:solidFill>
              <a:srgbClr val="ABAED9"/>
            </a:solidFill>
            <a:ln cap="flat" cmpd="sng" w="9525">
              <a:solidFill>
                <a:srgbClr val="4045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6826320" y="1797120"/>
              <a:ext cx="173916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5.671230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56"/>
          <p:cNvSpPr/>
          <p:nvPr/>
        </p:nvSpPr>
        <p:spPr>
          <a:xfrm>
            <a:off x="6863040" y="1295280"/>
            <a:ext cx="8560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56"/>
          <p:cNvGrpSpPr/>
          <p:nvPr/>
        </p:nvGrpSpPr>
        <p:grpSpPr>
          <a:xfrm>
            <a:off x="304920" y="3657600"/>
            <a:ext cx="3580920" cy="2361960"/>
            <a:chOff x="304920" y="3657600"/>
            <a:chExt cx="3580920" cy="2361960"/>
          </a:xfrm>
        </p:grpSpPr>
        <p:sp>
          <p:nvSpPr>
            <p:cNvPr id="424" name="Google Shape;424;p56"/>
            <p:cNvSpPr/>
            <p:nvPr/>
          </p:nvSpPr>
          <p:spPr>
            <a:xfrm>
              <a:off x="304920" y="3657600"/>
              <a:ext cx="3580920" cy="2361960"/>
            </a:xfrm>
            <a:prstGeom prst="roundRect">
              <a:avLst>
                <a:gd fmla="val 16667" name="adj"/>
              </a:avLst>
            </a:prstGeom>
            <a:solidFill>
              <a:srgbClr val="D1D1D1"/>
            </a:solidFill>
            <a:ln cap="flat" cmpd="sng" w="9525">
              <a:solidFill>
                <a:srgbClr val="4045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420120" y="3772800"/>
              <a:ext cx="3350520" cy="222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include &lt;stdio.h&gt;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main() {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float x;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x=5.67123;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printf(“%d”, x);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return 0;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64A2"/>
                </a:buClr>
                <a:buSzPts val="2000"/>
                <a:buFont typeface="Courier New"/>
                <a:buNone/>
              </a:pPr>
              <a:r>
                <a:rPr b="1" i="0" lang="en-US" sz="2000" u="none" cap="none" strike="noStrike">
                  <a:solidFill>
                    <a:srgbClr val="8064A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56"/>
          <p:cNvGrpSpPr/>
          <p:nvPr/>
        </p:nvGrpSpPr>
        <p:grpSpPr>
          <a:xfrm>
            <a:off x="4114800" y="3733920"/>
            <a:ext cx="1523520" cy="914040"/>
            <a:chOff x="4114800" y="3733920"/>
            <a:chExt cx="1523520" cy="914040"/>
          </a:xfrm>
        </p:grpSpPr>
        <p:sp>
          <p:nvSpPr>
            <p:cNvPr id="427" name="Google Shape;427;p56"/>
            <p:cNvSpPr/>
            <p:nvPr/>
          </p:nvSpPr>
          <p:spPr>
            <a:xfrm>
              <a:off x="4114800" y="3733920"/>
              <a:ext cx="1523520" cy="914040"/>
            </a:xfrm>
            <a:prstGeom prst="roundRect">
              <a:avLst>
                <a:gd fmla="val 16667" name="adj"/>
              </a:avLst>
            </a:prstGeom>
            <a:solidFill>
              <a:srgbClr val="E0E0E0"/>
            </a:solidFill>
            <a:ln cap="flat" cmpd="sng" w="9525">
              <a:solidFill>
                <a:srgbClr val="4045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6"/>
            <p:cNvSpPr/>
            <p:nvPr/>
          </p:nvSpPr>
          <p:spPr>
            <a:xfrm>
              <a:off x="4159440" y="3778560"/>
              <a:ext cx="1434240" cy="70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Compiles ok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56"/>
          <p:cNvGrpSpPr/>
          <p:nvPr/>
        </p:nvGrpSpPr>
        <p:grpSpPr>
          <a:xfrm>
            <a:off x="6781680" y="3733920"/>
            <a:ext cx="1828440" cy="914040"/>
            <a:chOff x="6781680" y="3733920"/>
            <a:chExt cx="1828440" cy="914040"/>
          </a:xfrm>
        </p:grpSpPr>
        <p:sp>
          <p:nvSpPr>
            <p:cNvPr id="430" name="Google Shape;430;p56"/>
            <p:cNvSpPr/>
            <p:nvPr/>
          </p:nvSpPr>
          <p:spPr>
            <a:xfrm>
              <a:off x="6781680" y="3733920"/>
              <a:ext cx="1828440" cy="91404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rgbClr val="4045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6"/>
            <p:cNvSpPr/>
            <p:nvPr/>
          </p:nvSpPr>
          <p:spPr>
            <a:xfrm>
              <a:off x="6826320" y="3778560"/>
              <a:ext cx="173916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-14227741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56"/>
          <p:cNvSpPr/>
          <p:nvPr/>
        </p:nvSpPr>
        <p:spPr>
          <a:xfrm>
            <a:off x="3962520" y="4724280"/>
            <a:ext cx="3352320" cy="1309320"/>
          </a:xfrm>
          <a:prstGeom prst="rect">
            <a:avLst/>
          </a:prstGeom>
          <a:solidFill>
            <a:srgbClr val="FAFCF8"/>
          </a:solidFill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Printing a float using %d option is undefined. Result is machine dependent and can be unexpected. AVOID!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toon boy looking unsure.JPG" id="433" name="Google Shape;43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4952880"/>
            <a:ext cx="1447560" cy="15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6"/>
          <p:cNvSpPr/>
          <p:nvPr/>
        </p:nvSpPr>
        <p:spPr>
          <a:xfrm>
            <a:off x="0" y="6027840"/>
            <a:ext cx="8305560" cy="12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 often does not give compilation errors even when operations are undefined. But output may be unexpected!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2"/>
          <p:cNvSpPr/>
          <p:nvPr/>
        </p:nvSpPr>
        <p:spPr>
          <a:xfrm>
            <a:off x="638280" y="1262160"/>
            <a:ext cx="789588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92"/>
          <p:cNvSpPr/>
          <p:nvPr/>
        </p:nvSpPr>
        <p:spPr>
          <a:xfrm>
            <a:off x="457200" y="2590920"/>
            <a:ext cx="8305560" cy="419076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a; int b; int c; 	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cEven; </a:t>
            </a:r>
            <a:r>
              <a:rPr b="0" i="0" lang="en-US" sz="23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count of even inputs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scanf(“%d%d%d”, &amp;a,&amp;b,&amp;c); </a:t>
            </a:r>
            <a:r>
              <a:rPr b="0" i="0" lang="en-US" sz="23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input a,b,c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mic Sans MS"/>
              <a:buNone/>
            </a:pPr>
            <a:r>
              <a:rPr b="0" i="0" lang="en-US" sz="23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(x%2 == 0) evaluates to 1 if x is Even,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mic Sans MS"/>
              <a:buNone/>
            </a:pPr>
            <a:r>
              <a:rPr b="0" i="0" lang="en-US" sz="23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                                      0 if x is Odd  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cEven = (a%2 == 0) + (b%2 == 0) + (c%2 == 0); 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printf(“Even=%d\nOdd=%d”, cEven, 3236+</a:t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-cEven);         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300"/>
              <a:t>0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92"/>
          <p:cNvSpPr txBox="1"/>
          <p:nvPr>
            <p:ph idx="4294967295" type="title"/>
          </p:nvPr>
        </p:nvSpPr>
        <p:spPr>
          <a:xfrm>
            <a:off x="228600" y="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92"/>
          <p:cNvSpPr txBox="1"/>
          <p:nvPr>
            <p:ph idx="4294967295" type="body"/>
          </p:nvPr>
        </p:nvSpPr>
        <p:spPr>
          <a:xfrm>
            <a:off x="281160" y="609480"/>
            <a:ext cx="8481600" cy="19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Problem: Input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positive integers. Print the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inputs that are even and odd.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use if-then-else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92"/>
          <p:cNvSpPr/>
          <p:nvPr/>
        </p:nvSpPr>
        <p:spPr>
          <a:xfrm>
            <a:off x="5410080" y="1897920"/>
            <a:ext cx="1447560" cy="17960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92"/>
          <p:cNvSpPr/>
          <p:nvPr/>
        </p:nvSpPr>
        <p:spPr>
          <a:xfrm>
            <a:off x="6307200" y="2457360"/>
            <a:ext cx="2379240" cy="118692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Even=1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Odd=2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3"/>
          <p:cNvSpPr txBox="1"/>
          <p:nvPr>
            <p:ph idx="4294967295" type="title"/>
          </p:nvPr>
        </p:nvSpPr>
        <p:spPr>
          <a:xfrm>
            <a:off x="609480" y="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2" name="Google Shape;692;p93"/>
          <p:cNvGraphicFramePr/>
          <p:nvPr/>
        </p:nvGraphicFramePr>
        <p:xfrm>
          <a:off x="76320" y="1066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1904750"/>
                <a:gridCol w="2743200"/>
                <a:gridCol w="4343400"/>
              </a:tblGrid>
              <a:tr h="10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 Op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Allowed Types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5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 AND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char, int, float, double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5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||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 OR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char, int, float, double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5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 NOT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char, int, float, double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693" name="Google Shape;693;p93"/>
          <p:cNvSpPr/>
          <p:nvPr/>
        </p:nvSpPr>
        <p:spPr>
          <a:xfrm>
            <a:off x="533520" y="4038480"/>
            <a:ext cx="7695720" cy="198072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rgbClr val="8064A2"/>
                </a:solidFill>
                <a:latin typeface="Verdana"/>
                <a:ea typeface="Verdana"/>
                <a:cs typeface="Verdana"/>
                <a:sym typeface="Verdana"/>
              </a:rPr>
              <a:t>Remember	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8064A2"/>
                </a:solidFill>
                <a:latin typeface="Verdana"/>
                <a:ea typeface="Verdana"/>
                <a:cs typeface="Verdana"/>
                <a:sym typeface="Verdana"/>
              </a:rPr>
              <a:t>value 0 represents false.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8064A2"/>
                </a:solidFill>
                <a:latin typeface="Verdana"/>
                <a:ea typeface="Verdana"/>
                <a:cs typeface="Verdana"/>
                <a:sym typeface="Verdana"/>
              </a:rPr>
              <a:t>any other value represents true. Compiler returns 1 by default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Truth Tables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9" name="Google Shape;699;p94"/>
          <p:cNvGraphicFramePr/>
          <p:nvPr/>
        </p:nvGraphicFramePr>
        <p:xfrm>
          <a:off x="228600" y="152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2152450"/>
                <a:gridCol w="2152450"/>
                <a:gridCol w="2152450"/>
                <a:gridCol w="2152800"/>
              </a:tblGrid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 &amp;&amp; E2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 || E2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0" name="Google Shape;700;p94"/>
          <p:cNvGraphicFramePr/>
          <p:nvPr/>
        </p:nvGraphicFramePr>
        <p:xfrm>
          <a:off x="1523880" y="4724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3047750"/>
                <a:gridCol w="304775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!E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5"/>
          <p:cNvSpPr txBox="1"/>
          <p:nvPr>
            <p:ph idx="4294967295" type="title"/>
          </p:nvPr>
        </p:nvSpPr>
        <p:spPr>
          <a:xfrm>
            <a:off x="533520" y="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6" name="Google Shape;706;p95"/>
          <p:cNvGraphicFramePr/>
          <p:nvPr/>
        </p:nvGraphicFramePr>
        <p:xfrm>
          <a:off x="152280" y="838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3276350"/>
                <a:gridCol w="1447550"/>
                <a:gridCol w="4191125"/>
              </a:tblGrid>
              <a:tr h="91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Remark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&amp;&amp; 3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|| 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‘A’ &amp;&amp; ‘0’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‘A’ &amp;&amp; 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‘A’ &amp;&amp; ‘b’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91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 0.0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 10.05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(2&lt;5) &amp;&amp; (6&gt;5)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6"/>
          <p:cNvSpPr txBox="1"/>
          <p:nvPr>
            <p:ph idx="4294967295" type="title"/>
          </p:nvPr>
        </p:nvSpPr>
        <p:spPr>
          <a:xfrm>
            <a:off x="533520" y="0"/>
            <a:ext cx="7772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2" name="Google Shape;712;p96"/>
          <p:cNvGraphicFramePr/>
          <p:nvPr/>
        </p:nvGraphicFramePr>
        <p:xfrm>
          <a:off x="152280" y="838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3276350"/>
                <a:gridCol w="1447550"/>
                <a:gridCol w="4191125"/>
              </a:tblGrid>
              <a:tr h="91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Remark</a:t>
                      </a:r>
                      <a:endParaRPr b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&amp;&amp; 3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|| 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‘A’ &amp;&amp; ‘0’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ASCII value of ‘0’≠0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‘A’ &amp;&amp; 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‘A’ &amp;&amp; ‘b’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91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 0.0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 == 0 is </a:t>
                      </a:r>
                      <a:r>
                        <a:rPr b="1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guaranteed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 10.05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real ≠ 0.0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(2&lt;5) &amp;&amp; (6&gt;5)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4A2"/>
                        </a:buClr>
                        <a:buSzPts val="2800"/>
                        <a:buFont typeface="Calibri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8064A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Compound expr</a:t>
                      </a:r>
                      <a:endParaRPr b="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7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Precedence and associativity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97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has same precedence as equality operator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and Or are lower than relational operators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has lower precedence than And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Associativity goes left to right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== 2 &amp;&amp; 3 == 1 || 1==1 || 5==4 is true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Precedence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98"/>
          <p:cNvSpPr/>
          <p:nvPr/>
        </p:nvSpPr>
        <p:spPr>
          <a:xfrm>
            <a:off x="76320" y="2743200"/>
            <a:ext cx="609120" cy="304776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INCREASING</a:t>
            </a:r>
            <a:endParaRPr b="0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98"/>
          <p:cNvSpPr/>
          <p:nvPr/>
        </p:nvSpPr>
        <p:spPr>
          <a:xfrm>
            <a:off x="117000" y="5835240"/>
            <a:ext cx="7052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98"/>
          <p:cNvSpPr/>
          <p:nvPr/>
        </p:nvSpPr>
        <p:spPr>
          <a:xfrm>
            <a:off x="73080" y="2373840"/>
            <a:ext cx="7678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8" name="Google Shape;728;p98"/>
          <p:cNvGraphicFramePr/>
          <p:nvPr/>
        </p:nvGraphicFramePr>
        <p:xfrm>
          <a:off x="990720" y="1763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2140925"/>
                <a:gridCol w="3548150"/>
                <a:gridCol w="1778050"/>
              </a:tblGrid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Associativity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4A2"/>
                    </a:solidFill>
                  </a:tcPr>
                </a:tc>
              </a:tr>
              <a:tr h="91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(unary) + -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++ -- (type) sizeof  !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 operators (e.g. unary plus/minus), logical Not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to left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/ %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Multiply, divide, remainder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-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subtract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 &gt;  &gt;=  &lt;=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Relational operators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==    !=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Equal, not equal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||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Practice Questions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9"/>
          <p:cNvSpPr/>
          <p:nvPr/>
        </p:nvSpPr>
        <p:spPr>
          <a:xfrm>
            <a:off x="755640" y="1556640"/>
            <a:ext cx="7009920" cy="1461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int a = 7;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printf("%d\n", a++ * a++);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99"/>
          <p:cNvSpPr/>
          <p:nvPr/>
        </p:nvSpPr>
        <p:spPr>
          <a:xfrm>
            <a:off x="7918200" y="2119680"/>
            <a:ext cx="533160" cy="821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99"/>
          <p:cNvSpPr/>
          <p:nvPr/>
        </p:nvSpPr>
        <p:spPr>
          <a:xfrm>
            <a:off x="755640" y="3213000"/>
            <a:ext cx="7009920" cy="1461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int a = 10;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printf("%d\n", ++a + ++a);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99"/>
          <p:cNvSpPr/>
          <p:nvPr/>
        </p:nvSpPr>
        <p:spPr>
          <a:xfrm>
            <a:off x="7956360" y="3717000"/>
            <a:ext cx="533160" cy="821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99"/>
          <p:cNvSpPr/>
          <p:nvPr/>
        </p:nvSpPr>
        <p:spPr>
          <a:xfrm>
            <a:off x="730080" y="4869000"/>
            <a:ext cx="7009920" cy="17355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int a = 10;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 = a++;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printf("%d\n", a);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99"/>
          <p:cNvSpPr/>
          <p:nvPr/>
        </p:nvSpPr>
        <p:spPr>
          <a:xfrm>
            <a:off x="7956360" y="5517360"/>
            <a:ext cx="533160" cy="821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00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r>
              <a:rPr b="0" lang="en-US" sz="3200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and logical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1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01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assignment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= expression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2" name="Google Shape;752;p101"/>
          <p:cNvGraphicFramePr/>
          <p:nvPr/>
        </p:nvGraphicFramePr>
        <p:xfrm>
          <a:off x="1523880" y="304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3047750"/>
                <a:gridCol w="30477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Variant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+= a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= Var + a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-= a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= Var – a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*=a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= Var *a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/=a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= Var/a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%=a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= Var%a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idx="4294967295" type="title"/>
          </p:nvPr>
        </p:nvSpPr>
        <p:spPr>
          <a:xfrm>
            <a:off x="609480" y="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Symbolic Constants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7"/>
          <p:cNvSpPr txBox="1"/>
          <p:nvPr>
            <p:ph idx="4294967295" type="body"/>
          </p:nvPr>
        </p:nvSpPr>
        <p:spPr>
          <a:xfrm>
            <a:off x="609480" y="980640"/>
            <a:ext cx="8229240" cy="167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#define name text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7"/>
          <p:cNvSpPr/>
          <p:nvPr/>
        </p:nvSpPr>
        <p:spPr>
          <a:xfrm>
            <a:off x="1187640" y="1989000"/>
            <a:ext cx="6840360" cy="4320000"/>
          </a:xfrm>
          <a:prstGeom prst="verticalScroll">
            <a:avLst>
              <a:gd fmla="val 12500" name="adj"/>
            </a:avLst>
          </a:prstGeom>
          <a:solidFill>
            <a:srgbClr val="E5DFE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#define PI 3.141593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Int main (void){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int radius = 4;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float area;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area = PI * radius * radius;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printf(“area = %f\n”, area);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2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Precedence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02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the last to be evaluated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*= -2 *(y+z)/3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x*(-2*(y+z)/3)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Seldom need to worry about it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3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Precedence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103"/>
          <p:cNvSpPr/>
          <p:nvPr/>
        </p:nvSpPr>
        <p:spPr>
          <a:xfrm>
            <a:off x="76320" y="2743200"/>
            <a:ext cx="609120" cy="304776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INCREASING</a:t>
            </a:r>
            <a:endParaRPr b="0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03"/>
          <p:cNvSpPr/>
          <p:nvPr/>
        </p:nvSpPr>
        <p:spPr>
          <a:xfrm>
            <a:off x="117000" y="5835240"/>
            <a:ext cx="7052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03"/>
          <p:cNvSpPr/>
          <p:nvPr/>
        </p:nvSpPr>
        <p:spPr>
          <a:xfrm>
            <a:off x="73080" y="2373840"/>
            <a:ext cx="7678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8" name="Google Shape;768;p103"/>
          <p:cNvGraphicFramePr/>
          <p:nvPr/>
        </p:nvGraphicFramePr>
        <p:xfrm>
          <a:off x="990720" y="1763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1777675"/>
                <a:gridCol w="3911400"/>
                <a:gridCol w="1778050"/>
              </a:tblGrid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Associativity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4A2"/>
                    </a:solidFill>
                  </a:tcPr>
                </a:tc>
              </a:tr>
              <a:tr h="64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(unary) + - … !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 plus/minus etc, logical Not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to left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/ %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Multiply, divide, remainder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-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subtract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 &gt;  &gt;=  &lt;=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Relational operators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==    !=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Equal, not equal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||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to left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4"/>
          <p:cNvSpPr txBox="1"/>
          <p:nvPr>
            <p:ph idx="4294967295" type="title"/>
          </p:nvPr>
        </p:nvSpPr>
        <p:spPr>
          <a:xfrm>
            <a:off x="380880" y="0"/>
            <a:ext cx="4788720" cy="7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Quiz 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104"/>
          <p:cNvSpPr txBox="1"/>
          <p:nvPr>
            <p:ph idx="4294967295" type="body"/>
          </p:nvPr>
        </p:nvSpPr>
        <p:spPr>
          <a:xfrm>
            <a:off x="609480" y="762120"/>
            <a:ext cx="7772040" cy="59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value of expression: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 time error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time crash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 (0)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 (1)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104"/>
          <p:cNvSpPr/>
          <p:nvPr/>
        </p:nvSpPr>
        <p:spPr>
          <a:xfrm>
            <a:off x="2157480" y="1371600"/>
            <a:ext cx="4307040" cy="626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 &lt;= 10 &lt;= 4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karkare\AppData\Local\Microsoft\Windows\INetCache\IE\45LGD9AS\MC900089048[1].wmf" id="776" name="Google Shape;776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4721040"/>
            <a:ext cx="1031040" cy="181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104"/>
          <p:cNvSpPr/>
          <p:nvPr/>
        </p:nvSpPr>
        <p:spPr>
          <a:xfrm>
            <a:off x="4800600" y="4721040"/>
            <a:ext cx="4266720" cy="907560"/>
          </a:xfrm>
          <a:prstGeom prst="wedgeEllipseCallout">
            <a:avLst>
              <a:gd fmla="val -59407" name="adj1"/>
              <a:gd fmla="val 56349" name="adj2"/>
            </a:avLst>
          </a:prstGeom>
          <a:solidFill>
            <a:srgbClr val="C5D8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correct answer is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karkare\AppData\Local\Microsoft\Windows\INetCache\IE\45LGD9AS\MC900448746[1].jpg" id="778" name="Google Shape;778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560" y="5334120"/>
            <a:ext cx="2209320" cy="147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0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105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r>
              <a:rPr b="0" lang="en-US" sz="3200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and logical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Operator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106"/>
          <p:cNvSpPr txBox="1"/>
          <p:nvPr>
            <p:ph idx="4294967295" type="body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form of assignment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expression 1?  expression 2 : expression 3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is executed if 1 is true, 3 is executed if 1 is false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Typically paired with assignment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min = (f&lt;g) ? f : g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Precedence right above assignment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Associativity is right to left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106"/>
          <p:cNvSpPr txBox="1"/>
          <p:nvPr/>
        </p:nvSpPr>
        <p:spPr>
          <a:xfrm>
            <a:off x="276550" y="5036350"/>
            <a:ext cx="8736000" cy="1169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00"/>
                </a:solidFill>
              </a:rPr>
              <a:t>Read two integer number print user and show him the bigger number ?</a:t>
            </a:r>
            <a:endParaRPr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7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Precedence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8" name="Google Shape;798;p107"/>
          <p:cNvGraphicFramePr/>
          <p:nvPr/>
        </p:nvGraphicFramePr>
        <p:xfrm>
          <a:off x="990720" y="1340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1777675"/>
                <a:gridCol w="3911400"/>
                <a:gridCol w="1778050"/>
              </a:tblGrid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Associativity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64A2"/>
                    </a:solidFill>
                  </a:tcPr>
                </a:tc>
              </a:tr>
              <a:tr h="62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(unary) + - …  !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 plus/minus etc., logical Not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to left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/ %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Multiply, divide, remainder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-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subtract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 &gt;  &gt;=  &lt;=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Relational operators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==    !=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Equal, not equal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||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 :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to left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AF0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to left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  <p:sp>
        <p:nvSpPr>
          <p:cNvPr id="799" name="Google Shape;799;p107"/>
          <p:cNvSpPr/>
          <p:nvPr/>
        </p:nvSpPr>
        <p:spPr>
          <a:xfrm>
            <a:off x="76320" y="2743200"/>
            <a:ext cx="609120" cy="304776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9BBB59"/>
                </a:solidFill>
                <a:latin typeface="Verdana"/>
                <a:ea typeface="Verdana"/>
                <a:cs typeface="Verdana"/>
                <a:sym typeface="Verdana"/>
              </a:rPr>
              <a:t>INCREASING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07"/>
          <p:cNvSpPr/>
          <p:nvPr/>
        </p:nvSpPr>
        <p:spPr>
          <a:xfrm>
            <a:off x="117000" y="5835240"/>
            <a:ext cx="7052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07"/>
          <p:cNvSpPr/>
          <p:nvPr/>
        </p:nvSpPr>
        <p:spPr>
          <a:xfrm>
            <a:off x="73080" y="2373840"/>
            <a:ext cx="7678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Operators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08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and logical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08"/>
          <p:cNvSpPr/>
          <p:nvPr/>
        </p:nvSpPr>
        <p:spPr>
          <a:xfrm>
            <a:off x="1547640" y="5373360"/>
            <a:ext cx="640836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operators to form expressions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 library functions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14" name="Google Shape;814;p10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{A6248139-7E9C-4C62-8022-00876C7B213F}</a:tableStyleId>
              </a:tblPr>
              <a:tblGrid>
                <a:gridCol w="1522450"/>
                <a:gridCol w="1512000"/>
                <a:gridCol w="519480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abs(i)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the absolute value of an integer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ceil(d)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 up to closest higher integer value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floor(d)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 down to closest lower integer value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log(d)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natural log of a number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pow(d1,d2)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d1 raised to the power d2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rand()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a random integer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sqrt(d)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the square root of a number</a:t>
                      </a:r>
                      <a:endParaRPr b="0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815" name="Google Shape;815;p109"/>
          <p:cNvSpPr/>
          <p:nvPr/>
        </p:nvSpPr>
        <p:spPr>
          <a:xfrm>
            <a:off x="971640" y="5013000"/>
            <a:ext cx="763236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to include the header files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stdlib.h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and/or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math.h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several of these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09"/>
          <p:cNvSpPr/>
          <p:nvPr/>
        </p:nvSpPr>
        <p:spPr>
          <a:xfrm>
            <a:off x="1043640" y="5733360"/>
            <a:ext cx="712836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syntax :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= function(variable, variable ....);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Compile the code as    $ cc  filec.c  -lm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Usage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110"/>
          <p:cNvSpPr/>
          <p:nvPr/>
        </p:nvSpPr>
        <p:spPr>
          <a:xfrm>
            <a:off x="395640" y="1556640"/>
            <a:ext cx="7009920" cy="4204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&lt;stdlib.h&gt;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n;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double m;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 = rand() % 10 + 1;	// random number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printf("%d\n", n);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m = pow(n,2);		// raised to 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printf("%f\n", m);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m = sqrt(n);			// natural log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printf("%f\n", m);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10"/>
          <p:cNvSpPr/>
          <p:nvPr/>
        </p:nvSpPr>
        <p:spPr>
          <a:xfrm>
            <a:off x="7740360" y="3069000"/>
            <a:ext cx="935640" cy="1552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16.00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2.00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11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Practice Program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111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 C program to read a rupee amount (integer value) and break it up into the smallest possible number of bank notes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bank notes are in the denominations 2000, 500, 100, 50, 20, 10 and 5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use if else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Likely printf Exam Questions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4.bp.blogspot.com/-Ue73q7_iSGA/WLxhCTFMrAI/AAAAAAAAAZI/Dc9XF2Lhrq4lHIziDrloZN9-IlKUVFnDQCLcB/s1600/Rhombus_Pattern.JPG" id="447" name="Google Shape;44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640" y="2421000"/>
            <a:ext cx="3028680" cy="2304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4.bp.blogspot.com/-P9WAhkqdRSE/WLxmWczCW5I/AAAAAAAAAZo/tsBqcsOEjNUWFOhULYHWduAM_u91PNtTQCLcB/s1600/Hollow_Right_Pyramid_Pattern.JPG" id="448" name="Google Shape;44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000" y="2421000"/>
            <a:ext cx="3038040" cy="231408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8"/>
          <p:cNvSpPr/>
          <p:nvPr/>
        </p:nvSpPr>
        <p:spPr>
          <a:xfrm>
            <a:off x="755640" y="5229360"/>
            <a:ext cx="7344360" cy="106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some pattern we give you, not necessarily these ones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2"/>
          <p:cNvSpPr txBox="1"/>
          <p:nvPr>
            <p:ph idx="4294967295" type="title"/>
          </p:nvPr>
        </p:nvSpPr>
        <p:spPr>
          <a:xfrm>
            <a:off x="395640" y="-90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Program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112"/>
          <p:cNvSpPr/>
          <p:nvPr/>
        </p:nvSpPr>
        <p:spPr>
          <a:xfrm>
            <a:off x="1162080" y="1190520"/>
            <a:ext cx="7009920" cy="52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main(){ 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const int N1 = 2000, N2 = 500, N3 = 100, N4 = 50, N5 = 20, N6 = 10, N7 = 5;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notes_1, notes_2, notes_3, notes_4, notes_5, notes_6, notes_7;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amount;         // input amount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scanf("%d",&amp;amount);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printf("Input amount: Rs %d\n\n", amount);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// calculations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notes_1 = amount/N1;    amount = amount%N1;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notes_2 = amount/N2;    amount = amount%N2;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notes_3 = amount/N3;    amount = amount%N3;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notes_4 = amount/N4;    amount = amount%N4;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notes_5 = amount/N5;    amount = amount%N5;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notes_6 = amount/N6;    amount = amount%N6;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notes_7 = amount/N7;    amount = amount%N7;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printf("%d notes of Rs. %d\n", notes_1, N1);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printf("%d notes of Rs. %d\n", notes_2, N2);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printf("%d notes of Rs. %d\n", notes_3, N3);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printf("%d notes of Rs. %d\n", notes_4, N4);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printf("%d notes of Rs. %d\n", notes_5, N5);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printf("%d notes of Rs. %d\n", notes_6, N6);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printf("%d notes of Rs. %d\n", notes_7, N7);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13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13"/>
          <p:cNvSpPr/>
          <p:nvPr/>
        </p:nvSpPr>
        <p:spPr>
          <a:xfrm>
            <a:off x="1115640" y="2079000"/>
            <a:ext cx="7009920" cy="28328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Input amount: Rs 4234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 notes of Rs. 2000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 notes of Rs. 500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 notes of Rs. 100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 notes of Rs. 50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 notes of Rs. 20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 notes of Rs. 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 notes of Rs. 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1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14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1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only arithmetic expressions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handle exceptions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handle cases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run the program over and over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statements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Switch-case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only unitary variable declarations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to write out expressions for all variables individually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Statements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15"/>
          <p:cNvSpPr txBox="1"/>
          <p:nvPr>
            <p:ph idx="1"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115"/>
          <p:cNvSpPr txBox="1"/>
          <p:nvPr>
            <p:ph idx="1"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programiz.com/sites/tutorial2program/files/c-if-else.jpg" id="855" name="Google Shape;855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40" y="2637000"/>
            <a:ext cx="2335320" cy="1432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raftcuts.com/media/catalog/product/cache/42/image/d9ae38d158c965cc5cb1d8e855ff745b/v/i/vinyl_arrows_arrow_sign_two_directions.jpg" id="856" name="Google Shape;856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44000" y="4365360"/>
            <a:ext cx="2435040" cy="1826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.stack.imgur.com/KesVC.jpg" id="857" name="Google Shape;857;p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8000" y="3069000"/>
            <a:ext cx="3323520" cy="246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Statements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16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 of control so far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to bottom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16"/>
          <p:cNvSpPr/>
          <p:nvPr/>
        </p:nvSpPr>
        <p:spPr>
          <a:xfrm>
            <a:off x="827640" y="2997000"/>
            <a:ext cx="7009920" cy="36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&lt;stdlib.h&gt;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n;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double m;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scanf(“%d”,&amp;n);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m = log(n);			// natural log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printf("%f\n", m);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7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Branching: Use Case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117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when n is negative?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117"/>
          <p:cNvSpPr/>
          <p:nvPr/>
        </p:nvSpPr>
        <p:spPr>
          <a:xfrm>
            <a:off x="874080" y="2565000"/>
            <a:ext cx="7009920" cy="36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&lt;stdlib.h&gt;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n;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double m;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scanf(“%d”,&amp;n);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m = log(n);			// natural log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printf("%f\n", m);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 Statement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118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ask program to skip to a particular arbitrary location in your code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–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 label;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label: expression;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control goes to the statement beginning with the label in the goto statement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Solving the Use Case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119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119"/>
          <p:cNvSpPr/>
          <p:nvPr/>
        </p:nvSpPr>
        <p:spPr>
          <a:xfrm>
            <a:off x="395640" y="1568880"/>
            <a:ext cx="8064360" cy="4478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&lt;stdlib.h&gt;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n;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double m;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printf(“Please enter a positive number: ”);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scanf(“%d”,&amp;n);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roid Sans Mono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if (n&lt;0)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goto error;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m = log(n);			// natural log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printf("%f\n", m);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error:  printf(“Why can’t you follow instructions?");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2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 Statement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120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computer programmer is someone who, when asked to go to hell, objects to the use of the word ‘goto’	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(Almost) never use goto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just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 arbitrary, makes code hard to understand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php.net/manual/en/images/0baa1b9fae6aec55bbb73037f3016001-xkcd-goto.png" id="891" name="Google Shape;891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40" y="4365000"/>
            <a:ext cx="7048080" cy="191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21"/>
          <p:cNvSpPr txBox="1"/>
          <p:nvPr>
            <p:ph idx="4294967295" type="title"/>
          </p:nvPr>
        </p:nvSpPr>
        <p:spPr>
          <a:xfrm>
            <a:off x="609480" y="76320"/>
            <a:ext cx="815292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Branching Statements in C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121"/>
          <p:cNvSpPr txBox="1"/>
          <p:nvPr>
            <p:ph idx="4294967295" type="body"/>
          </p:nvPr>
        </p:nvSpPr>
        <p:spPr>
          <a:xfrm>
            <a:off x="323640" y="1292400"/>
            <a:ext cx="8496720" cy="518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types of conditional statements in C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(cond) action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(cond) action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else some-other-action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switch-case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action is a sequence of one or more statements!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/>
          <p:nvPr>
            <p:ph idx="4294967295" type="title"/>
          </p:nvPr>
        </p:nvSpPr>
        <p:spPr>
          <a:xfrm>
            <a:off x="533520" y="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Scanf Review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9"/>
          <p:cNvSpPr txBox="1"/>
          <p:nvPr>
            <p:ph idx="4294967295" type="body"/>
          </p:nvPr>
        </p:nvSpPr>
        <p:spPr>
          <a:xfrm>
            <a:off x="0" y="2590920"/>
            <a:ext cx="9143640" cy="11426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712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lang="en-US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scanf("%d", &amp;km);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9"/>
          <p:cNvSpPr/>
          <p:nvPr/>
        </p:nvSpPr>
        <p:spPr>
          <a:xfrm>
            <a:off x="21240" y="1217160"/>
            <a:ext cx="9122760" cy="942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the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the variable name. DO NOT FORGET IT.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9"/>
          <p:cNvSpPr/>
          <p:nvPr/>
        </p:nvSpPr>
        <p:spPr>
          <a:xfrm>
            <a:off x="311400" y="4648320"/>
            <a:ext cx="8457840" cy="22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 in " " contains only the placeholders corresponding to the list of variables after it.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 to use one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scanf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 at a time to input value into one variable.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22"/>
          <p:cNvSpPr txBox="1"/>
          <p:nvPr>
            <p:ph idx="4294967295" type="title"/>
          </p:nvPr>
        </p:nvSpPr>
        <p:spPr>
          <a:xfrm>
            <a:off x="45720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122"/>
          <p:cNvSpPr txBox="1"/>
          <p:nvPr>
            <p:ph idx="4294967295" type="body"/>
          </p:nvPr>
        </p:nvSpPr>
        <p:spPr>
          <a:xfrm>
            <a:off x="609475" y="914400"/>
            <a:ext cx="77721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form of the if statement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22"/>
          <p:cNvSpPr/>
          <p:nvPr/>
        </p:nvSpPr>
        <p:spPr>
          <a:xfrm>
            <a:off x="1940040" y="1613160"/>
            <a:ext cx="4647960" cy="1599480"/>
          </a:xfrm>
          <a:prstGeom prst="roundRect">
            <a:avLst>
              <a:gd fmla="val 16667" name="adj"/>
            </a:avLst>
          </a:prstGeom>
          <a:solidFill>
            <a:srgbClr val="8BE6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(expression)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statement S1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S2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22"/>
          <p:cNvSpPr/>
          <p:nvPr/>
        </p:nvSpPr>
        <p:spPr>
          <a:xfrm>
            <a:off x="8053920" y="990720"/>
            <a:ext cx="412560" cy="44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4286" y="42262"/>
                </a:moveTo>
                <a:cubicBezTo>
                  <a:pt x="34286" y="29200"/>
                  <a:pt x="45798" y="18612"/>
                  <a:pt x="60000" y="18612"/>
                </a:cubicBezTo>
                <a:cubicBezTo>
                  <a:pt x="74202" y="18612"/>
                  <a:pt x="85714" y="29200"/>
                  <a:pt x="85714" y="42262"/>
                </a:cubicBezTo>
                <a:lnTo>
                  <a:pt x="85714" y="42262"/>
                </a:lnTo>
                <a:cubicBezTo>
                  <a:pt x="85714" y="52058"/>
                  <a:pt x="79958" y="60000"/>
                  <a:pt x="72857" y="60000"/>
                </a:cubicBezTo>
                <a:cubicBezTo>
                  <a:pt x="69307" y="60000"/>
                  <a:pt x="66429" y="63971"/>
                  <a:pt x="66429" y="68869"/>
                </a:cubicBezTo>
                <a:lnTo>
                  <a:pt x="66429" y="80694"/>
                </a:lnTo>
                <a:lnTo>
                  <a:pt x="53571" y="80694"/>
                </a:lnTo>
                <a:lnTo>
                  <a:pt x="53571" y="68869"/>
                </a:lnTo>
                <a:lnTo>
                  <a:pt x="53571" y="68869"/>
                </a:lnTo>
                <a:cubicBezTo>
                  <a:pt x="53571" y="59073"/>
                  <a:pt x="59328" y="51131"/>
                  <a:pt x="66429" y="51131"/>
                </a:cubicBezTo>
                <a:cubicBezTo>
                  <a:pt x="69979" y="51131"/>
                  <a:pt x="72857" y="47160"/>
                  <a:pt x="72857" y="42262"/>
                </a:cubicBezTo>
                <a:cubicBezTo>
                  <a:pt x="72857" y="35731"/>
                  <a:pt x="67101" y="30437"/>
                  <a:pt x="60000" y="30437"/>
                </a:cubicBezTo>
                <a:cubicBezTo>
                  <a:pt x="52899" y="30437"/>
                  <a:pt x="47143" y="35731"/>
                  <a:pt x="47143" y="42262"/>
                </a:cubicBezTo>
                <a:close/>
                <a:moveTo>
                  <a:pt x="60000" y="83651"/>
                </a:moveTo>
                <a:lnTo>
                  <a:pt x="60000" y="83651"/>
                </a:lnTo>
                <a:cubicBezTo>
                  <a:pt x="65326" y="83651"/>
                  <a:pt x="69643" y="87621"/>
                  <a:pt x="69643" y="92519"/>
                </a:cubicBezTo>
                <a:cubicBezTo>
                  <a:pt x="69643" y="97418"/>
                  <a:pt x="65326" y="101388"/>
                  <a:pt x="60000" y="101388"/>
                </a:cubicBezTo>
                <a:cubicBezTo>
                  <a:pt x="54674" y="101388"/>
                  <a:pt x="50357" y="97418"/>
                  <a:pt x="50357" y="92519"/>
                </a:cubicBezTo>
                <a:cubicBezTo>
                  <a:pt x="50357" y="87621"/>
                  <a:pt x="54674" y="83651"/>
                  <a:pt x="60000" y="83651"/>
                </a:cubicBezTo>
                <a:close/>
              </a:path>
              <a:path extrusionOk="0" fill="darken" h="120000" w="120000">
                <a:moveTo>
                  <a:pt x="34286" y="42262"/>
                </a:moveTo>
                <a:cubicBezTo>
                  <a:pt x="34286" y="29200"/>
                  <a:pt x="45798" y="18612"/>
                  <a:pt x="60000" y="18612"/>
                </a:cubicBezTo>
                <a:cubicBezTo>
                  <a:pt x="74202" y="18612"/>
                  <a:pt x="85714" y="29200"/>
                  <a:pt x="85714" y="42262"/>
                </a:cubicBezTo>
                <a:lnTo>
                  <a:pt x="85714" y="42262"/>
                </a:lnTo>
                <a:cubicBezTo>
                  <a:pt x="85714" y="52058"/>
                  <a:pt x="79958" y="60000"/>
                  <a:pt x="72857" y="60000"/>
                </a:cubicBezTo>
                <a:cubicBezTo>
                  <a:pt x="69307" y="60000"/>
                  <a:pt x="66429" y="63971"/>
                  <a:pt x="66429" y="68869"/>
                </a:cubicBezTo>
                <a:lnTo>
                  <a:pt x="66429" y="80694"/>
                </a:lnTo>
                <a:lnTo>
                  <a:pt x="53571" y="80694"/>
                </a:lnTo>
                <a:lnTo>
                  <a:pt x="53571" y="68869"/>
                </a:lnTo>
                <a:lnTo>
                  <a:pt x="53571" y="68869"/>
                </a:lnTo>
                <a:cubicBezTo>
                  <a:pt x="53571" y="59073"/>
                  <a:pt x="59328" y="51131"/>
                  <a:pt x="66429" y="51131"/>
                </a:cubicBezTo>
                <a:cubicBezTo>
                  <a:pt x="69979" y="51131"/>
                  <a:pt x="72857" y="47160"/>
                  <a:pt x="72857" y="42262"/>
                </a:cubicBezTo>
                <a:cubicBezTo>
                  <a:pt x="72857" y="35731"/>
                  <a:pt x="67101" y="30437"/>
                  <a:pt x="60000" y="30437"/>
                </a:cubicBezTo>
                <a:cubicBezTo>
                  <a:pt x="52899" y="30437"/>
                  <a:pt x="47143" y="35731"/>
                  <a:pt x="47143" y="42262"/>
                </a:cubicBezTo>
                <a:close/>
                <a:moveTo>
                  <a:pt x="60000" y="83651"/>
                </a:moveTo>
                <a:lnTo>
                  <a:pt x="60000" y="83651"/>
                </a:lnTo>
                <a:cubicBezTo>
                  <a:pt x="65326" y="83651"/>
                  <a:pt x="69643" y="87621"/>
                  <a:pt x="69643" y="92519"/>
                </a:cubicBezTo>
                <a:cubicBezTo>
                  <a:pt x="69643" y="97418"/>
                  <a:pt x="65326" y="101388"/>
                  <a:pt x="60000" y="101388"/>
                </a:cubicBezTo>
                <a:cubicBezTo>
                  <a:pt x="54674" y="101388"/>
                  <a:pt x="50357" y="97418"/>
                  <a:pt x="50357" y="92519"/>
                </a:cubicBezTo>
                <a:cubicBezTo>
                  <a:pt x="50357" y="87621"/>
                  <a:pt x="54674" y="83651"/>
                  <a:pt x="60000" y="83651"/>
                </a:cubicBezTo>
                <a:close/>
              </a:path>
              <a:path extrusionOk="0" fill="none" h="120000" w="120000">
                <a:moveTo>
                  <a:pt x="34286" y="42262"/>
                </a:moveTo>
                <a:cubicBezTo>
                  <a:pt x="34286" y="29200"/>
                  <a:pt x="45798" y="18612"/>
                  <a:pt x="60000" y="18612"/>
                </a:cubicBezTo>
                <a:cubicBezTo>
                  <a:pt x="74202" y="18612"/>
                  <a:pt x="85714" y="29200"/>
                  <a:pt x="85714" y="42262"/>
                </a:cubicBezTo>
                <a:lnTo>
                  <a:pt x="85714" y="42262"/>
                </a:lnTo>
                <a:cubicBezTo>
                  <a:pt x="85714" y="52058"/>
                  <a:pt x="79958" y="60000"/>
                  <a:pt x="72857" y="60000"/>
                </a:cubicBezTo>
                <a:cubicBezTo>
                  <a:pt x="69307" y="60000"/>
                  <a:pt x="66429" y="63971"/>
                  <a:pt x="66429" y="68869"/>
                </a:cubicBezTo>
                <a:lnTo>
                  <a:pt x="66429" y="80694"/>
                </a:lnTo>
                <a:lnTo>
                  <a:pt x="53571" y="80694"/>
                </a:lnTo>
                <a:lnTo>
                  <a:pt x="53571" y="68869"/>
                </a:lnTo>
                <a:lnTo>
                  <a:pt x="53571" y="68869"/>
                </a:lnTo>
                <a:cubicBezTo>
                  <a:pt x="53571" y="59073"/>
                  <a:pt x="59328" y="51131"/>
                  <a:pt x="66429" y="51131"/>
                </a:cubicBezTo>
                <a:cubicBezTo>
                  <a:pt x="69979" y="51131"/>
                  <a:pt x="72857" y="47160"/>
                  <a:pt x="72857" y="42262"/>
                </a:cubicBezTo>
                <a:cubicBezTo>
                  <a:pt x="72857" y="35731"/>
                  <a:pt x="67101" y="30437"/>
                  <a:pt x="60000" y="30437"/>
                </a:cubicBezTo>
                <a:cubicBezTo>
                  <a:pt x="52899" y="30437"/>
                  <a:pt x="47143" y="35731"/>
                  <a:pt x="47143" y="42262"/>
                </a:cubicBezTo>
                <a:close/>
                <a:moveTo>
                  <a:pt x="60000" y="83651"/>
                </a:moveTo>
                <a:lnTo>
                  <a:pt x="60000" y="83651"/>
                </a:lnTo>
                <a:cubicBezTo>
                  <a:pt x="65326" y="83651"/>
                  <a:pt x="69643" y="87621"/>
                  <a:pt x="69643" y="92519"/>
                </a:cubicBezTo>
                <a:cubicBezTo>
                  <a:pt x="69643" y="97418"/>
                  <a:pt x="65326" y="101388"/>
                  <a:pt x="60000" y="101388"/>
                </a:cubicBezTo>
                <a:cubicBezTo>
                  <a:pt x="54674" y="101388"/>
                  <a:pt x="50357" y="97418"/>
                  <a:pt x="50357" y="92519"/>
                </a:cubicBezTo>
                <a:cubicBezTo>
                  <a:pt x="50357" y="87621"/>
                  <a:pt x="54674" y="83651"/>
                  <a:pt x="60000" y="83651"/>
                </a:cubicBez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22"/>
          <p:cNvSpPr/>
          <p:nvPr/>
        </p:nvSpPr>
        <p:spPr>
          <a:xfrm rot="2700000">
            <a:off x="7496280" y="2533680"/>
            <a:ext cx="776880" cy="4582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895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22"/>
          <p:cNvSpPr/>
          <p:nvPr/>
        </p:nvSpPr>
        <p:spPr>
          <a:xfrm rot="8100000">
            <a:off x="7557480" y="1540800"/>
            <a:ext cx="776880" cy="458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895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22"/>
          <p:cNvSpPr/>
          <p:nvPr/>
        </p:nvSpPr>
        <p:spPr>
          <a:xfrm>
            <a:off x="7498080" y="2057400"/>
            <a:ext cx="469080" cy="363960"/>
          </a:xfrm>
          <a:prstGeom prst="rect">
            <a:avLst/>
          </a:prstGeom>
          <a:noFill/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22"/>
          <p:cNvSpPr/>
          <p:nvPr/>
        </p:nvSpPr>
        <p:spPr>
          <a:xfrm>
            <a:off x="7944840" y="3048120"/>
            <a:ext cx="469080" cy="363960"/>
          </a:xfrm>
          <a:prstGeom prst="rect">
            <a:avLst/>
          </a:prstGeom>
          <a:noFill/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22"/>
          <p:cNvSpPr/>
          <p:nvPr/>
        </p:nvSpPr>
        <p:spPr>
          <a:xfrm rot="9525000">
            <a:off x="8155800" y="1497960"/>
            <a:ext cx="621720" cy="1599480"/>
          </a:xfrm>
          <a:prstGeom prst="bentArrow">
            <a:avLst>
              <a:gd fmla="val 25000" name="adj1"/>
              <a:gd fmla="val 26222" name="adj2"/>
              <a:gd fmla="val 25000" name="adj3"/>
              <a:gd fmla="val 43750" name="adj4"/>
            </a:avLst>
          </a:prstGeom>
          <a:solidFill>
            <a:srgbClr val="938953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22"/>
          <p:cNvSpPr/>
          <p:nvPr/>
        </p:nvSpPr>
        <p:spPr>
          <a:xfrm rot="-2649600">
            <a:off x="7459200" y="1293480"/>
            <a:ext cx="649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22"/>
          <p:cNvSpPr/>
          <p:nvPr/>
        </p:nvSpPr>
        <p:spPr>
          <a:xfrm rot="4012200">
            <a:off x="8341200" y="1405440"/>
            <a:ext cx="72396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22"/>
          <p:cNvSpPr txBox="1"/>
          <p:nvPr/>
        </p:nvSpPr>
        <p:spPr>
          <a:xfrm>
            <a:off x="112125" y="3788750"/>
            <a:ext cx="90462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3080" lvl="0" marL="343080" rtl="0" algn="l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of if statement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rtl="0" algn="l"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the expression is evaluated.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rtl="0" algn="l"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evaluates to a non-zero value, then S1 is executed and then control (program counter) moves to the statement S2.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rtl="0" algn="l"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expression evaluates to 0, then S2 is executed.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23"/>
          <p:cNvSpPr txBox="1"/>
          <p:nvPr>
            <p:ph idx="4294967295" type="title"/>
          </p:nvPr>
        </p:nvSpPr>
        <p:spPr>
          <a:xfrm>
            <a:off x="45720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if-else Statement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23"/>
          <p:cNvSpPr txBox="1"/>
          <p:nvPr>
            <p:ph idx="4294967295" type="body"/>
          </p:nvPr>
        </p:nvSpPr>
        <p:spPr>
          <a:xfrm>
            <a:off x="609480" y="685800"/>
            <a:ext cx="7772040" cy="58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form of the if-else statement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of if-else statement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the expression is evaluated.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it evaluates to a non-zero value, then S1 is executed and then control (program counter) moves to S3.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expression evaluates to 0, then S2 is executed and then control moves to S3.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S1/S2 can be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statements!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123"/>
          <p:cNvSpPr/>
          <p:nvPr/>
        </p:nvSpPr>
        <p:spPr>
          <a:xfrm>
            <a:off x="1600200" y="1295280"/>
            <a:ext cx="4647960" cy="1968840"/>
          </a:xfrm>
          <a:prstGeom prst="roundRect">
            <a:avLst>
              <a:gd fmla="val 16667" name="adj"/>
            </a:avLst>
          </a:prstGeom>
          <a:solidFill>
            <a:srgbClr val="8BE6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(expression)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statement S1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statement S2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S3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23"/>
          <p:cNvSpPr/>
          <p:nvPr/>
        </p:nvSpPr>
        <p:spPr>
          <a:xfrm>
            <a:off x="8053920" y="990720"/>
            <a:ext cx="30636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4286" y="47077"/>
                </a:moveTo>
                <a:cubicBezTo>
                  <a:pt x="34286" y="37561"/>
                  <a:pt x="45798" y="29846"/>
                  <a:pt x="60000" y="29846"/>
                </a:cubicBezTo>
                <a:cubicBezTo>
                  <a:pt x="74202" y="29846"/>
                  <a:pt x="85714" y="37561"/>
                  <a:pt x="85714" y="47077"/>
                </a:cubicBezTo>
                <a:cubicBezTo>
                  <a:pt x="85714" y="54214"/>
                  <a:pt x="79958" y="60000"/>
                  <a:pt x="72857" y="60000"/>
                </a:cubicBezTo>
                <a:cubicBezTo>
                  <a:pt x="69307" y="60000"/>
                  <a:pt x="66429" y="62893"/>
                  <a:pt x="66429" y="66461"/>
                </a:cubicBezTo>
                <a:lnTo>
                  <a:pt x="66429" y="75077"/>
                </a:lnTo>
                <a:lnTo>
                  <a:pt x="53571" y="75077"/>
                </a:lnTo>
                <a:lnTo>
                  <a:pt x="53571" y="66461"/>
                </a:lnTo>
                <a:lnTo>
                  <a:pt x="53571" y="66461"/>
                </a:lnTo>
                <a:cubicBezTo>
                  <a:pt x="53571" y="59324"/>
                  <a:pt x="59328" y="53539"/>
                  <a:pt x="66429" y="53539"/>
                </a:cubicBezTo>
                <a:cubicBezTo>
                  <a:pt x="69979" y="53539"/>
                  <a:pt x="72857" y="50646"/>
                  <a:pt x="72857" y="47077"/>
                </a:cubicBezTo>
                <a:cubicBezTo>
                  <a:pt x="72857" y="42319"/>
                  <a:pt x="67101" y="38462"/>
                  <a:pt x="60000" y="38462"/>
                </a:cubicBezTo>
                <a:cubicBezTo>
                  <a:pt x="52899" y="38462"/>
                  <a:pt x="47143" y="42319"/>
                  <a:pt x="47143" y="47077"/>
                </a:cubicBezTo>
                <a:close/>
                <a:moveTo>
                  <a:pt x="60000" y="77231"/>
                </a:moveTo>
                <a:lnTo>
                  <a:pt x="60000" y="77231"/>
                </a:lnTo>
                <a:cubicBezTo>
                  <a:pt x="65326" y="77231"/>
                  <a:pt x="69643" y="80123"/>
                  <a:pt x="69643" y="83692"/>
                </a:cubicBezTo>
                <a:cubicBezTo>
                  <a:pt x="69643" y="87261"/>
                  <a:pt x="65326" y="90154"/>
                  <a:pt x="60000" y="90154"/>
                </a:cubicBezTo>
                <a:cubicBezTo>
                  <a:pt x="54674" y="90154"/>
                  <a:pt x="50357" y="87261"/>
                  <a:pt x="50357" y="83692"/>
                </a:cubicBezTo>
                <a:cubicBezTo>
                  <a:pt x="50357" y="80123"/>
                  <a:pt x="54674" y="77231"/>
                  <a:pt x="60000" y="77231"/>
                </a:cubicBezTo>
                <a:close/>
              </a:path>
              <a:path extrusionOk="0" fill="darken" h="120000" w="120000">
                <a:moveTo>
                  <a:pt x="34286" y="47077"/>
                </a:moveTo>
                <a:cubicBezTo>
                  <a:pt x="34286" y="37561"/>
                  <a:pt x="45798" y="29846"/>
                  <a:pt x="60000" y="29846"/>
                </a:cubicBezTo>
                <a:cubicBezTo>
                  <a:pt x="74202" y="29846"/>
                  <a:pt x="85714" y="37561"/>
                  <a:pt x="85714" y="47077"/>
                </a:cubicBezTo>
                <a:cubicBezTo>
                  <a:pt x="85714" y="54214"/>
                  <a:pt x="79958" y="60000"/>
                  <a:pt x="72857" y="60000"/>
                </a:cubicBezTo>
                <a:cubicBezTo>
                  <a:pt x="69307" y="60000"/>
                  <a:pt x="66429" y="62893"/>
                  <a:pt x="66429" y="66461"/>
                </a:cubicBezTo>
                <a:lnTo>
                  <a:pt x="66429" y="75077"/>
                </a:lnTo>
                <a:lnTo>
                  <a:pt x="53571" y="75077"/>
                </a:lnTo>
                <a:lnTo>
                  <a:pt x="53571" y="66461"/>
                </a:lnTo>
                <a:lnTo>
                  <a:pt x="53571" y="66461"/>
                </a:lnTo>
                <a:cubicBezTo>
                  <a:pt x="53571" y="59324"/>
                  <a:pt x="59328" y="53539"/>
                  <a:pt x="66429" y="53539"/>
                </a:cubicBezTo>
                <a:cubicBezTo>
                  <a:pt x="69979" y="53539"/>
                  <a:pt x="72857" y="50646"/>
                  <a:pt x="72857" y="47077"/>
                </a:cubicBezTo>
                <a:cubicBezTo>
                  <a:pt x="72857" y="42319"/>
                  <a:pt x="67101" y="38462"/>
                  <a:pt x="60000" y="38462"/>
                </a:cubicBezTo>
                <a:cubicBezTo>
                  <a:pt x="52899" y="38462"/>
                  <a:pt x="47143" y="42319"/>
                  <a:pt x="47143" y="47077"/>
                </a:cubicBezTo>
                <a:close/>
                <a:moveTo>
                  <a:pt x="60000" y="77231"/>
                </a:moveTo>
                <a:lnTo>
                  <a:pt x="60000" y="77231"/>
                </a:lnTo>
                <a:cubicBezTo>
                  <a:pt x="65326" y="77231"/>
                  <a:pt x="69643" y="80123"/>
                  <a:pt x="69643" y="83692"/>
                </a:cubicBezTo>
                <a:cubicBezTo>
                  <a:pt x="69643" y="87261"/>
                  <a:pt x="65326" y="90154"/>
                  <a:pt x="60000" y="90154"/>
                </a:cubicBezTo>
                <a:cubicBezTo>
                  <a:pt x="54674" y="90154"/>
                  <a:pt x="50357" y="87261"/>
                  <a:pt x="50357" y="83692"/>
                </a:cubicBezTo>
                <a:cubicBezTo>
                  <a:pt x="50357" y="80123"/>
                  <a:pt x="54674" y="77231"/>
                  <a:pt x="60000" y="77231"/>
                </a:cubicBezTo>
                <a:close/>
              </a:path>
              <a:path extrusionOk="0" fill="none" h="120000" w="120000">
                <a:moveTo>
                  <a:pt x="34286" y="47077"/>
                </a:moveTo>
                <a:cubicBezTo>
                  <a:pt x="34286" y="37561"/>
                  <a:pt x="45798" y="29846"/>
                  <a:pt x="60000" y="29846"/>
                </a:cubicBezTo>
                <a:cubicBezTo>
                  <a:pt x="74202" y="29846"/>
                  <a:pt x="85714" y="37561"/>
                  <a:pt x="85714" y="47077"/>
                </a:cubicBezTo>
                <a:cubicBezTo>
                  <a:pt x="85714" y="54214"/>
                  <a:pt x="79958" y="60000"/>
                  <a:pt x="72857" y="60000"/>
                </a:cubicBezTo>
                <a:cubicBezTo>
                  <a:pt x="69307" y="60000"/>
                  <a:pt x="66429" y="62893"/>
                  <a:pt x="66429" y="66461"/>
                </a:cubicBezTo>
                <a:lnTo>
                  <a:pt x="66429" y="75077"/>
                </a:lnTo>
                <a:lnTo>
                  <a:pt x="53571" y="75077"/>
                </a:lnTo>
                <a:lnTo>
                  <a:pt x="53571" y="66461"/>
                </a:lnTo>
                <a:lnTo>
                  <a:pt x="53571" y="66461"/>
                </a:lnTo>
                <a:cubicBezTo>
                  <a:pt x="53571" y="59324"/>
                  <a:pt x="59328" y="53539"/>
                  <a:pt x="66429" y="53539"/>
                </a:cubicBezTo>
                <a:cubicBezTo>
                  <a:pt x="69979" y="53539"/>
                  <a:pt x="72857" y="50646"/>
                  <a:pt x="72857" y="47077"/>
                </a:cubicBezTo>
                <a:cubicBezTo>
                  <a:pt x="72857" y="42319"/>
                  <a:pt x="67101" y="38462"/>
                  <a:pt x="60000" y="38462"/>
                </a:cubicBezTo>
                <a:cubicBezTo>
                  <a:pt x="52899" y="38462"/>
                  <a:pt x="47143" y="42319"/>
                  <a:pt x="47143" y="47077"/>
                </a:cubicBezTo>
                <a:close/>
                <a:moveTo>
                  <a:pt x="60000" y="77231"/>
                </a:moveTo>
                <a:lnTo>
                  <a:pt x="60000" y="77231"/>
                </a:lnTo>
                <a:cubicBezTo>
                  <a:pt x="65326" y="77231"/>
                  <a:pt x="69643" y="80123"/>
                  <a:pt x="69643" y="83692"/>
                </a:cubicBezTo>
                <a:cubicBezTo>
                  <a:pt x="69643" y="87261"/>
                  <a:pt x="65326" y="90154"/>
                  <a:pt x="60000" y="90154"/>
                </a:cubicBezTo>
                <a:cubicBezTo>
                  <a:pt x="54674" y="90154"/>
                  <a:pt x="50357" y="87261"/>
                  <a:pt x="50357" y="83692"/>
                </a:cubicBezTo>
                <a:cubicBezTo>
                  <a:pt x="50357" y="80123"/>
                  <a:pt x="54674" y="77231"/>
                  <a:pt x="60000" y="77231"/>
                </a:cubicBez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23"/>
          <p:cNvSpPr/>
          <p:nvPr/>
        </p:nvSpPr>
        <p:spPr>
          <a:xfrm rot="2700000">
            <a:off x="7496280" y="2533680"/>
            <a:ext cx="776880" cy="4582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895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23"/>
          <p:cNvSpPr/>
          <p:nvPr/>
        </p:nvSpPr>
        <p:spPr>
          <a:xfrm rot="8100000">
            <a:off x="7496280" y="1551240"/>
            <a:ext cx="776880" cy="458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895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23"/>
          <p:cNvSpPr/>
          <p:nvPr/>
        </p:nvSpPr>
        <p:spPr>
          <a:xfrm>
            <a:off x="8445960" y="2068560"/>
            <a:ext cx="469080" cy="363960"/>
          </a:xfrm>
          <a:prstGeom prst="rect">
            <a:avLst/>
          </a:prstGeom>
          <a:noFill/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23"/>
          <p:cNvSpPr/>
          <p:nvPr/>
        </p:nvSpPr>
        <p:spPr>
          <a:xfrm>
            <a:off x="7498080" y="2057400"/>
            <a:ext cx="469080" cy="363960"/>
          </a:xfrm>
          <a:prstGeom prst="rect">
            <a:avLst/>
          </a:prstGeom>
          <a:noFill/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23"/>
          <p:cNvSpPr/>
          <p:nvPr/>
        </p:nvSpPr>
        <p:spPr>
          <a:xfrm>
            <a:off x="7944840" y="3048120"/>
            <a:ext cx="469080" cy="363960"/>
          </a:xfrm>
          <a:prstGeom prst="rect">
            <a:avLst/>
          </a:prstGeom>
          <a:noFill/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23"/>
          <p:cNvSpPr/>
          <p:nvPr/>
        </p:nvSpPr>
        <p:spPr>
          <a:xfrm rot="2700000">
            <a:off x="8119440" y="1545840"/>
            <a:ext cx="776880" cy="4582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895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23"/>
          <p:cNvSpPr/>
          <p:nvPr/>
        </p:nvSpPr>
        <p:spPr>
          <a:xfrm rot="8100000">
            <a:off x="8074080" y="2533680"/>
            <a:ext cx="776880" cy="458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895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23"/>
          <p:cNvSpPr/>
          <p:nvPr/>
        </p:nvSpPr>
        <p:spPr>
          <a:xfrm rot="-2649600">
            <a:off x="7358760" y="1293480"/>
            <a:ext cx="649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23"/>
          <p:cNvSpPr/>
          <p:nvPr/>
        </p:nvSpPr>
        <p:spPr>
          <a:xfrm rot="2740200">
            <a:off x="8341200" y="1404720"/>
            <a:ext cx="723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24"/>
          <p:cNvSpPr/>
          <p:nvPr/>
        </p:nvSpPr>
        <p:spPr>
          <a:xfrm>
            <a:off x="623160" y="4245840"/>
            <a:ext cx="155400" cy="181200"/>
          </a:xfrm>
          <a:prstGeom prst="ellipse">
            <a:avLst/>
          </a:prstGeom>
          <a:noFill/>
          <a:ln cap="flat" cmpd="sng" w="28425">
            <a:solidFill>
              <a:srgbClr val="9999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8" name="Google Shape;938;p124"/>
          <p:cNvGrpSpPr/>
          <p:nvPr/>
        </p:nvGrpSpPr>
        <p:grpSpPr>
          <a:xfrm>
            <a:off x="391320" y="1340640"/>
            <a:ext cx="5486400" cy="2905200"/>
            <a:chOff x="619920" y="1340640"/>
            <a:chExt cx="5486400" cy="2905200"/>
          </a:xfrm>
        </p:grpSpPr>
        <p:sp>
          <p:nvSpPr>
            <p:cNvPr id="939" name="Google Shape;939;p124"/>
            <p:cNvSpPr/>
            <p:nvPr/>
          </p:nvSpPr>
          <p:spPr>
            <a:xfrm>
              <a:off x="1866240" y="1521720"/>
              <a:ext cx="360" cy="717480"/>
            </a:xfrm>
            <a:custGeom>
              <a:rect b="b" l="l" r="r" t="t"/>
              <a:pathLst>
                <a:path extrusionOk="0" h="20000" w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cap="flat" cmpd="sng" w="28425">
              <a:solidFill>
                <a:srgbClr val="9999CC"/>
              </a:solidFill>
              <a:prstDash val="solid"/>
              <a:round/>
              <a:headEnd len="med" w="med" type="triangle"/>
              <a:tailEnd len="sm" w="sm" type="none"/>
            </a:ln>
          </p:spPr>
        </p:sp>
        <p:sp>
          <p:nvSpPr>
            <p:cNvPr id="940" name="Google Shape;940;p124"/>
            <p:cNvSpPr/>
            <p:nvPr/>
          </p:nvSpPr>
          <p:spPr>
            <a:xfrm>
              <a:off x="1866240" y="3528360"/>
              <a:ext cx="360" cy="717480"/>
            </a:xfrm>
            <a:custGeom>
              <a:rect b="b" l="l" r="r" t="t"/>
              <a:pathLst>
                <a:path extrusionOk="0" h="20000" w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cap="flat" cmpd="sng" w="28425">
              <a:solidFill>
                <a:srgbClr val="9999CC"/>
              </a:solidFill>
              <a:prstDash val="solid"/>
              <a:round/>
              <a:headEnd len="med" w="med" type="triangle"/>
              <a:tailEnd len="sm" w="sm" type="none"/>
            </a:ln>
          </p:spPr>
        </p:sp>
        <p:sp>
          <p:nvSpPr>
            <p:cNvPr id="941" name="Google Shape;941;p124"/>
            <p:cNvSpPr/>
            <p:nvPr/>
          </p:nvSpPr>
          <p:spPr>
            <a:xfrm>
              <a:off x="1788480" y="1340640"/>
              <a:ext cx="155520" cy="181080"/>
            </a:xfrm>
            <a:prstGeom prst="ellipse">
              <a:avLst/>
            </a:prstGeom>
            <a:noFill/>
            <a:ln cap="flat" cmpd="sng" w="28425">
              <a:solidFill>
                <a:srgbClr val="9999C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24"/>
            <p:cNvSpPr/>
            <p:nvPr/>
          </p:nvSpPr>
          <p:spPr>
            <a:xfrm>
              <a:off x="3114000" y="2883600"/>
              <a:ext cx="622080" cy="360"/>
            </a:xfrm>
            <a:custGeom>
              <a:rect b="b" l="l" r="r" t="t"/>
              <a:pathLst>
                <a:path extrusionOk="0" h="20000" w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8425">
              <a:solidFill>
                <a:srgbClr val="9999CC"/>
              </a:solidFill>
              <a:prstDash val="solid"/>
              <a:round/>
              <a:headEnd len="med" w="med" type="triangle"/>
              <a:tailEnd len="sm" w="sm" type="none"/>
            </a:ln>
          </p:spPr>
        </p:sp>
        <p:sp>
          <p:nvSpPr>
            <p:cNvPr id="943" name="Google Shape;943;p124"/>
            <p:cNvSpPr/>
            <p:nvPr/>
          </p:nvSpPr>
          <p:spPr>
            <a:xfrm>
              <a:off x="1885320" y="3696480"/>
              <a:ext cx="2805120" cy="360"/>
            </a:xfrm>
            <a:custGeom>
              <a:rect b="b" l="l" r="r" t="t"/>
              <a:pathLst>
                <a:path extrusionOk="0" h="20000" w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8425">
              <a:solidFill>
                <a:srgbClr val="9999CC"/>
              </a:solidFill>
              <a:prstDash val="solid"/>
              <a:round/>
              <a:headEnd len="sm" w="sm" type="none"/>
              <a:tailEnd len="med" w="med" type="triangle"/>
            </a:ln>
          </p:spPr>
        </p:sp>
        <p:sp>
          <p:nvSpPr>
            <p:cNvPr id="944" name="Google Shape;944;p124"/>
            <p:cNvSpPr/>
            <p:nvPr/>
          </p:nvSpPr>
          <p:spPr>
            <a:xfrm>
              <a:off x="4671360" y="3066480"/>
              <a:ext cx="360" cy="630000"/>
            </a:xfrm>
            <a:custGeom>
              <a:rect b="b" l="l" r="r" t="t"/>
              <a:pathLst>
                <a:path extrusionOk="0" h="20000" w="20000">
                  <a:moveTo>
                    <a:pt x="0" y="0"/>
                  </a:moveTo>
                  <a:lnTo>
                    <a:pt x="0" y="19952"/>
                  </a:lnTo>
                </a:path>
              </a:pathLst>
            </a:custGeom>
            <a:noFill/>
            <a:ln cap="flat" cmpd="sng" w="28425">
              <a:solidFill>
                <a:srgbClr val="9999C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5" name="Google Shape;945;p124"/>
            <p:cNvSpPr/>
            <p:nvPr/>
          </p:nvSpPr>
          <p:spPr>
            <a:xfrm>
              <a:off x="3144240" y="2580480"/>
              <a:ext cx="552240" cy="360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true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24"/>
            <p:cNvSpPr/>
            <p:nvPr/>
          </p:nvSpPr>
          <p:spPr>
            <a:xfrm>
              <a:off x="1254960" y="3753720"/>
              <a:ext cx="674640" cy="360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false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7" name="Google Shape;947;p124"/>
            <p:cNvGrpSpPr/>
            <p:nvPr/>
          </p:nvGrpSpPr>
          <p:grpSpPr>
            <a:xfrm>
              <a:off x="619920" y="2229840"/>
              <a:ext cx="2494080" cy="1288800"/>
              <a:chOff x="619920" y="2229840"/>
              <a:chExt cx="2494080" cy="1288800"/>
            </a:xfrm>
          </p:grpSpPr>
          <p:sp>
            <p:nvSpPr>
              <p:cNvPr id="948" name="Google Shape;948;p124"/>
              <p:cNvSpPr/>
              <p:nvPr/>
            </p:nvSpPr>
            <p:spPr>
              <a:xfrm>
                <a:off x="619920" y="2229840"/>
                <a:ext cx="2494080" cy="1288800"/>
              </a:xfrm>
              <a:custGeom>
                <a:rect b="b" l="l" r="r" t="t"/>
                <a:pathLst>
                  <a:path extrusionOk="0" h="20000" w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EAEAEA"/>
              </a:solidFill>
              <a:ln cap="flat" cmpd="sng" w="126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49" name="Google Shape;949;p124"/>
              <p:cNvSpPr/>
              <p:nvPr/>
            </p:nvSpPr>
            <p:spPr>
              <a:xfrm>
                <a:off x="1164240" y="2769120"/>
                <a:ext cx="1404360" cy="2725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marks &gt;= 40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0" name="Google Shape;950;p124"/>
            <p:cNvSpPr/>
            <p:nvPr/>
          </p:nvSpPr>
          <p:spPr>
            <a:xfrm>
              <a:off x="3718800" y="2280600"/>
              <a:ext cx="2387520" cy="888840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 “Passed”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print “Good luck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”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1" name="Google Shape;951;p124"/>
          <p:cNvSpPr/>
          <p:nvPr/>
        </p:nvSpPr>
        <p:spPr>
          <a:xfrm>
            <a:off x="3493440" y="4769640"/>
            <a:ext cx="4114800" cy="1929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if (marks &gt;= 40) 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  printf(“Passed \n”);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  printf(“Good luck\n”);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printf (“</a:t>
            </a: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\n”)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2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Solving the Use Case with if-else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125"/>
          <p:cNvSpPr/>
          <p:nvPr/>
        </p:nvSpPr>
        <p:spPr>
          <a:xfrm>
            <a:off x="611640" y="1568880"/>
            <a:ext cx="8064360" cy="4478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&lt;stdlib.h&gt;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n;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double m;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printf(“Please enter a positive number: ”);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scanf(“%d”,&amp;n);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if (n&gt;0)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roid Sans Mono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 = log(n);			// natural log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printf("%f\n", m);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else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roid Sans Mono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printf(“Why can’t you follow instructions?");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25"/>
          <p:cNvSpPr/>
          <p:nvPr/>
        </p:nvSpPr>
        <p:spPr>
          <a:xfrm>
            <a:off x="1115640" y="6165360"/>
            <a:ext cx="612036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Something’s not quite right in this code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2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Compound Statements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126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block of code containing zero or more statements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8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Contained between { and }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8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Format: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0" marL="74304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0" marL="74304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Declarations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0" marL="74304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0" marL="74304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0" marL="74304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7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Getting it Right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27"/>
          <p:cNvSpPr/>
          <p:nvPr/>
        </p:nvSpPr>
        <p:spPr>
          <a:xfrm>
            <a:off x="395640" y="1412640"/>
            <a:ext cx="8064360" cy="4478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&lt;stdlib.h&gt;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n;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double m;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printf(“Please enter a positive number: ”);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scanf(“%d”,&amp;n);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if (n&gt;0){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roid Sans Mono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 = log(n);			// natural log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printf("%f\n", m);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else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roid Sans Mono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printf(“Why can’t you follow instructions?");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2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 Indentation Practice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128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 main statement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 dependent statement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statements are statements in the main control flow of your program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Dependent statements branch off from the main flow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Indent them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for easier understanding of code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Matters more in some languages, like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Pro-tip: use 4 spaces instead of tab to indent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9"/>
          <p:cNvSpPr txBox="1"/>
          <p:nvPr>
            <p:ph idx="4294967295" type="title"/>
          </p:nvPr>
        </p:nvSpPr>
        <p:spPr>
          <a:xfrm>
            <a:off x="609480" y="304920"/>
            <a:ext cx="7772040" cy="53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5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if-else Statement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129"/>
          <p:cNvSpPr txBox="1"/>
          <p:nvPr>
            <p:ph idx="4294967295" type="body"/>
          </p:nvPr>
        </p:nvSpPr>
        <p:spPr>
          <a:xfrm>
            <a:off x="228600" y="914400"/>
            <a:ext cx="883872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two integers and print the min.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129"/>
          <p:cNvSpPr/>
          <p:nvPr/>
        </p:nvSpPr>
        <p:spPr>
          <a:xfrm>
            <a:off x="5257800" y="3809880"/>
            <a:ext cx="3809520" cy="2361960"/>
          </a:xfrm>
          <a:prstGeom prst="roundRect">
            <a:avLst>
              <a:gd fmla="val 16667" name="adj"/>
            </a:avLst>
          </a:prstGeom>
          <a:solidFill>
            <a:srgbClr val="FFE39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2520" lvl="0" marL="452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if x is less than y.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2520" lvl="0" marL="452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so, print x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2520" lvl="0" marL="452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Otherwise, print y.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129"/>
          <p:cNvSpPr/>
          <p:nvPr/>
        </p:nvSpPr>
        <p:spPr>
          <a:xfrm>
            <a:off x="152280" y="1523880"/>
            <a:ext cx="5105160" cy="495252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# include &lt;stdio.h&gt;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main() {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int x, y;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scanf(“%d%d”, &amp;x,&amp;y);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(x &lt; y) {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printf(“%d”, x);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} else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{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printf(“%d”, y);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return 0;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	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29"/>
          <p:cNvSpPr/>
          <p:nvPr/>
        </p:nvSpPr>
        <p:spPr>
          <a:xfrm rot="10800000">
            <a:off x="4115160" y="3657960"/>
            <a:ext cx="1142640" cy="1676160"/>
          </a:xfrm>
          <a:prstGeom prst="leftBrace">
            <a:avLst>
              <a:gd fmla="val 8333" name="adj1"/>
              <a:gd fmla="val 51132" name="adj2"/>
            </a:avLst>
          </a:prstGeom>
          <a:solidFill>
            <a:srgbClr val="E5DFEC"/>
          </a:solidFill>
          <a:ln cap="flat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30"/>
          <p:cNvSpPr/>
          <p:nvPr/>
        </p:nvSpPr>
        <p:spPr>
          <a:xfrm>
            <a:off x="7162920" y="3276720"/>
            <a:ext cx="1294920" cy="1218960"/>
          </a:xfrm>
          <a:prstGeom prst="roundRect">
            <a:avLst>
              <a:gd fmla="val 16667" name="adj"/>
            </a:avLst>
          </a:prstGeom>
          <a:solidFill>
            <a:srgbClr val="CF940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30"/>
          <p:cNvSpPr/>
          <p:nvPr/>
        </p:nvSpPr>
        <p:spPr>
          <a:xfrm>
            <a:off x="552600" y="1162080"/>
            <a:ext cx="4306680" cy="457092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include &lt;stdio.h&gt;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int x; int y;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scanf(“%d%d”, &amp;x,&amp;y);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(x &lt; y)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printf(“%d\n”,x);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else { 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printf(“%d\n”,y);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return 0;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9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30"/>
          <p:cNvSpPr/>
          <p:nvPr/>
        </p:nvSpPr>
        <p:spPr>
          <a:xfrm>
            <a:off x="5410080" y="1600200"/>
            <a:ext cx="1371240" cy="1218960"/>
          </a:xfrm>
          <a:prstGeom prst="roundRect">
            <a:avLst>
              <a:gd fmla="val 16667" name="adj"/>
            </a:avLst>
          </a:prstGeom>
          <a:solidFill>
            <a:srgbClr val="FFE39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130"/>
          <p:cNvSpPr/>
          <p:nvPr/>
        </p:nvSpPr>
        <p:spPr>
          <a:xfrm>
            <a:off x="838080" y="2251800"/>
            <a:ext cx="609120" cy="456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D13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30"/>
          <p:cNvSpPr/>
          <p:nvPr/>
        </p:nvSpPr>
        <p:spPr>
          <a:xfrm>
            <a:off x="5486400" y="3276720"/>
            <a:ext cx="1294920" cy="1218960"/>
          </a:xfrm>
          <a:prstGeom prst="roundRect">
            <a:avLst>
              <a:gd fmla="val 16667" name="adj"/>
            </a:avLst>
          </a:prstGeom>
          <a:solidFill>
            <a:srgbClr val="CF940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30"/>
          <p:cNvSpPr/>
          <p:nvPr/>
        </p:nvSpPr>
        <p:spPr>
          <a:xfrm>
            <a:off x="5718240" y="2743200"/>
            <a:ext cx="333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30"/>
          <p:cNvSpPr/>
          <p:nvPr/>
        </p:nvSpPr>
        <p:spPr>
          <a:xfrm>
            <a:off x="7238880" y="2743200"/>
            <a:ext cx="33768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130"/>
          <p:cNvSpPr/>
          <p:nvPr/>
        </p:nvSpPr>
        <p:spPr>
          <a:xfrm>
            <a:off x="5524560" y="2146320"/>
            <a:ext cx="1079280" cy="459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6   10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130"/>
          <p:cNvSpPr/>
          <p:nvPr/>
        </p:nvSpPr>
        <p:spPr>
          <a:xfrm>
            <a:off x="5791320" y="3581280"/>
            <a:ext cx="81252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30"/>
          <p:cNvSpPr/>
          <p:nvPr/>
        </p:nvSpPr>
        <p:spPr>
          <a:xfrm>
            <a:off x="7470720" y="3581280"/>
            <a:ext cx="51876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30"/>
          <p:cNvSpPr/>
          <p:nvPr/>
        </p:nvSpPr>
        <p:spPr>
          <a:xfrm>
            <a:off x="5500800" y="914400"/>
            <a:ext cx="2468160" cy="459000"/>
          </a:xfrm>
          <a:prstGeom prst="rect">
            <a:avLst/>
          </a:prstGeom>
          <a:solidFill>
            <a:srgbClr val="FFE39D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the program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30"/>
          <p:cNvSpPr/>
          <p:nvPr/>
        </p:nvSpPr>
        <p:spPr>
          <a:xfrm>
            <a:off x="838080" y="2637000"/>
            <a:ext cx="609120" cy="456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D13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30"/>
          <p:cNvSpPr/>
          <p:nvPr/>
        </p:nvSpPr>
        <p:spPr>
          <a:xfrm>
            <a:off x="1298160" y="3043800"/>
            <a:ext cx="609120" cy="456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D13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30"/>
          <p:cNvSpPr/>
          <p:nvPr/>
        </p:nvSpPr>
        <p:spPr>
          <a:xfrm>
            <a:off x="838080" y="3352680"/>
            <a:ext cx="609120" cy="456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D13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30"/>
          <p:cNvSpPr/>
          <p:nvPr/>
        </p:nvSpPr>
        <p:spPr>
          <a:xfrm>
            <a:off x="683640" y="4869000"/>
            <a:ext cx="609120" cy="456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D13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30"/>
          <p:cNvSpPr/>
          <p:nvPr/>
        </p:nvSpPr>
        <p:spPr>
          <a:xfrm>
            <a:off x="468360" y="5776920"/>
            <a:ext cx="4444560" cy="459000"/>
          </a:xfrm>
          <a:prstGeom prst="rect">
            <a:avLst/>
          </a:prstGeom>
          <a:solidFill>
            <a:srgbClr val="CCEDB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&lt; 10 so the  if-branch is taken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30"/>
          <p:cNvSpPr/>
          <p:nvPr/>
        </p:nvSpPr>
        <p:spPr>
          <a:xfrm>
            <a:off x="5500800" y="5029200"/>
            <a:ext cx="1371240" cy="1218960"/>
          </a:xfrm>
          <a:prstGeom prst="roundRect">
            <a:avLst>
              <a:gd fmla="val 16667" name="adj"/>
            </a:avLst>
          </a:prstGeom>
          <a:solidFill>
            <a:srgbClr val="FFE39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30"/>
          <p:cNvSpPr/>
          <p:nvPr/>
        </p:nvSpPr>
        <p:spPr>
          <a:xfrm>
            <a:off x="5614920" y="5575320"/>
            <a:ext cx="1079280" cy="5806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30"/>
          <p:cNvSpPr txBox="1"/>
          <p:nvPr>
            <p:ph idx="4294967295" type="title"/>
          </p:nvPr>
        </p:nvSpPr>
        <p:spPr>
          <a:xfrm>
            <a:off x="228600" y="152280"/>
            <a:ext cx="815292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Tracing Execution of if-else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31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if-else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131"/>
          <p:cNvSpPr/>
          <p:nvPr/>
        </p:nvSpPr>
        <p:spPr>
          <a:xfrm>
            <a:off x="1162080" y="1484640"/>
            <a:ext cx="7009920" cy="4778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&lt;stdlib.h&gt;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c,d;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printf(“Do you like C? (0/1) ”);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scanf(“%d”,&amp;c);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if(c){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printf(“Do you really like C? (0/1) ”);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scanf(“%d”,&amp;d);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if(d)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printf(“You really like C!!”);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else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printf(“Not really”);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else{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printf(“Ohh, You hate C!!”);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0;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ans Mon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Scanf Addendum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60"/>
          <p:cNvSpPr txBox="1"/>
          <p:nvPr>
            <p:ph idx="4294967295" type="body"/>
          </p:nvPr>
        </p:nvSpPr>
        <p:spPr>
          <a:xfrm>
            <a:off x="685800" y="1371600"/>
            <a:ext cx="82293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4736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input mutliple fields with one scanf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289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scanf("%d %d", &amp;month, &amp;day);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289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can be frustrating to debug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60"/>
          <p:cNvSpPr txBox="1"/>
          <p:nvPr>
            <p:ph idx="4294967295" type="body"/>
          </p:nvPr>
        </p:nvSpPr>
        <p:spPr>
          <a:xfrm>
            <a:off x="609600" y="70866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69496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input mutliple fields with one scanf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scanf("%d %d", &amp;month, &amp;day);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can be frustrating to debug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49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White space is skipped for consecutive numeric reads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not skipped for character inputs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printf("Enter an integer and a float, then Y or N\n&gt; ");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scanf("%d%f%c", &amp;i, &amp;f, &amp;c);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12 23.4 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12, f = 23.4, c =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12 23.4N to get it right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49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Easier to use separate inputs for different variables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60"/>
          <p:cNvSpPr txBox="1"/>
          <p:nvPr>
            <p:ph idx="4294967295" type="body"/>
          </p:nvPr>
        </p:nvSpPr>
        <p:spPr>
          <a:xfrm>
            <a:off x="685800" y="274320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6949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White space is skipped for consecutive numeric reads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not skipped for character inputs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printf("Enter an integer and a float, then Y or N\n&gt; ");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scanf("%d%f%c", &amp;i, &amp;f, &amp;c);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12 23.4 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12, f = 23.4, c =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12 23.4N to get it right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32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if-else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132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e1 s1 else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e2 s2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e1 s1 else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e2 s2 else s3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e1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e2 s1 else s2 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 s3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e1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e2 s1 else s2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 of thumb: </a:t>
            </a: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clause looks for the closest previous </a:t>
            </a: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without an </a:t>
            </a: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33"/>
          <p:cNvSpPr/>
          <p:nvPr/>
        </p:nvSpPr>
        <p:spPr>
          <a:xfrm>
            <a:off x="1066680" y="5410080"/>
            <a:ext cx="1066320" cy="914040"/>
          </a:xfrm>
          <a:prstGeom prst="roundRect">
            <a:avLst>
              <a:gd fmla="val 16667" name="adj"/>
            </a:avLst>
          </a:prstGeom>
          <a:solidFill>
            <a:srgbClr val="FED46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33"/>
          <p:cNvSpPr/>
          <p:nvPr/>
        </p:nvSpPr>
        <p:spPr>
          <a:xfrm>
            <a:off x="3124080" y="5410080"/>
            <a:ext cx="1066320" cy="914040"/>
          </a:xfrm>
          <a:prstGeom prst="roundRect">
            <a:avLst>
              <a:gd fmla="val 16667" name="adj"/>
            </a:avLst>
          </a:prstGeom>
          <a:solidFill>
            <a:srgbClr val="FED46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33"/>
          <p:cNvSpPr/>
          <p:nvPr/>
        </p:nvSpPr>
        <p:spPr>
          <a:xfrm>
            <a:off x="4267080" y="5410080"/>
            <a:ext cx="1066320" cy="914040"/>
          </a:xfrm>
          <a:prstGeom prst="roundRect">
            <a:avLst>
              <a:gd fmla="val 16667" name="adj"/>
            </a:avLst>
          </a:prstGeom>
          <a:solidFill>
            <a:srgbClr val="FED46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b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33"/>
          <p:cNvSpPr/>
          <p:nvPr/>
        </p:nvSpPr>
        <p:spPr>
          <a:xfrm>
            <a:off x="6095880" y="5410080"/>
            <a:ext cx="1066320" cy="914040"/>
          </a:xfrm>
          <a:prstGeom prst="roundRect">
            <a:avLst>
              <a:gd fmla="val 16667" name="adj"/>
            </a:avLst>
          </a:prstGeom>
          <a:solidFill>
            <a:srgbClr val="FED46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2" name="Google Shape;1032;p133"/>
          <p:cNvGrpSpPr/>
          <p:nvPr/>
        </p:nvGrpSpPr>
        <p:grpSpPr>
          <a:xfrm>
            <a:off x="3586320" y="1452600"/>
            <a:ext cx="1061640" cy="1290240"/>
            <a:chOff x="3586320" y="1452600"/>
            <a:chExt cx="1061640" cy="1290240"/>
          </a:xfrm>
        </p:grpSpPr>
        <p:sp>
          <p:nvSpPr>
            <p:cNvPr id="1033" name="Google Shape;1033;p133"/>
            <p:cNvSpPr/>
            <p:nvPr/>
          </p:nvSpPr>
          <p:spPr>
            <a:xfrm>
              <a:off x="3586320" y="1452600"/>
              <a:ext cx="1061640" cy="909360"/>
            </a:xfrm>
            <a:prstGeom prst="roundRect">
              <a:avLst>
                <a:gd fmla="val 16667" name="adj"/>
              </a:avLst>
            </a:prstGeom>
            <a:solidFill>
              <a:srgbClr val="FED46C"/>
            </a:solidFill>
            <a:ln cap="flat" cmpd="sng" w="9525">
              <a:solidFill>
                <a:srgbClr val="F7A1C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Input a,b,c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33"/>
            <p:cNvSpPr/>
            <p:nvPr/>
          </p:nvSpPr>
          <p:spPr>
            <a:xfrm>
              <a:off x="3967200" y="2367000"/>
              <a:ext cx="223560" cy="375840"/>
            </a:xfrm>
            <a:prstGeom prst="downArrow">
              <a:avLst>
                <a:gd fmla="val 50000" name="adj1"/>
                <a:gd fmla="val 50426" name="adj2"/>
              </a:avLst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133"/>
          <p:cNvGrpSpPr/>
          <p:nvPr/>
        </p:nvGrpSpPr>
        <p:grpSpPr>
          <a:xfrm>
            <a:off x="2341440" y="2743200"/>
            <a:ext cx="3525480" cy="1066320"/>
            <a:chOff x="2341440" y="2743200"/>
            <a:chExt cx="3525480" cy="1066320"/>
          </a:xfrm>
        </p:grpSpPr>
        <p:sp>
          <p:nvSpPr>
            <p:cNvPr id="1036" name="Google Shape;1036;p133"/>
            <p:cNvSpPr/>
            <p:nvPr/>
          </p:nvSpPr>
          <p:spPr>
            <a:xfrm>
              <a:off x="3276720" y="2743200"/>
              <a:ext cx="1585440" cy="964800"/>
            </a:xfrm>
            <a:prstGeom prst="flowChartDecision">
              <a:avLst/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a&lt;=b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7" name="Google Shape;1037;p1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41440" y="3176640"/>
              <a:ext cx="934560" cy="63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Google Shape;1038;p1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54600" y="3176640"/>
              <a:ext cx="1012320" cy="632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9" name="Google Shape;1039;p133"/>
            <p:cNvSpPr/>
            <p:nvPr/>
          </p:nvSpPr>
          <p:spPr>
            <a:xfrm>
              <a:off x="2528273" y="2817725"/>
              <a:ext cx="11805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33"/>
            <p:cNvSpPr/>
            <p:nvPr/>
          </p:nvSpPr>
          <p:spPr>
            <a:xfrm>
              <a:off x="4712747" y="2817725"/>
              <a:ext cx="1066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133"/>
          <p:cNvGrpSpPr/>
          <p:nvPr/>
        </p:nvGrpSpPr>
        <p:grpSpPr>
          <a:xfrm>
            <a:off x="4267926" y="3809880"/>
            <a:ext cx="3044826" cy="1599840"/>
            <a:chOff x="4267926" y="3809880"/>
            <a:chExt cx="3044826" cy="1599840"/>
          </a:xfrm>
        </p:grpSpPr>
        <p:sp>
          <p:nvSpPr>
            <p:cNvPr id="1042" name="Google Shape;1042;p133"/>
            <p:cNvSpPr/>
            <p:nvPr/>
          </p:nvSpPr>
          <p:spPr>
            <a:xfrm>
              <a:off x="4959360" y="3809880"/>
              <a:ext cx="1517400" cy="974520"/>
            </a:xfrm>
            <a:prstGeom prst="flowChartDecision">
              <a:avLst/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b&lt;=c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3" name="Google Shape;1043;p1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84800" y="4246560"/>
              <a:ext cx="568080" cy="1163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4" name="Google Shape;1044;p1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18160" y="4246560"/>
              <a:ext cx="568080" cy="1163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5" name="Google Shape;1045;p133"/>
            <p:cNvSpPr/>
            <p:nvPr/>
          </p:nvSpPr>
          <p:spPr>
            <a:xfrm>
              <a:off x="4267926" y="3884750"/>
              <a:ext cx="974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33"/>
            <p:cNvSpPr/>
            <p:nvPr/>
          </p:nvSpPr>
          <p:spPr>
            <a:xfrm>
              <a:off x="6251052" y="3884750"/>
              <a:ext cx="10617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133"/>
          <p:cNvGrpSpPr/>
          <p:nvPr/>
        </p:nvGrpSpPr>
        <p:grpSpPr>
          <a:xfrm>
            <a:off x="1065945" y="3809880"/>
            <a:ext cx="3049107" cy="1599840"/>
            <a:chOff x="1065945" y="3809880"/>
            <a:chExt cx="3049107" cy="1599840"/>
          </a:xfrm>
        </p:grpSpPr>
        <p:sp>
          <p:nvSpPr>
            <p:cNvPr id="1048" name="Google Shape;1048;p133"/>
            <p:cNvSpPr/>
            <p:nvPr/>
          </p:nvSpPr>
          <p:spPr>
            <a:xfrm>
              <a:off x="1751040" y="3809880"/>
              <a:ext cx="1515600" cy="974520"/>
            </a:xfrm>
            <a:prstGeom prst="flowChartDecision">
              <a:avLst/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a&lt;=c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9" name="Google Shape;1049;p1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84400" y="4246560"/>
              <a:ext cx="568080" cy="1163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0" name="Google Shape;1050;p1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76720" y="4246560"/>
              <a:ext cx="568080" cy="1163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1" name="Google Shape;1051;p133"/>
            <p:cNvSpPr/>
            <p:nvPr/>
          </p:nvSpPr>
          <p:spPr>
            <a:xfrm>
              <a:off x="1065945" y="3884750"/>
              <a:ext cx="11835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33"/>
            <p:cNvSpPr/>
            <p:nvPr/>
          </p:nvSpPr>
          <p:spPr>
            <a:xfrm>
              <a:off x="3048852" y="3900600"/>
              <a:ext cx="1066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3" name="Google Shape;1053;p133"/>
          <p:cNvSpPr txBox="1"/>
          <p:nvPr>
            <p:ph idx="4294967295" type="title"/>
          </p:nvPr>
        </p:nvSpPr>
        <p:spPr>
          <a:xfrm>
            <a:off x="609480" y="30492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 min of 3 numbers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4"/>
          <p:cNvSpPr/>
          <p:nvPr/>
        </p:nvSpPr>
        <p:spPr>
          <a:xfrm>
            <a:off x="152280" y="76320"/>
            <a:ext cx="2982600" cy="304776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34"/>
          <p:cNvSpPr txBox="1"/>
          <p:nvPr>
            <p:ph idx="4294967295" type="body"/>
          </p:nvPr>
        </p:nvSpPr>
        <p:spPr>
          <a:xfrm>
            <a:off x="170280" y="3200400"/>
            <a:ext cx="3029760" cy="2895120"/>
          </a:xfrm>
          <a:prstGeom prst="rect">
            <a:avLst/>
          </a:prstGeom>
          <a:noFill/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branch translates to an if-else statement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Hierarchical branches result in nested if-s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134"/>
          <p:cNvGrpSpPr/>
          <p:nvPr/>
        </p:nvGrpSpPr>
        <p:grpSpPr>
          <a:xfrm>
            <a:off x="228600" y="177840"/>
            <a:ext cx="2901960" cy="2793600"/>
            <a:chOff x="228600" y="177840"/>
            <a:chExt cx="2901960" cy="2793600"/>
          </a:xfrm>
        </p:grpSpPr>
        <p:sp>
          <p:nvSpPr>
            <p:cNvPr id="1061" name="Google Shape;1061;p134"/>
            <p:cNvSpPr/>
            <p:nvPr/>
          </p:nvSpPr>
          <p:spPr>
            <a:xfrm>
              <a:off x="228600" y="2447280"/>
              <a:ext cx="485640" cy="524160"/>
            </a:xfrm>
            <a:prstGeom prst="roundRect">
              <a:avLst>
                <a:gd fmla="val 16667" name="adj"/>
              </a:avLst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34"/>
            <p:cNvSpPr/>
            <p:nvPr/>
          </p:nvSpPr>
          <p:spPr>
            <a:xfrm>
              <a:off x="1166040" y="2447280"/>
              <a:ext cx="485640" cy="524160"/>
            </a:xfrm>
            <a:prstGeom prst="roundRect">
              <a:avLst>
                <a:gd fmla="val 16667" name="adj"/>
              </a:avLst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 c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34"/>
            <p:cNvSpPr/>
            <p:nvPr/>
          </p:nvSpPr>
          <p:spPr>
            <a:xfrm>
              <a:off x="1686960" y="2447280"/>
              <a:ext cx="485640" cy="524160"/>
            </a:xfrm>
            <a:prstGeom prst="roundRect">
              <a:avLst>
                <a:gd fmla="val 16667" name="adj"/>
              </a:avLst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 b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34"/>
            <p:cNvSpPr/>
            <p:nvPr/>
          </p:nvSpPr>
          <p:spPr>
            <a:xfrm>
              <a:off x="2520720" y="2447280"/>
              <a:ext cx="485640" cy="524160"/>
            </a:xfrm>
            <a:prstGeom prst="roundRect">
              <a:avLst>
                <a:gd fmla="val 16667" name="adj"/>
              </a:avLst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5" name="Google Shape;1065;p134"/>
            <p:cNvGrpSpPr/>
            <p:nvPr/>
          </p:nvGrpSpPr>
          <p:grpSpPr>
            <a:xfrm>
              <a:off x="1376640" y="177840"/>
              <a:ext cx="483480" cy="739800"/>
              <a:chOff x="1376640" y="177840"/>
              <a:chExt cx="483480" cy="739800"/>
            </a:xfrm>
          </p:grpSpPr>
          <p:sp>
            <p:nvSpPr>
              <p:cNvPr id="1066" name="Google Shape;1066;p134"/>
              <p:cNvSpPr/>
              <p:nvPr/>
            </p:nvSpPr>
            <p:spPr>
              <a:xfrm>
                <a:off x="1376640" y="177840"/>
                <a:ext cx="483480" cy="521280"/>
              </a:xfrm>
              <a:prstGeom prst="roundRect">
                <a:avLst>
                  <a:gd fmla="val 16667" name="adj"/>
                </a:avLst>
              </a:prstGeom>
              <a:solidFill>
                <a:srgbClr val="FED46C"/>
              </a:solidFill>
              <a:ln cap="flat" cmpd="sng" w="9525">
                <a:solidFill>
                  <a:srgbClr val="F7A1CA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Input a,b,c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34"/>
              <p:cNvSpPr/>
              <p:nvPr/>
            </p:nvSpPr>
            <p:spPr>
              <a:xfrm>
                <a:off x="1550520" y="702360"/>
                <a:ext cx="101520" cy="215280"/>
              </a:xfrm>
              <a:prstGeom prst="downArrow">
                <a:avLst>
                  <a:gd fmla="val 50000" name="adj1"/>
                  <a:gd fmla="val 50426" name="adj2"/>
                </a:avLst>
              </a:prstGeom>
              <a:solidFill>
                <a:srgbClr val="FED46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8" name="Google Shape;1068;p134"/>
            <p:cNvGrpSpPr/>
            <p:nvPr/>
          </p:nvGrpSpPr>
          <p:grpSpPr>
            <a:xfrm>
              <a:off x="809640" y="918000"/>
              <a:ext cx="1620000" cy="611280"/>
              <a:chOff x="809640" y="918000"/>
              <a:chExt cx="1620000" cy="611280"/>
            </a:xfrm>
          </p:grpSpPr>
          <p:sp>
            <p:nvSpPr>
              <p:cNvPr id="1069" name="Google Shape;1069;p134"/>
              <p:cNvSpPr/>
              <p:nvPr/>
            </p:nvSpPr>
            <p:spPr>
              <a:xfrm>
                <a:off x="1023120" y="918000"/>
                <a:ext cx="1162080" cy="553320"/>
              </a:xfrm>
              <a:prstGeom prst="flowChartDecision">
                <a:avLst/>
              </a:prstGeom>
              <a:solidFill>
                <a:srgbClr val="FED46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a&lt;=b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70" name="Google Shape;1070;p1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09640" y="1166400"/>
                <a:ext cx="425880" cy="362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1" name="Google Shape;1071;p1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54800" y="1166400"/>
                <a:ext cx="461160" cy="3628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2" name="Google Shape;1072;p134"/>
              <p:cNvSpPr/>
              <p:nvPr/>
            </p:nvSpPr>
            <p:spPr>
              <a:xfrm>
                <a:off x="896760" y="960840"/>
                <a:ext cx="492120" cy="2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TRUE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34"/>
              <p:cNvSpPr/>
              <p:nvPr/>
            </p:nvSpPr>
            <p:spPr>
              <a:xfrm>
                <a:off x="1891800" y="960840"/>
                <a:ext cx="537840" cy="2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FALSE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4" name="Google Shape;1074;p134"/>
            <p:cNvGrpSpPr/>
            <p:nvPr/>
          </p:nvGrpSpPr>
          <p:grpSpPr>
            <a:xfrm>
              <a:off x="1620360" y="1529640"/>
              <a:ext cx="1510200" cy="917640"/>
              <a:chOff x="1620360" y="1529640"/>
              <a:chExt cx="1510200" cy="917640"/>
            </a:xfrm>
          </p:grpSpPr>
          <p:sp>
            <p:nvSpPr>
              <p:cNvPr id="1075" name="Google Shape;1075;p134"/>
              <p:cNvSpPr/>
              <p:nvPr/>
            </p:nvSpPr>
            <p:spPr>
              <a:xfrm>
                <a:off x="1904760" y="1529640"/>
                <a:ext cx="902520" cy="558720"/>
              </a:xfrm>
              <a:prstGeom prst="flowChartDecision">
                <a:avLst/>
              </a:prstGeom>
              <a:solidFill>
                <a:srgbClr val="FED46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b&lt;=c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76" name="Google Shape;1076;p1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740600" y="1780200"/>
                <a:ext cx="258480" cy="6670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7" name="Google Shape;1077;p13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712960" y="1780200"/>
                <a:ext cx="258480" cy="6670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8" name="Google Shape;1078;p134"/>
              <p:cNvSpPr/>
              <p:nvPr/>
            </p:nvSpPr>
            <p:spPr>
              <a:xfrm>
                <a:off x="1620360" y="1572480"/>
                <a:ext cx="492120" cy="2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TRUE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134"/>
              <p:cNvSpPr/>
              <p:nvPr/>
            </p:nvSpPr>
            <p:spPr>
              <a:xfrm>
                <a:off x="2592720" y="1572480"/>
                <a:ext cx="537840" cy="2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FALSE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0" name="Google Shape;1080;p134"/>
            <p:cNvGrpSpPr/>
            <p:nvPr/>
          </p:nvGrpSpPr>
          <p:grpSpPr>
            <a:xfrm>
              <a:off x="230400" y="1529640"/>
              <a:ext cx="1441080" cy="917640"/>
              <a:chOff x="230400" y="1529640"/>
              <a:chExt cx="1441080" cy="917640"/>
            </a:xfrm>
          </p:grpSpPr>
          <p:sp>
            <p:nvSpPr>
              <p:cNvPr id="1081" name="Google Shape;1081;p134"/>
              <p:cNvSpPr/>
              <p:nvPr/>
            </p:nvSpPr>
            <p:spPr>
              <a:xfrm>
                <a:off x="411480" y="1529640"/>
                <a:ext cx="979200" cy="558720"/>
              </a:xfrm>
              <a:prstGeom prst="flowChartDecision">
                <a:avLst/>
              </a:prstGeom>
              <a:solidFill>
                <a:srgbClr val="FED46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a&lt;=c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82" name="Google Shape;1082;p1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2240" y="1780200"/>
                <a:ext cx="258480" cy="6670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3" name="Google Shape;1083;p13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35520" y="1780200"/>
                <a:ext cx="258480" cy="6670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4" name="Google Shape;1084;p134"/>
              <p:cNvSpPr/>
              <p:nvPr/>
            </p:nvSpPr>
            <p:spPr>
              <a:xfrm>
                <a:off x="230400" y="1572480"/>
                <a:ext cx="492120" cy="2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TRUE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134"/>
              <p:cNvSpPr/>
              <p:nvPr/>
            </p:nvSpPr>
            <p:spPr>
              <a:xfrm>
                <a:off x="1133640" y="1581480"/>
                <a:ext cx="537840" cy="2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FALSE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6" name="Google Shape;1086;p134"/>
          <p:cNvSpPr/>
          <p:nvPr/>
        </p:nvSpPr>
        <p:spPr>
          <a:xfrm>
            <a:off x="3505320" y="76320"/>
            <a:ext cx="5562360" cy="64767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int a,b,c;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scanf(“%d%d%d”,&amp;a,&amp;b,&amp;c);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if (a &lt;= b)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if (a &lt;= c)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        printf(“min = %d”,a);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else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        printf(“min = %d”, c);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else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if (b &lt;= c) 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         printf(“min = %d”, b);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else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         printf(“min =%d”, c);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134"/>
          <p:cNvSpPr/>
          <p:nvPr/>
        </p:nvSpPr>
        <p:spPr>
          <a:xfrm>
            <a:off x="1059120" y="752040"/>
            <a:ext cx="1226520" cy="771480"/>
          </a:xfrm>
          <a:prstGeom prst="wedgeEllipseCallout">
            <a:avLst>
              <a:gd fmla="val 152704" name="adj1"/>
              <a:gd fmla="val -6816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34"/>
          <p:cNvSpPr/>
          <p:nvPr/>
        </p:nvSpPr>
        <p:spPr>
          <a:xfrm>
            <a:off x="476640" y="1529640"/>
            <a:ext cx="1017720" cy="558720"/>
          </a:xfrm>
          <a:prstGeom prst="wedgeEllipseCallout">
            <a:avLst>
              <a:gd fmla="val 332555" name="adj1"/>
              <a:gd fmla="val -50156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34"/>
          <p:cNvSpPr/>
          <p:nvPr/>
        </p:nvSpPr>
        <p:spPr>
          <a:xfrm>
            <a:off x="1742760" y="1600200"/>
            <a:ext cx="1392480" cy="513360"/>
          </a:xfrm>
          <a:prstGeom prst="wedgeEllipseCallout">
            <a:avLst>
              <a:gd fmla="val 125348" name="adj1"/>
              <a:gd fmla="val 470679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35"/>
          <p:cNvSpPr/>
          <p:nvPr/>
        </p:nvSpPr>
        <p:spPr>
          <a:xfrm>
            <a:off x="396720" y="214200"/>
            <a:ext cx="8495280" cy="7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114480" lvl="0" marL="1191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Conditionals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35"/>
          <p:cNvSpPr/>
          <p:nvPr/>
        </p:nvSpPr>
        <p:spPr>
          <a:xfrm>
            <a:off x="638280" y="1523880"/>
            <a:ext cx="789588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Sorting  a sequence of numbers (i.e., arranging the numbers in ascending or descending order) is a basic primitive.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Problem: read three numbers into a, b and c and print them in ascending order.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with the flowchart for finding minimum of three numbers and add one more level of conditional check.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translate the flowchart into C program.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136"/>
          <p:cNvGrpSpPr/>
          <p:nvPr/>
        </p:nvGrpSpPr>
        <p:grpSpPr>
          <a:xfrm>
            <a:off x="1065947" y="1452600"/>
            <a:ext cx="6251305" cy="4871520"/>
            <a:chOff x="1065947" y="1452600"/>
            <a:chExt cx="6251305" cy="4871520"/>
          </a:xfrm>
        </p:grpSpPr>
        <p:sp>
          <p:nvSpPr>
            <p:cNvPr id="1103" name="Google Shape;1103;p136"/>
            <p:cNvSpPr/>
            <p:nvPr/>
          </p:nvSpPr>
          <p:spPr>
            <a:xfrm>
              <a:off x="1066680" y="5410080"/>
              <a:ext cx="1066320" cy="914040"/>
            </a:xfrm>
            <a:prstGeom prst="roundRect">
              <a:avLst>
                <a:gd fmla="val 16667" name="adj"/>
              </a:avLst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6"/>
            <p:cNvSpPr/>
            <p:nvPr/>
          </p:nvSpPr>
          <p:spPr>
            <a:xfrm>
              <a:off x="3124080" y="5410080"/>
              <a:ext cx="1066320" cy="914040"/>
            </a:xfrm>
            <a:prstGeom prst="roundRect">
              <a:avLst>
                <a:gd fmla="val 16667" name="adj"/>
              </a:avLst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 c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6"/>
            <p:cNvSpPr/>
            <p:nvPr/>
          </p:nvSpPr>
          <p:spPr>
            <a:xfrm>
              <a:off x="4267080" y="5410080"/>
              <a:ext cx="1066320" cy="914040"/>
            </a:xfrm>
            <a:prstGeom prst="roundRect">
              <a:avLst>
                <a:gd fmla="val 16667" name="adj"/>
              </a:avLst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 b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6"/>
            <p:cNvSpPr/>
            <p:nvPr/>
          </p:nvSpPr>
          <p:spPr>
            <a:xfrm>
              <a:off x="6095880" y="5410080"/>
              <a:ext cx="1066320" cy="914040"/>
            </a:xfrm>
            <a:prstGeom prst="roundRect">
              <a:avLst>
                <a:gd fmla="val 16667" name="adj"/>
              </a:avLst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7" name="Google Shape;1107;p136"/>
            <p:cNvGrpSpPr/>
            <p:nvPr/>
          </p:nvGrpSpPr>
          <p:grpSpPr>
            <a:xfrm>
              <a:off x="3586320" y="1452600"/>
              <a:ext cx="1061640" cy="1290240"/>
              <a:chOff x="3586320" y="1452600"/>
              <a:chExt cx="1061640" cy="1290240"/>
            </a:xfrm>
          </p:grpSpPr>
          <p:sp>
            <p:nvSpPr>
              <p:cNvPr id="1108" name="Google Shape;1108;p136"/>
              <p:cNvSpPr/>
              <p:nvPr/>
            </p:nvSpPr>
            <p:spPr>
              <a:xfrm>
                <a:off x="3586320" y="1452600"/>
                <a:ext cx="1061640" cy="909360"/>
              </a:xfrm>
              <a:prstGeom prst="roundRect">
                <a:avLst>
                  <a:gd fmla="val 16667" name="adj"/>
                </a:avLst>
              </a:prstGeom>
              <a:solidFill>
                <a:srgbClr val="FED46C"/>
              </a:solidFill>
              <a:ln cap="flat" cmpd="sng" w="9525">
                <a:solidFill>
                  <a:srgbClr val="F7A1CA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Input a,b,c</a:t>
                </a:r>
                <a:endParaRPr b="0" i="0" sz="24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136"/>
              <p:cNvSpPr/>
              <p:nvPr/>
            </p:nvSpPr>
            <p:spPr>
              <a:xfrm>
                <a:off x="3967200" y="2367000"/>
                <a:ext cx="223560" cy="375840"/>
              </a:xfrm>
              <a:prstGeom prst="downArrow">
                <a:avLst>
                  <a:gd fmla="val 50000" name="adj1"/>
                  <a:gd fmla="val 50426" name="adj2"/>
                </a:avLst>
              </a:prstGeom>
              <a:solidFill>
                <a:srgbClr val="FED46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136"/>
            <p:cNvGrpSpPr/>
            <p:nvPr/>
          </p:nvGrpSpPr>
          <p:grpSpPr>
            <a:xfrm>
              <a:off x="2341440" y="2743200"/>
              <a:ext cx="3525480" cy="1066320"/>
              <a:chOff x="2341440" y="2743200"/>
              <a:chExt cx="3525480" cy="1066320"/>
            </a:xfrm>
          </p:grpSpPr>
          <p:sp>
            <p:nvSpPr>
              <p:cNvPr id="1111" name="Google Shape;1111;p136"/>
              <p:cNvSpPr/>
              <p:nvPr/>
            </p:nvSpPr>
            <p:spPr>
              <a:xfrm>
                <a:off x="3276720" y="2743200"/>
                <a:ext cx="1585440" cy="964800"/>
              </a:xfrm>
              <a:prstGeom prst="flowChartDecision">
                <a:avLst/>
              </a:prstGeom>
              <a:solidFill>
                <a:srgbClr val="FED46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a&lt;=b</a:t>
                </a:r>
                <a:endParaRPr b="0" i="0" sz="20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12" name="Google Shape;1112;p1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341440" y="3176640"/>
                <a:ext cx="934560" cy="632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3" name="Google Shape;1113;p1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54600" y="3176640"/>
                <a:ext cx="1012320" cy="6328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4" name="Google Shape;1114;p136"/>
              <p:cNvSpPr/>
              <p:nvPr/>
            </p:nvSpPr>
            <p:spPr>
              <a:xfrm>
                <a:off x="2395102" y="2817725"/>
                <a:ext cx="9345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TRUE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136"/>
              <p:cNvSpPr/>
              <p:nvPr/>
            </p:nvSpPr>
            <p:spPr>
              <a:xfrm>
                <a:off x="4712748" y="2817725"/>
                <a:ext cx="1066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FALSE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6" name="Google Shape;1116;p136"/>
            <p:cNvGrpSpPr/>
            <p:nvPr/>
          </p:nvGrpSpPr>
          <p:grpSpPr>
            <a:xfrm>
              <a:off x="4115526" y="3809880"/>
              <a:ext cx="3201726" cy="1599840"/>
              <a:chOff x="4115526" y="3809880"/>
              <a:chExt cx="3201726" cy="1599840"/>
            </a:xfrm>
          </p:grpSpPr>
          <p:sp>
            <p:nvSpPr>
              <p:cNvPr id="1117" name="Google Shape;1117;p136"/>
              <p:cNvSpPr/>
              <p:nvPr/>
            </p:nvSpPr>
            <p:spPr>
              <a:xfrm>
                <a:off x="4959360" y="3809880"/>
                <a:ext cx="1517400" cy="974520"/>
              </a:xfrm>
              <a:prstGeom prst="flowChartDecision">
                <a:avLst/>
              </a:prstGeom>
              <a:solidFill>
                <a:srgbClr val="FED46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b&lt;=c</a:t>
                </a:r>
                <a:endParaRPr b="0" i="0" sz="20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18" name="Google Shape;1118;p1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384800" y="4246560"/>
                <a:ext cx="568080" cy="1163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9" name="Google Shape;1119;p13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518160" y="4246560"/>
                <a:ext cx="568080" cy="11631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0" name="Google Shape;1120;p136"/>
              <p:cNvSpPr/>
              <p:nvPr/>
            </p:nvSpPr>
            <p:spPr>
              <a:xfrm>
                <a:off x="4115526" y="3884750"/>
                <a:ext cx="10617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TRUE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136"/>
              <p:cNvSpPr/>
              <p:nvPr/>
            </p:nvSpPr>
            <p:spPr>
              <a:xfrm>
                <a:off x="6251052" y="3884750"/>
                <a:ext cx="1066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FALSE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2" name="Google Shape;1122;p136"/>
            <p:cNvGrpSpPr/>
            <p:nvPr/>
          </p:nvGrpSpPr>
          <p:grpSpPr>
            <a:xfrm>
              <a:off x="1065947" y="3809880"/>
              <a:ext cx="3124705" cy="1599840"/>
              <a:chOff x="1065947" y="3809880"/>
              <a:chExt cx="3124705" cy="1599840"/>
            </a:xfrm>
          </p:grpSpPr>
          <p:sp>
            <p:nvSpPr>
              <p:cNvPr id="1123" name="Google Shape;1123;p136"/>
              <p:cNvSpPr/>
              <p:nvPr/>
            </p:nvSpPr>
            <p:spPr>
              <a:xfrm>
                <a:off x="1751040" y="3809880"/>
                <a:ext cx="1515600" cy="974520"/>
              </a:xfrm>
              <a:prstGeom prst="flowChartDecision">
                <a:avLst/>
              </a:prstGeom>
              <a:solidFill>
                <a:srgbClr val="FED46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a&lt;=c</a:t>
                </a:r>
                <a:endParaRPr b="0" i="0" sz="20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24" name="Google Shape;1124;p1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4400" y="4246560"/>
                <a:ext cx="568080" cy="1163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5" name="Google Shape;1125;p13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276720" y="4246560"/>
                <a:ext cx="568080" cy="11631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6" name="Google Shape;1126;p136"/>
              <p:cNvSpPr/>
              <p:nvPr/>
            </p:nvSpPr>
            <p:spPr>
              <a:xfrm>
                <a:off x="1065947" y="3884750"/>
                <a:ext cx="10122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TRUE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136"/>
              <p:cNvSpPr/>
              <p:nvPr/>
            </p:nvSpPr>
            <p:spPr>
              <a:xfrm>
                <a:off x="3048853" y="3900600"/>
                <a:ext cx="11418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FALSE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8" name="Google Shape;1128;p136"/>
          <p:cNvSpPr txBox="1"/>
          <p:nvPr>
            <p:ph idx="4294967295" type="title"/>
          </p:nvPr>
        </p:nvSpPr>
        <p:spPr>
          <a:xfrm>
            <a:off x="609480" y="30492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 min of 3 numbers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136"/>
          <p:cNvSpPr/>
          <p:nvPr/>
        </p:nvSpPr>
        <p:spPr>
          <a:xfrm>
            <a:off x="5638680" y="1523880"/>
            <a:ext cx="3200040" cy="114264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print by more comparisons and then print.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37"/>
          <p:cNvSpPr/>
          <p:nvPr/>
        </p:nvSpPr>
        <p:spPr>
          <a:xfrm>
            <a:off x="838080" y="4414680"/>
            <a:ext cx="1066320" cy="914040"/>
          </a:xfrm>
          <a:prstGeom prst="roundRect">
            <a:avLst>
              <a:gd fmla="val 16667" name="adj"/>
            </a:avLst>
          </a:prstGeom>
          <a:solidFill>
            <a:srgbClr val="FED46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37"/>
          <p:cNvSpPr/>
          <p:nvPr/>
        </p:nvSpPr>
        <p:spPr>
          <a:xfrm>
            <a:off x="3200400" y="4414680"/>
            <a:ext cx="1066320" cy="914040"/>
          </a:xfrm>
          <a:prstGeom prst="roundRect">
            <a:avLst>
              <a:gd fmla="val 16667" name="adj"/>
            </a:avLst>
          </a:prstGeom>
          <a:solidFill>
            <a:srgbClr val="FED46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37"/>
          <p:cNvSpPr/>
          <p:nvPr/>
        </p:nvSpPr>
        <p:spPr>
          <a:xfrm>
            <a:off x="5257800" y="4414680"/>
            <a:ext cx="1066320" cy="914040"/>
          </a:xfrm>
          <a:prstGeom prst="roundRect">
            <a:avLst>
              <a:gd fmla="val 16667" name="adj"/>
            </a:avLst>
          </a:prstGeom>
          <a:solidFill>
            <a:srgbClr val="FED46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b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37"/>
          <p:cNvSpPr/>
          <p:nvPr/>
        </p:nvSpPr>
        <p:spPr>
          <a:xfrm>
            <a:off x="7772400" y="4414680"/>
            <a:ext cx="1066320" cy="914040"/>
          </a:xfrm>
          <a:prstGeom prst="roundRect">
            <a:avLst>
              <a:gd fmla="val 16667" name="adj"/>
            </a:avLst>
          </a:prstGeom>
          <a:solidFill>
            <a:srgbClr val="FED46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Google Shape;1139;p137"/>
          <p:cNvGrpSpPr/>
          <p:nvPr/>
        </p:nvGrpSpPr>
        <p:grpSpPr>
          <a:xfrm>
            <a:off x="4119480" y="457200"/>
            <a:ext cx="1061640" cy="1290240"/>
            <a:chOff x="4119480" y="457200"/>
            <a:chExt cx="1061640" cy="1290240"/>
          </a:xfrm>
        </p:grpSpPr>
        <p:sp>
          <p:nvSpPr>
            <p:cNvPr id="1140" name="Google Shape;1140;p137"/>
            <p:cNvSpPr/>
            <p:nvPr/>
          </p:nvSpPr>
          <p:spPr>
            <a:xfrm>
              <a:off x="4119480" y="457200"/>
              <a:ext cx="1061640" cy="909360"/>
            </a:xfrm>
            <a:prstGeom prst="roundRect">
              <a:avLst>
                <a:gd fmla="val 16667" name="adj"/>
              </a:avLst>
            </a:prstGeom>
            <a:solidFill>
              <a:srgbClr val="FED46C"/>
            </a:solidFill>
            <a:ln cap="flat" cmpd="sng" w="9525">
              <a:solidFill>
                <a:srgbClr val="F7A1C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Input a,b,c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7"/>
            <p:cNvSpPr/>
            <p:nvPr/>
          </p:nvSpPr>
          <p:spPr>
            <a:xfrm>
              <a:off x="4500720" y="1371600"/>
              <a:ext cx="223560" cy="375840"/>
            </a:xfrm>
            <a:prstGeom prst="downArrow">
              <a:avLst>
                <a:gd fmla="val 50000" name="adj1"/>
                <a:gd fmla="val 50426" name="adj2"/>
              </a:avLst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137"/>
          <p:cNvGrpSpPr/>
          <p:nvPr/>
        </p:nvGrpSpPr>
        <p:grpSpPr>
          <a:xfrm>
            <a:off x="2284560" y="1747800"/>
            <a:ext cx="4993920" cy="1066680"/>
            <a:chOff x="2284560" y="1747800"/>
            <a:chExt cx="4993920" cy="1066680"/>
          </a:xfrm>
        </p:grpSpPr>
        <p:sp>
          <p:nvSpPr>
            <p:cNvPr id="1143" name="Google Shape;1143;p137"/>
            <p:cNvSpPr/>
            <p:nvPr/>
          </p:nvSpPr>
          <p:spPr>
            <a:xfrm>
              <a:off x="3809880" y="1747800"/>
              <a:ext cx="1585440" cy="964800"/>
            </a:xfrm>
            <a:prstGeom prst="flowChartDecision">
              <a:avLst/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a&lt;=b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4" name="Google Shape;1144;p1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4560" y="2109960"/>
              <a:ext cx="1530000" cy="704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5" name="Google Shape;1145;p1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34120" y="2109960"/>
              <a:ext cx="1944360" cy="704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6" name="Google Shape;1146;p137"/>
            <p:cNvSpPr/>
            <p:nvPr/>
          </p:nvSpPr>
          <p:spPr>
            <a:xfrm>
              <a:off x="2756874" y="1822325"/>
              <a:ext cx="10617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7"/>
            <p:cNvSpPr/>
            <p:nvPr/>
          </p:nvSpPr>
          <p:spPr>
            <a:xfrm>
              <a:off x="5689074" y="1776250"/>
              <a:ext cx="10617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137"/>
          <p:cNvGrpSpPr/>
          <p:nvPr/>
        </p:nvGrpSpPr>
        <p:grpSpPr>
          <a:xfrm>
            <a:off x="5333400" y="2819520"/>
            <a:ext cx="3196848" cy="1599480"/>
            <a:chOff x="5333400" y="2819520"/>
            <a:chExt cx="3196848" cy="1599480"/>
          </a:xfrm>
        </p:grpSpPr>
        <p:sp>
          <p:nvSpPr>
            <p:cNvPr id="1149" name="Google Shape;1149;p137"/>
            <p:cNvSpPr/>
            <p:nvPr/>
          </p:nvSpPr>
          <p:spPr>
            <a:xfrm>
              <a:off x="6176880" y="2819520"/>
              <a:ext cx="1517400" cy="974520"/>
            </a:xfrm>
            <a:prstGeom prst="flowChartDecision">
              <a:avLst/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b&lt;=c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0" name="Google Shape;1150;p1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02320" y="3255840"/>
              <a:ext cx="568080" cy="1163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1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36040" y="3255840"/>
              <a:ext cx="568080" cy="1163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2" name="Google Shape;1152;p137"/>
            <p:cNvSpPr/>
            <p:nvPr/>
          </p:nvSpPr>
          <p:spPr>
            <a:xfrm>
              <a:off x="5333400" y="2894050"/>
              <a:ext cx="1066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7"/>
            <p:cNvSpPr/>
            <p:nvPr/>
          </p:nvSpPr>
          <p:spPr>
            <a:xfrm>
              <a:off x="7468548" y="2894050"/>
              <a:ext cx="10617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4" name="Google Shape;1154;p137"/>
          <p:cNvGrpSpPr/>
          <p:nvPr/>
        </p:nvGrpSpPr>
        <p:grpSpPr>
          <a:xfrm>
            <a:off x="1142274" y="2814480"/>
            <a:ext cx="3044575" cy="1599840"/>
            <a:chOff x="1142274" y="2814480"/>
            <a:chExt cx="3044575" cy="1599840"/>
          </a:xfrm>
        </p:grpSpPr>
        <p:sp>
          <p:nvSpPr>
            <p:cNvPr id="1155" name="Google Shape;1155;p137"/>
            <p:cNvSpPr/>
            <p:nvPr/>
          </p:nvSpPr>
          <p:spPr>
            <a:xfrm>
              <a:off x="1827360" y="2814480"/>
              <a:ext cx="1515600" cy="974520"/>
            </a:xfrm>
            <a:prstGeom prst="flowChartDecision">
              <a:avLst/>
            </a:prstGeom>
            <a:solidFill>
              <a:srgbClr val="FED46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a&lt;=c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6" name="Google Shape;1156;p1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0360" y="3251160"/>
              <a:ext cx="568080" cy="1163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Google Shape;1157;p1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52680" y="3251160"/>
              <a:ext cx="568080" cy="1163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8" name="Google Shape;1158;p137"/>
            <p:cNvSpPr/>
            <p:nvPr/>
          </p:nvSpPr>
          <p:spPr>
            <a:xfrm>
              <a:off x="1142274" y="2889350"/>
              <a:ext cx="9660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7"/>
            <p:cNvSpPr/>
            <p:nvPr/>
          </p:nvSpPr>
          <p:spPr>
            <a:xfrm>
              <a:off x="3125149" y="2905200"/>
              <a:ext cx="10617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0" name="Google Shape;1160;p137"/>
          <p:cNvSpPr txBox="1"/>
          <p:nvPr>
            <p:ph idx="4294967295" type="title"/>
          </p:nvPr>
        </p:nvSpPr>
        <p:spPr>
          <a:xfrm>
            <a:off x="609480" y="9576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2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Ascending order of 3 numbers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1" name="Google Shape;1161;p137"/>
          <p:cNvGrpSpPr/>
          <p:nvPr/>
        </p:nvGrpSpPr>
        <p:grpSpPr>
          <a:xfrm>
            <a:off x="3200400" y="4421160"/>
            <a:ext cx="1066320" cy="916200"/>
            <a:chOff x="3200400" y="4421160"/>
            <a:chExt cx="1066320" cy="916200"/>
          </a:xfrm>
        </p:grpSpPr>
        <p:sp>
          <p:nvSpPr>
            <p:cNvPr id="1162" name="Google Shape;1162;p137"/>
            <p:cNvSpPr/>
            <p:nvPr/>
          </p:nvSpPr>
          <p:spPr>
            <a:xfrm>
              <a:off x="3200400" y="4421160"/>
              <a:ext cx="1061640" cy="809280"/>
            </a:xfrm>
            <a:prstGeom prst="roundRect">
              <a:avLst>
                <a:gd fmla="val 16667" name="adj"/>
              </a:avLst>
            </a:prstGeom>
            <a:solidFill>
              <a:srgbClr val="F7A1CA"/>
            </a:solidFill>
            <a:ln cap="flat" cmpd="sng" w="9525">
              <a:solidFill>
                <a:srgbClr val="F7A1C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7"/>
            <p:cNvSpPr/>
            <p:nvPr/>
          </p:nvSpPr>
          <p:spPr>
            <a:xfrm>
              <a:off x="3200400" y="4878360"/>
              <a:ext cx="1066320" cy="459000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 a b 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137"/>
          <p:cNvGrpSpPr/>
          <p:nvPr/>
        </p:nvGrpSpPr>
        <p:grpSpPr>
          <a:xfrm>
            <a:off x="7772400" y="4421160"/>
            <a:ext cx="1066320" cy="916200"/>
            <a:chOff x="7772400" y="4421160"/>
            <a:chExt cx="1066320" cy="916200"/>
          </a:xfrm>
        </p:grpSpPr>
        <p:sp>
          <p:nvSpPr>
            <p:cNvPr id="1165" name="Google Shape;1165;p137"/>
            <p:cNvSpPr/>
            <p:nvPr/>
          </p:nvSpPr>
          <p:spPr>
            <a:xfrm>
              <a:off x="7772400" y="4421160"/>
              <a:ext cx="1061640" cy="809280"/>
            </a:xfrm>
            <a:prstGeom prst="roundRect">
              <a:avLst>
                <a:gd fmla="val 16667" name="adj"/>
              </a:avLst>
            </a:prstGeom>
            <a:solidFill>
              <a:srgbClr val="F7A1CA"/>
            </a:solidFill>
            <a:ln cap="flat" cmpd="sng" w="9525">
              <a:solidFill>
                <a:srgbClr val="F7A1C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7"/>
            <p:cNvSpPr/>
            <p:nvPr/>
          </p:nvSpPr>
          <p:spPr>
            <a:xfrm>
              <a:off x="7772400" y="4878360"/>
              <a:ext cx="1066320" cy="459000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 b a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137"/>
          <p:cNvGrpSpPr/>
          <p:nvPr/>
        </p:nvGrpSpPr>
        <p:grpSpPr>
          <a:xfrm>
            <a:off x="4114800" y="4421160"/>
            <a:ext cx="3283248" cy="2359440"/>
            <a:chOff x="4114800" y="4421160"/>
            <a:chExt cx="3283248" cy="2359440"/>
          </a:xfrm>
        </p:grpSpPr>
        <p:sp>
          <p:nvSpPr>
            <p:cNvPr id="1168" name="Google Shape;1168;p137"/>
            <p:cNvSpPr/>
            <p:nvPr/>
          </p:nvSpPr>
          <p:spPr>
            <a:xfrm>
              <a:off x="6248520" y="5792760"/>
              <a:ext cx="1061640" cy="809280"/>
            </a:xfrm>
            <a:prstGeom prst="roundRect">
              <a:avLst>
                <a:gd fmla="val 16667" name="adj"/>
              </a:avLst>
            </a:prstGeom>
            <a:solidFill>
              <a:srgbClr val="F7A1CA"/>
            </a:solidFill>
            <a:ln cap="flat" cmpd="sng" w="9525">
              <a:solidFill>
                <a:srgbClr val="F7A1C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7"/>
            <p:cNvSpPr/>
            <p:nvPr/>
          </p:nvSpPr>
          <p:spPr>
            <a:xfrm>
              <a:off x="4114800" y="5792760"/>
              <a:ext cx="1061640" cy="809280"/>
            </a:xfrm>
            <a:prstGeom prst="roundRect">
              <a:avLst>
                <a:gd fmla="val 16667" name="adj"/>
              </a:avLst>
            </a:prstGeom>
            <a:solidFill>
              <a:srgbClr val="F7A1CA"/>
            </a:solidFill>
            <a:ln cap="flat" cmpd="sng" w="9525">
              <a:solidFill>
                <a:srgbClr val="F7A1C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37"/>
            <p:cNvSpPr/>
            <p:nvPr/>
          </p:nvSpPr>
          <p:spPr>
            <a:xfrm>
              <a:off x="4952880" y="4421160"/>
              <a:ext cx="1537920" cy="877680"/>
            </a:xfrm>
            <a:prstGeom prst="flowChartDecision">
              <a:avLst/>
            </a:prstGeom>
            <a:solidFill>
              <a:srgbClr val="F7A1C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a&lt;=c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1" name="Google Shape;1171;p1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51480" y="4782960"/>
              <a:ext cx="495000" cy="1025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2" name="Google Shape;1172;p1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459480" y="4782960"/>
              <a:ext cx="641160" cy="1025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3" name="Google Shape;1173;p137"/>
            <p:cNvSpPr/>
            <p:nvPr/>
          </p:nvSpPr>
          <p:spPr>
            <a:xfrm>
              <a:off x="4351440" y="4497480"/>
              <a:ext cx="8028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7"/>
            <p:cNvSpPr/>
            <p:nvPr/>
          </p:nvSpPr>
          <p:spPr>
            <a:xfrm>
              <a:off x="6336348" y="4497475"/>
              <a:ext cx="10617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7"/>
            <p:cNvSpPr/>
            <p:nvPr/>
          </p:nvSpPr>
          <p:spPr>
            <a:xfrm>
              <a:off x="4114800" y="6321600"/>
              <a:ext cx="1066320" cy="459000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 a c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7"/>
            <p:cNvSpPr/>
            <p:nvPr/>
          </p:nvSpPr>
          <p:spPr>
            <a:xfrm>
              <a:off x="6248520" y="6321600"/>
              <a:ext cx="1066320" cy="459000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 c a 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7" name="Google Shape;1177;p137"/>
          <p:cNvGrpSpPr/>
          <p:nvPr/>
        </p:nvGrpSpPr>
        <p:grpSpPr>
          <a:xfrm>
            <a:off x="0" y="4421160"/>
            <a:ext cx="2899500" cy="2359440"/>
            <a:chOff x="0" y="4421160"/>
            <a:chExt cx="2899500" cy="2359440"/>
          </a:xfrm>
        </p:grpSpPr>
        <p:sp>
          <p:nvSpPr>
            <p:cNvPr id="1178" name="Google Shape;1178;p137"/>
            <p:cNvSpPr/>
            <p:nvPr/>
          </p:nvSpPr>
          <p:spPr>
            <a:xfrm>
              <a:off x="1828800" y="5792760"/>
              <a:ext cx="1061640" cy="809280"/>
            </a:xfrm>
            <a:prstGeom prst="roundRect">
              <a:avLst>
                <a:gd fmla="val 16667" name="adj"/>
              </a:avLst>
            </a:prstGeom>
            <a:solidFill>
              <a:srgbClr val="F7A1CA"/>
            </a:solidFill>
            <a:ln cap="flat" cmpd="sng" w="9525">
              <a:solidFill>
                <a:srgbClr val="F7A1C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7"/>
            <p:cNvSpPr/>
            <p:nvPr/>
          </p:nvSpPr>
          <p:spPr>
            <a:xfrm>
              <a:off x="0" y="5792760"/>
              <a:ext cx="1061640" cy="809280"/>
            </a:xfrm>
            <a:prstGeom prst="roundRect">
              <a:avLst>
                <a:gd fmla="val 16667" name="adj"/>
              </a:avLst>
            </a:prstGeom>
            <a:solidFill>
              <a:srgbClr val="F7A1CA"/>
            </a:solidFill>
            <a:ln cap="flat" cmpd="sng" w="9525">
              <a:solidFill>
                <a:srgbClr val="F7A1C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7"/>
            <p:cNvSpPr/>
            <p:nvPr/>
          </p:nvSpPr>
          <p:spPr>
            <a:xfrm>
              <a:off x="5749" y="4497475"/>
              <a:ext cx="9096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7"/>
            <p:cNvSpPr/>
            <p:nvPr/>
          </p:nvSpPr>
          <p:spPr>
            <a:xfrm>
              <a:off x="609480" y="4421160"/>
              <a:ext cx="1537920" cy="877680"/>
            </a:xfrm>
            <a:prstGeom prst="flowChartDecision">
              <a:avLst/>
            </a:prstGeom>
            <a:solidFill>
              <a:srgbClr val="F7A1C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b&lt;=c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2" name="Google Shape;1182;p1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3200" y="4782960"/>
              <a:ext cx="568080" cy="1025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3" name="Google Shape;1183;p1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36880" y="4782960"/>
              <a:ext cx="568080" cy="1025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4" name="Google Shape;1184;p137"/>
            <p:cNvSpPr/>
            <p:nvPr/>
          </p:nvSpPr>
          <p:spPr>
            <a:xfrm>
              <a:off x="1837800" y="4497475"/>
              <a:ext cx="10617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7"/>
            <p:cNvSpPr/>
            <p:nvPr/>
          </p:nvSpPr>
          <p:spPr>
            <a:xfrm>
              <a:off x="1828800" y="6321600"/>
              <a:ext cx="1066320" cy="459000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c b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7"/>
            <p:cNvSpPr/>
            <p:nvPr/>
          </p:nvSpPr>
          <p:spPr>
            <a:xfrm>
              <a:off x="0" y="6321600"/>
              <a:ext cx="1066320" cy="459000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b c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8"/>
          <p:cNvSpPr/>
          <p:nvPr/>
        </p:nvSpPr>
        <p:spPr>
          <a:xfrm>
            <a:off x="396720" y="214200"/>
            <a:ext cx="8746920" cy="76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38"/>
          <p:cNvSpPr/>
          <p:nvPr/>
        </p:nvSpPr>
        <p:spPr>
          <a:xfrm>
            <a:off x="638280" y="1262160"/>
            <a:ext cx="789588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38"/>
          <p:cNvSpPr/>
          <p:nvPr/>
        </p:nvSpPr>
        <p:spPr>
          <a:xfrm>
            <a:off x="201600" y="116640"/>
            <a:ext cx="8762760" cy="6629040"/>
          </a:xfrm>
          <a:prstGeom prst="rect">
            <a:avLst/>
          </a:prstGeom>
          <a:solidFill>
            <a:srgbClr val="8BE6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if (a &lt;= b) {			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if (a &lt;= c) {	      </a:t>
            </a:r>
            <a:r>
              <a:rPr b="1" i="0" lang="en-US" sz="2000" u="none" cap="none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/* a &lt;= b and a &lt;= c */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        if (b &lt;= c) {	</a:t>
            </a:r>
            <a:r>
              <a:rPr b="1" i="0" lang="en-US" sz="2000" u="none" cap="none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/* a &lt;= b, a &lt;= c, b &lt;= c */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printf(“%d %d %d \n”, a, b, c);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        } else {      	</a:t>
            </a:r>
            <a:r>
              <a:rPr b="1" i="0" lang="en-US" sz="2000" u="none" cap="none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/* a &lt;= b, a &lt;= c, c &lt; b */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printf(“%d %d %d \n”, a, c, b); 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        }	              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 			   </a:t>
            </a:r>
            <a:r>
              <a:rPr b="1" i="0" lang="en-US" sz="2000" u="none" cap="none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/* a &lt;= b, c &lt; a*/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	     printf(“%d %d %d \n”, c, a, b) ; 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    } 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} else {               </a:t>
            </a:r>
            <a:r>
              <a:rPr b="1" i="0" lang="en-US" sz="2000" u="none" cap="none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/* b &lt; a */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if (b &lt;= c) {  	  </a:t>
            </a:r>
            <a:r>
              <a:rPr b="1" i="0" lang="en-US" sz="2000" u="none" cap="none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/* b &lt; a and b &lt;= c */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        if (a &lt;= c) {  </a:t>
            </a:r>
            <a:r>
              <a:rPr b="1" i="0" lang="en-US" sz="2000" u="none" cap="none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/* b &lt; a, b &lt;= c, a &lt;= c */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printf(“%d %d %d\n”, b, a, c);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  		</a:t>
            </a:r>
            <a:r>
              <a:rPr b="1" i="0" lang="en-US" sz="2000" u="none" cap="none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/* b &lt; a, b &lt;= c, c &lt; a */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			      printf(“%d %d %d\n”, b, c, a);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           </a:t>
            </a:r>
            <a:r>
              <a:rPr b="1" i="0" lang="en-US" sz="2000" u="none" cap="none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/* b &lt; a, c &lt; b */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printf(“%d %d %d\n”, c, b, a);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64A2"/>
                </a:solidFill>
                <a:latin typeface="Courier New"/>
                <a:ea typeface="Courier New"/>
                <a:cs typeface="Courier New"/>
                <a:sym typeface="Courier New"/>
              </a:rPr>
              <a:t>}     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3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if, if-else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139"/>
          <p:cNvSpPr txBox="1"/>
          <p:nvPr>
            <p:ph idx="4294967295" type="body"/>
          </p:nvPr>
        </p:nvSpPr>
        <p:spPr>
          <a:xfrm>
            <a:off x="609480" y="1447920"/>
            <a:ext cx="7772040" cy="502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Earlier examples showed us </a:t>
            </a: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if-else 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Because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also statements, they can be used anywhere a statement or block can be used.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139"/>
          <p:cNvSpPr/>
          <p:nvPr/>
        </p:nvSpPr>
        <p:spPr>
          <a:xfrm>
            <a:off x="1828800" y="2438280"/>
            <a:ext cx="5447880" cy="19263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if (a &lt;= b)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if (a &lt;= c) { … }  else {…}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 else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if (b &lt;= c)  { … } else { …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40"/>
          <p:cNvSpPr txBox="1"/>
          <p:nvPr/>
        </p:nvSpPr>
        <p:spPr>
          <a:xfrm>
            <a:off x="287280" y="503280"/>
            <a:ext cx="9072720" cy="15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●"/>
            </a:pPr>
            <a:r>
              <a:rPr b="0" i="0" lang="en-US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Confusing Equality (==) and Assignment (=) Operators</a:t>
            </a:r>
            <a:endParaRPr b="0" i="0" sz="4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140"/>
          <p:cNvSpPr txBox="1"/>
          <p:nvPr/>
        </p:nvSpPr>
        <p:spPr>
          <a:xfrm>
            <a:off x="180000" y="2197080"/>
            <a:ext cx="9072720" cy="428292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Dangerous error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77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not ordinarily cause syntax errors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77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expression that produces a value can be used in control structures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77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Nonzero values are true, zero values are false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spcBef>
                <a:spcPts val="87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0" lvl="1" marL="819000" marR="0" rtl="0" algn="l">
              <a:spcBef>
                <a:spcPts val="774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if ( payCode = 4 )</a:t>
            </a:r>
            <a:br>
              <a:rPr b="0" i="0" lang="en-US" sz="2400" u="none" cap="none" strike="noStrike"/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	printf( "You get a bonus!\n" );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699" lvl="1" marL="864000" marR="0" rtl="0" algn="l">
              <a:spcBef>
                <a:spcPts val="77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41"/>
          <p:cNvSpPr txBox="1"/>
          <p:nvPr>
            <p:ph idx="4294967295" type="title"/>
          </p:nvPr>
        </p:nvSpPr>
        <p:spPr>
          <a:xfrm>
            <a:off x="457200" y="4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If-else Review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41"/>
          <p:cNvSpPr/>
          <p:nvPr/>
        </p:nvSpPr>
        <p:spPr>
          <a:xfrm>
            <a:off x="539640" y="1340640"/>
            <a:ext cx="7009920" cy="25585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int main() {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int i = 5, j = 6, k = 7;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if(i &gt; j == k)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printf("%d %d %d", i++, ++j, --k);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else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printf("%d %d %d", i, j, k);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141"/>
          <p:cNvSpPr/>
          <p:nvPr/>
        </p:nvSpPr>
        <p:spPr>
          <a:xfrm>
            <a:off x="7884360" y="2421000"/>
            <a:ext cx="863640" cy="821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5 6 7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141"/>
          <p:cNvSpPr/>
          <p:nvPr/>
        </p:nvSpPr>
        <p:spPr>
          <a:xfrm>
            <a:off x="539640" y="4077000"/>
            <a:ext cx="7009920" cy="25585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int main()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int i = 5;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if(i = i - 5 &gt; 4)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printf("inside if block");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else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		printf("inside else block");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141"/>
          <p:cNvSpPr/>
          <p:nvPr/>
        </p:nvSpPr>
        <p:spPr>
          <a:xfrm>
            <a:off x="7668360" y="5055480"/>
            <a:ext cx="1403280" cy="454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roid Sans Mono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Inside else block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1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basic I/O commands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61"/>
          <p:cNvSpPr txBox="1"/>
          <p:nvPr>
            <p:ph idx="4294967295" type="body"/>
          </p:nvPr>
        </p:nvSpPr>
        <p:spPr>
          <a:xfrm>
            <a:off x="457200" y="1600200"/>
            <a:ext cx="822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9496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getchar()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 to accept a single character as input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= getchar();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as an interactivity device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8411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prompt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8411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behaviour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61"/>
          <p:cNvSpPr txBox="1"/>
          <p:nvPr>
            <p:ph idx="4294967295" type="body"/>
          </p:nvPr>
        </p:nvSpPr>
        <p:spPr>
          <a:xfrm>
            <a:off x="430175" y="4492800"/>
            <a:ext cx="82293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949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putchar()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 to print a single character as output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putchar(variable);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954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as useful, limited applications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42"/>
          <p:cNvSpPr txBox="1"/>
          <p:nvPr>
            <p:ph idx="4294967295" type="title"/>
          </p:nvPr>
        </p:nvSpPr>
        <p:spPr>
          <a:xfrm>
            <a:off x="457200" y="-27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If-else Review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142"/>
          <p:cNvSpPr/>
          <p:nvPr/>
        </p:nvSpPr>
        <p:spPr>
          <a:xfrm>
            <a:off x="611640" y="1419840"/>
            <a:ext cx="7009920" cy="22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int main()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if(sizeof(0))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printf(“Yes");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else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		printf(“No");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142"/>
          <p:cNvSpPr/>
          <p:nvPr/>
        </p:nvSpPr>
        <p:spPr>
          <a:xfrm>
            <a:off x="7884360" y="2349000"/>
            <a:ext cx="863640" cy="4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roid Sans Mon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142"/>
          <p:cNvSpPr/>
          <p:nvPr/>
        </p:nvSpPr>
        <p:spPr>
          <a:xfrm>
            <a:off x="611640" y="3861000"/>
            <a:ext cx="7009920" cy="28328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&lt;stdio.h&gt;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char val=1;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if(val--==0)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printf("TRUE");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printf("FALSE");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0;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42"/>
          <p:cNvSpPr/>
          <p:nvPr/>
        </p:nvSpPr>
        <p:spPr>
          <a:xfrm>
            <a:off x="7884360" y="4869000"/>
            <a:ext cx="1151640" cy="4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roid Sans Mon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FALSE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43"/>
          <p:cNvSpPr txBox="1"/>
          <p:nvPr>
            <p:ph idx="4294967295" type="title"/>
          </p:nvPr>
        </p:nvSpPr>
        <p:spPr>
          <a:xfrm>
            <a:off x="457200" y="-99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Unmatched if and else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143"/>
          <p:cNvSpPr/>
          <p:nvPr/>
        </p:nvSpPr>
        <p:spPr>
          <a:xfrm>
            <a:off x="4495680" y="4267080"/>
            <a:ext cx="4266720" cy="35024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((a != 0) &amp;&amp; (b != 0))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(a * b &gt;= 0)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printf (“positive”);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else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printf(“negative”);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43"/>
          <p:cNvSpPr/>
          <p:nvPr/>
        </p:nvSpPr>
        <p:spPr>
          <a:xfrm>
            <a:off x="685800" y="1600200"/>
            <a:ext cx="4266720" cy="30758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((a != 0) &amp;&amp; (b != 0))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(a * b &gt;= 0)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printf (“positive”);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printf(“zero”);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143"/>
          <p:cNvSpPr/>
          <p:nvPr/>
        </p:nvSpPr>
        <p:spPr>
          <a:xfrm>
            <a:off x="5410080" y="1600200"/>
            <a:ext cx="3580920" cy="144756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OUTPUT for a = 5, b = 0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    NO OUTPUT!!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OUTPUT for a = 5, b = -5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zero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43"/>
          <p:cNvSpPr/>
          <p:nvPr/>
        </p:nvSpPr>
        <p:spPr>
          <a:xfrm>
            <a:off x="533520" y="4666680"/>
            <a:ext cx="3580920" cy="144756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OUTPUT for a = 5, b = 0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      NO OUTPUT!!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OUTPUT for a = 5, b = -5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negative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143"/>
          <p:cNvSpPr/>
          <p:nvPr/>
        </p:nvSpPr>
        <p:spPr>
          <a:xfrm>
            <a:off x="4876920" y="2209680"/>
            <a:ext cx="53316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43"/>
          <p:cNvSpPr/>
          <p:nvPr/>
        </p:nvSpPr>
        <p:spPr>
          <a:xfrm rot="10800000">
            <a:off x="3997440" y="5023800"/>
            <a:ext cx="533160" cy="304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43"/>
          <p:cNvSpPr/>
          <p:nvPr/>
        </p:nvSpPr>
        <p:spPr>
          <a:xfrm>
            <a:off x="1763640" y="629640"/>
            <a:ext cx="2209320" cy="37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900"/>
              <a:buFont typeface="Calibri"/>
              <a:buNone/>
            </a:pPr>
            <a:r>
              <a:rPr b="1" i="0" lang="en-US" sz="23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2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44"/>
          <p:cNvSpPr txBox="1"/>
          <p:nvPr>
            <p:ph idx="4294967295" type="title"/>
          </p:nvPr>
        </p:nvSpPr>
        <p:spPr>
          <a:xfrm>
            <a:off x="457200" y="4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Unmatched if and else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144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always matches closest unmatched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Unless forced otherwise using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…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144"/>
          <p:cNvSpPr/>
          <p:nvPr/>
        </p:nvSpPr>
        <p:spPr>
          <a:xfrm>
            <a:off x="76320" y="3693960"/>
            <a:ext cx="4266720" cy="25268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(cond1)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(cond2)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…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else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…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144"/>
          <p:cNvSpPr/>
          <p:nvPr/>
        </p:nvSpPr>
        <p:spPr>
          <a:xfrm>
            <a:off x="4724280" y="3657600"/>
            <a:ext cx="4266720" cy="301428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(cond1) {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(cond2)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…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else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…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144"/>
          <p:cNvSpPr/>
          <p:nvPr/>
        </p:nvSpPr>
        <p:spPr>
          <a:xfrm>
            <a:off x="4114800" y="4800600"/>
            <a:ext cx="609120" cy="3801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4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Unmatched if and else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145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always matches closest unmatched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Unless forced otherwise using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…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145"/>
          <p:cNvSpPr/>
          <p:nvPr/>
        </p:nvSpPr>
        <p:spPr>
          <a:xfrm>
            <a:off x="76320" y="3693960"/>
            <a:ext cx="4266720" cy="252684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(cond1)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(cond2)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…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else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…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145"/>
          <p:cNvSpPr/>
          <p:nvPr/>
        </p:nvSpPr>
        <p:spPr>
          <a:xfrm>
            <a:off x="4724280" y="3657600"/>
            <a:ext cx="4266720" cy="301428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(cond1) {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(cond2)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…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…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145"/>
          <p:cNvSpPr/>
          <p:nvPr/>
        </p:nvSpPr>
        <p:spPr>
          <a:xfrm rot="-2357400">
            <a:off x="1822320" y="4742640"/>
            <a:ext cx="3123720" cy="45684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IS NOT SAME AS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46"/>
          <p:cNvSpPr txBox="1"/>
          <p:nvPr>
            <p:ph idx="4294967295" type="title"/>
          </p:nvPr>
        </p:nvSpPr>
        <p:spPr>
          <a:xfrm>
            <a:off x="609480" y="304920"/>
            <a:ext cx="77720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146"/>
          <p:cNvSpPr txBox="1"/>
          <p:nvPr>
            <p:ph idx="4294967295" type="body"/>
          </p:nvPr>
        </p:nvSpPr>
        <p:spPr>
          <a:xfrm>
            <a:off x="609480" y="914400"/>
            <a:ext cx="8000640" cy="182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special kind of nesting is the chain of if-else-if-else-… statements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146"/>
          <p:cNvSpPr/>
          <p:nvPr/>
        </p:nvSpPr>
        <p:spPr>
          <a:xfrm>
            <a:off x="5257800" y="2053080"/>
            <a:ext cx="3428640" cy="42710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if (cond1)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stmt-block1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else if (cond2)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stmt-block2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else if (cond3)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stmt-block3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else if (cond4)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stmt-block4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else if  …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last-block-of-stmt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146"/>
          <p:cNvSpPr/>
          <p:nvPr/>
        </p:nvSpPr>
        <p:spPr>
          <a:xfrm>
            <a:off x="609480" y="2053080"/>
            <a:ext cx="3885840" cy="419076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if (cond1)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	stmt1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 else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if (cond2) 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     stmt2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} else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    if (cond3)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       ….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46"/>
          <p:cNvSpPr/>
          <p:nvPr/>
        </p:nvSpPr>
        <p:spPr>
          <a:xfrm rot="-5400000">
            <a:off x="3197880" y="4027680"/>
            <a:ext cx="3721680" cy="36396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rPr>
              <a:t>General form of if-else-if-else…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47"/>
          <p:cNvSpPr txBox="1"/>
          <p:nvPr>
            <p:ph idx="4294967295" type="title"/>
          </p:nvPr>
        </p:nvSpPr>
        <p:spPr>
          <a:xfrm>
            <a:off x="609480" y="3049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147"/>
          <p:cNvSpPr txBox="1"/>
          <p:nvPr>
            <p:ph idx="4294967295" type="body"/>
          </p:nvPr>
        </p:nvSpPr>
        <p:spPr>
          <a:xfrm>
            <a:off x="609480" y="1523880"/>
            <a:ext cx="8000640" cy="44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an integer , where , print the name of the weekday corresponding to 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57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lang="en-US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1: Sunday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57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lang="en-US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2: Monday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57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lang="en-US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57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lang="en-US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7: Saturday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48"/>
          <p:cNvSpPr txBox="1"/>
          <p:nvPr>
            <p:ph idx="4294967295" type="title"/>
          </p:nvPr>
        </p:nvSpPr>
        <p:spPr>
          <a:xfrm>
            <a:off x="609480" y="7632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Printing the day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148"/>
          <p:cNvSpPr/>
          <p:nvPr/>
        </p:nvSpPr>
        <p:spPr>
          <a:xfrm>
            <a:off x="0" y="838080"/>
            <a:ext cx="9295920" cy="5638320"/>
          </a:xfrm>
          <a:prstGeom prst="verticalScroll">
            <a:avLst>
              <a:gd fmla="val 12500" name="adj"/>
            </a:avLst>
          </a:prstGeom>
          <a:solidFill>
            <a:srgbClr val="FFD9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day;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scanf (“%d”, &amp;day);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(day == 1) { printf(“Sunday”);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2) { printf (“Monday”);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3) { printf (“Tuesday”);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4) { printf (“Wednesday”);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5) { printf (“Thursday”);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6) { printf (“Friday”);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7) { printf (“Saturday”);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{ printf (“ Illegal day %d”, day);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49"/>
          <p:cNvSpPr txBox="1"/>
          <p:nvPr>
            <p:ph idx="4294967295" type="title"/>
          </p:nvPr>
        </p:nvSpPr>
        <p:spPr>
          <a:xfrm>
            <a:off x="609480" y="3049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149"/>
          <p:cNvSpPr txBox="1"/>
          <p:nvPr>
            <p:ph idx="4294967295" type="body"/>
          </p:nvPr>
        </p:nvSpPr>
        <p:spPr>
          <a:xfrm>
            <a:off x="609480" y="1523880"/>
            <a:ext cx="8000640" cy="44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an integer , where , print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Weekday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if the  corresponds to weekday, print </a:t>
            </a: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Weekend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otherwise. 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57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lang="en-US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 7: Weekend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57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lang="en-US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2,3,4,5,6: Weekday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50"/>
          <p:cNvSpPr txBox="1"/>
          <p:nvPr>
            <p:ph idx="4294967295" type="title"/>
          </p:nvPr>
        </p:nvSpPr>
        <p:spPr>
          <a:xfrm>
            <a:off x="609480" y="7632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Weekday - version 1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150"/>
          <p:cNvSpPr/>
          <p:nvPr/>
        </p:nvSpPr>
        <p:spPr>
          <a:xfrm>
            <a:off x="0" y="838080"/>
            <a:ext cx="9295920" cy="5638320"/>
          </a:xfrm>
          <a:prstGeom prst="verticalScroll">
            <a:avLst>
              <a:gd fmla="val 12500" name="adj"/>
            </a:avLst>
          </a:prstGeom>
          <a:solidFill>
            <a:srgbClr val="FFD9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day;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scanf (“%d”, &amp;day);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(day == 1) { printf(“Weekend”);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2) { printf (“Weekday”);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3) { printf (“Weekday”);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4) { printf (“Weekday”);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5) { printf (“Weekday”);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6) { printf (“Weekday”);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if (day == 7) { printf (“Weekend”);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else { printf (“ Illegal day %d”, day); 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51"/>
          <p:cNvSpPr txBox="1"/>
          <p:nvPr>
            <p:ph idx="4294967295" type="title"/>
          </p:nvPr>
        </p:nvSpPr>
        <p:spPr>
          <a:xfrm>
            <a:off x="609480" y="7632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Weekday - version 2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151"/>
          <p:cNvSpPr/>
          <p:nvPr/>
        </p:nvSpPr>
        <p:spPr>
          <a:xfrm>
            <a:off x="0" y="838080"/>
            <a:ext cx="9295920" cy="5638320"/>
          </a:xfrm>
          <a:prstGeom prst="verticalScroll">
            <a:avLst>
              <a:gd fmla="val 12500" name="adj"/>
            </a:avLst>
          </a:prstGeom>
          <a:solidFill>
            <a:srgbClr val="FFD9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day;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scanf (“%d”, &amp;day);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((day == 1) || (day == 7)) {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printf(“Weekend”);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else if (  (day == 2) || (day == 3)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|| (day == 4) || (day == 5)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|| (day == 6)) {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printf (“Weekday”);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else {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printf (“ Illegal day %d”, day);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