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63" r:id="rId5"/>
    <p:sldId id="280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5" r:id="rId23"/>
    <p:sldId id="287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209F5-F040-71FD-CAE7-154965BA923D}" v="74" dt="2023-01-25T05:49:07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D7AE-94DA-4C5E-89AD-F75EBCBBE705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4E9C4-652A-491A-A07D-923CA62DE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6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“-o” places the output</a:t>
            </a:r>
            <a:r>
              <a:rPr lang="en-IN" baseline="0" dirty="0"/>
              <a:t> of </a:t>
            </a:r>
            <a:r>
              <a:rPr lang="en-IN" baseline="0" dirty="0" err="1"/>
              <a:t>gcc</a:t>
            </a:r>
            <a:r>
              <a:rPr lang="en-IN" baseline="0" dirty="0"/>
              <a:t> in the file named.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95325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“-o” places the output</a:t>
            </a:r>
            <a:r>
              <a:rPr lang="en-IN" baseline="0" dirty="0"/>
              <a:t> of </a:t>
            </a:r>
            <a:r>
              <a:rPr lang="en-IN" baseline="0" dirty="0" err="1"/>
              <a:t>gcc</a:t>
            </a:r>
            <a:r>
              <a:rPr lang="en-IN" baseline="0" dirty="0"/>
              <a:t> in the file named.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0ED94-0EDF-4970-BD53-6D6EF070E44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237D99-67D2-450D-93D1-6D1FBEE6559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0ED94-0EDF-4970-BD53-6D6EF070E44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5C325B-CFE4-4744-ACB6-6E604F99A80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F05B95-BE0A-4E2F-9E93-2A169052854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FCC4D8-14D2-4BA3-9968-4CB83398BCF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Can have files in the intermediate directories.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9E049-29FE-4CCD-A65E-69A68BD9629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51A72-BD58-49FE-8C41-963A218C6B2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A5B4-F02A-4449-A15A-BC44F7940187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4618-B8FE-49BD-9D8D-D256ACCA7CE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IC-100</a:t>
            </a:r>
          </a:p>
          <a:p>
            <a:r>
              <a:rPr lang="en-US" dirty="0">
                <a:cs typeface="Calibri"/>
              </a:rPr>
              <a:t>January,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C1747-D444-97BB-9196-AF612481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Directory Commands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19600" y="990600"/>
            <a:ext cx="4114800" cy="52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>
                <a:latin typeface="+mn-lt"/>
              </a:rPr>
              <a:t>When user </a:t>
            </a:r>
            <a:r>
              <a:rPr lang="en-US" altLang="en-US" sz="2400" dirty="0" err="1">
                <a:latin typeface="+mn-lt"/>
              </a:rPr>
              <a:t>srk</a:t>
            </a:r>
            <a:r>
              <a:rPr lang="en-US" altLang="en-US" sz="2400" dirty="0">
                <a:latin typeface="+mn-lt"/>
              </a:rPr>
              <a:t> logs in, the system places him in his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home</a:t>
            </a:r>
            <a:r>
              <a:rPr lang="en-US" altLang="en-US" sz="2400" dirty="0">
                <a:latin typeface="+mn-lt"/>
              </a:rPr>
              <a:t> directory:</a:t>
            </a:r>
          </a:p>
          <a:p>
            <a:pPr lvl="1"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/users/btech17/</a:t>
            </a:r>
            <a:r>
              <a:rPr lang="en-US" altLang="en-US" sz="2400" dirty="0" err="1">
                <a:latin typeface="+mn-lt"/>
              </a:rPr>
              <a:t>srk</a:t>
            </a:r>
            <a:r>
              <a:rPr lang="en-US" altLang="en-US" sz="2400" dirty="0">
                <a:latin typeface="+mn-lt"/>
              </a:rPr>
              <a:t>/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 err="1">
                <a:latin typeface="+mn-lt"/>
              </a:rPr>
              <a:t>srk</a:t>
            </a:r>
            <a:r>
              <a:rPr lang="en-US" altLang="en-US" sz="2400" dirty="0">
                <a:latin typeface="+mn-lt"/>
              </a:rPr>
              <a:t> can find his current directory by typing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US" altLang="en-US" sz="2400" dirty="0">
                <a:latin typeface="+mn-lt"/>
              </a:rPr>
              <a:t> </a:t>
            </a:r>
          </a:p>
          <a:p>
            <a:pPr lvl="1">
              <a:spcBef>
                <a:spcPts val="500"/>
              </a:spcBef>
              <a:buClr>
                <a:srgbClr val="990000"/>
              </a:buClr>
              <a:buSzPct val="75000"/>
              <a:buFont typeface="Wingdings 3" pitchFamily="16" charset="2"/>
              <a:buChar char=""/>
            </a:pPr>
            <a:r>
              <a:rPr lang="en-US" altLang="en-US" sz="2000" dirty="0" err="1">
                <a:latin typeface="+mn-lt"/>
              </a:rPr>
              <a:t>pwd</a:t>
            </a:r>
            <a:r>
              <a:rPr lang="en-US" altLang="en-US" sz="2000" dirty="0">
                <a:latin typeface="+mn-lt"/>
              </a:rPr>
              <a:t> stands for print working directory</a:t>
            </a:r>
          </a:p>
          <a:p>
            <a:pPr lvl="1">
              <a:spcBef>
                <a:spcPts val="500"/>
              </a:spcBef>
              <a:buClrTx/>
              <a:buSzPct val="75000"/>
              <a:buFontTx/>
              <a:buNone/>
            </a:pPr>
            <a:endParaRPr lang="en-US" altLang="en-US" sz="2000" dirty="0">
              <a:latin typeface="Calibri" pitchFamily="34" charset="0"/>
            </a:endParaRP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5029200" y="3505200"/>
            <a:ext cx="3733800" cy="9906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</a:t>
            </a:r>
            <a:r>
              <a:rPr lang="en-US" altLang="en-US" sz="2400" dirty="0" err="1">
                <a:ea typeface="ＭＳ Ｐゴシック" pitchFamily="32" charset="-128"/>
              </a:rPr>
              <a:t>pwd</a:t>
            </a:r>
            <a:endParaRPr lang="en-US" altLang="en-US" sz="24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/users/btech17/</a:t>
            </a:r>
            <a:r>
              <a:rPr lang="en-US" altLang="en-US" sz="2400" dirty="0" err="1">
                <a:ea typeface="ＭＳ Ｐゴシック" pitchFamily="32" charset="-128"/>
              </a:rPr>
              <a:t>srk</a:t>
            </a:r>
            <a:endParaRPr lang="en-US" altLang="en-US" sz="2400" dirty="0">
              <a:ea typeface="ＭＳ Ｐゴシック" pitchFamily="32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143000"/>
            <a:ext cx="4721225" cy="5559425"/>
            <a:chOff x="192" y="720"/>
            <a:chExt cx="2974" cy="3502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1056" y="1104"/>
              <a:ext cx="0" cy="3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528" y="1920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ea typeface="ＭＳ Ｐゴシック" pitchFamily="32" charset="-128"/>
                </a:rPr>
                <a:t>btech17/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528" y="129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users/</a:t>
              </a:r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528" y="720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      /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528" y="249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srk/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1008" y="1680"/>
              <a:ext cx="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008" y="2304"/>
              <a:ext cx="0" cy="1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92" y="3504"/>
              <a:ext cx="2974" cy="718"/>
              <a:chOff x="192" y="3504"/>
              <a:chExt cx="2974" cy="718"/>
            </a:xfrm>
          </p:grpSpPr>
          <p:sp>
            <p:nvSpPr>
              <p:cNvPr id="15373" name="AutoShape 13"/>
              <p:cNvSpPr>
                <a:spLocks noChangeArrowheads="1"/>
              </p:cNvSpPr>
              <p:nvPr/>
            </p:nvSpPr>
            <p:spPr bwMode="auto">
              <a:xfrm>
                <a:off x="192" y="3792"/>
                <a:ext cx="862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Sample.c</a:t>
                </a:r>
              </a:p>
            </p:txBody>
          </p:sp>
          <p:sp>
            <p:nvSpPr>
              <p:cNvPr id="15374" name="AutoShape 14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1054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Sample2.c</a:t>
                </a:r>
              </a:p>
            </p:txBody>
          </p:sp>
          <p:sp>
            <p:nvSpPr>
              <p:cNvPr id="15375" name="AutoShape 15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910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400">
                    <a:ea typeface="ＭＳ Ｐゴシック" pitchFamily="32" charset="-128"/>
                  </a:rPr>
                  <a:t>  </a:t>
                </a:r>
                <a:r>
                  <a:rPr lang="en-US" altLang="en-US" sz="2000">
                    <a:ea typeface="ＭＳ Ｐゴシック" pitchFamily="32" charset="-128"/>
                  </a:rPr>
                  <a:t>a.out</a:t>
                </a:r>
              </a:p>
            </p:txBody>
          </p:sp>
          <p:sp>
            <p:nvSpPr>
              <p:cNvPr id="15376" name="Line 16"/>
              <p:cNvSpPr>
                <a:spLocks noChangeShapeType="1"/>
              </p:cNvSpPr>
              <p:nvPr/>
            </p:nvSpPr>
            <p:spPr bwMode="auto">
              <a:xfrm flipH="1">
                <a:off x="622" y="3504"/>
                <a:ext cx="290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Line 17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646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Line 18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1726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>
              <a:off x="576" y="3120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esc101/</a:t>
              </a: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008" y="2880"/>
              <a:ext cx="4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F1978-F20D-5E37-A399-0F301675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4075597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8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1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Directory Commands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733800" y="914400"/>
            <a:ext cx="51054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ts val="600"/>
              </a:spcBef>
              <a:buClr>
                <a:srgbClr val="990000"/>
              </a:buClr>
              <a:buSzPct val="100000"/>
              <a:buFont typeface="Arial"/>
              <a:buChar char="•"/>
            </a:pPr>
            <a:r>
              <a:rPr lang="en-US" altLang="en-US" sz="2400" dirty="0">
                <a:latin typeface="+mn-lt"/>
              </a:rPr>
              <a:t>After login </a:t>
            </a:r>
            <a:r>
              <a:rPr lang="en-US" altLang="en-US" sz="2400" dirty="0" err="1">
                <a:latin typeface="+mn-lt"/>
              </a:rPr>
              <a:t>srk</a:t>
            </a:r>
            <a:r>
              <a:rPr lang="en-US" altLang="en-US" sz="2400" dirty="0">
                <a:latin typeface="+mn-lt"/>
              </a:rPr>
              <a:t> is in home directory /users/btech15/</a:t>
            </a:r>
            <a:r>
              <a:rPr lang="en-US" altLang="en-US" sz="2400" dirty="0" err="1">
                <a:latin typeface="+mn-lt"/>
              </a:rPr>
              <a:t>srk</a:t>
            </a:r>
            <a:endParaRPr lang="en-US" altLang="en-US" sz="2400" dirty="0"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rgbClr val="990000"/>
              </a:buClr>
              <a:buSzPct val="100000"/>
              <a:buFont typeface="Arial"/>
              <a:buChar char="•"/>
            </a:pPr>
            <a:r>
              <a:rPr lang="en-US" altLang="en-US" sz="2400" dirty="0">
                <a:latin typeface="+mn-lt"/>
              </a:rPr>
              <a:t>To change directory to esc101</a:t>
            </a:r>
          </a:p>
          <a:p>
            <a:pPr marL="342900" indent="-342900">
              <a:spcBef>
                <a:spcPts val="600"/>
              </a:spcBef>
              <a:buClrTx/>
              <a:buSzPct val="100000"/>
              <a:buFont typeface="Arial"/>
              <a:buChar char="•"/>
            </a:pPr>
            <a:endParaRPr lang="en-US" altLang="en-US" sz="2400" dirty="0">
              <a:latin typeface="+mn-lt"/>
            </a:endParaRPr>
          </a:p>
          <a:p>
            <a:pPr marL="342900" indent="-342900">
              <a:spcBef>
                <a:spcPts val="600"/>
              </a:spcBef>
              <a:buClrTx/>
              <a:buSzPct val="100000"/>
              <a:buFont typeface="Arial"/>
              <a:buChar char="•"/>
            </a:pPr>
            <a:endParaRPr lang="en-US" altLang="en-US" sz="2400" dirty="0"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rgbClr val="990000"/>
              </a:buClr>
              <a:buSzPct val="100000"/>
              <a:buFont typeface="Arial"/>
              <a:buChar char="•"/>
            </a:pPr>
            <a:r>
              <a:rPr lang="en-US" altLang="en-US" sz="2400" dirty="0">
                <a:latin typeface="+mn-lt"/>
              </a:rPr>
              <a:t>System returns silently. If there is spelling error, system gives a message. For example, 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533400"/>
            <a:ext cx="4645025" cy="5559425"/>
            <a:chOff x="0" y="336"/>
            <a:chExt cx="2926" cy="3502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864" y="720"/>
              <a:ext cx="0" cy="3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336" y="153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btech17/</a:t>
              </a:r>
            </a:p>
          </p:txBody>
        </p:sp>
        <p:sp>
          <p:nvSpPr>
            <p:cNvPr id="16390" name="AutoShape 6"/>
            <p:cNvSpPr>
              <a:spLocks noChangeArrowheads="1"/>
            </p:cNvSpPr>
            <p:nvPr/>
          </p:nvSpPr>
          <p:spPr bwMode="auto">
            <a:xfrm>
              <a:off x="336" y="912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users/</a:t>
              </a:r>
            </a:p>
          </p:txBody>
        </p:sp>
        <p:sp>
          <p:nvSpPr>
            <p:cNvPr id="16391" name="AutoShape 7"/>
            <p:cNvSpPr>
              <a:spLocks noChangeArrowheads="1"/>
            </p:cNvSpPr>
            <p:nvPr/>
          </p:nvSpPr>
          <p:spPr bwMode="auto">
            <a:xfrm>
              <a:off x="336" y="33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      /</a:t>
              </a:r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336" y="2112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</a:t>
              </a:r>
              <a:r>
                <a:rPr lang="en-US" altLang="en-US" sz="2000">
                  <a:ea typeface="ＭＳ Ｐゴシック" pitchFamily="32" charset="-128"/>
                </a:rPr>
                <a:t>srk/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816" y="1296"/>
              <a:ext cx="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816" y="1920"/>
              <a:ext cx="0" cy="1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0" y="3120"/>
              <a:ext cx="2926" cy="718"/>
              <a:chOff x="0" y="3120"/>
              <a:chExt cx="2926" cy="718"/>
            </a:xfrm>
          </p:grpSpPr>
          <p:sp>
            <p:nvSpPr>
              <p:cNvPr id="16396" name="AutoShape 12"/>
              <p:cNvSpPr>
                <a:spLocks noChangeArrowheads="1"/>
              </p:cNvSpPr>
              <p:nvPr/>
            </p:nvSpPr>
            <p:spPr bwMode="auto">
              <a:xfrm>
                <a:off x="0" y="3408"/>
                <a:ext cx="862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Sample.c</a:t>
                </a:r>
              </a:p>
            </p:txBody>
          </p:sp>
          <p:sp>
            <p:nvSpPr>
              <p:cNvPr id="16397" name="AutoShape 13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006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Sample2.c</a:t>
                </a:r>
              </a:p>
            </p:txBody>
          </p:sp>
          <p:sp>
            <p:nvSpPr>
              <p:cNvPr id="16398" name="AutoShape 14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910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400">
                    <a:ea typeface="ＭＳ Ｐゴシック" pitchFamily="32" charset="-128"/>
                  </a:rPr>
                  <a:t>  </a:t>
                </a:r>
                <a:r>
                  <a:rPr lang="en-US" altLang="en-US" sz="2000">
                    <a:ea typeface="ＭＳ Ｐゴシック" pitchFamily="32" charset="-128"/>
                  </a:rPr>
                  <a:t>a.out</a:t>
                </a:r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 flipH="1">
                <a:off x="430" y="3120"/>
                <a:ext cx="290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646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1" name="AutoShape 17"/>
            <p:cNvSpPr>
              <a:spLocks noChangeArrowheads="1"/>
            </p:cNvSpPr>
            <p:nvPr/>
          </p:nvSpPr>
          <p:spPr bwMode="auto">
            <a:xfrm>
              <a:off x="384" y="273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esc101/</a:t>
              </a: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816" y="2496"/>
              <a:ext cx="4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4191000" y="2209800"/>
            <a:ext cx="3810000" cy="838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$cd esc101/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$</a:t>
            </a: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4343400" y="4291026"/>
            <a:ext cx="3886200" cy="10668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$cd esc101a/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cd: esc101a: no such file or directory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90500" y="6172200"/>
            <a:ext cx="6414233" cy="648512"/>
          </a:xfrm>
          <a:prstGeom prst="rect">
            <a:avLst/>
          </a:prstGeom>
          <a:solidFill>
            <a:srgbClr val="FFF1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These are files. Files do not contain other files or directories. 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Only directories contain files or other directories (or both). </a:t>
            </a:r>
          </a:p>
        </p:txBody>
      </p:sp>
      <p:cxnSp>
        <p:nvCxnSpPr>
          <p:cNvPr id="16406" name="AutoShape 22"/>
          <p:cNvCxnSpPr>
            <a:cxnSpLocks noChangeShapeType="1"/>
          </p:cNvCxnSpPr>
          <p:nvPr/>
        </p:nvCxnSpPr>
        <p:spPr bwMode="auto">
          <a:xfrm>
            <a:off x="304800" y="6096000"/>
            <a:ext cx="1066800" cy="153988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7" name="AutoShape 23"/>
          <p:cNvCxnSpPr>
            <a:cxnSpLocks noChangeShapeType="1"/>
          </p:cNvCxnSpPr>
          <p:nvPr/>
        </p:nvCxnSpPr>
        <p:spPr bwMode="auto">
          <a:xfrm rot="5400000">
            <a:off x="1218406" y="5791994"/>
            <a:ext cx="611188" cy="3048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</p:cNvCxnSpPr>
          <p:nvPr/>
        </p:nvCxnSpPr>
        <p:spPr bwMode="auto">
          <a:xfrm rot="10800000" flipV="1">
            <a:off x="1524000" y="5867400"/>
            <a:ext cx="2133600" cy="382588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D314-CFF7-3760-0C5E-A233C71E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202111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/>
          <a:lstStyle/>
          <a:p>
            <a:r>
              <a:rPr lang="en-US" sz="3600" dirty="0"/>
              <a:t>Arguments on the Command 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9856" y="762000"/>
            <a:ext cx="8496944" cy="5184576"/>
          </a:xfrm>
        </p:spPr>
        <p:txBody>
          <a:bodyPr>
            <a:normAutofit/>
          </a:bodyPr>
          <a:lstStyle/>
          <a:p>
            <a:r>
              <a:rPr lang="en-US" dirty="0"/>
              <a:t>Typically when using commands we provide arguments to the command in the same line.</a:t>
            </a:r>
          </a:p>
          <a:p>
            <a:pPr lvl="1"/>
            <a:r>
              <a:rPr lang="en-US" dirty="0"/>
              <a:t>cd </a:t>
            </a:r>
            <a:r>
              <a:rPr lang="en-US" dirty="0" err="1">
                <a:solidFill>
                  <a:srgbClr val="FF0000"/>
                </a:solidFill>
              </a:rPr>
              <a:t>my_dir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my_file.c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file1.c file2.c</a:t>
            </a:r>
          </a:p>
          <a:p>
            <a:r>
              <a:rPr lang="en-US" dirty="0"/>
              <a:t>In each case, stuff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is the command line argument</a:t>
            </a:r>
          </a:p>
          <a:p>
            <a:r>
              <a:rPr lang="en-US" dirty="0"/>
              <a:t>In the third example, </a:t>
            </a:r>
            <a:r>
              <a:rPr lang="en-US" dirty="0" err="1"/>
              <a:t>cp</a:t>
            </a:r>
            <a:r>
              <a:rPr lang="en-US" dirty="0"/>
              <a:t> is the command name and </a:t>
            </a:r>
            <a:r>
              <a:rPr lang="en-US" dirty="0">
                <a:solidFill>
                  <a:srgbClr val="FF0000"/>
                </a:solidFill>
              </a:rPr>
              <a:t>file1.c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file2.c</a:t>
            </a:r>
            <a:r>
              <a:rPr lang="en-US" dirty="0"/>
              <a:t> are its two arguments.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028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/>
          <a:lstStyle/>
          <a:p>
            <a:r>
              <a:rPr lang="en-US" sz="3600" dirty="0"/>
              <a:t>Batch Mode vs. Interactive Mode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0"/>
            <a:ext cx="8649344" cy="5638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Interactive mode: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first you enter command (say </a:t>
            </a:r>
            <a:r>
              <a:rPr lang="en-US" sz="2400" dirty="0" err="1">
                <a:solidFill>
                  <a:srgbClr val="FF0000"/>
                </a:solidFill>
              </a:rPr>
              <a:t>mkdir</a:t>
            </a:r>
            <a:r>
              <a:rPr lang="en-US" sz="24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then you get prompted and you enter an </a:t>
            </a:r>
            <a:r>
              <a:rPr lang="en-US" sz="2400" dirty="0" err="1"/>
              <a:t>arg</a:t>
            </a:r>
            <a:r>
              <a:rPr lang="en-US" sz="2400" dirty="0"/>
              <a:t> (the directory name, say </a:t>
            </a:r>
            <a:r>
              <a:rPr lang="en-US" sz="2400" dirty="0">
                <a:solidFill>
                  <a:srgbClr val="FF0000"/>
                </a:solidFill>
              </a:rPr>
              <a:t>esc101</a:t>
            </a:r>
            <a:r>
              <a:rPr lang="en-US" sz="24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mkdir</a:t>
            </a:r>
            <a:r>
              <a:rPr lang="en-US" sz="2400" dirty="0"/>
              <a:t> creates the directory esc101, and asks if you want to create more directories. If you say yes, it goes to step 2. Else, it exits.</a:t>
            </a:r>
          </a:p>
          <a:p>
            <a:r>
              <a:rPr lang="en-US" sz="2800" dirty="0"/>
              <a:t>This is cumbersome.</a:t>
            </a:r>
          </a:p>
          <a:p>
            <a:r>
              <a:rPr lang="en-US" sz="2800" dirty="0"/>
              <a:t>Batch Mode: If the arguments are standard, we prefer entering them along with the command (Also called command-line mode):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mkdir</a:t>
            </a:r>
            <a:r>
              <a:rPr lang="en-US" sz="2400" dirty="0">
                <a:solidFill>
                  <a:srgbClr val="FF0000"/>
                </a:solidFill>
              </a:rPr>
              <a:t> esc101 phy102 </a:t>
            </a:r>
            <a:r>
              <a:rPr lang="en-US" sz="2400" dirty="0" err="1">
                <a:solidFill>
                  <a:srgbClr val="FF0000"/>
                </a:solidFill>
              </a:rPr>
              <a:t>chm_lab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3 Directories created: esc101, phy102 and  </a:t>
            </a:r>
            <a:r>
              <a:rPr lang="en-US" sz="2400" dirty="0" err="1"/>
              <a:t>chm_lab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pPr>
                <a:defRPr/>
              </a:pPr>
              <a:t>Jan-23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9320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Command Line </a:t>
            </a:r>
            <a:r>
              <a:rPr lang="en-US" dirty="0" err="1">
                <a:latin typeface="+mn-lt"/>
              </a:rPr>
              <a:t>Args</a:t>
            </a:r>
            <a:r>
              <a:rPr lang="en-US" dirty="0">
                <a:latin typeface="+mn-lt"/>
              </a:rPr>
              <a:t>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5184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a program to read a name from command line, and say “Hello” to it.</a:t>
            </a:r>
          </a:p>
          <a:p>
            <a:r>
              <a:rPr lang="en-US" dirty="0"/>
              <a:t>Some Example Interaction (Output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$ ./</a:t>
            </a:r>
            <a:r>
              <a:rPr lang="en-US" dirty="0" err="1"/>
              <a:t>a.out</a:t>
            </a:r>
            <a:r>
              <a:rPr lang="en-US" dirty="0"/>
              <a:t> </a:t>
            </a:r>
            <a:r>
              <a:rPr lang="en-US" dirty="0" err="1"/>
              <a:t>Subidh</a:t>
            </a:r>
            <a:endParaRPr lang="en-US" dirty="0" err="1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Hello </a:t>
            </a:r>
            <a:r>
              <a:rPr lang="en-US" dirty="0" err="1">
                <a:solidFill>
                  <a:srgbClr val="FF0000"/>
                </a:solidFill>
              </a:rPr>
              <a:t>Subidh</a:t>
            </a:r>
            <a:endParaRPr lang="en-US" dirty="0" err="1">
              <a:solidFill>
                <a:srgbClr val="FF0000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 dirty="0"/>
              <a:t>$ ./</a:t>
            </a:r>
            <a:r>
              <a:rPr lang="en-US" dirty="0" err="1"/>
              <a:t>a.out</a:t>
            </a:r>
            <a:r>
              <a:rPr lang="en-US" dirty="0"/>
              <a:t> World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Hello World</a:t>
            </a:r>
          </a:p>
          <a:p>
            <a:pPr marL="457200" lvl="1" indent="0">
              <a:buNone/>
            </a:pPr>
            <a:r>
              <a:rPr lang="en-US" dirty="0"/>
              <a:t>$ ./</a:t>
            </a:r>
            <a:r>
              <a:rPr lang="en-US" dirty="0" err="1"/>
              <a:t>a.out</a:t>
            </a:r>
            <a:r>
              <a:rPr lang="en-US" dirty="0"/>
              <a:t> IC-100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Hello IC-100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295723"/>
            <a:ext cx="4419600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cs typeface="+mn-cs"/>
              </a:rPr>
              <a:t>Note: program has no sense of what is a name. It just prints the argument provided.</a:t>
            </a:r>
          </a:p>
        </p:txBody>
      </p:sp>
    </p:spTree>
    <p:extLst>
      <p:ext uri="{BB962C8B-B14F-4D97-AF65-F5344CB8AC3E}">
        <p14:creationId xmlns:p14="http://schemas.microsoft.com/office/powerpoint/2010/main" val="6424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Command Line </a:t>
            </a:r>
            <a:r>
              <a:rPr lang="en-US" sz="4000" dirty="0" err="1">
                <a:latin typeface="+mn-lt"/>
              </a:rPr>
              <a:t>Args</a:t>
            </a:r>
            <a:r>
              <a:rPr lang="en-US" sz="4000" dirty="0">
                <a:latin typeface="+mn-lt"/>
              </a:rPr>
              <a:t> -&gt; </a:t>
            </a:r>
            <a:r>
              <a:rPr lang="en-US" sz="4000" dirty="0" err="1">
                <a:latin typeface="+mn-lt"/>
              </a:rPr>
              <a:t>Args</a:t>
            </a:r>
            <a:r>
              <a:rPr lang="en-US" sz="4000" dirty="0">
                <a:latin typeface="+mn-lt"/>
              </a:rPr>
              <a:t> to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far we used the following signature for main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</a:t>
            </a:r>
          </a:p>
          <a:p>
            <a:r>
              <a:rPr lang="en-US" dirty="0"/>
              <a:t>But main can take arguments. The modified prototype of main is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argc</a:t>
            </a:r>
            <a:r>
              <a:rPr lang="en-US" dirty="0">
                <a:solidFill>
                  <a:srgbClr val="FF0000"/>
                </a:solidFill>
              </a:rPr>
              <a:t>, char **</a:t>
            </a:r>
            <a:r>
              <a:rPr lang="en-US" dirty="0" err="1">
                <a:solidFill>
                  <a:srgbClr val="FF0000"/>
                </a:solidFill>
              </a:rPr>
              <a:t>argv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Argument Count (</a:t>
            </a:r>
            <a:r>
              <a:rPr lang="en-US" dirty="0" err="1">
                <a:solidFill>
                  <a:srgbClr val="FF0000"/>
                </a:solidFill>
              </a:rPr>
              <a:t>argc</a:t>
            </a:r>
            <a:r>
              <a:rPr lang="en-US" dirty="0"/>
              <a:t>): An </a:t>
            </a:r>
            <a:r>
              <a:rPr lang="en-US" dirty="0" err="1"/>
              <a:t>int</a:t>
            </a:r>
            <a:r>
              <a:rPr lang="en-US" dirty="0"/>
              <a:t> that tells the number of arguments passed on command line</a:t>
            </a:r>
          </a:p>
          <a:p>
            <a:pPr lvl="1"/>
            <a:r>
              <a:rPr lang="en-US" dirty="0"/>
              <a:t>Argument Values (</a:t>
            </a:r>
            <a:r>
              <a:rPr lang="en-US" dirty="0" err="1">
                <a:solidFill>
                  <a:srgbClr val="FF0000"/>
                </a:solidFill>
              </a:rPr>
              <a:t>argv</a:t>
            </a:r>
            <a:r>
              <a:rPr lang="en-US" dirty="0"/>
              <a:t>): Array of strings. 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the </a:t>
            </a:r>
            <a:r>
              <a:rPr lang="en-US" dirty="0" err="1"/>
              <a:t>i-th</a:t>
            </a:r>
            <a:r>
              <a:rPr lang="en-US" dirty="0"/>
              <a:t> argument as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7347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Args</a:t>
            </a:r>
            <a:r>
              <a:rPr lang="en-US" dirty="0">
                <a:latin typeface="+mn-lt"/>
              </a:rPr>
              <a:t> to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marL="0" indent="0"/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“./</a:t>
            </a:r>
            <a:r>
              <a:rPr lang="en-US" dirty="0" err="1">
                <a:solidFill>
                  <a:srgbClr val="FF0000"/>
                </a:solidFill>
              </a:rPr>
              <a:t>a.out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is included in arguments.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./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a.out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11 + 2 is 13</a:t>
            </a:r>
          </a:p>
          <a:p>
            <a:pPr marL="0" indent="0">
              <a:buNone/>
            </a:pPr>
            <a:r>
              <a:rPr lang="en-US" dirty="0" err="1"/>
              <a:t>argv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IC-100</a:t>
            </a:r>
          </a:p>
        </p:txBody>
      </p:sp>
      <p:grpSp>
        <p:nvGrpSpPr>
          <p:cNvPr id="13" name="Group 38"/>
          <p:cNvGrpSpPr/>
          <p:nvPr/>
        </p:nvGrpSpPr>
        <p:grpSpPr>
          <a:xfrm>
            <a:off x="1280159" y="2743200"/>
            <a:ext cx="3606278" cy="3423512"/>
            <a:chOff x="1280159" y="2743200"/>
            <a:chExt cx="3606278" cy="3423512"/>
          </a:xfrm>
        </p:grpSpPr>
        <p:sp>
          <p:nvSpPr>
            <p:cNvPr id="7" name="Rectangle 6"/>
            <p:cNvSpPr/>
            <p:nvPr/>
          </p:nvSpPr>
          <p:spPr bwMode="auto">
            <a:xfrm>
              <a:off x="2289772" y="3680234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289772" y="3227561"/>
              <a:ext cx="7620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89772" y="4137434"/>
              <a:ext cx="7620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89772" y="4594634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5065414"/>
              <a:ext cx="7620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86000" y="5522614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 bwMode="auto">
            <a:xfrm>
              <a:off x="1280159" y="2743200"/>
              <a:ext cx="1005841" cy="528295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670772" y="3429000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2670772" y="3891481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2667000" y="4378860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2672658" y="5751214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2672658" y="4833042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2672658" y="5302313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280160" y="3271495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[0]</a:t>
              </a:r>
              <a:r>
                <a:rPr lang="en-US" sz="1100" dirty="0">
                  <a:latin typeface="Calibri" pitchFamily="34" charset="0"/>
                </a:rPr>
                <a:t>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159" y="3695675"/>
              <a:ext cx="915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[1]</a:t>
              </a:r>
              <a:r>
                <a:rPr lang="en-US" sz="1100" dirty="0">
                  <a:latin typeface="Calibri" pitchFamily="34" charset="0"/>
                </a:rPr>
                <a:t>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18" y="4157929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[2]</a:t>
              </a:r>
              <a:r>
                <a:rPr lang="en-US" sz="1100" dirty="0">
                  <a:latin typeface="Calibri" pitchFamily="34" charset="0"/>
                </a:rPr>
                <a:t>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0160" y="4638568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[3]</a:t>
              </a:r>
              <a:r>
                <a:rPr lang="en-US" sz="1100" dirty="0">
                  <a:latin typeface="Calibri" pitchFamily="34" charset="0"/>
                </a:rPr>
                <a:t>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5818" y="5117647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[4]</a:t>
              </a:r>
              <a:r>
                <a:rPr lang="en-US" sz="1100" dirty="0">
                  <a:latin typeface="Calibri" pitchFamily="34" charset="0"/>
                </a:rPr>
                <a:t>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818" y="5566548"/>
              <a:ext cx="89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argv</a:t>
              </a: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[5]</a:t>
              </a:r>
              <a:r>
                <a:rPr lang="en-US" sz="1100" dirty="0">
                  <a:latin typeface="Calibri" pitchFamily="34" charset="0"/>
                </a:rPr>
                <a:t>]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3048000"/>
              <a:ext cx="130503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“./</a:t>
              </a:r>
              <a:r>
                <a:rPr lang="en-US" sz="2400" b="1" dirty="0" err="1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a.out</a:t>
              </a:r>
              <a:r>
                <a:rPr lang="en-US" sz="2400" b="1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7436" y="4114800"/>
              <a:ext cx="607859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“+”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8873" y="5181600"/>
              <a:ext cx="652743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“is”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1400" y="3581400"/>
              <a:ext cx="764953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“11”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1400" y="4648200"/>
              <a:ext cx="609462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“2”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87436" y="5705047"/>
              <a:ext cx="764953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Calibri" pitchFamily="34" charset="0"/>
                  <a:cs typeface="+mn-cs"/>
                </a:rPr>
                <a:t>“13”</a:t>
              </a:r>
              <a:endParaRPr lang="en-US" sz="1400" b="1" dirty="0">
                <a:latin typeface="Calibri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143504" y="3857628"/>
            <a:ext cx="38100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  <a:cs typeface="+mn-cs"/>
              </a:rPr>
              <a:t>Note that everything is treated as string, even the numbers!</a:t>
            </a:r>
          </a:p>
        </p:txBody>
      </p:sp>
    </p:spTree>
    <p:extLst>
      <p:ext uri="{BB962C8B-B14F-4D97-AF65-F5344CB8AC3E}">
        <p14:creationId xmlns:p14="http://schemas.microsoft.com/office/powerpoint/2010/main" val="40124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62" y="-76200"/>
            <a:ext cx="4643438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Jan-23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97" y="1331893"/>
            <a:ext cx="5943600" cy="41549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#include&lt;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  <a:p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main(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char *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if 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&lt;2)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("Too few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args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!\n");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else if 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== 2)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(“Hello %s\n",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[1]);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("Too many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args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!\n");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return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2398693"/>
            <a:ext cx="31242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indent="-285750"/>
            <a:r>
              <a:rPr lang="en-US" sz="2800" dirty="0">
                <a:latin typeface="Calibri"/>
                <a:cs typeface="Calibri"/>
              </a:rPr>
              <a:t>$ ./</a:t>
            </a:r>
            <a:r>
              <a:rPr lang="en-US" sz="2800" dirty="0" err="1">
                <a:latin typeface="Calibri"/>
                <a:cs typeface="Calibri"/>
              </a:rPr>
              <a:t>a.out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Subidh</a:t>
            </a:r>
            <a:endParaRPr lang="en-US" sz="2800" dirty="0" err="1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Hello </a:t>
            </a:r>
            <a:r>
              <a:rPr lang="en-US" sz="2800" dirty="0" err="1">
                <a:solidFill>
                  <a:srgbClr val="FF0000"/>
                </a:solidFill>
                <a:latin typeface="Calibri"/>
                <a:cs typeface="Calibri"/>
              </a:rPr>
              <a:t>Subidh</a:t>
            </a:r>
            <a:endParaRPr lang="en-US" sz="2800" dirty="0" err="1">
              <a:solidFill>
                <a:srgbClr val="FF0000"/>
              </a:solidFill>
              <a:latin typeface="Calibri" pitchFamily="34" charset="0"/>
              <a:cs typeface="Calibri"/>
            </a:endParaRP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World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Hello World</a:t>
            </a:r>
          </a:p>
          <a:p>
            <a:pPr indent="-285750"/>
            <a:r>
              <a:rPr lang="en-US" sz="2800" dirty="0">
                <a:latin typeface="Calibri"/>
                <a:cs typeface="Calibri"/>
              </a:rPr>
              <a:t>$ ./</a:t>
            </a:r>
            <a:r>
              <a:rPr lang="en-US" sz="2800" dirty="0" err="1">
                <a:latin typeface="Calibri"/>
                <a:cs typeface="Calibri"/>
              </a:rPr>
              <a:t>a.out</a:t>
            </a:r>
            <a:r>
              <a:rPr lang="en-US" sz="2800" dirty="0">
                <a:latin typeface="Calibri"/>
                <a:cs typeface="Calibri"/>
              </a:rPr>
              <a:t> IC-100</a:t>
            </a:r>
            <a:endParaRPr lang="en-US" sz="2800" dirty="0">
              <a:latin typeface="Calibri" pitchFamily="34" charset="0"/>
              <a:cs typeface="Calibri"/>
            </a:endParaRP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Hello IC-100</a:t>
            </a:r>
            <a:endParaRPr lang="en-US" sz="2800" dirty="0">
              <a:solidFill>
                <a:srgbClr val="FF0000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331893"/>
            <a:ext cx="312420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Too few </a:t>
            </a:r>
            <a:r>
              <a:rPr lang="en-US" sz="2800" dirty="0" err="1">
                <a:solidFill>
                  <a:srgbClr val="FF0000"/>
                </a:solidFill>
                <a:latin typeface="Calibri" pitchFamily="34" charset="0"/>
              </a:rPr>
              <a:t>args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!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8497" y="5370493"/>
            <a:ext cx="36576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Hey There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Too many </a:t>
            </a:r>
            <a:r>
              <a:rPr lang="en-US" sz="2800" dirty="0" err="1">
                <a:solidFill>
                  <a:srgbClr val="FF0000"/>
                </a:solidFill>
                <a:latin typeface="Calibri" pitchFamily="34" charset="0"/>
              </a:rPr>
              <a:t>args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!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3733800" y="341293"/>
            <a:ext cx="4831432" cy="1792306"/>
            <a:chOff x="3733800" y="341293"/>
            <a:chExt cx="4831432" cy="1792306"/>
          </a:xfrm>
        </p:grpSpPr>
        <p:sp>
          <p:nvSpPr>
            <p:cNvPr id="11" name="Rectangle 10"/>
            <p:cNvSpPr/>
            <p:nvPr/>
          </p:nvSpPr>
          <p:spPr>
            <a:xfrm>
              <a:off x="4602832" y="341293"/>
              <a:ext cx="3962400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indent="-285750"/>
              <a:r>
                <a:rPr lang="en-US" sz="2800" dirty="0">
                  <a:solidFill>
                    <a:srgbClr val="FF0000"/>
                  </a:solidFill>
                  <a:latin typeface="Calibri" pitchFamily="34" charset="0"/>
                </a:rPr>
                <a:t>NOTE: </a:t>
              </a:r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char **</a:t>
              </a:r>
              <a:r>
                <a:rPr lang="en-US" sz="2800" dirty="0" err="1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argv</a:t>
              </a:r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 is same as char *</a:t>
              </a:r>
              <a:r>
                <a:rPr lang="en-US" sz="2800" dirty="0" err="1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argv</a:t>
              </a:r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  <a:latin typeface="Calibri" pitchFamily="34" charset="0"/>
                </a:rPr>
                <a:t>[]</a:t>
              </a: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 bwMode="auto">
            <a:xfrm rot="10800000" flipV="1">
              <a:off x="3733800" y="818346"/>
              <a:ext cx="869032" cy="1315253"/>
            </a:xfrm>
            <a:prstGeom prst="curvedConnector2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79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about Other Types?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96944" cy="5791200"/>
          </a:xfrm>
        </p:spPr>
        <p:txBody>
          <a:bodyPr/>
          <a:lstStyle/>
          <a:p>
            <a:r>
              <a:rPr lang="en-US" dirty="0"/>
              <a:t>Write a program that takes two numbers (integers) on command line and prints their sum.</a:t>
            </a:r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Everything on command line is read as string! </a:t>
            </a:r>
          </a:p>
          <a:p>
            <a:pPr lvl="1"/>
            <a:r>
              <a:rPr lang="en-US" dirty="0"/>
              <a:t>How do I convert string to </a:t>
            </a:r>
            <a:r>
              <a:rPr lang="en-US" dirty="0" err="1"/>
              <a:t>int</a:t>
            </a:r>
            <a:r>
              <a:rPr lang="en-US" dirty="0"/>
              <a:t>?</a:t>
            </a:r>
          </a:p>
          <a:p>
            <a:r>
              <a:rPr lang="en-US" dirty="0"/>
              <a:t>Solution: Library functions in </a:t>
            </a:r>
            <a:r>
              <a:rPr lang="en-US" dirty="0" err="1"/>
              <a:t>stdlib.h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atoi</a:t>
            </a:r>
            <a:r>
              <a:rPr lang="en-US" dirty="0"/>
              <a:t>: takes a string and converts to </a:t>
            </a:r>
            <a:r>
              <a:rPr lang="en-US" dirty="0" err="1"/>
              <a:t>int</a:t>
            </a:r>
            <a:endParaRPr lang="en-US" dirty="0"/>
          </a:p>
          <a:p>
            <a:pPr marL="57150" indent="0" algn="ctr">
              <a:buNone/>
            </a:pPr>
            <a:r>
              <a:rPr lang="en-US" sz="18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atoi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(“1234”) is 1234, </a:t>
            </a:r>
            <a:r>
              <a:rPr lang="en-US" sz="18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atoi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(“123ab”) is 123, </a:t>
            </a:r>
            <a:r>
              <a:rPr lang="en-US" sz="18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atoi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(“ab”) is 0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atof</a:t>
            </a:r>
            <a:r>
              <a:rPr lang="en-US" dirty="0"/>
              <a:t>: converts a string to double</a:t>
            </a:r>
          </a:p>
          <a:p>
            <a:r>
              <a:rPr lang="en-US" dirty="0"/>
              <a:t>Other variations : </a:t>
            </a:r>
            <a:r>
              <a:rPr lang="en-US" dirty="0" err="1">
                <a:solidFill>
                  <a:srgbClr val="FF0000"/>
                </a:solidFill>
              </a:rPr>
              <a:t>atol</a:t>
            </a:r>
            <a:r>
              <a:rPr lang="en-US" dirty="0">
                <a:solidFill>
                  <a:srgbClr val="FF0000"/>
                </a:solidFill>
              </a:rPr>
              <a:t>, atoll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6190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Adding 2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-32" y="1619329"/>
            <a:ext cx="5943600" cy="452431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#include&lt;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#include&lt;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stdlib.h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main(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, char *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if 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!= 3)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(“Bad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args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!\n");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else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a =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atoi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[1]);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b =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atoi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[2]);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(“%d\n",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a+b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return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7103" y="2133600"/>
            <a:ext cx="31242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3 4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7</a:t>
            </a: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3 -4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-1</a:t>
            </a: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3 four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7103" y="1066800"/>
            <a:ext cx="312420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Bad </a:t>
            </a:r>
            <a:r>
              <a:rPr lang="en-US" sz="2800" dirty="0" err="1">
                <a:solidFill>
                  <a:srgbClr val="FF0000"/>
                </a:solidFill>
                <a:latin typeface="Calibri" pitchFamily="34" charset="0"/>
              </a:rPr>
              <a:t>args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27103" y="5002515"/>
            <a:ext cx="31242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 3 4 5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Bad </a:t>
            </a:r>
            <a:r>
              <a:rPr lang="en-US" sz="2800" dirty="0" err="1">
                <a:solidFill>
                  <a:srgbClr val="FF0000"/>
                </a:solidFill>
                <a:latin typeface="Calibri" pitchFamily="34" charset="0"/>
              </a:rPr>
              <a:t>args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5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875" y="15240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j-lt"/>
              </a:rPr>
              <a:t>The Programming Cycle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959286"/>
            <a:ext cx="7896225" cy="261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4025" indent="-454025"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Write/edit</a:t>
            </a:r>
            <a:r>
              <a:rPr lang="en-US" altLang="en-US" sz="2400" dirty="0">
                <a:latin typeface="+mn-lt"/>
              </a:rPr>
              <a:t> (change/modify) your program.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Compile</a:t>
            </a:r>
            <a:r>
              <a:rPr lang="en-US" altLang="en-US" sz="2400" dirty="0">
                <a:latin typeface="+mn-lt"/>
              </a:rPr>
              <a:t> the program. If compilation fails, return to editing step.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US" altLang="en-US" sz="2400" dirty="0">
                <a:latin typeface="+mn-lt"/>
              </a:rPr>
              <a:t> program on an input. If not correct, return to editing step. </a:t>
            </a:r>
          </a:p>
          <a:p>
            <a:pPr marL="914400" lvl="1" indent="-457200">
              <a:spcBef>
                <a:spcPts val="600"/>
              </a:spcBef>
              <a:buClr>
                <a:srgbClr val="990000"/>
              </a:buClr>
              <a:buSzPct val="70000"/>
              <a:buFont typeface="+mj-lt"/>
              <a:buAutoNum type="alphaLcPeriod"/>
            </a:pPr>
            <a:r>
              <a:rPr lang="en-US" altLang="en-US" sz="2000" dirty="0">
                <a:latin typeface="+mn-lt"/>
              </a:rPr>
              <a:t>Repeat step 3 for other inputs, if any.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28600" y="3962400"/>
            <a:ext cx="15970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ea typeface="ＭＳ Ｐゴシック" pitchFamily="32" charset="-128"/>
              </a:rPr>
              <a:t>Write/Edit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7543800" y="4038600"/>
            <a:ext cx="11398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Run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28800" y="4038600"/>
            <a:ext cx="2206625" cy="682625"/>
            <a:chOff x="1828800" y="4038600"/>
            <a:chExt cx="2206625" cy="682625"/>
          </a:xfrm>
        </p:grpSpPr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590800" y="4038600"/>
              <a:ext cx="1444625" cy="682625"/>
            </a:xfrm>
            <a:prstGeom prst="flowChartAlternateProcess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ea typeface="ＭＳ Ｐゴシック" pitchFamily="32" charset="-128"/>
                </a:rPr>
                <a:t>Compile</a:t>
              </a: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1828800" y="4114800"/>
              <a:ext cx="758825" cy="377825"/>
            </a:xfrm>
            <a:prstGeom prst="rightArrow">
              <a:avLst>
                <a:gd name="adj1" fmla="val 50000"/>
                <a:gd name="adj2" fmla="val 5021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38600" y="3657600"/>
            <a:ext cx="3197225" cy="1444625"/>
            <a:chOff x="4038600" y="3657600"/>
            <a:chExt cx="3197225" cy="1444625"/>
          </a:xfrm>
        </p:grpSpPr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4267200" y="3657600"/>
              <a:ext cx="2968625" cy="14446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ea typeface="ＭＳ Ｐゴシック" pitchFamily="32" charset="-128"/>
                </a:rPr>
                <a:t>Compilation Errors ?</a:t>
              </a: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4038600" y="4267200"/>
              <a:ext cx="301625" cy="225425"/>
            </a:xfrm>
            <a:prstGeom prst="rightArrow">
              <a:avLst>
                <a:gd name="adj1" fmla="val 50000"/>
                <a:gd name="adj2" fmla="val 50176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7013575" y="3886200"/>
            <a:ext cx="527050" cy="682625"/>
            <a:chOff x="7013575" y="3886200"/>
            <a:chExt cx="527050" cy="682625"/>
          </a:xfrm>
        </p:grpSpPr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7239000" y="4267200"/>
              <a:ext cx="301625" cy="3016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7013575" y="38862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4400"/>
            <a:ext cx="5254625" cy="1063625"/>
            <a:chOff x="609600" y="4724400"/>
            <a:chExt cx="5254625" cy="1063625"/>
          </a:xfrm>
        </p:grpSpPr>
        <p:sp>
          <p:nvSpPr>
            <p:cNvPr id="5133" name="AutoShape 13"/>
            <p:cNvSpPr>
              <a:spLocks noChangeArrowheads="1"/>
            </p:cNvSpPr>
            <p:nvPr/>
          </p:nvSpPr>
          <p:spPr bwMode="auto">
            <a:xfrm>
              <a:off x="762000" y="5486400"/>
              <a:ext cx="5102225" cy="301625"/>
            </a:xfrm>
            <a:prstGeom prst="leftArrow">
              <a:avLst>
                <a:gd name="adj1" fmla="val 50000"/>
                <a:gd name="adj2" fmla="val 50512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>
              <a:off x="609600" y="4724400"/>
              <a:ext cx="301625" cy="1063625"/>
            </a:xfrm>
            <a:prstGeom prst="upArrow">
              <a:avLst>
                <a:gd name="adj1" fmla="val 50000"/>
                <a:gd name="adj2" fmla="val 50381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7239000" y="4800600"/>
            <a:ext cx="1673225" cy="1444625"/>
            <a:chOff x="7239000" y="4800600"/>
            <a:chExt cx="1673225" cy="1444625"/>
          </a:xfrm>
        </p:grpSpPr>
        <p:sp>
          <p:nvSpPr>
            <p:cNvPr id="5135" name="AutoShape 15"/>
            <p:cNvSpPr>
              <a:spLocks noChangeArrowheads="1"/>
            </p:cNvSpPr>
            <p:nvPr/>
          </p:nvSpPr>
          <p:spPr bwMode="auto">
            <a:xfrm>
              <a:off x="7924800" y="4800600"/>
              <a:ext cx="377825" cy="454025"/>
            </a:xfrm>
            <a:prstGeom prst="downArrow">
              <a:avLst>
                <a:gd name="adj1" fmla="val 50000"/>
                <a:gd name="adj2" fmla="val 5007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AutoShape 16"/>
            <p:cNvSpPr>
              <a:spLocks noChangeArrowheads="1"/>
            </p:cNvSpPr>
            <p:nvPr/>
          </p:nvSpPr>
          <p:spPr bwMode="auto">
            <a:xfrm>
              <a:off x="7239000" y="5257800"/>
              <a:ext cx="1673225" cy="9874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 dirty="0">
                  <a:ea typeface="ＭＳ Ｐゴシック" pitchFamily="32" charset="-128"/>
                </a:rPr>
                <a:t>OK?</a:t>
              </a:r>
            </a:p>
          </p:txBody>
        </p:sp>
      </p:grpSp>
      <p:grpSp>
        <p:nvGrpSpPr>
          <p:cNvPr id="7" name="Group 3"/>
          <p:cNvGrpSpPr/>
          <p:nvPr/>
        </p:nvGrpSpPr>
        <p:grpSpPr>
          <a:xfrm>
            <a:off x="4956175" y="5105400"/>
            <a:ext cx="984250" cy="454025"/>
            <a:chOff x="4956175" y="5105400"/>
            <a:chExt cx="984250" cy="454025"/>
          </a:xfrm>
        </p:grpSpPr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5638800" y="5105400"/>
              <a:ext cx="301625" cy="454025"/>
            </a:xfrm>
            <a:prstGeom prst="downArrow">
              <a:avLst>
                <a:gd name="adj1" fmla="val 50000"/>
                <a:gd name="adj2" fmla="val 50175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4956175" y="5105400"/>
              <a:ext cx="636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YES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5562600"/>
            <a:ext cx="6473825" cy="671513"/>
            <a:chOff x="762000" y="5562600"/>
            <a:chExt cx="6473825" cy="671513"/>
          </a:xfrm>
        </p:grpSpPr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762000" y="5562600"/>
              <a:ext cx="6473825" cy="301625"/>
            </a:xfrm>
            <a:prstGeom prst="leftArrow">
              <a:avLst>
                <a:gd name="adj1" fmla="val 50000"/>
                <a:gd name="adj2" fmla="val 50478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6478588" y="58674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779463" y="6000768"/>
            <a:ext cx="442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A simple development cycle of a program </a:t>
            </a:r>
          </a:p>
        </p:txBody>
      </p:sp>
      <p:grpSp>
        <p:nvGrpSpPr>
          <p:cNvPr id="9" name="Group 13"/>
          <p:cNvGrpSpPr/>
          <p:nvPr/>
        </p:nvGrpSpPr>
        <p:grpSpPr>
          <a:xfrm>
            <a:off x="8391524" y="4267200"/>
            <a:ext cx="749301" cy="1597025"/>
            <a:chOff x="8391524" y="4267200"/>
            <a:chExt cx="749301" cy="1597025"/>
          </a:xfrm>
        </p:grpSpPr>
        <p:grpSp>
          <p:nvGrpSpPr>
            <p:cNvPr id="12" name="Group 8"/>
            <p:cNvGrpSpPr/>
            <p:nvPr/>
          </p:nvGrpSpPr>
          <p:grpSpPr>
            <a:xfrm>
              <a:off x="8391524" y="4267200"/>
              <a:ext cx="749301" cy="1597025"/>
              <a:chOff x="8391524" y="4267200"/>
              <a:chExt cx="749301" cy="1597025"/>
            </a:xfrm>
          </p:grpSpPr>
          <p:sp>
            <p:nvSpPr>
              <p:cNvPr id="5140" name="AutoShape 20"/>
              <p:cNvSpPr>
                <a:spLocks noChangeArrowheads="1"/>
              </p:cNvSpPr>
              <p:nvPr/>
            </p:nvSpPr>
            <p:spPr bwMode="auto">
              <a:xfrm>
                <a:off x="8839200" y="5638800"/>
                <a:ext cx="301625" cy="225425"/>
              </a:xfrm>
              <a:prstGeom prst="righ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AutoShape 21"/>
              <p:cNvSpPr>
                <a:spLocks noChangeArrowheads="1"/>
              </p:cNvSpPr>
              <p:nvPr/>
            </p:nvSpPr>
            <p:spPr bwMode="auto">
              <a:xfrm>
                <a:off x="8915400" y="4343400"/>
                <a:ext cx="225425" cy="1368425"/>
              </a:xfrm>
              <a:prstGeom prst="upArrow">
                <a:avLst>
                  <a:gd name="adj1" fmla="val 50000"/>
                  <a:gd name="adj2" fmla="val 50587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AutoShape 22"/>
              <p:cNvSpPr>
                <a:spLocks noChangeArrowheads="1"/>
              </p:cNvSpPr>
              <p:nvPr/>
            </p:nvSpPr>
            <p:spPr bwMode="auto">
              <a:xfrm>
                <a:off x="8686800" y="4267200"/>
                <a:ext cx="301625" cy="225425"/>
              </a:xfrm>
              <a:prstGeom prst="lef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Text Box 23"/>
              <p:cNvSpPr txBox="1">
                <a:spLocks noChangeArrowheads="1"/>
              </p:cNvSpPr>
              <p:nvPr/>
            </p:nvSpPr>
            <p:spPr bwMode="auto">
              <a:xfrm>
                <a:off x="8391524" y="4885888"/>
                <a:ext cx="6365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394418" y="5195141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More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 Inputs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5163" y="6096000"/>
            <a:ext cx="1972262" cy="766465"/>
            <a:chOff x="6635163" y="6096000"/>
            <a:chExt cx="1972262" cy="766465"/>
          </a:xfrm>
        </p:grpSpPr>
        <p:grpSp>
          <p:nvGrpSpPr>
            <p:cNvPr id="14" name="Group 6"/>
            <p:cNvGrpSpPr/>
            <p:nvPr/>
          </p:nvGrpSpPr>
          <p:grpSpPr>
            <a:xfrm>
              <a:off x="7089775" y="6096000"/>
              <a:ext cx="1517650" cy="758825"/>
              <a:chOff x="7089775" y="6096000"/>
              <a:chExt cx="1517650" cy="758825"/>
            </a:xfrm>
          </p:grpSpPr>
          <p:sp>
            <p:nvSpPr>
              <p:cNvPr id="5144" name="AutoShape 24"/>
              <p:cNvSpPr>
                <a:spLocks noChangeArrowheads="1"/>
              </p:cNvSpPr>
              <p:nvPr/>
            </p:nvSpPr>
            <p:spPr bwMode="auto">
              <a:xfrm>
                <a:off x="7924800" y="6248400"/>
                <a:ext cx="301625" cy="1492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Text Box 25"/>
              <p:cNvSpPr txBox="1">
                <a:spLocks noChangeArrowheads="1"/>
              </p:cNvSpPr>
              <p:nvPr/>
            </p:nvSpPr>
            <p:spPr bwMode="auto">
              <a:xfrm>
                <a:off x="7089775" y="6096000"/>
                <a:ext cx="76517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YES!!</a:t>
                </a:r>
              </a:p>
            </p:txBody>
          </p:sp>
          <p:sp>
            <p:nvSpPr>
              <p:cNvPr id="5146" name="AutoShape 26"/>
              <p:cNvSpPr>
                <a:spLocks noChangeArrowheads="1"/>
              </p:cNvSpPr>
              <p:nvPr/>
            </p:nvSpPr>
            <p:spPr bwMode="auto">
              <a:xfrm>
                <a:off x="7620000" y="6400800"/>
                <a:ext cx="987425" cy="454025"/>
              </a:xfrm>
              <a:prstGeom prst="flowChartAlternateProcess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dirty="0">
                    <a:ea typeface="ＭＳ Ｐゴシック" pitchFamily="32" charset="-128"/>
                  </a:rPr>
                  <a:t>DONE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635163" y="6400800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Inputs 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Exhausted</a:t>
              </a:r>
            </a:p>
          </p:txBody>
        </p:sp>
      </p:grpSp>
      <p:pic>
        <p:nvPicPr>
          <p:cNvPr id="5149" name="Picture 29" descr="C:\Users\karkare\AppData\Local\Microsoft\Windows\INetCache\IE\EC01WMOS\MC9002515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77" y="4463067"/>
            <a:ext cx="67465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C:\Users\karkare\AppData\Local\Microsoft\Windows\INetCache\IE\45LGD9AS\MC9003256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456103"/>
            <a:ext cx="758824" cy="4849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</p:pic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5955531"/>
            <a:ext cx="836613" cy="8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94" y="4514906"/>
            <a:ext cx="910432" cy="6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C:\Users\karkare\AppData\Local\Microsoft\Windows\INetCache\IE\DUA6OVIV\MC900104748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58" y="4318744"/>
            <a:ext cx="723010" cy="7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2A7A3-34FE-4DC5-AAAD-2E3E2B5256DD}" type="datetime1">
              <a:rPr lang="en-US" smtClean="0"/>
              <a:pPr>
                <a:defRPr/>
              </a:pPr>
              <a:t>1/24/2023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106001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6" grpId="0" animBg="1"/>
      <p:bldP spid="51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Command Line Sorting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061621"/>
            <a:ext cx="60198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main(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, char *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[]) {</a:t>
            </a:r>
          </a:p>
          <a:p>
            <a:r>
              <a:rPr lang="pt-BR" sz="2400" dirty="0">
                <a:solidFill>
                  <a:schemeClr val="tx1"/>
                </a:solidFill>
                <a:latin typeface="Calibri" pitchFamily="34" charset="0"/>
              </a:rPr>
              <a:t>   int *ar, n;</a:t>
            </a: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n =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- 1;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= 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*)malloc(sizeof(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) * n);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for 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++)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] =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atoi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[i+1]);</a:t>
            </a: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sort(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, n); 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for 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++)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("%d ",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]);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return 0;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0854" y="1061621"/>
            <a:ext cx="288428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Void sort (  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   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*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n)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 …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1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Renaming Executable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Jan-23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IC-100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061621"/>
            <a:ext cx="60198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main(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, char *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[]) {</a:t>
            </a:r>
          </a:p>
          <a:p>
            <a:r>
              <a:rPr lang="pt-BR" sz="2400" dirty="0">
                <a:solidFill>
                  <a:schemeClr val="tx1"/>
                </a:solidFill>
                <a:latin typeface="Calibri" pitchFamily="34" charset="0"/>
              </a:rPr>
              <a:t>   int *ar, n;</a:t>
            </a: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n =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- 1;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= 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*)malloc(sizeof(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) * n);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for 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++)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] =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atoi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argv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[i+1]);</a:t>
            </a:r>
          </a:p>
          <a:p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sort(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, n); 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for 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++)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  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("%d ",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]);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return 0;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5562600"/>
            <a:ext cx="5715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$ ./sort 1 4 2 5 3 9 -1 6 -10 10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-10 -1 1 2 3 4 5 6 9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3623608"/>
            <a:ext cx="3581400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The flag “-o” of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gcc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can be used to give user-defined name to the executable, e.g.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$ 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–o sort 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</a:rPr>
              <a:t>myfile.c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0854" y="1061621"/>
            <a:ext cx="288428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v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oid sort (  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   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*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n)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   …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1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Unix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Listing your file in a directory</a:t>
            </a:r>
          </a:p>
          <a:p>
            <a:r>
              <a:rPr lang="en-US" dirty="0"/>
              <a:t>ls [options] [file/directory name]</a:t>
            </a:r>
          </a:p>
          <a:p>
            <a:pPr lvl="1">
              <a:buFont typeface="Arial"/>
              <a:buChar char="•"/>
            </a:pPr>
            <a:r>
              <a:rPr lang="en-US" dirty="0"/>
              <a:t>ls</a:t>
            </a:r>
          </a:p>
          <a:p>
            <a:pPr lvl="1">
              <a:buFont typeface="Arial"/>
              <a:buChar char="•"/>
            </a:pPr>
            <a:r>
              <a:rPr lang="en-US" dirty="0"/>
              <a:t>ls –l</a:t>
            </a:r>
          </a:p>
          <a:p>
            <a:pPr lvl="1">
              <a:buFont typeface="Arial"/>
              <a:buChar char="•"/>
            </a:pPr>
            <a:r>
              <a:rPr lang="en-US" dirty="0"/>
              <a:t>ls –a</a:t>
            </a:r>
          </a:p>
          <a:p>
            <a:pPr lvl="1">
              <a:buFont typeface="Arial"/>
              <a:buChar char="•"/>
            </a:pPr>
            <a:r>
              <a:rPr lang="en-US" dirty="0"/>
              <a:t>ls –l –a</a:t>
            </a:r>
          </a:p>
          <a:p>
            <a:pPr lvl="1">
              <a:buFont typeface="Arial"/>
              <a:buChar char="•"/>
            </a:pPr>
            <a:r>
              <a:rPr lang="en-US" dirty="0"/>
              <a:t>ls –l ..</a:t>
            </a:r>
          </a:p>
          <a:p>
            <a:pPr lvl="1">
              <a:buFont typeface="Arial"/>
              <a:buChar char="•"/>
            </a:pPr>
            <a:r>
              <a:rPr lang="en-US" dirty="0"/>
              <a:t>ls –l .. .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E0236-0507-D0BA-13B1-51453E00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3099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Unix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Creating a new directory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mkdir</a:t>
            </a:r>
            <a:r>
              <a:rPr lang="en-US" dirty="0"/>
              <a:t> [options] [directory name]</a:t>
            </a:r>
          </a:p>
          <a:p>
            <a:pPr lvl="1">
              <a:buFont typeface="Arial"/>
              <a:buChar char="•"/>
            </a:pPr>
            <a:r>
              <a:rPr lang="en-US" dirty="0" err="1"/>
              <a:t>mkdir</a:t>
            </a:r>
            <a:r>
              <a:rPr lang="en-US" dirty="0"/>
              <a:t> dir1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Changing directory</a:t>
            </a:r>
          </a:p>
          <a:p>
            <a:pPr marL="0" indent="0">
              <a:buNone/>
            </a:pPr>
            <a:r>
              <a:rPr lang="en-US" dirty="0"/>
              <a:t>    cd [options] [directory path]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/>
              <a:t>cd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/>
              <a:t>cd ..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/>
              <a:t>cd IC100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E37D9-35CF-F14B-30F8-54CD974F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5889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Unix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Moving a file</a:t>
            </a:r>
          </a:p>
          <a:p>
            <a:pPr marL="0" indent="0">
              <a:buNone/>
            </a:pPr>
            <a:r>
              <a:rPr lang="en-US" dirty="0"/>
              <a:t>    mv [options] [source] [target]</a:t>
            </a:r>
          </a:p>
          <a:p>
            <a:pPr lvl="1">
              <a:buFont typeface="Arial"/>
              <a:buChar char="•"/>
            </a:pPr>
            <a:r>
              <a:rPr lang="en-US" dirty="0"/>
              <a:t>mv dir1 dir2</a:t>
            </a:r>
          </a:p>
          <a:p>
            <a:pPr lvl="1">
              <a:buFont typeface="Arial"/>
              <a:buChar char="•"/>
            </a:pPr>
            <a:r>
              <a:rPr lang="en-US" dirty="0"/>
              <a:t>mv file1 file2</a:t>
            </a:r>
          </a:p>
          <a:p>
            <a:pPr lvl="1">
              <a:buFont typeface="Arial"/>
              <a:buChar char="•"/>
            </a:pPr>
            <a:r>
              <a:rPr lang="en-US" dirty="0"/>
              <a:t>mv file1 dir1</a:t>
            </a:r>
          </a:p>
          <a:p>
            <a:pPr lvl="1">
              <a:buFont typeface="Arial"/>
              <a:buChar char="•"/>
            </a:pPr>
            <a:r>
              <a:rPr lang="en-US" dirty="0"/>
              <a:t>mv –</a:t>
            </a:r>
            <a:r>
              <a:rPr lang="en-US" dirty="0" err="1"/>
              <a:t>i</a:t>
            </a:r>
            <a:r>
              <a:rPr lang="en-US" dirty="0"/>
              <a:t> file1 file2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419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Copying a file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err="1"/>
              <a:t>cp</a:t>
            </a:r>
            <a:r>
              <a:rPr lang="en-US" sz="3000" dirty="0"/>
              <a:t> [options] [source] [target]</a:t>
            </a:r>
          </a:p>
          <a:p>
            <a:r>
              <a:rPr lang="en-US" sz="3000" dirty="0"/>
              <a:t>Similar to mv, but the source file remains intact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49BA-60E8-B634-C870-6AA9338F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3644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How Do You Compile?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7298"/>
            <a:ext cx="8763000" cy="51845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altLang="en-US" sz="2400" dirty="0"/>
              <a:t>On Unix/Linux </a:t>
            </a:r>
            <a:r>
              <a:rPr lang="en-US" altLang="en-US" sz="2400" dirty="0" err="1"/>
              <a:t>Konsole</a:t>
            </a:r>
            <a:r>
              <a:rPr lang="en-US" altLang="en-US" sz="2400" dirty="0"/>
              <a:t> you can </a:t>
            </a:r>
            <a:r>
              <a:rPr lang="en-US" altLang="en-US" sz="2400" dirty="0">
                <a:solidFill>
                  <a:srgbClr val="FF0000"/>
                </a:solidFill>
              </a:rPr>
              <a:t>COMPILE</a:t>
            </a:r>
            <a:r>
              <a:rPr lang="en-US" altLang="en-US" sz="2400" dirty="0"/>
              <a:t> the program using the </a:t>
            </a:r>
            <a:r>
              <a:rPr lang="en-US" altLang="en-US" sz="2400" dirty="0" err="1"/>
              <a:t>gcc</a:t>
            </a:r>
            <a:r>
              <a:rPr lang="en-US" altLang="en-US" sz="2400" dirty="0"/>
              <a:t> command.</a:t>
            </a:r>
          </a:p>
          <a:p>
            <a:pPr>
              <a:spcBef>
                <a:spcPts val="600"/>
              </a:spcBef>
              <a:buSzPct val="100000"/>
            </a:pPr>
            <a:endParaRPr lang="en-US" altLang="en-US" sz="2400" dirty="0"/>
          </a:p>
          <a:p>
            <a:pPr>
              <a:spcBef>
                <a:spcPts val="600"/>
              </a:spcBef>
              <a:buSzPct val="100000"/>
            </a:pPr>
            <a:endParaRPr lang="en-US" altLang="en-US" sz="2400" dirty="0"/>
          </a:p>
          <a:p>
            <a:pPr>
              <a:spcBef>
                <a:spcPts val="600"/>
              </a:spcBef>
              <a:buSzPct val="100000"/>
            </a:pPr>
            <a:endParaRPr lang="en-US" altLang="en-US" sz="2400" dirty="0"/>
          </a:p>
          <a:p>
            <a:pPr>
              <a:spcBef>
                <a:spcPts val="600"/>
              </a:spcBef>
              <a:buSzPct val="100000"/>
            </a:pPr>
            <a:r>
              <a:rPr lang="en-US" altLang="en-US" sz="2400" dirty="0"/>
              <a:t>If there are no errors, then the system silently shows the prompt ($).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altLang="en-US" sz="2400" dirty="0"/>
              <a:t>If there are errors, the system will list the errors and  line numbers. Then you can edit (change) your file, fix the errors and recompile.</a:t>
            </a:r>
          </a:p>
          <a:p>
            <a:pPr lvl="1">
              <a:spcBef>
                <a:spcPts val="600"/>
              </a:spcBef>
              <a:buSzPct val="100000"/>
            </a:pPr>
            <a:r>
              <a:rPr lang="en-US" altLang="en-US" sz="2400" dirty="0"/>
              <a:t>Warnings may also be produced.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2786050" y="2386010"/>
            <a:ext cx="3386150" cy="685800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ea typeface="ＭＳ Ｐゴシック" pitchFamily="32" charset="-128"/>
              </a:rPr>
              <a:t>$ </a:t>
            </a:r>
            <a:r>
              <a:rPr lang="en-US" altLang="en-US" sz="3200" b="1" dirty="0" err="1">
                <a:solidFill>
                  <a:srgbClr val="FF0000"/>
                </a:solidFill>
                <a:ea typeface="ＭＳ Ｐゴシック" pitchFamily="32" charset="-128"/>
              </a:rPr>
              <a:t>gcc</a:t>
            </a:r>
            <a:r>
              <a:rPr lang="en-US" altLang="en-US" sz="3200" b="1" dirty="0">
                <a:solidFill>
                  <a:srgbClr val="FF0000"/>
                </a:solidFill>
                <a:ea typeface="ＭＳ Ｐゴシック" pitchFamily="32" charset="-128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ea typeface="ＭＳ Ｐゴシック" pitchFamily="32" charset="-128"/>
              </a:rPr>
              <a:t>sample.c</a:t>
            </a:r>
            <a:endParaRPr lang="en-US" altLang="en-US" sz="3200" b="1" dirty="0">
              <a:solidFill>
                <a:srgbClr val="FF0000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963A1-2214-265F-FF35-0ED05D81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515020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905000" y="2743200"/>
            <a:ext cx="4495800" cy="2362200"/>
          </a:xfrm>
          <a:prstGeom prst="rect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3048000"/>
            <a:ext cx="3972760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# include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int main ()  {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     printf(“Welcome to C\n”);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     return 0;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j-lt"/>
              </a:rPr>
              <a:t>Simple! Program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1" y="1262063"/>
            <a:ext cx="8610600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latin typeface="+mn-lt"/>
              </a:rPr>
              <a:t>Lets compile some of the simplest C programs.</a:t>
            </a:r>
          </a:p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Login</a:t>
            </a:r>
            <a:r>
              <a:rPr lang="en-US" altLang="en-US" sz="2800" dirty="0">
                <a:latin typeface="+mn-lt"/>
              </a:rPr>
              <a:t>, then open an 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editor </a:t>
            </a:r>
            <a:r>
              <a:rPr lang="en-US" altLang="en-US" sz="2800" dirty="0">
                <a:latin typeface="+mn-lt"/>
              </a:rPr>
              <a:t>and type in the following  lines. Save the program as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sample.c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19200" y="5410200"/>
            <a:ext cx="696124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err="1"/>
              <a:t>sample.c</a:t>
            </a:r>
            <a:r>
              <a:rPr lang="en-US" altLang="en-US" sz="2000" dirty="0"/>
              <a:t>: The program prints the message “Welcome to C”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34006E-79CD-E080-DA38-980ADE5F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30265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animBg="1"/>
      <p:bldP spid="11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of an editor is determined by the agility with which the cursor can be moved from one place to another place</a:t>
            </a:r>
          </a:p>
          <a:p>
            <a:r>
              <a:rPr lang="en-US" dirty="0" err="1"/>
              <a:t>Gedit</a:t>
            </a:r>
            <a:endParaRPr lang="en-US" dirty="0"/>
          </a:p>
          <a:p>
            <a:r>
              <a:rPr lang="en-US" dirty="0" err="1"/>
              <a:t>Emacs</a:t>
            </a:r>
            <a:endParaRPr lang="en-US" dirty="0"/>
          </a:p>
          <a:p>
            <a:r>
              <a:rPr lang="en-US" dirty="0"/>
              <a:t>Vi (The king of all text editors)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17DB6-F444-D6C0-A777-DC60BAF9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413282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Compile…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altLang="en-US" dirty="0"/>
              <a:t>As long as there are compilation errors, the </a:t>
            </a:r>
            <a:r>
              <a:rPr lang="en-US" altLang="en-US" dirty="0">
                <a:solidFill>
                  <a:srgbClr val="FF0000"/>
                </a:solidFill>
              </a:rPr>
              <a:t>EXECUTABLE</a:t>
            </a:r>
            <a:r>
              <a:rPr lang="en-US" altLang="en-US" dirty="0"/>
              <a:t> file is not created.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altLang="en-US" dirty="0"/>
              <a:t>If there are no errors then </a:t>
            </a:r>
            <a:r>
              <a:rPr lang="en-US" altLang="en-US" dirty="0" err="1"/>
              <a:t>gcc</a:t>
            </a:r>
            <a:r>
              <a:rPr lang="en-US" altLang="en-US" dirty="0"/>
              <a:t> places the machine program in an executable format for your machine and calls it </a:t>
            </a:r>
            <a:r>
              <a:rPr lang="en-US" altLang="en-US" dirty="0" err="1">
                <a:solidFill>
                  <a:srgbClr val="FF0000"/>
                </a:solidFill>
              </a:rPr>
              <a:t>a.out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SzPct val="100000"/>
            </a:pPr>
            <a:r>
              <a:rPr lang="en-US" altLang="en-US" dirty="0"/>
              <a:t>The file </a:t>
            </a:r>
            <a:r>
              <a:rPr lang="en-US" altLang="en-US" dirty="0" err="1"/>
              <a:t>a.out</a:t>
            </a:r>
            <a:r>
              <a:rPr lang="en-US" altLang="en-US" dirty="0"/>
              <a:t> is placed in your current working directory.</a:t>
            </a:r>
          </a:p>
          <a:p>
            <a:pPr>
              <a:spcBef>
                <a:spcPts val="500"/>
              </a:spcBef>
              <a:buSzPct val="100000"/>
            </a:pPr>
            <a:r>
              <a:rPr lang="en-US" altLang="en-US" dirty="0"/>
              <a:t>You can give your executable file a name </a:t>
            </a:r>
            <a:endParaRPr lang="en-US" altLang="en-US" sz="2800" dirty="0"/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endParaRPr lang="en-US" altLang="en-US" b="1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514600" y="5638800"/>
            <a:ext cx="3962400" cy="990600"/>
          </a:xfrm>
          <a:prstGeom prst="flowChart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 </a:t>
            </a:r>
            <a:r>
              <a:rPr lang="en-US" altLang="en-US" sz="2400" dirty="0" err="1">
                <a:ea typeface="ＭＳ Ｐゴシック" pitchFamily="32" charset="-128"/>
              </a:rPr>
              <a:t>gcc</a:t>
            </a:r>
            <a:r>
              <a:rPr lang="en-US" altLang="en-US" sz="2400" dirty="0">
                <a:ea typeface="ＭＳ Ｐゴシック" pitchFamily="32" charset="-128"/>
              </a:rPr>
              <a:t> –o welcome </a:t>
            </a:r>
            <a:r>
              <a:rPr lang="en-US" altLang="en-US" sz="2400" dirty="0" err="1">
                <a:ea typeface="ＭＳ Ｐゴシック" pitchFamily="32" charset="-128"/>
              </a:rPr>
              <a:t>sample.c</a:t>
            </a:r>
            <a:r>
              <a:rPr lang="en-US" altLang="en-US" sz="2400" dirty="0">
                <a:ea typeface="ＭＳ Ｐゴシック" pitchFamily="32" charset="-128"/>
              </a:rPr>
              <a:t>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6E29-9931-AA83-C8DF-22BBA130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342425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j-lt"/>
              </a:rPr>
              <a:t>Compile and Run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latin typeface="+mn-lt"/>
              </a:rPr>
              <a:t>Now compile the program. System compiles without errors.</a:t>
            </a:r>
          </a:p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endParaRPr lang="en-US" altLang="en-US" sz="2800" dirty="0">
              <a:latin typeface="+mn-lt"/>
            </a:endParaRPr>
          </a:p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endParaRPr lang="en-US" alt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SzPct val="100000"/>
            </a:pPr>
            <a:endParaRPr lang="en-US" altLang="en-US" sz="2800" dirty="0">
              <a:latin typeface="+mn-lt"/>
            </a:endParaRPr>
          </a:p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latin typeface="+mn-lt"/>
              </a:rPr>
              <a:t>Compilation creates the  executable file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a.out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by default. </a:t>
            </a:r>
          </a:p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latin typeface="+mn-lt"/>
              </a:rPr>
              <a:t>Now run the program. The screen looks like this:</a:t>
            </a:r>
          </a:p>
          <a:p>
            <a:pPr marL="457200" indent="-457200">
              <a:spcBef>
                <a:spcPts val="600"/>
              </a:spcBef>
              <a:buClrTx/>
              <a:buSzPct val="100000"/>
              <a:buFont typeface="Arial"/>
              <a:buChar char="•"/>
            </a:pPr>
            <a:endParaRPr lang="en-US" altLang="en-US" sz="2800" dirty="0">
              <a:latin typeface="Calibri" pitchFamily="34" charset="0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1295400" y="2362200"/>
            <a:ext cx="2316163" cy="990600"/>
          </a:xfrm>
          <a:prstGeom prst="flowChart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 </a:t>
            </a:r>
            <a:r>
              <a:rPr lang="en-US" altLang="en-US" sz="2400" dirty="0" err="1">
                <a:ea typeface="ＭＳ Ｐゴシック" pitchFamily="32" charset="-128"/>
              </a:rPr>
              <a:t>gcc</a:t>
            </a:r>
            <a:r>
              <a:rPr lang="en-US" altLang="en-US" sz="2400" dirty="0">
                <a:ea typeface="ＭＳ Ｐゴシック" pitchFamily="32" charset="-128"/>
              </a:rPr>
              <a:t> </a:t>
            </a:r>
            <a:r>
              <a:rPr lang="en-US" altLang="en-US" sz="2400" dirty="0" err="1">
                <a:ea typeface="ＭＳ Ｐゴシック" pitchFamily="32" charset="-128"/>
              </a:rPr>
              <a:t>sample.c</a:t>
            </a:r>
            <a:r>
              <a:rPr lang="en-US" altLang="en-US" sz="2400" dirty="0">
                <a:ea typeface="ＭＳ Ｐゴシック" pitchFamily="32" charset="-128"/>
              </a:rPr>
              <a:t>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295400" y="5243512"/>
            <a:ext cx="2286000" cy="1233487"/>
          </a:xfrm>
          <a:prstGeom prst="flowChart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 ./</a:t>
            </a:r>
            <a:r>
              <a:rPr lang="en-US" altLang="en-US" sz="2400" dirty="0" err="1">
                <a:ea typeface="ＭＳ Ｐゴシック" pitchFamily="32" charset="-128"/>
              </a:rPr>
              <a:t>a.out</a:t>
            </a:r>
            <a:endParaRPr lang="en-US" altLang="en-US" sz="24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Welcome to C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</a:t>
            </a:r>
          </a:p>
          <a:p>
            <a:pPr>
              <a:buClrTx/>
              <a:buFontTx/>
              <a:buNone/>
            </a:pP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495800" y="2362200"/>
            <a:ext cx="4267200" cy="990600"/>
          </a:xfrm>
          <a:prstGeom prst="flowChart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 </a:t>
            </a:r>
            <a:r>
              <a:rPr lang="en-US" altLang="en-US" sz="2400" dirty="0" err="1">
                <a:ea typeface="ＭＳ Ｐゴシック" pitchFamily="32" charset="-128"/>
              </a:rPr>
              <a:t>gcc</a:t>
            </a:r>
            <a:r>
              <a:rPr lang="en-US" altLang="en-US" sz="2400" dirty="0">
                <a:ea typeface="ＭＳ Ｐゴシック" pitchFamily="32" charset="-128"/>
              </a:rPr>
              <a:t> –o welcome </a:t>
            </a:r>
            <a:r>
              <a:rPr lang="en-US" altLang="en-US" sz="2400" dirty="0" err="1">
                <a:ea typeface="ＭＳ Ｐゴシック" pitchFamily="32" charset="-128"/>
              </a:rPr>
              <a:t>sample.c</a:t>
            </a:r>
            <a:r>
              <a:rPr lang="en-US" altLang="en-US" sz="2400" dirty="0">
                <a:ea typeface="ＭＳ Ｐゴシック" pitchFamily="32" charset="-128"/>
              </a:rPr>
              <a:t>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495800" y="5257800"/>
            <a:ext cx="4267200" cy="1233487"/>
          </a:xfrm>
          <a:prstGeom prst="flowChart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 ./welcome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Welcome to C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</a:t>
            </a:r>
          </a:p>
          <a:p>
            <a:pPr>
              <a:buClrTx/>
              <a:buFontTx/>
              <a:buNone/>
            </a:pP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D65F5-B8E6-A6AD-05B8-3FE1603B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07882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Introduction to Files and Directory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latin typeface="+mn-lt"/>
              </a:rPr>
              <a:t>Compiling using </a:t>
            </a:r>
            <a:r>
              <a:rPr lang="en-US" altLang="en-US" sz="2800" dirty="0" err="1">
                <a:latin typeface="+mn-lt"/>
              </a:rPr>
              <a:t>gcc</a:t>
            </a:r>
            <a:r>
              <a:rPr lang="en-US" altLang="en-US" sz="2800" dirty="0">
                <a:latin typeface="+mn-lt"/>
              </a:rPr>
              <a:t> by default produces the file </a:t>
            </a:r>
            <a:r>
              <a:rPr lang="en-US" altLang="en-US" sz="2800" dirty="0" err="1">
                <a:latin typeface="+mn-lt"/>
              </a:rPr>
              <a:t>a.out</a:t>
            </a:r>
            <a:r>
              <a:rPr lang="en-US" altLang="en-US" sz="2800" dirty="0">
                <a:latin typeface="+mn-lt"/>
              </a:rPr>
              <a:t> in your </a:t>
            </a:r>
            <a:r>
              <a:rPr lang="en-US" altLang="en-US" sz="2800" dirty="0">
                <a:solidFill>
                  <a:srgbClr val="EA157A"/>
                </a:solidFill>
                <a:latin typeface="+mn-lt"/>
              </a:rPr>
              <a:t>current working directory</a:t>
            </a:r>
            <a:r>
              <a:rPr lang="en-US" altLang="en-US" sz="2800" dirty="0">
                <a:latin typeface="+mn-lt"/>
              </a:rPr>
              <a:t>.</a:t>
            </a:r>
          </a:p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latin typeface="+mn-lt"/>
              </a:rPr>
              <a:t>Let us understand the notion of directory and  current working directory.</a:t>
            </a:r>
          </a:p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latin typeface="+mn-lt"/>
              </a:rPr>
              <a:t>The unit of data in a system is a </a:t>
            </a:r>
            <a:r>
              <a:rPr lang="en-US" altLang="en-US" sz="2800" dirty="0">
                <a:solidFill>
                  <a:srgbClr val="EA157A"/>
                </a:solidFill>
                <a:latin typeface="+mn-lt"/>
              </a:rPr>
              <a:t>file</a:t>
            </a:r>
            <a:r>
              <a:rPr lang="en-US" altLang="en-US" sz="2800" dirty="0">
                <a:latin typeface="+mn-lt"/>
              </a:rPr>
              <a:t>.  </a:t>
            </a:r>
          </a:p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latin typeface="+mn-lt"/>
              </a:rPr>
              <a:t>Files are organized into </a:t>
            </a:r>
            <a:r>
              <a:rPr lang="en-US" altLang="en-US" sz="2800" dirty="0">
                <a:solidFill>
                  <a:srgbClr val="EA157A"/>
                </a:solidFill>
                <a:latin typeface="+mn-lt"/>
              </a:rPr>
              <a:t>directories</a:t>
            </a:r>
            <a:r>
              <a:rPr lang="en-US" altLang="en-US" sz="2800" dirty="0">
                <a:latin typeface="+mn-lt"/>
              </a:rPr>
              <a:t>, also called </a:t>
            </a:r>
            <a:r>
              <a:rPr lang="en-US" altLang="en-US" sz="2800" dirty="0">
                <a:solidFill>
                  <a:srgbClr val="EA157A"/>
                </a:solidFill>
                <a:latin typeface="+mn-lt"/>
              </a:rPr>
              <a:t>folders</a:t>
            </a:r>
            <a:r>
              <a:rPr lang="en-US" altLang="en-US" sz="2800" dirty="0">
                <a:latin typeface="+mn-lt"/>
              </a:rPr>
              <a:t>. Each directory may have many files inside it and also many directories inside it.</a:t>
            </a:r>
          </a:p>
          <a:p>
            <a:pPr marL="457200" indent="-457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800" dirty="0">
                <a:latin typeface="+mn-lt"/>
              </a:rPr>
              <a:t>Having files and  directories inside directories gives it a hierarchical structure.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C00CB-4417-0108-2D35-1B256AC6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09549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" name="AutoShape 41"/>
          <p:cNvSpPr>
            <a:spLocks noChangeArrowheads="1"/>
          </p:cNvSpPr>
          <p:nvPr/>
        </p:nvSpPr>
        <p:spPr bwMode="auto">
          <a:xfrm>
            <a:off x="6284912" y="4267200"/>
            <a:ext cx="2859088" cy="7620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Directory per user /users/btech17/</a:t>
            </a:r>
            <a:r>
              <a:rPr lang="en-US" altLang="en-US" sz="2000" dirty="0" err="1">
                <a:latin typeface="Calibri" pitchFamily="34" charset="0"/>
                <a:ea typeface="ＭＳ Ｐゴシック" pitchFamily="32" charset="-128"/>
              </a:rPr>
              <a:t>srk</a:t>
            </a: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/</a:t>
            </a:r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76200" y="7620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Directory Hierarchy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6104112" cy="11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en-US" sz="2400" dirty="0">
                <a:latin typeface="+mn-lt"/>
              </a:rPr>
              <a:t>The root directory has the symbol </a:t>
            </a:r>
            <a:r>
              <a:rPr lang="en-US" altLang="en-US" sz="2400" dirty="0">
                <a:solidFill>
                  <a:srgbClr val="EA157A"/>
                </a:solidFill>
                <a:latin typeface="+mn-lt"/>
              </a:rPr>
              <a:t>/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81400" y="1295400"/>
            <a:ext cx="1143000" cy="533400"/>
          </a:xfrm>
          <a:prstGeom prst="rect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Calibri" pitchFamily="34" charset="0"/>
                <a:ea typeface="ＭＳ Ｐゴシック" pitchFamily="32" charset="-128"/>
              </a:rPr>
              <a:t>     /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828800"/>
            <a:ext cx="6972300" cy="911225"/>
            <a:chOff x="336" y="1152"/>
            <a:chExt cx="4392" cy="57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36" y="1392"/>
              <a:ext cx="718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bin/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344" y="1392"/>
              <a:ext cx="718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home/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600" y="1392"/>
              <a:ext cx="718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users/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738" y="1440"/>
              <a:ext cx="2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4514" y="1440"/>
              <a:ext cx="2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622" y="1152"/>
              <a:ext cx="1634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1702" y="1152"/>
              <a:ext cx="794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2976" y="1152"/>
              <a:ext cx="91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6357950" y="-24"/>
            <a:ext cx="2590800" cy="11430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Root directory usually has no files, only directories.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6629400" y="3124200"/>
            <a:ext cx="2514600" cy="10668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Second level directory /users/btech10/,…</a:t>
            </a:r>
          </a:p>
          <a:p>
            <a:pPr>
              <a:buClrTx/>
              <a:buFontTx/>
              <a:buNone/>
            </a:pPr>
            <a:endParaRPr lang="en-US" altLang="en-US" sz="2000" dirty="0">
              <a:latin typeface="Calibri" pitchFamily="34" charset="0"/>
              <a:ea typeface="ＭＳ Ｐゴシック" pitchFamily="32" charset="-128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62000" y="2743200"/>
            <a:ext cx="5559425" cy="1292225"/>
            <a:chOff x="480" y="1728"/>
            <a:chExt cx="3502" cy="814"/>
          </a:xfrm>
        </p:grpSpPr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958" y="1728"/>
              <a:ext cx="2642" cy="4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278" y="1728"/>
              <a:ext cx="1682" cy="4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3526" y="1728"/>
              <a:ext cx="434" cy="4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480" y="2208"/>
              <a:ext cx="1006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btech17/</a:t>
              </a:r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728" y="2208"/>
              <a:ext cx="1006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btech13/</a:t>
              </a: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3005" y="2208"/>
              <a:ext cx="977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btech10/</a:t>
              </a:r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2738" y="2208"/>
              <a:ext cx="2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0" y="4038600"/>
            <a:ext cx="6092825" cy="911225"/>
            <a:chOff x="0" y="2544"/>
            <a:chExt cx="3838" cy="574"/>
          </a:xfrm>
        </p:grpSpPr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0" y="2784"/>
              <a:ext cx="910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mowgly</a:t>
              </a: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/</a:t>
              </a: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2928" y="2784"/>
              <a:ext cx="910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srk</a:t>
              </a: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/</a:t>
              </a: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1056" y="2784"/>
              <a:ext cx="910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bhaloo</a:t>
              </a: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/</a:t>
              </a:r>
            </a:p>
          </p:txBody>
        </p:sp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2354" y="2832"/>
              <a:ext cx="21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>
              <a:off x="286" y="2544"/>
              <a:ext cx="62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1152" y="2544"/>
              <a:ext cx="28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1344" y="2544"/>
              <a:ext cx="2038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33400" y="4953000"/>
            <a:ext cx="6016625" cy="682625"/>
            <a:chOff x="336" y="3120"/>
            <a:chExt cx="3790" cy="430"/>
          </a:xfrm>
        </p:grpSpPr>
        <p:sp>
          <p:nvSpPr>
            <p:cNvPr id="14370" name="AutoShape 34"/>
            <p:cNvSpPr>
              <a:spLocks noChangeArrowheads="1"/>
            </p:cNvSpPr>
            <p:nvPr/>
          </p:nvSpPr>
          <p:spPr bwMode="auto">
            <a:xfrm>
              <a:off x="336" y="3264"/>
              <a:ext cx="718" cy="286"/>
            </a:xfrm>
            <a:prstGeom prst="flowChartProcess">
              <a:avLst/>
            </a:prstGeom>
            <a:solidFill>
              <a:srgbClr val="51DA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Don2/</a:t>
              </a:r>
            </a:p>
          </p:txBody>
        </p:sp>
        <p:sp>
          <p:nvSpPr>
            <p:cNvPr id="14371" name="AutoShape 35"/>
            <p:cNvSpPr>
              <a:spLocks noChangeArrowheads="1"/>
            </p:cNvSpPr>
            <p:nvPr/>
          </p:nvSpPr>
          <p:spPr bwMode="auto">
            <a:xfrm>
              <a:off x="1728" y="3264"/>
              <a:ext cx="910" cy="286"/>
            </a:xfrm>
            <a:prstGeom prst="flowChartProcess">
              <a:avLst/>
            </a:prstGeom>
            <a:solidFill>
              <a:srgbClr val="51DA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esc101/</a:t>
              </a:r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auto">
            <a:xfrm>
              <a:off x="3216" y="3264"/>
              <a:ext cx="910" cy="286"/>
            </a:xfrm>
            <a:prstGeom prst="flowChartProcess">
              <a:avLst/>
            </a:prstGeom>
            <a:solidFill>
              <a:srgbClr val="51DA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Ra.one</a:t>
              </a: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/</a:t>
              </a:r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 flipH="1">
              <a:off x="694" y="3120"/>
              <a:ext cx="2570" cy="1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 flipH="1">
              <a:off x="2350" y="3120"/>
              <a:ext cx="914" cy="1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3264" y="3120"/>
              <a:ext cx="406" cy="1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7162800" y="1676400"/>
            <a:ext cx="1676400" cy="10668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First level directories: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/bin, /users</a:t>
            </a:r>
          </a:p>
        </p:txBody>
      </p:sp>
      <p:sp>
        <p:nvSpPr>
          <p:cNvPr id="14378" name="AutoShape 42"/>
          <p:cNvSpPr>
            <a:spLocks noChangeArrowheads="1"/>
          </p:cNvSpPr>
          <p:nvPr/>
        </p:nvSpPr>
        <p:spPr bwMode="auto">
          <a:xfrm>
            <a:off x="6934200" y="5072074"/>
            <a:ext cx="1981200" cy="6858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alibri" pitchFamily="34" charset="0"/>
                <a:ea typeface="ＭＳ Ｐゴシック" pitchFamily="32" charset="-128"/>
              </a:rPr>
              <a:t>Directories of user </a:t>
            </a:r>
            <a:r>
              <a:rPr lang="en-US" altLang="en-US" sz="2000" dirty="0" err="1">
                <a:latin typeface="Calibri" pitchFamily="34" charset="0"/>
                <a:ea typeface="ＭＳ Ｐゴシック" pitchFamily="32" charset="-128"/>
              </a:rPr>
              <a:t>srk</a:t>
            </a:r>
            <a:endParaRPr lang="en-US" altLang="en-US" sz="2000" dirty="0">
              <a:latin typeface="Calibri" pitchFamily="34" charset="0"/>
              <a:ea typeface="ＭＳ Ｐゴシック" pitchFamily="32" charset="-128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52400" y="5638800"/>
            <a:ext cx="4633913" cy="835025"/>
            <a:chOff x="96" y="3552"/>
            <a:chExt cx="2919" cy="526"/>
          </a:xfrm>
        </p:grpSpPr>
        <p:sp>
          <p:nvSpPr>
            <p:cNvPr id="14380" name="AutoShape 44"/>
            <p:cNvSpPr>
              <a:spLocks noChangeArrowheads="1"/>
            </p:cNvSpPr>
            <p:nvPr/>
          </p:nvSpPr>
          <p:spPr bwMode="auto">
            <a:xfrm>
              <a:off x="96" y="3792"/>
              <a:ext cx="910" cy="286"/>
            </a:xfrm>
            <a:prstGeom prst="flowChartProcess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sample.c</a:t>
              </a:r>
              <a:endParaRPr lang="en-US" altLang="en-US" sz="2400" dirty="0">
                <a:latin typeface="Calibri" pitchFamily="34" charset="0"/>
                <a:ea typeface="ＭＳ Ｐゴシック" pitchFamily="32" charset="-128"/>
              </a:endParaRPr>
            </a:p>
          </p:txBody>
        </p:sp>
        <p:sp>
          <p:nvSpPr>
            <p:cNvPr id="14381" name="AutoShape 45"/>
            <p:cNvSpPr>
              <a:spLocks noChangeArrowheads="1"/>
            </p:cNvSpPr>
            <p:nvPr/>
          </p:nvSpPr>
          <p:spPr bwMode="auto">
            <a:xfrm>
              <a:off x="1248" y="3792"/>
              <a:ext cx="670" cy="286"/>
            </a:xfrm>
            <a:prstGeom prst="flowChartProcess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err="1">
                  <a:latin typeface="Calibri" pitchFamily="34" charset="0"/>
                  <a:ea typeface="ＭＳ Ｐゴシック" pitchFamily="32" charset="-128"/>
                </a:rPr>
                <a:t>a.out</a:t>
              </a:r>
              <a:endParaRPr lang="en-US" altLang="en-US" sz="2400" dirty="0">
                <a:latin typeface="Calibri" pitchFamily="34" charset="0"/>
                <a:ea typeface="ＭＳ Ｐゴシック" pitchFamily="32" charset="-128"/>
              </a:endParaRPr>
            </a:p>
          </p:txBody>
        </p:sp>
        <p:sp>
          <p:nvSpPr>
            <p:cNvPr id="14382" name="AutoShape 46"/>
            <p:cNvSpPr>
              <a:spLocks noChangeArrowheads="1"/>
            </p:cNvSpPr>
            <p:nvPr/>
          </p:nvSpPr>
          <p:spPr bwMode="auto">
            <a:xfrm>
              <a:off x="2064" y="3792"/>
              <a:ext cx="951" cy="286"/>
            </a:xfrm>
            <a:prstGeom prst="flowChartProcess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latin typeface="Calibri" pitchFamily="34" charset="0"/>
                  <a:ea typeface="ＭＳ Ｐゴシック" pitchFamily="32" charset="-128"/>
                </a:rPr>
                <a:t>sample2.c</a:t>
              </a:r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 flipH="1">
              <a:off x="550" y="3552"/>
              <a:ext cx="146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H="1">
              <a:off x="1582" y="3552"/>
              <a:ext cx="602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2184" y="3552"/>
              <a:ext cx="43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4386" name="AutoShape 50"/>
          <p:cNvSpPr>
            <a:spLocks noChangeArrowheads="1"/>
          </p:cNvSpPr>
          <p:nvPr/>
        </p:nvSpPr>
        <p:spPr bwMode="auto">
          <a:xfrm>
            <a:off x="5000628" y="5857892"/>
            <a:ext cx="4143404" cy="9144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latin typeface="Calibri" pitchFamily="34" charset="0"/>
                <a:ea typeface="ＭＳ Ｐゴシック" pitchFamily="32" charset="-128"/>
              </a:rPr>
              <a:t>Example: full name  /users/btech17/</a:t>
            </a:r>
            <a:r>
              <a:rPr lang="en-US" altLang="en-US" dirty="0" err="1">
                <a:latin typeface="Calibri" pitchFamily="34" charset="0"/>
                <a:ea typeface="ＭＳ Ｐゴシック" pitchFamily="32" charset="-128"/>
              </a:rPr>
              <a:t>srk</a:t>
            </a:r>
            <a:r>
              <a:rPr lang="en-US" altLang="en-US" dirty="0">
                <a:latin typeface="Calibri" pitchFamily="34" charset="0"/>
                <a:ea typeface="ＭＳ Ｐゴシック" pitchFamily="32" charset="-128"/>
              </a:rPr>
              <a:t>/esc101/</a:t>
            </a:r>
            <a:r>
              <a:rPr lang="en-US" altLang="en-US" dirty="0" err="1">
                <a:latin typeface="Calibri" pitchFamily="34" charset="0"/>
                <a:ea typeface="ＭＳ Ｐゴシック" pitchFamily="32" charset="-128"/>
              </a:rPr>
              <a:t>sample.c</a:t>
            </a:r>
            <a:endParaRPr lang="en-US" altLang="en-US" dirty="0">
              <a:latin typeface="Calibri" pitchFamily="34" charset="0"/>
              <a:ea typeface="ＭＳ Ｐゴシック" pitchFamily="32" charset="-128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DCEA87-0E1B-FFB6-2AF1-4081145B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600878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6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4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2317</Words>
  <Application>Microsoft Office PowerPoint</Application>
  <PresentationFormat>On-screen Show (4:3)</PresentationFormat>
  <Paragraphs>425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Command Line Arguments</vt:lpstr>
      <vt:lpstr>PowerPoint Presentation</vt:lpstr>
      <vt:lpstr>How Do You Compile? </vt:lpstr>
      <vt:lpstr>PowerPoint Presentation</vt:lpstr>
      <vt:lpstr>Editor</vt:lpstr>
      <vt:lpstr>Compile…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Arguments on the Command Line</vt:lpstr>
      <vt:lpstr>Batch Mode vs. Interactive Mode</vt:lpstr>
      <vt:lpstr>Command Line Args in C</vt:lpstr>
      <vt:lpstr>Command Line Args -&gt; Args to main</vt:lpstr>
      <vt:lpstr>Args to main</vt:lpstr>
      <vt:lpstr>Example</vt:lpstr>
      <vt:lpstr>What about Other Types?</vt:lpstr>
      <vt:lpstr>Adding 2 Numbers</vt:lpstr>
      <vt:lpstr>Command Line Sorting</vt:lpstr>
      <vt:lpstr>Renaming Executable</vt:lpstr>
      <vt:lpstr>More Unix Commands</vt:lpstr>
      <vt:lpstr>More Unix Commands</vt:lpstr>
      <vt:lpstr>More Unix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arguments</dc:title>
  <dc:creator>cse</dc:creator>
  <cp:lastModifiedBy>Indranil Saha</cp:lastModifiedBy>
  <cp:revision>75</cp:revision>
  <dcterms:created xsi:type="dcterms:W3CDTF">2017-11-08T03:12:01Z</dcterms:created>
  <dcterms:modified xsi:type="dcterms:W3CDTF">2023-01-25T05:58:19Z</dcterms:modified>
</cp:coreProperties>
</file>