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1" r:id="rId21"/>
    <p:sldId id="280" r:id="rId22"/>
    <p:sldId id="282" r:id="rId23"/>
    <p:sldId id="283" r:id="rId24"/>
    <p:sldId id="284" r:id="rId25"/>
    <p:sldId id="286" r:id="rId26"/>
    <p:sldId id="285" r:id="rId27"/>
    <p:sldId id="287" r:id="rId28"/>
    <p:sldId id="289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F39D2-7F94-5ED6-C28C-CBAFDAD9A898}" v="92" dt="2023-01-16T03:06:51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EE08A-37CA-4FC3-A763-F10FB2412F5A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77E58-78BE-431F-8544-80E35AC6A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1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A5335-7062-4509-B75C-4BE853C1E6FF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</a:t>
            </a:r>
            <a:r>
              <a:rPr lang="en-IN" sz="1200" b="0" i="0" kern="1200" dirty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the standard output is buffered while the standard error is never buffered.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0C3956-C250-4BB2-86B2-974B17F2252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CE0AA0-9FC1-4F3F-9013-C15452215783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A1DE5D-7D83-466D-81F4-0BAB1CA208B1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88EA4B-C072-46B0-BCC9-BF64C095C9B5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0C57FD-AAFF-4D21-8D4E-B1EF2371E28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425541-869B-43E7-B4D8-A25EF24794C9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3A9BD1-1BA3-447B-86DB-E976CAD70214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65C23F-1A97-41BD-A219-D799B75800D6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newline</a:t>
            </a:r>
            <a:r>
              <a:rPr lang="en-IN" baseline="0" dirty="0"/>
              <a:t> flushes the </a:t>
            </a:r>
            <a:r>
              <a:rPr lang="en-IN" baseline="0" dirty="0" err="1"/>
              <a:t>stdout</a:t>
            </a:r>
            <a:r>
              <a:rPr lang="en-IN" baseline="0" dirty="0"/>
              <a:t>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5630-26CC-4F64-B444-C7D9A980E33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8211-C390-4BBD-80F0-744D68BEE7C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IC-100</a:t>
            </a:r>
          </a:p>
          <a:p>
            <a:r>
              <a:rPr lang="en-US" dirty="0">
                <a:ea typeface="Calibri"/>
                <a:cs typeface="Calibri"/>
              </a:rPr>
              <a:t>January.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FF83-E3F2-C30C-3A1A-3A72B1B6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C658C-8E38-2C53-4D21-25C7A871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7950" y="304800"/>
            <a:ext cx="9036050" cy="64008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void 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copy_file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(FILE *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, FILE *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tofp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char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while ( !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 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 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fscanf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 (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&amp;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 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fprintf</a:t>
            </a:r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tofp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7" name="Date Placeholder 1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F5B21CC7-476B-42FF-9F84-0D76BE2BF223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Tahom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r>
              <a:rPr lang="en-US" altLang="en-US"/>
              <a:t>Esc101,FileIO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5257800" y="-13688"/>
            <a:ext cx="3429000" cy="547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None/>
            </a:pPr>
            <a:r>
              <a:rPr lang="en-US" altLang="en-US" sz="2400" dirty="0">
                <a:solidFill>
                  <a:srgbClr val="280099"/>
                </a:solidFill>
              </a:rPr>
              <a:t>The Program: </a:t>
            </a:r>
            <a:r>
              <a:rPr lang="en-US" altLang="en-US" sz="2400" dirty="0" err="1">
                <a:solidFill>
                  <a:srgbClr val="280099"/>
                </a:solidFill>
              </a:rPr>
              <a:t>copy_file</a:t>
            </a:r>
            <a:endParaRPr lang="en-US" altLang="en-US" sz="2400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-762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Some Other File Handling Functions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FILE*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EOF is set for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 – that is, the EOF has been encountered. If EOF is set, it returns nonzero. Otherwise, returns 0.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ferror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 *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error indicator has been set for fp. (for example, write errors to the file.)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BB4B1F-0451-4829-B60E-F9EF33A5E338}" type="datetime7">
              <a:rPr lang="en-US" altLang="en-US" smtClean="0"/>
              <a:pPr>
                <a:defRPr/>
              </a:pPr>
              <a:t>Jan-23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71414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</a:rPr>
              <a:t>Some Other File Handling Functions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428736"/>
            <a:ext cx="8458200" cy="49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marL="1295400" indent="-215900"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fseek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, long int offset,</a:t>
            </a:r>
          </a:p>
          <a:p>
            <a:pPr marL="107950" indent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           int origin);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To set the current position associated with </a:t>
            </a:r>
            <a:r>
              <a:rPr lang="en-US" altLang="en-US" sz="2400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to a new position = origin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+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offset.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Origin</a:t>
            </a:r>
            <a:r>
              <a:rPr lang="en-US" altLang="en-US" sz="2400" dirty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can be: 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SEEK_SET: beginning of file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SEEK_CURR: current position of file pointer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SEEK_END: End of file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Offset</a:t>
            </a:r>
            <a:r>
              <a:rPr lang="en-US" altLang="en-US" sz="2400" dirty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is the number of bytes.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ftell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Returns the current value of the position indicator of the stream.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D006E-8BD6-4746-B1DB-03D2C406F435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Calibri" pitchFamily="34" charset="0"/>
              </a:rPr>
              <a:t>Opening Files: More Modes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0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dirty="0">
                <a:solidFill>
                  <a:schemeClr val="tx1"/>
                </a:solidFill>
                <a:latin typeface="Calibri" pitchFamily="34" charset="0"/>
              </a:rPr>
              <a:t>There are other modes for opening files, as well.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r+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open a file for read and update. The file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</a:rPr>
              <a:t>must be present</a:t>
            </a:r>
            <a:r>
              <a:rPr lang="en-US" altLang="en-US" sz="2800" dirty="0">
                <a:latin typeface="Calibri" pitchFamily="34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w+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write/read. Create an empty file or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</a:rPr>
              <a:t>overwrite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an existing one.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a+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append/read. F</a:t>
            </a:r>
            <a:r>
              <a:rPr lang="en-IN" altLang="en-US" sz="2800" dirty="0" err="1">
                <a:solidFill>
                  <a:schemeClr val="tx1"/>
                </a:solidFill>
                <a:latin typeface="Calibri" pitchFamily="34" charset="0"/>
              </a:rPr>
              <a:t>ile</a:t>
            </a:r>
            <a:r>
              <a:rPr lang="en-IN" altLang="en-US" sz="2800" dirty="0">
                <a:solidFill>
                  <a:schemeClr val="tx1"/>
                </a:solidFill>
                <a:latin typeface="Calibri" pitchFamily="34" charset="0"/>
              </a:rPr>
              <a:t> is created if it doesn’t exist. The file position for reading is at the beginning, but output is appended to the end.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4E063-6FAB-47E0-8BFB-913694E9E10C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File I/O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777" y="961985"/>
            <a:ext cx="89154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&gt; 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main () {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FILE *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fopen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("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file.txt","w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+");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fputs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("This is Hebrew Language",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fseek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, 7, SEEK_SET 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fputs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(" C Programming Language",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fclose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c;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fopen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("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file.txt","r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");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while(1)  {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	c =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fgetc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	if(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feof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) ) break;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("%c", c);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}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fclose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fp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	return 0;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1934" y="5715016"/>
            <a:ext cx="503756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alibri" pitchFamily="34" charset="0"/>
              </a:rPr>
              <a:t>This is C Programming Language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File I/O: </a:t>
            </a:r>
            <a:r>
              <a:rPr lang="en-US" dirty="0" err="1">
                <a:latin typeface="Calibri" pitchFamily="34" charset="0"/>
              </a:rPr>
              <a:t>stdout</a:t>
            </a:r>
            <a:r>
              <a:rPr lang="en-US" dirty="0">
                <a:latin typeface="Calibri" pitchFamily="34" charset="0"/>
              </a:rPr>
              <a:t> vs </a:t>
            </a:r>
            <a:r>
              <a:rPr lang="en-US" dirty="0" err="1">
                <a:latin typeface="Calibri" pitchFamily="34" charset="0"/>
              </a:rPr>
              <a:t>stderr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1241648"/>
          </a:xfrm>
        </p:spPr>
        <p:txBody>
          <a:bodyPr/>
          <a:lstStyle/>
          <a:p>
            <a:r>
              <a:rPr lang="en-US" dirty="0"/>
              <a:t>What is the output of following program when run on a terminal: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777" y="2438400"/>
            <a:ext cx="8915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 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int main()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int input;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scanf("%d", &amp;input);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stdout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"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Printing to STDOUT %d\n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", input);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stderr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"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Printing to STDERR %d\n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", input);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return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7494" y="5377666"/>
            <a:ext cx="457200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Printing to STDOUT 5</a:t>
            </a:r>
          </a:p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Printing to STDERR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0294" y="2438400"/>
            <a:ext cx="1219200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1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File I/O: </a:t>
            </a:r>
            <a:r>
              <a:rPr lang="en-US" dirty="0" err="1">
                <a:latin typeface="Calibri" pitchFamily="34" charset="0"/>
              </a:rPr>
              <a:t>stdout</a:t>
            </a:r>
            <a:r>
              <a:rPr lang="en-US" dirty="0">
                <a:latin typeface="Calibri" pitchFamily="34" charset="0"/>
              </a:rPr>
              <a:t> vs </a:t>
            </a:r>
            <a:r>
              <a:rPr lang="en-US" dirty="0" err="1">
                <a:latin typeface="Calibri" pitchFamily="34" charset="0"/>
              </a:rPr>
              <a:t>stderr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1241648"/>
          </a:xfrm>
        </p:spPr>
        <p:txBody>
          <a:bodyPr/>
          <a:lstStyle/>
          <a:p>
            <a:r>
              <a:rPr lang="en-US" dirty="0"/>
              <a:t>What is the output of following program when run on a terminal: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357430"/>
            <a:ext cx="8915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 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int main()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int input;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scanf("%d", &amp;input);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stdout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"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Printing to STDOUT %d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", input);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fprintf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stderr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"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Printing to STDERR %d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", input);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return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5500777"/>
            <a:ext cx="854877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Printing to STDOUT 5Printing to STDERR 5</a:t>
            </a:r>
          </a:p>
        </p:txBody>
      </p:sp>
      <p:grpSp>
        <p:nvGrpSpPr>
          <p:cNvPr id="10" name="Group 15"/>
          <p:cNvGrpSpPr/>
          <p:nvPr/>
        </p:nvGrpSpPr>
        <p:grpSpPr>
          <a:xfrm>
            <a:off x="533400" y="5500777"/>
            <a:ext cx="8610600" cy="462676"/>
            <a:chOff x="533400" y="5500777"/>
            <a:chExt cx="8610600" cy="462676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33400" y="5500777"/>
              <a:ext cx="8548777" cy="462676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533400" y="5500777"/>
              <a:ext cx="8610600" cy="462676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Rectangle 7"/>
          <p:cNvSpPr/>
          <p:nvPr/>
        </p:nvSpPr>
        <p:spPr>
          <a:xfrm>
            <a:off x="500958" y="6023997"/>
            <a:ext cx="864304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Printing to STDERR 5Printing to STDOUT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4294" y="2438400"/>
            <a:ext cx="1219200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49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/>
          <a:lstStyle/>
          <a:p>
            <a:pPr eaLnBrk="1"/>
            <a:r>
              <a:rPr lang="en-US" altLang="en-US" dirty="0" err="1"/>
              <a:t>Stdout</a:t>
            </a:r>
            <a:r>
              <a:rPr lang="en-US" altLang="en-US" dirty="0"/>
              <a:t> vs. </a:t>
            </a:r>
            <a:r>
              <a:rPr lang="en-US" altLang="en-US" dirty="0" err="1"/>
              <a:t>Stderr</a:t>
            </a:r>
            <a:r>
              <a:rPr lang="en-US" altLang="en-US" dirty="0"/>
              <a:t> (Intuition)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971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2362200" y="4648200"/>
            <a:ext cx="99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D5E20FD-DDF8-465F-AF1B-DFFC3FF4DDB3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75958F2-7406-4DEF-8A41-205AA186800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2051" name="Picture 3" descr="C:\Users\karkare\AppData\Local\Microsoft\Windows\INetCache\IE\R8W5Z1G9\MC90009274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12" y="4114800"/>
            <a:ext cx="4671588" cy="218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Calibri" pitchFamily="34" charset="0"/>
              </a:rPr>
              <a:t>An Exercise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/>
                <a:ea typeface="Calibri"/>
                <a:cs typeface="Arial Unicode MS"/>
              </a:rPr>
              <a:t>Write a C program to create class student database</a:t>
            </a:r>
          </a:p>
          <a:p>
            <a:pPr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endParaRPr lang="en-US" altLang="en-US" dirty="0">
              <a:solidFill>
                <a:schemeClr val="tx1"/>
              </a:solidFill>
              <a:latin typeface="Calibri" pitchFamily="34" charset="0"/>
              <a:ea typeface="Calibri"/>
            </a:endParaRPr>
          </a:p>
          <a:p>
            <a:pPr marL="622300" indent="-51435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Calibri"/>
                <a:ea typeface="Calibri"/>
                <a:cs typeface="Arial Unicode MS"/>
              </a:rPr>
              <a:t>Create student.doc file. </a:t>
            </a:r>
          </a:p>
          <a:p>
            <a:pPr marL="622300" indent="-51435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Calibri"/>
                <a:ea typeface="Calibri"/>
                <a:cs typeface="Arial Unicode MS"/>
              </a:rPr>
              <a:t>Add student data 1 by 1</a:t>
            </a:r>
            <a:endParaRPr lang="en-US" altLang="en-US" dirty="0">
              <a:solidFill>
                <a:schemeClr val="tx1"/>
              </a:solidFill>
              <a:latin typeface="Calibri" pitchFamily="34" charset="0"/>
              <a:ea typeface="Calibri"/>
            </a:endParaRPr>
          </a:p>
          <a:p>
            <a:pPr marL="622300" indent="-51435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Calibri"/>
                <a:ea typeface="Calibri"/>
                <a:cs typeface="Arial Unicode MS"/>
              </a:rPr>
              <a:t>Read from student.doc and display to user</a:t>
            </a:r>
          </a:p>
          <a:p>
            <a:pPr marL="622300" indent="-51435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AutoNum type="arabicPeriod"/>
            </a:pPr>
            <a:endParaRPr lang="en-US" altLang="en-US" dirty="0">
              <a:solidFill>
                <a:schemeClr val="tx1"/>
              </a:solidFill>
              <a:latin typeface="Calibri" pitchFamily="34" charset="0"/>
              <a:ea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9C045-AFDE-4268-B87F-5E7CF84A1624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Multi-File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066800"/>
            <a:ext cx="7696200" cy="5632310"/>
          </a:xfrm>
          <a:prstGeom prst="rect">
            <a:avLst/>
          </a:prstGeom>
          <a:solidFill>
            <a:srgbClr val="4F81BD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#include &lt;</a:t>
            </a:r>
            <a:r>
              <a:rPr lang="en-US" sz="2400" dirty="0" err="1">
                <a:solidFill>
                  <a:srgbClr val="FFFFFF"/>
                </a:solidFill>
              </a:rPr>
              <a:t>stdio.h</a:t>
            </a:r>
            <a:r>
              <a:rPr lang="en-US" sz="24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2400" dirty="0">
                <a:solidFill>
                  <a:srgbClr val="FFFFFF"/>
                </a:solidFill>
              </a:rPr>
              <a:t>void hello () {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 </a:t>
            </a:r>
            <a:r>
              <a:rPr lang="en-US" sz="2400" dirty="0" err="1">
                <a:solidFill>
                  <a:srgbClr val="FFFFFF"/>
                </a:solidFill>
              </a:rPr>
              <a:t>printf</a:t>
            </a:r>
            <a:r>
              <a:rPr lang="en-US" sz="2400" dirty="0">
                <a:solidFill>
                  <a:srgbClr val="FFFFFF"/>
                </a:solidFill>
              </a:rPr>
              <a:t>("Hello World!!\n");</a:t>
            </a:r>
          </a:p>
          <a:p>
            <a:r>
              <a:rPr lang="en-US" sz="2400" dirty="0">
                <a:solidFill>
                  <a:srgbClr val="FFFFFF"/>
                </a:solidFill>
              </a:rPr>
              <a:t>}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int</a:t>
            </a:r>
            <a:r>
              <a:rPr lang="en-US" sz="2400" dirty="0">
                <a:solidFill>
                  <a:srgbClr val="FFFFFF"/>
                </a:solidFill>
              </a:rPr>
              <a:t> factorial(</a:t>
            </a:r>
            <a:r>
              <a:rPr lang="en-US" sz="2400" dirty="0" err="1">
                <a:solidFill>
                  <a:srgbClr val="FFFFFF"/>
                </a:solidFill>
              </a:rPr>
              <a:t>int</a:t>
            </a:r>
            <a:r>
              <a:rPr lang="en-US" sz="2400" dirty="0">
                <a:solidFill>
                  <a:srgbClr val="FFFFFF"/>
                </a:solidFill>
              </a:rPr>
              <a:t> n){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   if(n!=1){</a:t>
            </a:r>
          </a:p>
          <a:p>
            <a:r>
              <a:rPr lang="is-IS" sz="2400" dirty="0">
                <a:solidFill>
                  <a:srgbClr val="FFFFFF"/>
                </a:solidFill>
              </a:rPr>
              <a:t>        return(n * factorial(n-1));</a:t>
            </a:r>
          </a:p>
          <a:p>
            <a:r>
              <a:rPr lang="is-IS" sz="2400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   else return 1;</a:t>
            </a:r>
          </a:p>
          <a:p>
            <a:r>
              <a:rPr lang="en-US" sz="2400" dirty="0">
                <a:solidFill>
                  <a:srgbClr val="FFFFFF"/>
                </a:solidFill>
              </a:rPr>
              <a:t>}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int</a:t>
            </a:r>
            <a:r>
              <a:rPr lang="en-US" sz="2400" dirty="0">
                <a:solidFill>
                  <a:srgbClr val="FFFFFF"/>
                </a:solidFill>
              </a:rPr>
              <a:t> main(){</a:t>
            </a:r>
          </a:p>
          <a:p>
            <a:r>
              <a:rPr lang="it-IT" sz="2400" dirty="0">
                <a:solidFill>
                  <a:srgbClr val="FFFFFF"/>
                </a:solidFill>
              </a:rPr>
              <a:t>    hello();</a:t>
            </a:r>
          </a:p>
          <a:p>
            <a:r>
              <a:rPr lang="it-IT" sz="2400" dirty="0">
                <a:solidFill>
                  <a:srgbClr val="FFFFFF"/>
                </a:solidFill>
              </a:rPr>
              <a:t>    </a:t>
            </a:r>
            <a:r>
              <a:rPr lang="it-IT" sz="2400" dirty="0" err="1">
                <a:solidFill>
                  <a:srgbClr val="FFFFFF"/>
                </a:solidFill>
              </a:rPr>
              <a:t>printf</a:t>
            </a:r>
            <a:r>
              <a:rPr lang="it-IT" sz="2400" dirty="0">
                <a:solidFill>
                  <a:srgbClr val="FFFFFF"/>
                </a:solidFill>
              </a:rPr>
              <a:t>("The </a:t>
            </a:r>
            <a:r>
              <a:rPr lang="it-IT" sz="2400" dirty="0" err="1">
                <a:solidFill>
                  <a:srgbClr val="FFFFFF"/>
                </a:solidFill>
              </a:rPr>
              <a:t>factorial</a:t>
            </a:r>
            <a:r>
              <a:rPr lang="it-IT" sz="2400" dirty="0">
                <a:solidFill>
                  <a:srgbClr val="FFFFFF"/>
                </a:solidFill>
              </a:rPr>
              <a:t> of 5 </a:t>
            </a:r>
            <a:r>
              <a:rPr lang="it-IT" sz="2400" dirty="0" err="1">
                <a:solidFill>
                  <a:srgbClr val="FFFFFF"/>
                </a:solidFill>
              </a:rPr>
              <a:t>is</a:t>
            </a:r>
            <a:r>
              <a:rPr lang="it-IT" sz="2400" dirty="0">
                <a:solidFill>
                  <a:srgbClr val="FFFFFF"/>
                </a:solidFill>
              </a:rPr>
              <a:t> %d\</a:t>
            </a:r>
            <a:r>
              <a:rPr lang="it-IT" sz="2400" dirty="0" err="1">
                <a:solidFill>
                  <a:srgbClr val="FFFFFF"/>
                </a:solidFill>
              </a:rPr>
              <a:t>n</a:t>
            </a:r>
            <a:r>
              <a:rPr lang="it-IT" sz="2400" dirty="0">
                <a:solidFill>
                  <a:srgbClr val="FFFFFF"/>
                </a:solidFill>
              </a:rPr>
              <a:t>", </a:t>
            </a:r>
            <a:r>
              <a:rPr lang="it-IT" sz="2400" dirty="0" err="1">
                <a:solidFill>
                  <a:srgbClr val="FFFFFF"/>
                </a:solidFill>
              </a:rPr>
              <a:t>factorial</a:t>
            </a:r>
            <a:r>
              <a:rPr lang="it-IT" sz="2400" dirty="0">
                <a:solidFill>
                  <a:srgbClr val="FFFFFF"/>
                </a:solidFill>
              </a:rPr>
              <a:t>(5));</a:t>
            </a:r>
          </a:p>
          <a:p>
            <a:r>
              <a:rPr lang="is-IS" sz="2400" dirty="0">
                <a:solidFill>
                  <a:srgbClr val="FFFFFF"/>
                </a:solidFill>
              </a:rPr>
              <a:t>    return 0;</a:t>
            </a:r>
          </a:p>
          <a:p>
            <a:r>
              <a:rPr lang="is-IS" sz="2400" dirty="0">
                <a:solidFill>
                  <a:srgbClr val="FFFFFF"/>
                </a:solidFill>
              </a:rPr>
              <a:t>}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D93F-982B-9328-A688-F35CC382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DBE50-058F-FA1B-6099-7C11B438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71041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Processing</a:t>
            </a:r>
          </a:p>
          <a:p>
            <a:endParaRPr lang="en-US" dirty="0"/>
          </a:p>
          <a:p>
            <a:r>
              <a:rPr lang="en-US" dirty="0"/>
              <a:t>Multi File Programming</a:t>
            </a:r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Utility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3DDF-13D2-5E9A-CD67-06B02439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024FC-CB36-1D57-7B43-C060E189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25794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Multi-File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86200" cy="25146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#include&lt;</a:t>
            </a:r>
            <a:r>
              <a:rPr lang="en-US" sz="2400" dirty="0" err="1">
                <a:solidFill>
                  <a:srgbClr val="FFFFFF"/>
                </a:solidFill>
              </a:rPr>
              <a:t>stdio.h</a:t>
            </a:r>
            <a:r>
              <a:rPr lang="en-US" sz="2400" dirty="0">
                <a:solidFill>
                  <a:srgbClr val="FFFFFF"/>
                </a:solidFill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void hello 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  </a:t>
            </a:r>
            <a:r>
              <a:rPr lang="en-US" sz="2400" dirty="0" err="1">
                <a:solidFill>
                  <a:srgbClr val="FFFFFF"/>
                </a:solidFill>
              </a:rPr>
              <a:t>printf</a:t>
            </a:r>
            <a:r>
              <a:rPr lang="en-US" sz="2400" dirty="0">
                <a:solidFill>
                  <a:srgbClr val="FFFFFF"/>
                </a:solidFill>
              </a:rPr>
              <a:t>("Hello World!!\n");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371600"/>
            <a:ext cx="3886200" cy="2590800"/>
          </a:xfrm>
          <a:prstGeom prst="rect">
            <a:avLst/>
          </a:prstGeom>
          <a:solidFill>
            <a:srgbClr val="4F81BD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int</a:t>
            </a:r>
            <a:r>
              <a:rPr lang="en-US" sz="2400" dirty="0">
                <a:solidFill>
                  <a:srgbClr val="FFFFFF"/>
                </a:solidFill>
              </a:rPr>
              <a:t> factorial(</a:t>
            </a:r>
            <a:r>
              <a:rPr lang="en-US" sz="2400" dirty="0" err="1">
                <a:solidFill>
                  <a:srgbClr val="FFFFFF"/>
                </a:solidFill>
              </a:rPr>
              <a:t>int</a:t>
            </a:r>
            <a:r>
              <a:rPr lang="en-US" sz="2400" dirty="0">
                <a:solidFill>
                  <a:srgbClr val="FFFFFF"/>
                </a:solidFill>
              </a:rPr>
              <a:t> n){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    if(n!=1){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FFFFFF"/>
                </a:solidFill>
              </a:rPr>
              <a:t>        return(n * factorial(n-1));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FFFFFF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    else return 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191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Hello.c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4267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fact.c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8485AA-3AC5-0692-2F5A-C60D5C74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1DB4-622B-9868-1364-78988194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01987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Multi-File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295400"/>
            <a:ext cx="7162800" cy="3416320"/>
          </a:xfrm>
          <a:prstGeom prst="rect">
            <a:avLst/>
          </a:prstGeom>
          <a:solidFill>
            <a:srgbClr val="4F81BD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</a:rPr>
              <a:t>stdio.h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#include "</a:t>
            </a:r>
            <a:r>
              <a:rPr lang="en-US" sz="2400" dirty="0" err="1">
                <a:solidFill>
                  <a:schemeClr val="bg1"/>
                </a:solidFill>
              </a:rPr>
              <a:t>fact.h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</a:p>
          <a:p>
            <a:r>
              <a:rPr lang="en-US" sz="2400" dirty="0">
                <a:solidFill>
                  <a:schemeClr val="bg1"/>
                </a:solidFill>
              </a:rPr>
              <a:t>#include "</a:t>
            </a:r>
            <a:r>
              <a:rPr lang="en-US" sz="2400" dirty="0" err="1">
                <a:solidFill>
                  <a:schemeClr val="bg1"/>
                </a:solidFill>
              </a:rPr>
              <a:t>hello.h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main(){</a:t>
            </a:r>
          </a:p>
          <a:p>
            <a:r>
              <a:rPr lang="it-IT" sz="2400" dirty="0">
                <a:solidFill>
                  <a:schemeClr val="bg1"/>
                </a:solidFill>
              </a:rPr>
              <a:t>    hello();</a:t>
            </a:r>
          </a:p>
          <a:p>
            <a:r>
              <a:rPr lang="it-IT" sz="2400" dirty="0">
                <a:solidFill>
                  <a:schemeClr val="bg1"/>
                </a:solidFill>
              </a:rPr>
              <a:t>    </a:t>
            </a:r>
            <a:r>
              <a:rPr lang="it-IT" sz="2400" dirty="0" err="1">
                <a:solidFill>
                  <a:schemeClr val="bg1"/>
                </a:solidFill>
              </a:rPr>
              <a:t>printf</a:t>
            </a:r>
            <a:r>
              <a:rPr lang="it-IT" sz="2400" dirty="0">
                <a:solidFill>
                  <a:schemeClr val="bg1"/>
                </a:solidFill>
              </a:rPr>
              <a:t>("The </a:t>
            </a:r>
            <a:r>
              <a:rPr lang="it-IT" sz="2400" dirty="0" err="1">
                <a:solidFill>
                  <a:schemeClr val="bg1"/>
                </a:solidFill>
              </a:rPr>
              <a:t>factorial</a:t>
            </a:r>
            <a:r>
              <a:rPr lang="it-IT" sz="2400" dirty="0">
                <a:solidFill>
                  <a:schemeClr val="bg1"/>
                </a:solidFill>
              </a:rPr>
              <a:t> of 5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%d\</a:t>
            </a:r>
            <a:r>
              <a:rPr lang="it-IT" sz="2400" dirty="0" err="1">
                <a:solidFill>
                  <a:schemeClr val="bg1"/>
                </a:solidFill>
              </a:rPr>
              <a:t>n</a:t>
            </a:r>
            <a:r>
              <a:rPr lang="it-IT" sz="2400" dirty="0">
                <a:solidFill>
                  <a:schemeClr val="bg1"/>
                </a:solidFill>
              </a:rPr>
              <a:t>", </a:t>
            </a:r>
            <a:r>
              <a:rPr lang="it-IT" sz="2400" dirty="0" err="1">
                <a:solidFill>
                  <a:schemeClr val="bg1"/>
                </a:solidFill>
              </a:rPr>
              <a:t>factorial</a:t>
            </a:r>
            <a:r>
              <a:rPr lang="it-IT" sz="2400" dirty="0">
                <a:solidFill>
                  <a:schemeClr val="bg1"/>
                </a:solidFill>
              </a:rPr>
              <a:t>(5));</a:t>
            </a:r>
          </a:p>
          <a:p>
            <a:r>
              <a:rPr lang="is-IS" sz="2400" dirty="0">
                <a:solidFill>
                  <a:schemeClr val="bg1"/>
                </a:solidFill>
              </a:rPr>
              <a:t>    return 0;</a:t>
            </a:r>
          </a:p>
          <a:p>
            <a:r>
              <a:rPr lang="is-IS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3886200" cy="6858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void hello 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5558135"/>
            <a:ext cx="3886200" cy="690265"/>
          </a:xfrm>
          <a:prstGeom prst="rect">
            <a:avLst/>
          </a:prstGeom>
          <a:solidFill>
            <a:srgbClr val="4F81BD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int</a:t>
            </a:r>
            <a:r>
              <a:rPr lang="en-US" sz="2400" dirty="0">
                <a:solidFill>
                  <a:srgbClr val="FFFFFF"/>
                </a:solidFill>
              </a:rPr>
              <a:t> factorial(</a:t>
            </a:r>
            <a:r>
              <a:rPr lang="en-US" sz="2400" dirty="0" err="1">
                <a:solidFill>
                  <a:srgbClr val="FFFFFF"/>
                </a:solidFill>
              </a:rPr>
              <a:t>int</a:t>
            </a:r>
            <a:r>
              <a:rPr lang="en-US" sz="2400" dirty="0">
                <a:solidFill>
                  <a:srgbClr val="FFFFFF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62439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Hello.h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1677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fact.h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724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main.c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37E86-9433-7EF3-70B9-E7C10A2F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795EE-A67A-D671-E461-54DB0459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0198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Compile?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665744"/>
            <a:ext cx="182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hello.c</a:t>
            </a:r>
            <a:endParaRPr lang="en-US" sz="2400" dirty="0"/>
          </a:p>
          <a:p>
            <a:r>
              <a:rPr lang="en-US" sz="2400" dirty="0" err="1"/>
              <a:t>hello.h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fact.c</a:t>
            </a:r>
            <a:endParaRPr lang="en-US" sz="2400" dirty="0"/>
          </a:p>
          <a:p>
            <a:r>
              <a:rPr lang="en-US" sz="2400" dirty="0" err="1"/>
              <a:t>fact.h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main.c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676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gcc</a:t>
            </a:r>
            <a:r>
              <a:rPr lang="en-US" sz="2400" dirty="0"/>
              <a:t> –o out  </a:t>
            </a:r>
            <a:r>
              <a:rPr lang="en-US" sz="2400" dirty="0" err="1"/>
              <a:t>hello.c</a:t>
            </a:r>
            <a:r>
              <a:rPr lang="en-US" sz="2400" dirty="0"/>
              <a:t> </a:t>
            </a:r>
            <a:r>
              <a:rPr lang="en-US" sz="2400" dirty="0" err="1"/>
              <a:t>fact.c</a:t>
            </a:r>
            <a:r>
              <a:rPr lang="en-US" sz="2400" dirty="0"/>
              <a:t> </a:t>
            </a:r>
            <a:r>
              <a:rPr lang="en-US" sz="2400" dirty="0" err="1"/>
              <a:t>main.c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602468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gcc</a:t>
            </a:r>
            <a:r>
              <a:rPr lang="en-US" sz="2400" dirty="0"/>
              <a:t> –c </a:t>
            </a:r>
            <a:r>
              <a:rPr lang="en-US" sz="2400" dirty="0" err="1"/>
              <a:t>hello.c</a:t>
            </a:r>
            <a:r>
              <a:rPr lang="en-US" sz="2400" dirty="0"/>
              <a:t>    // Produces </a:t>
            </a:r>
            <a:r>
              <a:rPr lang="en-US" sz="2400" dirty="0" err="1"/>
              <a:t>hello.o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–c </a:t>
            </a:r>
            <a:r>
              <a:rPr lang="en-US" sz="2400" dirty="0" err="1"/>
              <a:t>fact.c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–c </a:t>
            </a:r>
            <a:r>
              <a:rPr lang="en-US" sz="2400" dirty="0" err="1"/>
              <a:t>main.c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–o out </a:t>
            </a:r>
            <a:r>
              <a:rPr lang="en-US" sz="2400" dirty="0" err="1"/>
              <a:t>hello.o</a:t>
            </a:r>
            <a:r>
              <a:rPr lang="en-US" sz="2400" dirty="0"/>
              <a:t> </a:t>
            </a:r>
            <a:r>
              <a:rPr lang="en-US" sz="2400" dirty="0" err="1"/>
              <a:t>fact.o</a:t>
            </a:r>
            <a:r>
              <a:rPr lang="en-US" sz="2400" dirty="0"/>
              <a:t> </a:t>
            </a:r>
            <a:r>
              <a:rPr lang="en-US" sz="2400" dirty="0" err="1"/>
              <a:t>main.o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DAFD5-E1F3-F5DE-BF75-624D12AA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37C7-9B06-2C9C-7CD7-BCC53B16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2303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of build process</a:t>
            </a:r>
          </a:p>
          <a:p>
            <a:endParaRPr lang="en-US" dirty="0"/>
          </a:p>
          <a:p>
            <a:r>
              <a:rPr lang="en-US" dirty="0"/>
              <a:t>Used to compile large projects with many source files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5F3F-8629-CFA5-5262-B4BA3F8F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3B18D-66DE-7076-BB91-49644819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86654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20201"/>
            <a:ext cx="8001000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all: hello</a:t>
            </a:r>
          </a:p>
          <a:p>
            <a:endParaRPr lang="en-US" sz="2200" dirty="0"/>
          </a:p>
          <a:p>
            <a:r>
              <a:rPr lang="en-US" sz="2200" dirty="0"/>
              <a:t>hello: </a:t>
            </a:r>
            <a:r>
              <a:rPr lang="en-US" sz="2200" dirty="0" err="1"/>
              <a:t>main.o</a:t>
            </a:r>
            <a:r>
              <a:rPr lang="en-US" sz="2200" dirty="0"/>
              <a:t> </a:t>
            </a:r>
            <a:r>
              <a:rPr lang="en-US" sz="2200" dirty="0" err="1"/>
              <a:t>fact.o</a:t>
            </a:r>
            <a:r>
              <a:rPr lang="en-US" sz="2200" dirty="0"/>
              <a:t> </a:t>
            </a:r>
            <a:r>
              <a:rPr lang="en-US" sz="2200" dirty="0" err="1"/>
              <a:t>hello.o</a:t>
            </a:r>
            <a:endParaRPr lang="en-US" sz="2200" dirty="0"/>
          </a:p>
          <a:p>
            <a:r>
              <a:rPr lang="en-US" sz="2200" dirty="0"/>
              <a:t>        </a:t>
            </a:r>
            <a:r>
              <a:rPr lang="en-US" sz="2200" dirty="0" err="1"/>
              <a:t>gcc</a:t>
            </a:r>
            <a:r>
              <a:rPr lang="en-US" sz="2200" dirty="0"/>
              <a:t> </a:t>
            </a:r>
            <a:r>
              <a:rPr lang="en-US" sz="2200" dirty="0" err="1"/>
              <a:t>main.o</a:t>
            </a:r>
            <a:r>
              <a:rPr lang="en-US" sz="2200" dirty="0"/>
              <a:t> </a:t>
            </a:r>
            <a:r>
              <a:rPr lang="en-US" sz="2200" dirty="0" err="1"/>
              <a:t>fact.o</a:t>
            </a:r>
            <a:r>
              <a:rPr lang="en-US" sz="2200" dirty="0"/>
              <a:t> </a:t>
            </a:r>
            <a:r>
              <a:rPr lang="en-US" sz="2200" dirty="0" err="1"/>
              <a:t>hello.o</a:t>
            </a:r>
            <a:r>
              <a:rPr lang="en-US" sz="2200" dirty="0"/>
              <a:t> -o hello</a:t>
            </a:r>
          </a:p>
          <a:p>
            <a:endParaRPr lang="en-US" sz="2200" dirty="0"/>
          </a:p>
          <a:p>
            <a:r>
              <a:rPr lang="en-US" sz="2200" dirty="0" err="1"/>
              <a:t>main.o</a:t>
            </a:r>
            <a:r>
              <a:rPr lang="en-US" sz="2200" dirty="0"/>
              <a:t>: </a:t>
            </a:r>
            <a:r>
              <a:rPr lang="en-US" sz="2200" dirty="0" err="1"/>
              <a:t>main.c</a:t>
            </a:r>
            <a:r>
              <a:rPr lang="en-US" sz="2200" dirty="0"/>
              <a:t> </a:t>
            </a:r>
            <a:r>
              <a:rPr lang="en-US" sz="2200" dirty="0" err="1"/>
              <a:t>fact.h</a:t>
            </a:r>
            <a:r>
              <a:rPr lang="en-US" sz="2200" dirty="0"/>
              <a:t> </a:t>
            </a:r>
            <a:r>
              <a:rPr lang="en-US" sz="2200" dirty="0" err="1"/>
              <a:t>hello.h</a:t>
            </a:r>
            <a:endParaRPr lang="en-US" sz="2200" dirty="0"/>
          </a:p>
          <a:p>
            <a:r>
              <a:rPr lang="fr-FR" sz="2200" dirty="0"/>
              <a:t>        </a:t>
            </a:r>
            <a:r>
              <a:rPr lang="fr-FR" sz="2200" dirty="0" err="1"/>
              <a:t>gcc</a:t>
            </a:r>
            <a:r>
              <a:rPr lang="fr-FR" sz="2200" dirty="0"/>
              <a:t> -c </a:t>
            </a:r>
            <a:r>
              <a:rPr lang="fr-FR" sz="2200" dirty="0" err="1"/>
              <a:t>main.c</a:t>
            </a:r>
            <a:endParaRPr lang="fr-FR" sz="2200" dirty="0"/>
          </a:p>
          <a:p>
            <a:endParaRPr lang="fr-FR" sz="2200" dirty="0"/>
          </a:p>
          <a:p>
            <a:r>
              <a:rPr lang="fr-FR" sz="2200" dirty="0" err="1"/>
              <a:t>fact.o</a:t>
            </a:r>
            <a:r>
              <a:rPr lang="fr-FR" sz="2200" dirty="0"/>
              <a:t>: </a:t>
            </a:r>
            <a:r>
              <a:rPr lang="fr-FR" sz="2200" dirty="0" err="1"/>
              <a:t>fact.c</a:t>
            </a:r>
            <a:endParaRPr lang="fr-FR" sz="2200" dirty="0"/>
          </a:p>
          <a:p>
            <a:r>
              <a:rPr lang="fr-FR" sz="2200" dirty="0"/>
              <a:t>        </a:t>
            </a:r>
            <a:r>
              <a:rPr lang="fr-FR" sz="2200" dirty="0" err="1"/>
              <a:t>gcc</a:t>
            </a:r>
            <a:r>
              <a:rPr lang="fr-FR" sz="2200" dirty="0"/>
              <a:t> -c </a:t>
            </a:r>
            <a:r>
              <a:rPr lang="fr-FR" sz="2200" dirty="0" err="1"/>
              <a:t>fact.c</a:t>
            </a:r>
            <a:endParaRPr lang="fr-FR" sz="2200" dirty="0"/>
          </a:p>
          <a:p>
            <a:endParaRPr lang="fr-FR" sz="2200" dirty="0"/>
          </a:p>
          <a:p>
            <a:r>
              <a:rPr lang="fr-FR" sz="2200" dirty="0" err="1"/>
              <a:t>hello.o</a:t>
            </a:r>
            <a:r>
              <a:rPr lang="fr-FR" sz="2200" dirty="0"/>
              <a:t>: </a:t>
            </a:r>
            <a:r>
              <a:rPr lang="fr-FR" sz="2200" dirty="0" err="1"/>
              <a:t>hello.c</a:t>
            </a:r>
            <a:endParaRPr lang="fr-FR" sz="2200" dirty="0"/>
          </a:p>
          <a:p>
            <a:r>
              <a:rPr lang="it-IT" sz="2200" dirty="0"/>
              <a:t>        </a:t>
            </a:r>
            <a:r>
              <a:rPr lang="it-IT" sz="2200" dirty="0" err="1"/>
              <a:t>gcc</a:t>
            </a:r>
            <a:r>
              <a:rPr lang="it-IT" sz="2200" dirty="0"/>
              <a:t> -c </a:t>
            </a:r>
            <a:r>
              <a:rPr lang="it-IT" sz="2200" dirty="0" err="1"/>
              <a:t>hello.c</a:t>
            </a:r>
            <a:endParaRPr lang="it-IT" sz="2200" dirty="0"/>
          </a:p>
          <a:p>
            <a:endParaRPr lang="it-IT" sz="2200" dirty="0"/>
          </a:p>
          <a:p>
            <a:r>
              <a:rPr lang="it-IT" sz="2200" dirty="0" err="1"/>
              <a:t>clean</a:t>
            </a:r>
            <a:r>
              <a:rPr lang="it-IT" sz="2200" dirty="0"/>
              <a:t>:</a:t>
            </a:r>
          </a:p>
          <a:p>
            <a:r>
              <a:rPr lang="it-IT" sz="2200" dirty="0"/>
              <a:t>        </a:t>
            </a:r>
            <a:r>
              <a:rPr lang="it-IT" sz="2200" dirty="0" err="1"/>
              <a:t>rm</a:t>
            </a:r>
            <a:r>
              <a:rPr lang="it-IT" sz="2200" dirty="0"/>
              <a:t> *o hello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D6DB-B278-D228-6FBA-72408F53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8A03-DEF5-A020-DB13-77F27B54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5923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8001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CC=</a:t>
            </a:r>
            <a:r>
              <a:rPr lang="en-US" sz="2000" dirty="0" err="1"/>
              <a:t>gcc</a:t>
            </a:r>
            <a:endParaRPr lang="en-US" sz="2000" dirty="0"/>
          </a:p>
          <a:p>
            <a:r>
              <a:rPr lang="en-US" sz="2000" dirty="0"/>
              <a:t>CFLAGS=-c -Wall</a:t>
            </a:r>
          </a:p>
          <a:p>
            <a:endParaRPr lang="en-US" sz="2000" dirty="0"/>
          </a:p>
          <a:p>
            <a:r>
              <a:rPr lang="en-US" sz="2000" dirty="0"/>
              <a:t>all: hello</a:t>
            </a:r>
          </a:p>
          <a:p>
            <a:endParaRPr lang="en-US" sz="2000" dirty="0"/>
          </a:p>
          <a:p>
            <a:r>
              <a:rPr lang="en-US" sz="2000" dirty="0"/>
              <a:t>hello: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fact.o</a:t>
            </a:r>
            <a:r>
              <a:rPr lang="en-US" sz="2000" dirty="0"/>
              <a:t> </a:t>
            </a:r>
            <a:r>
              <a:rPr lang="en-US" sz="2000" dirty="0" err="1"/>
              <a:t>hello.o</a:t>
            </a:r>
            <a:endParaRPr lang="en-US" sz="2000" dirty="0"/>
          </a:p>
          <a:p>
            <a:r>
              <a:rPr lang="en-US" sz="2000" dirty="0"/>
              <a:t>        $(CC)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fact.o</a:t>
            </a:r>
            <a:r>
              <a:rPr lang="en-US" sz="2000" dirty="0"/>
              <a:t> </a:t>
            </a:r>
            <a:r>
              <a:rPr lang="en-US" sz="2000" dirty="0" err="1"/>
              <a:t>hello.o</a:t>
            </a:r>
            <a:r>
              <a:rPr lang="en-US" sz="2000" dirty="0"/>
              <a:t> -o hello</a:t>
            </a:r>
          </a:p>
          <a:p>
            <a:endParaRPr lang="en-US" sz="2000" dirty="0"/>
          </a:p>
          <a:p>
            <a:r>
              <a:rPr lang="en-US" sz="2000" dirty="0" err="1"/>
              <a:t>main.o</a:t>
            </a:r>
            <a:r>
              <a:rPr lang="en-US" sz="2000" dirty="0"/>
              <a:t>: </a:t>
            </a:r>
            <a:r>
              <a:rPr lang="en-US" sz="2000" dirty="0" err="1"/>
              <a:t>main.c</a:t>
            </a:r>
            <a:r>
              <a:rPr lang="en-US" sz="2000" dirty="0"/>
              <a:t> </a:t>
            </a:r>
            <a:r>
              <a:rPr lang="en-US" sz="2000" dirty="0" err="1"/>
              <a:t>fact.h</a:t>
            </a:r>
            <a:r>
              <a:rPr lang="en-US" sz="2000" dirty="0"/>
              <a:t> </a:t>
            </a:r>
            <a:r>
              <a:rPr lang="en-US" sz="2000" dirty="0" err="1"/>
              <a:t>hello.h</a:t>
            </a:r>
            <a:endParaRPr lang="en-US" sz="2000" dirty="0"/>
          </a:p>
          <a:p>
            <a:r>
              <a:rPr lang="fr-FR" sz="2000" dirty="0"/>
              <a:t>        $(CC) $(CFLAGS) </a:t>
            </a:r>
            <a:r>
              <a:rPr lang="fr-FR" sz="2000" dirty="0" err="1"/>
              <a:t>main.c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fact.o</a:t>
            </a:r>
            <a:r>
              <a:rPr lang="fr-FR" sz="2000" dirty="0"/>
              <a:t>: </a:t>
            </a:r>
            <a:r>
              <a:rPr lang="fr-FR" sz="2000" dirty="0" err="1"/>
              <a:t>fact.c</a:t>
            </a:r>
            <a:endParaRPr lang="fr-FR" sz="2000" dirty="0"/>
          </a:p>
          <a:p>
            <a:r>
              <a:rPr lang="fr-FR" sz="2000" dirty="0"/>
              <a:t>        $(CC) $(CFLAGS) </a:t>
            </a:r>
            <a:r>
              <a:rPr lang="fr-FR" sz="2000" dirty="0" err="1"/>
              <a:t>fact.c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hello.o</a:t>
            </a:r>
            <a:r>
              <a:rPr lang="fr-FR" sz="2000" dirty="0"/>
              <a:t>: </a:t>
            </a:r>
            <a:r>
              <a:rPr lang="fr-FR" sz="2000" dirty="0" err="1"/>
              <a:t>hello.c</a:t>
            </a:r>
            <a:endParaRPr lang="fr-FR" sz="2000" dirty="0"/>
          </a:p>
          <a:p>
            <a:r>
              <a:rPr lang="it-IT" sz="2000" dirty="0"/>
              <a:t>        $(CC) $(CFLAGS) </a:t>
            </a:r>
            <a:r>
              <a:rPr lang="it-IT" sz="2000" dirty="0" err="1"/>
              <a:t>hello.c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clean</a:t>
            </a:r>
            <a:r>
              <a:rPr lang="it-IT" sz="2000" dirty="0"/>
              <a:t>:</a:t>
            </a:r>
          </a:p>
          <a:p>
            <a:r>
              <a:rPr lang="it-IT" sz="2000" dirty="0"/>
              <a:t>        </a:t>
            </a:r>
            <a:r>
              <a:rPr lang="it-IT" sz="2000" dirty="0" err="1"/>
              <a:t>rm</a:t>
            </a:r>
            <a:r>
              <a:rPr lang="it-IT" sz="2000" dirty="0"/>
              <a:t> *o hello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55F88-9C30-4D2E-08CC-92043F0E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C1D0-883A-DFDC-A624-BF82CA51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642465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6324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make</a:t>
            </a:r>
          </a:p>
          <a:p>
            <a:endParaRPr lang="en-US" sz="2400" dirty="0"/>
          </a:p>
          <a:p>
            <a:r>
              <a:rPr lang="en-US" sz="2400" dirty="0"/>
              <a:t>$ make –f </a:t>
            </a:r>
            <a:r>
              <a:rPr lang="en-US" sz="2400" dirty="0" err="1"/>
              <a:t>myMakefile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72487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make clean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67D2-08BE-EF90-88E2-BE97000F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3E89-A3E3-0869-A770-599B133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55928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Make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24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make</a:t>
            </a:r>
          </a:p>
          <a:p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main.c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fact.c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hello.c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 err="1"/>
              <a:t>main.o</a:t>
            </a:r>
            <a:r>
              <a:rPr lang="en-US" sz="2400" dirty="0"/>
              <a:t> </a:t>
            </a:r>
            <a:r>
              <a:rPr lang="en-US" sz="2400" dirty="0" err="1"/>
              <a:t>fact.o</a:t>
            </a:r>
            <a:r>
              <a:rPr lang="en-US" sz="2400" dirty="0"/>
              <a:t> </a:t>
            </a:r>
            <a:r>
              <a:rPr lang="en-US" sz="2400" dirty="0" err="1"/>
              <a:t>hello.o</a:t>
            </a:r>
            <a:r>
              <a:rPr lang="en-US" sz="2400" dirty="0"/>
              <a:t> -o hello</a:t>
            </a:r>
          </a:p>
          <a:p>
            <a:r>
              <a:rPr lang="en-US" sz="2400" dirty="0"/>
              <a:t>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962400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vi </a:t>
            </a:r>
            <a:r>
              <a:rPr lang="en-US" sz="2400" dirty="0" err="1"/>
              <a:t>hello.c</a:t>
            </a:r>
            <a:r>
              <a:rPr lang="en-US" sz="2400"/>
              <a:t>        /</a:t>
            </a:r>
            <a:r>
              <a:rPr lang="en-US" sz="2400" dirty="0"/>
              <a:t>/ update </a:t>
            </a:r>
            <a:r>
              <a:rPr lang="en-US" sz="2400" dirty="0" err="1"/>
              <a:t>hello.c</a:t>
            </a:r>
            <a:endParaRPr lang="en-US" sz="2400" dirty="0"/>
          </a:p>
          <a:p>
            <a:r>
              <a:rPr lang="en-US" sz="2400" dirty="0"/>
              <a:t>$ make</a:t>
            </a:r>
          </a:p>
          <a:p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hello.c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 err="1"/>
              <a:t>main.o</a:t>
            </a:r>
            <a:r>
              <a:rPr lang="en-US" sz="2400" dirty="0"/>
              <a:t> </a:t>
            </a:r>
            <a:r>
              <a:rPr lang="en-US" sz="2400" dirty="0" err="1"/>
              <a:t>fact.o</a:t>
            </a:r>
            <a:r>
              <a:rPr lang="en-US" sz="2400" dirty="0"/>
              <a:t> </a:t>
            </a:r>
            <a:r>
              <a:rPr lang="en-US" sz="2400" dirty="0" err="1"/>
              <a:t>hello.o</a:t>
            </a:r>
            <a:r>
              <a:rPr lang="en-US" sz="2400" dirty="0"/>
              <a:t> -o hello</a:t>
            </a:r>
          </a:p>
          <a:p>
            <a:r>
              <a:rPr lang="en-US" sz="2400" dirty="0"/>
              <a:t>$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C8AF-F50D-2CD0-8EE9-67E69EE8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E384D-482D-C3BE-800D-330E712F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130254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Make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24000"/>
            <a:ext cx="6324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$$ make clean</a:t>
            </a:r>
          </a:p>
          <a:p>
            <a:r>
              <a:rPr lang="en-US" sz="2400" dirty="0" err="1"/>
              <a:t>rm</a:t>
            </a:r>
            <a:r>
              <a:rPr lang="en-US" sz="2400" dirty="0"/>
              <a:t> *o hello</a:t>
            </a:r>
          </a:p>
          <a:p>
            <a:r>
              <a:rPr lang="en-US" sz="2400" dirty="0"/>
              <a:t>$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3429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make</a:t>
            </a:r>
          </a:p>
          <a:p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main.c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fact.c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hello.c</a:t>
            </a:r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 err="1"/>
              <a:t>main.o</a:t>
            </a:r>
            <a:r>
              <a:rPr lang="en-US" sz="2400" dirty="0"/>
              <a:t> </a:t>
            </a:r>
            <a:r>
              <a:rPr lang="en-US" sz="2400" dirty="0" err="1"/>
              <a:t>fact.o</a:t>
            </a:r>
            <a:r>
              <a:rPr lang="en-US" sz="2400" dirty="0"/>
              <a:t> </a:t>
            </a:r>
            <a:r>
              <a:rPr lang="en-US" sz="2400" dirty="0" err="1"/>
              <a:t>hello.o</a:t>
            </a:r>
            <a:r>
              <a:rPr lang="en-US" sz="2400" dirty="0"/>
              <a:t> -o hello</a:t>
            </a:r>
          </a:p>
          <a:p>
            <a:r>
              <a:rPr lang="en-US" sz="2400" dirty="0"/>
              <a:t>$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104C6-CBFC-0AF7-BB5E-3F27D20E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4723-0E09-CAB3-026A-156B81B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3686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Utility: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/software/make/manual/</a:t>
            </a:r>
            <a:r>
              <a:rPr lang="en-US" dirty="0" err="1"/>
              <a:t>make.html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684E-916A-4EF5-9376-3FBFE19B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8211-C390-4BBD-80F0-744D68BEE7CF}" type="slidenum">
              <a:rPr lang="en-GB" smtClean="0"/>
              <a:t>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CB7F6-B318-7348-28AE-4F0D736D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88400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286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marL="1371600"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What is a file?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Collection of bytes stored on secondary storage like hard disks (not RAM).</a:t>
            </a:r>
          </a:p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Any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addressable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part of the file system in an Operating system can be a file. 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cs typeface="Arial Unicode MS"/>
              </a:rPr>
              <a:t>includes such strange things as /dev/null (nothing), /dev/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  <a:cs typeface="Arial Unicode MS"/>
              </a:rPr>
              <a:t>usb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cs typeface="Arial Unicode MS"/>
              </a:rPr>
              <a:t> (USB port), /dev/audio (speakers)</a:t>
            </a:r>
            <a:endParaRPr lang="en-US" altLang="en-US" sz="2800" dirty="0">
              <a:solidFill>
                <a:schemeClr val="tx1"/>
              </a:solidFill>
              <a:latin typeface="+mn-lt"/>
              <a:ea typeface="Calibri"/>
              <a:cs typeface="Arial Unicode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13AFD-CEE5-4D71-BF2B-598AD728D5AA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 Access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3 files are always connected to a C program : 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chemeClr val="tx1"/>
                </a:solidFill>
                <a:latin typeface="+mn-lt"/>
              </a:rPr>
              <a:t>stdin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the standard input, from where scanf, getchar(), gets() etc. read input from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chemeClr val="tx1"/>
                </a:solidFill>
                <a:latin typeface="+mn-lt"/>
              </a:rPr>
              <a:t>stdout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the standard output, to where printf(), putchar(), puts() etc. output to.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chemeClr val="tx1"/>
                </a:solidFill>
                <a:latin typeface="+mn-lt"/>
              </a:rPr>
              <a:t>stderr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standard error console.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1E06F-2C33-4C91-9FF7-11250BFA7CF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File Handling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229600" cy="544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914400" indent="-514350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Open the file for reading/writing etc.: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fopen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return a </a:t>
            </a:r>
            <a:r>
              <a:rPr lang="en-US" altLang="en-US" sz="24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pointer points to an internal structure containing information about the file: 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location of a file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the current position being read in the file, etc.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Read/Write to the file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fscanf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fprintf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fputs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(const char*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str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Close the File. 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fclose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  <a:buClrTx/>
              <a:buFontTx/>
              <a:buNone/>
            </a:pPr>
            <a:endParaRPr lang="en-US" altLang="en-US" sz="21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3314" y="4286256"/>
            <a:ext cx="3310686" cy="1908175"/>
            <a:chOff x="5833314" y="4936885"/>
            <a:chExt cx="3310686" cy="1908175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5833314" y="4936885"/>
              <a:ext cx="3310686" cy="1908175"/>
            </a:xfrm>
            <a:prstGeom prst="wedgeEllipseCallout">
              <a:avLst>
                <a:gd name="adj1" fmla="val -87381"/>
                <a:gd name="adj2" fmla="val -35349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6248400" y="5228162"/>
              <a:ext cx="2590800" cy="1325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lnSpc>
                  <a:spcPct val="93000"/>
                </a:lnSpc>
                <a:spcAft>
                  <a:spcPts val="1288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9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1pPr>
              <a:lvl2pPr eaLnBrk="0" hangingPunct="0">
                <a:lnSpc>
                  <a:spcPct val="93000"/>
                </a:lnSpc>
                <a:spcAft>
                  <a:spcPts val="102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5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lnSpc>
                  <a:spcPct val="93000"/>
                </a:lnSpc>
                <a:spcAft>
                  <a:spcPts val="77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lnSpc>
                  <a:spcPct val="93000"/>
                </a:lnSpc>
                <a:spcAft>
                  <a:spcPts val="51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lnSpc>
                  <a:spcPct val="93000"/>
                </a:lnSpc>
                <a:spcAft>
                  <a:spcPts val="26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Compared to scanf and printf – a new (first) argument </a:t>
              </a:r>
              <a:r>
                <a:rPr lang="en-US" altLang="en-US" sz="2000" b="1" dirty="0" err="1">
                  <a:solidFill>
                    <a:srgbClr val="FFFFFF"/>
                  </a:solidFill>
                  <a:latin typeface="Calibri" pitchFamily="34" charset="0"/>
                </a:rPr>
                <a:t>fp</a:t>
              </a: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 is added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865A92-03ED-48BD-9A47-D8BF37372FBD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5288" y="76200"/>
            <a:ext cx="82296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89916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341313" indent="-341313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0" lvl="1" indent="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first argument is the name of the file 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Comic Sans MS" panose="030F0702030302020204" pitchFamily="66" charset="0"/>
              <a:buChar char="─"/>
            </a:pP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can be given in short form (e.g. “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 or the full path name (e.g. “/home/don/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second argument is the mode in which we want to open the file. Common modes include: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“r”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read-only. Any write to the file will fail. File must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“w”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write. The first write happens at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beginning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file, by default. Thus, may overwrite the current content. A new file is created if it does not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“a”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append. The first write is to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end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current content. File is created if it does not exist.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C4A60-E64F-473F-820E-80498BF986D5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1143001"/>
            <a:ext cx="8229600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</a:t>
            </a:r>
            <a:r>
              <a:rPr lang="en-US" altLang="en-US" sz="28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– this is later used for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fprintf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fscanf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etc.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unsuccessful,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NULL.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It is a good idea to check for errors (e.g. Opening a file on a CDROM using “w” mode etc.) 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37072" y="385762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Closing Files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4817838"/>
            <a:ext cx="8229600" cy="135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An open file must be closed after last use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allows reuse of FILE* resources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flushing of </a:t>
            </a:r>
            <a:r>
              <a:rPr lang="en-US" altLang="en-US" sz="2400" b="1" i="1" dirty="0">
                <a:solidFill>
                  <a:schemeClr val="tx1"/>
                </a:solidFill>
                <a:latin typeface="+mn-lt"/>
              </a:rPr>
              <a:t>buffered</a:t>
            </a: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data (to actually write!)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/>
              <a:t>File I/O: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0"/>
            <a:ext cx="8496944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Write a program that will take two filenames, and print contents to the standard output. The contents of the first file should be printed first, and then the contents of the second.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The algorithm: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Read the file names.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Open file 1. If open failed, we exit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Print the contents of file 1 to </a:t>
            </a:r>
            <a:r>
              <a:rPr lang="en-US" altLang="en-US" sz="2400" dirty="0" err="1"/>
              <a:t>stdout</a:t>
            </a:r>
            <a:endParaRPr lang="en-US" altLang="en-US" sz="2400" dirty="0"/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Close file 1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Open file 2. If open failed, we exit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Print the contents of file 2 to </a:t>
            </a:r>
            <a:r>
              <a:rPr lang="en-US" altLang="en-US" sz="2400" dirty="0" err="1"/>
              <a:t>stdout</a:t>
            </a:r>
            <a:endParaRPr lang="en-US" altLang="en-US" sz="2400" dirty="0"/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/>
              <a:t>Close file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3CE16-D19F-4813-9DE8-9558BEC32778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7950" y="214290"/>
            <a:ext cx="9036050" cy="65532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int main()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FILE *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;  char filename1[128], filename2[128];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scanf(“%s”, filename1);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	 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scanf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(“%s”,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               fp = </a:t>
            </a:r>
            <a:r>
              <a:rPr lang="en-IN" altLang="en-US" sz="2000" b="1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filename1, "r" 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if(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== NULL)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	fprintf(</a:t>
            </a:r>
            <a:r>
              <a:rPr lang="en-IN" altLang="en-US" sz="2000" b="1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failed\n", filename1);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	return -1;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	  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 = </a:t>
            </a:r>
            <a:r>
              <a:rPr lang="en-IN" altLang="en-US" sz="2000" b="1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filename2, "r" 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if (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== NULL)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	fprintf(</a:t>
            </a:r>
            <a:r>
              <a:rPr lang="en-IN" altLang="en-US" sz="2000" b="1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failed\n",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 		return -1;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	  return 0;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970A1-F5A2-0189-2F1B-A6850FB0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128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1868</Words>
  <Application>Microsoft Office PowerPoint</Application>
  <PresentationFormat>On-screen Show (4:3)</PresentationFormat>
  <Paragraphs>361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File Handling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I/O: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I/O Example</vt:lpstr>
      <vt:lpstr>File I/O: stdout vs stderr</vt:lpstr>
      <vt:lpstr>File I/O: stdout vs stderr</vt:lpstr>
      <vt:lpstr>Stdout vs. Stderr (Intuition)</vt:lpstr>
      <vt:lpstr>PowerPoint Presentation</vt:lpstr>
      <vt:lpstr>Multi-File Program</vt:lpstr>
      <vt:lpstr>Multi-File Program</vt:lpstr>
      <vt:lpstr>Multi-File Program</vt:lpstr>
      <vt:lpstr>How to Compile?</vt:lpstr>
      <vt:lpstr>Makefile</vt:lpstr>
      <vt:lpstr>Makefile Example</vt:lpstr>
      <vt:lpstr>Makefile Example</vt:lpstr>
      <vt:lpstr>Make command</vt:lpstr>
      <vt:lpstr>Use of Make command</vt:lpstr>
      <vt:lpstr>Use of Make command</vt:lpstr>
      <vt:lpstr>Make Utility: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cse</dc:creator>
  <cp:lastModifiedBy>Indranil Saha</cp:lastModifiedBy>
  <cp:revision>75</cp:revision>
  <dcterms:created xsi:type="dcterms:W3CDTF">2017-11-10T03:05:58Z</dcterms:created>
  <dcterms:modified xsi:type="dcterms:W3CDTF">2023-01-16T03:06:54Z</dcterms:modified>
</cp:coreProperties>
</file>