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17" r:id="rId4"/>
    <p:sldId id="316" r:id="rId5"/>
    <p:sldId id="306" r:id="rId6"/>
    <p:sldId id="307" r:id="rId7"/>
    <p:sldId id="308" r:id="rId8"/>
    <p:sldId id="309" r:id="rId9"/>
    <p:sldId id="318" r:id="rId10"/>
    <p:sldId id="310" r:id="rId11"/>
    <p:sldId id="311" r:id="rId12"/>
    <p:sldId id="312" r:id="rId13"/>
    <p:sldId id="322" r:id="rId14"/>
    <p:sldId id="292" r:id="rId15"/>
    <p:sldId id="289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917B0-96C0-4584-A677-D0131A600B91}" v="72" dt="2023-01-25T05:57:28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A9C74-4599-4FE9-9B4E-807A0C54222E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514-7B22-4912-90F7-22E610590B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5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/>
              <a:t> </a:t>
            </a:r>
            <a:r>
              <a:rPr lang="en-IN" dirty="0" err="1"/>
              <a:t>Associativity</a:t>
            </a:r>
            <a:r>
              <a:rPr lang="en-IN" dirty="0"/>
              <a:t>=</a:t>
            </a:r>
            <a:r>
              <a:rPr lang="en-IN" baseline="0" dirty="0"/>
              <a:t> direction of processing.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 Unary ops have higher precedence than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IC-100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3545-521C-44EB-9F52-0875CC11D52A}" type="datetimeFigureOut">
              <a:rPr lang="en-GB" smtClean="0"/>
              <a:pPr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IC-100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F2F2-3BF2-4376-AD75-BCB0B15E8E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IC-100</a:t>
            </a:r>
          </a:p>
          <a:p>
            <a:r>
              <a:rPr lang="en-US" dirty="0">
                <a:ea typeface="Calibri"/>
                <a:cs typeface="Calibri"/>
              </a:rPr>
              <a:t>January,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68FBD-9417-3423-34D3-C7D018F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Right Shift Operator 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Right shift operator shifts all bits towards right by certain number of specified bits. </a:t>
            </a:r>
          </a:p>
          <a:p>
            <a:r>
              <a:rPr lang="en-US" dirty="0"/>
              <a:t>It is denoted by &gt;&gt;.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038600"/>
            <a:ext cx="8077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212 = 11010100 (In </a:t>
            </a:r>
            <a:r>
              <a:rPr lang="nl-NL" sz="2400" dirty="0" err="1"/>
              <a:t>binary</a:t>
            </a:r>
            <a:r>
              <a:rPr lang="nl-NL" sz="2400" dirty="0"/>
              <a:t>)</a:t>
            </a:r>
          </a:p>
          <a:p>
            <a:r>
              <a:rPr lang="en-US" sz="2400" dirty="0"/>
              <a:t>212&gt;&gt;2 = 00110101 (In binary) [Right shift by two bits]</a:t>
            </a:r>
          </a:p>
          <a:p>
            <a:r>
              <a:rPr lang="nl-NL" sz="2400" dirty="0"/>
              <a:t>212&gt;&gt;7 = 00000001 (In </a:t>
            </a:r>
            <a:r>
              <a:rPr lang="nl-NL" sz="2400" dirty="0" err="1"/>
              <a:t>binary</a:t>
            </a:r>
            <a:r>
              <a:rPr lang="nl-NL" sz="2400" dirty="0"/>
              <a:t>)</a:t>
            </a:r>
          </a:p>
          <a:p>
            <a:r>
              <a:rPr lang="nl-NL" sz="2400" dirty="0"/>
              <a:t>212&gt;&gt;8 = 00000000 </a:t>
            </a:r>
          </a:p>
          <a:p>
            <a:r>
              <a:rPr lang="en-US" sz="2400" dirty="0"/>
              <a:t>212&gt;&gt;0 = 11010100 (No Shift)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C3961-B953-A5F4-8DAC-28E9E8FB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97679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Left Shift Operator &lt;&lt;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Left shift operator shifts all bits towards left by certain number of specified bits. </a:t>
            </a:r>
          </a:p>
          <a:p>
            <a:r>
              <a:rPr lang="en-US" dirty="0"/>
              <a:t>It is denoted by &lt;&lt;.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76600"/>
            <a:ext cx="7162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400" dirty="0"/>
              <a:t>212 = 11010100 (In </a:t>
            </a:r>
            <a:r>
              <a:rPr lang="nl-NL" sz="2400" dirty="0" err="1"/>
              <a:t>binary</a:t>
            </a:r>
            <a:r>
              <a:rPr lang="nl-NL" sz="2400" dirty="0"/>
              <a:t>)</a:t>
            </a:r>
          </a:p>
          <a:p>
            <a:r>
              <a:rPr lang="en-US" sz="2400" dirty="0"/>
              <a:t>212&lt;&lt;1 = 110101000 (In binary) [Left shift by one bit]</a:t>
            </a:r>
          </a:p>
          <a:p>
            <a:r>
              <a:rPr lang="en-US" sz="2400" dirty="0"/>
              <a:t>212&lt;&lt;0 =11010100 (Shift by 0)</a:t>
            </a:r>
          </a:p>
          <a:p>
            <a:r>
              <a:rPr lang="nl-NL" sz="2400" dirty="0"/>
              <a:t>212&lt;&lt;4 = 110101000000 (In </a:t>
            </a:r>
            <a:r>
              <a:rPr lang="nl-NL" sz="2400" dirty="0" err="1"/>
              <a:t>binary</a:t>
            </a:r>
            <a:r>
              <a:rPr lang="nl-NL" sz="2400" dirty="0"/>
              <a:t>) =3392(In </a:t>
            </a:r>
            <a:r>
              <a:rPr lang="nl-NL" sz="2400" dirty="0" err="1"/>
              <a:t>decimal</a:t>
            </a:r>
            <a:r>
              <a:rPr lang="nl-NL" sz="2400" dirty="0"/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09C10-2DBD-046A-8363-AFEA19CF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97679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Shift Operator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61722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ro-RO" sz="2400" dirty="0"/>
              <a:t>    int num=212, i;</a:t>
            </a:r>
          </a:p>
          <a:p>
            <a:r>
              <a:rPr lang="da-DK" sz="2400" dirty="0"/>
              <a:t>    for (i=0; i&lt;=2; ++i)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("Right shift by %d: %d\n",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&gt;&gt;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ro-RO" sz="2400" dirty="0"/>
              <a:t>     printf("\n");</a:t>
            </a:r>
          </a:p>
          <a:p>
            <a:endParaRPr lang="ro-RO" sz="2400" dirty="0"/>
          </a:p>
          <a:p>
            <a:r>
              <a:rPr lang="da-DK" sz="2400" dirty="0"/>
              <a:t>     for (i=0; i&lt;=2; ++i)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("Left shift by %d: %d\n",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&lt;&lt;</a:t>
            </a:r>
            <a:r>
              <a:rPr lang="en-US" sz="2400" dirty="0" err="1"/>
              <a:t>i</a:t>
            </a:r>
            <a:r>
              <a:rPr lang="en-US" sz="2400" dirty="0"/>
              <a:t>);    </a:t>
            </a:r>
          </a:p>
          <a:p>
            <a:r>
              <a:rPr lang="en-US" sz="2400" dirty="0"/>
              <a:t>    </a:t>
            </a:r>
          </a:p>
          <a:p>
            <a:r>
              <a:rPr lang="is-IS" sz="2400" dirty="0"/>
              <a:t>     return 0;</a:t>
            </a:r>
          </a:p>
          <a:p>
            <a:r>
              <a:rPr lang="is-IS" sz="2400" dirty="0"/>
              <a:t>}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8938-EC8D-1E92-EE49-B42F3B8B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6065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z="1000" smtClean="0"/>
              <a:pPr>
                <a:defRPr/>
              </a:pPr>
              <a:t>1/24/2023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IC-100</a:t>
            </a:r>
            <a:endParaRPr lang="en-US" sz="1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691852"/>
              </p:ext>
            </p:extLst>
          </p:nvPr>
        </p:nvGraphicFramePr>
        <p:xfrm>
          <a:off x="990600" y="914400"/>
          <a:ext cx="7772400" cy="59362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61">
                <a:tc>
                  <a:txBody>
                    <a:bodyPr/>
                    <a:lstStyle/>
                    <a:p>
                      <a:r>
                        <a:rPr lang="en-US" sz="1800" dirty="0"/>
                        <a:t>( ) []  -&gt;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81">
                <a:tc>
                  <a:txBody>
                    <a:bodyPr/>
                    <a:lstStyle/>
                    <a:p>
                      <a:r>
                        <a:rPr lang="en-US" sz="1800" dirty="0"/>
                        <a:t>(unary)</a:t>
                      </a:r>
                      <a:r>
                        <a:rPr lang="en-US" sz="1800" baseline="0" dirty="0"/>
                        <a:t>-  ++  -- ! ~ (type)  *  &amp;  </a:t>
                      </a:r>
                      <a:r>
                        <a:rPr lang="en-US" sz="1800" baseline="0" dirty="0" err="1"/>
                        <a:t>sizeof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Unary plus/</a:t>
                      </a:r>
                      <a:r>
                        <a:rPr lang="en-US" sz="1800" baseline="0" dirty="0"/>
                        <a:t>minus etc., logical 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08"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  <a:r>
                        <a:rPr lang="en-US" sz="1800" baseline="0" dirty="0"/>
                        <a:t> / 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Multiply, divide,</a:t>
                      </a:r>
                      <a:r>
                        <a:rPr lang="en-US" sz="1800" baseline="0" dirty="0"/>
                        <a:t> remainder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08">
                <a:tc>
                  <a:txBody>
                    <a:bodyPr/>
                    <a:lstStyle/>
                    <a:p>
                      <a:r>
                        <a:rPr lang="en-US" sz="1800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Add, 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08">
                <a:tc>
                  <a:txBody>
                    <a:bodyPr/>
                    <a:lstStyle/>
                    <a:p>
                      <a:r>
                        <a:rPr lang="en-US" sz="1800" dirty="0"/>
                        <a:t>&gt;&gt;  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08">
                <a:tc>
                  <a:txBody>
                    <a:bodyPr/>
                    <a:lstStyle/>
                    <a:p>
                      <a:r>
                        <a:rPr lang="en-US" sz="1800" dirty="0"/>
                        <a:t>&lt;  &gt;  &gt;=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08">
                <a:tc>
                  <a:txBody>
                    <a:bodyPr/>
                    <a:lstStyle/>
                    <a:p>
                      <a:r>
                        <a:rPr lang="en-US" sz="1800" dirty="0"/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Equal,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</a:t>
                      </a:r>
                      <a:r>
                        <a:rPr lang="en-US" sz="1800" dirty="0" err="1"/>
                        <a:t>xor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Left to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68">
                <a:tc>
                  <a:txBody>
                    <a:bodyPr/>
                    <a:lstStyle/>
                    <a:p>
                      <a:r>
                        <a:rPr lang="en-US" sz="1800" dirty="0"/>
                        <a:t>?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7339">
                <a:tc>
                  <a:txBody>
                    <a:bodyPr/>
                    <a:lstStyle/>
                    <a:p>
                      <a:r>
                        <a:rPr lang="en-US" sz="1800" dirty="0"/>
                        <a:t>=  += -= &amp;=</a:t>
                      </a:r>
                      <a:r>
                        <a:rPr lang="en-US" sz="1800" baseline="0" dirty="0"/>
                        <a:t>  |=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Right to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76200" y="2743200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INCREASING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019" y="58351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237386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80776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A61AE-D7CF-CAC4-398D-817A51F5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98123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Please do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25AF-33FD-24AF-A740-BF8B26A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416289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_the_b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05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7924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Have fun writing code for the rest of your time here and beyond…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F164-9C24-2090-AD3B-5C8B8A45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0103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End-Sem  Exam: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 to todays Lecture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7969-8177-8495-CE07-6395E21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137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Storage Class</a:t>
            </a:r>
          </a:p>
          <a:p>
            <a:r>
              <a:rPr lang="en-US" dirty="0"/>
              <a:t>Bitwise operator</a:t>
            </a:r>
          </a:p>
          <a:p>
            <a:r>
              <a:rPr lang="en-US" dirty="0"/>
              <a:t>Shell Programming</a:t>
            </a:r>
          </a:p>
          <a:p>
            <a:endParaRPr lang="en-US" dirty="0"/>
          </a:p>
          <a:p>
            <a:r>
              <a:rPr lang="en-US" dirty="0"/>
              <a:t>More about Computer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533F2-6CD2-D2B0-E398-3B04C21B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8983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Storage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have seen the following storage classes:</a:t>
            </a:r>
          </a:p>
          <a:p>
            <a:pPr lvl="1"/>
            <a:r>
              <a:rPr lang="en-US" dirty="0" err="1"/>
              <a:t>Atomatic</a:t>
            </a:r>
            <a:r>
              <a:rPr lang="en-US" dirty="0"/>
              <a:t>, external, static</a:t>
            </a:r>
          </a:p>
          <a:p>
            <a:r>
              <a:rPr lang="en-US" dirty="0"/>
              <a:t>The other storage class is </a:t>
            </a:r>
            <a:r>
              <a:rPr lang="en-US" dirty="0">
                <a:solidFill>
                  <a:srgbClr val="FF0000"/>
                </a:solidFill>
              </a:rPr>
              <a:t>register storage class </a:t>
            </a:r>
          </a:p>
          <a:p>
            <a:pPr marL="857250" lvl="1" indent="-457200"/>
            <a:r>
              <a:rPr lang="en-US" dirty="0"/>
              <a:t>register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, c</a:t>
            </a:r>
          </a:p>
          <a:p>
            <a:pPr marL="457200" indent="-457200"/>
            <a:r>
              <a:rPr lang="en-US" dirty="0"/>
              <a:t>Usage rules are same as automatic variables</a:t>
            </a:r>
          </a:p>
          <a:p>
            <a:pPr marL="457200" indent="-457200"/>
            <a:r>
              <a:rPr lang="en-US" dirty="0"/>
              <a:t>Address operator can not be applied to register variables</a:t>
            </a:r>
          </a:p>
          <a:p>
            <a:pPr marL="457200" indent="-457200"/>
            <a:r>
              <a:rPr lang="en-US" dirty="0"/>
              <a:t>Are not guaranteed to be treated as register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4D52-A239-83DF-5A48-33B099F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11370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95870"/>
              </p:ext>
            </p:extLst>
          </p:nvPr>
        </p:nvGraphicFramePr>
        <p:xfrm>
          <a:off x="1752600" y="1600200"/>
          <a:ext cx="6324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r>
                        <a:rPr lang="en-US" baseline="0" dirty="0"/>
                        <a:t> of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Bitwise</a:t>
                      </a:r>
                      <a:r>
                        <a:rPr lang="en-US" sz="2800" baseline="0" dirty="0"/>
                        <a:t> And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Bitwise </a:t>
                      </a:r>
                      <a:r>
                        <a:rPr lang="en-US" sz="2800" dirty="0" err="1"/>
                        <a:t>Xor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Bitwise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00A2D-173D-4F9E-845E-63865A76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43498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Bitwise And Operator &amp;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output of bitwise AND is 1 if the corresponding bits of two operands is 1</a:t>
            </a:r>
          </a:p>
          <a:p>
            <a:r>
              <a:rPr lang="en-US" dirty="0"/>
              <a:t>If either bit of an operand is 0, the result of corresponding bit is evaluated to 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305413"/>
            <a:ext cx="449580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00100" lvl="2" indent="0">
              <a:buNone/>
            </a:pPr>
            <a:r>
              <a:rPr lang="en-US" sz="2400" dirty="0"/>
              <a:t>12 = 00001100 (In Binary)</a:t>
            </a:r>
          </a:p>
          <a:p>
            <a:pPr marL="800100" lvl="2" indent="0">
              <a:buNone/>
            </a:pPr>
            <a:r>
              <a:rPr lang="en-US" sz="2400" dirty="0"/>
              <a:t>25 = 00011001 (In Binary)</a:t>
            </a:r>
          </a:p>
          <a:p>
            <a:pPr marL="800100" lvl="2" indent="0">
              <a:buNone/>
            </a:pPr>
            <a:endParaRPr lang="en-US" sz="2400" dirty="0"/>
          </a:p>
          <a:p>
            <a:pPr marL="800100" lvl="2" indent="0">
              <a:buNone/>
            </a:pPr>
            <a:r>
              <a:rPr lang="en-US" sz="2400" dirty="0"/>
              <a:t>Bit Operation of 12 and 25</a:t>
            </a:r>
          </a:p>
          <a:p>
            <a:pPr marL="800100" lvl="2" indent="0">
              <a:buNone/>
            </a:pPr>
            <a:r>
              <a:rPr lang="en-US" sz="2400" dirty="0"/>
              <a:t>   00001100</a:t>
            </a:r>
          </a:p>
          <a:p>
            <a:pPr marL="800100" lvl="2" indent="0">
              <a:buNone/>
            </a:pPr>
            <a:r>
              <a:rPr lang="en-US" sz="2400" dirty="0"/>
              <a:t>&amp;00011001</a:t>
            </a:r>
          </a:p>
          <a:p>
            <a:pPr marL="800100" lvl="2" indent="0">
              <a:buNone/>
            </a:pPr>
            <a:r>
              <a:rPr lang="en-US" sz="2400" dirty="0"/>
              <a:t>  ________</a:t>
            </a:r>
          </a:p>
          <a:p>
            <a:pPr marL="800100" lvl="2" indent="0">
              <a:buNone/>
            </a:pPr>
            <a:r>
              <a:rPr lang="nl-NL" sz="2400" dirty="0"/>
              <a:t>   00001000  = 8 (In </a:t>
            </a:r>
            <a:r>
              <a:rPr lang="nl-NL" sz="2400" dirty="0" err="1"/>
              <a:t>decimal</a:t>
            </a:r>
            <a:r>
              <a:rPr lang="nl-NL" sz="2400" dirty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342144"/>
            <a:ext cx="3962400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/>
              <a:t>    int a = 12, b = 25;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("Output = %d", </a:t>
            </a:r>
            <a:r>
              <a:rPr lang="en-US" sz="2400" dirty="0" err="1"/>
              <a:t>a&amp;b</a:t>
            </a:r>
            <a:r>
              <a:rPr lang="en-US" sz="2400" dirty="0"/>
              <a:t>);</a:t>
            </a:r>
          </a:p>
          <a:p>
            <a:r>
              <a:rPr lang="is-IS" sz="2400" dirty="0"/>
              <a:t>    return 0;</a:t>
            </a:r>
          </a:p>
          <a:p>
            <a:r>
              <a:rPr lang="is-IS" sz="2400" dirty="0"/>
              <a:t>}</a:t>
            </a:r>
          </a:p>
          <a:p>
            <a:endParaRPr lang="is-I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E58A-3E0E-B9A5-4753-4C641062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367650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Bitwise OR Operator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output of bitwise OR is 1 if at least one corresponding bit of two operands is 1</a:t>
            </a:r>
          </a:p>
          <a:p>
            <a:r>
              <a:rPr lang="en-US" dirty="0"/>
              <a:t>In C Programming, bitwise OR operator is denoted by 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305413"/>
            <a:ext cx="4495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12 = 00001100 (In Binary)</a:t>
            </a:r>
          </a:p>
          <a:p>
            <a:r>
              <a:rPr lang="en-US" sz="2400" dirty="0"/>
              <a:t>25 = 00011001 (In Binary)</a:t>
            </a:r>
          </a:p>
          <a:p>
            <a:endParaRPr lang="en-US" sz="2400" dirty="0"/>
          </a:p>
          <a:p>
            <a:r>
              <a:rPr lang="en-US" sz="2400" dirty="0"/>
              <a:t>Bitwise OR Operation of 12 and 25</a:t>
            </a:r>
          </a:p>
          <a:p>
            <a:r>
              <a:rPr lang="en-US" sz="2400" dirty="0"/>
              <a:t>   00001100</a:t>
            </a:r>
          </a:p>
          <a:p>
            <a:r>
              <a:rPr lang="en-US" sz="2400" dirty="0"/>
              <a:t>| 00011001</a:t>
            </a:r>
          </a:p>
          <a:p>
            <a:r>
              <a:rPr lang="en-US" sz="2400" dirty="0"/>
              <a:t>  ________</a:t>
            </a:r>
          </a:p>
          <a:p>
            <a:r>
              <a:rPr lang="nl-NL" sz="2400" dirty="0"/>
              <a:t>   00011101  = 29 (In </a:t>
            </a:r>
            <a:r>
              <a:rPr lang="nl-NL" sz="2400" dirty="0" err="1"/>
              <a:t>decimal</a:t>
            </a:r>
            <a:r>
              <a:rPr lang="nl-NL" sz="2400" dirty="0"/>
              <a:t>)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3962400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/>
              <a:t>    int a = 12, b = 25;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("Output = %d", </a:t>
            </a:r>
            <a:r>
              <a:rPr lang="en-US" sz="2400" dirty="0" err="1"/>
              <a:t>a|b</a:t>
            </a:r>
            <a:r>
              <a:rPr lang="en-US" sz="2400" dirty="0"/>
              <a:t>);</a:t>
            </a:r>
          </a:p>
          <a:p>
            <a:r>
              <a:rPr lang="is-IS" sz="2400" dirty="0"/>
              <a:t>    return 0;</a:t>
            </a:r>
          </a:p>
          <a:p>
            <a:r>
              <a:rPr lang="is-IS" sz="2400" dirty="0"/>
              <a:t>}</a:t>
            </a:r>
          </a:p>
          <a:p>
            <a:endParaRPr lang="is-I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0E2B-22A9-5980-B31A-D22F6C31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229864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Bitwise XOR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result of bitwise XOR operator is 1 if the corresponding bits of two operands are opposite </a:t>
            </a:r>
          </a:p>
          <a:p>
            <a:r>
              <a:rPr lang="en-US" dirty="0"/>
              <a:t>It is denoted by ^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305413"/>
            <a:ext cx="4495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12 = 00001100 (In Binary)</a:t>
            </a:r>
          </a:p>
          <a:p>
            <a:r>
              <a:rPr lang="en-US" sz="2400" dirty="0"/>
              <a:t>25 = 00011001 (In Binary)</a:t>
            </a:r>
          </a:p>
          <a:p>
            <a:endParaRPr lang="en-US" sz="2400" dirty="0"/>
          </a:p>
          <a:p>
            <a:r>
              <a:rPr lang="en-US" sz="2400" dirty="0"/>
              <a:t>Bitwise XOR Operation of 12 and 25</a:t>
            </a:r>
          </a:p>
          <a:p>
            <a:r>
              <a:rPr lang="en-US" sz="2400" dirty="0"/>
              <a:t>   00001100</a:t>
            </a:r>
          </a:p>
          <a:p>
            <a:r>
              <a:rPr lang="en-US" sz="2400" dirty="0"/>
              <a:t>^ 00011001</a:t>
            </a:r>
          </a:p>
          <a:p>
            <a:r>
              <a:rPr lang="en-US" sz="2400" dirty="0"/>
              <a:t>  ________</a:t>
            </a:r>
          </a:p>
          <a:p>
            <a:r>
              <a:rPr lang="nl-NL" sz="2400" dirty="0"/>
              <a:t>  00010101  = 21 (In </a:t>
            </a:r>
            <a:r>
              <a:rPr lang="nl-NL" sz="2400" dirty="0" err="1"/>
              <a:t>decimal</a:t>
            </a:r>
            <a:r>
              <a:rPr lang="nl-NL" sz="2400" dirty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3962400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/>
              <a:t>    int a = 12, b = 25;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("Output = %d", </a:t>
            </a:r>
            <a:r>
              <a:rPr lang="en-US" sz="2400" dirty="0" err="1"/>
              <a:t>a^b</a:t>
            </a:r>
            <a:r>
              <a:rPr lang="en-US" sz="2400" dirty="0"/>
              <a:t>);</a:t>
            </a:r>
          </a:p>
          <a:p>
            <a:r>
              <a:rPr lang="is-IS" sz="2400" dirty="0"/>
              <a:t>    return 0;</a:t>
            </a:r>
          </a:p>
          <a:p>
            <a:r>
              <a:rPr lang="is-IS" sz="2400" dirty="0"/>
              <a:t>}</a:t>
            </a:r>
          </a:p>
          <a:p>
            <a:endParaRPr lang="is-I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400DF-AC2C-1101-E7F4-781A907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7123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Complement Operator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Bitwise compliment operator is an unary operator (works on only one operand).</a:t>
            </a:r>
          </a:p>
          <a:p>
            <a:r>
              <a:rPr lang="en-US" dirty="0"/>
              <a:t> It changes 1 to 0 and 0 to 1. </a:t>
            </a:r>
          </a:p>
          <a:p>
            <a:r>
              <a:rPr lang="en-US" dirty="0"/>
              <a:t>It is denoted by ~.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038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35 = 00100011 (In Binary)</a:t>
            </a:r>
          </a:p>
          <a:p>
            <a:endParaRPr lang="en-US" sz="2400" dirty="0"/>
          </a:p>
          <a:p>
            <a:r>
              <a:rPr lang="en-US" sz="2400" dirty="0"/>
              <a:t>Bitwise complement Operation of 35</a:t>
            </a:r>
          </a:p>
          <a:p>
            <a:r>
              <a:rPr lang="en-US" sz="2400" dirty="0"/>
              <a:t>~ 00100011 </a:t>
            </a:r>
          </a:p>
          <a:p>
            <a:r>
              <a:rPr lang="en-US" sz="2400" dirty="0"/>
              <a:t>  ________</a:t>
            </a:r>
          </a:p>
          <a:p>
            <a:r>
              <a:rPr lang="nl-NL" sz="2400" dirty="0"/>
              <a:t>  11011100  = 220 (In </a:t>
            </a:r>
            <a:r>
              <a:rPr lang="nl-NL" sz="2400" dirty="0" err="1"/>
              <a:t>decimal</a:t>
            </a:r>
            <a:r>
              <a:rPr lang="nl-NL" sz="2400" dirty="0"/>
              <a:t>)</a:t>
            </a:r>
            <a:r>
              <a:rPr lang="en-US" sz="24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E5B6-8F8F-C7ED-DC40-161BD4A8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IC-100</a:t>
            </a:r>
          </a:p>
        </p:txBody>
      </p:sp>
    </p:spTree>
    <p:extLst>
      <p:ext uri="{BB962C8B-B14F-4D97-AF65-F5344CB8AC3E}">
        <p14:creationId xmlns:p14="http://schemas.microsoft.com/office/powerpoint/2010/main" val="93517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2559</Words>
  <Application>Microsoft Office PowerPoint</Application>
  <PresentationFormat>On-screen Show (4:3)</PresentationFormat>
  <Paragraphs>509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Bitwise Operations</vt:lpstr>
      <vt:lpstr>End-Sem  Exam: Syllabus</vt:lpstr>
      <vt:lpstr>Today</vt:lpstr>
      <vt:lpstr>Register Storage Class</vt:lpstr>
      <vt:lpstr>Bitwise Operators</vt:lpstr>
      <vt:lpstr>Bitwise And Operator &amp;</vt:lpstr>
      <vt:lpstr>Bitwise OR Operator |</vt:lpstr>
      <vt:lpstr>Bitwise XOR Operator ^</vt:lpstr>
      <vt:lpstr>Bitwise Complement Operator ~</vt:lpstr>
      <vt:lpstr>Right Shift Operator &gt;&gt;</vt:lpstr>
      <vt:lpstr>Left Shift Operator &lt;&lt;</vt:lpstr>
      <vt:lpstr>Shift Operator Example</vt:lpstr>
      <vt:lpstr>Operator Precedence</vt:lpstr>
      <vt:lpstr>Acknowledgement</vt:lpstr>
      <vt:lpstr>Course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directions</dc:title>
  <dc:creator>nisheeth</dc:creator>
  <cp:lastModifiedBy>Indranil Saha</cp:lastModifiedBy>
  <cp:revision>108</cp:revision>
  <dcterms:created xsi:type="dcterms:W3CDTF">2017-11-13T04:02:24Z</dcterms:created>
  <dcterms:modified xsi:type="dcterms:W3CDTF">2023-01-25T05:57:54Z</dcterms:modified>
</cp:coreProperties>
</file>