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960" r:id="rId2"/>
  </p:sldMasterIdLst>
  <p:notesMasterIdLst>
    <p:notesMasterId r:id="rId25"/>
  </p:notesMasterIdLst>
  <p:sldIdLst>
    <p:sldId id="256" r:id="rId3"/>
    <p:sldId id="257" r:id="rId4"/>
    <p:sldId id="280" r:id="rId5"/>
    <p:sldId id="282" r:id="rId6"/>
    <p:sldId id="281" r:id="rId7"/>
    <p:sldId id="286" r:id="rId8"/>
    <p:sldId id="296" r:id="rId9"/>
    <p:sldId id="287" r:id="rId10"/>
    <p:sldId id="298" r:id="rId11"/>
    <p:sldId id="293" r:id="rId12"/>
    <p:sldId id="295" r:id="rId13"/>
    <p:sldId id="289" r:id="rId14"/>
    <p:sldId id="299" r:id="rId15"/>
    <p:sldId id="290" r:id="rId16"/>
    <p:sldId id="291" r:id="rId17"/>
    <p:sldId id="292" r:id="rId18"/>
    <p:sldId id="300" r:id="rId19"/>
    <p:sldId id="278" r:id="rId20"/>
    <p:sldId id="301" r:id="rId21"/>
    <p:sldId id="294" r:id="rId22"/>
    <p:sldId id="297" r:id="rId23"/>
    <p:sldId id="3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1D018-B9A4-4179-833C-063BB153B5F2}" v="1070" dt="2024-09-20T16:03:41.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7" autoAdjust="0"/>
    <p:restoredTop sz="94660"/>
  </p:normalViewPr>
  <p:slideViewPr>
    <p:cSldViewPr snapToGrid="0">
      <p:cViewPr varScale="1">
        <p:scale>
          <a:sx n="75" d="100"/>
          <a:sy n="75" d="100"/>
        </p:scale>
        <p:origin x="100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2F1B2-705B-41A9-856E-5D8FAA6002B2}" type="datetimeFigureOut">
              <a:rPr lang="en-IN" smtClean="0"/>
              <a:t>21-09-2024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8D181-75EA-40F1-A516-428C587AA43B}" type="slidenum">
              <a:rPr lang="en-IN" smtClean="0"/>
              <a:t>‹#›</a:t>
            </a:fld>
            <a:endParaRPr lang="en-IN"/>
          </a:p>
        </p:txBody>
      </p:sp>
    </p:spTree>
    <p:extLst>
      <p:ext uri="{BB962C8B-B14F-4D97-AF65-F5344CB8AC3E}">
        <p14:creationId xmlns:p14="http://schemas.microsoft.com/office/powerpoint/2010/main" val="34663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2A8D181-75EA-40F1-A516-428C587AA43B}" type="slidenum">
              <a:rPr lang="en-IN" smtClean="0"/>
              <a:t>16</a:t>
            </a:fld>
            <a:endParaRPr lang="en-IN"/>
          </a:p>
        </p:txBody>
      </p:sp>
    </p:spTree>
    <p:extLst>
      <p:ext uri="{BB962C8B-B14F-4D97-AF65-F5344CB8AC3E}">
        <p14:creationId xmlns:p14="http://schemas.microsoft.com/office/powerpoint/2010/main" val="152527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524534-9969-4CB2-9ABD-C21CB6C0DCA9}"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537995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24534-9969-4CB2-9ABD-C21CB6C0DCA9}"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538888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24534-9969-4CB2-9ABD-C21CB6C0DCA9}"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122911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524534-9969-4CB2-9ABD-C21CB6C0DCA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4299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524534-9969-4CB2-9ABD-C21CB6C0DCA9}" type="datetimeFigureOut">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862658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524534-9969-4CB2-9ABD-C21CB6C0DCA9}"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397066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24534-9969-4CB2-9ABD-C21CB6C0DCA9}" type="datetimeFigureOut">
              <a:rPr lang="en-US" smtClean="0"/>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776803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524534-9969-4CB2-9ABD-C21CB6C0DCA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77595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524534-9969-4CB2-9ABD-C21CB6C0DCA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233793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524534-9969-4CB2-9ABD-C21CB6C0DCA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603084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524534-9969-4CB2-9ABD-C21CB6C0DCA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722268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524534-9969-4CB2-9ABD-C21CB6C0DCA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785E3-51D0-49B5-A3F2-7F4742E743D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97359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524534-9969-4CB2-9ABD-C21CB6C0DCA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29220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524534-9969-4CB2-9ABD-C21CB6C0DCA9}"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3099137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524534-9969-4CB2-9ABD-C21CB6C0DCA9}"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310534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24534-9969-4CB2-9ABD-C21CB6C0DCA9}"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852650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24534-9969-4CB2-9ABD-C21CB6C0DCA9}"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0863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9/20/2024</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9/20/2024</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B524534-9969-4CB2-9ABD-C21CB6C0DCA9}" type="datetimeFigureOut">
              <a:rPr lang="en-US" smtClean="0"/>
              <a:t>9/20/2024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1204866263"/>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Job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262861" y="4446030"/>
            <a:ext cx="11614065" cy="24889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500" b="1" u="sng" dirty="0"/>
              <a:t>Role and Maximum Experience</a:t>
            </a:r>
          </a:p>
          <a:p>
            <a:pPr indent="-228600">
              <a:lnSpc>
                <a:spcPct val="90000"/>
              </a:lnSpc>
              <a:spcAft>
                <a:spcPts val="600"/>
              </a:spcAft>
              <a:buFont typeface="Arial" panose="020B0604020202020204" pitchFamily="34" charset="0"/>
              <a:buChar char="•"/>
            </a:pPr>
            <a:r>
              <a:rPr lang="en-US" sz="1500" dirty="0"/>
              <a:t>DevOps roles, such as DevOps Manager and Infrastructure Architect, demand the highest levels of experience (up to 14 years), highlighting their seniority and specialized skill set.</a:t>
            </a:r>
          </a:p>
          <a:p>
            <a:pPr indent="-228600">
              <a:lnSpc>
                <a:spcPct val="90000"/>
              </a:lnSpc>
              <a:spcAft>
                <a:spcPts val="600"/>
              </a:spcAft>
              <a:buFont typeface="Arial" panose="020B0604020202020204" pitchFamily="34" charset="0"/>
              <a:buChar char="•"/>
            </a:pPr>
            <a:r>
              <a:rPr lang="en-US" sz="1500" dirty="0"/>
              <a:t>Positions like Database Analyst, IT Project Lead, and Technical Trainer also require substantial experience, indicating the complexity and responsibility involved.</a:t>
            </a:r>
          </a:p>
          <a:p>
            <a:pPr indent="-228600">
              <a:lnSpc>
                <a:spcPct val="90000"/>
              </a:lnSpc>
              <a:spcAft>
                <a:spcPts val="600"/>
              </a:spcAft>
              <a:buFont typeface="Arial" panose="020B0604020202020204" pitchFamily="34" charset="0"/>
              <a:buChar char="•"/>
            </a:pPr>
            <a:r>
              <a:rPr lang="en-US" sz="1500" dirty="0"/>
              <a:t>On the lower end, roles like Data Scientist, Full Stack Developer, and Software Development require minimal experience (1 year), making them more accessible to early-career professionals.</a:t>
            </a:r>
          </a:p>
        </p:txBody>
      </p:sp>
      <p:pic>
        <p:nvPicPr>
          <p:cNvPr id="5" name="Picture 4">
            <a:extLst>
              <a:ext uri="{FF2B5EF4-FFF2-40B4-BE49-F238E27FC236}">
                <a16:creationId xmlns:a16="http://schemas.microsoft.com/office/drawing/2014/main" id="{8E7FA031-3794-80D1-3491-92D7FF517AEF}"/>
              </a:ext>
            </a:extLst>
          </p:cNvPr>
          <p:cNvPicPr>
            <a:picLocks noChangeAspect="1"/>
          </p:cNvPicPr>
          <p:nvPr/>
        </p:nvPicPr>
        <p:blipFill>
          <a:blip r:embed="rId2">
            <a:extLst>
              <a:ext uri="{28A0092B-C50C-407E-A947-70E740481C1C}">
                <a14:useLocalDpi xmlns:a14="http://schemas.microsoft.com/office/drawing/2010/main" val="0"/>
              </a:ext>
            </a:extLst>
          </a:blip>
          <a:srcRect b="5398"/>
          <a:stretch/>
        </p:blipFill>
        <p:spPr>
          <a:xfrm>
            <a:off x="0" y="0"/>
            <a:ext cx="12192000" cy="4610417"/>
          </a:xfrm>
          <a:prstGeom prst="rect">
            <a:avLst/>
          </a:prstGeom>
        </p:spPr>
      </p:pic>
    </p:spTree>
    <p:extLst>
      <p:ext uri="{BB962C8B-B14F-4D97-AF65-F5344CB8AC3E}">
        <p14:creationId xmlns:p14="http://schemas.microsoft.com/office/powerpoint/2010/main" val="228109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181882" y="124727"/>
            <a:ext cx="1182823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Employment and Openings</a:t>
            </a:r>
          </a:p>
          <a:p>
            <a:r>
              <a:rPr lang="en-US" dirty="0">
                <a:ea typeface="+mn-lt"/>
                <a:cs typeface="+mn-lt"/>
              </a:rPr>
              <a:t>Full-Time positions typically offer the highest average number of openings, indicating strong demand for permanent roles. Part-Time and Contract positions follow, with fewer average openings compared to full-time roles, reflecting their more temporary nature. Internship and Freelance roles have the lowest average openings, which is consistent with their more specialized or short-term employment status.</a:t>
            </a:r>
          </a:p>
        </p:txBody>
      </p:sp>
      <p:pic>
        <p:nvPicPr>
          <p:cNvPr id="3" name="Picture 2">
            <a:extLst>
              <a:ext uri="{FF2B5EF4-FFF2-40B4-BE49-F238E27FC236}">
                <a16:creationId xmlns:a16="http://schemas.microsoft.com/office/drawing/2014/main" id="{228F807B-E1F3-9A0B-E0A5-F22E39192EF0}"/>
              </a:ext>
            </a:extLst>
          </p:cNvPr>
          <p:cNvPicPr>
            <a:picLocks noChangeAspect="1"/>
          </p:cNvPicPr>
          <p:nvPr/>
        </p:nvPicPr>
        <p:blipFill>
          <a:blip r:embed="rId2"/>
          <a:stretch>
            <a:fillRect/>
          </a:stretch>
        </p:blipFill>
        <p:spPr>
          <a:xfrm>
            <a:off x="181882" y="1765003"/>
            <a:ext cx="11828235" cy="4968270"/>
          </a:xfrm>
          <a:prstGeom prst="rect">
            <a:avLst/>
          </a:prstGeom>
        </p:spPr>
      </p:pic>
    </p:spTree>
    <p:extLst>
      <p:ext uri="{BB962C8B-B14F-4D97-AF65-F5344CB8AC3E}">
        <p14:creationId xmlns:p14="http://schemas.microsoft.com/office/powerpoint/2010/main" val="2871559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309282" y="410136"/>
            <a:ext cx="1122605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latin typeface="Tw Cen MT (Body)"/>
                <a:ea typeface="+mn-lt"/>
                <a:cs typeface="+mn-lt"/>
              </a:rPr>
              <a:t>Role vs Key Skills</a:t>
            </a:r>
          </a:p>
          <a:p>
            <a:endParaRPr lang="en-US" dirty="0">
              <a:latin typeface="Tw Cen MT (Body)"/>
              <a:ea typeface="+mn-lt"/>
              <a:cs typeface="+mn-lt"/>
            </a:endParaRPr>
          </a:p>
          <a:p>
            <a:r>
              <a:rPr lang="en-US" b="1" dirty="0">
                <a:latin typeface="Tw Cen MT (Body)"/>
                <a:ea typeface="+mn-lt"/>
                <a:cs typeface="+mn-lt"/>
              </a:rPr>
              <a:t>DevOps Engineer:</a:t>
            </a:r>
          </a:p>
          <a:p>
            <a:r>
              <a:rPr lang="en-US" dirty="0">
                <a:latin typeface="Tw Cen MT (Body)"/>
                <a:ea typeface="+mn-lt"/>
                <a:cs typeface="+mn-lt"/>
              </a:rPr>
              <a:t>This role has the highest value for key skills relating to DevOps practice, especially in CI/CD, Docker, and Kubernetes. Such skills are the basic requirements for efficient application deployment and management within a cloud environment and validate the focus of the role on automation and orchestration.</a:t>
            </a:r>
          </a:p>
          <a:p>
            <a:endParaRPr lang="en-US" dirty="0">
              <a:latin typeface="Tw Cen MT (Body)"/>
              <a:ea typeface="+mn-lt"/>
              <a:cs typeface="+mn-lt"/>
            </a:endParaRPr>
          </a:p>
          <a:p>
            <a:r>
              <a:rPr lang="en-US" b="1" dirty="0">
                <a:latin typeface="Tw Cen MT (Body)"/>
                <a:ea typeface="+mn-lt"/>
                <a:cs typeface="+mn-lt"/>
              </a:rPr>
              <a:t>Data Scientist:</a:t>
            </a:r>
          </a:p>
          <a:p>
            <a:r>
              <a:rPr lang="en-US" dirty="0">
                <a:latin typeface="Tw Cen MT (Body)"/>
                <a:ea typeface="+mn-lt"/>
                <a:cs typeface="+mn-lt"/>
              </a:rPr>
              <a:t>Data Science, AWS, and Docker skills are in high demand. These are required for advanced data analysis, the use of cloud technology, and the smooth deployment of machine learning models. Then there is Python that is the root programming language for doing all the data science work.</a:t>
            </a:r>
          </a:p>
          <a:p>
            <a:endParaRPr lang="en-US" dirty="0">
              <a:latin typeface="Tw Cen MT (Body)"/>
              <a:ea typeface="+mn-lt"/>
              <a:cs typeface="+mn-lt"/>
            </a:endParaRPr>
          </a:p>
          <a:p>
            <a:r>
              <a:rPr lang="en-US" b="1" dirty="0">
                <a:latin typeface="Tw Cen MT (Body)"/>
                <a:ea typeface="+mn-lt"/>
                <a:cs typeface="+mn-lt"/>
              </a:rPr>
              <a:t>Full Stack Developer/Full Stack Data Scientist:</a:t>
            </a:r>
          </a:p>
          <a:p>
            <a:r>
              <a:rPr lang="en-US" dirty="0">
                <a:latin typeface="Tw Cen MT (Body)"/>
                <a:ea typeface="+mn-lt"/>
                <a:cs typeface="+mn-lt"/>
              </a:rPr>
              <a:t>Both of these roles are highly in use in Docker, CI/CD, and Python. The statistics indicate that containerization, continuous integration/continuous deployment, and programming skills are significant areas of interest for modern software development practices and make workflows smooth as well as enable strong application development.</a:t>
            </a:r>
          </a:p>
          <a:p>
            <a:endParaRPr lang="en-US" dirty="0">
              <a:latin typeface="Tw Cen MT (Body)"/>
              <a:ea typeface="+mn-lt"/>
              <a:cs typeface="+mn-lt"/>
            </a:endParaRPr>
          </a:p>
          <a:p>
            <a:r>
              <a:rPr lang="en-US" b="1" dirty="0">
                <a:latin typeface="Tw Cen MT (Body)"/>
                <a:ea typeface="+mn-lt"/>
                <a:cs typeface="+mn-lt"/>
              </a:rPr>
              <a:t>Data Analyst and Backend Developer:</a:t>
            </a:r>
          </a:p>
          <a:p>
            <a:r>
              <a:rPr lang="en-US" dirty="0">
                <a:latin typeface="Tw Cen MT (Body)"/>
                <a:ea typeface="+mn-lt"/>
                <a:cs typeface="+mn-lt"/>
              </a:rPr>
              <a:t>These roles have lesser counts in advanced DevOps tools but have a higher frequency in Data Analysis, Python, and core skills like AWS. The emphasis could be on data handling, statistical analysis, and more of the backend development, keeping in mind that one would require programming skills for manipulating data.</a:t>
            </a:r>
          </a:p>
        </p:txBody>
      </p:sp>
    </p:spTree>
    <p:extLst>
      <p:ext uri="{BB962C8B-B14F-4D97-AF65-F5344CB8AC3E}">
        <p14:creationId xmlns:p14="http://schemas.microsoft.com/office/powerpoint/2010/main" val="410698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309283" y="410136"/>
            <a:ext cx="415997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Role vs UG</a:t>
            </a:r>
          </a:p>
          <a:p>
            <a:endParaRPr lang="en-US" b="1" u="sng" dirty="0"/>
          </a:p>
          <a:p>
            <a:r>
              <a:rPr lang="en-US" dirty="0">
                <a:ea typeface="+mn-lt"/>
                <a:cs typeface="+mn-lt"/>
              </a:rPr>
              <a:t>Data Analyst roles require a broad range of undergraduate qualifications, with a high frequency for Any Graduate (69) and some for B.A. (2).</a:t>
            </a:r>
          </a:p>
          <a:p>
            <a:r>
              <a:rPr lang="en-US" dirty="0">
                <a:ea typeface="+mn-lt"/>
                <a:cs typeface="+mn-lt"/>
              </a:rPr>
              <a:t>Software Development - Other roles also show a high frequency for Any Graduate (63), indicating a general requirement for graduate-level education.</a:t>
            </a:r>
          </a:p>
          <a:p>
            <a:r>
              <a:rPr lang="en-US" dirty="0">
                <a:ea typeface="+mn-lt"/>
                <a:cs typeface="+mn-lt"/>
              </a:rPr>
              <a:t>Data Scientist and DevOps Engineer roles have notable frequencies for Any Graduate, with Data Scientist also including Not Specified (4), suggesting flexibility in educational requirements.</a:t>
            </a:r>
          </a:p>
          <a:p>
            <a:r>
              <a:rPr lang="en-US" dirty="0">
                <a:ea typeface="+mn-lt"/>
                <a:cs typeface="+mn-lt"/>
              </a:rPr>
              <a:t>Specific qualifications like </a:t>
            </a:r>
            <a:r>
              <a:rPr lang="en-US" dirty="0" err="1">
                <a:ea typeface="+mn-lt"/>
                <a:cs typeface="+mn-lt"/>
              </a:rPr>
              <a:t>B.Com</a:t>
            </a:r>
            <a:r>
              <a:rPr lang="en-US" dirty="0">
                <a:ea typeface="+mn-lt"/>
                <a:cs typeface="+mn-lt"/>
              </a:rPr>
              <a:t> in Any Specialization and B.A. are less frequently required, with most roles having either Any Graduate or Not Specified.</a:t>
            </a:r>
          </a:p>
          <a:p>
            <a:endParaRPr lang="en-US" dirty="0"/>
          </a:p>
        </p:txBody>
      </p:sp>
      <p:pic>
        <p:nvPicPr>
          <p:cNvPr id="4" name="Picture 3">
            <a:extLst>
              <a:ext uri="{FF2B5EF4-FFF2-40B4-BE49-F238E27FC236}">
                <a16:creationId xmlns:a16="http://schemas.microsoft.com/office/drawing/2014/main" id="{3F9FA96C-CC08-6E69-97B7-E42F8AB7D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193" y="410136"/>
            <a:ext cx="7537807" cy="5827996"/>
          </a:xfrm>
          <a:prstGeom prst="rect">
            <a:avLst/>
          </a:prstGeom>
        </p:spPr>
      </p:pic>
    </p:spTree>
    <p:extLst>
      <p:ext uri="{BB962C8B-B14F-4D97-AF65-F5344CB8AC3E}">
        <p14:creationId xmlns:p14="http://schemas.microsoft.com/office/powerpoint/2010/main" val="111616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175717" y="276573"/>
            <a:ext cx="4499023"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Role vs PG</a:t>
            </a:r>
          </a:p>
          <a:p>
            <a:r>
              <a:rPr lang="en-US" dirty="0">
                <a:ea typeface="+mn-lt"/>
                <a:cs typeface="+mn-lt"/>
              </a:rPr>
              <a:t>Data Analyst roles have a high frequency for Any Postgraduate qualifications (65), reflecting a strong preference for advanced education in this field.</a:t>
            </a:r>
          </a:p>
          <a:p>
            <a:r>
              <a:rPr lang="en-US" dirty="0">
                <a:ea typeface="+mn-lt"/>
                <a:cs typeface="+mn-lt"/>
              </a:rPr>
              <a:t>DevOps Engineer roles also show significant demand for Any Postgraduate qualifications (78), indicating a high level of expertise required.</a:t>
            </a:r>
          </a:p>
          <a:p>
            <a:r>
              <a:rPr lang="en-US" dirty="0">
                <a:ea typeface="+mn-lt"/>
                <a:cs typeface="+mn-lt"/>
              </a:rPr>
              <a:t>Full Stack Developer roles require an equal frequency of Any Postgraduate qualifications (57), with a noticeable number of Not Specified (57), suggesting flexibility in postgraduate qualifications.</a:t>
            </a:r>
          </a:p>
          <a:p>
            <a:r>
              <a:rPr lang="en-US" dirty="0">
                <a:ea typeface="+mn-lt"/>
                <a:cs typeface="+mn-lt"/>
              </a:rPr>
              <a:t>Data Scientist roles feature notable frequencies for </a:t>
            </a:r>
            <a:r>
              <a:rPr lang="en-US" dirty="0" err="1">
                <a:ea typeface="+mn-lt"/>
                <a:cs typeface="+mn-lt"/>
              </a:rPr>
              <a:t>M.Tech</a:t>
            </a:r>
            <a:r>
              <a:rPr lang="en-US" dirty="0">
                <a:ea typeface="+mn-lt"/>
                <a:cs typeface="+mn-lt"/>
              </a:rPr>
              <a:t> (15), highlighting a specific requirement for technical expertise.</a:t>
            </a:r>
          </a:p>
          <a:p>
            <a:r>
              <a:rPr lang="en-US" dirty="0">
                <a:ea typeface="+mn-lt"/>
                <a:cs typeface="+mn-lt"/>
              </a:rPr>
              <a:t>Other roles such as Data Science and Analytics - Other, Full Stack Data Scientist, and Software Development - Other show varied requirements, with some roles requiring specific postgraduate qualifications like </a:t>
            </a:r>
            <a:r>
              <a:rPr lang="en-US" dirty="0" err="1">
                <a:ea typeface="+mn-lt"/>
                <a:cs typeface="+mn-lt"/>
              </a:rPr>
              <a:t>M.Tech</a:t>
            </a:r>
            <a:r>
              <a:rPr lang="en-US" dirty="0">
                <a:ea typeface="+mn-lt"/>
                <a:cs typeface="+mn-lt"/>
              </a:rPr>
              <a:t> or LL.M.</a:t>
            </a:r>
            <a:endParaRPr lang="en-US" dirty="0"/>
          </a:p>
        </p:txBody>
      </p:sp>
      <p:pic>
        <p:nvPicPr>
          <p:cNvPr id="4" name="Picture 3">
            <a:extLst>
              <a:ext uri="{FF2B5EF4-FFF2-40B4-BE49-F238E27FC236}">
                <a16:creationId xmlns:a16="http://schemas.microsoft.com/office/drawing/2014/main" id="{DE5D7CB4-6C79-AA20-1171-E306E59FF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773" y="508571"/>
            <a:ext cx="7291227" cy="5637348"/>
          </a:xfrm>
          <a:prstGeom prst="rect">
            <a:avLst/>
          </a:prstGeom>
        </p:spPr>
      </p:pic>
    </p:spTree>
    <p:extLst>
      <p:ext uri="{BB962C8B-B14F-4D97-AF65-F5344CB8AC3E}">
        <p14:creationId xmlns:p14="http://schemas.microsoft.com/office/powerpoint/2010/main" val="178864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309282" y="410136"/>
            <a:ext cx="1122605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r>
              <a:rPr lang="en-US" dirty="0">
                <a:ea typeface="+mn-lt"/>
                <a:cs typeface="+mn-lt"/>
              </a:rPr>
              <a:t>9.ROLE VS PG:</a:t>
            </a:r>
          </a:p>
          <a:p>
            <a:r>
              <a:rPr lang="en-US" dirty="0">
                <a:ea typeface="+mn-lt"/>
                <a:cs typeface="+mn-lt"/>
              </a:rPr>
              <a:t>Data Analyst roles have a high frequency for Any Postgraduate qualifications (65), reflecting a strong preference for advanced education in this field.</a:t>
            </a:r>
          </a:p>
          <a:p>
            <a:r>
              <a:rPr lang="en-US" dirty="0">
                <a:ea typeface="+mn-lt"/>
                <a:cs typeface="+mn-lt"/>
              </a:rPr>
              <a:t>DevOps Engineer roles also show significant demand for Any Postgraduate qualifications (78), indicating a high level of expertise required.</a:t>
            </a:r>
          </a:p>
          <a:p>
            <a:r>
              <a:rPr lang="en-US" dirty="0">
                <a:ea typeface="+mn-lt"/>
                <a:cs typeface="+mn-lt"/>
              </a:rPr>
              <a:t>Full Stack Developer roles require an equal frequency of Any Postgraduate qualifications (57), with a noticeable number of Not Specified (57), suggesting flexibility in postgraduate qualifications.</a:t>
            </a:r>
          </a:p>
          <a:p>
            <a:r>
              <a:rPr lang="en-US" dirty="0">
                <a:ea typeface="+mn-lt"/>
                <a:cs typeface="+mn-lt"/>
              </a:rPr>
              <a:t>Data Scientist roles feature notable frequencies for </a:t>
            </a:r>
            <a:r>
              <a:rPr lang="en-US" dirty="0" err="1">
                <a:ea typeface="+mn-lt"/>
                <a:cs typeface="+mn-lt"/>
              </a:rPr>
              <a:t>M.Tech</a:t>
            </a:r>
            <a:r>
              <a:rPr lang="en-US" dirty="0">
                <a:ea typeface="+mn-lt"/>
                <a:cs typeface="+mn-lt"/>
              </a:rPr>
              <a:t> (15), highlighting a specific requirement for technical expertise.</a:t>
            </a:r>
          </a:p>
          <a:p>
            <a:r>
              <a:rPr lang="en-US" dirty="0">
                <a:ea typeface="+mn-lt"/>
                <a:cs typeface="+mn-lt"/>
              </a:rPr>
              <a:t>Other roles such as Data Science and Analytics - Other, Full Stack Data Scientist, and Software Development - Other show varied requirements, with some roles requiring specific postgraduate qualifications like </a:t>
            </a:r>
            <a:r>
              <a:rPr lang="en-US" dirty="0" err="1">
                <a:ea typeface="+mn-lt"/>
                <a:cs typeface="+mn-lt"/>
              </a:rPr>
              <a:t>M.Tech</a:t>
            </a:r>
            <a:r>
              <a:rPr lang="en-US" dirty="0">
                <a:ea typeface="+mn-lt"/>
                <a:cs typeface="+mn-lt"/>
              </a:rPr>
              <a:t> or LL.M.</a:t>
            </a:r>
          </a:p>
          <a:p>
            <a:r>
              <a:rPr lang="en-US" dirty="0">
                <a:ea typeface="+mn-lt"/>
                <a:cs typeface="+mn-lt"/>
              </a:rPr>
              <a:t>10.ROLE VS DOCTORATE:</a:t>
            </a:r>
          </a:p>
          <a:p>
            <a:r>
              <a:rPr lang="en-US" dirty="0">
                <a:ea typeface="+mn-lt"/>
                <a:cs typeface="+mn-lt"/>
              </a:rPr>
              <a:t>Full Stack Developer roles have the highest frequency of doctorate qualifications, with 20 individuals holding a Ph.D./Doctorate, indicating a significant demand for advanced academic qualifications.</a:t>
            </a:r>
          </a:p>
          <a:p>
            <a:r>
              <a:rPr lang="en-US" dirty="0">
                <a:ea typeface="+mn-lt"/>
                <a:cs typeface="+mn-lt"/>
              </a:rPr>
              <a:t>DevOps Engineer and Data Scientist roles also show a notable number of doctorate qualifications, with 8 and 11 respectively, reflecting specialized expertise in these areas.</a:t>
            </a:r>
          </a:p>
          <a:p>
            <a:r>
              <a:rPr lang="en-US" dirty="0">
                <a:ea typeface="+mn-lt"/>
                <a:cs typeface="+mn-lt"/>
              </a:rPr>
              <a:t>Data Analyst roles have a substantial number of Ph.D./Doctorate holders (12), though it is lower compared to full stack developers.</a:t>
            </a:r>
          </a:p>
          <a:p>
            <a:r>
              <a:rPr lang="en-US" dirty="0">
                <a:ea typeface="+mn-lt"/>
                <a:cs typeface="+mn-lt"/>
              </a:rPr>
              <a:t>Most roles, such as Back End Developer and Data Science and Analytics - Other, show a high frequency of Not Specified, suggesting that a doctorate is not a common requirement or is not typically specified.</a:t>
            </a:r>
          </a:p>
          <a:p>
            <a:endParaRPr lang="en-US" dirty="0">
              <a:ea typeface="+mn-lt"/>
              <a:cs typeface="+mn-lt"/>
            </a:endParaRPr>
          </a:p>
        </p:txBody>
      </p:sp>
    </p:spTree>
    <p:extLst>
      <p:ext uri="{BB962C8B-B14F-4D97-AF65-F5344CB8AC3E}">
        <p14:creationId xmlns:p14="http://schemas.microsoft.com/office/powerpoint/2010/main" val="165914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129367" y="132734"/>
            <a:ext cx="1192222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Role and Maximum Salary</a:t>
            </a:r>
          </a:p>
          <a:p>
            <a:r>
              <a:rPr lang="en-US" dirty="0">
                <a:ea typeface="+mn-lt"/>
                <a:cs typeface="+mn-lt"/>
              </a:rPr>
              <a:t>Highest Salaries: The role of Data Scientist has the highest average salary with a mean of ₹1,985,714.29. This role also has the highest total salary expenditure of ₹27,800,000.00, highlighting its premium compensation in the market.</a:t>
            </a:r>
          </a:p>
          <a:p>
            <a:r>
              <a:rPr lang="en-US" dirty="0">
                <a:ea typeface="+mn-lt"/>
                <a:cs typeface="+mn-lt"/>
              </a:rPr>
              <a:t>Machine Learning Engineer and DevOps Engineer also command high salaries, with mean salaries of ₹2,600,000.00 and ₹2,221,428.57, respectively.</a:t>
            </a:r>
          </a:p>
          <a:p>
            <a:r>
              <a:rPr lang="en-US" dirty="0">
                <a:ea typeface="+mn-lt"/>
                <a:cs typeface="+mn-lt"/>
              </a:rPr>
              <a:t>Full Stack Developer and Data Science and Machine Learning - Other roles show competitive salaries with means of ₹1,513,333.33 and ₹2,675,000.00.</a:t>
            </a:r>
          </a:p>
          <a:p>
            <a:r>
              <a:rPr lang="en-US" dirty="0">
                <a:ea typeface="+mn-lt"/>
                <a:cs typeface="+mn-lt"/>
              </a:rPr>
              <a:t>Lowest Salaries: Roles like Automation Developer, Blockchain Quality Assurance Engineer, and Business Analyst either have no salary data or significantly lower average salaries compared to top-paying roles.</a:t>
            </a:r>
          </a:p>
          <a:p>
            <a:endParaRPr lang="en-US" dirty="0">
              <a:ea typeface="+mn-lt"/>
              <a:cs typeface="+mn-lt"/>
            </a:endParaRPr>
          </a:p>
        </p:txBody>
      </p:sp>
      <p:pic>
        <p:nvPicPr>
          <p:cNvPr id="4" name="Picture 3">
            <a:extLst>
              <a:ext uri="{FF2B5EF4-FFF2-40B4-BE49-F238E27FC236}">
                <a16:creationId xmlns:a16="http://schemas.microsoft.com/office/drawing/2014/main" id="{5796C7B3-2EE5-B922-7D44-76791C976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979" y="2714193"/>
            <a:ext cx="9334727" cy="4011073"/>
          </a:xfrm>
          <a:prstGeom prst="rect">
            <a:avLst/>
          </a:prstGeom>
        </p:spPr>
      </p:pic>
    </p:spTree>
    <p:extLst>
      <p:ext uri="{BB962C8B-B14F-4D97-AF65-F5344CB8AC3E}">
        <p14:creationId xmlns:p14="http://schemas.microsoft.com/office/powerpoint/2010/main" val="3697049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278460" y="193754"/>
            <a:ext cx="1122605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Openings by Week</a:t>
            </a:r>
          </a:p>
          <a:p>
            <a:r>
              <a:rPr lang="en-US" dirty="0">
                <a:ea typeface="+mn-lt"/>
                <a:cs typeface="+mn-lt"/>
              </a:rPr>
              <a:t>The openings on September 2</a:t>
            </a:r>
            <a:r>
              <a:rPr lang="en-US" sz="600" baseline="30000" dirty="0">
                <a:ea typeface="+mn-lt"/>
                <a:cs typeface="+mn-lt"/>
              </a:rPr>
              <a:t>nd</a:t>
            </a:r>
            <a:r>
              <a:rPr lang="en-US" dirty="0">
                <a:ea typeface="+mn-lt"/>
                <a:cs typeface="+mn-lt"/>
              </a:rPr>
              <a:t> week are the highest .</a:t>
            </a:r>
          </a:p>
          <a:p>
            <a:r>
              <a:rPr lang="en-US" dirty="0">
                <a:ea typeface="+mn-lt"/>
                <a:cs typeface="+mn-lt"/>
              </a:rPr>
              <a:t>And openings on August 3</a:t>
            </a:r>
            <a:r>
              <a:rPr lang="en-US" sz="600" baseline="30000" dirty="0">
                <a:ea typeface="+mn-lt"/>
                <a:cs typeface="+mn-lt"/>
              </a:rPr>
              <a:t>rd</a:t>
            </a:r>
            <a:r>
              <a:rPr lang="en-US" dirty="0">
                <a:ea typeface="+mn-lt"/>
                <a:cs typeface="+mn-lt"/>
              </a:rPr>
              <a:t> week is the lowest.</a:t>
            </a:r>
          </a:p>
          <a:p>
            <a:endParaRPr lang="en-US" dirty="0">
              <a:ea typeface="+mn-lt"/>
              <a:cs typeface="+mn-lt"/>
            </a:endParaRPr>
          </a:p>
          <a:p>
            <a:endParaRPr lang="en-US" dirty="0">
              <a:ea typeface="+mn-lt"/>
              <a:cs typeface="+mn-lt"/>
            </a:endParaRPr>
          </a:p>
        </p:txBody>
      </p:sp>
      <p:pic>
        <p:nvPicPr>
          <p:cNvPr id="4" name="Picture 3">
            <a:extLst>
              <a:ext uri="{FF2B5EF4-FFF2-40B4-BE49-F238E27FC236}">
                <a16:creationId xmlns:a16="http://schemas.microsoft.com/office/drawing/2014/main" id="{4BA069BA-7C7B-B495-E9AD-AC71A1048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84" y="1512349"/>
            <a:ext cx="10382382" cy="5151897"/>
          </a:xfrm>
          <a:prstGeom prst="rect">
            <a:avLst/>
          </a:prstGeom>
        </p:spPr>
      </p:pic>
    </p:spTree>
    <p:extLst>
      <p:ext uri="{BB962C8B-B14F-4D97-AF65-F5344CB8AC3E}">
        <p14:creationId xmlns:p14="http://schemas.microsoft.com/office/powerpoint/2010/main" val="3108686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p:cNvSpPr>
            <a:spLocks noGrp="1"/>
          </p:cNvSpPr>
          <p:nvPr>
            <p:ph idx="1"/>
          </p:nvPr>
        </p:nvSpPr>
        <p:spPr>
          <a:xfrm>
            <a:off x="572105" y="1329720"/>
            <a:ext cx="11096171" cy="4278767"/>
          </a:xfrm>
        </p:spPr>
        <p:txBody>
          <a:bodyPr>
            <a:normAutofit fontScale="85000" lnSpcReduction="10000"/>
          </a:bodyPr>
          <a:lstStyle/>
          <a:p>
            <a:pPr marL="0" indent="0">
              <a:buNone/>
            </a:pPr>
            <a:r>
              <a:rPr lang="en-US" b="1" dirty="0"/>
              <a:t>MULTIVARIATE ANALYSIS</a:t>
            </a:r>
            <a:endParaRPr lang="en-US" dirty="0"/>
          </a:p>
          <a:p>
            <a:pPr lvl="0"/>
            <a:r>
              <a:rPr lang="en-US" dirty="0"/>
              <a:t>Industries such as Power, Railways, Retail, Telecom / ISP, and TV / Radio have no salary data available, suggesting either a lack of data collection or minimal roles within these sectors</a:t>
            </a:r>
          </a:p>
          <a:p>
            <a:pPr lvl="0"/>
            <a:r>
              <a:rPr lang="en-US" dirty="0"/>
              <a:t>DevOps Engineer: Most frequently listed across all locations, with notable presence in Bangalore and Pune</a:t>
            </a:r>
          </a:p>
          <a:p>
            <a:pPr lvl="0"/>
            <a:r>
              <a:rPr lang="en-US" dirty="0"/>
              <a:t>Software Development - Other: Commonly listed, particularly with Coders Brain Pvt Ltd in Bangalore and Pune</a:t>
            </a:r>
          </a:p>
          <a:p>
            <a:pPr lvl="0"/>
            <a:r>
              <a:rPr lang="en-US" dirty="0"/>
              <a:t>Accenture: Dominates the DevOps Engineer role, especially in Bangalore , though it has minimal presence elsewhere</a:t>
            </a:r>
          </a:p>
          <a:p>
            <a:pPr lvl="0"/>
            <a:r>
              <a:rPr lang="en-US" dirty="0"/>
              <a:t>Bangalore: High activity with multiple roles and companies, especially for DevOps Engineer and Full Stack Developer</a:t>
            </a:r>
          </a:p>
          <a:p>
            <a:pPr lvl="0"/>
            <a:r>
              <a:rPr lang="en-US" dirty="0"/>
              <a:t>High Salaries are observed for specialized roles like DevOps Engineer and Data Scientist in select industries</a:t>
            </a:r>
          </a:p>
          <a:p>
            <a:r>
              <a:rPr lang="en-US" dirty="0"/>
              <a:t>Bangalore leads in role postings across various positions, especially for DevOps Engineer and Full Stack Developer</a:t>
            </a:r>
          </a:p>
          <a:p>
            <a:pPr lvl="0"/>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7A9A2B95-8A5E-9139-EBE0-230B4EC1F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91" y="1324937"/>
            <a:ext cx="11770017" cy="5158055"/>
          </a:xfrm>
        </p:spPr>
      </p:pic>
      <p:sp>
        <p:nvSpPr>
          <p:cNvPr id="13" name="TextBox 12">
            <a:extLst>
              <a:ext uri="{FF2B5EF4-FFF2-40B4-BE49-F238E27FC236}">
                <a16:creationId xmlns:a16="http://schemas.microsoft.com/office/drawing/2014/main" id="{39E6A303-67C4-136E-3BA2-012BDEC5A3C1}"/>
              </a:ext>
            </a:extLst>
          </p:cNvPr>
          <p:cNvSpPr txBox="1"/>
          <p:nvPr/>
        </p:nvSpPr>
        <p:spPr>
          <a:xfrm>
            <a:off x="210991" y="375008"/>
            <a:ext cx="11770016" cy="369332"/>
          </a:xfrm>
          <a:prstGeom prst="rect">
            <a:avLst/>
          </a:prstGeom>
          <a:noFill/>
        </p:spPr>
        <p:txBody>
          <a:bodyPr wrap="square">
            <a:spAutoFit/>
          </a:bodyPr>
          <a:lstStyle/>
          <a:p>
            <a:pPr marL="285750" indent="-285750">
              <a:buFont typeface="Arial" panose="020B0604020202020204" pitchFamily="34" charset="0"/>
              <a:buChar char="•"/>
            </a:pPr>
            <a:r>
              <a:rPr lang="en-US" dirty="0" err="1"/>
              <a:t>Devops</a:t>
            </a:r>
            <a:r>
              <a:rPr lang="en-US" dirty="0"/>
              <a:t> Engineer in Accenture company has more number of openings than any other company</a:t>
            </a:r>
          </a:p>
        </p:txBody>
      </p:sp>
    </p:spTree>
    <p:extLst>
      <p:ext uri="{BB962C8B-B14F-4D97-AF65-F5344CB8AC3E}">
        <p14:creationId xmlns:p14="http://schemas.microsoft.com/office/powerpoint/2010/main" val="143988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95086C-D3F8-13F8-4940-4DFB43EFAE85}"/>
              </a:ext>
            </a:extLst>
          </p:cNvPr>
          <p:cNvSpPr txBox="1"/>
          <p:nvPr/>
        </p:nvSpPr>
        <p:spPr>
          <a:xfrm>
            <a:off x="836908" y="1547247"/>
            <a:ext cx="1073774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p>
          <a:p>
            <a:r>
              <a:rPr lang="en-US" dirty="0"/>
              <a:t>To analyze and interpret job market trends, identifying key factors such as demand for Role, Skills, Salary ranges, and geographical hotspots, to provide insights that help job seekers and employers make informed decisions.</a:t>
            </a:r>
          </a:p>
          <a:p>
            <a:endParaRPr lang="en-US" dirty="0">
              <a:ea typeface="+mn-lt"/>
              <a:cs typeface="+mn-lt"/>
            </a:endParaRPr>
          </a:p>
          <a:p>
            <a:r>
              <a:rPr lang="en-US" dirty="0">
                <a:ea typeface="+mn-lt"/>
                <a:cs typeface="+mn-lt"/>
              </a:rPr>
              <a:t>Goal:</a:t>
            </a:r>
            <a:endParaRPr lang="en-US" dirty="0"/>
          </a:p>
          <a:p>
            <a:pPr algn="just"/>
            <a:r>
              <a:rPr lang="en-US" dirty="0">
                <a:ea typeface="+mn-lt"/>
                <a:cs typeface="+mn-lt"/>
              </a:rPr>
              <a:t>To develop a comprehensive report that visualizes key job market trends, enabling users to efficiently navigate the labor market, optimize hiring processes, or align their skills with market demands for better career opportunities.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174034" y="4609383"/>
            <a:ext cx="11846729" cy="24889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700" b="1" u="sng" dirty="0"/>
              <a:t>Role and Experience</a:t>
            </a:r>
          </a:p>
          <a:p>
            <a:pPr algn="just">
              <a:lnSpc>
                <a:spcPct val="90000"/>
              </a:lnSpc>
              <a:spcAft>
                <a:spcPts val="600"/>
              </a:spcAft>
            </a:pPr>
            <a:r>
              <a:rPr lang="en-US" sz="1700" dirty="0"/>
              <a:t>Roles such as DevOps Manager, Infrastructure Architect, and Technical Trainer-to name a few are very demanding in terms of experience, which is about 6 to 14 years. Such work usually deals with complex systems management, requiring technical savvy professionals who have great experience. There is an immense pull for entry-level candidates in the junior ranks of Data Analyst, Software Development - Other, and Business Intelligence and Analytics, which requires no experience on average. This gives enough scope for introducing fresh graduates into the work force to gain experience. While this happens, the companies can add more focus to the development of the junior ranks while filling up their respective senior ranks with older, more seasoned talent.</a:t>
            </a:r>
          </a:p>
        </p:txBody>
      </p:sp>
      <p:pic>
        <p:nvPicPr>
          <p:cNvPr id="7" name="Picture 6">
            <a:extLst>
              <a:ext uri="{FF2B5EF4-FFF2-40B4-BE49-F238E27FC236}">
                <a16:creationId xmlns:a16="http://schemas.microsoft.com/office/drawing/2014/main" id="{9EE82400-1FAF-6257-6B0A-FB90B08622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222" y="0"/>
            <a:ext cx="12085555" cy="4830947"/>
          </a:xfrm>
          <a:prstGeom prst="rect">
            <a:avLst/>
          </a:prstGeom>
        </p:spPr>
      </p:pic>
    </p:spTree>
    <p:extLst>
      <p:ext uri="{BB962C8B-B14F-4D97-AF65-F5344CB8AC3E}">
        <p14:creationId xmlns:p14="http://schemas.microsoft.com/office/powerpoint/2010/main" val="141803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CONCLUSION</a:t>
            </a:r>
          </a:p>
        </p:txBody>
      </p:sp>
      <p:sp>
        <p:nvSpPr>
          <p:cNvPr id="3" name="Content Placeholder"/>
          <p:cNvSpPr>
            <a:spLocks noGrp="1"/>
          </p:cNvSpPr>
          <p:nvPr>
            <p:ph idx="1"/>
          </p:nvPr>
        </p:nvSpPr>
        <p:spPr>
          <a:xfrm>
            <a:off x="523377" y="1935921"/>
            <a:ext cx="11158340" cy="3695136"/>
          </a:xfrm>
        </p:spPr>
        <p:txBody>
          <a:bodyPr vert="horz" lIns="91440" tIns="45720" rIns="91440" bIns="45720" rtlCol="0" anchor="t">
            <a:normAutofit fontScale="92500" lnSpcReduction="20000"/>
          </a:bodyPr>
          <a:lstStyle/>
          <a:p>
            <a:pPr algn="just"/>
            <a:r>
              <a:rPr lang="en-US" dirty="0"/>
              <a:t>Based on the analysis, we can conclude that </a:t>
            </a:r>
            <a:r>
              <a:rPr lang="en-US" b="1" dirty="0"/>
              <a:t>Full Stack Developer</a:t>
            </a:r>
            <a:r>
              <a:rPr lang="en-US" dirty="0"/>
              <a:t>, </a:t>
            </a:r>
            <a:r>
              <a:rPr lang="en-US" b="1" dirty="0"/>
              <a:t>DevOps Engineer</a:t>
            </a:r>
            <a:r>
              <a:rPr lang="en-US" dirty="0"/>
              <a:t>, </a:t>
            </a:r>
            <a:r>
              <a:rPr lang="en-US" b="1" dirty="0"/>
              <a:t>Data Analyst</a:t>
            </a:r>
            <a:r>
              <a:rPr lang="en-US" dirty="0"/>
              <a:t>, and </a:t>
            </a:r>
            <a:r>
              <a:rPr lang="en-US" b="1" dirty="0"/>
              <a:t>Data Scientist</a:t>
            </a:r>
            <a:r>
              <a:rPr lang="en-US" dirty="0"/>
              <a:t> are the top roles with the most openings. </a:t>
            </a:r>
          </a:p>
          <a:p>
            <a:pPr algn="just"/>
            <a:r>
              <a:rPr lang="en-US" b="1" dirty="0"/>
              <a:t>Accenture</a:t>
            </a:r>
            <a:r>
              <a:rPr lang="en-US" dirty="0"/>
              <a:t> and </a:t>
            </a:r>
            <a:r>
              <a:rPr lang="en-US" b="1" dirty="0"/>
              <a:t>IBM</a:t>
            </a:r>
            <a:r>
              <a:rPr lang="en-US" dirty="0"/>
              <a:t> are leading in job postings, reflecting their strong presence in the market.</a:t>
            </a:r>
          </a:p>
          <a:p>
            <a:pPr algn="just"/>
            <a:r>
              <a:rPr lang="en-US" dirty="0"/>
              <a:t>The cities with the highest number of job openings are </a:t>
            </a:r>
            <a:r>
              <a:rPr lang="en-US" b="1" dirty="0"/>
              <a:t>Bangalore</a:t>
            </a:r>
            <a:r>
              <a:rPr lang="en-US" dirty="0"/>
              <a:t>, </a:t>
            </a:r>
            <a:r>
              <a:rPr lang="en-US" b="1" dirty="0"/>
              <a:t>Hyderabad</a:t>
            </a:r>
            <a:r>
              <a:rPr lang="en-US" dirty="0"/>
              <a:t>, </a:t>
            </a:r>
            <a:r>
              <a:rPr lang="en-US" b="1" dirty="0"/>
              <a:t>Pune</a:t>
            </a:r>
            <a:r>
              <a:rPr lang="en-US" dirty="0"/>
              <a:t>, and </a:t>
            </a:r>
            <a:r>
              <a:rPr lang="en-US" b="1" dirty="0"/>
              <a:t>Chennai</a:t>
            </a:r>
            <a:r>
              <a:rPr lang="en-US" dirty="0"/>
              <a:t>.</a:t>
            </a:r>
          </a:p>
          <a:p>
            <a:pPr algn="just"/>
            <a:r>
              <a:rPr lang="en-US" b="1" dirty="0"/>
              <a:t>Python</a:t>
            </a:r>
            <a:r>
              <a:rPr lang="en-US" dirty="0"/>
              <a:t> emerges as the most frequently required skill across many companies, highlighting its importance in the tech industry.</a:t>
            </a:r>
          </a:p>
          <a:p>
            <a:pPr algn="just"/>
            <a:r>
              <a:rPr lang="en-US" dirty="0"/>
              <a:t>Roles such as </a:t>
            </a:r>
            <a:r>
              <a:rPr lang="en-US" b="1" dirty="0"/>
              <a:t>Full Stack Developer</a:t>
            </a:r>
            <a:r>
              <a:rPr lang="en-US" dirty="0"/>
              <a:t>, </a:t>
            </a:r>
            <a:r>
              <a:rPr lang="en-US" b="1" dirty="0"/>
              <a:t>Data Scientist</a:t>
            </a:r>
            <a:r>
              <a:rPr lang="en-US" dirty="0"/>
              <a:t>, and </a:t>
            </a:r>
            <a:r>
              <a:rPr lang="en-US" b="1" dirty="0"/>
              <a:t>Data Analyst</a:t>
            </a:r>
            <a:r>
              <a:rPr lang="en-US" dirty="0"/>
              <a:t> are accessible for freshers, providing them with ample opportunities to enter the workforce.</a:t>
            </a:r>
          </a:p>
          <a:p>
            <a:pPr algn="just"/>
            <a:r>
              <a:rPr lang="en-US" dirty="0"/>
              <a:t>Additionally, the Data Scientist, </a:t>
            </a:r>
            <a:r>
              <a:rPr lang="en-US" dirty="0" err="1"/>
              <a:t>Devops</a:t>
            </a:r>
            <a:r>
              <a:rPr lang="en-US" dirty="0"/>
              <a:t> role offers the highest salary based on our analysis, indicating a strong demand for this specialization.</a:t>
            </a:r>
          </a:p>
        </p:txBody>
      </p:sp>
    </p:spTree>
    <p:extLst>
      <p:ext uri="{BB962C8B-B14F-4D97-AF65-F5344CB8AC3E}">
        <p14:creationId xmlns:p14="http://schemas.microsoft.com/office/powerpoint/2010/main" val="3559911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BCB519-CCCF-45BC-ABAD-8002F3924D36}"/>
              </a:ext>
            </a:extLst>
          </p:cNvPr>
          <p:cNvSpPr>
            <a:spLocks noGrp="1"/>
          </p:cNvSpPr>
          <p:nvPr>
            <p:ph type="title"/>
          </p:nvPr>
        </p:nvSpPr>
        <p:spPr>
          <a:xfrm>
            <a:off x="919119" y="2765839"/>
            <a:ext cx="10353761" cy="1326321"/>
          </a:xfrm>
        </p:spPr>
        <p:txBody>
          <a:bodyPr>
            <a:noAutofit/>
          </a:bodyPr>
          <a:lstStyle/>
          <a:p>
            <a:r>
              <a:rPr lang="en-IN" sz="10000" dirty="0"/>
              <a:t>Thank you</a:t>
            </a:r>
          </a:p>
        </p:txBody>
      </p:sp>
    </p:spTree>
    <p:extLst>
      <p:ext uri="{BB962C8B-B14F-4D97-AF65-F5344CB8AC3E}">
        <p14:creationId xmlns:p14="http://schemas.microsoft.com/office/powerpoint/2010/main" val="265211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19D299-77A6-15C5-B2FE-D96647F93E8A}"/>
              </a:ext>
            </a:extLst>
          </p:cNvPr>
          <p:cNvSpPr txBox="1"/>
          <p:nvPr/>
        </p:nvSpPr>
        <p:spPr>
          <a:xfrm>
            <a:off x="309282" y="286871"/>
            <a:ext cx="11584641" cy="5449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t>1. Descriptive Analysis</a:t>
            </a:r>
          </a:p>
          <a:p>
            <a:pPr lvl="1">
              <a:lnSpc>
                <a:spcPct val="150000"/>
              </a:lnSpc>
              <a:buFont typeface="Arial" panose="020B0604020202020204" pitchFamily="34" charset="0"/>
              <a:buChar char="•"/>
            </a:pPr>
            <a:r>
              <a:rPr lang="en-US" dirty="0"/>
              <a:t>Summarize data to understand the overall job market landscape (e.g., total job postings, average salaries, common job titles).</a:t>
            </a:r>
          </a:p>
          <a:p>
            <a:pPr>
              <a:lnSpc>
                <a:spcPct val="150000"/>
              </a:lnSpc>
            </a:pPr>
            <a:r>
              <a:rPr lang="en-US" b="1" dirty="0"/>
              <a:t>2. Geographical Analysis</a:t>
            </a:r>
          </a:p>
          <a:p>
            <a:pPr lvl="1">
              <a:lnSpc>
                <a:spcPct val="150000"/>
              </a:lnSpc>
              <a:buFont typeface="Arial" panose="020B0604020202020204" pitchFamily="34" charset="0"/>
              <a:buChar char="•"/>
            </a:pPr>
            <a:r>
              <a:rPr lang="en-US" dirty="0"/>
              <a:t>Analyze job availability and salary differences across various regions or cities to identify hotspots.</a:t>
            </a:r>
          </a:p>
          <a:p>
            <a:pPr>
              <a:lnSpc>
                <a:spcPct val="150000"/>
              </a:lnSpc>
            </a:pPr>
            <a:r>
              <a:rPr lang="en-US" b="1" dirty="0"/>
              <a:t>3. Demographic Analysis</a:t>
            </a:r>
          </a:p>
          <a:p>
            <a:pPr lvl="1">
              <a:lnSpc>
                <a:spcPct val="150000"/>
              </a:lnSpc>
              <a:buFont typeface="Arial" panose="020B0604020202020204" pitchFamily="34" charset="0"/>
              <a:buChar char="•"/>
            </a:pPr>
            <a:r>
              <a:rPr lang="en-US" dirty="0"/>
              <a:t>Investigate job market trends by demographic factors such as education level and experience.</a:t>
            </a:r>
          </a:p>
          <a:p>
            <a:pPr>
              <a:lnSpc>
                <a:spcPct val="150000"/>
              </a:lnSpc>
            </a:pPr>
            <a:r>
              <a:rPr lang="en-US" b="1" dirty="0"/>
              <a:t>4. Competitor Analysis</a:t>
            </a:r>
          </a:p>
          <a:p>
            <a:pPr lvl="1">
              <a:lnSpc>
                <a:spcPct val="150000"/>
              </a:lnSpc>
              <a:buFont typeface="Arial" panose="020B0604020202020204" pitchFamily="34" charset="0"/>
              <a:buChar char="•"/>
            </a:pPr>
            <a:r>
              <a:rPr lang="en-US" dirty="0"/>
              <a:t>Compare job offerings and salary ranges of similar companies within the same industry.</a:t>
            </a:r>
          </a:p>
          <a:p>
            <a:pPr>
              <a:lnSpc>
                <a:spcPct val="150000"/>
              </a:lnSpc>
            </a:pPr>
            <a:r>
              <a:rPr lang="en-US" b="1" dirty="0"/>
              <a:t>6. Correlation Analysis</a:t>
            </a:r>
          </a:p>
          <a:p>
            <a:pPr lvl="1">
              <a:lnSpc>
                <a:spcPct val="150000"/>
              </a:lnSpc>
              <a:buFont typeface="Arial" panose="020B0604020202020204" pitchFamily="34" charset="0"/>
              <a:buChar char="•"/>
            </a:pPr>
            <a:r>
              <a:rPr lang="en-US" dirty="0"/>
              <a:t>Examine relationships between different variables (e.g., education level and salary) to uncover insights.</a:t>
            </a:r>
          </a:p>
          <a:p>
            <a:pPr>
              <a:lnSpc>
                <a:spcPct val="150000"/>
              </a:lnSpc>
            </a:pPr>
            <a:r>
              <a:rPr lang="en-US" b="1" dirty="0"/>
              <a:t>7. Visualization</a:t>
            </a:r>
          </a:p>
          <a:p>
            <a:pPr lvl="1">
              <a:lnSpc>
                <a:spcPct val="150000"/>
              </a:lnSpc>
              <a:buFont typeface="Arial" panose="020B0604020202020204" pitchFamily="34" charset="0"/>
              <a:buChar char="•"/>
            </a:pPr>
            <a:r>
              <a:rPr lang="en-US" dirty="0"/>
              <a:t>Create charts and dashboards to visually represent the findings, making it easier to communicate insights.</a:t>
            </a:r>
          </a:p>
        </p:txBody>
      </p:sp>
    </p:spTree>
    <p:extLst>
      <p:ext uri="{BB962C8B-B14F-4D97-AF65-F5344CB8AC3E}">
        <p14:creationId xmlns:p14="http://schemas.microsoft.com/office/powerpoint/2010/main" val="219628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a:extLst>
              <a:ext uri="{FF2B5EF4-FFF2-40B4-BE49-F238E27FC236}">
                <a16:creationId xmlns:a16="http://schemas.microsoft.com/office/drawing/2014/main" id="{D62CA78B-9B45-D6B9-B854-3FA9DD9329AD}"/>
              </a:ext>
            </a:extLst>
          </p:cNvPr>
          <p:cNvSpPr txBox="1"/>
          <p:nvPr/>
        </p:nvSpPr>
        <p:spPr>
          <a:xfrm>
            <a:off x="218665" y="0"/>
            <a:ext cx="11405347" cy="62801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b="1" dirty="0"/>
              <a:t>Features which we have selected for the job analysis:</a:t>
            </a:r>
          </a:p>
          <a:p>
            <a:pPr>
              <a:lnSpc>
                <a:spcPct val="150000"/>
              </a:lnSpc>
            </a:pPr>
            <a:endParaRPr lang="en-US" b="1" dirty="0"/>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Role</a:t>
            </a:r>
            <a:r>
              <a:rPr kumimoji="0" lang="en-US" altLang="en-US" sz="1800" b="0" i="0" u="none" strike="noStrike" cap="none" normalizeH="0" baseline="0" dirty="0">
                <a:ln>
                  <a:noFill/>
                </a:ln>
                <a:solidFill>
                  <a:schemeClr val="tx1"/>
                </a:solidFill>
                <a:effectLst/>
              </a:rPr>
              <a:t> – Every job seeker wants to know what role they want and what they are applying for.</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Company</a:t>
            </a:r>
            <a:r>
              <a:rPr kumimoji="0" lang="en-US" altLang="en-US" sz="1800" b="0" i="0" u="none" strike="noStrike" cap="none" normalizeH="0" baseline="0" dirty="0">
                <a:ln>
                  <a:noFill/>
                </a:ln>
                <a:solidFill>
                  <a:schemeClr val="tx1"/>
                </a:solidFill>
                <a:effectLst/>
              </a:rPr>
              <a:t> – The name of the organization offering the job; important for understanding company culture and reputation.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Reviews</a:t>
            </a:r>
            <a:r>
              <a:rPr kumimoji="0" lang="en-US" altLang="en-US" sz="1800" b="0" i="0" u="none" strike="noStrike" cap="none" normalizeH="0" baseline="0" dirty="0">
                <a:ln>
                  <a:noFill/>
                </a:ln>
                <a:solidFill>
                  <a:schemeClr val="tx1"/>
                </a:solidFill>
                <a:effectLst/>
              </a:rPr>
              <a:t> – Ratings or feedback from current or former employees about the company; provides insights into employee satisfaction.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Location</a:t>
            </a:r>
            <a:r>
              <a:rPr kumimoji="0" lang="en-US" altLang="en-US" sz="1800" b="0" i="0" u="none" strike="noStrike" cap="none" normalizeH="0" baseline="0" dirty="0">
                <a:ln>
                  <a:noFill/>
                </a:ln>
                <a:solidFill>
                  <a:schemeClr val="tx1"/>
                </a:solidFill>
                <a:effectLst/>
              </a:rPr>
              <a:t> – The geographical area where the job is based; affects commute and living conditions.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Experience</a:t>
            </a:r>
            <a:r>
              <a:rPr kumimoji="0" lang="en-US" altLang="en-US" sz="1800" b="0" i="0" u="none" strike="noStrike" cap="none" normalizeH="0" baseline="0" dirty="0">
                <a:ln>
                  <a:noFill/>
                </a:ln>
                <a:solidFill>
                  <a:schemeClr val="tx1"/>
                </a:solidFill>
                <a:effectLst/>
              </a:rPr>
              <a:t> – The number of years or type of experience required for the role; guides suitability for the position.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Salary</a:t>
            </a:r>
            <a:r>
              <a:rPr kumimoji="0" lang="en-US" altLang="en-US" sz="1800" b="0" i="0" u="none" strike="noStrike" cap="none" normalizeH="0" baseline="0" dirty="0">
                <a:ln>
                  <a:noFill/>
                </a:ln>
                <a:solidFill>
                  <a:schemeClr val="tx1"/>
                </a:solidFill>
                <a:effectLst/>
              </a:rPr>
              <a:t> – The compensation offered for the role, typically presented as a range; critical for evaluating financial needs.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Posted On</a:t>
            </a:r>
            <a:r>
              <a:rPr kumimoji="0" lang="en-US" altLang="en-US" sz="1800" b="0" i="0" u="none" strike="noStrike" cap="none" normalizeH="0" baseline="0" dirty="0">
                <a:ln>
                  <a:noFill/>
                </a:ln>
                <a:solidFill>
                  <a:schemeClr val="tx1"/>
                </a:solidFill>
                <a:effectLst/>
              </a:rPr>
              <a:t> – The date when the job was listed; helps understand the urgency of the application.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Openings</a:t>
            </a:r>
            <a:r>
              <a:rPr kumimoji="0" lang="en-US" altLang="en-US" sz="1800" b="0" i="0" u="none" strike="noStrike" cap="none" normalizeH="0" baseline="0" dirty="0">
                <a:ln>
                  <a:noFill/>
                </a:ln>
                <a:solidFill>
                  <a:schemeClr val="tx1"/>
                </a:solidFill>
                <a:effectLst/>
              </a:rPr>
              <a:t> – The number of positions available for the role; indicates demand and competition.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Applications</a:t>
            </a:r>
            <a:r>
              <a:rPr kumimoji="0" lang="en-US" altLang="en-US" sz="1800" b="0" i="0" u="none" strike="noStrike" cap="none" normalizeH="0" baseline="0" dirty="0">
                <a:ln>
                  <a:noFill/>
                </a:ln>
                <a:solidFill>
                  <a:schemeClr val="tx1"/>
                </a:solidFill>
                <a:effectLst/>
              </a:rPr>
              <a:t> – The number of applications received for the job; reflects competitiveness and interest.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Industry Type</a:t>
            </a:r>
            <a:r>
              <a:rPr kumimoji="0" lang="en-US" altLang="en-US" sz="1800" b="0" i="0" u="none" strike="noStrike" cap="none" normalizeH="0" baseline="0" dirty="0">
                <a:ln>
                  <a:noFill/>
                </a:ln>
                <a:solidFill>
                  <a:schemeClr val="tx1"/>
                </a:solidFill>
                <a:effectLst/>
              </a:rPr>
              <a:t> – The sector in which the job exists (e.g., IT, finance); helps identify alignment with career interests.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Employment Type</a:t>
            </a:r>
            <a:r>
              <a:rPr kumimoji="0" lang="en-US" altLang="en-US" sz="1800" b="0" i="0" u="none" strike="noStrike" cap="none" normalizeH="0" baseline="0" dirty="0">
                <a:ln>
                  <a:noFill/>
                </a:ln>
                <a:solidFill>
                  <a:schemeClr val="tx1"/>
                </a:solidFill>
                <a:effectLst/>
              </a:rPr>
              <a:t> – The nature of the job contract (e.g., full-time, part-time); important for understanding commitment and security.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Role Category</a:t>
            </a:r>
            <a:r>
              <a:rPr kumimoji="0" lang="en-US" altLang="en-US" sz="1800" b="0" i="0" u="none" strike="noStrike" cap="none" normalizeH="0" baseline="0" dirty="0">
                <a:ln>
                  <a:noFill/>
                </a:ln>
                <a:solidFill>
                  <a:schemeClr val="tx1"/>
                </a:solidFill>
                <a:effectLst/>
              </a:rPr>
              <a:t> – Classification of the job role (e.g., technical, managerial); helps identify fitting roles.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Education</a:t>
            </a:r>
            <a:r>
              <a:rPr kumimoji="0" lang="en-US" altLang="en-US" sz="1800" b="0" i="0" u="none" strike="noStrike" cap="none" normalizeH="0" baseline="0" dirty="0">
                <a:ln>
                  <a:noFill/>
                </a:ln>
                <a:solidFill>
                  <a:schemeClr val="tx1"/>
                </a:solidFill>
                <a:effectLst/>
              </a:rPr>
              <a:t> – The educational qualifications required for the job; guides necessary academic background.</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rPr>
              <a:t>Key Skills</a:t>
            </a:r>
            <a:r>
              <a:rPr kumimoji="0" lang="en-US" altLang="en-US" sz="1800" b="0" i="0" u="none" strike="noStrike" cap="none" normalizeH="0" baseline="0" dirty="0">
                <a:ln>
                  <a:noFill/>
                </a:ln>
                <a:solidFill>
                  <a:schemeClr val="tx1"/>
                </a:solidFill>
                <a:effectLst/>
              </a:rPr>
              <a:t> – Specific skills required or preferred for the job; essential for tailoring applications and highlighting relevant abilities. </a:t>
            </a:r>
          </a:p>
          <a:p>
            <a:pPr>
              <a:lnSpc>
                <a:spcPct val="150000"/>
              </a:lnSpc>
            </a:pPr>
            <a:endParaRPr lang="en-US" b="1" dirty="0"/>
          </a:p>
        </p:txBody>
      </p:sp>
    </p:spTree>
    <p:extLst>
      <p:ext uri="{BB962C8B-B14F-4D97-AF65-F5344CB8AC3E}">
        <p14:creationId xmlns:p14="http://schemas.microsoft.com/office/powerpoint/2010/main" val="243958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0EF85A-4DAA-4678-058E-54A66E7B8A30}"/>
              </a:ext>
            </a:extLst>
          </p:cNvPr>
          <p:cNvSpPr txBox="1"/>
          <p:nvPr/>
        </p:nvSpPr>
        <p:spPr>
          <a:xfrm>
            <a:off x="309282" y="298076"/>
            <a:ext cx="7113494" cy="27847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b="1" dirty="0"/>
              <a:t>ANALYSIS WE HAVE DONE:</a:t>
            </a:r>
            <a:endParaRPr lang="en-US" dirty="0"/>
          </a:p>
          <a:p>
            <a:pPr marL="342900" indent="-342900">
              <a:lnSpc>
                <a:spcPct val="200000"/>
              </a:lnSpc>
              <a:buAutoNum type="arabicPeriod"/>
            </a:pPr>
            <a:endParaRPr lang="en-US" b="1" dirty="0">
              <a:ea typeface="Calibri" panose="020F0502020204030204"/>
              <a:cs typeface="Calibri" panose="020F0502020204030204"/>
            </a:endParaRPr>
          </a:p>
          <a:p>
            <a:pPr marL="342900" indent="-342900">
              <a:lnSpc>
                <a:spcPct val="200000"/>
              </a:lnSpc>
              <a:buAutoNum type="arabicPeriod"/>
            </a:pPr>
            <a:r>
              <a:rPr lang="en-US" dirty="0"/>
              <a:t>UNIVARIATE ANALYSIS</a:t>
            </a:r>
            <a:endParaRPr lang="en-US" dirty="0">
              <a:ea typeface="Calibri" panose="020F0502020204030204"/>
              <a:cs typeface="Calibri" panose="020F0502020204030204"/>
            </a:endParaRPr>
          </a:p>
          <a:p>
            <a:pPr marL="342900" indent="-342900">
              <a:lnSpc>
                <a:spcPct val="200000"/>
              </a:lnSpc>
              <a:buAutoNum type="arabicPeriod"/>
            </a:pPr>
            <a:r>
              <a:rPr lang="en-US" dirty="0"/>
              <a:t>BIVARIATE ANALYSIS</a:t>
            </a:r>
            <a:endParaRPr lang="en-US" dirty="0">
              <a:ea typeface="Calibri" panose="020F0502020204030204"/>
              <a:cs typeface="Calibri" panose="020F0502020204030204"/>
            </a:endParaRPr>
          </a:p>
          <a:p>
            <a:pPr marL="342900" indent="-342900">
              <a:lnSpc>
                <a:spcPct val="200000"/>
              </a:lnSpc>
              <a:buAutoNum type="arabicPeriod"/>
            </a:pPr>
            <a:r>
              <a:rPr lang="en-US" dirty="0"/>
              <a:t>MULTIVARIATE ANALYSIS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49153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F26331-6799-59C3-5851-4AD9B044CB24}"/>
              </a:ext>
            </a:extLst>
          </p:cNvPr>
          <p:cNvSpPr txBox="1"/>
          <p:nvPr/>
        </p:nvSpPr>
        <p:spPr>
          <a:xfrm>
            <a:off x="305047" y="259603"/>
            <a:ext cx="1145152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UNIVARIATE ANALYSIS</a:t>
            </a:r>
          </a:p>
          <a:p>
            <a:endParaRPr lang="en-US" b="1" dirty="0"/>
          </a:p>
          <a:p>
            <a:r>
              <a:rPr lang="en-US" b="1" dirty="0"/>
              <a:t>1. Role</a:t>
            </a:r>
          </a:p>
          <a:p>
            <a:pPr lvl="1">
              <a:buFont typeface="Arial" panose="020B0604020202020204" pitchFamily="34" charset="0"/>
              <a:buChar char="•"/>
            </a:pPr>
            <a:r>
              <a:rPr lang="en-US" dirty="0"/>
              <a:t>The majority of roles are concentrated in a few key categories, with </a:t>
            </a:r>
            <a:r>
              <a:rPr lang="en-US" b="1" dirty="0"/>
              <a:t>Full Stack Developer</a:t>
            </a:r>
            <a:r>
              <a:rPr lang="en-US" dirty="0"/>
              <a:t> and </a:t>
            </a:r>
            <a:r>
              <a:rPr lang="en-US" b="1" dirty="0"/>
              <a:t>DevOps Engineer</a:t>
            </a:r>
            <a:r>
              <a:rPr lang="en-US" dirty="0"/>
              <a:t> accounting for </a:t>
            </a:r>
            <a:r>
              <a:rPr lang="en-US" b="1" dirty="0"/>
              <a:t>35.51%</a:t>
            </a:r>
            <a:r>
              <a:rPr lang="en-US" dirty="0"/>
              <a:t> of the postings.</a:t>
            </a:r>
          </a:p>
          <a:p>
            <a:r>
              <a:rPr lang="en-US" b="1" dirty="0"/>
              <a:t>2. Company</a:t>
            </a:r>
          </a:p>
          <a:p>
            <a:pPr lvl="1">
              <a:buFont typeface="Arial" panose="020B0604020202020204" pitchFamily="34" charset="0"/>
              <a:buChar char="•"/>
            </a:pPr>
            <a:r>
              <a:rPr lang="en-US" dirty="0"/>
              <a:t>Job postings are dominated by major companies such as </a:t>
            </a:r>
            <a:r>
              <a:rPr lang="en-US" b="1" dirty="0"/>
              <a:t>Accenture</a:t>
            </a:r>
            <a:r>
              <a:rPr lang="en-US" dirty="0"/>
              <a:t> and </a:t>
            </a:r>
            <a:r>
              <a:rPr lang="en-US" b="1" dirty="0"/>
              <a:t>IBM</a:t>
            </a:r>
            <a:r>
              <a:rPr lang="en-US" dirty="0"/>
              <a:t>, which offer a variety of roles.</a:t>
            </a:r>
          </a:p>
          <a:p>
            <a:r>
              <a:rPr lang="en-US" b="1" dirty="0"/>
              <a:t>3. Location</a:t>
            </a:r>
          </a:p>
          <a:p>
            <a:pPr lvl="1">
              <a:buFont typeface="Arial" panose="020B0604020202020204" pitchFamily="34" charset="0"/>
              <a:buChar char="•"/>
            </a:pPr>
            <a:r>
              <a:rPr lang="en-US" dirty="0"/>
              <a:t>Companies primarily prefer tech-based locations for job postings, with </a:t>
            </a:r>
            <a:r>
              <a:rPr lang="en-US" b="1" dirty="0"/>
              <a:t>Bengaluru</a:t>
            </a:r>
            <a:r>
              <a:rPr lang="en-US" dirty="0"/>
              <a:t>, </a:t>
            </a:r>
            <a:r>
              <a:rPr lang="en-US" b="1" dirty="0"/>
              <a:t>Hyderabad</a:t>
            </a:r>
            <a:r>
              <a:rPr lang="en-US" dirty="0"/>
              <a:t>, </a:t>
            </a:r>
            <a:r>
              <a:rPr lang="en-US" b="1" dirty="0"/>
              <a:t>Pune</a:t>
            </a:r>
            <a:r>
              <a:rPr lang="en-US" dirty="0"/>
              <a:t>, and </a:t>
            </a:r>
            <a:r>
              <a:rPr lang="en-US" b="1" dirty="0"/>
              <a:t>Chennai</a:t>
            </a:r>
            <a:r>
              <a:rPr lang="en-US" dirty="0"/>
              <a:t> being the most favored.</a:t>
            </a:r>
          </a:p>
          <a:p>
            <a:r>
              <a:rPr lang="en-US" b="1" dirty="0"/>
              <a:t>4. Employment Type</a:t>
            </a:r>
          </a:p>
          <a:p>
            <a:pPr lvl="1">
              <a:buFont typeface="Arial" panose="020B0604020202020204" pitchFamily="34" charset="0"/>
              <a:buChar char="•"/>
            </a:pPr>
            <a:r>
              <a:rPr lang="en-US" b="1" dirty="0"/>
              <a:t>Full Time, Permanent</a:t>
            </a:r>
            <a:r>
              <a:rPr lang="en-US" dirty="0"/>
              <a:t> positions dominate the market, comprising </a:t>
            </a:r>
            <a:r>
              <a:rPr lang="en-US" b="1" dirty="0"/>
              <a:t>92.90%</a:t>
            </a:r>
            <a:r>
              <a:rPr lang="en-US" dirty="0"/>
              <a:t> of postings.</a:t>
            </a:r>
          </a:p>
          <a:p>
            <a:pPr lvl="1">
              <a:buFont typeface="Arial" panose="020B0604020202020204" pitchFamily="34" charset="0"/>
              <a:buChar char="•"/>
            </a:pPr>
            <a:r>
              <a:rPr lang="en-US" dirty="0"/>
              <a:t>Less common employment types include </a:t>
            </a:r>
            <a:r>
              <a:rPr lang="en-US" b="1" dirty="0"/>
              <a:t>Full Time, Temporary/Contractual</a:t>
            </a:r>
            <a:r>
              <a:rPr lang="en-US" dirty="0"/>
              <a:t> and </a:t>
            </a:r>
            <a:r>
              <a:rPr lang="en-US" b="1" dirty="0"/>
              <a:t>Part Time, Freelance/Homebased</a:t>
            </a:r>
            <a:r>
              <a:rPr lang="en-US" dirty="0"/>
              <a:t>, indicating a clear preference for permanent roles.</a:t>
            </a:r>
          </a:p>
          <a:p>
            <a:r>
              <a:rPr lang="en-US" b="1" dirty="0"/>
              <a:t>5. Education</a:t>
            </a:r>
          </a:p>
          <a:p>
            <a:pPr lvl="1">
              <a:buFont typeface="Arial" panose="020B0604020202020204" pitchFamily="34" charset="0"/>
              <a:buChar char="•"/>
            </a:pPr>
            <a:r>
              <a:rPr lang="en-US" dirty="0"/>
              <a:t>The most frequently occurring educational background is </a:t>
            </a:r>
            <a:r>
              <a:rPr lang="en-US" b="1" dirty="0"/>
              <a:t>UG: Any Graduate</a:t>
            </a:r>
            <a:r>
              <a:rPr lang="en-US" dirty="0"/>
              <a:t> at </a:t>
            </a:r>
            <a:r>
              <a:rPr lang="en-US" b="1" dirty="0"/>
              <a:t>23.40%</a:t>
            </a:r>
            <a:r>
              <a:rPr lang="en-US" dirty="0"/>
              <a:t>.</a:t>
            </a:r>
          </a:p>
          <a:p>
            <a:r>
              <a:rPr lang="en-US" b="1" dirty="0"/>
              <a:t>6. Key Skills</a:t>
            </a:r>
          </a:p>
          <a:p>
            <a:pPr lvl="1">
              <a:buFont typeface="Arial" panose="020B0604020202020204" pitchFamily="34" charset="0"/>
              <a:buChar char="•"/>
            </a:pPr>
            <a:r>
              <a:rPr lang="en-US" b="1" dirty="0"/>
              <a:t>Python</a:t>
            </a:r>
            <a:r>
              <a:rPr lang="en-US" dirty="0"/>
              <a:t> is the most common skill listed, indicating that many jobs require Python as a primary skill.</a:t>
            </a:r>
          </a:p>
          <a:p>
            <a:r>
              <a:rPr lang="en-US" b="1" dirty="0"/>
              <a:t>7. Dates Posted</a:t>
            </a:r>
          </a:p>
          <a:p>
            <a:pPr lvl="1">
              <a:buFont typeface="Arial" panose="020B0604020202020204" pitchFamily="34" charset="0"/>
              <a:buChar char="•"/>
            </a:pPr>
            <a:r>
              <a:rPr lang="en-US" b="1" dirty="0"/>
              <a:t>High Activity Periods</a:t>
            </a:r>
            <a:r>
              <a:rPr lang="en-US" dirty="0"/>
              <a:t>: There is a noticeable peak in job postings around mid-August (</a:t>
            </a:r>
            <a:r>
              <a:rPr lang="en-US" b="1" dirty="0"/>
              <a:t>16-08-2024</a:t>
            </a:r>
            <a:r>
              <a:rPr lang="en-US" dirty="0"/>
              <a:t>), likely linked to end-of-quarter hiring sprees or preparations for upcoming projects in the fall.</a:t>
            </a:r>
          </a:p>
        </p:txBody>
      </p:sp>
    </p:spTree>
    <p:extLst>
      <p:ext uri="{BB962C8B-B14F-4D97-AF65-F5344CB8AC3E}">
        <p14:creationId xmlns:p14="http://schemas.microsoft.com/office/powerpoint/2010/main" val="428564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309282" y="151044"/>
            <a:ext cx="3964767" cy="65094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t>BIVARIATE ANALYSIS</a:t>
            </a:r>
          </a:p>
          <a:p>
            <a:pPr algn="just"/>
            <a:endParaRPr lang="en-US" sz="1600" b="1" dirty="0"/>
          </a:p>
          <a:p>
            <a:pPr algn="just"/>
            <a:r>
              <a:rPr lang="en-US" sz="1700" b="1" u="sng" dirty="0">
                <a:ea typeface="+mn-lt"/>
                <a:cs typeface="+mn-lt"/>
              </a:rPr>
              <a:t>Openings for Top Roles</a:t>
            </a:r>
            <a:endParaRPr lang="en-US" sz="1700" dirty="0"/>
          </a:p>
          <a:p>
            <a:r>
              <a:rPr lang="en-US" sz="1600" dirty="0"/>
              <a:t>The analysis of job openings reveals a strong demand for software development roles, with </a:t>
            </a:r>
            <a:r>
              <a:rPr lang="en-US" sz="1600" b="1" dirty="0"/>
              <a:t>Full Stack Developer</a:t>
            </a:r>
            <a:r>
              <a:rPr lang="en-US" sz="1600" dirty="0"/>
              <a:t> positions leading the way, followed by </a:t>
            </a:r>
            <a:r>
              <a:rPr lang="en-US" sz="1600" b="1" dirty="0"/>
              <a:t>DevOps Engineer</a:t>
            </a:r>
            <a:r>
              <a:rPr lang="en-US" sz="1600" dirty="0"/>
              <a:t> roles.</a:t>
            </a:r>
          </a:p>
          <a:p>
            <a:endParaRPr lang="en-US" sz="1600" dirty="0"/>
          </a:p>
          <a:p>
            <a:r>
              <a:rPr lang="en-US" sz="1600" dirty="0"/>
              <a:t>Data-related positions, such as </a:t>
            </a:r>
            <a:r>
              <a:rPr lang="en-US" sz="1600" b="1" dirty="0"/>
              <a:t>Data Analyst</a:t>
            </a:r>
            <a:r>
              <a:rPr lang="en-US" sz="1600" dirty="0"/>
              <a:t> and </a:t>
            </a:r>
            <a:r>
              <a:rPr lang="en-US" sz="1600" b="1" dirty="0"/>
              <a:t>Data Scientist</a:t>
            </a:r>
            <a:r>
              <a:rPr lang="en-US" sz="1600" dirty="0"/>
              <a:t>, also rank among the top 10 roles with the most openings, highlighting the growing importance of data-driven decision-making.</a:t>
            </a:r>
          </a:p>
          <a:p>
            <a:endParaRPr lang="en-US" sz="1600" dirty="0"/>
          </a:p>
          <a:p>
            <a:r>
              <a:rPr lang="en-US" sz="1600" dirty="0"/>
              <a:t>The </a:t>
            </a:r>
            <a:r>
              <a:rPr lang="en-US" sz="1600" b="1" dirty="0"/>
              <a:t>DevOps Engineer</a:t>
            </a:r>
            <a:r>
              <a:rPr lang="en-US" sz="1600" dirty="0"/>
              <a:t> role, with 119 openings, indicates a shift toward integrated operations. Specialized roles like </a:t>
            </a:r>
            <a:r>
              <a:rPr lang="en-US" sz="1600" b="1" dirty="0"/>
              <a:t>Machine Learning Engineer</a:t>
            </a:r>
            <a:r>
              <a:rPr lang="en-US" sz="1600" dirty="0"/>
              <a:t>, which have 6 openings, suggest emerging but limited demand. Conversely, training and R&amp;D positions show minimal openings, indicating a market focus on core technical roles.</a:t>
            </a:r>
          </a:p>
          <a:p>
            <a:r>
              <a:rPr lang="en-US" sz="1600" dirty="0"/>
              <a:t>Overall, candidates in software development and data analytics are likely to find more opportunities, while specialized skills will be essential for securing niche positions.</a:t>
            </a:r>
          </a:p>
        </p:txBody>
      </p:sp>
      <p:pic>
        <p:nvPicPr>
          <p:cNvPr id="3" name="Picture 2" descr="A bar graph with different colored bars&#10;&#10;Description automatically generated">
            <a:extLst>
              <a:ext uri="{FF2B5EF4-FFF2-40B4-BE49-F238E27FC236}">
                <a16:creationId xmlns:a16="http://schemas.microsoft.com/office/drawing/2014/main" id="{1E0A8FAB-684D-091E-DC5F-8FD84B4A6EB7}"/>
              </a:ext>
            </a:extLst>
          </p:cNvPr>
          <p:cNvPicPr>
            <a:picLocks noChangeAspect="1"/>
          </p:cNvPicPr>
          <p:nvPr/>
        </p:nvPicPr>
        <p:blipFill>
          <a:blip r:embed="rId2"/>
          <a:stretch>
            <a:fillRect/>
          </a:stretch>
        </p:blipFill>
        <p:spPr>
          <a:xfrm>
            <a:off x="4545444" y="897450"/>
            <a:ext cx="7337274" cy="4373941"/>
          </a:xfrm>
          <a:prstGeom prst="rect">
            <a:avLst/>
          </a:prstGeom>
        </p:spPr>
      </p:pic>
    </p:spTree>
    <p:extLst>
      <p:ext uri="{BB962C8B-B14F-4D97-AF65-F5344CB8AC3E}">
        <p14:creationId xmlns:p14="http://schemas.microsoft.com/office/powerpoint/2010/main" val="75126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206450" y="368769"/>
            <a:ext cx="4282984" cy="5181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r>
              <a:rPr lang="en-US" sz="1600" b="1" u="sng" dirty="0"/>
              <a:t>Location and Openings</a:t>
            </a:r>
          </a:p>
          <a:p>
            <a:endParaRPr lang="en-US" sz="1600" b="1" dirty="0"/>
          </a:p>
          <a:p>
            <a:r>
              <a:rPr lang="en-US" sz="1600" dirty="0"/>
              <a:t>The analysis of job openings by location reveals a significant concentration in major cities. </a:t>
            </a:r>
            <a:r>
              <a:rPr lang="en-US" sz="1600" b="1" dirty="0"/>
              <a:t>Bangalore</a:t>
            </a:r>
            <a:r>
              <a:rPr lang="en-US" sz="1600" dirty="0"/>
              <a:t>, followed by </a:t>
            </a:r>
            <a:r>
              <a:rPr lang="en-US" sz="1600" b="1" dirty="0"/>
              <a:t>Hyderabad</a:t>
            </a:r>
            <a:r>
              <a:rPr lang="en-US" sz="1600" dirty="0"/>
              <a:t>, indicates a robust tech presence. </a:t>
            </a:r>
            <a:r>
              <a:rPr lang="en-US" sz="1600" b="1" dirty="0"/>
              <a:t>Pune</a:t>
            </a:r>
            <a:r>
              <a:rPr lang="en-US" sz="1600" dirty="0"/>
              <a:t> and </a:t>
            </a:r>
            <a:r>
              <a:rPr lang="en-US" sz="1600" b="1" dirty="0"/>
              <a:t>Chennai</a:t>
            </a:r>
            <a:r>
              <a:rPr lang="en-US" sz="1600" dirty="0"/>
              <a:t> also offer considerable opportunities, while </a:t>
            </a:r>
            <a:r>
              <a:rPr lang="en-US" sz="1600" b="1" dirty="0"/>
              <a:t>Mumbai</a:t>
            </a:r>
            <a:r>
              <a:rPr lang="en-US" sz="1600" dirty="0"/>
              <a:t> shows a declining trend. In contrast, cities like </a:t>
            </a:r>
            <a:r>
              <a:rPr lang="en-US" sz="1600" b="1" dirty="0"/>
              <a:t>Agra</a:t>
            </a:r>
            <a:r>
              <a:rPr lang="en-US" sz="1600" dirty="0"/>
              <a:t> and </a:t>
            </a:r>
            <a:r>
              <a:rPr lang="en-US" sz="1600" b="1" dirty="0"/>
              <a:t>Chandigarh</a:t>
            </a:r>
            <a:r>
              <a:rPr lang="en-US" sz="1600" dirty="0"/>
              <a:t> have minimal openings, suggesting limited industry growth.</a:t>
            </a:r>
          </a:p>
          <a:p>
            <a:endParaRPr lang="en-US" sz="1600" dirty="0"/>
          </a:p>
          <a:p>
            <a:r>
              <a:rPr lang="en-US" sz="1600" dirty="0"/>
              <a:t>This distribution highlights the regional disparities in job availability across India, with a clear focus on tech hubs that attract a majority of the openings.</a:t>
            </a:r>
          </a:p>
        </p:txBody>
      </p:sp>
      <p:pic>
        <p:nvPicPr>
          <p:cNvPr id="4" name="Picture 3" descr="A graph of a number of locations&#10;&#10;Description automatically generated">
            <a:extLst>
              <a:ext uri="{FF2B5EF4-FFF2-40B4-BE49-F238E27FC236}">
                <a16:creationId xmlns:a16="http://schemas.microsoft.com/office/drawing/2014/main" id="{259013E4-C6B0-6D47-7571-9778E378B0A8}"/>
              </a:ext>
            </a:extLst>
          </p:cNvPr>
          <p:cNvPicPr>
            <a:picLocks noChangeAspect="1"/>
          </p:cNvPicPr>
          <p:nvPr/>
        </p:nvPicPr>
        <p:blipFill>
          <a:blip r:embed="rId2"/>
          <a:stretch>
            <a:fillRect/>
          </a:stretch>
        </p:blipFill>
        <p:spPr>
          <a:xfrm>
            <a:off x="4923180" y="846783"/>
            <a:ext cx="7062370" cy="4225592"/>
          </a:xfrm>
          <a:prstGeom prst="rect">
            <a:avLst/>
          </a:prstGeom>
        </p:spPr>
      </p:pic>
    </p:spTree>
    <p:extLst>
      <p:ext uri="{BB962C8B-B14F-4D97-AF65-F5344CB8AC3E}">
        <p14:creationId xmlns:p14="http://schemas.microsoft.com/office/powerpoint/2010/main" val="198814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46EC-88D8-21DA-417A-E02E14A8B677}"/>
              </a:ext>
            </a:extLst>
          </p:cNvPr>
          <p:cNvSpPr txBox="1"/>
          <p:nvPr/>
        </p:nvSpPr>
        <p:spPr>
          <a:xfrm>
            <a:off x="225406" y="4691577"/>
            <a:ext cx="11630972" cy="24889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lnSpc>
                <a:spcPct val="90000"/>
              </a:lnSpc>
              <a:spcAft>
                <a:spcPts val="600"/>
              </a:spcAft>
            </a:pPr>
            <a:r>
              <a:rPr lang="en-US" sz="1400" b="1" u="sng" dirty="0"/>
              <a:t>Role and Minimum Experience</a:t>
            </a:r>
            <a:endParaRPr lang="en-US" b="1" u="sng" dirty="0"/>
          </a:p>
          <a:p>
            <a:pPr indent="-228600" algn="just">
              <a:lnSpc>
                <a:spcPct val="90000"/>
              </a:lnSpc>
              <a:spcAft>
                <a:spcPts val="600"/>
              </a:spcAft>
              <a:buFont typeface="Arial" panose="020B0604020202020204" pitchFamily="34" charset="0"/>
              <a:buChar char="•"/>
            </a:pPr>
            <a:r>
              <a:rPr lang="en-US" sz="1400" dirty="0"/>
              <a:t>The analysis of roles and minimum experience reveals a structured hierarchy in the tech industry. High-experience positions, such as IT Support and DevOps Consultant, require 8 to 10 years of expertise, emphasizing seniority and specialized knowledge. Moderate experience roles, like Technical Trainer and IT Project Lead, call for 5 to 6 years, blending technical skills with some leadership responsibilities. Lower experience roles, including Data Engineer and DevOps Engineer, cater to entry- to mid-level professionals with 2 to 4 years of experience. Finally, numerous entry-level opportunities exist for recent graduates in roles such as Full Stack Developer and Data Scientist, indicating a strong market for new talent. Overall, the landscape shows a healthy demand for both experienced professionals and newcomers in technology.</a:t>
            </a:r>
            <a:endParaRPr lang="en-US" sz="1400" dirty="0">
              <a:ea typeface="Calibri"/>
              <a:cs typeface="Calibri"/>
            </a:endParaRPr>
          </a:p>
          <a:p>
            <a:pPr indent="-228600">
              <a:lnSpc>
                <a:spcPct val="90000"/>
              </a:lnSpc>
              <a:spcAft>
                <a:spcPts val="600"/>
              </a:spcAft>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9EE82400-1FAF-6257-6B0A-FB90B0862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830947"/>
          </a:xfrm>
          <a:prstGeom prst="rect">
            <a:avLst/>
          </a:prstGeom>
        </p:spPr>
      </p:pic>
    </p:spTree>
    <p:extLst>
      <p:ext uri="{BB962C8B-B14F-4D97-AF65-F5344CB8AC3E}">
        <p14:creationId xmlns:p14="http://schemas.microsoft.com/office/powerpoint/2010/main" val="363362943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6831</TotalTime>
  <Words>2606</Words>
  <Application>Microsoft Office PowerPoint</Application>
  <PresentationFormat>Widescreen</PresentationFormat>
  <Paragraphs>143</Paragraphs>
  <Slides>22</Slides>
  <Notes>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Tw Cen MT</vt:lpstr>
      <vt:lpstr>Tw Cen MT (Body)</vt:lpstr>
      <vt:lpstr>Office Theme</vt:lpstr>
      <vt:lpstr>Damask</vt:lpstr>
      <vt:lpstr>Job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Sameer Mujahid</cp:lastModifiedBy>
  <cp:revision>253</cp:revision>
  <dcterms:created xsi:type="dcterms:W3CDTF">2024-09-20T10:41:20Z</dcterms:created>
  <dcterms:modified xsi:type="dcterms:W3CDTF">2024-09-25T09:55:56Z</dcterms:modified>
</cp:coreProperties>
</file>