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5" r:id="rId4"/>
    <p:sldId id="258" r:id="rId5"/>
    <p:sldId id="259" r:id="rId6"/>
    <p:sldId id="276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18/07/21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17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10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44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557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36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99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15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144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57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00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6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72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4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07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69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03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35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7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847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3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3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1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68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6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274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7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18/07/21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18/07/21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18/07/21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18/07/21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18/07/21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18/07/21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18/07/21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18/07/21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18/07/21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18/07/21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18/07/21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b="1" dirty="0"/>
              <a:t>Lending Club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/>
              <a:t>Submitter:</a:t>
            </a:r>
            <a:br>
              <a:rPr lang="en-IN" sz="1800" b="1" dirty="0"/>
            </a:br>
            <a:r>
              <a:rPr lang="en-IN" sz="1800" b="1" dirty="0" err="1"/>
              <a:t>Atantra</a:t>
            </a:r>
            <a:r>
              <a:rPr lang="en-IN" sz="1800" b="1" dirty="0"/>
              <a:t> Das Gupta</a:t>
            </a:r>
            <a:br>
              <a:rPr lang="en-IN" sz="1800" dirty="0"/>
            </a:br>
            <a:r>
              <a:rPr lang="en-IN" sz="1800" b="1" dirty="0"/>
              <a:t>Chetan </a:t>
            </a:r>
            <a:r>
              <a:rPr lang="en-IN" sz="1800" b="1" dirty="0" err="1"/>
              <a:t>Karnik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b="1" dirty="0"/>
              <a:t>86%</a:t>
            </a:r>
            <a:r>
              <a:rPr lang="en-IN" sz="1600" dirty="0"/>
              <a:t> of borrowers have paid the loan fully, whereas </a:t>
            </a:r>
            <a:r>
              <a:rPr lang="en-IN" sz="1600" b="1" dirty="0"/>
              <a:t>14.4%</a:t>
            </a:r>
            <a:r>
              <a:rPr lang="en-IN" sz="1600" dirty="0"/>
              <a:t> have defaulted the loan</a:t>
            </a:r>
          </a:p>
          <a:p>
            <a:r>
              <a:rPr lang="en-IN" sz="1600" dirty="0"/>
              <a:t>Around 1 in 5 borrowers are defaulters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40864BC-FD1D-C347-BB1A-57FCE0CAC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35569"/>
            <a:ext cx="6590832" cy="29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5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/>
              <a:t>Analysis and Findings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From the plot below we can see that average default rate across all categories is  14.4% </a:t>
            </a:r>
          </a:p>
          <a:p>
            <a:r>
              <a:rPr lang="en-IN" sz="1600" dirty="0"/>
              <a:t>Top Six Purpose of the Loan availed categories are </a:t>
            </a:r>
          </a:p>
          <a:p>
            <a:pPr lvl="1"/>
            <a:r>
              <a:rPr lang="en-IN" sz="1200" dirty="0" err="1"/>
              <a:t>debt_consolidation</a:t>
            </a:r>
            <a:r>
              <a:rPr lang="en-IN" sz="1200" dirty="0"/>
              <a:t>    </a:t>
            </a:r>
          </a:p>
          <a:p>
            <a:pPr lvl="1"/>
            <a:r>
              <a:rPr lang="en-IN" sz="1200" dirty="0" err="1"/>
              <a:t>credit_card</a:t>
            </a:r>
            <a:r>
              <a:rPr lang="en-IN" sz="1200" dirty="0"/>
              <a:t>           </a:t>
            </a:r>
          </a:p>
          <a:p>
            <a:pPr lvl="1"/>
            <a:r>
              <a:rPr lang="en-IN" sz="1200" dirty="0"/>
              <a:t>other                 </a:t>
            </a:r>
          </a:p>
          <a:p>
            <a:pPr lvl="1"/>
            <a:r>
              <a:rPr lang="en-IN" sz="1200" dirty="0" err="1"/>
              <a:t>home_improvement</a:t>
            </a:r>
            <a:r>
              <a:rPr lang="en-IN" sz="1200" dirty="0"/>
              <a:t>      </a:t>
            </a:r>
          </a:p>
          <a:p>
            <a:pPr lvl="1"/>
            <a:r>
              <a:rPr lang="en-IN" sz="1200" dirty="0" err="1"/>
              <a:t>major_purchase</a:t>
            </a:r>
            <a:r>
              <a:rPr lang="en-IN" sz="1200" dirty="0"/>
              <a:t> </a:t>
            </a:r>
          </a:p>
          <a:p>
            <a:pPr lvl="1"/>
            <a:r>
              <a:rPr lang="en-IN" sz="1200" dirty="0" err="1"/>
              <a:t>small_business</a:t>
            </a:r>
            <a:endParaRPr lang="en-IN" sz="1200" dirty="0"/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A6A689D3-4848-9742-9DB3-97056BC81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341510"/>
            <a:ext cx="6085116" cy="29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4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/>
              <a:t>Analysis and Findings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The distribution is very much similar to normal distribution</a:t>
            </a:r>
          </a:p>
          <a:p>
            <a:r>
              <a:rPr lang="en-IN" sz="1600" dirty="0"/>
              <a:t>All the  barrower's who have Debt to Income ration less than 30</a:t>
            </a:r>
            <a:endParaRPr lang="en-IN" sz="12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624E307-4E7B-B94F-BA3A-1E26D2ACB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24777"/>
            <a:ext cx="7488036" cy="29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1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/>
              <a:t>Analysis and Findings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Around 10% borrower's are having  public derogatory records</a:t>
            </a:r>
            <a:endParaRPr lang="en-IN" sz="1200" dirty="0"/>
          </a:p>
        </p:txBody>
      </p:sp>
      <p:pic>
        <p:nvPicPr>
          <p:cNvPr id="7" name="Picture 6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3661E15B-24BD-F74A-8353-5C32D010D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20733"/>
            <a:ext cx="6628814" cy="29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7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/>
              <a:t>Analysis and Findings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'A' grade people are having less derogatory records than other grades</a:t>
            </a:r>
          </a:p>
          <a:p>
            <a:r>
              <a:rPr lang="en-IN" sz="1600" dirty="0"/>
              <a:t>C,D,E graded people tend to have high </a:t>
            </a:r>
            <a:r>
              <a:rPr lang="en-IN" sz="1600" dirty="0" err="1"/>
              <a:t>pub_recs</a:t>
            </a:r>
            <a:endParaRPr lang="en-IN" sz="1200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334E534-C728-7B40-AB2E-B3658952D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22574"/>
            <a:ext cx="5052939" cy="29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7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Grater the interest rate more the chance of Defaulting the loan.</a:t>
            </a:r>
          </a:p>
          <a:p>
            <a:r>
              <a:rPr lang="en-IN" sz="1600" dirty="0"/>
              <a:t>11.6% of moderate interest rate  "charged off' and 0.4% high interest rate still change off.</a:t>
            </a:r>
          </a:p>
          <a:p>
            <a:r>
              <a:rPr lang="en-IN" sz="1600" dirty="0"/>
              <a:t>Only 0.5% of high interest rate borrowers could able to pay off</a:t>
            </a:r>
            <a:endParaRPr lang="en-IN" sz="1200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F5E94CE-4CD2-C941-8056-22248435C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8473"/>
            <a:ext cx="5998894" cy="2999447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3F9853A-D3DE-AB4F-992E-90361C1F5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19" y="3219662"/>
            <a:ext cx="4245708" cy="29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4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Grade 'G' and 'H' have taken max loan amount. Lower Grades loans  have higher loan amount</a:t>
            </a:r>
            <a:endParaRPr lang="en-IN" sz="1200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B83337-7AC7-7C4E-ADEB-451DE6451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6" y="3219662"/>
            <a:ext cx="5185437" cy="29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8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People with high </a:t>
            </a:r>
            <a:r>
              <a:rPr lang="en-IN" sz="1600" dirty="0" err="1"/>
              <a:t>dti</a:t>
            </a:r>
            <a:r>
              <a:rPr lang="en-IN" sz="1600" dirty="0"/>
              <a:t> tend to get more tenure </a:t>
            </a:r>
            <a:r>
              <a:rPr lang="en-IN" sz="1600" dirty="0" err="1"/>
              <a:t>ie</a:t>
            </a:r>
            <a:r>
              <a:rPr lang="en-IN" sz="1600" dirty="0"/>
              <a:t> 60 months.  </a:t>
            </a:r>
          </a:p>
          <a:p>
            <a:pPr lvl="1"/>
            <a:r>
              <a:rPr lang="en-IN" sz="1200" dirty="0"/>
              <a:t>A Grade barrowers are having low DTI than Other grades. </a:t>
            </a:r>
          </a:p>
          <a:p>
            <a:pPr lvl="1"/>
            <a:r>
              <a:rPr lang="en-IN" sz="1200" dirty="0"/>
              <a:t>DTI low is indicator of high repayment capability for repayment.</a:t>
            </a:r>
          </a:p>
          <a:p>
            <a:pPr lvl="1"/>
            <a:r>
              <a:rPr lang="en-IN" sz="1200" dirty="0"/>
              <a:t>Most likely  B, C, D loan grade  borrowers tend to charge off compare to other loan grades</a:t>
            </a:r>
            <a:endParaRPr lang="en-IN" sz="800" dirty="0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28E0A61-3308-1D45-A460-205ADEB43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9662"/>
            <a:ext cx="10580481" cy="29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0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In terms of Loan status &amp; charge off status more Junior experience level are prone to charge off</a:t>
            </a:r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C77BD20B-0D39-F84F-A358-8661EAF4E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9662"/>
            <a:ext cx="5996516" cy="29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6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The 7.2% of borrowers are charged off who has high Loan to Income ratio</a:t>
            </a:r>
          </a:p>
          <a:p>
            <a:r>
              <a:rPr lang="en-IN" sz="1600" dirty="0"/>
              <a:t>Followed by 4.5% with  moderate </a:t>
            </a:r>
            <a:r>
              <a:rPr lang="en-IN" sz="1600" dirty="0" err="1"/>
              <a:t>lti</a:t>
            </a:r>
            <a:r>
              <a:rPr lang="en-IN" sz="1600" dirty="0"/>
              <a:t>.</a:t>
            </a:r>
          </a:p>
          <a:p>
            <a:r>
              <a:rPr lang="en-IN" sz="1600" dirty="0"/>
              <a:t>Mean 8/100 borrowers sure to charge off if they have High </a:t>
            </a:r>
            <a:r>
              <a:rPr lang="en-IN" sz="1600" dirty="0" err="1"/>
              <a:t>Lti</a:t>
            </a:r>
            <a:r>
              <a:rPr lang="en-IN" sz="1600" dirty="0"/>
              <a:t> ratio.</a:t>
            </a:r>
          </a:p>
          <a:p>
            <a:r>
              <a:rPr lang="en-IN" sz="1600" dirty="0"/>
              <a:t>5/100 people with moderate </a:t>
            </a:r>
            <a:r>
              <a:rPr lang="en-IN" sz="1600" dirty="0" err="1"/>
              <a:t>lti</a:t>
            </a:r>
            <a:r>
              <a:rPr lang="en-IN" sz="1600" dirty="0"/>
              <a:t> chance of charged off</a:t>
            </a:r>
          </a:p>
          <a:p>
            <a:r>
              <a:rPr lang="en-IN" sz="1600" dirty="0"/>
              <a:t>So its sure assume 12% of people with moderate and High </a:t>
            </a:r>
            <a:r>
              <a:rPr lang="en-IN" sz="1600" dirty="0" err="1"/>
              <a:t>lti</a:t>
            </a:r>
            <a:r>
              <a:rPr lang="en-IN" sz="1600" dirty="0"/>
              <a:t> are charged off at any given condition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1D5280A-BA6D-984A-9EA2-94F70BFDA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9662"/>
            <a:ext cx="5996516" cy="29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8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701007"/>
            <a:ext cx="11168742" cy="4788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Lending club is a online loan marketplace, facilitating personal loans, business loans, and financing of medical procedures. Borrowers can easily access lower interest rate loans through a fast online interface.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000" b="1" dirty="0"/>
              <a:t>Lending Club has few constraints :</a:t>
            </a:r>
          </a:p>
          <a:p>
            <a:r>
              <a:rPr lang="en-IN" sz="2000" dirty="0"/>
              <a:t>Lending loans to ‘risky’ applicants is the largest source of financial loss (called credit loss).</a:t>
            </a:r>
          </a:p>
          <a:p>
            <a:r>
              <a:rPr lang="en-IN" sz="2000" dirty="0"/>
              <a:t>Borrowers who default cause the largest amount of loss to the lenders.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2000" b="1" dirty="0"/>
              <a:t>Lending facilitating company also face two types of risks that are associated with the bank’s decision:</a:t>
            </a:r>
          </a:p>
          <a:p>
            <a:r>
              <a:rPr lang="en-IN" sz="2000" dirty="0"/>
              <a:t>If the applicant is likely to repay the loan, then not approving the loan results in a loss of business to the company</a:t>
            </a:r>
          </a:p>
          <a:p>
            <a:r>
              <a:rPr lang="en-IN" sz="2000" dirty="0"/>
              <a:t>If the applicant is not likely to repay the loan, i.e. he/she is likely to default, then approving the loan may lead to a financial loss for the company</a:t>
            </a:r>
          </a:p>
          <a:p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sz="2800" b="1" dirty="0"/>
              <a:t>Problem Statement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For higher annual incomes : The income source was verified</a:t>
            </a:r>
          </a:p>
          <a:p>
            <a:r>
              <a:rPr lang="en-IN" sz="1600" dirty="0"/>
              <a:t>For lower annual incomes the source was not verified for most of the cases</a:t>
            </a:r>
          </a:p>
          <a:p>
            <a:r>
              <a:rPr lang="en-IN" sz="1600" dirty="0"/>
              <a:t>No significant inference can be derived from this graphs</a:t>
            </a:r>
          </a:p>
          <a:p>
            <a:r>
              <a:rPr lang="en-IN" sz="1600" dirty="0"/>
              <a:t>Loan is Fully paid for most of the borrower's who had higher annual incomes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1F150C-EB7B-3447-A6FB-8205B3C43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9152"/>
            <a:ext cx="5086057" cy="29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3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The lower grade of loan the Charged off rate increases proportionately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E081611-338F-FB49-9E0E-5FD7E6D72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9152"/>
            <a:ext cx="6544424" cy="29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0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The high loan amount is  disbursed in lower grade loans which is also indicates higher charge off instances</a:t>
            </a:r>
          </a:p>
          <a:p>
            <a:r>
              <a:rPr lang="en-IN" sz="1600" dirty="0"/>
              <a:t>The lower the Loan grade the Charged off rate increases proportionately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3B30E3B-3300-CD46-ACAF-4BF8900B7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9152"/>
            <a:ext cx="5186319" cy="29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The lower grade Loan has highest interest rate &amp; also highest possibility of charge off conditions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2059997-BA33-8E4F-BC4A-FABB6E652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9152"/>
            <a:ext cx="4721173" cy="29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5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The High charge off rate observed  Loan borrowed  for small business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A9329A8-C427-DB41-916A-36F5C9971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9152"/>
            <a:ext cx="5573546" cy="29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2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People of California, Florida, New York, Texas and New Jersey like to take loans and not return them</a:t>
            </a:r>
          </a:p>
          <a:p>
            <a:r>
              <a:rPr lang="en-IN" sz="1600" dirty="0"/>
              <a:t>Vermont, Wyoming, Nebraska, Mississippi, Tennessee and Idaho residents are honest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F24A2BE-4DDD-6B46-A854-416235C10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9152"/>
            <a:ext cx="4474540" cy="29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41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Loans in the range USD 4000 to 11000 are risky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D96FC5A-8D7A-8E47-B844-00A8E65CD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3165"/>
            <a:ext cx="3380349" cy="300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78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People seeking loans that are 12 to 20 times their total income lie in the red zone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DEB715F-D761-1042-BC0C-9C200AF1D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13165"/>
            <a:ext cx="3448534" cy="300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8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Key Driving factors:</a:t>
            </a:r>
          </a:p>
          <a:p>
            <a:pPr lvl="1"/>
            <a:r>
              <a:rPr lang="en-IN" sz="1600" dirty="0" err="1"/>
              <a:t>dti</a:t>
            </a:r>
            <a:r>
              <a:rPr lang="en-IN" sz="1600" dirty="0"/>
              <a:t> </a:t>
            </a:r>
          </a:p>
          <a:p>
            <a:pPr lvl="1"/>
            <a:r>
              <a:rPr lang="en-IN" sz="1600" dirty="0" err="1"/>
              <a:t>lti</a:t>
            </a:r>
            <a:endParaRPr lang="en-IN" sz="1600" dirty="0"/>
          </a:p>
          <a:p>
            <a:pPr lvl="1"/>
            <a:r>
              <a:rPr lang="en-IN" sz="1600" dirty="0" err="1"/>
              <a:t>int_rate</a:t>
            </a:r>
            <a:endParaRPr lang="en-IN" sz="1600" dirty="0"/>
          </a:p>
          <a:p>
            <a:pPr lvl="1"/>
            <a:r>
              <a:rPr lang="en-IN" sz="1600" dirty="0"/>
              <a:t>purpose</a:t>
            </a:r>
          </a:p>
          <a:p>
            <a:pPr lvl="1"/>
            <a:r>
              <a:rPr lang="en-IN" sz="1600" dirty="0"/>
              <a:t>loan grades</a:t>
            </a:r>
          </a:p>
          <a:p>
            <a:pPr lvl="1"/>
            <a:r>
              <a:rPr lang="en-IN" sz="1600" dirty="0" err="1"/>
              <a:t>pub_rec</a:t>
            </a:r>
            <a:endParaRPr lang="en-IN" sz="1600" dirty="0"/>
          </a:p>
          <a:p>
            <a:pPr lvl="1"/>
            <a:r>
              <a:rPr lang="en-IN" sz="1600" dirty="0" err="1"/>
              <a:t>emp_length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72112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 fontScale="92500" lnSpcReduction="20000"/>
          </a:bodyPr>
          <a:lstStyle/>
          <a:p>
            <a:r>
              <a:rPr lang="en-IN" sz="1600" dirty="0"/>
              <a:t>Key Insight from Driving Factors:</a:t>
            </a:r>
          </a:p>
          <a:p>
            <a:pPr lvl="1"/>
            <a:r>
              <a:rPr lang="en-IN" sz="1200" dirty="0"/>
              <a:t>Most borrowers fall under A and B grades then other grades</a:t>
            </a:r>
          </a:p>
          <a:p>
            <a:pPr lvl="1"/>
            <a:r>
              <a:rPr lang="en-IN" sz="1200" dirty="0"/>
              <a:t>14.4%  defaulted the loan for various reason</a:t>
            </a:r>
          </a:p>
          <a:p>
            <a:pPr lvl="1"/>
            <a:r>
              <a:rPr lang="en-IN" sz="1200" dirty="0"/>
              <a:t>Top Loan availed categories are</a:t>
            </a:r>
          </a:p>
          <a:p>
            <a:pPr lvl="2"/>
            <a:r>
              <a:rPr lang="en-IN" sz="800" dirty="0" err="1"/>
              <a:t>debt_consolidation</a:t>
            </a:r>
            <a:endParaRPr lang="en-IN" sz="800" dirty="0"/>
          </a:p>
          <a:p>
            <a:pPr lvl="2"/>
            <a:r>
              <a:rPr lang="en-IN" sz="800" dirty="0" err="1"/>
              <a:t>credit_card</a:t>
            </a:r>
            <a:endParaRPr lang="en-IN" sz="800" dirty="0"/>
          </a:p>
          <a:p>
            <a:r>
              <a:rPr lang="en-IN" sz="1600" dirty="0"/>
              <a:t>20%  borrowers with 60months tenure are have high public derogatory record </a:t>
            </a:r>
          </a:p>
          <a:p>
            <a:r>
              <a:rPr lang="en-IN" sz="1600" dirty="0"/>
              <a:t>C,D,E loan graded borrowers tend to have having high </a:t>
            </a:r>
            <a:r>
              <a:rPr lang="en-IN" sz="1600" dirty="0" err="1"/>
              <a:t>pub_recs</a:t>
            </a:r>
            <a:r>
              <a:rPr lang="en-IN" sz="1600" dirty="0"/>
              <a:t>.</a:t>
            </a:r>
          </a:p>
          <a:p>
            <a:r>
              <a:rPr lang="en-IN" sz="1600" dirty="0"/>
              <a:t>14% of moderate to high interest rate borrowers are probability  "charged off'.</a:t>
            </a:r>
          </a:p>
          <a:p>
            <a:r>
              <a:rPr lang="en-IN" sz="1600" dirty="0"/>
              <a:t>High loan grades borrowers have very high interest rate.</a:t>
            </a:r>
          </a:p>
          <a:p>
            <a:r>
              <a:rPr lang="en-IN" sz="1600" dirty="0"/>
              <a:t>Lower Grades loans borrowers tends to borrow higher loan amount prone to charged off.</a:t>
            </a:r>
          </a:p>
          <a:p>
            <a:r>
              <a:rPr lang="en-IN" sz="1600" dirty="0"/>
              <a:t>Most likely  B, C, D loan grade  borrowers tend to charge off compare to other loan grades</a:t>
            </a:r>
          </a:p>
          <a:p>
            <a:r>
              <a:rPr lang="en-IN" sz="1600" dirty="0"/>
              <a:t>Borrowers with high DTI has high probability to default</a:t>
            </a:r>
          </a:p>
          <a:p>
            <a:r>
              <a:rPr lang="en-IN" sz="1600" dirty="0"/>
              <a:t>Out of The Top 6 purpose for borrowing, the </a:t>
            </a:r>
            <a:r>
              <a:rPr lang="en-IN" sz="1600" dirty="0" err="1"/>
              <a:t>debt_consolidation</a:t>
            </a:r>
            <a:r>
              <a:rPr lang="en-IN" sz="1600" dirty="0"/>
              <a:t> and Credit card has higher DTI</a:t>
            </a:r>
          </a:p>
          <a:p>
            <a:r>
              <a:rPr lang="en-IN" sz="1600" dirty="0"/>
              <a:t>Junior experience level are prone to charge off if they tend borrow tenure more than 60month &amp; high interest rates.</a:t>
            </a:r>
          </a:p>
          <a:p>
            <a:r>
              <a:rPr lang="en-IN" sz="1600" dirty="0"/>
              <a:t>12% of people with moderate and High </a:t>
            </a:r>
            <a:r>
              <a:rPr lang="en-IN" sz="1600" dirty="0" err="1"/>
              <a:t>lti</a:t>
            </a:r>
            <a:r>
              <a:rPr lang="en-IN" sz="1600" dirty="0"/>
              <a:t> are charged off at any given condition.</a:t>
            </a:r>
          </a:p>
          <a:p>
            <a:r>
              <a:rPr lang="en-IN" sz="1600" dirty="0"/>
              <a:t>The loan with  longer tenure with higher interest rate charge off is significant.</a:t>
            </a:r>
          </a:p>
          <a:p>
            <a:r>
              <a:rPr lang="en-IN" sz="1600" dirty="0"/>
              <a:t>The High charge off rate observed Loan borrowed for small business</a:t>
            </a:r>
          </a:p>
        </p:txBody>
      </p:sp>
    </p:spTree>
    <p:extLst>
      <p:ext uri="{BB962C8B-B14F-4D97-AF65-F5344CB8AC3E}">
        <p14:creationId xmlns:p14="http://schemas.microsoft.com/office/powerpoint/2010/main" val="75414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701007"/>
            <a:ext cx="11168742" cy="4788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/>
              <a:t>Goal of the Data Analysis:</a:t>
            </a:r>
          </a:p>
          <a:p>
            <a:r>
              <a:rPr lang="en-IN" sz="2000" b="1" dirty="0"/>
              <a:t>Driving factors:</a:t>
            </a:r>
            <a:r>
              <a:rPr lang="en-IN" sz="2000" dirty="0"/>
              <a:t> The company wants to understand the driving factors (or driver variables) behind loan default, i.e. the variables which are strong indicators of default</a:t>
            </a:r>
          </a:p>
          <a:p>
            <a:r>
              <a:rPr lang="en-IN" sz="2000" b="1" dirty="0"/>
              <a:t>Insight from Driving Factors:</a:t>
            </a:r>
            <a:r>
              <a:rPr lang="en-IN" sz="2000" dirty="0"/>
              <a:t> The company can utilise this knowledge for its portfolio and risk assessment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Broader Strategy :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2000" b="1" dirty="0"/>
              <a:t>Make a Informed decision:</a:t>
            </a:r>
            <a:r>
              <a:rPr lang="en-IN" sz="2000" dirty="0"/>
              <a:t> Based on the insights one is able to identify these risky loan applicants, then such loans can be reduced thereby cutting down the amount of credit loss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Key outcome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2000" dirty="0"/>
              <a:t>Based on the type of Loan application de-risk the loan approval at the time of approval</a:t>
            </a:r>
          </a:p>
          <a:p>
            <a:r>
              <a:rPr lang="en-IN" sz="2000" dirty="0"/>
              <a:t>Identify the pattern of "defaulters" early based on the given data set</a:t>
            </a:r>
          </a:p>
          <a:p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Business Objective/ End Expectation from Lending club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70441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Broader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b="1" dirty="0"/>
              <a:t>Make a Informed decision:</a:t>
            </a:r>
          </a:p>
          <a:p>
            <a:pPr lvl="1"/>
            <a:r>
              <a:rPr lang="en-IN" sz="1200" dirty="0"/>
              <a:t>High chance of charge off</a:t>
            </a:r>
          </a:p>
          <a:p>
            <a:pPr lvl="1"/>
            <a:r>
              <a:rPr lang="en-IN" sz="1200" dirty="0"/>
              <a:t>People from California, Florida, New York, Texas and New Jersey</a:t>
            </a:r>
          </a:p>
          <a:p>
            <a:pPr lvl="1"/>
            <a:r>
              <a:rPr lang="en-IN" sz="1200" dirty="0" err="1"/>
              <a:t>dti</a:t>
            </a:r>
            <a:r>
              <a:rPr lang="en-IN" sz="1200" dirty="0"/>
              <a:t> OR </a:t>
            </a:r>
            <a:r>
              <a:rPr lang="en-IN" sz="1200" dirty="0" err="1"/>
              <a:t>lti</a:t>
            </a:r>
            <a:r>
              <a:rPr lang="en-IN" sz="1200" dirty="0"/>
              <a:t> rate high &amp; Junior exp level &amp; planned to take 60 month tenure &amp; lent with high interest rate loan</a:t>
            </a:r>
          </a:p>
          <a:p>
            <a:pPr lvl="1"/>
            <a:r>
              <a:rPr lang="en-IN" sz="1200" dirty="0"/>
              <a:t>Loan borrowed for credit card or debt consolidation and inclusive of any of the above condition</a:t>
            </a:r>
          </a:p>
          <a:p>
            <a:pPr lvl="1"/>
            <a:r>
              <a:rPr lang="en-IN" sz="1200" dirty="0"/>
              <a:t>Small business inclusive all the above condition</a:t>
            </a:r>
          </a:p>
        </p:txBody>
      </p:sp>
    </p:spTree>
    <p:extLst>
      <p:ext uri="{BB962C8B-B14F-4D97-AF65-F5344CB8AC3E}">
        <p14:creationId xmlns:p14="http://schemas.microsoft.com/office/powerpoint/2010/main" val="3332058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Key Outcome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Look out for auditing </a:t>
            </a:r>
            <a:r>
              <a:rPr lang="en-IN" sz="1600" dirty="0" err="1"/>
              <a:t>dti</a:t>
            </a:r>
            <a:r>
              <a:rPr lang="en-IN" sz="1600" dirty="0"/>
              <a:t> and </a:t>
            </a:r>
            <a:r>
              <a:rPr lang="en-IN" sz="1600" dirty="0" err="1"/>
              <a:t>lti</a:t>
            </a:r>
            <a:r>
              <a:rPr lang="en-IN" sz="1600" dirty="0"/>
              <a:t> ratio which are highly likely driving factor  for loan approval</a:t>
            </a:r>
          </a:p>
          <a:p>
            <a:r>
              <a:rPr lang="en-IN" sz="1600" dirty="0"/>
              <a:t>Lower experience level loans lending should be restricted as per the </a:t>
            </a:r>
            <a:r>
              <a:rPr lang="en-IN" sz="1600" dirty="0" err="1"/>
              <a:t>lti</a:t>
            </a:r>
            <a:r>
              <a:rPr lang="en-IN" sz="1600" dirty="0"/>
              <a:t> ration.</a:t>
            </a:r>
          </a:p>
          <a:p>
            <a:r>
              <a:rPr lang="en-IN" sz="1600" dirty="0"/>
              <a:t>Make  mandatory grade examination for the borrowers before issuing loans to Low grade loan borrowers.</a:t>
            </a:r>
          </a:p>
          <a:p>
            <a:r>
              <a:rPr lang="en-IN" sz="1600" dirty="0"/>
              <a:t>Small business loans are defaulted more. however small </a:t>
            </a:r>
            <a:r>
              <a:rPr lang="en-IN" sz="1600" dirty="0" err="1"/>
              <a:t>buisiness</a:t>
            </a:r>
            <a:r>
              <a:rPr lang="en-IN" sz="1600" dirty="0"/>
              <a:t> with lower </a:t>
            </a:r>
            <a:r>
              <a:rPr lang="en-IN" sz="1600" dirty="0" err="1"/>
              <a:t>dti</a:t>
            </a:r>
            <a:r>
              <a:rPr lang="en-IN" sz="1600" dirty="0"/>
              <a:t> or </a:t>
            </a:r>
            <a:r>
              <a:rPr lang="en-IN" sz="1600" dirty="0" err="1"/>
              <a:t>Lti</a:t>
            </a:r>
            <a:r>
              <a:rPr lang="en-IN" sz="1600" dirty="0"/>
              <a:t> can be considered for loan approval</a:t>
            </a:r>
          </a:p>
          <a:p>
            <a:r>
              <a:rPr lang="en-IN" sz="1600" dirty="0"/>
              <a:t>Loan for credit card and debt consolidation should be provided shorter tenure loans, for which borrowers should be within the </a:t>
            </a:r>
            <a:r>
              <a:rPr lang="en-IN" sz="1600" dirty="0" err="1"/>
              <a:t>dti</a:t>
            </a:r>
            <a:r>
              <a:rPr lang="en-IN" sz="1600" dirty="0"/>
              <a:t> and </a:t>
            </a:r>
            <a:r>
              <a:rPr lang="en-IN" sz="1600" dirty="0" err="1"/>
              <a:t>lti</a:t>
            </a:r>
            <a:r>
              <a:rPr lang="en-IN" sz="1600" dirty="0"/>
              <a:t> acceptable range.</a:t>
            </a:r>
          </a:p>
          <a:p>
            <a:r>
              <a:rPr lang="en-IN" sz="1600" dirty="0"/>
              <a:t>People with more number of public derogatory records are having more chance of filing a bankruptcy. </a:t>
            </a:r>
          </a:p>
          <a:p>
            <a:r>
              <a:rPr lang="en-IN" sz="1600" dirty="0"/>
              <a:t>Lending club should make sure there are no public derogatory records for borrower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8371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4969" y="642811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The Approach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F015EDC0-51D3-3644-A753-A1CF94BA9F40}"/>
              </a:ext>
            </a:extLst>
          </p:cNvPr>
          <p:cNvSpPr>
            <a:spLocks noChangeAspect="1"/>
          </p:cNvSpPr>
          <p:nvPr/>
        </p:nvSpPr>
        <p:spPr>
          <a:xfrm>
            <a:off x="9703045" y="1343588"/>
            <a:ext cx="2340000" cy="371245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 – Bivariate</a:t>
            </a:r>
          </a:p>
          <a:p>
            <a:r>
              <a:rPr lang="en-US" sz="1500" dirty="0"/>
              <a:t>Term vs Loan Status</a:t>
            </a:r>
          </a:p>
          <a:p>
            <a:r>
              <a:rPr lang="en-US" sz="1500" dirty="0"/>
              <a:t>Term vs Interest Rate vs Default Status</a:t>
            </a:r>
          </a:p>
          <a:p>
            <a:r>
              <a:rPr lang="en-US" sz="1500" dirty="0"/>
              <a:t>Grade vs Loan Status vs Default Status</a:t>
            </a:r>
          </a:p>
          <a:p>
            <a:r>
              <a:rPr lang="en-US" sz="1500" dirty="0"/>
              <a:t>Grade vs Loan Amount vs Default Status</a:t>
            </a:r>
          </a:p>
          <a:p>
            <a:r>
              <a:rPr lang="en-US" sz="1500" dirty="0"/>
              <a:t>Grade vs Interest Rate vs Default Status</a:t>
            </a:r>
          </a:p>
          <a:p>
            <a:r>
              <a:rPr lang="en-US" sz="1500" dirty="0"/>
              <a:t>Purpose vs Loan Status vs Default Status</a:t>
            </a:r>
          </a:p>
          <a:p>
            <a:r>
              <a:rPr lang="en-US" sz="1500" dirty="0"/>
              <a:t>Top 5 States vs Loan Status</a:t>
            </a:r>
          </a:p>
          <a:p>
            <a:r>
              <a:rPr lang="en-US" sz="1500" dirty="0"/>
              <a:t>Top 5 Zip Codes vs Loan Status</a:t>
            </a:r>
          </a:p>
        </p:txBody>
      </p:sp>
      <p:sp>
        <p:nvSpPr>
          <p:cNvPr id="2" name="Terminator 1">
            <a:extLst>
              <a:ext uri="{FF2B5EF4-FFF2-40B4-BE49-F238E27FC236}">
                <a16:creationId xmlns:a16="http://schemas.microsoft.com/office/drawing/2014/main" id="{BCA7621D-1329-214D-B5F1-F0530F4C8651}"/>
              </a:ext>
            </a:extLst>
          </p:cNvPr>
          <p:cNvSpPr/>
          <p:nvPr/>
        </p:nvSpPr>
        <p:spPr>
          <a:xfrm>
            <a:off x="861755" y="134816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7E380245-C1D4-5E44-8C7A-15003A5BA915}"/>
              </a:ext>
            </a:extLst>
          </p:cNvPr>
          <p:cNvSpPr/>
          <p:nvPr/>
        </p:nvSpPr>
        <p:spPr>
          <a:xfrm>
            <a:off x="6494646" y="1343589"/>
            <a:ext cx="2340000" cy="50238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 – Segmented Univariate</a:t>
            </a:r>
          </a:p>
          <a:p>
            <a:pPr algn="ctr"/>
            <a:endParaRPr lang="en-US" dirty="0"/>
          </a:p>
          <a:p>
            <a:r>
              <a:rPr lang="en-US" sz="1500" dirty="0"/>
              <a:t>Term vs Public Record</a:t>
            </a:r>
          </a:p>
          <a:p>
            <a:r>
              <a:rPr lang="en-US" sz="1500" dirty="0"/>
              <a:t>Grade vs Public Record</a:t>
            </a:r>
          </a:p>
          <a:p>
            <a:r>
              <a:rPr lang="en-US" sz="1500" dirty="0"/>
              <a:t>Verification vs Public Record</a:t>
            </a:r>
          </a:p>
          <a:p>
            <a:r>
              <a:rPr lang="en-US" sz="1500" dirty="0"/>
              <a:t>Interest Rate vs Loan Status</a:t>
            </a:r>
          </a:p>
          <a:p>
            <a:r>
              <a:rPr lang="en-US" sz="1500" dirty="0"/>
              <a:t>Interest Rate vs Grade</a:t>
            </a:r>
          </a:p>
          <a:p>
            <a:r>
              <a:rPr lang="en-US" sz="1500" dirty="0"/>
              <a:t>Loan Amount vs Grade</a:t>
            </a:r>
          </a:p>
          <a:p>
            <a:r>
              <a:rPr lang="en-US" sz="1500" dirty="0" err="1"/>
              <a:t>Dti</a:t>
            </a:r>
            <a:r>
              <a:rPr lang="en-US" sz="1500" dirty="0"/>
              <a:t> vs Grade</a:t>
            </a:r>
          </a:p>
          <a:p>
            <a:r>
              <a:rPr lang="en-US" sz="1500" dirty="0" err="1"/>
              <a:t>Dti</a:t>
            </a:r>
            <a:r>
              <a:rPr lang="en-US" sz="1500" dirty="0"/>
              <a:t> vs Loan Status</a:t>
            </a:r>
          </a:p>
          <a:p>
            <a:r>
              <a:rPr lang="en-US" sz="1500" dirty="0" err="1"/>
              <a:t>Dti</a:t>
            </a:r>
            <a:r>
              <a:rPr lang="en-US" sz="1500" dirty="0"/>
              <a:t> vs Purpose</a:t>
            </a:r>
          </a:p>
          <a:p>
            <a:r>
              <a:rPr lang="en-US" sz="1500" dirty="0"/>
              <a:t>Loan Status vs Exp Level</a:t>
            </a:r>
          </a:p>
          <a:p>
            <a:r>
              <a:rPr lang="en-US" sz="1500" dirty="0"/>
              <a:t>Loan Status vs Loan to Income ratio</a:t>
            </a:r>
          </a:p>
          <a:p>
            <a:r>
              <a:rPr lang="en-US" sz="1500" dirty="0"/>
              <a:t>Annual Income vs Verification</a:t>
            </a:r>
          </a:p>
          <a:p>
            <a:r>
              <a:rPr lang="en-US" sz="1500" dirty="0"/>
              <a:t>Loan Amount Bucket vs Loan Status</a:t>
            </a:r>
          </a:p>
          <a:p>
            <a:r>
              <a:rPr lang="en-US" sz="1500" dirty="0" err="1"/>
              <a:t>Dti</a:t>
            </a:r>
            <a:r>
              <a:rPr lang="en-US" sz="1500" dirty="0"/>
              <a:t> Bucket vs Loan Status</a:t>
            </a:r>
          </a:p>
        </p:txBody>
      </p:sp>
      <p:sp>
        <p:nvSpPr>
          <p:cNvPr id="4" name="Data 3">
            <a:extLst>
              <a:ext uri="{FF2B5EF4-FFF2-40B4-BE49-F238E27FC236}">
                <a16:creationId xmlns:a16="http://schemas.microsoft.com/office/drawing/2014/main" id="{544F7DDF-78CB-7443-999A-230BCC001C91}"/>
              </a:ext>
            </a:extLst>
          </p:cNvPr>
          <p:cNvSpPr/>
          <p:nvPr/>
        </p:nvSpPr>
        <p:spPr>
          <a:xfrm>
            <a:off x="144815" y="2172643"/>
            <a:ext cx="233172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data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7284A896-805A-804E-B6A6-4D9FC764FDE0}"/>
              </a:ext>
            </a:extLst>
          </p:cNvPr>
          <p:cNvSpPr/>
          <p:nvPr/>
        </p:nvSpPr>
        <p:spPr>
          <a:xfrm>
            <a:off x="148955" y="3308020"/>
            <a:ext cx="23400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data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13B79A0B-1DAB-064F-8FF5-D8E69855F327}"/>
              </a:ext>
            </a:extLst>
          </p:cNvPr>
          <p:cNvSpPr/>
          <p:nvPr/>
        </p:nvSpPr>
        <p:spPr>
          <a:xfrm>
            <a:off x="137103" y="4443397"/>
            <a:ext cx="23400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 encoding issues if any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19DB96B2-F960-A24E-BF2C-D4D15B3B36A0}"/>
              </a:ext>
            </a:extLst>
          </p:cNvPr>
          <p:cNvSpPr/>
          <p:nvPr/>
        </p:nvSpPr>
        <p:spPr>
          <a:xfrm>
            <a:off x="136535" y="5578775"/>
            <a:ext cx="2340000" cy="7886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 Data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D17C1EEE-755D-2E45-9AAF-86B964F81C91}"/>
              </a:ext>
            </a:extLst>
          </p:cNvPr>
          <p:cNvSpPr/>
          <p:nvPr/>
        </p:nvSpPr>
        <p:spPr>
          <a:xfrm>
            <a:off x="3309947" y="1343590"/>
            <a:ext cx="23400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unwanted columns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4C60D6A0-04B2-284C-9E19-C9F27786EEC5}"/>
              </a:ext>
            </a:extLst>
          </p:cNvPr>
          <p:cNvSpPr/>
          <p:nvPr/>
        </p:nvSpPr>
        <p:spPr>
          <a:xfrm>
            <a:off x="3321801" y="2441660"/>
            <a:ext cx="23400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Cleanup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E148F2DC-3479-5D46-8308-D9A3A7A4A301}"/>
              </a:ext>
            </a:extLst>
          </p:cNvPr>
          <p:cNvSpPr>
            <a:spLocks noChangeAspect="1"/>
          </p:cNvSpPr>
          <p:nvPr/>
        </p:nvSpPr>
        <p:spPr>
          <a:xfrm>
            <a:off x="3321801" y="3384371"/>
            <a:ext cx="2340000" cy="29830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 - Univariate </a:t>
            </a:r>
          </a:p>
          <a:p>
            <a:r>
              <a:rPr lang="en-US" sz="1600" dirty="0"/>
              <a:t>Interest Rate</a:t>
            </a:r>
          </a:p>
          <a:p>
            <a:r>
              <a:rPr lang="en-US" sz="1600" dirty="0"/>
              <a:t>Loan Amount</a:t>
            </a:r>
          </a:p>
          <a:p>
            <a:r>
              <a:rPr lang="en-US" sz="1600" dirty="0"/>
              <a:t>Employment Length:</a:t>
            </a:r>
          </a:p>
          <a:p>
            <a:r>
              <a:rPr lang="en-US" sz="1600" dirty="0"/>
              <a:t>Grade</a:t>
            </a:r>
          </a:p>
          <a:p>
            <a:r>
              <a:rPr lang="en-US" sz="1600" dirty="0"/>
              <a:t>Home Ownership</a:t>
            </a:r>
          </a:p>
          <a:p>
            <a:r>
              <a:rPr lang="en-US" sz="1600" dirty="0"/>
              <a:t>Status</a:t>
            </a:r>
          </a:p>
          <a:p>
            <a:r>
              <a:rPr lang="en-US" sz="1600" dirty="0"/>
              <a:t>Purpose</a:t>
            </a:r>
          </a:p>
          <a:p>
            <a:r>
              <a:rPr lang="en-US" sz="1600" dirty="0"/>
              <a:t>Debt–to–income ratio</a:t>
            </a:r>
          </a:p>
        </p:txBody>
      </p:sp>
      <p:sp>
        <p:nvSpPr>
          <p:cNvPr id="23" name="Terminator 22">
            <a:extLst>
              <a:ext uri="{FF2B5EF4-FFF2-40B4-BE49-F238E27FC236}">
                <a16:creationId xmlns:a16="http://schemas.microsoft.com/office/drawing/2014/main" id="{C37B2F35-E541-2A41-AA1B-50F577DEAF76}"/>
              </a:ext>
            </a:extLst>
          </p:cNvPr>
          <p:cNvSpPr/>
          <p:nvPr/>
        </p:nvSpPr>
        <p:spPr>
          <a:xfrm>
            <a:off x="10415843" y="606431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7D2C9-1764-1C47-9BA5-9AD0ECF52993}"/>
              </a:ext>
            </a:extLst>
          </p:cNvPr>
          <p:cNvCxnSpPr>
            <a:stCxn id="2" idx="2"/>
            <a:endCxn id="4" idx="1"/>
          </p:cNvCxnSpPr>
          <p:nvPr/>
        </p:nvCxnSpPr>
        <p:spPr>
          <a:xfrm flipH="1">
            <a:off x="1310675" y="1649914"/>
            <a:ext cx="8280" cy="52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61112F-E018-9045-BB79-46005E7ACF32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310675" y="2785291"/>
            <a:ext cx="8280" cy="52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BDF899-EEFA-6547-A1AE-A4F58F85FD9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307103" y="3920668"/>
            <a:ext cx="11852" cy="52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437DB59-2330-584E-8A51-2D37D47F256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 flipH="1" flipV="1">
            <a:off x="381313" y="2268812"/>
            <a:ext cx="5023855" cy="3173412"/>
          </a:xfrm>
          <a:prstGeom prst="bentConnector5">
            <a:avLst>
              <a:gd name="adj1" fmla="val -4550"/>
              <a:gd name="adj2" fmla="val 50000"/>
              <a:gd name="adj3" fmla="val 104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521A33-3E0A-0B40-BC24-596EC49510E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479947" y="1956238"/>
            <a:ext cx="11854" cy="48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EB5375-BEFA-1141-846B-1D2A6E2B0A4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491801" y="3054308"/>
            <a:ext cx="0" cy="33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DFB981D-1F7B-AF4A-815F-7A4173F6D3C5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 flipH="1" flipV="1">
            <a:off x="3566295" y="2269094"/>
            <a:ext cx="5023856" cy="3172845"/>
          </a:xfrm>
          <a:prstGeom prst="bentConnector5">
            <a:avLst>
              <a:gd name="adj1" fmla="val -4550"/>
              <a:gd name="adj2" fmla="val 50000"/>
              <a:gd name="adj3" fmla="val 104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847F85E-FF99-8543-B294-135E6673519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 flipH="1" flipV="1">
            <a:off x="6756917" y="2251316"/>
            <a:ext cx="5023856" cy="3208399"/>
          </a:xfrm>
          <a:prstGeom prst="bentConnector5">
            <a:avLst>
              <a:gd name="adj1" fmla="val -4550"/>
              <a:gd name="adj2" fmla="val 50000"/>
              <a:gd name="adj3" fmla="val 104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DF3E25-28BF-284F-8822-AFDC82F983DE}"/>
              </a:ext>
            </a:extLst>
          </p:cNvPr>
          <p:cNvCxnSpPr>
            <a:cxnSpLocks/>
            <a:stCxn id="19" idx="2"/>
            <a:endCxn id="89" idx="0"/>
          </p:cNvCxnSpPr>
          <p:nvPr/>
        </p:nvCxnSpPr>
        <p:spPr>
          <a:xfrm flipH="1">
            <a:off x="10873043" y="5056045"/>
            <a:ext cx="2" cy="18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Process 88">
            <a:extLst>
              <a:ext uri="{FF2B5EF4-FFF2-40B4-BE49-F238E27FC236}">
                <a16:creationId xmlns:a16="http://schemas.microsoft.com/office/drawing/2014/main" id="{C3B9935B-E694-3C4E-83E8-5DD9F026F40A}"/>
              </a:ext>
            </a:extLst>
          </p:cNvPr>
          <p:cNvSpPr>
            <a:spLocks noChangeAspect="1"/>
          </p:cNvSpPr>
          <p:nvPr/>
        </p:nvSpPr>
        <p:spPr>
          <a:xfrm>
            <a:off x="9703043" y="5239125"/>
            <a:ext cx="2340000" cy="6421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 – Correlation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20F972-7C80-FD48-A7AA-3F89AFACF43C}"/>
              </a:ext>
            </a:extLst>
          </p:cNvPr>
          <p:cNvCxnSpPr>
            <a:cxnSpLocks/>
            <a:stCxn id="89" idx="2"/>
            <a:endCxn id="23" idx="0"/>
          </p:cNvCxnSpPr>
          <p:nvPr/>
        </p:nvCxnSpPr>
        <p:spPr>
          <a:xfrm>
            <a:off x="10873043" y="5881232"/>
            <a:ext cx="0" cy="18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D774D16-A7F2-E948-B1E9-1A5D9844F42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306535" y="5056045"/>
            <a:ext cx="568" cy="52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From the plots below : most of the interest rates lies between 9% to 14.5%. Highest rates of interest i.e., 24.40%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8A18203-1E74-6543-9444-558D6F90E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2887401"/>
            <a:ext cx="7399899" cy="29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From the plots below : the loan amount median is 10000,</a:t>
            </a:r>
          </a:p>
          <a:p>
            <a:r>
              <a:rPr lang="en-IN" sz="1600" dirty="0"/>
              <a:t>Maximum number of people tend to take loan amount of 10000, and And very few people took more than $ 15000 loan amount.</a:t>
            </a:r>
          </a:p>
          <a:p>
            <a:r>
              <a:rPr lang="en-IN" sz="1600" dirty="0"/>
              <a:t>No significance inference on default status based on these variables:</a:t>
            </a:r>
          </a:p>
          <a:p>
            <a:pPr lvl="1"/>
            <a:r>
              <a:rPr lang="en-IN" sz="1600" b="1" dirty="0" err="1"/>
              <a:t>funded_amnt</a:t>
            </a:r>
            <a:r>
              <a:rPr lang="en-IN" sz="1600" dirty="0"/>
              <a:t>: Lending club approved most of Applied loan </a:t>
            </a:r>
            <a:r>
              <a:rPr lang="en-IN" sz="1600" dirty="0" err="1"/>
              <a:t>amount.Funded</a:t>
            </a:r>
            <a:r>
              <a:rPr lang="en-IN" sz="1600" dirty="0"/>
              <a:t> amount data is proportion to loan Amount, Which tells us that Lending club approved most of Applied loan amount.</a:t>
            </a:r>
          </a:p>
          <a:p>
            <a:pPr lvl="1"/>
            <a:r>
              <a:rPr lang="en-IN" sz="1600" b="1" dirty="0" err="1"/>
              <a:t>funded_amnt_inv</a:t>
            </a:r>
            <a:r>
              <a:rPr lang="en-IN" sz="1600" dirty="0" err="1"/>
              <a:t>:The</a:t>
            </a:r>
            <a:r>
              <a:rPr lang="en-IN" sz="1600" dirty="0"/>
              <a:t> total amount committed by investors for that loan at that point in </a:t>
            </a:r>
            <a:r>
              <a:rPr lang="en-IN" sz="1600" dirty="0" err="1"/>
              <a:t>time.Borrowers</a:t>
            </a:r>
            <a:r>
              <a:rPr lang="en-IN" sz="1600" dirty="0"/>
              <a:t> got 100% loan amount from investors.</a:t>
            </a:r>
          </a:p>
          <a:p>
            <a:endParaRPr lang="en-IN" sz="20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BFD9D47-AF00-2540-864C-E945CC4B2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387936"/>
            <a:ext cx="7198360" cy="281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8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Maximum loan seekers are from the group 10+ years followed by Juniors between 0 to 3 years</a:t>
            </a:r>
            <a:endParaRPr lang="en-IN" sz="20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C2EAF0E-B239-B34A-B899-02A1AD501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89219"/>
            <a:ext cx="6541477" cy="29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4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Most borrowers fall under A and B grades than other grades</a:t>
            </a:r>
            <a:endParaRPr lang="en-IN" sz="20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343EB4A-5D66-CF45-9E35-0BB0629FE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89220"/>
            <a:ext cx="6541477" cy="29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8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Analysis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83030"/>
            <a:ext cx="11168742" cy="4816157"/>
          </a:xfrm>
        </p:spPr>
        <p:txBody>
          <a:bodyPr>
            <a:normAutofit/>
          </a:bodyPr>
          <a:lstStyle/>
          <a:p>
            <a:r>
              <a:rPr lang="en-IN" sz="1600" dirty="0"/>
              <a:t>Most borrowers either stay in rented properties or have mortgaged their homes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6789E43-F940-1B45-81A3-956C26550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3241489"/>
            <a:ext cx="6541477" cy="295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4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2778</TotalTime>
  <Words>1677</Words>
  <Application>Microsoft Macintosh PowerPoint</Application>
  <PresentationFormat>Widescreen</PresentationFormat>
  <Paragraphs>213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Lending Club Analysis </vt:lpstr>
      <vt:lpstr> Problem Statement</vt:lpstr>
      <vt:lpstr>Business Objective/ End Expectation from Lending club</vt:lpstr>
      <vt:lpstr> The Approach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Analysis and Findings</vt:lpstr>
      <vt:lpstr>Conclusion</vt:lpstr>
      <vt:lpstr>Conclusion</vt:lpstr>
      <vt:lpstr>Broader Strategy </vt:lpstr>
      <vt:lpstr>Key Outcome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Chetan Karnik</cp:lastModifiedBy>
  <cp:revision>58</cp:revision>
  <dcterms:created xsi:type="dcterms:W3CDTF">2016-06-09T08:16:28Z</dcterms:created>
  <dcterms:modified xsi:type="dcterms:W3CDTF">2021-07-18T17:26:55Z</dcterms:modified>
</cp:coreProperties>
</file>