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97" autoAdjust="0"/>
  </p:normalViewPr>
  <p:slideViewPr>
    <p:cSldViewPr snapToGrid="0">
      <p:cViewPr varScale="1">
        <p:scale>
          <a:sx n="75" d="100"/>
          <a:sy n="75" d="100"/>
        </p:scale>
        <p:origin x="-562" y="-72"/>
      </p:cViewPr>
      <p:guideLst>
        <p:guide orient="horz" pos="792"/>
        <p:guide orient="horz" pos="1080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5336930" y="2848708"/>
            <a:ext cx="615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AgriCure</a:t>
            </a:r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Plant Disease Detection System </a:t>
            </a:r>
            <a:r>
              <a:rPr lang="en-I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xmlns="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:a16="http://schemas.microsoft.com/office/drawing/2014/main" xmlns="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47950" y="902198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 smtClean="0">
                <a:latin typeface="+mn-lt"/>
              </a:rPr>
              <a:t> </a:t>
            </a:r>
            <a:endParaRPr lang="en-IN" sz="1200" b="1" dirty="0"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xmlns="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846841" y="1389966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4978" y="1389184"/>
            <a:ext cx="8528537" cy="468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Deep Learning</a:t>
            </a:r>
            <a:r>
              <a:rPr lang="en-US" dirty="0" smtClean="0"/>
              <a:t>: Apply CNNs for plant disease detection using image data.</a:t>
            </a:r>
          </a:p>
          <a:p>
            <a:r>
              <a:rPr lang="en-US" b="1" dirty="0" smtClean="0"/>
              <a:t>Image Preprocessing</a:t>
            </a:r>
            <a:r>
              <a:rPr lang="en-US" dirty="0" smtClean="0"/>
              <a:t>: Learn essential techniques like resizing and color normalization.</a:t>
            </a:r>
          </a:p>
          <a:p>
            <a:r>
              <a:rPr lang="en-US" b="1" dirty="0" smtClean="0"/>
              <a:t>Model Deployment</a:t>
            </a:r>
            <a:r>
              <a:rPr lang="en-US" dirty="0" smtClean="0"/>
              <a:t>: Deploy AI models using </a:t>
            </a:r>
            <a:r>
              <a:rPr lang="en-US" dirty="0" err="1" smtClean="0"/>
              <a:t>Streamlit</a:t>
            </a:r>
            <a:r>
              <a:rPr lang="en-US" dirty="0" smtClean="0"/>
              <a:t> for real-time disease detection.</a:t>
            </a:r>
          </a:p>
          <a:p>
            <a:r>
              <a:rPr lang="en-US" b="1" dirty="0" smtClean="0"/>
              <a:t>Python Libraries</a:t>
            </a:r>
            <a:r>
              <a:rPr lang="en-US" dirty="0" smtClean="0"/>
              <a:t>: Use 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r>
              <a:rPr lang="en-US" dirty="0" err="1" smtClean="0"/>
              <a:t>OpenCV</a:t>
            </a:r>
            <a:r>
              <a:rPr lang="en-US" dirty="0" smtClean="0"/>
              <a:t>, and Pillow for image </a:t>
            </a:r>
          </a:p>
          <a:p>
            <a:r>
              <a:rPr lang="en-US" dirty="0" smtClean="0"/>
              <a:t>processing and model building.</a:t>
            </a:r>
          </a:p>
          <a:p>
            <a:r>
              <a:rPr lang="en-US" b="1" dirty="0" smtClean="0"/>
              <a:t>Web Interface</a:t>
            </a:r>
            <a:r>
              <a:rPr lang="en-US" dirty="0" smtClean="0"/>
              <a:t>: Build user-friendly interfaces for easy interaction with the system.</a:t>
            </a:r>
          </a:p>
          <a:p>
            <a:r>
              <a:rPr lang="en-US" b="1" dirty="0" smtClean="0"/>
              <a:t>Data Handling</a:t>
            </a:r>
            <a:r>
              <a:rPr lang="en-US" dirty="0" smtClean="0"/>
              <a:t>: Manage large datasets for training and evaluating deep learning models.</a:t>
            </a:r>
          </a:p>
          <a:p>
            <a:r>
              <a:rPr lang="en-US" b="1" dirty="0" smtClean="0"/>
              <a:t>Cloud Integration</a:t>
            </a:r>
            <a:r>
              <a:rPr lang="en-US" dirty="0" smtClean="0"/>
              <a:t>: Deploy applications to cloud platforms for global access.</a:t>
            </a:r>
          </a:p>
          <a:p>
            <a:r>
              <a:rPr lang="en-US" b="1" dirty="0" smtClean="0"/>
              <a:t>Sustainable Agriculture</a:t>
            </a:r>
            <a:r>
              <a:rPr lang="en-US" dirty="0" smtClean="0"/>
              <a:t>: Utilize AI to support sustainable farming practices.</a:t>
            </a:r>
          </a:p>
          <a:p>
            <a:r>
              <a:rPr lang="en-US" b="1" dirty="0" smtClean="0"/>
              <a:t>AI in Agriculture</a:t>
            </a:r>
            <a:r>
              <a:rPr lang="en-US" dirty="0" smtClean="0"/>
              <a:t>: Recognize the role of AI in improving crop yield and health.</a:t>
            </a:r>
          </a:p>
          <a:p>
            <a:r>
              <a:rPr lang="en-US" b="1" dirty="0" smtClean="0"/>
              <a:t>Collaboration Tools</a:t>
            </a:r>
            <a:r>
              <a:rPr lang="en-US" dirty="0" smtClean="0"/>
              <a:t>: Use version control and collaboration tools like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8938" y="1593867"/>
            <a:ext cx="10154295" cy="5264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Python</a:t>
            </a:r>
            <a:r>
              <a:rPr lang="en-US" dirty="0" smtClean="0"/>
              <a:t>: Primary programming language for model development, image processing, and web interface.</a:t>
            </a:r>
          </a:p>
          <a:p>
            <a:r>
              <a:rPr lang="en-US" b="1" dirty="0" err="1" smtClean="0"/>
              <a:t>Tensorflow</a:t>
            </a:r>
            <a:r>
              <a:rPr lang="en-US" b="1" dirty="0" smtClean="0"/>
              <a:t>/</a:t>
            </a:r>
            <a:r>
              <a:rPr lang="en-US" b="1" dirty="0" err="1" smtClean="0"/>
              <a:t>Keras</a:t>
            </a:r>
            <a:r>
              <a:rPr lang="en-US" dirty="0" smtClean="0"/>
              <a:t>: Deep learning frameworks used to build, train, and deploy the CNN model for plant disease detection.</a:t>
            </a:r>
          </a:p>
          <a:p>
            <a:r>
              <a:rPr lang="en-US" b="1" dirty="0" err="1" smtClean="0"/>
              <a:t>OpenCV</a:t>
            </a:r>
            <a:r>
              <a:rPr lang="en-US" dirty="0" smtClean="0"/>
              <a:t>: Library for image preprocessing tasks like resizing, color conversion, and handling uploaded/captured images.</a:t>
            </a:r>
          </a:p>
          <a:p>
            <a:r>
              <a:rPr lang="en-US" b="1" dirty="0" err="1" smtClean="0"/>
              <a:t>NumPy</a:t>
            </a:r>
            <a:r>
              <a:rPr lang="en-US" dirty="0" smtClean="0"/>
              <a:t>: Used for numerical operations and handling image data during preprocessing and prediction.</a:t>
            </a:r>
          </a:p>
          <a:p>
            <a:r>
              <a:rPr lang="en-US" b="1" dirty="0" smtClean="0"/>
              <a:t>Pillow (PIL)</a:t>
            </a:r>
            <a:r>
              <a:rPr lang="en-US" dirty="0" smtClean="0"/>
              <a:t>: For opening, manipulating, and processing image data in Python.</a:t>
            </a:r>
          </a:p>
          <a:p>
            <a:r>
              <a:rPr lang="en-US" b="1" dirty="0" err="1" smtClean="0"/>
              <a:t>Streamlit</a:t>
            </a:r>
            <a:r>
              <a:rPr lang="en-US" dirty="0" smtClean="0"/>
              <a:t>: Web framework for building the interactive front-end, allowing users to upload images and view predictions.</a:t>
            </a:r>
          </a:p>
          <a:p>
            <a:r>
              <a:rPr lang="en-US" b="1" dirty="0" err="1" smtClean="0"/>
              <a:t>Pretrained</a:t>
            </a:r>
            <a:r>
              <a:rPr lang="en-US" b="1" dirty="0" smtClean="0"/>
              <a:t> CNN Models </a:t>
            </a:r>
            <a:r>
              <a:rPr lang="en-US" dirty="0" err="1" smtClean="0"/>
              <a:t>Pretrained</a:t>
            </a:r>
            <a:r>
              <a:rPr lang="en-US" dirty="0" smtClean="0"/>
              <a:t> models fine-tuned for plant disease detection, improving training speed and accuracy.</a:t>
            </a:r>
          </a:p>
          <a:p>
            <a:r>
              <a:rPr lang="en-US" b="1" dirty="0" smtClean="0"/>
              <a:t>Cloud Platforms :</a:t>
            </a:r>
            <a:r>
              <a:rPr lang="en-US" dirty="0" smtClean="0"/>
              <a:t>For deploying the model and web application to ensure remote access and scalability.</a:t>
            </a:r>
          </a:p>
          <a:p>
            <a:r>
              <a:rPr lang="en-US" b="1" dirty="0" err="1" smtClean="0"/>
              <a:t>Jupyter</a:t>
            </a:r>
            <a:r>
              <a:rPr lang="en-US" b="1" dirty="0" smtClean="0"/>
              <a:t> Notebook</a:t>
            </a:r>
            <a:r>
              <a:rPr lang="en-US" dirty="0" smtClean="0"/>
              <a:t>: Used for model prototyping, training, and evaluation during development.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/ </a:t>
            </a:r>
            <a:r>
              <a:rPr lang="en-US" b="1" dirty="0" err="1" smtClean="0"/>
              <a:t>GitHub</a:t>
            </a:r>
            <a:r>
              <a:rPr lang="en-US" dirty="0" smtClean="0"/>
              <a:t>: For version control, code collaboration, and seamless project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404446" y="940774"/>
            <a:ext cx="6919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13163"/>
                </a:solidFill>
              </a:rPr>
              <a:t>Methodology</a:t>
            </a:r>
            <a:r>
              <a:rPr lang="en-US" sz="1800" b="1" dirty="0" smtClean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1163" y="1397977"/>
            <a:ext cx="11500337" cy="5551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Collection</a:t>
            </a:r>
            <a:r>
              <a:rPr lang="en-US" dirty="0" smtClean="0"/>
              <a:t>: Gather a diverse set of labeled plant images (healthy and diseased) from public datasets</a:t>
            </a:r>
          </a:p>
          <a:p>
            <a:r>
              <a:rPr lang="en-US" b="1" dirty="0" smtClean="0"/>
              <a:t>Data Preprocessing</a:t>
            </a:r>
            <a:r>
              <a:rPr lang="en-US" dirty="0" smtClean="0"/>
              <a:t>: Resize images to a consistent size, normalize pixel values, and apply data augmentation techniques to improve model robustness.</a:t>
            </a:r>
          </a:p>
          <a:p>
            <a:r>
              <a:rPr lang="en-US" b="1" dirty="0" smtClean="0"/>
              <a:t>Model Selection</a:t>
            </a:r>
            <a:r>
              <a:rPr lang="en-US" dirty="0" smtClean="0"/>
              <a:t>: Choose a Convolution Neural Network (CNN), either pre-trained or custom-built, for image classification.</a:t>
            </a:r>
          </a:p>
          <a:p>
            <a:r>
              <a:rPr lang="en-US" b="1" dirty="0" smtClean="0"/>
              <a:t>Model Training</a:t>
            </a:r>
            <a:r>
              <a:rPr lang="en-US" dirty="0" smtClean="0"/>
              <a:t>: Split the dataset into training, validation, and test sets. Tune </a:t>
            </a:r>
            <a:r>
              <a:rPr lang="en-US" dirty="0" err="1" smtClean="0"/>
              <a:t>hyperparameter’s</a:t>
            </a:r>
            <a:r>
              <a:rPr lang="en-US" dirty="0" smtClean="0"/>
              <a:t> and train the model with a categorical cross-entropy loss function and an optimizer like Adam.</a:t>
            </a:r>
          </a:p>
          <a:p>
            <a:r>
              <a:rPr lang="en-US" b="1" dirty="0" smtClean="0"/>
              <a:t>Model Evaluation</a:t>
            </a:r>
            <a:r>
              <a:rPr lang="en-US" dirty="0" smtClean="0"/>
              <a:t>: Assess model performance using metrics such as accuracy, precision, recall, F1 score, and confusion matrix.</a:t>
            </a:r>
          </a:p>
          <a:p>
            <a:r>
              <a:rPr lang="en-US" b="1" dirty="0" smtClean="0"/>
              <a:t>Web Interface Development</a:t>
            </a:r>
            <a:r>
              <a:rPr lang="en-US" dirty="0" smtClean="0"/>
              <a:t>: Integrate the model into a web application using </a:t>
            </a:r>
            <a:r>
              <a:rPr lang="en-US" b="1" dirty="0" err="1" smtClean="0"/>
              <a:t>Streamlit</a:t>
            </a:r>
            <a:r>
              <a:rPr lang="en-US" dirty="0" smtClean="0"/>
              <a:t>, allowing users to upload or capture plant images for prediction.</a:t>
            </a:r>
          </a:p>
          <a:p>
            <a:r>
              <a:rPr lang="en-US" b="1" dirty="0" smtClean="0"/>
              <a:t>Prediction &amp; Results Display</a:t>
            </a:r>
            <a:r>
              <a:rPr lang="en-US" dirty="0" smtClean="0"/>
              <a:t>: Preprocess images, make predictions with the model, and display predicted disease names along with confidence levels.</a:t>
            </a:r>
          </a:p>
          <a:p>
            <a:r>
              <a:rPr lang="en-US" b="1" dirty="0" smtClean="0"/>
              <a:t>Real-Time Prediction</a:t>
            </a:r>
            <a:r>
              <a:rPr lang="en-US" dirty="0" smtClean="0"/>
              <a:t>: Implement real-time plant disease detection with fast prediction times through a webcam or mobile device.</a:t>
            </a:r>
          </a:p>
          <a:p>
            <a:r>
              <a:rPr lang="en-US" b="1" dirty="0" smtClean="0"/>
              <a:t>Deployment</a:t>
            </a:r>
            <a:r>
              <a:rPr lang="en-US" dirty="0" smtClean="0"/>
              <a:t>: Host the trained model on a cloud platform.</a:t>
            </a:r>
          </a:p>
          <a:p>
            <a:r>
              <a:rPr lang="en-US" b="1" dirty="0" smtClean="0"/>
              <a:t>Continuous Improvement</a:t>
            </a:r>
            <a:r>
              <a:rPr lang="en-US" dirty="0" smtClean="0"/>
              <a:t>: Gather user feedback, retrain the model with new data, and update the system to handle new diseases or plant varieties.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9277" y="1600199"/>
            <a:ext cx="9258300" cy="440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Significant Threat</a:t>
            </a:r>
            <a:r>
              <a:rPr lang="en-US" dirty="0" smtClean="0"/>
              <a:t>: Plant diseases greatly impact crop yield and quality, affecting both small and large-scale farmers.</a:t>
            </a:r>
          </a:p>
          <a:p>
            <a:endParaRPr lang="en-US" dirty="0" smtClean="0"/>
          </a:p>
          <a:p>
            <a:r>
              <a:rPr lang="en-US" b="1" dirty="0" smtClean="0"/>
              <a:t>Importance of Early Detection</a:t>
            </a:r>
            <a:r>
              <a:rPr lang="en-US" dirty="0" smtClean="0"/>
              <a:t>: Timely identification of plant diseases is essential for effective intervention and crop health maintenance.</a:t>
            </a:r>
          </a:p>
          <a:p>
            <a:endParaRPr lang="en-US" dirty="0" smtClean="0"/>
          </a:p>
          <a:p>
            <a:r>
              <a:rPr lang="en-US" b="1" dirty="0" smtClean="0"/>
              <a:t>Traditional Methods</a:t>
            </a:r>
            <a:r>
              <a:rPr lang="en-US" dirty="0" smtClean="0"/>
              <a:t>: Current methods like expert knowledge and visual inspection are time-consuming, often inaccurate, and not feasible on a large scale.</a:t>
            </a:r>
          </a:p>
          <a:p>
            <a:endParaRPr lang="en-US" dirty="0" smtClean="0"/>
          </a:p>
          <a:p>
            <a:r>
              <a:rPr lang="en-US" b="1" dirty="0" smtClean="0"/>
              <a:t>Advancement in Technology</a:t>
            </a:r>
            <a:r>
              <a:rPr lang="en-US" dirty="0" smtClean="0"/>
              <a:t>: Machine learning and computer vision offer the potential to automate and enhance the plant disease detection process.</a:t>
            </a:r>
          </a:p>
          <a:p>
            <a:endParaRPr lang="en-US" dirty="0" smtClean="0"/>
          </a:p>
          <a:p>
            <a:r>
              <a:rPr lang="en-US" b="1" dirty="0" smtClean="0"/>
              <a:t>Deep Learning Models</a:t>
            </a:r>
            <a:r>
              <a:rPr lang="en-US" dirty="0" smtClean="0"/>
              <a:t>: Training deep learning models on large datasets of plant images enables fast, accurate disease detection from photographs.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108" y="1477109"/>
            <a:ext cx="11480895" cy="468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Dataset Acquisition and Preparation:</a:t>
            </a:r>
            <a:br>
              <a:rPr lang="en-US" dirty="0" smtClean="0"/>
            </a:br>
            <a:r>
              <a:rPr lang="en-US" dirty="0" smtClean="0"/>
              <a:t>- Collect a dataset of 87,000 RGB images of healthy and diseased leaves across 38 classes.</a:t>
            </a:r>
            <a:br>
              <a:rPr lang="en-US" dirty="0" smtClean="0"/>
            </a:br>
            <a:r>
              <a:rPr lang="en-US" dirty="0" smtClean="0"/>
              <a:t>- Preprocess the images for uniform size and resolution.</a:t>
            </a:r>
            <a:br>
              <a:rPr lang="en-US" dirty="0" smtClean="0"/>
            </a:br>
            <a:r>
              <a:rPr lang="en-US" dirty="0" smtClean="0"/>
              <a:t>- Label the images with plant species and corresponding disease types.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Model Development:</a:t>
            </a:r>
            <a:br>
              <a:rPr lang="en-US" dirty="0" smtClean="0"/>
            </a:br>
            <a:r>
              <a:rPr lang="en-US" dirty="0" smtClean="0"/>
              <a:t>- Train a CNN using frameworks like </a:t>
            </a:r>
            <a:r>
              <a:rPr lang="en-US" dirty="0" err="1" smtClean="0"/>
              <a:t>TensorFlow</a:t>
            </a:r>
            <a:r>
              <a:rPr lang="en-US" dirty="0" smtClean="0"/>
              <a:t> or </a:t>
            </a:r>
            <a:r>
              <a:rPr lang="en-US" dirty="0" err="1" smtClean="0"/>
              <a:t>Keras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- Optimize </a:t>
            </a:r>
            <a:r>
              <a:rPr lang="en-US" dirty="0" err="1" smtClean="0"/>
              <a:t>hyperparameter’s</a:t>
            </a:r>
            <a:r>
              <a:rPr lang="en-US" dirty="0" smtClean="0"/>
              <a:t> such as learning rate, batch size, and kernel size.</a:t>
            </a:r>
            <a:br>
              <a:rPr lang="en-US" dirty="0" smtClean="0"/>
            </a:br>
            <a:r>
              <a:rPr lang="en-US" dirty="0" smtClean="0"/>
              <a:t>- Incorporate transfer learning techniques for feature extraction.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 Model Evaluation and Tuning:</a:t>
            </a:r>
            <a:br>
              <a:rPr lang="en-US" dirty="0" smtClean="0"/>
            </a:br>
            <a:r>
              <a:rPr lang="en-US" dirty="0" smtClean="0"/>
              <a:t>- Evaluate the model using metrics like accuracy, precision, recall, and F1-score.</a:t>
            </a:r>
            <a:br>
              <a:rPr lang="en-US" dirty="0" smtClean="0"/>
            </a:br>
            <a:r>
              <a:rPr lang="en-US" dirty="0" smtClean="0"/>
              <a:t>- Refine based on results to enhance accuracy.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4. Deployment:</a:t>
            </a:r>
            <a:br>
              <a:rPr lang="en-US" dirty="0" smtClean="0"/>
            </a:br>
            <a:r>
              <a:rPr lang="en-US" dirty="0" smtClean="0"/>
              <a:t>- Develop a user-friendly application using </a:t>
            </a:r>
            <a:r>
              <a:rPr lang="en-US" dirty="0" err="1" smtClean="0"/>
              <a:t>Streamlit</a:t>
            </a:r>
            <a:r>
              <a:rPr lang="en-US" dirty="0" smtClean="0"/>
              <a:t> for real-time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085" y="1591408"/>
            <a:ext cx="10939527" cy="325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Accurate Disease Detection</a:t>
            </a:r>
            <a:r>
              <a:rPr lang="en-US" dirty="0" smtClean="0"/>
              <a:t>: The system uses deep learning (CNNs) to accurately detect and classify plant diseases from images, aiding in precise diagnosis.</a:t>
            </a:r>
          </a:p>
          <a:p>
            <a:r>
              <a:rPr lang="en-US" b="1" dirty="0" smtClean="0"/>
              <a:t>User-Friendly Interface</a:t>
            </a:r>
            <a:r>
              <a:rPr lang="en-US" dirty="0" smtClean="0"/>
              <a:t>: Powered by </a:t>
            </a:r>
            <a:r>
              <a:rPr lang="en-US" dirty="0" err="1" smtClean="0"/>
              <a:t>Streamlit</a:t>
            </a:r>
            <a:r>
              <a:rPr lang="en-US" dirty="0" smtClean="0"/>
              <a:t>, the system provides an easy-to-use interface for farmers and users to upload images or capture real-time data for disease identification.</a:t>
            </a:r>
          </a:p>
          <a:p>
            <a:r>
              <a:rPr lang="en-US" b="1" dirty="0" smtClean="0"/>
              <a:t>Technological Efficiency</a:t>
            </a:r>
            <a:r>
              <a:rPr lang="en-US" dirty="0" smtClean="0"/>
              <a:t>: Built using Python, </a:t>
            </a:r>
            <a:r>
              <a:rPr lang="en-US" dirty="0" err="1" smtClean="0"/>
              <a:t>TensorFlow</a:t>
            </a:r>
            <a:r>
              <a:rPr lang="en-US" dirty="0" smtClean="0"/>
              <a:t>/</a:t>
            </a:r>
            <a:r>
              <a:rPr lang="en-US" dirty="0" err="1" smtClean="0"/>
              <a:t>Keras</a:t>
            </a:r>
            <a:r>
              <a:rPr lang="en-US" dirty="0" smtClean="0"/>
              <a:t>, and </a:t>
            </a:r>
            <a:r>
              <a:rPr lang="en-US" dirty="0" err="1" smtClean="0"/>
              <a:t>OpenCV</a:t>
            </a:r>
            <a:r>
              <a:rPr lang="en-US" dirty="0" smtClean="0"/>
              <a:t>, the system efficiently processes images and makes predictions with high accuracy.</a:t>
            </a:r>
          </a:p>
          <a:p>
            <a:r>
              <a:rPr lang="en-US" b="1" dirty="0" smtClean="0"/>
              <a:t>Scalability and Accessibility</a:t>
            </a:r>
            <a:r>
              <a:rPr lang="en-US" dirty="0" smtClean="0"/>
              <a:t>: The system can be deployed on cloud platforms, making it accessible globally, allowing users to easily access the service from various devices.</a:t>
            </a:r>
          </a:p>
          <a:p>
            <a:r>
              <a:rPr lang="en-US" b="1" dirty="0" smtClean="0"/>
              <a:t>Impact on Agriculture</a:t>
            </a:r>
            <a:r>
              <a:rPr lang="en-US" dirty="0" smtClean="0"/>
              <a:t>: The tool empowers farmers to take timely actions for crop protection, ultimately contributing to sustainable agriculture and improved crop yield.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6054" y="5539154"/>
            <a:ext cx="435247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🌱 </a:t>
            </a:r>
            <a:r>
              <a:rPr lang="en-US" b="1" dirty="0" smtClean="0"/>
              <a:t>Thank you for your attention!</a:t>
            </a:r>
            <a:r>
              <a:rPr lang="en-US" dirty="0" smtClean="0"/>
              <a:t> 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64</TotalTime>
  <Words>807</Words>
  <Application>Microsoft Office PowerPoint</Application>
  <PresentationFormat>Custom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Session 01 Design Thinking &amp; Critical Thinking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Hp</cp:lastModifiedBy>
  <cp:revision>8</cp:revision>
  <dcterms:created xsi:type="dcterms:W3CDTF">2024-12-31T09:40:01Z</dcterms:created>
  <dcterms:modified xsi:type="dcterms:W3CDTF">2025-01-13T06:12:22Z</dcterms:modified>
</cp:coreProperties>
</file>