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3"/>
  </p:notesMasterIdLst>
  <p:sldIdLst>
    <p:sldId id="256" r:id="rId2"/>
    <p:sldId id="258" r:id="rId3"/>
    <p:sldId id="259" r:id="rId4"/>
    <p:sldId id="257" r:id="rId5"/>
    <p:sldId id="260" r:id="rId6"/>
    <p:sldId id="261" r:id="rId7"/>
    <p:sldId id="264" r:id="rId8"/>
    <p:sldId id="262"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5C503-EAA4-4D4C-8B33-B5375512915F}" type="datetimeFigureOut">
              <a:rPr lang="en-IN" smtClean="0"/>
              <a:t>25-08-2020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4D7A39-AF00-41D2-B0C4-51DCCD9DC80E}" type="slidenum">
              <a:rPr lang="en-IN" smtClean="0"/>
              <a:t>‹#›</a:t>
            </a:fld>
            <a:endParaRPr lang="en-IN"/>
          </a:p>
        </p:txBody>
      </p:sp>
    </p:spTree>
    <p:extLst>
      <p:ext uri="{BB962C8B-B14F-4D97-AF65-F5344CB8AC3E}">
        <p14:creationId xmlns:p14="http://schemas.microsoft.com/office/powerpoint/2010/main" val="829700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0DF1AF6F-347C-45CC-A2DB-E28DD97C80F7}" type="datetimeFigureOut">
              <a:rPr lang="en-IN" smtClean="0"/>
              <a:t>25-08-2020</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765BFAC9-54CB-40EA-9224-D3C6F70D548F}"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2587064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F1AF6F-347C-45CC-A2DB-E28DD97C80F7}" type="datetimeFigureOut">
              <a:rPr lang="en-IN" smtClean="0"/>
              <a:t>25-08-2020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5BFAC9-54CB-40EA-9224-D3C6F70D548F}" type="slidenum">
              <a:rPr lang="en-IN" smtClean="0"/>
              <a:t>‹#›</a:t>
            </a:fld>
            <a:endParaRPr lang="en-IN"/>
          </a:p>
        </p:txBody>
      </p:sp>
    </p:spTree>
    <p:extLst>
      <p:ext uri="{BB962C8B-B14F-4D97-AF65-F5344CB8AC3E}">
        <p14:creationId xmlns:p14="http://schemas.microsoft.com/office/powerpoint/2010/main" val="3076023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0DF1AF6F-347C-45CC-A2DB-E28DD97C80F7}" type="datetimeFigureOut">
              <a:rPr lang="en-IN" smtClean="0"/>
              <a:t>25-08-2020</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765BFAC9-54CB-40EA-9224-D3C6F70D548F}"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0755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F1AF6F-347C-45CC-A2DB-E28DD97C80F7}" type="datetimeFigureOut">
              <a:rPr lang="en-IN" smtClean="0"/>
              <a:t>25-08-2020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5BFAC9-54CB-40EA-9224-D3C6F70D548F}" type="slidenum">
              <a:rPr lang="en-IN" smtClean="0"/>
              <a:t>‹#›</a:t>
            </a:fld>
            <a:endParaRPr lang="en-IN"/>
          </a:p>
        </p:txBody>
      </p:sp>
    </p:spTree>
    <p:extLst>
      <p:ext uri="{BB962C8B-B14F-4D97-AF65-F5344CB8AC3E}">
        <p14:creationId xmlns:p14="http://schemas.microsoft.com/office/powerpoint/2010/main" val="3515241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0DF1AF6F-347C-45CC-A2DB-E28DD97C80F7}" type="datetimeFigureOut">
              <a:rPr lang="en-IN" smtClean="0"/>
              <a:t>25-08-2020</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765BFAC9-54CB-40EA-9224-D3C6F70D548F}"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13952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F1AF6F-347C-45CC-A2DB-E28DD97C80F7}" type="datetimeFigureOut">
              <a:rPr lang="en-IN" smtClean="0"/>
              <a:t>25-08-2020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5BFAC9-54CB-40EA-9224-D3C6F70D548F}" type="slidenum">
              <a:rPr lang="en-IN" smtClean="0"/>
              <a:t>‹#›</a:t>
            </a:fld>
            <a:endParaRPr lang="en-IN"/>
          </a:p>
        </p:txBody>
      </p:sp>
    </p:spTree>
    <p:extLst>
      <p:ext uri="{BB962C8B-B14F-4D97-AF65-F5344CB8AC3E}">
        <p14:creationId xmlns:p14="http://schemas.microsoft.com/office/powerpoint/2010/main" val="381489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F1AF6F-347C-45CC-A2DB-E28DD97C80F7}" type="datetimeFigureOut">
              <a:rPr lang="en-IN" smtClean="0"/>
              <a:t>25-08-2020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5BFAC9-54CB-40EA-9224-D3C6F70D548F}" type="slidenum">
              <a:rPr lang="en-IN" smtClean="0"/>
              <a:t>‹#›</a:t>
            </a:fld>
            <a:endParaRPr lang="en-IN"/>
          </a:p>
        </p:txBody>
      </p:sp>
    </p:spTree>
    <p:extLst>
      <p:ext uri="{BB962C8B-B14F-4D97-AF65-F5344CB8AC3E}">
        <p14:creationId xmlns:p14="http://schemas.microsoft.com/office/powerpoint/2010/main" val="45728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F1AF6F-347C-45CC-A2DB-E28DD97C80F7}" type="datetimeFigureOut">
              <a:rPr lang="en-IN" smtClean="0"/>
              <a:t>25-08-2020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5BFAC9-54CB-40EA-9224-D3C6F70D548F}" type="slidenum">
              <a:rPr lang="en-IN" smtClean="0"/>
              <a:t>‹#›</a:t>
            </a:fld>
            <a:endParaRPr lang="en-IN"/>
          </a:p>
        </p:txBody>
      </p:sp>
    </p:spTree>
    <p:extLst>
      <p:ext uri="{BB962C8B-B14F-4D97-AF65-F5344CB8AC3E}">
        <p14:creationId xmlns:p14="http://schemas.microsoft.com/office/powerpoint/2010/main" val="2085455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0DF1AF6F-347C-45CC-A2DB-E28DD97C80F7}" type="datetimeFigureOut">
              <a:rPr lang="en-IN" smtClean="0"/>
              <a:t>25-08-2020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5BFAC9-54CB-40EA-9224-D3C6F70D548F}" type="slidenum">
              <a:rPr lang="en-IN" smtClean="0"/>
              <a:t>‹#›</a:t>
            </a:fld>
            <a:endParaRPr lang="en-IN"/>
          </a:p>
        </p:txBody>
      </p:sp>
    </p:spTree>
    <p:extLst>
      <p:ext uri="{BB962C8B-B14F-4D97-AF65-F5344CB8AC3E}">
        <p14:creationId xmlns:p14="http://schemas.microsoft.com/office/powerpoint/2010/main" val="3377669529"/>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0DF1AF6F-347C-45CC-A2DB-E28DD97C80F7}" type="datetimeFigureOut">
              <a:rPr lang="en-IN" smtClean="0"/>
              <a:t>25-08-2020</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765BFAC9-54CB-40EA-9224-D3C6F70D548F}" type="slidenum">
              <a:rPr lang="en-IN" smtClean="0"/>
              <a:t>‹#›</a:t>
            </a:fld>
            <a:endParaRPr lang="en-IN"/>
          </a:p>
        </p:txBody>
      </p:sp>
    </p:spTree>
    <p:extLst>
      <p:ext uri="{BB962C8B-B14F-4D97-AF65-F5344CB8AC3E}">
        <p14:creationId xmlns:p14="http://schemas.microsoft.com/office/powerpoint/2010/main" val="3772748524"/>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0DF1AF6F-347C-45CC-A2DB-E28DD97C80F7}" type="datetimeFigureOut">
              <a:rPr lang="en-IN" smtClean="0"/>
              <a:t>25-08-2020</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765BFAC9-54CB-40EA-9224-D3C6F70D548F}" type="slidenum">
              <a:rPr lang="en-IN" smtClean="0"/>
              <a:t>‹#›</a:t>
            </a:fld>
            <a:endParaRPr lang="en-IN"/>
          </a:p>
        </p:txBody>
      </p:sp>
    </p:spTree>
    <p:extLst>
      <p:ext uri="{BB962C8B-B14F-4D97-AF65-F5344CB8AC3E}">
        <p14:creationId xmlns:p14="http://schemas.microsoft.com/office/powerpoint/2010/main" val="120576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0DF1AF6F-347C-45CC-A2DB-E28DD97C80F7}" type="datetimeFigureOut">
              <a:rPr lang="en-IN" smtClean="0"/>
              <a:t>25-08-2020</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765BFAC9-54CB-40EA-9224-D3C6F70D548F}"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126230"/>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ata-flair.training/blogs/k-means-clustering-tutoria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5B78BF-F402-4C89-B3AC-955620E38670}"/>
              </a:ext>
            </a:extLst>
          </p:cNvPr>
          <p:cNvSpPr txBox="1"/>
          <p:nvPr/>
        </p:nvSpPr>
        <p:spPr>
          <a:xfrm>
            <a:off x="3269673" y="1039091"/>
            <a:ext cx="6705600" cy="923330"/>
          </a:xfrm>
          <a:prstGeom prst="rect">
            <a:avLst/>
          </a:prstGeom>
          <a:noFill/>
        </p:spPr>
        <p:txBody>
          <a:bodyPr wrap="square" rtlCol="0">
            <a:spAutoFit/>
          </a:bodyPr>
          <a:lstStyle/>
          <a:p>
            <a:r>
              <a:rPr lang="en-US" sz="5400" dirty="0">
                <a:solidFill>
                  <a:schemeClr val="tx2">
                    <a:lumMod val="25000"/>
                  </a:schemeClr>
                </a:solidFill>
                <a:latin typeface="Algerian" panose="04020705040A02060702" pitchFamily="82" charset="0"/>
              </a:rPr>
              <a:t>DATA SCIENCE</a:t>
            </a:r>
            <a:endParaRPr lang="en-IN" sz="5400" dirty="0">
              <a:solidFill>
                <a:schemeClr val="tx2">
                  <a:lumMod val="25000"/>
                </a:schemeClr>
              </a:solidFill>
              <a:latin typeface="Algerian" panose="04020705040A02060702" pitchFamily="82" charset="0"/>
            </a:endParaRPr>
          </a:p>
        </p:txBody>
      </p:sp>
      <p:sp>
        <p:nvSpPr>
          <p:cNvPr id="3" name="TextBox 2">
            <a:extLst>
              <a:ext uri="{FF2B5EF4-FFF2-40B4-BE49-F238E27FC236}">
                <a16:creationId xmlns:a16="http://schemas.microsoft.com/office/drawing/2014/main" id="{2940B090-2B8D-46AE-84EE-CDFE8E0C5F6B}"/>
              </a:ext>
            </a:extLst>
          </p:cNvPr>
          <p:cNvSpPr txBox="1"/>
          <p:nvPr/>
        </p:nvSpPr>
        <p:spPr>
          <a:xfrm>
            <a:off x="2715490" y="2466109"/>
            <a:ext cx="8298873" cy="707886"/>
          </a:xfrm>
          <a:prstGeom prst="rect">
            <a:avLst/>
          </a:prstGeom>
          <a:noFill/>
        </p:spPr>
        <p:txBody>
          <a:bodyPr wrap="square" rtlCol="0">
            <a:spAutoFit/>
          </a:bodyPr>
          <a:lstStyle/>
          <a:p>
            <a:r>
              <a:rPr lang="en-US" sz="4000" dirty="0">
                <a:latin typeface="Bodoni MT Black" panose="02070A03080606020203" pitchFamily="18" charset="0"/>
              </a:rPr>
              <a:t>CUSTOMER SEGMENTATION</a:t>
            </a:r>
            <a:endParaRPr lang="en-IN" sz="4000" dirty="0">
              <a:latin typeface="Bodoni MT Black" panose="02070A03080606020203" pitchFamily="18" charset="0"/>
            </a:endParaRPr>
          </a:p>
        </p:txBody>
      </p:sp>
      <p:sp>
        <p:nvSpPr>
          <p:cNvPr id="4" name="TextBox 3">
            <a:extLst>
              <a:ext uri="{FF2B5EF4-FFF2-40B4-BE49-F238E27FC236}">
                <a16:creationId xmlns:a16="http://schemas.microsoft.com/office/drawing/2014/main" id="{E5576511-0726-4045-BF64-5E5B01D43645}"/>
              </a:ext>
            </a:extLst>
          </p:cNvPr>
          <p:cNvSpPr txBox="1"/>
          <p:nvPr/>
        </p:nvSpPr>
        <p:spPr>
          <a:xfrm>
            <a:off x="7952509" y="3948545"/>
            <a:ext cx="3602182" cy="2431435"/>
          </a:xfrm>
          <a:prstGeom prst="rect">
            <a:avLst/>
          </a:prstGeom>
          <a:noFill/>
        </p:spPr>
        <p:txBody>
          <a:bodyPr wrap="square" rtlCol="0">
            <a:spAutoFit/>
          </a:bodyPr>
          <a:lstStyle/>
          <a:p>
            <a:r>
              <a:rPr lang="en-US" sz="2400" dirty="0">
                <a:solidFill>
                  <a:schemeClr val="accent2">
                    <a:lumMod val="50000"/>
                  </a:schemeClr>
                </a:solidFill>
                <a:latin typeface="Arial Black" panose="020B0A04020102020204" pitchFamily="34" charset="0"/>
              </a:rPr>
              <a:t>By:</a:t>
            </a:r>
          </a:p>
          <a:p>
            <a:r>
              <a:rPr lang="en-US" dirty="0"/>
              <a:t>	</a:t>
            </a:r>
            <a:r>
              <a:rPr lang="en-US" sz="3200" dirty="0">
                <a:solidFill>
                  <a:schemeClr val="accent1">
                    <a:lumMod val="75000"/>
                  </a:schemeClr>
                </a:solidFill>
              </a:rPr>
              <a:t>Chetan M</a:t>
            </a:r>
          </a:p>
          <a:p>
            <a:r>
              <a:rPr lang="en-US" sz="3200" dirty="0">
                <a:solidFill>
                  <a:schemeClr val="accent1">
                    <a:lumMod val="75000"/>
                  </a:schemeClr>
                </a:solidFill>
              </a:rPr>
              <a:t>	</a:t>
            </a:r>
            <a:r>
              <a:rPr lang="en-US" sz="3200" dirty="0" err="1">
                <a:solidFill>
                  <a:schemeClr val="accent1">
                    <a:lumMod val="75000"/>
                  </a:schemeClr>
                </a:solidFill>
              </a:rPr>
              <a:t>Bindushree</a:t>
            </a:r>
            <a:r>
              <a:rPr lang="en-US" sz="3200" dirty="0">
                <a:solidFill>
                  <a:schemeClr val="accent1">
                    <a:lumMod val="75000"/>
                  </a:schemeClr>
                </a:solidFill>
              </a:rPr>
              <a:t> K P</a:t>
            </a:r>
          </a:p>
          <a:p>
            <a:r>
              <a:rPr lang="en-US" sz="3200" dirty="0">
                <a:solidFill>
                  <a:schemeClr val="accent1">
                    <a:lumMod val="75000"/>
                  </a:schemeClr>
                </a:solidFill>
              </a:rPr>
              <a:t>	Mahesh A C</a:t>
            </a:r>
          </a:p>
          <a:p>
            <a:r>
              <a:rPr lang="en-US" sz="3200" dirty="0">
                <a:solidFill>
                  <a:schemeClr val="accent1">
                    <a:lumMod val="75000"/>
                  </a:schemeClr>
                </a:solidFill>
              </a:rPr>
              <a:t>	</a:t>
            </a:r>
            <a:r>
              <a:rPr lang="en-US" sz="3200" dirty="0" err="1">
                <a:solidFill>
                  <a:schemeClr val="accent1">
                    <a:lumMod val="75000"/>
                  </a:schemeClr>
                </a:solidFill>
              </a:rPr>
              <a:t>Arpitha</a:t>
            </a:r>
            <a:r>
              <a:rPr lang="en-US" sz="3200" dirty="0">
                <a:solidFill>
                  <a:schemeClr val="accent1">
                    <a:lumMod val="75000"/>
                  </a:schemeClr>
                </a:solidFill>
              </a:rPr>
              <a:t> D</a:t>
            </a:r>
            <a:endParaRPr lang="en-IN" sz="3200" dirty="0">
              <a:solidFill>
                <a:schemeClr val="accent1">
                  <a:lumMod val="75000"/>
                </a:schemeClr>
              </a:solidFill>
            </a:endParaRPr>
          </a:p>
        </p:txBody>
      </p:sp>
    </p:spTree>
    <p:extLst>
      <p:ext uri="{BB962C8B-B14F-4D97-AF65-F5344CB8AC3E}">
        <p14:creationId xmlns:p14="http://schemas.microsoft.com/office/powerpoint/2010/main" val="349337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2"/>
                    </p:tgtEl>
                  </p:cond>
                </p:stCondLst>
                <p:endSync evt="end" delay="0">
                  <p:rtn val="all"/>
                </p:endSync>
                <p:childTnLst>
                  <p:par>
                    <p:cTn id="27" fill="hold">
                      <p:stCondLst>
                        <p:cond delay="0"/>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animEffect transition="in" filter="wipe(down)">
                                      <p:cBhvr>
                                        <p:cTn id="31" dur="580">
                                          <p:stCondLst>
                                            <p:cond delay="0"/>
                                          </p:stCondLst>
                                        </p:cTn>
                                        <p:tgtEl>
                                          <p:spTgt spid="2">
                                            <p:txEl>
                                              <p:pRg st="0" end="0"/>
                                            </p:txEl>
                                          </p:spTgt>
                                        </p:tgtEl>
                                      </p:cBhvr>
                                    </p:animEffect>
                                    <p:anim calcmode="lin" valueType="num">
                                      <p:cBhvr>
                                        <p:cTn id="32"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2">
                                            <p:txEl>
                                              <p:pRg st="0" end="0"/>
                                            </p:txEl>
                                          </p:spTgt>
                                        </p:tgtEl>
                                      </p:cBhvr>
                                      <p:to x="100000" y="60000"/>
                                    </p:animScale>
                                    <p:animScale>
                                      <p:cBhvr>
                                        <p:cTn id="38" dur="166" decel="50000">
                                          <p:stCondLst>
                                            <p:cond delay="676"/>
                                          </p:stCondLst>
                                        </p:cTn>
                                        <p:tgtEl>
                                          <p:spTgt spid="2">
                                            <p:txEl>
                                              <p:pRg st="0" end="0"/>
                                            </p:txEl>
                                          </p:spTgt>
                                        </p:tgtEl>
                                      </p:cBhvr>
                                      <p:to x="100000" y="100000"/>
                                    </p:animScale>
                                    <p:animScale>
                                      <p:cBhvr>
                                        <p:cTn id="39" dur="26">
                                          <p:stCondLst>
                                            <p:cond delay="1312"/>
                                          </p:stCondLst>
                                        </p:cTn>
                                        <p:tgtEl>
                                          <p:spTgt spid="2">
                                            <p:txEl>
                                              <p:pRg st="0" end="0"/>
                                            </p:txEl>
                                          </p:spTgt>
                                        </p:tgtEl>
                                      </p:cBhvr>
                                      <p:to x="100000" y="80000"/>
                                    </p:animScale>
                                    <p:animScale>
                                      <p:cBhvr>
                                        <p:cTn id="40" dur="166" decel="50000">
                                          <p:stCondLst>
                                            <p:cond delay="1338"/>
                                          </p:stCondLst>
                                        </p:cTn>
                                        <p:tgtEl>
                                          <p:spTgt spid="2">
                                            <p:txEl>
                                              <p:pRg st="0" end="0"/>
                                            </p:txEl>
                                          </p:spTgt>
                                        </p:tgtEl>
                                      </p:cBhvr>
                                      <p:to x="100000" y="100000"/>
                                    </p:animScale>
                                    <p:animScale>
                                      <p:cBhvr>
                                        <p:cTn id="41" dur="26">
                                          <p:stCondLst>
                                            <p:cond delay="1642"/>
                                          </p:stCondLst>
                                        </p:cTn>
                                        <p:tgtEl>
                                          <p:spTgt spid="2">
                                            <p:txEl>
                                              <p:pRg st="0" end="0"/>
                                            </p:txEl>
                                          </p:spTgt>
                                        </p:tgtEl>
                                      </p:cBhvr>
                                      <p:to x="100000" y="90000"/>
                                    </p:animScale>
                                    <p:animScale>
                                      <p:cBhvr>
                                        <p:cTn id="42" dur="166" decel="50000">
                                          <p:stCondLst>
                                            <p:cond delay="1668"/>
                                          </p:stCondLst>
                                        </p:cTn>
                                        <p:tgtEl>
                                          <p:spTgt spid="2">
                                            <p:txEl>
                                              <p:pRg st="0" end="0"/>
                                            </p:txEl>
                                          </p:spTgt>
                                        </p:tgtEl>
                                      </p:cBhvr>
                                      <p:to x="100000" y="100000"/>
                                    </p:animScale>
                                    <p:animScale>
                                      <p:cBhvr>
                                        <p:cTn id="43" dur="26">
                                          <p:stCondLst>
                                            <p:cond delay="1808"/>
                                          </p:stCondLst>
                                        </p:cTn>
                                        <p:tgtEl>
                                          <p:spTgt spid="2">
                                            <p:txEl>
                                              <p:pRg st="0" end="0"/>
                                            </p:txEl>
                                          </p:spTgt>
                                        </p:tgtEl>
                                      </p:cBhvr>
                                      <p:to x="100000" y="95000"/>
                                    </p:animScale>
                                    <p:animScale>
                                      <p:cBhvr>
                                        <p:cTn id="44" dur="166" decel="50000">
                                          <p:stCondLst>
                                            <p:cond delay="1834"/>
                                          </p:stCondLst>
                                        </p:cTn>
                                        <p:tgtEl>
                                          <p:spTgt spid="2">
                                            <p:txEl>
                                              <p:pRg st="0" end="0"/>
                                            </p:txEl>
                                          </p:spTgt>
                                        </p:tgtEl>
                                      </p:cBhvr>
                                      <p:to x="100000" y="100000"/>
                                    </p:animScale>
                                  </p:childTnLst>
                                </p:cTn>
                              </p:par>
                            </p:childTnLst>
                          </p:cTn>
                        </p:par>
                      </p:childTnLst>
                    </p:cTn>
                  </p:par>
                </p:childTnLst>
              </p:cTn>
              <p:nextCondLst>
                <p:cond evt="onClick" delay="0">
                  <p:tgtEl>
                    <p:spTgt spid="2"/>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A3701-58A2-4C43-8C10-FF563EBF73D2}"/>
              </a:ext>
            </a:extLst>
          </p:cNvPr>
          <p:cNvSpPr txBox="1"/>
          <p:nvPr/>
        </p:nvSpPr>
        <p:spPr>
          <a:xfrm>
            <a:off x="270163" y="0"/>
            <a:ext cx="11402291" cy="6124754"/>
          </a:xfrm>
          <a:prstGeom prst="rect">
            <a:avLst/>
          </a:prstGeom>
          <a:noFill/>
        </p:spPr>
        <p:txBody>
          <a:bodyPr wrap="square" rtlCol="0">
            <a:spAutoFit/>
          </a:bodyPr>
          <a:lstStyle/>
          <a:p>
            <a:pPr algn="l"/>
            <a:r>
              <a:rPr lang="en-IN" sz="2800" b="1" i="1" dirty="0">
                <a:solidFill>
                  <a:srgbClr val="000000"/>
                </a:solidFill>
                <a:effectLst/>
              </a:rPr>
              <a:t>k</a:t>
            </a:r>
            <a:r>
              <a:rPr lang="en-IN" sz="2800" b="1" i="0" dirty="0">
                <a:solidFill>
                  <a:srgbClr val="000000"/>
                </a:solidFill>
                <a:effectLst/>
              </a:rPr>
              <a:t>-means clustering</a:t>
            </a:r>
          </a:p>
          <a:p>
            <a:pPr marL="342900" indent="-342900" algn="l">
              <a:buFont typeface="Arial" panose="020B0604020202020204" pitchFamily="34" charset="0"/>
              <a:buChar char="•"/>
            </a:pPr>
            <a:r>
              <a:rPr lang="en-US" sz="2800" b="0" i="0" dirty="0">
                <a:solidFill>
                  <a:schemeClr val="accent2">
                    <a:lumMod val="40000"/>
                    <a:lumOff val="60000"/>
                  </a:schemeClr>
                </a:solidFill>
                <a:effectLst/>
                <a:latin typeface="+mj-lt"/>
              </a:rPr>
              <a:t>We are given a data set of items, with certain features, and values for these features (like a vector). The task is to categorize those items into groups. To achieve this, we will use the k-Means algorithm; an unsupervised learning algorithm</a:t>
            </a:r>
            <a:r>
              <a:rPr lang="en-US" sz="2800" b="0" i="0" dirty="0">
                <a:solidFill>
                  <a:schemeClr val="accent2">
                    <a:lumMod val="40000"/>
                    <a:lumOff val="60000"/>
                  </a:schemeClr>
                </a:solidFill>
                <a:effectLst/>
                <a:latin typeface="Roboto"/>
              </a:rPr>
              <a:t>.</a:t>
            </a:r>
          </a:p>
          <a:p>
            <a:pPr marL="342900" indent="-342900" algn="l">
              <a:buFont typeface="Arial" panose="020B0604020202020204" pitchFamily="34" charset="0"/>
              <a:buChar char="•"/>
            </a:pPr>
            <a:endParaRPr lang="en-US" sz="2800" b="0" i="0" dirty="0">
              <a:solidFill>
                <a:schemeClr val="accent2">
                  <a:lumMod val="40000"/>
                  <a:lumOff val="60000"/>
                </a:schemeClr>
              </a:solidFill>
              <a:effectLst/>
              <a:latin typeface="Roboto"/>
            </a:endParaRPr>
          </a:p>
          <a:p>
            <a:pPr marL="457200" indent="-457200" algn="l" fontAlgn="base">
              <a:buFont typeface="Arial" panose="020B0604020202020204" pitchFamily="34" charset="0"/>
              <a:buChar char="•"/>
            </a:pPr>
            <a:r>
              <a:rPr lang="en-US" sz="2800" b="1" i="0" dirty="0">
                <a:solidFill>
                  <a:schemeClr val="tx2">
                    <a:lumMod val="75000"/>
                  </a:schemeClr>
                </a:solidFill>
                <a:effectLst/>
              </a:rPr>
              <a:t>The algorithm works as follows</a:t>
            </a:r>
            <a:r>
              <a:rPr lang="en-US" sz="2800" b="0" i="0" dirty="0">
                <a:solidFill>
                  <a:schemeClr val="tx2">
                    <a:lumMod val="75000"/>
                  </a:schemeClr>
                </a:solidFill>
                <a:effectLst/>
                <a:latin typeface="Roboto"/>
              </a:rPr>
              <a:t>:</a:t>
            </a:r>
          </a:p>
          <a:p>
            <a:pPr algn="l" fontAlgn="base">
              <a:buFont typeface="+mj-lt"/>
              <a:buAutoNum type="arabicPeriod"/>
            </a:pPr>
            <a:r>
              <a:rPr lang="en-US" sz="2800" b="0" i="0" dirty="0">
                <a:effectLst/>
                <a:latin typeface="+mj-lt"/>
              </a:rPr>
              <a:t>First we initialize k points, called means, randomly.</a:t>
            </a:r>
          </a:p>
          <a:p>
            <a:pPr algn="l" fontAlgn="base">
              <a:buFont typeface="+mj-lt"/>
              <a:buAutoNum type="arabicPeriod"/>
            </a:pPr>
            <a:r>
              <a:rPr lang="en-US" sz="2800" b="0" i="0" dirty="0">
                <a:effectLst/>
                <a:latin typeface="+mj-lt"/>
              </a:rPr>
              <a:t>We categorize each item to its closest mean and we update the mean’s coordinates, which are the averages of the items categorized in that mean so far.</a:t>
            </a:r>
          </a:p>
          <a:p>
            <a:pPr algn="l" fontAlgn="base">
              <a:buFont typeface="+mj-lt"/>
              <a:buAutoNum type="arabicPeriod"/>
            </a:pPr>
            <a:r>
              <a:rPr lang="en-US" sz="2800" b="0" i="0" dirty="0">
                <a:effectLst/>
                <a:latin typeface="+mj-lt"/>
              </a:rPr>
              <a:t>We repeat the process for a given number of iterations and at the end, we have our clusters.</a:t>
            </a:r>
          </a:p>
          <a:p>
            <a:pPr marL="342900" indent="-342900" algn="l">
              <a:buFont typeface="Arial" panose="020B0604020202020204" pitchFamily="34" charset="0"/>
              <a:buChar char="•"/>
            </a:pPr>
            <a:endParaRPr lang="en-IN" sz="2800" b="0" i="0" dirty="0">
              <a:solidFill>
                <a:srgbClr val="000000"/>
              </a:solidFill>
              <a:effectLst/>
            </a:endParaRPr>
          </a:p>
        </p:txBody>
      </p:sp>
    </p:spTree>
    <p:extLst>
      <p:ext uri="{BB962C8B-B14F-4D97-AF65-F5344CB8AC3E}">
        <p14:creationId xmlns:p14="http://schemas.microsoft.com/office/powerpoint/2010/main" val="738501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A75AF6-7C04-41FF-B7D3-3D146850D58D}"/>
              </a:ext>
            </a:extLst>
          </p:cNvPr>
          <p:cNvSpPr txBox="1"/>
          <p:nvPr/>
        </p:nvSpPr>
        <p:spPr>
          <a:xfrm>
            <a:off x="554182" y="651164"/>
            <a:ext cx="11028218" cy="707886"/>
          </a:xfrm>
          <a:prstGeom prst="rect">
            <a:avLst/>
          </a:prstGeom>
          <a:noFill/>
        </p:spPr>
        <p:txBody>
          <a:bodyPr wrap="square" rtlCol="0">
            <a:spAutoFit/>
          </a:bodyPr>
          <a:lstStyle/>
          <a:p>
            <a:r>
              <a:rPr lang="en-US" dirty="0"/>
              <a:t>          </a:t>
            </a:r>
            <a:r>
              <a:rPr lang="en-US" sz="4000" dirty="0">
                <a:latin typeface="Algerian" panose="04020705040A02060702" pitchFamily="82" charset="0"/>
              </a:rPr>
              <a:t>Conclusion</a:t>
            </a:r>
            <a:endParaRPr lang="en-US" dirty="0"/>
          </a:p>
        </p:txBody>
      </p:sp>
      <p:sp>
        <p:nvSpPr>
          <p:cNvPr id="4" name="TextBox 3">
            <a:extLst>
              <a:ext uri="{FF2B5EF4-FFF2-40B4-BE49-F238E27FC236}">
                <a16:creationId xmlns:a16="http://schemas.microsoft.com/office/drawing/2014/main" id="{C296C290-4A09-4C2C-8F61-58337426673F}"/>
              </a:ext>
            </a:extLst>
          </p:cNvPr>
          <p:cNvSpPr txBox="1"/>
          <p:nvPr/>
        </p:nvSpPr>
        <p:spPr>
          <a:xfrm>
            <a:off x="1981200" y="1534180"/>
            <a:ext cx="9601200" cy="304698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This project helps for analysis of the data, especially for E-Commerce or marketing people based on customers data as per the customers are going to visit their website and helps owner to  enhance their business strategy in future to attract the customer to earn maximum profit shares. </a:t>
            </a:r>
          </a:p>
        </p:txBody>
      </p:sp>
    </p:spTree>
    <p:extLst>
      <p:ext uri="{BB962C8B-B14F-4D97-AF65-F5344CB8AC3E}">
        <p14:creationId xmlns:p14="http://schemas.microsoft.com/office/powerpoint/2010/main" val="1704799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86154E-642A-4FF5-92E5-DB4E0084FC46}"/>
              </a:ext>
            </a:extLst>
          </p:cNvPr>
          <p:cNvSpPr txBox="1"/>
          <p:nvPr/>
        </p:nvSpPr>
        <p:spPr>
          <a:xfrm>
            <a:off x="4779818" y="635666"/>
            <a:ext cx="5985165" cy="707886"/>
          </a:xfrm>
          <a:prstGeom prst="rect">
            <a:avLst/>
          </a:prstGeom>
          <a:noFill/>
        </p:spPr>
        <p:txBody>
          <a:bodyPr wrap="square" rtlCol="0">
            <a:spAutoFit/>
          </a:bodyPr>
          <a:lstStyle/>
          <a:p>
            <a:r>
              <a:rPr lang="en-US" sz="4000" dirty="0">
                <a:solidFill>
                  <a:schemeClr val="accent4">
                    <a:lumMod val="75000"/>
                  </a:schemeClr>
                </a:solidFill>
                <a:latin typeface="Arial Rounded MT Bold" panose="020F0704030504030204" pitchFamily="34" charset="0"/>
                <a:cs typeface="Arial" panose="020B0604020202020204" pitchFamily="34" charset="0"/>
              </a:rPr>
              <a:t>CONTENTS</a:t>
            </a:r>
            <a:endParaRPr lang="en-IN" sz="4000" dirty="0">
              <a:solidFill>
                <a:schemeClr val="accent4">
                  <a:lumMod val="75000"/>
                </a:schemeClr>
              </a:solidFill>
              <a:latin typeface="Arial Rounded MT Bold" panose="020F07040305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72AD55A0-C373-4BCA-82E5-FC1296814187}"/>
              </a:ext>
            </a:extLst>
          </p:cNvPr>
          <p:cNvSpPr txBox="1"/>
          <p:nvPr/>
        </p:nvSpPr>
        <p:spPr>
          <a:xfrm>
            <a:off x="3962401" y="1898073"/>
            <a:ext cx="7841672" cy="2862322"/>
          </a:xfrm>
          <a:prstGeom prst="rect">
            <a:avLst/>
          </a:prstGeom>
          <a:noFill/>
        </p:spPr>
        <p:txBody>
          <a:bodyPr wrap="square" rtlCol="0">
            <a:spAutoFit/>
          </a:bodyPr>
          <a:lstStyle/>
          <a:p>
            <a:pPr marL="285750" indent="-285750">
              <a:buFont typeface="Wingdings" panose="05000000000000000000" pitchFamily="2" charset="2"/>
              <a:buChar char="Ø"/>
            </a:pPr>
            <a:r>
              <a:rPr lang="en-US" sz="3600" dirty="0">
                <a:solidFill>
                  <a:schemeClr val="accent3">
                    <a:lumMod val="50000"/>
                  </a:schemeClr>
                </a:solidFill>
                <a:latin typeface="Century Schoolbook" panose="02040604050505020304" pitchFamily="18" charset="0"/>
              </a:rPr>
              <a:t>OVERVIEW</a:t>
            </a:r>
          </a:p>
          <a:p>
            <a:pPr marL="285750" indent="-285750">
              <a:buFont typeface="Wingdings" panose="05000000000000000000" pitchFamily="2" charset="2"/>
              <a:buChar char="Ø"/>
            </a:pPr>
            <a:r>
              <a:rPr lang="en-US" sz="3600" dirty="0">
                <a:solidFill>
                  <a:schemeClr val="accent3">
                    <a:lumMod val="50000"/>
                  </a:schemeClr>
                </a:solidFill>
                <a:latin typeface="Century Schoolbook" panose="02040604050505020304" pitchFamily="18" charset="0"/>
              </a:rPr>
              <a:t>INTRODUCTION</a:t>
            </a:r>
          </a:p>
          <a:p>
            <a:pPr marL="285750" indent="-285750">
              <a:buFont typeface="Wingdings" panose="05000000000000000000" pitchFamily="2" charset="2"/>
              <a:buChar char="Ø"/>
            </a:pPr>
            <a:r>
              <a:rPr lang="en-US" sz="3600" dirty="0">
                <a:solidFill>
                  <a:schemeClr val="accent3">
                    <a:lumMod val="50000"/>
                  </a:schemeClr>
                </a:solidFill>
                <a:latin typeface="Century Schoolbook" panose="02040604050505020304" pitchFamily="18" charset="0"/>
              </a:rPr>
              <a:t>PROPOSED SYSTEM</a:t>
            </a:r>
          </a:p>
          <a:p>
            <a:pPr marL="285750" indent="-285750">
              <a:buFont typeface="Wingdings" panose="05000000000000000000" pitchFamily="2" charset="2"/>
              <a:buChar char="Ø"/>
            </a:pPr>
            <a:r>
              <a:rPr lang="en-IN" sz="3600" dirty="0">
                <a:solidFill>
                  <a:schemeClr val="accent3">
                    <a:lumMod val="50000"/>
                  </a:schemeClr>
                </a:solidFill>
                <a:latin typeface="Century Schoolbook" panose="02040604050505020304" pitchFamily="18" charset="0"/>
              </a:rPr>
              <a:t>CUSTOMER SEGMENTATION</a:t>
            </a:r>
          </a:p>
          <a:p>
            <a:pPr marL="285750" indent="-285750">
              <a:buFont typeface="Wingdings" panose="05000000000000000000" pitchFamily="2" charset="2"/>
              <a:buChar char="Ø"/>
            </a:pPr>
            <a:r>
              <a:rPr lang="en-IN" sz="3600" dirty="0">
                <a:solidFill>
                  <a:schemeClr val="accent3">
                    <a:lumMod val="50000"/>
                  </a:schemeClr>
                </a:solidFill>
                <a:latin typeface="Century Schoolbook" panose="02040604050505020304" pitchFamily="18" charset="0"/>
              </a:rPr>
              <a:t>CONCLUSION</a:t>
            </a:r>
          </a:p>
        </p:txBody>
      </p:sp>
    </p:spTree>
    <p:extLst>
      <p:ext uri="{BB962C8B-B14F-4D97-AF65-F5344CB8AC3E}">
        <p14:creationId xmlns:p14="http://schemas.microsoft.com/office/powerpoint/2010/main" val="2937249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855BF0-43CC-4A62-8772-D4B34BAD793E}"/>
              </a:ext>
            </a:extLst>
          </p:cNvPr>
          <p:cNvSpPr txBox="1"/>
          <p:nvPr/>
        </p:nvSpPr>
        <p:spPr>
          <a:xfrm>
            <a:off x="4170218" y="498764"/>
            <a:ext cx="5403273" cy="707886"/>
          </a:xfrm>
          <a:prstGeom prst="rect">
            <a:avLst/>
          </a:prstGeom>
          <a:noFill/>
        </p:spPr>
        <p:txBody>
          <a:bodyPr wrap="square" rtlCol="0">
            <a:spAutoFit/>
          </a:bodyPr>
          <a:lstStyle/>
          <a:p>
            <a:r>
              <a:rPr lang="en-US" sz="4000" dirty="0">
                <a:latin typeface="Algerian" panose="04020705040A02060702" pitchFamily="82" charset="0"/>
              </a:rPr>
              <a:t>OVERVIEW</a:t>
            </a:r>
            <a:endParaRPr lang="en-IN" sz="4000" dirty="0">
              <a:latin typeface="Algerian" panose="04020705040A02060702" pitchFamily="82" charset="0"/>
            </a:endParaRPr>
          </a:p>
        </p:txBody>
      </p:sp>
      <p:sp>
        <p:nvSpPr>
          <p:cNvPr id="3" name="TextBox 2">
            <a:extLst>
              <a:ext uri="{FF2B5EF4-FFF2-40B4-BE49-F238E27FC236}">
                <a16:creationId xmlns:a16="http://schemas.microsoft.com/office/drawing/2014/main" id="{5DFDB949-0905-4F06-8249-E7D5A2BEA460}"/>
              </a:ext>
            </a:extLst>
          </p:cNvPr>
          <p:cNvSpPr txBox="1"/>
          <p:nvPr/>
        </p:nvSpPr>
        <p:spPr>
          <a:xfrm>
            <a:off x="1302327" y="1939636"/>
            <a:ext cx="9684328" cy="5109091"/>
          </a:xfrm>
          <a:prstGeom prst="rect">
            <a:avLst/>
          </a:prstGeom>
          <a:noFill/>
        </p:spPr>
        <p:txBody>
          <a:bodyPr wrap="square" rtlCol="0">
            <a:spAutoFit/>
          </a:bodyPr>
          <a:lstStyle/>
          <a:p>
            <a:pPr marL="285750" indent="-285750">
              <a:buFont typeface="Arial" panose="020B0604020202020204" pitchFamily="34" charset="0"/>
              <a:buChar char="•"/>
            </a:pPr>
            <a:r>
              <a:rPr lang="en-US" sz="2800" b="0" i="0" dirty="0">
                <a:solidFill>
                  <a:schemeClr val="bg2">
                    <a:lumMod val="25000"/>
                    <a:lumOff val="75000"/>
                  </a:schemeClr>
                </a:solidFill>
                <a:effectLst/>
                <a:latin typeface="Century Schoolbook" panose="02040604050505020304" pitchFamily="18" charset="0"/>
              </a:rPr>
              <a:t>The ultimate business goals that completing the project will address or contribute to. Ideally, these goals will overlap or be aligned with your company’s strategic goals.</a:t>
            </a:r>
          </a:p>
          <a:p>
            <a:pPr marL="285750" indent="-285750">
              <a:buFont typeface="Arial" panose="020B0604020202020204" pitchFamily="34" charset="0"/>
              <a:buChar char="•"/>
            </a:pPr>
            <a:r>
              <a:rPr lang="en-US" sz="2800" b="0" i="0" dirty="0">
                <a:solidFill>
                  <a:schemeClr val="bg2">
                    <a:lumMod val="25000"/>
                    <a:lumOff val="75000"/>
                  </a:schemeClr>
                </a:solidFill>
                <a:effectLst/>
                <a:latin typeface="Century Schoolbook" panose="02040604050505020304" pitchFamily="18" charset="0"/>
              </a:rPr>
              <a:t>The ultimate business goals that completing the project will address or contribute to. Ideally, these goals will overlap or be aligned with your company’s strategic goals.</a:t>
            </a:r>
          </a:p>
          <a:p>
            <a:pPr marL="285750" indent="-285750">
              <a:buFont typeface="Arial" panose="020B0604020202020204" pitchFamily="34" charset="0"/>
              <a:buChar char="•"/>
            </a:pPr>
            <a:r>
              <a:rPr lang="en-IN" sz="2800" dirty="0">
                <a:solidFill>
                  <a:schemeClr val="bg2">
                    <a:lumMod val="25000"/>
                    <a:lumOff val="75000"/>
                  </a:schemeClr>
                </a:solidFill>
                <a:latin typeface="Century Schoolbook" panose="02040604050505020304" pitchFamily="18" charset="0"/>
              </a:rPr>
              <a:t>We first describe the steps towards predicting customer’s </a:t>
            </a:r>
            <a:r>
              <a:rPr lang="en-IN" sz="2800" dirty="0" err="1">
                <a:solidFill>
                  <a:schemeClr val="bg2">
                    <a:lumMod val="25000"/>
                    <a:lumOff val="75000"/>
                  </a:schemeClr>
                </a:solidFill>
                <a:latin typeface="Century Schoolbook" panose="02040604050505020304" pitchFamily="18" charset="0"/>
              </a:rPr>
              <a:t>behavior</a:t>
            </a:r>
            <a:r>
              <a:rPr lang="en-IN" sz="2800" dirty="0">
                <a:solidFill>
                  <a:schemeClr val="bg2">
                    <a:lumMod val="25000"/>
                    <a:lumOff val="75000"/>
                  </a:schemeClr>
                </a:solidFill>
                <a:latin typeface="Century Schoolbook" panose="02040604050505020304" pitchFamily="18" charset="0"/>
              </a:rPr>
              <a:t>, such as collecting and preparing  data, segmentation, and profile modelling</a:t>
            </a:r>
            <a:r>
              <a:rPr lang="en-IN" dirty="0">
                <a:solidFill>
                  <a:schemeClr val="bg2">
                    <a:lumMod val="25000"/>
                    <a:lumOff val="75000"/>
                  </a:schemeClr>
                </a:solidFill>
              </a:rPr>
              <a: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87541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9A6031-6845-4D0E-BFC9-A50730D7834A}"/>
              </a:ext>
            </a:extLst>
          </p:cNvPr>
          <p:cNvSpPr txBox="1"/>
          <p:nvPr/>
        </p:nvSpPr>
        <p:spPr>
          <a:xfrm>
            <a:off x="1385455" y="886691"/>
            <a:ext cx="10044545" cy="830997"/>
          </a:xfrm>
          <a:prstGeom prst="rect">
            <a:avLst/>
          </a:prstGeom>
          <a:noFill/>
        </p:spPr>
        <p:txBody>
          <a:bodyPr wrap="square" rtlCol="0">
            <a:spAutoFit/>
          </a:bodyPr>
          <a:lstStyle/>
          <a:p>
            <a:pPr algn="ctr"/>
            <a:r>
              <a:rPr lang="en-US" sz="4800" dirty="0">
                <a:solidFill>
                  <a:schemeClr val="bg2">
                    <a:lumMod val="10000"/>
                  </a:schemeClr>
                </a:solidFill>
                <a:latin typeface="Algerian" panose="04020705040A02060702" pitchFamily="82" charset="0"/>
              </a:rPr>
              <a:t>INTRODUCTION </a:t>
            </a:r>
            <a:endParaRPr lang="en-IN" sz="4800" dirty="0">
              <a:solidFill>
                <a:schemeClr val="bg2">
                  <a:lumMod val="10000"/>
                </a:schemeClr>
              </a:solidFill>
              <a:latin typeface="Algerian" panose="04020705040A02060702" pitchFamily="82" charset="0"/>
            </a:endParaRPr>
          </a:p>
        </p:txBody>
      </p:sp>
      <p:sp>
        <p:nvSpPr>
          <p:cNvPr id="7" name="Isosceles Triangle 6">
            <a:extLst>
              <a:ext uri="{FF2B5EF4-FFF2-40B4-BE49-F238E27FC236}">
                <a16:creationId xmlns:a16="http://schemas.microsoft.com/office/drawing/2014/main" id="{B4FBCF05-F4E4-4BAC-8DA7-CF21CC4E9706}"/>
              </a:ext>
            </a:extLst>
          </p:cNvPr>
          <p:cNvSpPr/>
          <p:nvPr/>
        </p:nvSpPr>
        <p:spPr>
          <a:xfrm>
            <a:off x="2370859" y="2318464"/>
            <a:ext cx="5524499" cy="37365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id="{09F94BC3-07B0-4E6D-ACEE-C62EDA2D4A24}"/>
              </a:ext>
            </a:extLst>
          </p:cNvPr>
          <p:cNvSpPr txBox="1"/>
          <p:nvPr/>
        </p:nvSpPr>
        <p:spPr>
          <a:xfrm>
            <a:off x="4239490" y="5361744"/>
            <a:ext cx="3106883" cy="369332"/>
          </a:xfrm>
          <a:prstGeom prst="rect">
            <a:avLst/>
          </a:prstGeom>
          <a:noFill/>
        </p:spPr>
        <p:txBody>
          <a:bodyPr wrap="square" rtlCol="0">
            <a:spAutoFit/>
          </a:bodyPr>
          <a:lstStyle/>
          <a:p>
            <a:r>
              <a:rPr lang="en-US" dirty="0"/>
              <a:t>Mass Marketing</a:t>
            </a:r>
            <a:endParaRPr lang="en-IN" dirty="0"/>
          </a:p>
        </p:txBody>
      </p:sp>
      <p:sp>
        <p:nvSpPr>
          <p:cNvPr id="27" name="TextBox 26">
            <a:extLst>
              <a:ext uri="{FF2B5EF4-FFF2-40B4-BE49-F238E27FC236}">
                <a16:creationId xmlns:a16="http://schemas.microsoft.com/office/drawing/2014/main" id="{33BE1B75-D5C2-4710-9E06-7F6DB27CA2BC}"/>
              </a:ext>
            </a:extLst>
          </p:cNvPr>
          <p:cNvSpPr txBox="1"/>
          <p:nvPr/>
        </p:nvSpPr>
        <p:spPr>
          <a:xfrm>
            <a:off x="3837710" y="4428782"/>
            <a:ext cx="2812472" cy="369332"/>
          </a:xfrm>
          <a:prstGeom prst="rect">
            <a:avLst/>
          </a:prstGeom>
          <a:noFill/>
        </p:spPr>
        <p:txBody>
          <a:bodyPr wrap="square" rtlCol="0">
            <a:spAutoFit/>
          </a:bodyPr>
          <a:lstStyle/>
          <a:p>
            <a:r>
              <a:rPr lang="en-US" dirty="0"/>
              <a:t>Segment based marketing</a:t>
            </a:r>
            <a:endParaRPr lang="en-IN" dirty="0"/>
          </a:p>
        </p:txBody>
      </p:sp>
      <p:sp>
        <p:nvSpPr>
          <p:cNvPr id="31" name="TextBox 30">
            <a:extLst>
              <a:ext uri="{FF2B5EF4-FFF2-40B4-BE49-F238E27FC236}">
                <a16:creationId xmlns:a16="http://schemas.microsoft.com/office/drawing/2014/main" id="{393B6E52-DF41-43C6-AD5F-D20AA08FDDF6}"/>
              </a:ext>
            </a:extLst>
          </p:cNvPr>
          <p:cNvSpPr txBox="1"/>
          <p:nvPr/>
        </p:nvSpPr>
        <p:spPr>
          <a:xfrm>
            <a:off x="4239491" y="6082145"/>
            <a:ext cx="3269674" cy="369332"/>
          </a:xfrm>
          <a:prstGeom prst="rect">
            <a:avLst/>
          </a:prstGeom>
          <a:noFill/>
        </p:spPr>
        <p:txBody>
          <a:bodyPr wrap="square" rtlCol="0">
            <a:spAutoFit/>
          </a:bodyPr>
          <a:lstStyle/>
          <a:p>
            <a:r>
              <a:rPr lang="en-US" dirty="0"/>
              <a:t>Communication with customers</a:t>
            </a:r>
            <a:endParaRPr lang="en-IN" dirty="0"/>
          </a:p>
        </p:txBody>
      </p:sp>
      <p:cxnSp>
        <p:nvCxnSpPr>
          <p:cNvPr id="12" name="Straight Connector 11">
            <a:extLst>
              <a:ext uri="{FF2B5EF4-FFF2-40B4-BE49-F238E27FC236}">
                <a16:creationId xmlns:a16="http://schemas.microsoft.com/office/drawing/2014/main" id="{65CE9E8A-04A3-47C3-A3E1-3BC77ADCF628}"/>
              </a:ext>
            </a:extLst>
          </p:cNvPr>
          <p:cNvCxnSpPr/>
          <p:nvPr/>
        </p:nvCxnSpPr>
        <p:spPr>
          <a:xfrm flipH="1">
            <a:off x="4668982" y="2743200"/>
            <a:ext cx="176645"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69D3749-75EE-4FFA-8640-99D96C7B820C}"/>
              </a:ext>
            </a:extLst>
          </p:cNvPr>
          <p:cNvCxnSpPr/>
          <p:nvPr/>
        </p:nvCxnSpPr>
        <p:spPr>
          <a:xfrm>
            <a:off x="2881745" y="6054988"/>
            <a:ext cx="4585854" cy="0"/>
          </a:xfrm>
          <a:prstGeom prst="line">
            <a:avLst/>
          </a:prstGeom>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639B1FC3-E898-4EBC-8744-7502341FBAF1}"/>
              </a:ext>
            </a:extLst>
          </p:cNvPr>
          <p:cNvSpPr txBox="1"/>
          <p:nvPr/>
        </p:nvSpPr>
        <p:spPr>
          <a:xfrm>
            <a:off x="4845627" y="2965496"/>
            <a:ext cx="1111828" cy="461665"/>
          </a:xfrm>
          <a:prstGeom prst="rect">
            <a:avLst/>
          </a:prstGeom>
          <a:noFill/>
        </p:spPr>
        <p:txBody>
          <a:bodyPr wrap="square" rtlCol="0">
            <a:spAutoFit/>
          </a:bodyPr>
          <a:lstStyle/>
          <a:p>
            <a:r>
              <a:rPr lang="en-US" sz="2400" dirty="0"/>
              <a:t>1:1</a:t>
            </a:r>
            <a:endParaRPr lang="en-IN" sz="2400" dirty="0"/>
          </a:p>
        </p:txBody>
      </p:sp>
      <p:sp>
        <p:nvSpPr>
          <p:cNvPr id="23" name="TextBox 22">
            <a:extLst>
              <a:ext uri="{FF2B5EF4-FFF2-40B4-BE49-F238E27FC236}">
                <a16:creationId xmlns:a16="http://schemas.microsoft.com/office/drawing/2014/main" id="{BF9DFEB7-9A92-45F6-BB77-3F75BF111E40}"/>
              </a:ext>
            </a:extLst>
          </p:cNvPr>
          <p:cNvSpPr txBox="1"/>
          <p:nvPr/>
        </p:nvSpPr>
        <p:spPr>
          <a:xfrm rot="10800000" flipV="1">
            <a:off x="4239491" y="3829146"/>
            <a:ext cx="2098962" cy="369332"/>
          </a:xfrm>
          <a:prstGeom prst="rect">
            <a:avLst/>
          </a:prstGeom>
          <a:noFill/>
        </p:spPr>
        <p:txBody>
          <a:bodyPr wrap="square" rtlCol="0">
            <a:spAutoFit/>
          </a:bodyPr>
          <a:lstStyle/>
          <a:p>
            <a:r>
              <a:rPr lang="en-US" dirty="0"/>
              <a:t>Direct marketing</a:t>
            </a:r>
            <a:endParaRPr lang="en-IN" dirty="0"/>
          </a:p>
        </p:txBody>
      </p:sp>
      <p:sp>
        <p:nvSpPr>
          <p:cNvPr id="32" name="TextBox 31">
            <a:extLst>
              <a:ext uri="{FF2B5EF4-FFF2-40B4-BE49-F238E27FC236}">
                <a16:creationId xmlns:a16="http://schemas.microsoft.com/office/drawing/2014/main" id="{39EFEC62-1E95-442E-A124-15E1EE517BF9}"/>
              </a:ext>
            </a:extLst>
          </p:cNvPr>
          <p:cNvSpPr txBox="1"/>
          <p:nvPr/>
        </p:nvSpPr>
        <p:spPr>
          <a:xfrm>
            <a:off x="4100945" y="74015"/>
            <a:ext cx="3574474" cy="646331"/>
          </a:xfrm>
          <a:prstGeom prst="rect">
            <a:avLst/>
          </a:prstGeom>
          <a:noFill/>
        </p:spPr>
        <p:txBody>
          <a:bodyPr wrap="square" rtlCol="0">
            <a:spAutoFit/>
          </a:bodyPr>
          <a:lstStyle/>
          <a:p>
            <a:r>
              <a:rPr lang="en-US" sz="3600" dirty="0">
                <a:solidFill>
                  <a:schemeClr val="accent4">
                    <a:lumMod val="60000"/>
                    <a:lumOff val="40000"/>
                  </a:schemeClr>
                </a:solidFill>
                <a:latin typeface="Algerian" panose="04020705040A02060702" pitchFamily="82" charset="0"/>
              </a:rPr>
              <a:t>INTRODUCTION</a:t>
            </a:r>
            <a:endParaRPr lang="en-IN" sz="3600" dirty="0">
              <a:solidFill>
                <a:schemeClr val="accent4">
                  <a:lumMod val="60000"/>
                  <a:lumOff val="40000"/>
                </a:schemeClr>
              </a:solidFill>
              <a:latin typeface="Algerian" panose="04020705040A02060702" pitchFamily="82" charset="0"/>
            </a:endParaRPr>
          </a:p>
        </p:txBody>
      </p:sp>
      <p:sp>
        <p:nvSpPr>
          <p:cNvPr id="33" name="TextBox 32">
            <a:extLst>
              <a:ext uri="{FF2B5EF4-FFF2-40B4-BE49-F238E27FC236}">
                <a16:creationId xmlns:a16="http://schemas.microsoft.com/office/drawing/2014/main" id="{61797F4C-AFD7-4CC3-A31E-AD24922990DD}"/>
              </a:ext>
            </a:extLst>
          </p:cNvPr>
          <p:cNvSpPr txBox="1"/>
          <p:nvPr/>
        </p:nvSpPr>
        <p:spPr>
          <a:xfrm>
            <a:off x="540327" y="747502"/>
            <a:ext cx="9559636"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Nowadays  market is characterized by being global, products and services are almost identical and there is an abundance of suppliers. And because of the size and complexity of the markets, mass marketing is expensive and the returns on investment are frequently questioned.           </a:t>
            </a:r>
          </a:p>
        </p:txBody>
      </p:sp>
      <p:cxnSp>
        <p:nvCxnSpPr>
          <p:cNvPr id="38" name="Straight Connector 37">
            <a:extLst>
              <a:ext uri="{FF2B5EF4-FFF2-40B4-BE49-F238E27FC236}">
                <a16:creationId xmlns:a16="http://schemas.microsoft.com/office/drawing/2014/main" id="{231A63FF-A4B7-4DF5-AEA4-70109F322D51}"/>
              </a:ext>
            </a:extLst>
          </p:cNvPr>
          <p:cNvCxnSpPr/>
          <p:nvPr/>
        </p:nvCxnSpPr>
        <p:spPr>
          <a:xfrm>
            <a:off x="4391891" y="3427161"/>
            <a:ext cx="1565564" cy="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6A41912-B6B0-4B58-B815-DA3301323C79}"/>
              </a:ext>
            </a:extLst>
          </p:cNvPr>
          <p:cNvCxnSpPr>
            <a:stCxn id="7" idx="1"/>
            <a:endCxn id="7" idx="5"/>
          </p:cNvCxnSpPr>
          <p:nvPr/>
        </p:nvCxnSpPr>
        <p:spPr>
          <a:xfrm>
            <a:off x="3751984" y="4186726"/>
            <a:ext cx="2762249" cy="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E57063E-E743-4240-B178-AE8D6BADE29B}"/>
              </a:ext>
            </a:extLst>
          </p:cNvPr>
          <p:cNvCxnSpPr/>
          <p:nvPr/>
        </p:nvCxnSpPr>
        <p:spPr>
          <a:xfrm flipH="1">
            <a:off x="4239490" y="3427161"/>
            <a:ext cx="152401" cy="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EB2DBA27-FB0D-43E5-9F34-59BA26A727F2}"/>
              </a:ext>
            </a:extLst>
          </p:cNvPr>
          <p:cNvCxnSpPr>
            <a:cxnSpLocks/>
          </p:cNvCxnSpPr>
          <p:nvPr/>
        </p:nvCxnSpPr>
        <p:spPr>
          <a:xfrm>
            <a:off x="3045053" y="5041701"/>
            <a:ext cx="411774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53005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03E4F5-3045-4453-B87A-52721F21612E}"/>
              </a:ext>
            </a:extLst>
          </p:cNvPr>
          <p:cNvSpPr txBox="1"/>
          <p:nvPr/>
        </p:nvSpPr>
        <p:spPr>
          <a:xfrm>
            <a:off x="831273" y="568036"/>
            <a:ext cx="10875818" cy="5970865"/>
          </a:xfrm>
          <a:prstGeom prst="rect">
            <a:avLst/>
          </a:prstGeom>
          <a:noFill/>
        </p:spPr>
        <p:txBody>
          <a:bodyPr wrap="square" rtlCol="0">
            <a:spAutoFit/>
          </a:bodyPr>
          <a:lstStyle/>
          <a:p>
            <a:pPr marL="285750" indent="-285750">
              <a:buFont typeface="Arial" panose="020B0604020202020204" pitchFamily="34" charset="0"/>
              <a:buChar char="•"/>
            </a:pPr>
            <a:r>
              <a:rPr lang="en-US" sz="2800" dirty="0"/>
              <a:t>Instead of targeting all prospects equally or providing the same incentive offers to everyone, a firm can select only those customers who </a:t>
            </a:r>
            <a:r>
              <a:rPr lang="en-US" sz="2800" dirty="0">
                <a:latin typeface="+mj-lt"/>
              </a:rPr>
              <a:t>meet</a:t>
            </a:r>
            <a:r>
              <a:rPr lang="en-US" sz="2800" dirty="0"/>
              <a:t> certain profitability criteria based on their individual needs and buying patterns </a:t>
            </a:r>
            <a:r>
              <a:rPr lang="en-IN" sz="2800" dirty="0"/>
              <a:t>this is achieved by building model to</a:t>
            </a:r>
            <a:r>
              <a:rPr lang="en-IN" sz="2800" b="1" dirty="0"/>
              <a:t> predict the future value of individual </a:t>
            </a:r>
            <a:r>
              <a:rPr lang="en-IN" sz="2800" dirty="0"/>
              <a:t>based on demographic characteristics ,life-style, and previous behaviour.</a:t>
            </a:r>
          </a:p>
          <a:p>
            <a:pPr marL="285750" indent="-285750">
              <a:buFont typeface="Arial" panose="020B0604020202020204" pitchFamily="34" charset="0"/>
              <a:buChar char="•"/>
            </a:pPr>
            <a:r>
              <a:rPr lang="en-IN" sz="2800" dirty="0"/>
              <a:t>The model produces information that will focuses customers retention and recruitment programs on building and keeping the most profitable customer base this is called </a:t>
            </a:r>
            <a:r>
              <a:rPr lang="en-IN" sz="2800" b="1" dirty="0"/>
              <a:t>customer behaviour modelling or customer profiling.</a:t>
            </a:r>
          </a:p>
          <a:p>
            <a:pPr marL="285750" indent="-285750">
              <a:buFont typeface="Arial" panose="020B0604020202020204" pitchFamily="34" charset="0"/>
              <a:buChar char="•"/>
            </a:pPr>
            <a:r>
              <a:rPr lang="en-IN" sz="2800" dirty="0"/>
              <a:t>A </a:t>
            </a:r>
            <a:r>
              <a:rPr lang="en-IN" sz="2800" b="1" dirty="0"/>
              <a:t>customer profile </a:t>
            </a:r>
            <a:r>
              <a:rPr lang="en-IN" sz="2800" dirty="0"/>
              <a:t>is a tool to help target marketers better understand the characteristics of their customers base.</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1916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51FFD0-B333-4BE5-BC1D-542ED659D7B6}"/>
              </a:ext>
            </a:extLst>
          </p:cNvPr>
          <p:cNvSpPr txBox="1"/>
          <p:nvPr/>
        </p:nvSpPr>
        <p:spPr>
          <a:xfrm>
            <a:off x="512618" y="858983"/>
            <a:ext cx="10529455" cy="5386090"/>
          </a:xfrm>
          <a:prstGeom prst="rect">
            <a:avLst/>
          </a:prstGeom>
          <a:noFill/>
        </p:spPr>
        <p:txBody>
          <a:bodyPr wrap="square" rtlCol="0">
            <a:spAutoFit/>
          </a:bodyPr>
          <a:lstStyle/>
          <a:p>
            <a:pPr algn="l" fontAlgn="base"/>
            <a:r>
              <a:rPr lang="en-US" sz="2800" b="1" i="0" dirty="0">
                <a:effectLst/>
                <a:latin typeface="Berlin Sans FB Demi" panose="020E0802020502020306" pitchFamily="34" charset="0"/>
              </a:rPr>
              <a:t>Customer Segmentation Project in Python</a:t>
            </a:r>
          </a:p>
          <a:p>
            <a:pPr marL="342900" indent="-342900" algn="l" fontAlgn="base">
              <a:buFont typeface="Arial" panose="020B0604020202020204" pitchFamily="34" charset="0"/>
              <a:buChar char="•"/>
            </a:pPr>
            <a:r>
              <a:rPr lang="en-US" sz="2000" b="0" i="0" dirty="0">
                <a:effectLst/>
                <a:latin typeface="+mj-lt"/>
              </a:rPr>
              <a:t>Customer Segmentation is one the most important applications of unsupervised learning. Using clustering techniques, companies can identify the several segments of customers allowing them to target the potential user base. In this machine learning project, we will make use of </a:t>
            </a:r>
            <a:r>
              <a:rPr lang="en-US" sz="2000" b="1" i="1" u="none" strike="noStrike" dirty="0">
                <a:effectLst/>
                <a:latin typeface="+mj-lt"/>
                <a:hlinkClick r:id="rId2">
                  <a:extLst>
                    <a:ext uri="{A12FA001-AC4F-418D-AE19-62706E023703}">
                      <ahyp:hlinkClr xmlns:ahyp="http://schemas.microsoft.com/office/drawing/2018/hyperlinkcolor" val="tx"/>
                    </a:ext>
                  </a:extLst>
                </a:hlinkClick>
              </a:rPr>
              <a:t>K-means clustering</a:t>
            </a:r>
            <a:r>
              <a:rPr lang="en-US" sz="2000" b="0" i="0" dirty="0">
                <a:effectLst/>
                <a:latin typeface="+mj-lt"/>
              </a:rPr>
              <a:t> which is the essential algorithm for clustering unlabeled dataset</a:t>
            </a:r>
            <a:r>
              <a:rPr lang="en-US" sz="2000" b="0" i="0" dirty="0">
                <a:effectLst/>
                <a:latin typeface="Georgia" panose="02040502050405020303" pitchFamily="18" charset="0"/>
              </a:rPr>
              <a:t>.</a:t>
            </a:r>
          </a:p>
          <a:p>
            <a:pPr algn="l" fontAlgn="base"/>
            <a:r>
              <a:rPr lang="en-US" dirty="0">
                <a:solidFill>
                  <a:schemeClr val="bg2">
                    <a:lumMod val="25000"/>
                    <a:lumOff val="75000"/>
                  </a:schemeClr>
                </a:solidFill>
                <a:latin typeface="Georgia" panose="02040502050405020303" pitchFamily="18" charset="0"/>
              </a:rPr>
              <a:t>                </a:t>
            </a:r>
          </a:p>
          <a:p>
            <a:pPr algn="l" fontAlgn="base"/>
            <a:endParaRPr lang="en-US" b="0" i="0" dirty="0">
              <a:solidFill>
                <a:srgbClr val="444444"/>
              </a:solidFill>
              <a:effectLst/>
              <a:latin typeface="Georgia" panose="02040502050405020303" pitchFamily="18" charset="0"/>
            </a:endParaRPr>
          </a:p>
          <a:p>
            <a:pPr algn="l" fontAlgn="base"/>
            <a:endParaRPr lang="en-US" dirty="0">
              <a:solidFill>
                <a:srgbClr val="444444"/>
              </a:solidFill>
              <a:latin typeface="Georgia" panose="02040502050405020303" pitchFamily="18" charset="0"/>
            </a:endParaRPr>
          </a:p>
          <a:p>
            <a:pPr algn="l" fontAlgn="base"/>
            <a:endParaRPr lang="en-US" b="0" i="0" dirty="0">
              <a:solidFill>
                <a:srgbClr val="444444"/>
              </a:solidFill>
              <a:effectLst/>
              <a:latin typeface="Georgia" panose="02040502050405020303" pitchFamily="18" charset="0"/>
            </a:endParaRPr>
          </a:p>
          <a:p>
            <a:pPr algn="l" fontAlgn="base"/>
            <a:endParaRPr lang="en-US" dirty="0">
              <a:solidFill>
                <a:srgbClr val="444444"/>
              </a:solidFill>
              <a:latin typeface="Georgia" panose="02040502050405020303" pitchFamily="18" charset="0"/>
            </a:endParaRPr>
          </a:p>
          <a:p>
            <a:pPr algn="l" fontAlgn="base"/>
            <a:endParaRPr lang="en-US" b="0" i="0" dirty="0">
              <a:solidFill>
                <a:srgbClr val="444444"/>
              </a:solidFill>
              <a:effectLst/>
              <a:latin typeface="Georgia" panose="02040502050405020303" pitchFamily="18" charset="0"/>
            </a:endParaRPr>
          </a:p>
          <a:p>
            <a:pPr algn="l" fontAlgn="base"/>
            <a:endParaRPr lang="en-US" dirty="0">
              <a:solidFill>
                <a:srgbClr val="444444"/>
              </a:solidFill>
              <a:latin typeface="Georgia" panose="02040502050405020303" pitchFamily="18" charset="0"/>
            </a:endParaRPr>
          </a:p>
          <a:p>
            <a:pPr algn="l" fontAlgn="base"/>
            <a:endParaRPr lang="en-US" b="0" i="0" dirty="0">
              <a:solidFill>
                <a:srgbClr val="444444"/>
              </a:solidFill>
              <a:effectLst/>
              <a:latin typeface="Georgia" panose="02040502050405020303" pitchFamily="18" charset="0"/>
            </a:endParaRPr>
          </a:p>
          <a:p>
            <a:pPr algn="l" fontAlgn="base"/>
            <a:endParaRPr lang="en-US" dirty="0">
              <a:solidFill>
                <a:srgbClr val="444444"/>
              </a:solidFill>
              <a:latin typeface="Georgia" panose="02040502050405020303" pitchFamily="18" charset="0"/>
            </a:endParaRPr>
          </a:p>
          <a:p>
            <a:pPr algn="l" fontAlgn="base"/>
            <a:endParaRPr lang="en-US" b="0" i="0" dirty="0">
              <a:solidFill>
                <a:srgbClr val="444444"/>
              </a:solidFill>
              <a:effectLst/>
              <a:latin typeface="Georgia" panose="02040502050405020303" pitchFamily="18" charset="0"/>
            </a:endParaRPr>
          </a:p>
          <a:p>
            <a:pPr algn="l" fontAlgn="base"/>
            <a:endParaRPr lang="en-US" dirty="0">
              <a:solidFill>
                <a:srgbClr val="444444"/>
              </a:solidFill>
              <a:latin typeface="Georgia" panose="02040502050405020303" pitchFamily="18" charset="0"/>
            </a:endParaRPr>
          </a:p>
          <a:p>
            <a:pPr algn="l" fontAlgn="base"/>
            <a:endParaRPr lang="en-US" b="0" i="0" dirty="0">
              <a:solidFill>
                <a:srgbClr val="444444"/>
              </a:solidFill>
              <a:effectLst/>
              <a:latin typeface="Georgia" panose="02040502050405020303" pitchFamily="18" charset="0"/>
            </a:endParaRPr>
          </a:p>
        </p:txBody>
      </p:sp>
      <p:pic>
        <p:nvPicPr>
          <p:cNvPr id="1026" name="Picture 2">
            <a:extLst>
              <a:ext uri="{FF2B5EF4-FFF2-40B4-BE49-F238E27FC236}">
                <a16:creationId xmlns:a16="http://schemas.microsoft.com/office/drawing/2014/main" id="{B498E04E-505D-4A7B-BC81-4555D118E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238" y="3269673"/>
            <a:ext cx="7629525" cy="343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905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B45C37-2EEC-4541-8AF1-28FD75AD1546}"/>
              </a:ext>
            </a:extLst>
          </p:cNvPr>
          <p:cNvSpPr txBox="1"/>
          <p:nvPr/>
        </p:nvSpPr>
        <p:spPr>
          <a:xfrm>
            <a:off x="2712028" y="623887"/>
            <a:ext cx="9279947" cy="5610225"/>
          </a:xfrm>
          <a:prstGeom prst="rect">
            <a:avLst/>
          </a:prstGeom>
          <a:noFill/>
        </p:spPr>
        <p:txBody>
          <a:bodyPr wrap="square" rtlCol="0">
            <a:spAutoFit/>
          </a:bodyPr>
          <a:lstStyle/>
          <a:p>
            <a:r>
              <a:rPr lang="en-US" sz="2800" b="0" i="0" dirty="0">
                <a:solidFill>
                  <a:srgbClr val="0070C0"/>
                </a:solidFill>
                <a:effectLst/>
              </a:rPr>
              <a:t>There are three main approaches to market segmentation</a:t>
            </a:r>
            <a:r>
              <a:rPr lang="en-US" sz="2800" b="0" i="0" dirty="0">
                <a:solidFill>
                  <a:srgbClr val="0070C0"/>
                </a:solidFill>
                <a:effectLst/>
                <a:latin typeface="openviewregular"/>
              </a:rPr>
              <a:t>:</a:t>
            </a:r>
          </a:p>
          <a:p>
            <a:pPr marL="285750" indent="-285750">
              <a:buFont typeface="Wingdings" panose="05000000000000000000" pitchFamily="2" charset="2"/>
              <a:buChar char="Ø"/>
            </a:pPr>
            <a:r>
              <a:rPr lang="en-US" sz="2000" dirty="0">
                <a:latin typeface="+mj-lt"/>
              </a:rPr>
              <a:t>    </a:t>
            </a:r>
            <a:r>
              <a:rPr lang="en-IN" sz="2000" b="0" i="1" dirty="0">
                <a:effectLst/>
                <a:latin typeface="+mj-lt"/>
              </a:rPr>
              <a:t>A priori</a:t>
            </a:r>
            <a:r>
              <a:rPr lang="en-IN" sz="2000" b="0" i="0" dirty="0">
                <a:effectLst/>
                <a:latin typeface="+mj-lt"/>
              </a:rPr>
              <a:t> segmentation </a:t>
            </a:r>
            <a:r>
              <a:rPr lang="en-US" sz="2000" b="0" i="0" dirty="0">
                <a:effectLst/>
                <a:latin typeface="+mj-lt"/>
              </a:rPr>
              <a:t> the simplest approach, uses a classification scheme based on publicly available characteristics — such as industry and company size — to create distinct groups of customers within a market. However, a priori market segmentation may not always be valid, since companies in the same industry and of the same size may have very different needs.</a:t>
            </a:r>
          </a:p>
          <a:p>
            <a:pPr marL="285750" indent="-285750">
              <a:buFont typeface="Wingdings" panose="05000000000000000000" pitchFamily="2" charset="2"/>
              <a:buChar char="Ø"/>
            </a:pPr>
            <a:endParaRPr lang="en-IN" sz="2000" b="0" i="0" dirty="0">
              <a:effectLst/>
              <a:latin typeface="+mj-lt"/>
            </a:endParaRPr>
          </a:p>
          <a:p>
            <a:pPr marL="285750" indent="-285750">
              <a:buFont typeface="Wingdings" panose="05000000000000000000" pitchFamily="2" charset="2"/>
              <a:buChar char="Ø"/>
            </a:pPr>
            <a:r>
              <a:rPr lang="en-IN" sz="2000" b="0" i="1" dirty="0">
                <a:effectLst/>
                <a:latin typeface="+mj-lt"/>
              </a:rPr>
              <a:t>Needs-based</a:t>
            </a:r>
            <a:r>
              <a:rPr lang="en-IN" sz="2000" b="0" i="0" dirty="0">
                <a:effectLst/>
                <a:latin typeface="+mj-lt"/>
              </a:rPr>
              <a:t> segmentation </a:t>
            </a:r>
            <a:r>
              <a:rPr lang="en-US" sz="2000" b="0" i="0" dirty="0">
                <a:effectLst/>
                <a:latin typeface="+mj-lt"/>
              </a:rPr>
              <a:t>is based on differentiated, validated drivers (needs) that customers express for a specific product or service being offered. The needs are discovered and verified through primary market research, and segments are demarcated based on those different needs rather than characteristics such as industry or company size.</a:t>
            </a:r>
          </a:p>
          <a:p>
            <a:pPr marL="285750" indent="-285750">
              <a:buFont typeface="Wingdings" panose="05000000000000000000" pitchFamily="2" charset="2"/>
              <a:buChar char="Ø"/>
            </a:pPr>
            <a:endParaRPr lang="en-IN" sz="2000" b="0" i="0" dirty="0">
              <a:effectLst/>
              <a:latin typeface="+mj-lt"/>
            </a:endParaRPr>
          </a:p>
          <a:p>
            <a:pPr marL="285750" indent="-285750">
              <a:buFont typeface="Wingdings" panose="05000000000000000000" pitchFamily="2" charset="2"/>
              <a:buChar char="Ø"/>
            </a:pPr>
            <a:r>
              <a:rPr lang="en-IN" sz="2000" b="0" i="1" dirty="0">
                <a:effectLst/>
                <a:latin typeface="+mj-lt"/>
              </a:rPr>
              <a:t>Value-based </a:t>
            </a:r>
            <a:r>
              <a:rPr lang="en-IN" sz="2000" b="0" i="0" dirty="0">
                <a:effectLst/>
                <a:latin typeface="+mj-lt"/>
              </a:rPr>
              <a:t>segmentation </a:t>
            </a:r>
            <a:r>
              <a:rPr lang="en-US" sz="2000" dirty="0">
                <a:latin typeface="+mj-lt"/>
              </a:rPr>
              <a:t>D</a:t>
            </a:r>
            <a:r>
              <a:rPr lang="en-US" sz="2000" b="0" i="0" dirty="0">
                <a:effectLst/>
                <a:latin typeface="+mj-lt"/>
              </a:rPr>
              <a:t>ifferentiates customers by their economic value, grouping customers with the same value level into individual segments that can be distinctly targeted.</a:t>
            </a:r>
            <a:endParaRPr lang="en-IN" sz="2000" dirty="0">
              <a:latin typeface="+mj-lt"/>
            </a:endParaRPr>
          </a:p>
        </p:txBody>
      </p:sp>
    </p:spTree>
    <p:extLst>
      <p:ext uri="{BB962C8B-B14F-4D97-AF65-F5344CB8AC3E}">
        <p14:creationId xmlns:p14="http://schemas.microsoft.com/office/powerpoint/2010/main" val="1354219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E538A0-FA69-40B5-B6DC-94B3DECB9AA2}"/>
              </a:ext>
            </a:extLst>
          </p:cNvPr>
          <p:cNvSpPr txBox="1"/>
          <p:nvPr/>
        </p:nvSpPr>
        <p:spPr>
          <a:xfrm>
            <a:off x="637309" y="609600"/>
            <a:ext cx="10958946" cy="5047536"/>
          </a:xfrm>
          <a:prstGeom prst="rect">
            <a:avLst/>
          </a:prstGeom>
          <a:noFill/>
        </p:spPr>
        <p:txBody>
          <a:bodyPr wrap="square" rtlCol="0">
            <a:spAutoFit/>
          </a:bodyPr>
          <a:lstStyle/>
          <a:p>
            <a:pPr algn="l" fontAlgn="base"/>
            <a:r>
              <a:rPr lang="en-US" b="0" i="0" dirty="0">
                <a:solidFill>
                  <a:srgbClr val="444444"/>
                </a:solidFill>
                <a:effectLst/>
                <a:latin typeface="Georgia" panose="02040502050405020303" pitchFamily="18" charset="0"/>
              </a:rPr>
              <a:t> </a:t>
            </a:r>
            <a:r>
              <a:rPr lang="en-US" sz="3200" b="0" i="0" dirty="0">
                <a:solidFill>
                  <a:schemeClr val="accent4">
                    <a:lumMod val="50000"/>
                  </a:schemeClr>
                </a:solidFill>
                <a:effectLst/>
                <a:latin typeface="Arial Black" panose="020B0A04020102020204" pitchFamily="34" charset="0"/>
              </a:rPr>
              <a:t>Customer Segmentation</a:t>
            </a:r>
          </a:p>
          <a:p>
            <a:pPr marL="457200" indent="-457200" algn="l" fontAlgn="base">
              <a:buFont typeface="Arial" panose="020B0604020202020204" pitchFamily="34" charset="0"/>
              <a:buChar char="•"/>
            </a:pPr>
            <a:r>
              <a:rPr lang="en-US" sz="2400" b="0" i="1" dirty="0">
                <a:effectLst/>
              </a:rPr>
              <a:t>Customer Segmentation is the process of division of customer base into several groups of individuals that share a similarity in different ways that are relevant to marketing such as gender, age, interests, and miscellaneous spending habits.</a:t>
            </a:r>
          </a:p>
          <a:p>
            <a:pPr marL="457200" indent="-457200" algn="l" fontAlgn="base">
              <a:buFont typeface="Arial" panose="020B0604020202020204" pitchFamily="34" charset="0"/>
              <a:buChar char="•"/>
            </a:pPr>
            <a:r>
              <a:rPr lang="en-US" sz="2400" b="0" i="0" dirty="0">
                <a:effectLst/>
              </a:rPr>
              <a:t>The technique of customer segmentation is dependent on several key differentiators that divide customers into groups to be targeted. Data related to demographics, geography, economic status as well as behavioral patterns play a crucial role in determining the company direction towards addressing the various segments.</a:t>
            </a:r>
          </a:p>
          <a:p>
            <a:pPr algn="l" fontAlgn="base"/>
            <a:r>
              <a:rPr lang="en-US" sz="2400" b="0" i="1" dirty="0">
                <a:solidFill>
                  <a:srgbClr val="444444"/>
                </a:solidFill>
                <a:effectLst/>
                <a:latin typeface="+mj-lt"/>
              </a:rPr>
              <a:t>                                                              </a:t>
            </a:r>
          </a:p>
          <a:p>
            <a:pPr algn="l" fontAlgn="base"/>
            <a:endParaRPr lang="en-US" sz="2800" b="0" i="1" dirty="0">
              <a:solidFill>
                <a:srgbClr val="444444"/>
              </a:solidFill>
              <a:effectLst/>
              <a:latin typeface="inherit"/>
            </a:endParaRPr>
          </a:p>
          <a:p>
            <a:pPr algn="l" fontAlgn="base"/>
            <a:endParaRPr lang="en-US" sz="2800" b="0" i="0" dirty="0">
              <a:solidFill>
                <a:srgbClr val="444444"/>
              </a:solidFill>
              <a:effectLst/>
              <a:latin typeface="Georgia" panose="02040502050405020303" pitchFamily="18" charset="0"/>
            </a:endParaRPr>
          </a:p>
          <a:p>
            <a:endParaRPr lang="en-IN" dirty="0"/>
          </a:p>
        </p:txBody>
      </p:sp>
      <p:cxnSp>
        <p:nvCxnSpPr>
          <p:cNvPr id="4" name="Straight Arrow Connector 3">
            <a:extLst>
              <a:ext uri="{FF2B5EF4-FFF2-40B4-BE49-F238E27FC236}">
                <a16:creationId xmlns:a16="http://schemas.microsoft.com/office/drawing/2014/main" id="{1AB53B0B-D64D-4F36-9553-6BB3819FABBB}"/>
              </a:ext>
            </a:extLst>
          </p:cNvPr>
          <p:cNvCxnSpPr/>
          <p:nvPr/>
        </p:nvCxnSpPr>
        <p:spPr>
          <a:xfrm>
            <a:off x="3311236" y="5791200"/>
            <a:ext cx="45165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0689474-65D0-4D47-B23D-E479FCB1B4DA}"/>
              </a:ext>
            </a:extLst>
          </p:cNvPr>
          <p:cNvCxnSpPr/>
          <p:nvPr/>
        </p:nvCxnSpPr>
        <p:spPr>
          <a:xfrm flipV="1">
            <a:off x="5472545" y="4611117"/>
            <a:ext cx="0" cy="20920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09D5D47-83D4-414D-BF04-56C138555767}"/>
              </a:ext>
            </a:extLst>
          </p:cNvPr>
          <p:cNvSpPr/>
          <p:nvPr/>
        </p:nvSpPr>
        <p:spPr>
          <a:xfrm>
            <a:off x="4045527" y="4932218"/>
            <a:ext cx="138543" cy="1939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CEDAFB52-B358-4536-BC30-0ADEF8AD4F69}"/>
              </a:ext>
            </a:extLst>
          </p:cNvPr>
          <p:cNvSpPr/>
          <p:nvPr/>
        </p:nvSpPr>
        <p:spPr>
          <a:xfrm>
            <a:off x="4516582" y="5126182"/>
            <a:ext cx="138533" cy="1939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C3E0B47D-22E8-4616-A972-1482D7A905DC}"/>
              </a:ext>
            </a:extLst>
          </p:cNvPr>
          <p:cNvSpPr/>
          <p:nvPr/>
        </p:nvSpPr>
        <p:spPr>
          <a:xfrm>
            <a:off x="6096000" y="4932218"/>
            <a:ext cx="193969" cy="1939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7D58FBA-F8B0-4790-8E25-A0CDD04C4AF0}"/>
              </a:ext>
            </a:extLst>
          </p:cNvPr>
          <p:cNvSpPr/>
          <p:nvPr/>
        </p:nvSpPr>
        <p:spPr>
          <a:xfrm>
            <a:off x="6580915" y="5306291"/>
            <a:ext cx="180105" cy="1801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01717CB1-AAB5-484A-9956-F344EBAE0811}"/>
              </a:ext>
            </a:extLst>
          </p:cNvPr>
          <p:cNvSpPr/>
          <p:nvPr/>
        </p:nvSpPr>
        <p:spPr>
          <a:xfrm>
            <a:off x="4516582" y="6026727"/>
            <a:ext cx="138516" cy="2216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3DCEE3A7-3E49-4019-8ED4-AB6CFEFBD333}"/>
              </a:ext>
            </a:extLst>
          </p:cNvPr>
          <p:cNvSpPr/>
          <p:nvPr/>
        </p:nvSpPr>
        <p:spPr>
          <a:xfrm>
            <a:off x="4045527" y="6483915"/>
            <a:ext cx="138530" cy="219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Rectangle 13">
            <a:extLst>
              <a:ext uri="{FF2B5EF4-FFF2-40B4-BE49-F238E27FC236}">
                <a16:creationId xmlns:a16="http://schemas.microsoft.com/office/drawing/2014/main" id="{75B4C70C-4D79-494F-9394-30015D9C8EA0}"/>
              </a:ext>
            </a:extLst>
          </p:cNvPr>
          <p:cNvSpPr/>
          <p:nvPr/>
        </p:nvSpPr>
        <p:spPr>
          <a:xfrm>
            <a:off x="6677893" y="6026727"/>
            <a:ext cx="138540" cy="2215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Rectangle 14">
            <a:extLst>
              <a:ext uri="{FF2B5EF4-FFF2-40B4-BE49-F238E27FC236}">
                <a16:creationId xmlns:a16="http://schemas.microsoft.com/office/drawing/2014/main" id="{46E9F440-C7C8-47AE-A1DA-C7D0AF1D04B2}"/>
              </a:ext>
            </a:extLst>
          </p:cNvPr>
          <p:cNvSpPr/>
          <p:nvPr/>
        </p:nvSpPr>
        <p:spPr>
          <a:xfrm>
            <a:off x="6165237" y="6099281"/>
            <a:ext cx="138525" cy="1734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Arrow: Up 17">
            <a:extLst>
              <a:ext uri="{FF2B5EF4-FFF2-40B4-BE49-F238E27FC236}">
                <a16:creationId xmlns:a16="http://schemas.microsoft.com/office/drawing/2014/main" id="{702938B2-6DC0-4468-AE84-90F6C2970530}"/>
              </a:ext>
            </a:extLst>
          </p:cNvPr>
          <p:cNvSpPr/>
          <p:nvPr/>
        </p:nvSpPr>
        <p:spPr>
          <a:xfrm>
            <a:off x="6677893" y="5657136"/>
            <a:ext cx="138525" cy="231046"/>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lumMod val="95000"/>
                </a:schemeClr>
              </a:solidFill>
            </a:endParaRPr>
          </a:p>
        </p:txBody>
      </p:sp>
      <p:sp>
        <p:nvSpPr>
          <p:cNvPr id="19" name="Arrow: Up 18">
            <a:extLst>
              <a:ext uri="{FF2B5EF4-FFF2-40B4-BE49-F238E27FC236}">
                <a16:creationId xmlns:a16="http://schemas.microsoft.com/office/drawing/2014/main" id="{75924CBE-7DCD-49FE-AE25-8091ED264DEF}"/>
              </a:ext>
            </a:extLst>
          </p:cNvPr>
          <p:cNvSpPr/>
          <p:nvPr/>
        </p:nvSpPr>
        <p:spPr>
          <a:xfrm>
            <a:off x="6192984" y="5306291"/>
            <a:ext cx="138522" cy="581891"/>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21" name="Straight Arrow Connector 20">
            <a:extLst>
              <a:ext uri="{FF2B5EF4-FFF2-40B4-BE49-F238E27FC236}">
                <a16:creationId xmlns:a16="http://schemas.microsoft.com/office/drawing/2014/main" id="{26E19E52-E78B-47A1-AA32-88EB571A6B80}"/>
              </a:ext>
            </a:extLst>
          </p:cNvPr>
          <p:cNvCxnSpPr/>
          <p:nvPr/>
        </p:nvCxnSpPr>
        <p:spPr>
          <a:xfrm>
            <a:off x="4419600" y="4932218"/>
            <a:ext cx="14547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Arrow: Right 22">
            <a:extLst>
              <a:ext uri="{FF2B5EF4-FFF2-40B4-BE49-F238E27FC236}">
                <a16:creationId xmlns:a16="http://schemas.microsoft.com/office/drawing/2014/main" id="{43205D26-C8C1-4D77-99D1-CF53CE50AD83}"/>
              </a:ext>
            </a:extLst>
          </p:cNvPr>
          <p:cNvSpPr/>
          <p:nvPr/>
        </p:nvSpPr>
        <p:spPr>
          <a:xfrm>
            <a:off x="4821382" y="5126182"/>
            <a:ext cx="1052945" cy="1801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accent2">
                  <a:lumMod val="20000"/>
                  <a:lumOff val="80000"/>
                </a:schemeClr>
              </a:solidFill>
            </a:endParaRPr>
          </a:p>
        </p:txBody>
      </p:sp>
      <p:sp>
        <p:nvSpPr>
          <p:cNvPr id="25" name="TextBox 24">
            <a:extLst>
              <a:ext uri="{FF2B5EF4-FFF2-40B4-BE49-F238E27FC236}">
                <a16:creationId xmlns:a16="http://schemas.microsoft.com/office/drawing/2014/main" id="{17C66666-0C2E-439F-82C6-05E85DC04A4C}"/>
              </a:ext>
            </a:extLst>
          </p:cNvPr>
          <p:cNvSpPr txBox="1"/>
          <p:nvPr/>
        </p:nvSpPr>
        <p:spPr>
          <a:xfrm>
            <a:off x="7398327" y="6026727"/>
            <a:ext cx="1551709" cy="369332"/>
          </a:xfrm>
          <a:prstGeom prst="rect">
            <a:avLst/>
          </a:prstGeom>
          <a:noFill/>
        </p:spPr>
        <p:txBody>
          <a:bodyPr wrap="square" rtlCol="0">
            <a:spAutoFit/>
          </a:bodyPr>
          <a:lstStyle/>
          <a:p>
            <a:r>
              <a:rPr lang="en-US" dirty="0"/>
              <a:t>Profitability</a:t>
            </a:r>
            <a:endParaRPr lang="en-IN" dirty="0"/>
          </a:p>
        </p:txBody>
      </p:sp>
      <p:sp>
        <p:nvSpPr>
          <p:cNvPr id="26" name="TextBox 25">
            <a:extLst>
              <a:ext uri="{FF2B5EF4-FFF2-40B4-BE49-F238E27FC236}">
                <a16:creationId xmlns:a16="http://schemas.microsoft.com/office/drawing/2014/main" id="{DC3109FB-182D-481C-97C5-7877B15731A4}"/>
              </a:ext>
            </a:extLst>
          </p:cNvPr>
          <p:cNvSpPr txBox="1"/>
          <p:nvPr/>
        </p:nvSpPr>
        <p:spPr>
          <a:xfrm>
            <a:off x="5472545" y="4461164"/>
            <a:ext cx="1648689" cy="369332"/>
          </a:xfrm>
          <a:prstGeom prst="rect">
            <a:avLst/>
          </a:prstGeom>
          <a:noFill/>
        </p:spPr>
        <p:txBody>
          <a:bodyPr wrap="square" rtlCol="0">
            <a:spAutoFit/>
          </a:bodyPr>
          <a:lstStyle/>
          <a:p>
            <a:r>
              <a:rPr lang="en-US" dirty="0" err="1"/>
              <a:t>Loyality</a:t>
            </a:r>
            <a:endParaRPr lang="en-IN" dirty="0"/>
          </a:p>
        </p:txBody>
      </p:sp>
    </p:spTree>
    <p:extLst>
      <p:ext uri="{BB962C8B-B14F-4D97-AF65-F5344CB8AC3E}">
        <p14:creationId xmlns:p14="http://schemas.microsoft.com/office/powerpoint/2010/main" val="3114880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5DC31F-370A-4778-BFA1-211840C160F7}"/>
              </a:ext>
            </a:extLst>
          </p:cNvPr>
          <p:cNvSpPr txBox="1"/>
          <p:nvPr/>
        </p:nvSpPr>
        <p:spPr>
          <a:xfrm>
            <a:off x="595746" y="831272"/>
            <a:ext cx="10598727" cy="6124754"/>
          </a:xfrm>
          <a:prstGeom prst="rect">
            <a:avLst/>
          </a:prstGeom>
          <a:noFill/>
        </p:spPr>
        <p:txBody>
          <a:bodyPr wrap="square" rtlCol="0">
            <a:spAutoFit/>
          </a:bodyPr>
          <a:lstStyle/>
          <a:p>
            <a:r>
              <a:rPr lang="en-US" sz="2800" b="1" dirty="0">
                <a:solidFill>
                  <a:schemeClr val="accent1"/>
                </a:solidFill>
                <a:latin typeface="+mj-lt"/>
              </a:rPr>
              <a:t>Difficulties in making good segmentation:</a:t>
            </a:r>
          </a:p>
          <a:p>
            <a:pPr marL="285750" indent="-285750">
              <a:buFont typeface="Wingdings" panose="05000000000000000000" pitchFamily="2" charset="2"/>
              <a:buChar char="Ø"/>
            </a:pPr>
            <a:r>
              <a:rPr lang="en-IN" sz="2800" dirty="0">
                <a:latin typeface="+mj-lt"/>
              </a:rPr>
              <a:t> </a:t>
            </a:r>
            <a:r>
              <a:rPr lang="en-IN" sz="2800" dirty="0">
                <a:solidFill>
                  <a:schemeClr val="accent5"/>
                </a:solidFill>
                <a:latin typeface="+mj-lt"/>
              </a:rPr>
              <a:t>Relevance and quality of data</a:t>
            </a:r>
          </a:p>
          <a:p>
            <a:pPr marL="285750" indent="-285750">
              <a:buFont typeface="Wingdings" panose="05000000000000000000" pitchFamily="2" charset="2"/>
              <a:buChar char="Ø"/>
            </a:pPr>
            <a:r>
              <a:rPr lang="en-IN" sz="2800" dirty="0">
                <a:solidFill>
                  <a:schemeClr val="accent5"/>
                </a:solidFill>
                <a:latin typeface="+mj-lt"/>
              </a:rPr>
              <a:t>Intuition</a:t>
            </a:r>
          </a:p>
          <a:p>
            <a:pPr marL="285750" indent="-285750">
              <a:buFont typeface="Wingdings" panose="05000000000000000000" pitchFamily="2" charset="2"/>
              <a:buChar char="Ø"/>
            </a:pPr>
            <a:r>
              <a:rPr lang="en-US" sz="2800" dirty="0">
                <a:solidFill>
                  <a:schemeClr val="accent5"/>
                </a:solidFill>
                <a:latin typeface="+mj-lt"/>
              </a:rPr>
              <a:t>Continuous Process</a:t>
            </a:r>
          </a:p>
          <a:p>
            <a:pPr marL="285750" indent="-285750">
              <a:buFont typeface="Wingdings" panose="05000000000000000000" pitchFamily="2" charset="2"/>
              <a:buChar char="Ø"/>
            </a:pPr>
            <a:r>
              <a:rPr lang="en-US" sz="2800" dirty="0">
                <a:solidFill>
                  <a:schemeClr val="accent5"/>
                </a:solidFill>
                <a:latin typeface="+mj-lt"/>
              </a:rPr>
              <a:t>Over-Segmentation</a:t>
            </a:r>
          </a:p>
          <a:p>
            <a:endParaRPr lang="en-US" sz="2800" dirty="0">
              <a:latin typeface="+mj-lt"/>
            </a:endParaRPr>
          </a:p>
          <a:p>
            <a:r>
              <a:rPr lang="en-US" sz="2800" b="1" dirty="0">
                <a:latin typeface="+mj-lt"/>
              </a:rPr>
              <a:t>Advantages of Customer Segmentation</a:t>
            </a:r>
            <a:r>
              <a:rPr lang="en-US" sz="2800" dirty="0">
                <a:latin typeface="+mj-lt"/>
              </a:rPr>
              <a:t>:</a:t>
            </a:r>
          </a:p>
          <a:p>
            <a:pPr marL="457200" indent="-457200">
              <a:buFont typeface="Wingdings" panose="05000000000000000000" pitchFamily="2" charset="2"/>
              <a:buChar char="Ø"/>
            </a:pPr>
            <a:r>
              <a:rPr lang="en-IN" sz="2800" b="0" i="0" dirty="0">
                <a:solidFill>
                  <a:srgbClr val="92D050"/>
                </a:solidFill>
                <a:effectLst/>
                <a:latin typeface="openviewbold"/>
              </a:rPr>
              <a:t>Improving your whole product</a:t>
            </a:r>
          </a:p>
          <a:p>
            <a:pPr marL="457200" indent="-457200">
              <a:buFont typeface="Wingdings" panose="05000000000000000000" pitchFamily="2" charset="2"/>
              <a:buChar char="Ø"/>
            </a:pPr>
            <a:r>
              <a:rPr lang="en-IN" sz="2800" b="0" i="0" dirty="0">
                <a:solidFill>
                  <a:srgbClr val="92D050"/>
                </a:solidFill>
                <a:effectLst/>
                <a:latin typeface="openviewbold"/>
              </a:rPr>
              <a:t>Focusing your marketing message</a:t>
            </a:r>
            <a:endParaRPr lang="en-IN" sz="2800" dirty="0">
              <a:solidFill>
                <a:srgbClr val="92D050"/>
              </a:solidFill>
              <a:latin typeface="openviewbold"/>
            </a:endParaRPr>
          </a:p>
          <a:p>
            <a:pPr marL="457200" indent="-457200">
              <a:buFont typeface="Wingdings" panose="05000000000000000000" pitchFamily="2" charset="2"/>
              <a:buChar char="Ø"/>
            </a:pPr>
            <a:r>
              <a:rPr lang="en-US" sz="2800" b="0" i="0" dirty="0">
                <a:solidFill>
                  <a:srgbClr val="92D050"/>
                </a:solidFill>
                <a:effectLst/>
                <a:latin typeface="openviewbold"/>
              </a:rPr>
              <a:t>Allowing your sales organization to pursue higher percentage opportunities</a:t>
            </a:r>
          </a:p>
          <a:p>
            <a:pPr marL="457200" indent="-457200">
              <a:buFont typeface="Wingdings" panose="05000000000000000000" pitchFamily="2" charset="2"/>
              <a:buChar char="Ø"/>
            </a:pPr>
            <a:r>
              <a:rPr lang="en-IN" sz="2800" b="0" i="0" dirty="0">
                <a:solidFill>
                  <a:srgbClr val="92D050"/>
                </a:solidFill>
                <a:effectLst/>
                <a:latin typeface="openviewbold"/>
              </a:rPr>
              <a:t>Getting higher quality revenues</a:t>
            </a:r>
          </a:p>
          <a:p>
            <a:pPr marL="457200" indent="-457200">
              <a:buFont typeface="Wingdings" panose="05000000000000000000" pitchFamily="2" charset="2"/>
              <a:buChar char="Ø"/>
            </a:pPr>
            <a:endParaRPr lang="en-US" sz="2800" dirty="0">
              <a:latin typeface="+mj-lt"/>
            </a:endParaRPr>
          </a:p>
          <a:p>
            <a:endParaRPr lang="en-US" sz="2800" dirty="0">
              <a:latin typeface="+mj-lt"/>
            </a:endParaRPr>
          </a:p>
        </p:txBody>
      </p:sp>
    </p:spTree>
    <p:extLst>
      <p:ext uri="{BB962C8B-B14F-4D97-AF65-F5344CB8AC3E}">
        <p14:creationId xmlns:p14="http://schemas.microsoft.com/office/powerpoint/2010/main" val="2026950153"/>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Feathered</Template>
  <TotalTime>576</TotalTime>
  <Words>797</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11</vt:i4>
      </vt:variant>
    </vt:vector>
  </HeadingPairs>
  <TitlesOfParts>
    <vt:vector size="28" baseType="lpstr">
      <vt:lpstr>Algerian</vt:lpstr>
      <vt:lpstr>Arial</vt:lpstr>
      <vt:lpstr>Arial Black</vt:lpstr>
      <vt:lpstr>Arial Rounded MT Bold</vt:lpstr>
      <vt:lpstr>Berlin Sans FB Demi</vt:lpstr>
      <vt:lpstr>Bodoni MT Black</vt:lpstr>
      <vt:lpstr>Calibri</vt:lpstr>
      <vt:lpstr>Century Schoolbook</vt:lpstr>
      <vt:lpstr>Corbel</vt:lpstr>
      <vt:lpstr>Georgia</vt:lpstr>
      <vt:lpstr>inherit</vt:lpstr>
      <vt:lpstr>openviewbold</vt:lpstr>
      <vt:lpstr>openviewregular</vt:lpstr>
      <vt:lpstr>Roboto</vt:lpstr>
      <vt:lpstr>Times New Roman</vt:lpstr>
      <vt:lpstr>Wingdings</vt:lpstr>
      <vt:lpstr>Feathered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Arpitha d</dc:creator>
  <cp:lastModifiedBy>mahesh ac</cp:lastModifiedBy>
  <cp:revision>39</cp:revision>
  <dcterms:created xsi:type="dcterms:W3CDTF">2020-08-17T12:01:20Z</dcterms:created>
  <dcterms:modified xsi:type="dcterms:W3CDTF">2020-08-25T15:12:03Z</dcterms:modified>
</cp:coreProperties>
</file>