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9" r:id="rId4"/>
    <p:sldId id="257" r:id="rId5"/>
    <p:sldId id="258" r:id="rId6"/>
    <p:sldId id="259" r:id="rId7"/>
    <p:sldId id="260" r:id="rId8"/>
    <p:sldId id="262" r:id="rId9"/>
    <p:sldId id="261" r:id="rId10"/>
    <p:sldId id="263" r:id="rId11"/>
    <p:sldId id="267" r:id="rId12"/>
    <p:sldId id="264"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3" autoAdjust="0"/>
    <p:restoredTop sz="94660"/>
  </p:normalViewPr>
  <p:slideViewPr>
    <p:cSldViewPr snapToGrid="0">
      <p:cViewPr varScale="1">
        <p:scale>
          <a:sx n="87" d="100"/>
          <a:sy n="87" d="100"/>
        </p:scale>
        <p:origin x="58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D534-3770-47BF-83B1-DDCF5AC1D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D7BCDD-0F71-4D5E-BE55-6FEE7FB4B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8AE160-BBA0-4D92-9F10-AF977CAD122C}"/>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5" name="Footer Placeholder 4">
            <a:extLst>
              <a:ext uri="{FF2B5EF4-FFF2-40B4-BE49-F238E27FC236}">
                <a16:creationId xmlns:a16="http://schemas.microsoft.com/office/drawing/2014/main" id="{9D75F0A5-9969-4BCD-8D33-E8B1EEFD0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0A88B-EF35-4CF6-9867-CE1EC873CDE1}"/>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389053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FE24-95B2-4EA4-848F-C36E8B0607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955190-2D79-4BD2-AF2C-B89FB2E92C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B2B74-88A7-4260-B46D-A0F3A6A93571}"/>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5" name="Footer Placeholder 4">
            <a:extLst>
              <a:ext uri="{FF2B5EF4-FFF2-40B4-BE49-F238E27FC236}">
                <a16:creationId xmlns:a16="http://schemas.microsoft.com/office/drawing/2014/main" id="{75F76FED-8F72-4806-8952-3ADF2E47E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1B03E-5787-4052-B2C9-B070831C1774}"/>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364469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84DBB-8FA6-4F5F-B90C-16DABC86C7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09E13F-F223-4F31-A92A-E98F764ABE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9D3AE-3795-4659-AA41-BFF6DB1A796D}"/>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5" name="Footer Placeholder 4">
            <a:extLst>
              <a:ext uri="{FF2B5EF4-FFF2-40B4-BE49-F238E27FC236}">
                <a16:creationId xmlns:a16="http://schemas.microsoft.com/office/drawing/2014/main" id="{8CD77204-4153-469E-BABC-AEDF4620D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F3294-1C05-4ACD-AE7F-B2E0299923C9}"/>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187909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DB2-A923-4B20-BDAA-C7CD08553C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606802-85BE-41C4-A7B8-5AECA64B73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4F5B8B-2EA6-40BB-947C-DAFC68E5F0FD}"/>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5" name="Footer Placeholder 4">
            <a:extLst>
              <a:ext uri="{FF2B5EF4-FFF2-40B4-BE49-F238E27FC236}">
                <a16:creationId xmlns:a16="http://schemas.microsoft.com/office/drawing/2014/main" id="{020622BB-C93F-4047-AB7D-B68BF4AF4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C7BAB-9798-4026-B6BD-DF00B402A33A}"/>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412189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1693-C5ED-412D-817F-56E2B7425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DA4C64-DA95-4038-A0A3-21BC42C65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9727EA-A8EA-4C70-995D-3FF2445BC146}"/>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5" name="Footer Placeholder 4">
            <a:extLst>
              <a:ext uri="{FF2B5EF4-FFF2-40B4-BE49-F238E27FC236}">
                <a16:creationId xmlns:a16="http://schemas.microsoft.com/office/drawing/2014/main" id="{BB867EBC-DD7F-4AD6-8DCE-BA19B355B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DCA38B-3B22-45DC-A3B0-C51983A0650B}"/>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260402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34D0-27D0-4F81-864E-1346B4C46B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DEB3BD-FFCF-40F2-88AB-E7900ABFEA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41FD0F-1460-460E-9BB4-A4DD68D330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AE69A-72CC-4059-97E0-4FE00E9B9D46}"/>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6" name="Footer Placeholder 5">
            <a:extLst>
              <a:ext uri="{FF2B5EF4-FFF2-40B4-BE49-F238E27FC236}">
                <a16:creationId xmlns:a16="http://schemas.microsoft.com/office/drawing/2014/main" id="{10FC5C4A-B134-4B61-88D5-828344C073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E996B9-7169-4364-AE60-B2F036E5E5E2}"/>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196868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B7D1-9596-4BEB-B67D-463A189530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253DFE-8A8F-43CD-8550-A5D004C4F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8F70F0-5940-44C8-80F2-E3D8AA2E33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7576B3-A46E-44A1-B4E5-93A26FCCC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121EA8-9387-402B-9273-3F455C27C2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394A09-04F4-4FD1-BF0C-CB77151995C8}"/>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8" name="Footer Placeholder 7">
            <a:extLst>
              <a:ext uri="{FF2B5EF4-FFF2-40B4-BE49-F238E27FC236}">
                <a16:creationId xmlns:a16="http://schemas.microsoft.com/office/drawing/2014/main" id="{4124CB0B-FBE0-4635-84EC-F19737573F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AC1D5C-185E-444A-971C-092C677BDAAD}"/>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205152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D66B-3C32-4E0C-9C6B-57540BDEC3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6CF7DC-1A38-4094-ABCA-865CE824E392}"/>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4" name="Footer Placeholder 3">
            <a:extLst>
              <a:ext uri="{FF2B5EF4-FFF2-40B4-BE49-F238E27FC236}">
                <a16:creationId xmlns:a16="http://schemas.microsoft.com/office/drawing/2014/main" id="{B42BA69C-80FF-4468-9D99-1AB581F5C6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B2814E-87CD-41CD-8896-0B454686D1CC}"/>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290920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719FE-59E4-4B99-BEC4-083BCC050BB9}"/>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3" name="Footer Placeholder 2">
            <a:extLst>
              <a:ext uri="{FF2B5EF4-FFF2-40B4-BE49-F238E27FC236}">
                <a16:creationId xmlns:a16="http://schemas.microsoft.com/office/drawing/2014/main" id="{04D57C08-5404-42AC-801F-6364AFDF41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753A09-027D-44D3-B4E4-C98B189D6BCE}"/>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312212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D05A-7630-40B7-9CD7-DA9341C91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D32886-946E-474F-A06E-3FD9E1C7B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4923E8-B765-421F-9CAA-3F48257D2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E4B3C5-22A9-4399-BF24-FA1B1C76442C}"/>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6" name="Footer Placeholder 5">
            <a:extLst>
              <a:ext uri="{FF2B5EF4-FFF2-40B4-BE49-F238E27FC236}">
                <a16:creationId xmlns:a16="http://schemas.microsoft.com/office/drawing/2014/main" id="{517C919A-7BFC-48D6-8479-7A848CECC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87F4D9-5178-4AC8-872C-2F8FE66FA30B}"/>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142536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3216-98F9-4D23-892B-898ACCD16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9DA19C-53EC-4522-B509-44C1C3FF6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8C9EF0-D1A6-42D5-AFD5-4C0194DB6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F857EC-C300-4664-8CB2-637C8B33644A}"/>
              </a:ext>
            </a:extLst>
          </p:cNvPr>
          <p:cNvSpPr>
            <a:spLocks noGrp="1"/>
          </p:cNvSpPr>
          <p:nvPr>
            <p:ph type="dt" sz="half" idx="10"/>
          </p:nvPr>
        </p:nvSpPr>
        <p:spPr/>
        <p:txBody>
          <a:bodyPr/>
          <a:lstStyle/>
          <a:p>
            <a:fld id="{8EE81246-4F5D-42A1-B282-6354D678EEBF}" type="datetimeFigureOut">
              <a:rPr lang="en-IN" smtClean="0"/>
              <a:t>24-03-2022</a:t>
            </a:fld>
            <a:endParaRPr lang="en-IN"/>
          </a:p>
        </p:txBody>
      </p:sp>
      <p:sp>
        <p:nvSpPr>
          <p:cNvPr id="6" name="Footer Placeholder 5">
            <a:extLst>
              <a:ext uri="{FF2B5EF4-FFF2-40B4-BE49-F238E27FC236}">
                <a16:creationId xmlns:a16="http://schemas.microsoft.com/office/drawing/2014/main" id="{3C7ACBDE-697F-4653-8377-45973E53DF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CA292-E533-47C7-ACED-DFD52187274B}"/>
              </a:ext>
            </a:extLst>
          </p:cNvPr>
          <p:cNvSpPr>
            <a:spLocks noGrp="1"/>
          </p:cNvSpPr>
          <p:nvPr>
            <p:ph type="sldNum" sz="quarter" idx="12"/>
          </p:nvPr>
        </p:nvSpPr>
        <p:spPr/>
        <p:txBody>
          <a:bodyPr/>
          <a:lstStyle/>
          <a:p>
            <a:fld id="{5914F7D3-A5D4-4565-9ABB-C698B91DDFC1}" type="slidenum">
              <a:rPr lang="en-IN" smtClean="0"/>
              <a:t>‹#›</a:t>
            </a:fld>
            <a:endParaRPr lang="en-IN"/>
          </a:p>
        </p:txBody>
      </p:sp>
    </p:spTree>
    <p:extLst>
      <p:ext uri="{BB962C8B-B14F-4D97-AF65-F5344CB8AC3E}">
        <p14:creationId xmlns:p14="http://schemas.microsoft.com/office/powerpoint/2010/main" val="2680442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10133-33F0-4339-894F-B99592494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EB65-0B93-471C-B777-C84EF9C3F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7E3EA-DB50-4E5A-8D08-8EA2F0DB38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81246-4F5D-42A1-B282-6354D678EEBF}" type="datetimeFigureOut">
              <a:rPr lang="en-IN" smtClean="0"/>
              <a:t>24-03-2022</a:t>
            </a:fld>
            <a:endParaRPr lang="en-IN"/>
          </a:p>
        </p:txBody>
      </p:sp>
      <p:sp>
        <p:nvSpPr>
          <p:cNvPr id="5" name="Footer Placeholder 4">
            <a:extLst>
              <a:ext uri="{FF2B5EF4-FFF2-40B4-BE49-F238E27FC236}">
                <a16:creationId xmlns:a16="http://schemas.microsoft.com/office/drawing/2014/main" id="{965DA943-3FFB-4C7E-B751-042DAD025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CA69EE-5D2D-4F0B-AFDF-DD8318C6B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4F7D3-A5D4-4565-9ABB-C698B91DDFC1}" type="slidenum">
              <a:rPr lang="en-IN" smtClean="0"/>
              <a:t>‹#›</a:t>
            </a:fld>
            <a:endParaRPr lang="en-IN"/>
          </a:p>
        </p:txBody>
      </p:sp>
    </p:spTree>
    <p:extLst>
      <p:ext uri="{BB962C8B-B14F-4D97-AF65-F5344CB8AC3E}">
        <p14:creationId xmlns:p14="http://schemas.microsoft.com/office/powerpoint/2010/main" val="25258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researchgate.net/publication/269032183"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7248B-5A5D-4B14-84A3-58DA073EA478}"/>
              </a:ext>
            </a:extLst>
          </p:cNvPr>
          <p:cNvSpPr/>
          <p:nvPr/>
        </p:nvSpPr>
        <p:spPr>
          <a:xfrm>
            <a:off x="3048000" y="335846"/>
            <a:ext cx="6096000" cy="5324535"/>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Acknowledgements</a:t>
            </a:r>
          </a:p>
          <a:p>
            <a:endParaRPr lang="en-US" dirty="0"/>
          </a:p>
          <a:p>
            <a:endParaRPr lang="en-US" dirty="0"/>
          </a:p>
          <a:p>
            <a:r>
              <a:rPr lang="en-US" dirty="0"/>
              <a:t> </a:t>
            </a:r>
          </a:p>
          <a:p>
            <a:pPr algn="just"/>
            <a:r>
              <a:rPr lang="en-US" sz="1200" dirty="0">
                <a:latin typeface="Times New Roman" panose="02020603050405020304" pitchFamily="18" charset="0"/>
                <a:cs typeface="Times New Roman" panose="02020603050405020304" pitchFamily="18" charset="0"/>
              </a:rPr>
              <a:t>We would like to express our deep gratitude and sincere thanks to all who helped us in completing this project report successfully. Many thanks to almighty God who gave us the strength to do this. Our sincere thanks to Principal Prof. Dr. Girish. K. Patnaik for providing the facilities to complete this Project report. We would like to express our gratitude and appreciation to all those who gave us the possibility to complete this report. A special thanks to Prof. Dr. </a:t>
            </a:r>
            <a:r>
              <a:rPr lang="en-US" sz="1200" dirty="0" err="1">
                <a:latin typeface="Times New Roman" panose="02020603050405020304" pitchFamily="18" charset="0"/>
                <a:cs typeface="Times New Roman" panose="02020603050405020304" pitchFamily="18" charset="0"/>
              </a:rPr>
              <a:t>Krishnakant</a:t>
            </a:r>
            <a:r>
              <a:rPr lang="en-US" sz="1200" dirty="0">
                <a:latin typeface="Times New Roman" panose="02020603050405020304" pitchFamily="18" charset="0"/>
                <a:cs typeface="Times New Roman" panose="02020603050405020304" pitchFamily="18" charset="0"/>
              </a:rPr>
              <a:t> P. </a:t>
            </a:r>
            <a:r>
              <a:rPr lang="en-US" sz="1200" dirty="0" err="1">
                <a:latin typeface="Times New Roman" panose="02020603050405020304" pitchFamily="18" charset="0"/>
                <a:cs typeface="Times New Roman" panose="02020603050405020304" pitchFamily="18" charset="0"/>
              </a:rPr>
              <a:t>Adhiya</a:t>
            </a:r>
            <a:r>
              <a:rPr lang="en-US" sz="1200" dirty="0">
                <a:latin typeface="Times New Roman" panose="02020603050405020304" pitchFamily="18" charset="0"/>
                <a:cs typeface="Times New Roman" panose="02020603050405020304" pitchFamily="18" charset="0"/>
              </a:rPr>
              <a:t>, Head of the Department, whose help, stimulating suggestions and encouragement, helped us in writing this report. We would also like to thank (Name of the Guide), Project Guide, who has given his/her full effort in guiding us and achieving the goal as well as his encouragement to maintain the progress in track. I am also sincerely thankful to Mr. Ashish </a:t>
            </a:r>
            <a:r>
              <a:rPr lang="en-US" sz="1200" dirty="0" err="1">
                <a:latin typeface="Times New Roman" panose="02020603050405020304" pitchFamily="18" charset="0"/>
                <a:cs typeface="Times New Roman" panose="02020603050405020304" pitchFamily="18" charset="0"/>
              </a:rPr>
              <a:t>Bhole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Incharge</a:t>
            </a:r>
            <a:r>
              <a:rPr lang="en-US" sz="1200" dirty="0">
                <a:latin typeface="Times New Roman" panose="02020603050405020304" pitchFamily="18" charset="0"/>
                <a:cs typeface="Times New Roman" panose="02020603050405020304" pitchFamily="18" charset="0"/>
              </a:rPr>
              <a:t> of Project, for his valuable suggestions and guidance. We would also like to appreciate the guidance given by other supervisor that has improved our presentation skills by their comments and tips. Last but not the least, we are extremely thankful to our parents and friends without whom it could not reach its successful completion. </a:t>
            </a:r>
          </a:p>
          <a:p>
            <a:pPr algn="just"/>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1. Rohit Sonawane</a:t>
            </a:r>
          </a:p>
          <a:p>
            <a:r>
              <a:rPr lang="en-US" sz="1400" b="1" dirty="0">
                <a:latin typeface="Times New Roman" panose="02020603050405020304" pitchFamily="18" charset="0"/>
                <a:cs typeface="Times New Roman" panose="02020603050405020304" pitchFamily="18" charset="0"/>
              </a:rPr>
              <a:t>                                                  2. Sakshi Mahajan</a:t>
            </a:r>
          </a:p>
          <a:p>
            <a:r>
              <a:rPr lang="en-US" sz="1400" b="1" dirty="0">
                <a:latin typeface="Times New Roman" panose="02020603050405020304" pitchFamily="18" charset="0"/>
                <a:cs typeface="Times New Roman" panose="02020603050405020304" pitchFamily="18" charset="0"/>
              </a:rPr>
              <a:t>                                                  3. Chetan Mahajan</a:t>
            </a:r>
          </a:p>
          <a:p>
            <a:r>
              <a:rPr lang="en-US" sz="1400" b="1" dirty="0">
                <a:latin typeface="Times New Roman" panose="02020603050405020304" pitchFamily="18" charset="0"/>
                <a:cs typeface="Times New Roman" panose="02020603050405020304" pitchFamily="18" charset="0"/>
              </a:rPr>
              <a:t>                                                  4. Vaishnavi </a:t>
            </a:r>
            <a:r>
              <a:rPr lang="en-US" sz="1400" b="1" dirty="0" err="1">
                <a:latin typeface="Times New Roman" panose="02020603050405020304" pitchFamily="18" charset="0"/>
                <a:cs typeface="Times New Roman" panose="02020603050405020304" pitchFamily="18" charset="0"/>
              </a:rPr>
              <a:t>Gadhe</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70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A1DC-0C1D-4FAA-9810-A8C1C2ADF71E}"/>
              </a:ext>
            </a:extLst>
          </p:cNvPr>
          <p:cNvSpPr>
            <a:spLocks noGrp="1"/>
          </p:cNvSpPr>
          <p:nvPr>
            <p:ph type="title"/>
          </p:nvPr>
        </p:nvSpPr>
        <p:spPr/>
        <p:txBody>
          <a:bodyPr>
            <a:normAutofit/>
          </a:bodyPr>
          <a:lstStyle/>
          <a:p>
            <a:r>
              <a:rPr lang="en-IN" sz="3200" dirty="0">
                <a:latin typeface="Cambria Math" panose="02040503050406030204" pitchFamily="18" charset="0"/>
                <a:ea typeface="Cambria Math" panose="02040503050406030204" pitchFamily="18" charset="0"/>
              </a:rPr>
              <a:t>                   WORKFLOW AND DESIGN (CONT.)</a:t>
            </a:r>
          </a:p>
        </p:txBody>
      </p:sp>
      <p:sp>
        <p:nvSpPr>
          <p:cNvPr id="3" name="Content Placeholder 2">
            <a:extLst>
              <a:ext uri="{FF2B5EF4-FFF2-40B4-BE49-F238E27FC236}">
                <a16:creationId xmlns:a16="http://schemas.microsoft.com/office/drawing/2014/main" id="{582B5A5E-EDE0-4BE3-961D-DBFD8CDF4EBF}"/>
              </a:ext>
            </a:extLst>
          </p:cNvPr>
          <p:cNvSpPr>
            <a:spLocks noGrp="1"/>
          </p:cNvSpPr>
          <p:nvPr>
            <p:ph sz="half" idx="1"/>
          </p:nvPr>
        </p:nvSpPr>
        <p:spPr>
          <a:xfrm>
            <a:off x="825340" y="1708273"/>
            <a:ext cx="5181600" cy="4805363"/>
          </a:xfrm>
        </p:spPr>
        <p:txBody>
          <a:bodyPr>
            <a:normAutofit/>
          </a:bodyPr>
          <a:lstStyle/>
          <a:p>
            <a:pPr marL="0" indent="0" algn="just">
              <a:buNone/>
            </a:pPr>
            <a:r>
              <a:rPr lang="en-IN" sz="1600" dirty="0">
                <a:latin typeface="Cambria Math" panose="02040503050406030204" pitchFamily="18" charset="0"/>
                <a:ea typeface="Cambria Math" panose="02040503050406030204" pitchFamily="18" charset="0"/>
              </a:rPr>
              <a:t>• Dumping of model using pickle: Python pickle module is used for serialising and de-serialising a Python object structure. Any object in Python can be pickled so that it can be saved on disk. What pickle does is that it “serialises” the object first before writing it to file. Pickling is a way to convert a python object (list, </a:t>
            </a:r>
            <a:r>
              <a:rPr lang="en-IN" sz="1600" dirty="0" err="1">
                <a:latin typeface="Cambria Math" panose="02040503050406030204" pitchFamily="18" charset="0"/>
                <a:ea typeface="Cambria Math" panose="02040503050406030204" pitchFamily="18" charset="0"/>
              </a:rPr>
              <a:t>dict</a:t>
            </a:r>
            <a:r>
              <a:rPr lang="en-IN" sz="1600" dirty="0">
                <a:latin typeface="Cambria Math" panose="02040503050406030204" pitchFamily="18" charset="0"/>
                <a:ea typeface="Cambria Math" panose="02040503050406030204" pitchFamily="18" charset="0"/>
              </a:rPr>
              <a:t>, etc.) into a character stream. The idea is that this character stream contains all the information necessary to reconstruct the object in another python script.</a:t>
            </a:r>
          </a:p>
          <a:p>
            <a:pPr marL="0" indent="0" algn="just">
              <a:buNone/>
            </a:pPr>
            <a:r>
              <a:rPr lang="en-IN" sz="1600" dirty="0">
                <a:latin typeface="Cambria Math" panose="02040503050406030204" pitchFamily="18" charset="0"/>
                <a:ea typeface="Cambria Math" panose="02040503050406030204" pitchFamily="18" charset="0"/>
              </a:rPr>
              <a:t>• Deploy model using Flask on web page: This is the last step of project. After deployment, other end users can make use of it.</a:t>
            </a:r>
          </a:p>
          <a:p>
            <a:endParaRPr lang="en-IN" dirty="0"/>
          </a:p>
        </p:txBody>
      </p:sp>
      <p:sp>
        <p:nvSpPr>
          <p:cNvPr id="4" name="Content Placeholder 3">
            <a:extLst>
              <a:ext uri="{FF2B5EF4-FFF2-40B4-BE49-F238E27FC236}">
                <a16:creationId xmlns:a16="http://schemas.microsoft.com/office/drawing/2014/main" id="{E717F6BB-CC17-4157-8865-54485A0D921C}"/>
              </a:ext>
            </a:extLst>
          </p:cNvPr>
          <p:cNvSpPr>
            <a:spLocks noGrp="1"/>
          </p:cNvSpPr>
          <p:nvPr>
            <p:ph sz="half" idx="2"/>
          </p:nvPr>
        </p:nvSpPr>
        <p:spPr>
          <a:xfrm>
            <a:off x="6280966" y="1708272"/>
            <a:ext cx="5181600" cy="4805363"/>
          </a:xfrm>
        </p:spPr>
        <p:txBody>
          <a:bodyPr>
            <a:normAutofit/>
          </a:bodyPr>
          <a:lstStyle/>
          <a:p>
            <a:pPr marL="0" indent="0">
              <a:buNone/>
            </a:pPr>
            <a:r>
              <a:rPr lang="en-IN" sz="1400" dirty="0">
                <a:latin typeface="Cambria Math" panose="02040503050406030204" pitchFamily="18" charset="0"/>
                <a:ea typeface="Cambria Math" panose="02040503050406030204" pitchFamily="18" charset="0"/>
              </a:rPr>
              <a:t>• BLOCK DIAGRAM OF WORKFLOW</a:t>
            </a:r>
          </a:p>
        </p:txBody>
      </p:sp>
      <p:sp>
        <p:nvSpPr>
          <p:cNvPr id="7" name="Rectangle 6">
            <a:extLst>
              <a:ext uri="{FF2B5EF4-FFF2-40B4-BE49-F238E27FC236}">
                <a16:creationId xmlns:a16="http://schemas.microsoft.com/office/drawing/2014/main" id="{34805C9B-50CE-4BF1-B3FA-2EEE1930D7BD}"/>
              </a:ext>
            </a:extLst>
          </p:cNvPr>
          <p:cNvSpPr/>
          <p:nvPr/>
        </p:nvSpPr>
        <p:spPr>
          <a:xfrm>
            <a:off x="6846277" y="2223965"/>
            <a:ext cx="1251438" cy="1117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latin typeface="Cambria Math" panose="02040503050406030204" pitchFamily="18" charset="0"/>
                <a:ea typeface="Cambria Math" panose="02040503050406030204" pitchFamily="18" charset="0"/>
              </a:rPr>
              <a:t>Data </a:t>
            </a:r>
            <a:r>
              <a:rPr lang="en-IN" sz="1200" dirty="0" err="1">
                <a:latin typeface="Cambria Math" panose="02040503050406030204" pitchFamily="18" charset="0"/>
                <a:ea typeface="Cambria Math" panose="02040503050406030204" pitchFamily="18" charset="0"/>
              </a:rPr>
              <a:t>preprocessing</a:t>
            </a:r>
            <a:endParaRPr lang="en-IN" sz="1200" dirty="0">
              <a:latin typeface="Cambria Math" panose="02040503050406030204" pitchFamily="18" charset="0"/>
              <a:ea typeface="Cambria Math" panose="02040503050406030204" pitchFamily="18" charset="0"/>
            </a:endParaRPr>
          </a:p>
        </p:txBody>
      </p:sp>
      <p:sp>
        <p:nvSpPr>
          <p:cNvPr id="8" name="Rectangle 7">
            <a:extLst>
              <a:ext uri="{FF2B5EF4-FFF2-40B4-BE49-F238E27FC236}">
                <a16:creationId xmlns:a16="http://schemas.microsoft.com/office/drawing/2014/main" id="{6C346176-4527-4933-8F57-3233E5DE4D4B}"/>
              </a:ext>
            </a:extLst>
          </p:cNvPr>
          <p:cNvSpPr/>
          <p:nvPr/>
        </p:nvSpPr>
        <p:spPr>
          <a:xfrm>
            <a:off x="8579827" y="2220851"/>
            <a:ext cx="1224000" cy="111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latin typeface="Cambria Math" panose="02040503050406030204" pitchFamily="18" charset="0"/>
                <a:ea typeface="Cambria Math" panose="02040503050406030204" pitchFamily="18" charset="0"/>
              </a:rPr>
              <a:t>Tokenization and stemming</a:t>
            </a:r>
          </a:p>
        </p:txBody>
      </p:sp>
      <p:sp>
        <p:nvSpPr>
          <p:cNvPr id="9" name="Rectangle 8">
            <a:extLst>
              <a:ext uri="{FF2B5EF4-FFF2-40B4-BE49-F238E27FC236}">
                <a16:creationId xmlns:a16="http://schemas.microsoft.com/office/drawing/2014/main" id="{3558B3BF-6E96-4032-BBBC-43516BBEE9FF}"/>
              </a:ext>
            </a:extLst>
          </p:cNvPr>
          <p:cNvSpPr/>
          <p:nvPr/>
        </p:nvSpPr>
        <p:spPr>
          <a:xfrm>
            <a:off x="10238566" y="2220851"/>
            <a:ext cx="1224000" cy="111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latin typeface="Cambria Math" panose="02040503050406030204" pitchFamily="18" charset="0"/>
                <a:ea typeface="Cambria Math" panose="02040503050406030204" pitchFamily="18" charset="0"/>
              </a:rPr>
              <a:t>Feature extraction</a:t>
            </a:r>
          </a:p>
        </p:txBody>
      </p:sp>
      <p:sp>
        <p:nvSpPr>
          <p:cNvPr id="10" name="Rectangle 9">
            <a:extLst>
              <a:ext uri="{FF2B5EF4-FFF2-40B4-BE49-F238E27FC236}">
                <a16:creationId xmlns:a16="http://schemas.microsoft.com/office/drawing/2014/main" id="{1813C62B-34EB-4F39-AF32-4E3D47C1E42A}"/>
              </a:ext>
            </a:extLst>
          </p:cNvPr>
          <p:cNvSpPr/>
          <p:nvPr/>
        </p:nvSpPr>
        <p:spPr>
          <a:xfrm>
            <a:off x="6859996" y="3789552"/>
            <a:ext cx="1224000" cy="111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latin typeface="Cambria Math" panose="02040503050406030204" pitchFamily="18" charset="0"/>
                <a:ea typeface="Cambria Math" panose="02040503050406030204" pitchFamily="18" charset="0"/>
              </a:rPr>
              <a:t>Pipeline</a:t>
            </a:r>
            <a:r>
              <a:rPr lang="en-IN" dirty="0"/>
              <a:t> </a:t>
            </a:r>
            <a:r>
              <a:rPr lang="en-IN" sz="1200" dirty="0">
                <a:latin typeface="Cambria Math" panose="02040503050406030204" pitchFamily="18" charset="0"/>
                <a:ea typeface="Cambria Math" panose="02040503050406030204" pitchFamily="18" charset="0"/>
              </a:rPr>
              <a:t>building and loading the model into pickle</a:t>
            </a:r>
          </a:p>
        </p:txBody>
      </p:sp>
      <p:sp>
        <p:nvSpPr>
          <p:cNvPr id="11" name="Rectangle 10">
            <a:extLst>
              <a:ext uri="{FF2B5EF4-FFF2-40B4-BE49-F238E27FC236}">
                <a16:creationId xmlns:a16="http://schemas.microsoft.com/office/drawing/2014/main" id="{65D646D6-1954-4EC5-8012-EF15CCDC9F58}"/>
              </a:ext>
            </a:extLst>
          </p:cNvPr>
          <p:cNvSpPr/>
          <p:nvPr/>
        </p:nvSpPr>
        <p:spPr>
          <a:xfrm>
            <a:off x="8579827" y="3774281"/>
            <a:ext cx="1224000" cy="111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latin typeface="Cambria Math" panose="02040503050406030204" pitchFamily="18" charset="0"/>
                <a:ea typeface="Cambria Math" panose="02040503050406030204" pitchFamily="18" charset="0"/>
              </a:rPr>
              <a:t>Fitting the model with SVM</a:t>
            </a:r>
          </a:p>
        </p:txBody>
      </p:sp>
      <p:cxnSp>
        <p:nvCxnSpPr>
          <p:cNvPr id="13" name="Straight Arrow Connector 12">
            <a:extLst>
              <a:ext uri="{FF2B5EF4-FFF2-40B4-BE49-F238E27FC236}">
                <a16:creationId xmlns:a16="http://schemas.microsoft.com/office/drawing/2014/main" id="{F148A57E-D87C-4A1A-9617-B2DF5A4C1BFF}"/>
              </a:ext>
            </a:extLst>
          </p:cNvPr>
          <p:cNvCxnSpPr>
            <a:stCxn id="7" idx="3"/>
            <a:endCxn id="8" idx="1"/>
          </p:cNvCxnSpPr>
          <p:nvPr/>
        </p:nvCxnSpPr>
        <p:spPr>
          <a:xfrm flipV="1">
            <a:off x="8097715" y="2778851"/>
            <a:ext cx="482112" cy="3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084CFD-AFA0-48AA-AFDD-77ACB6023126}"/>
              </a:ext>
            </a:extLst>
          </p:cNvPr>
          <p:cNvCxnSpPr>
            <a:stCxn id="8" idx="3"/>
            <a:endCxn id="9" idx="1"/>
          </p:cNvCxnSpPr>
          <p:nvPr/>
        </p:nvCxnSpPr>
        <p:spPr>
          <a:xfrm>
            <a:off x="9803827" y="2778851"/>
            <a:ext cx="434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C858232-41C2-44B1-87E9-24CA8B7E1BFC}"/>
              </a:ext>
            </a:extLst>
          </p:cNvPr>
          <p:cNvCxnSpPr>
            <a:stCxn id="9" idx="3"/>
            <a:endCxn id="11" idx="3"/>
          </p:cNvCxnSpPr>
          <p:nvPr/>
        </p:nvCxnSpPr>
        <p:spPr>
          <a:xfrm flipH="1">
            <a:off x="9803827" y="2778851"/>
            <a:ext cx="1658739" cy="1553430"/>
          </a:xfrm>
          <a:prstGeom prst="bentConnector3">
            <a:avLst>
              <a:gd name="adj1" fmla="val -137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B42EEDB-1516-4ACF-9EF7-DA4E644B1914}"/>
              </a:ext>
            </a:extLst>
          </p:cNvPr>
          <p:cNvCxnSpPr>
            <a:stCxn id="11" idx="1"/>
            <a:endCxn id="10" idx="3"/>
          </p:cNvCxnSpPr>
          <p:nvPr/>
        </p:nvCxnSpPr>
        <p:spPr>
          <a:xfrm flipH="1">
            <a:off x="8083996" y="4332281"/>
            <a:ext cx="495831" cy="15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36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64F7-6367-4D5D-BA21-35FA05C61B79}"/>
              </a:ext>
            </a:extLst>
          </p:cNvPr>
          <p:cNvSpPr>
            <a:spLocks noGrp="1"/>
          </p:cNvSpPr>
          <p:nvPr>
            <p:ph type="title"/>
          </p:nvPr>
        </p:nvSpPr>
        <p:spPr/>
        <p:txBody>
          <a:bodyPr/>
          <a:lstStyle/>
          <a:p>
            <a:r>
              <a:rPr lang="en-IN" dirty="0"/>
              <a:t>                        </a:t>
            </a:r>
            <a:r>
              <a:rPr lang="en-IN" sz="3200" dirty="0">
                <a:latin typeface="Cambria Math" panose="02040503050406030204" pitchFamily="18" charset="0"/>
                <a:ea typeface="Cambria Math" panose="02040503050406030204" pitchFamily="18" charset="0"/>
              </a:rPr>
              <a:t>UML DIAGRAM</a:t>
            </a:r>
          </a:p>
        </p:txBody>
      </p:sp>
      <p:sp>
        <p:nvSpPr>
          <p:cNvPr id="3" name="Content Placeholder 2">
            <a:extLst>
              <a:ext uri="{FF2B5EF4-FFF2-40B4-BE49-F238E27FC236}">
                <a16:creationId xmlns:a16="http://schemas.microsoft.com/office/drawing/2014/main" id="{414AF14C-6A0C-40D4-A866-A1105EA2D72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ea typeface="Cambria Math" panose="02040503050406030204" pitchFamily="18" charset="0"/>
              </a:rPr>
              <a:t>Visualization of model</a:t>
            </a:r>
          </a:p>
        </p:txBody>
      </p:sp>
      <p:sp>
        <p:nvSpPr>
          <p:cNvPr id="4" name="Oval 3">
            <a:extLst>
              <a:ext uri="{FF2B5EF4-FFF2-40B4-BE49-F238E27FC236}">
                <a16:creationId xmlns:a16="http://schemas.microsoft.com/office/drawing/2014/main" id="{BCE669D7-27E1-4088-8177-DF6CB904DB15}"/>
              </a:ext>
            </a:extLst>
          </p:cNvPr>
          <p:cNvSpPr/>
          <p:nvPr/>
        </p:nvSpPr>
        <p:spPr>
          <a:xfrm>
            <a:off x="1556239" y="3648808"/>
            <a:ext cx="69459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Start</a:t>
            </a:r>
          </a:p>
        </p:txBody>
      </p:sp>
      <p:sp>
        <p:nvSpPr>
          <p:cNvPr id="7" name="Rectangle 6">
            <a:extLst>
              <a:ext uri="{FF2B5EF4-FFF2-40B4-BE49-F238E27FC236}">
                <a16:creationId xmlns:a16="http://schemas.microsoft.com/office/drawing/2014/main" id="{3883C4BE-8B40-47D2-A18D-A83FB9137BDB}"/>
              </a:ext>
            </a:extLst>
          </p:cNvPr>
          <p:cNvSpPr/>
          <p:nvPr/>
        </p:nvSpPr>
        <p:spPr>
          <a:xfrm>
            <a:off x="2801815" y="3556489"/>
            <a:ext cx="914400" cy="66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Data </a:t>
            </a:r>
            <a:r>
              <a:rPr lang="en-IN" sz="1000" dirty="0" err="1"/>
              <a:t>preprocessing</a:t>
            </a:r>
            <a:endParaRPr lang="en-IN" sz="1000" dirty="0"/>
          </a:p>
        </p:txBody>
      </p:sp>
      <p:cxnSp>
        <p:nvCxnSpPr>
          <p:cNvPr id="9" name="Straight Arrow Connector 8">
            <a:extLst>
              <a:ext uri="{FF2B5EF4-FFF2-40B4-BE49-F238E27FC236}">
                <a16:creationId xmlns:a16="http://schemas.microsoft.com/office/drawing/2014/main" id="{A146681D-E2D1-4368-A45E-A157EC500A3A}"/>
              </a:ext>
            </a:extLst>
          </p:cNvPr>
          <p:cNvCxnSpPr/>
          <p:nvPr/>
        </p:nvCxnSpPr>
        <p:spPr>
          <a:xfrm>
            <a:off x="6096000" y="3481754"/>
            <a:ext cx="0" cy="334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EDF1A97-C545-4995-9BBF-42655277841B}"/>
              </a:ext>
            </a:extLst>
          </p:cNvPr>
          <p:cNvSpPr/>
          <p:nvPr/>
        </p:nvSpPr>
        <p:spPr>
          <a:xfrm>
            <a:off x="4173416" y="353450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Feature</a:t>
            </a:r>
          </a:p>
          <a:p>
            <a:pPr algn="ctr"/>
            <a:r>
              <a:rPr lang="en-IN" sz="1000" dirty="0"/>
              <a:t>Extraction</a:t>
            </a:r>
          </a:p>
        </p:txBody>
      </p:sp>
      <p:cxnSp>
        <p:nvCxnSpPr>
          <p:cNvPr id="12" name="Straight Arrow Connector 11">
            <a:extLst>
              <a:ext uri="{FF2B5EF4-FFF2-40B4-BE49-F238E27FC236}">
                <a16:creationId xmlns:a16="http://schemas.microsoft.com/office/drawing/2014/main" id="{5A69D42C-C506-4E05-91DD-88592709FA21}"/>
              </a:ext>
            </a:extLst>
          </p:cNvPr>
          <p:cNvCxnSpPr>
            <a:cxnSpLocks/>
          </p:cNvCxnSpPr>
          <p:nvPr/>
        </p:nvCxnSpPr>
        <p:spPr>
          <a:xfrm flipV="1">
            <a:off x="5032128" y="2765180"/>
            <a:ext cx="577363" cy="79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DB12393-C105-4E5B-AA02-2D0D193E15E1}"/>
              </a:ext>
            </a:extLst>
          </p:cNvPr>
          <p:cNvCxnSpPr/>
          <p:nvPr/>
        </p:nvCxnSpPr>
        <p:spPr>
          <a:xfrm>
            <a:off x="4999893" y="3877408"/>
            <a:ext cx="679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A28428-84DA-4036-A7A3-272CC982A180}"/>
              </a:ext>
            </a:extLst>
          </p:cNvPr>
          <p:cNvCxnSpPr/>
          <p:nvPr/>
        </p:nvCxnSpPr>
        <p:spPr>
          <a:xfrm>
            <a:off x="4906108" y="4220308"/>
            <a:ext cx="703384" cy="79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124C220-8731-4F3E-B74C-C9A0C2B16B78}"/>
              </a:ext>
            </a:extLst>
          </p:cNvPr>
          <p:cNvSpPr/>
          <p:nvPr/>
        </p:nvSpPr>
        <p:spPr>
          <a:xfrm>
            <a:off x="5609492" y="211455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Tokenization</a:t>
            </a:r>
          </a:p>
        </p:txBody>
      </p:sp>
      <p:sp>
        <p:nvSpPr>
          <p:cNvPr id="19" name="Rectangle 18">
            <a:extLst>
              <a:ext uri="{FF2B5EF4-FFF2-40B4-BE49-F238E27FC236}">
                <a16:creationId xmlns:a16="http://schemas.microsoft.com/office/drawing/2014/main" id="{E2FA4052-CB78-4AE9-B48F-85F86CAB7E1A}"/>
              </a:ext>
            </a:extLst>
          </p:cNvPr>
          <p:cNvSpPr/>
          <p:nvPr/>
        </p:nvSpPr>
        <p:spPr>
          <a:xfrm>
            <a:off x="5668110" y="345995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Vectorization</a:t>
            </a:r>
          </a:p>
        </p:txBody>
      </p:sp>
      <p:sp>
        <p:nvSpPr>
          <p:cNvPr id="20" name="Rectangle 19">
            <a:extLst>
              <a:ext uri="{FF2B5EF4-FFF2-40B4-BE49-F238E27FC236}">
                <a16:creationId xmlns:a16="http://schemas.microsoft.com/office/drawing/2014/main" id="{408EEAE8-EAF7-4AC8-9A11-A267FE252E63}"/>
              </a:ext>
            </a:extLst>
          </p:cNvPr>
          <p:cNvSpPr/>
          <p:nvPr/>
        </p:nvSpPr>
        <p:spPr>
          <a:xfrm>
            <a:off x="5609492" y="472586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Stemming</a:t>
            </a:r>
          </a:p>
        </p:txBody>
      </p:sp>
      <p:cxnSp>
        <p:nvCxnSpPr>
          <p:cNvPr id="22" name="Straight Arrow Connector 21">
            <a:extLst>
              <a:ext uri="{FF2B5EF4-FFF2-40B4-BE49-F238E27FC236}">
                <a16:creationId xmlns:a16="http://schemas.microsoft.com/office/drawing/2014/main" id="{96F7D0E5-3A94-4CD6-9EE7-719012BAD71B}"/>
              </a:ext>
            </a:extLst>
          </p:cNvPr>
          <p:cNvCxnSpPr/>
          <p:nvPr/>
        </p:nvCxnSpPr>
        <p:spPr>
          <a:xfrm>
            <a:off x="6523892" y="2571751"/>
            <a:ext cx="1354016" cy="107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605B5F-3277-4D4E-A85A-9553905FB114}"/>
              </a:ext>
            </a:extLst>
          </p:cNvPr>
          <p:cNvCxnSpPr/>
          <p:nvPr/>
        </p:nvCxnSpPr>
        <p:spPr>
          <a:xfrm>
            <a:off x="6594231" y="3938953"/>
            <a:ext cx="12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46EEB71-A8BD-4FC2-B798-FC160425720F}"/>
              </a:ext>
            </a:extLst>
          </p:cNvPr>
          <p:cNvCxnSpPr>
            <a:stCxn id="20" idx="3"/>
          </p:cNvCxnSpPr>
          <p:nvPr/>
        </p:nvCxnSpPr>
        <p:spPr>
          <a:xfrm flipV="1">
            <a:off x="6523892" y="4220308"/>
            <a:ext cx="1354016" cy="96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753BD80-D447-496D-B6EA-9BE7CC9B1B4E}"/>
              </a:ext>
            </a:extLst>
          </p:cNvPr>
          <p:cNvSpPr/>
          <p:nvPr/>
        </p:nvSpPr>
        <p:spPr>
          <a:xfrm>
            <a:off x="7889629" y="350813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Fitting the model in SVM</a:t>
            </a:r>
          </a:p>
        </p:txBody>
      </p:sp>
      <p:cxnSp>
        <p:nvCxnSpPr>
          <p:cNvPr id="29" name="Straight Arrow Connector 28">
            <a:extLst>
              <a:ext uri="{FF2B5EF4-FFF2-40B4-BE49-F238E27FC236}">
                <a16:creationId xmlns:a16="http://schemas.microsoft.com/office/drawing/2014/main" id="{E6D2E7C4-110C-47C6-B592-813C5C99844B}"/>
              </a:ext>
            </a:extLst>
          </p:cNvPr>
          <p:cNvCxnSpPr>
            <a:cxnSpLocks/>
            <a:stCxn id="27" idx="3"/>
          </p:cNvCxnSpPr>
          <p:nvPr/>
        </p:nvCxnSpPr>
        <p:spPr>
          <a:xfrm>
            <a:off x="8804029" y="3965330"/>
            <a:ext cx="45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C297FCE-AA8C-4172-A716-D6193925BF91}"/>
              </a:ext>
            </a:extLst>
          </p:cNvPr>
          <p:cNvSpPr/>
          <p:nvPr/>
        </p:nvSpPr>
        <p:spPr>
          <a:xfrm>
            <a:off x="9258300" y="350813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Pipeline build</a:t>
            </a:r>
          </a:p>
        </p:txBody>
      </p:sp>
      <p:cxnSp>
        <p:nvCxnSpPr>
          <p:cNvPr id="41" name="Straight Arrow Connector 40">
            <a:extLst>
              <a:ext uri="{FF2B5EF4-FFF2-40B4-BE49-F238E27FC236}">
                <a16:creationId xmlns:a16="http://schemas.microsoft.com/office/drawing/2014/main" id="{02A6968C-1153-40ED-BC50-E4A2E7E41DE7}"/>
              </a:ext>
            </a:extLst>
          </p:cNvPr>
          <p:cNvCxnSpPr>
            <a:cxnSpLocks/>
          </p:cNvCxnSpPr>
          <p:nvPr/>
        </p:nvCxnSpPr>
        <p:spPr>
          <a:xfrm flipH="1">
            <a:off x="9527931" y="4006412"/>
            <a:ext cx="331177" cy="76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F328B82-A8DB-4A79-A00B-89A2621F4591}"/>
              </a:ext>
            </a:extLst>
          </p:cNvPr>
          <p:cNvCxnSpPr/>
          <p:nvPr/>
        </p:nvCxnSpPr>
        <p:spPr>
          <a:xfrm>
            <a:off x="9620251" y="4006412"/>
            <a:ext cx="395653" cy="76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4B60806-2ACC-447D-994D-1417D0D9C1FF}"/>
              </a:ext>
            </a:extLst>
          </p:cNvPr>
          <p:cNvSpPr/>
          <p:nvPr/>
        </p:nvSpPr>
        <p:spPr>
          <a:xfrm>
            <a:off x="9013579" y="5625854"/>
            <a:ext cx="652096" cy="4716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Good</a:t>
            </a:r>
          </a:p>
        </p:txBody>
      </p:sp>
      <p:sp>
        <p:nvSpPr>
          <p:cNvPr id="46" name="Oval 45">
            <a:extLst>
              <a:ext uri="{FF2B5EF4-FFF2-40B4-BE49-F238E27FC236}">
                <a16:creationId xmlns:a16="http://schemas.microsoft.com/office/drawing/2014/main" id="{AA46F210-E19D-4F16-9E65-157D08DD6F74}"/>
              </a:ext>
            </a:extLst>
          </p:cNvPr>
          <p:cNvSpPr/>
          <p:nvPr/>
        </p:nvSpPr>
        <p:spPr>
          <a:xfrm>
            <a:off x="9955821" y="5621610"/>
            <a:ext cx="652096" cy="4716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Bad</a:t>
            </a:r>
          </a:p>
        </p:txBody>
      </p:sp>
      <p:cxnSp>
        <p:nvCxnSpPr>
          <p:cNvPr id="48" name="Straight Arrow Connector 47">
            <a:extLst>
              <a:ext uri="{FF2B5EF4-FFF2-40B4-BE49-F238E27FC236}">
                <a16:creationId xmlns:a16="http://schemas.microsoft.com/office/drawing/2014/main" id="{DB124A05-1771-4E4E-A676-B8AE9DBCA738}"/>
              </a:ext>
            </a:extLst>
          </p:cNvPr>
          <p:cNvCxnSpPr>
            <a:cxnSpLocks/>
          </p:cNvCxnSpPr>
          <p:nvPr/>
        </p:nvCxnSpPr>
        <p:spPr>
          <a:xfrm>
            <a:off x="2250831" y="3877408"/>
            <a:ext cx="17584" cy="1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3696FF0-A7CD-4493-B568-D5B13194B149}"/>
              </a:ext>
            </a:extLst>
          </p:cNvPr>
          <p:cNvCxnSpPr>
            <a:endCxn id="7" idx="1"/>
          </p:cNvCxnSpPr>
          <p:nvPr/>
        </p:nvCxnSpPr>
        <p:spPr>
          <a:xfrm>
            <a:off x="2250831" y="3877408"/>
            <a:ext cx="550984" cy="10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77589C1-A281-405B-933C-4B6FB9074C2D}"/>
              </a:ext>
            </a:extLst>
          </p:cNvPr>
          <p:cNvCxnSpPr>
            <a:stCxn id="7" idx="3"/>
            <a:endCxn id="10" idx="1"/>
          </p:cNvCxnSpPr>
          <p:nvPr/>
        </p:nvCxnSpPr>
        <p:spPr>
          <a:xfrm flipV="1">
            <a:off x="3716215" y="3877408"/>
            <a:ext cx="457201" cy="10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AF43C3A4-DA30-4EB3-80E4-98009C7E0434}"/>
              </a:ext>
            </a:extLst>
          </p:cNvPr>
          <p:cNvSpPr/>
          <p:nvPr/>
        </p:nvSpPr>
        <p:spPr>
          <a:xfrm>
            <a:off x="9269289" y="4779602"/>
            <a:ext cx="914400" cy="530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Predict output</a:t>
            </a:r>
          </a:p>
        </p:txBody>
      </p:sp>
      <p:cxnSp>
        <p:nvCxnSpPr>
          <p:cNvPr id="56" name="Straight Arrow Connector 55">
            <a:extLst>
              <a:ext uri="{FF2B5EF4-FFF2-40B4-BE49-F238E27FC236}">
                <a16:creationId xmlns:a16="http://schemas.microsoft.com/office/drawing/2014/main" id="{FC1F7948-64F6-422E-A4FC-D610C053F256}"/>
              </a:ext>
            </a:extLst>
          </p:cNvPr>
          <p:cNvCxnSpPr/>
          <p:nvPr/>
        </p:nvCxnSpPr>
        <p:spPr>
          <a:xfrm flipH="1">
            <a:off x="9442938" y="5293365"/>
            <a:ext cx="375139" cy="34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F031A40-AB8F-4C21-B40B-1CDB6A23B0A8}"/>
              </a:ext>
            </a:extLst>
          </p:cNvPr>
          <p:cNvCxnSpPr>
            <a:cxnSpLocks/>
          </p:cNvCxnSpPr>
          <p:nvPr/>
        </p:nvCxnSpPr>
        <p:spPr>
          <a:xfrm>
            <a:off x="9755795" y="5274435"/>
            <a:ext cx="375873" cy="34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64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BAC2-1835-41F8-B11E-4D24420CCB7C}"/>
              </a:ext>
            </a:extLst>
          </p:cNvPr>
          <p:cNvSpPr>
            <a:spLocks noGrp="1"/>
          </p:cNvSpPr>
          <p:nvPr>
            <p:ph type="title"/>
          </p:nvPr>
        </p:nvSpPr>
        <p:spPr/>
        <p:txBody>
          <a:bodyPr>
            <a:normAutofit/>
          </a:bodyPr>
          <a:lstStyle/>
          <a:p>
            <a:r>
              <a:rPr lang="en-IN" sz="3200" dirty="0">
                <a:latin typeface="Cambria Math" panose="02040503050406030204" pitchFamily="18" charset="0"/>
                <a:ea typeface="Cambria Math" panose="02040503050406030204" pitchFamily="18" charset="0"/>
              </a:rPr>
              <a:t>                                              RESULTS</a:t>
            </a:r>
          </a:p>
        </p:txBody>
      </p:sp>
      <p:sp>
        <p:nvSpPr>
          <p:cNvPr id="3" name="Content Placeholder 2">
            <a:extLst>
              <a:ext uri="{FF2B5EF4-FFF2-40B4-BE49-F238E27FC236}">
                <a16:creationId xmlns:a16="http://schemas.microsoft.com/office/drawing/2014/main" id="{78149C15-32EB-486E-A12E-5FB52A8353CE}"/>
              </a:ext>
            </a:extLst>
          </p:cNvPr>
          <p:cNvSpPr>
            <a:spLocks noGrp="1"/>
          </p:cNvSpPr>
          <p:nvPr>
            <p:ph sz="half" idx="1"/>
          </p:nvPr>
        </p:nvSpPr>
        <p:spPr>
          <a:xfrm>
            <a:off x="838200" y="1825625"/>
            <a:ext cx="5181600" cy="4351338"/>
          </a:xfrm>
        </p:spPr>
        <p:txBody>
          <a:bodyPr/>
          <a:lstStyle/>
          <a:p>
            <a:r>
              <a:rPr lang="en-IN" sz="1600" dirty="0" err="1">
                <a:latin typeface="Cambria Math" panose="02040503050406030204" pitchFamily="18" charset="0"/>
                <a:ea typeface="Cambria Math" panose="02040503050406030204" pitchFamily="18" charset="0"/>
              </a:rPr>
              <a:t>Scikit</a:t>
            </a:r>
            <a:r>
              <a:rPr lang="en-IN" sz="1600" dirty="0">
                <a:latin typeface="Cambria Math" panose="02040503050406030204" pitchFamily="18" charset="0"/>
                <a:ea typeface="Cambria Math" panose="02040503050406030204" pitchFamily="18" charset="0"/>
              </a:rPr>
              <a:t>-learn tool has been used to import Machine learning algorithms. Each classifier is trained using training set and testing set is used to evaluate performance of classifiers.</a:t>
            </a:r>
          </a:p>
          <a:p>
            <a:r>
              <a:rPr lang="en-IN" sz="1600" dirty="0">
                <a:latin typeface="Cambria Math" panose="02040503050406030204" pitchFamily="18" charset="0"/>
                <a:ea typeface="Cambria Math" panose="02040503050406030204" pitchFamily="18" charset="0"/>
              </a:rPr>
              <a:t>Performance of classifiers has been evaluated by calculating classifier's accuracy score.</a:t>
            </a:r>
          </a:p>
          <a:p>
            <a:pPr marL="0" indent="0">
              <a:buNone/>
            </a:pPr>
            <a:r>
              <a:rPr lang="en-IN" sz="1000" i="1" dirty="0"/>
              <a:t>        </a:t>
            </a:r>
          </a:p>
          <a:p>
            <a:pPr marL="0" indent="0">
              <a:buNone/>
            </a:pPr>
            <a:r>
              <a:rPr lang="en-IN" sz="1000" i="1" dirty="0"/>
              <a:t>         Fig 2.  </a:t>
            </a:r>
            <a:r>
              <a:rPr lang="en-IN" sz="1000" i="1" dirty="0" err="1"/>
              <a:t>Barplot</a:t>
            </a:r>
            <a:r>
              <a:rPr lang="en-IN" sz="1000" i="1" dirty="0"/>
              <a:t> showing count of Good and Bad values in the dataset</a:t>
            </a:r>
          </a:p>
          <a:p>
            <a:endParaRPr lang="en-IN" dirty="0"/>
          </a:p>
        </p:txBody>
      </p:sp>
      <p:pic>
        <p:nvPicPr>
          <p:cNvPr id="5" name="Picture 4">
            <a:extLst>
              <a:ext uri="{FF2B5EF4-FFF2-40B4-BE49-F238E27FC236}">
                <a16:creationId xmlns:a16="http://schemas.microsoft.com/office/drawing/2014/main" id="{A05D0417-3623-42B5-905B-B30FA786A0E9}"/>
              </a:ext>
            </a:extLst>
          </p:cNvPr>
          <p:cNvPicPr/>
          <p:nvPr/>
        </p:nvPicPr>
        <p:blipFill>
          <a:blip r:embed="rId2">
            <a:extLst>
              <a:ext uri="{28A0092B-C50C-407E-A947-70E740481C1C}">
                <a14:useLocalDpi xmlns:a14="http://schemas.microsoft.com/office/drawing/2010/main" val="0"/>
              </a:ext>
            </a:extLst>
          </a:blip>
          <a:stretch>
            <a:fillRect/>
          </a:stretch>
        </p:blipFill>
        <p:spPr>
          <a:xfrm>
            <a:off x="917331" y="4001294"/>
            <a:ext cx="3452446" cy="2476331"/>
          </a:xfrm>
          <a:prstGeom prst="rect">
            <a:avLst/>
          </a:prstGeom>
        </p:spPr>
      </p:pic>
      <p:sp>
        <p:nvSpPr>
          <p:cNvPr id="8" name="Content Placeholder 7">
            <a:extLst>
              <a:ext uri="{FF2B5EF4-FFF2-40B4-BE49-F238E27FC236}">
                <a16:creationId xmlns:a16="http://schemas.microsoft.com/office/drawing/2014/main" id="{084A4227-79A3-41E4-A05E-2F01EAA43D6C}"/>
              </a:ext>
            </a:extLst>
          </p:cNvPr>
          <p:cNvSpPr>
            <a:spLocks noGrp="1"/>
          </p:cNvSpPr>
          <p:nvPr>
            <p:ph sz="half" idx="2"/>
          </p:nvPr>
        </p:nvSpPr>
        <p:spPr/>
        <p:txBody>
          <a:bodyPr>
            <a:normAutofit/>
          </a:bodyPr>
          <a:lstStyle/>
          <a:p>
            <a:pPr marL="0" indent="0">
              <a:buNone/>
            </a:pPr>
            <a:r>
              <a:rPr lang="en-IN" sz="1400" dirty="0">
                <a:latin typeface="Cambria Math" panose="02040503050406030204" pitchFamily="18" charset="0"/>
                <a:ea typeface="Cambria Math" panose="02040503050406030204" pitchFamily="18" charset="0"/>
              </a:rPr>
              <a:t>• </a:t>
            </a:r>
            <a:r>
              <a:rPr lang="en-IN" sz="1600" dirty="0">
                <a:latin typeface="Cambria Math" panose="02040503050406030204" pitchFamily="18" charset="0"/>
                <a:ea typeface="Cambria Math" panose="02040503050406030204" pitchFamily="18" charset="0"/>
              </a:rPr>
              <a:t>Here we got model accuracy of 97% which is quite good.</a:t>
            </a:r>
          </a:p>
          <a:p>
            <a:pPr marL="0" indent="0">
              <a:buNone/>
            </a:pPr>
            <a:r>
              <a:rPr lang="en-IN" sz="1600" dirty="0">
                <a:latin typeface="Cambria Math" panose="02040503050406030204" pitchFamily="18" charset="0"/>
                <a:ea typeface="Cambria Math" panose="02040503050406030204" pitchFamily="18" charset="0"/>
              </a:rPr>
              <a:t>   So Support Vector Machine is ideal to use.</a:t>
            </a:r>
          </a:p>
          <a:p>
            <a:pPr marL="0" indent="0">
              <a:buNone/>
            </a:pPr>
            <a:endParaRPr lang="en-IN" sz="1050" i="1" dirty="0"/>
          </a:p>
          <a:p>
            <a:pPr marL="0" indent="0">
              <a:buNone/>
            </a:pPr>
            <a:r>
              <a:rPr lang="en-IN" sz="1050" i="1" dirty="0"/>
              <a:t>    Fig 2.1. Classifier report</a:t>
            </a:r>
          </a:p>
          <a:p>
            <a:pPr marL="0" indent="0">
              <a:buNone/>
            </a:pPr>
            <a:r>
              <a:rPr lang="en-IN" sz="1050" i="1" dirty="0"/>
              <a:t>                                                                                                                                                                                                                                                                                                                                                                   </a:t>
            </a:r>
          </a:p>
          <a:p>
            <a:endParaRPr lang="en-IN" sz="1050" i="1" dirty="0"/>
          </a:p>
        </p:txBody>
      </p:sp>
      <p:graphicFrame>
        <p:nvGraphicFramePr>
          <p:cNvPr id="9" name="Table 8">
            <a:extLst>
              <a:ext uri="{FF2B5EF4-FFF2-40B4-BE49-F238E27FC236}">
                <a16:creationId xmlns:a16="http://schemas.microsoft.com/office/drawing/2014/main" id="{BE639AD1-6D08-4F7E-AD79-2B18C318A450}"/>
              </a:ext>
            </a:extLst>
          </p:cNvPr>
          <p:cNvGraphicFramePr>
            <a:graphicFrameLocks noGrp="1"/>
          </p:cNvGraphicFramePr>
          <p:nvPr>
            <p:extLst>
              <p:ext uri="{D42A27DB-BD31-4B8C-83A1-F6EECF244321}">
                <p14:modId xmlns:p14="http://schemas.microsoft.com/office/powerpoint/2010/main" val="1696145264"/>
              </p:ext>
            </p:extLst>
          </p:nvPr>
        </p:nvGraphicFramePr>
        <p:xfrm>
          <a:off x="6374422" y="3200541"/>
          <a:ext cx="4783014" cy="2435328"/>
        </p:xfrm>
        <a:graphic>
          <a:graphicData uri="http://schemas.openxmlformats.org/drawingml/2006/table">
            <a:tbl>
              <a:tblPr firstRow="1" bandRow="1">
                <a:tableStyleId>{21E4AEA4-8DFA-4A89-87EB-49C32662AFE0}</a:tableStyleId>
              </a:tblPr>
              <a:tblGrid>
                <a:gridCol w="1594338">
                  <a:extLst>
                    <a:ext uri="{9D8B030D-6E8A-4147-A177-3AD203B41FA5}">
                      <a16:colId xmlns:a16="http://schemas.microsoft.com/office/drawing/2014/main" val="3600222624"/>
                    </a:ext>
                  </a:extLst>
                </a:gridCol>
                <a:gridCol w="1594338">
                  <a:extLst>
                    <a:ext uri="{9D8B030D-6E8A-4147-A177-3AD203B41FA5}">
                      <a16:colId xmlns:a16="http://schemas.microsoft.com/office/drawing/2014/main" val="1852568388"/>
                    </a:ext>
                  </a:extLst>
                </a:gridCol>
                <a:gridCol w="1594338">
                  <a:extLst>
                    <a:ext uri="{9D8B030D-6E8A-4147-A177-3AD203B41FA5}">
                      <a16:colId xmlns:a16="http://schemas.microsoft.com/office/drawing/2014/main" val="809332639"/>
                    </a:ext>
                  </a:extLst>
                </a:gridCol>
              </a:tblGrid>
              <a:tr h="1217664">
                <a:tc>
                  <a:txBody>
                    <a:bodyPr/>
                    <a:lstStyle/>
                    <a:p>
                      <a:r>
                        <a:rPr lang="en-IN" sz="1600" dirty="0">
                          <a:latin typeface="Cambria Math" panose="02040503050406030204" pitchFamily="18" charset="0"/>
                          <a:ea typeface="Cambria Math" panose="02040503050406030204" pitchFamily="18" charset="0"/>
                        </a:rPr>
                        <a:t>Classifier</a:t>
                      </a:r>
                    </a:p>
                  </a:txBody>
                  <a:tcPr/>
                </a:tc>
                <a:tc>
                  <a:txBody>
                    <a:bodyPr/>
                    <a:lstStyle/>
                    <a:p>
                      <a:r>
                        <a:rPr lang="en-IN" sz="1600" dirty="0">
                          <a:latin typeface="Cambria Math" panose="02040503050406030204" pitchFamily="18" charset="0"/>
                          <a:ea typeface="Cambria Math" panose="02040503050406030204" pitchFamily="18" charset="0"/>
                        </a:rPr>
                        <a:t>Accuracy</a:t>
                      </a:r>
                    </a:p>
                    <a:p>
                      <a:r>
                        <a:rPr lang="en-IN" sz="1600" dirty="0">
                          <a:latin typeface="Cambria Math" panose="02040503050406030204" pitchFamily="18" charset="0"/>
                          <a:ea typeface="Cambria Math" panose="02040503050406030204" pitchFamily="18" charset="0"/>
                        </a:rPr>
                        <a:t>Rate%</a:t>
                      </a:r>
                    </a:p>
                  </a:txBody>
                  <a:tcPr/>
                </a:tc>
                <a:tc>
                  <a:txBody>
                    <a:bodyPr/>
                    <a:lstStyle/>
                    <a:p>
                      <a:r>
                        <a:rPr lang="en-IN" sz="1600" dirty="0">
                          <a:latin typeface="Cambria Math" panose="02040503050406030204" pitchFamily="18" charset="0"/>
                          <a:ea typeface="Cambria Math" panose="02040503050406030204" pitchFamily="18" charset="0"/>
                        </a:rPr>
                        <a:t>Error</a:t>
                      </a:r>
                    </a:p>
                    <a:p>
                      <a:r>
                        <a:rPr lang="en-IN" sz="1600" dirty="0">
                          <a:latin typeface="Cambria Math" panose="02040503050406030204" pitchFamily="18" charset="0"/>
                          <a:ea typeface="Cambria Math" panose="02040503050406030204" pitchFamily="18" charset="0"/>
                        </a:rPr>
                        <a:t>Rate%</a:t>
                      </a:r>
                    </a:p>
                  </a:txBody>
                  <a:tcPr/>
                </a:tc>
                <a:extLst>
                  <a:ext uri="{0D108BD9-81ED-4DB2-BD59-A6C34878D82A}">
                    <a16:rowId xmlns:a16="http://schemas.microsoft.com/office/drawing/2014/main" val="3186705773"/>
                  </a:ext>
                </a:extLst>
              </a:tr>
              <a:tr h="1217664">
                <a:tc>
                  <a:txBody>
                    <a:bodyPr/>
                    <a:lstStyle/>
                    <a:p>
                      <a:r>
                        <a:rPr lang="en-IN" sz="1600" dirty="0">
                          <a:latin typeface="Cambria Math" panose="02040503050406030204" pitchFamily="18" charset="0"/>
                          <a:ea typeface="Cambria Math" panose="02040503050406030204" pitchFamily="18" charset="0"/>
                        </a:rPr>
                        <a:t>SVM</a:t>
                      </a:r>
                    </a:p>
                  </a:txBody>
                  <a:tcPr/>
                </a:tc>
                <a:tc>
                  <a:txBody>
                    <a:bodyPr/>
                    <a:lstStyle/>
                    <a:p>
                      <a:r>
                        <a:rPr lang="en-IN" sz="1400" dirty="0">
                          <a:latin typeface="Cambria Math" panose="02040503050406030204" pitchFamily="18" charset="0"/>
                          <a:ea typeface="Cambria Math" panose="02040503050406030204" pitchFamily="18" charset="0"/>
                        </a:rPr>
                        <a:t>Training-99%</a:t>
                      </a:r>
                    </a:p>
                    <a:p>
                      <a:r>
                        <a:rPr lang="en-IN" sz="1400" dirty="0">
                          <a:latin typeface="Cambria Math" panose="02040503050406030204" pitchFamily="18" charset="0"/>
                          <a:ea typeface="Cambria Math" panose="02040503050406030204" pitchFamily="18" charset="0"/>
                        </a:rPr>
                        <a:t>Testing-97%</a:t>
                      </a:r>
                    </a:p>
                  </a:txBody>
                  <a:tcPr/>
                </a:tc>
                <a:tc>
                  <a:txBody>
                    <a:bodyPr/>
                    <a:lstStyle/>
                    <a:p>
                      <a:r>
                        <a:rPr lang="en-IN" sz="1600" dirty="0">
                          <a:latin typeface="Cambria Math" panose="02040503050406030204" pitchFamily="18" charset="0"/>
                          <a:ea typeface="Cambria Math" panose="02040503050406030204" pitchFamily="18" charset="0"/>
                        </a:rPr>
                        <a:t>3%</a:t>
                      </a:r>
                    </a:p>
                  </a:txBody>
                  <a:tcPr/>
                </a:tc>
                <a:extLst>
                  <a:ext uri="{0D108BD9-81ED-4DB2-BD59-A6C34878D82A}">
                    <a16:rowId xmlns:a16="http://schemas.microsoft.com/office/drawing/2014/main" val="3451592106"/>
                  </a:ext>
                </a:extLst>
              </a:tr>
            </a:tbl>
          </a:graphicData>
        </a:graphic>
      </p:graphicFrame>
    </p:spTree>
    <p:extLst>
      <p:ext uri="{BB962C8B-B14F-4D97-AF65-F5344CB8AC3E}">
        <p14:creationId xmlns:p14="http://schemas.microsoft.com/office/powerpoint/2010/main" val="401805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3C54-35B7-4A32-B5D9-7BE3A5C34E66}"/>
              </a:ext>
            </a:extLst>
          </p:cNvPr>
          <p:cNvSpPr>
            <a:spLocks noGrp="1"/>
          </p:cNvSpPr>
          <p:nvPr>
            <p:ph type="title"/>
          </p:nvPr>
        </p:nvSpPr>
        <p:spPr/>
        <p:txBody>
          <a:bodyPr>
            <a:normAutofit/>
          </a:bodyPr>
          <a:lstStyle/>
          <a:p>
            <a:r>
              <a:rPr lang="en-IN" sz="3200" dirty="0">
                <a:latin typeface="Cambria Math" panose="02040503050406030204" pitchFamily="18" charset="0"/>
                <a:ea typeface="Cambria Math" panose="02040503050406030204" pitchFamily="18" charset="0"/>
              </a:rPr>
              <a:t>                          CONCLUSION &amp; REFERENCES</a:t>
            </a:r>
          </a:p>
        </p:txBody>
      </p:sp>
      <p:sp>
        <p:nvSpPr>
          <p:cNvPr id="3" name="Content Placeholder 2">
            <a:extLst>
              <a:ext uri="{FF2B5EF4-FFF2-40B4-BE49-F238E27FC236}">
                <a16:creationId xmlns:a16="http://schemas.microsoft.com/office/drawing/2014/main" id="{8B543230-A01D-4842-8C36-EEEB5CE90021}"/>
              </a:ext>
            </a:extLst>
          </p:cNvPr>
          <p:cNvSpPr>
            <a:spLocks noGrp="1"/>
          </p:cNvSpPr>
          <p:nvPr>
            <p:ph sz="half" idx="1"/>
          </p:nvPr>
        </p:nvSpPr>
        <p:spPr/>
        <p:txBody>
          <a:bodyPr>
            <a:normAutofit fontScale="92500" lnSpcReduction="10000"/>
          </a:bodyPr>
          <a:lstStyle/>
          <a:p>
            <a:pPr marL="0" indent="0" algn="just">
              <a:buNone/>
            </a:pPr>
            <a:r>
              <a:rPr lang="en-IN" sz="1700" dirty="0">
                <a:latin typeface="Cambria Math" panose="02040503050406030204" pitchFamily="18" charset="0"/>
                <a:ea typeface="Cambria Math" panose="02040503050406030204" pitchFamily="18" charset="0"/>
              </a:rPr>
              <a:t>     CONCLUSION</a:t>
            </a:r>
          </a:p>
          <a:p>
            <a:pPr algn="just"/>
            <a:r>
              <a:rPr lang="en-IN" sz="1700" dirty="0">
                <a:latin typeface="Cambria Math" panose="02040503050406030204" pitchFamily="18" charset="0"/>
                <a:ea typeface="Cambria Math" panose="02040503050406030204" pitchFamily="18" charset="0"/>
              </a:rPr>
              <a:t>To summarize, we have seen how phishing is a huge threat to the security and safety of the web and how phishing detection is an important problem domain. We have tested SVM machine learning algorithm on the ‘Phishing Websites Dataset’ and reviewed their results. We then built a Chrome extension for detecting phishing web pages. The extension allows easy deployment of our phishing detection model to end users. We have detected phishing websites using Support Vector Machine with and accuracy of 97.94%. </a:t>
            </a:r>
          </a:p>
          <a:p>
            <a:pPr algn="just"/>
            <a:r>
              <a:rPr lang="en-IN" sz="1700" dirty="0">
                <a:latin typeface="Cambria Math" panose="02040503050406030204" pitchFamily="18" charset="0"/>
                <a:ea typeface="Cambria Math" panose="02040503050406030204" pitchFamily="18" charset="0"/>
              </a:rPr>
              <a:t>For future enhancements, we intend to build the phishing detection system as a scalable web service which will incorporate online learning so that new phishing attack patterns can easily be learned and improve the accuracy of our models with better feature extraction.</a:t>
            </a:r>
          </a:p>
          <a:p>
            <a:pPr marL="0" indent="0" algn="just">
              <a:buNone/>
            </a:pPr>
            <a:r>
              <a:rPr lang="en-IN" sz="1700" dirty="0">
                <a:latin typeface="Cambria Math" panose="02040503050406030204" pitchFamily="18" charset="0"/>
                <a:ea typeface="Cambria Math" panose="02040503050406030204" pitchFamily="18" charset="0"/>
              </a:rPr>
              <a:t> </a:t>
            </a:r>
          </a:p>
          <a:p>
            <a:endParaRPr lang="en-IN" dirty="0"/>
          </a:p>
        </p:txBody>
      </p:sp>
      <p:sp>
        <p:nvSpPr>
          <p:cNvPr id="4" name="Content Placeholder 3">
            <a:extLst>
              <a:ext uri="{FF2B5EF4-FFF2-40B4-BE49-F238E27FC236}">
                <a16:creationId xmlns:a16="http://schemas.microsoft.com/office/drawing/2014/main" id="{F0994764-3C33-442A-89FD-D567A63A47D9}"/>
              </a:ext>
            </a:extLst>
          </p:cNvPr>
          <p:cNvSpPr>
            <a:spLocks noGrp="1"/>
          </p:cNvSpPr>
          <p:nvPr>
            <p:ph sz="half" idx="2"/>
          </p:nvPr>
        </p:nvSpPr>
        <p:spPr/>
        <p:txBody>
          <a:bodyPr>
            <a:normAutofit fontScale="92500" lnSpcReduction="10000"/>
          </a:bodyPr>
          <a:lstStyle/>
          <a:p>
            <a:pPr marL="0" indent="0">
              <a:buNone/>
            </a:pPr>
            <a:r>
              <a:rPr lang="en-IN" sz="1600" dirty="0">
                <a:latin typeface="Cambria Math" panose="02040503050406030204" pitchFamily="18" charset="0"/>
                <a:ea typeface="Cambria Math" panose="02040503050406030204" pitchFamily="18" charset="0"/>
              </a:rPr>
              <a:t>     REFERENCES</a:t>
            </a:r>
          </a:p>
          <a:p>
            <a:r>
              <a:rPr lang="en-IN" sz="1300" dirty="0"/>
              <a:t>Detection of phishing websites using machine learning International Journal of Engineering Research &amp; Technology (IJERT) http://www.ijert.org ISSN: 2278-0181 IJERTV10IS050235 (This work is licensed under a Creative Commons Attribution 4.0 International License.) Published by : www.ijert.org Vol. 10 Issue 05, May-2021</a:t>
            </a:r>
          </a:p>
          <a:p>
            <a:r>
              <a:rPr lang="en-IN" sz="1300" dirty="0" err="1">
                <a:ea typeface="Cambria Math" panose="02040503050406030204" pitchFamily="18" charset="0"/>
              </a:rPr>
              <a:t>Joby</a:t>
            </a:r>
            <a:r>
              <a:rPr lang="en-IN" sz="1300" dirty="0">
                <a:ea typeface="Cambria Math" panose="02040503050406030204" pitchFamily="18" charset="0"/>
              </a:rPr>
              <a:t> James, Sandhya L, </a:t>
            </a:r>
            <a:r>
              <a:rPr lang="en-IN" sz="1300" dirty="0" err="1">
                <a:ea typeface="Cambria Math" panose="02040503050406030204" pitchFamily="18" charset="0"/>
              </a:rPr>
              <a:t>Ciza</a:t>
            </a:r>
            <a:r>
              <a:rPr lang="en-IN" sz="1300" dirty="0">
                <a:ea typeface="Cambria Math" panose="02040503050406030204" pitchFamily="18" charset="0"/>
              </a:rPr>
              <a:t> Thomas Detection of phishing websites using machine learning techniques. 2013 International Conference on Control Communication and Computing (ICCC)</a:t>
            </a:r>
            <a:r>
              <a:rPr lang="en-IN" sz="1300" u="sng" dirty="0">
                <a:ea typeface="Cambria Math" panose="02040503050406030204" pitchFamily="18" charset="0"/>
                <a:hlinkClick r:id="rId2"/>
              </a:rPr>
              <a:t>https://www.researchgate.net/publication/269032183</a:t>
            </a:r>
            <a:endParaRPr lang="en-IN" sz="1300" u="sng" dirty="0">
              <a:ea typeface="Cambria Math" panose="02040503050406030204" pitchFamily="18" charset="0"/>
            </a:endParaRPr>
          </a:p>
          <a:p>
            <a:r>
              <a:rPr lang="en-US" sz="1300" dirty="0"/>
              <a:t>Mustafa AYDIN, </a:t>
            </a:r>
            <a:r>
              <a:rPr lang="en-US" sz="1300" dirty="0" err="1"/>
              <a:t>Nazife</a:t>
            </a:r>
            <a:r>
              <a:rPr lang="en-US" sz="1300" dirty="0"/>
              <a:t> BAYKAL (2015) Feature extraction and classification phishing websites based on URL. IEEE</a:t>
            </a:r>
            <a:endParaRPr lang="en-IN" sz="1300" dirty="0">
              <a:ea typeface="Cambria Math" panose="02040503050406030204" pitchFamily="18" charset="0"/>
            </a:endParaRPr>
          </a:p>
          <a:p>
            <a:pPr marL="0" indent="0">
              <a:buNone/>
            </a:pPr>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9992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8F06-85D6-4C49-889D-3A604B382839}"/>
              </a:ext>
            </a:extLst>
          </p:cNvPr>
          <p:cNvSpPr>
            <a:spLocks noGrp="1"/>
          </p:cNvSpPr>
          <p:nvPr>
            <p:ph type="title"/>
          </p:nvPr>
        </p:nvSpPr>
        <p:spPr>
          <a:xfrm>
            <a:off x="3414346" y="1745517"/>
            <a:ext cx="10515600" cy="1325563"/>
          </a:xfrm>
        </p:spPr>
        <p:txBody>
          <a:bodyPr>
            <a:normAutofit fontScale="90000"/>
          </a:bodyPr>
          <a:lstStyle/>
          <a:p>
            <a:r>
              <a:rPr lang="en-IN" dirty="0">
                <a:latin typeface="Cambria Math" panose="02040503050406030204" pitchFamily="18" charset="0"/>
                <a:ea typeface="Cambria Math" panose="02040503050406030204" pitchFamily="18" charset="0"/>
              </a:rPr>
              <a:t>                      </a:t>
            </a:r>
            <a:br>
              <a:rPr lang="en-IN" dirty="0">
                <a:latin typeface="Cambria Math" panose="02040503050406030204" pitchFamily="18" charset="0"/>
                <a:ea typeface="Cambria Math" panose="02040503050406030204" pitchFamily="18" charset="0"/>
              </a:rPr>
            </a:br>
            <a:br>
              <a:rPr lang="en-IN" dirty="0">
                <a:latin typeface="Cambria Math" panose="02040503050406030204" pitchFamily="18" charset="0"/>
                <a:ea typeface="Cambria Math" panose="02040503050406030204" pitchFamily="18" charset="0"/>
              </a:rPr>
            </a:br>
            <a:br>
              <a:rPr lang="en-IN" dirty="0">
                <a:latin typeface="Cambria Math" panose="02040503050406030204" pitchFamily="18" charset="0"/>
                <a:ea typeface="Cambria Math" panose="02040503050406030204" pitchFamily="18" charset="0"/>
              </a:rPr>
            </a:br>
            <a:br>
              <a:rPr lang="en-IN" dirty="0">
                <a:latin typeface="Cambria Math" panose="02040503050406030204" pitchFamily="18" charset="0"/>
                <a:ea typeface="Cambria Math" panose="02040503050406030204" pitchFamily="18" charset="0"/>
              </a:rPr>
            </a:br>
            <a:r>
              <a:rPr lang="en-IN" sz="6700" dirty="0">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189095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5107-D43C-4450-9CB7-5F20C0A4D7C1}"/>
              </a:ext>
            </a:extLst>
          </p:cNvPr>
          <p:cNvSpPr>
            <a:spLocks noGrp="1"/>
          </p:cNvSpPr>
          <p:nvPr>
            <p:ph type="ctrTitle"/>
          </p:nvPr>
        </p:nvSpPr>
        <p:spPr>
          <a:xfrm>
            <a:off x="1462454" y="868362"/>
            <a:ext cx="9144000" cy="2387600"/>
          </a:xfrm>
        </p:spPr>
        <p:txBody>
          <a:bodyPr>
            <a:normAutofit/>
          </a:bodyPr>
          <a:lstStyle/>
          <a:p>
            <a:r>
              <a:rPr lang="en-IN" sz="3200" dirty="0">
                <a:latin typeface="Cambria Math" panose="02040503050406030204" pitchFamily="18" charset="0"/>
                <a:ea typeface="Cambria Math" panose="02040503050406030204" pitchFamily="18" charset="0"/>
              </a:rPr>
              <a:t>Title</a:t>
            </a:r>
          </a:p>
        </p:txBody>
      </p:sp>
      <p:sp>
        <p:nvSpPr>
          <p:cNvPr id="3" name="Subtitle 2">
            <a:extLst>
              <a:ext uri="{FF2B5EF4-FFF2-40B4-BE49-F238E27FC236}">
                <a16:creationId xmlns:a16="http://schemas.microsoft.com/office/drawing/2014/main" id="{83EC156B-34D4-4C53-8589-73B812931833}"/>
              </a:ext>
            </a:extLst>
          </p:cNvPr>
          <p:cNvSpPr>
            <a:spLocks noGrp="1"/>
          </p:cNvSpPr>
          <p:nvPr>
            <p:ph type="subTitle" idx="1"/>
          </p:nvPr>
        </p:nvSpPr>
        <p:spPr/>
        <p:txBody>
          <a:bodyPr>
            <a:normAutofit/>
          </a:bodyPr>
          <a:lstStyle/>
          <a:p>
            <a:r>
              <a:rPr lang="en-IN" b="1" dirty="0">
                <a:latin typeface="Cambria Math" panose="02040503050406030204" pitchFamily="18" charset="0"/>
                <a:ea typeface="Cambria Math" panose="02040503050406030204" pitchFamily="18" charset="0"/>
              </a:rPr>
              <a:t>DETECTION OF PHISHING WEBSITES USING MACHINE LEARNING</a:t>
            </a:r>
          </a:p>
        </p:txBody>
      </p:sp>
    </p:spTree>
    <p:extLst>
      <p:ext uri="{BB962C8B-B14F-4D97-AF65-F5344CB8AC3E}">
        <p14:creationId xmlns:p14="http://schemas.microsoft.com/office/powerpoint/2010/main" val="262503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5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6BE9-0658-4574-95D0-9C4B837AB705}"/>
              </a:ext>
            </a:extLst>
          </p:cNvPr>
          <p:cNvSpPr>
            <a:spLocks noGrp="1"/>
          </p:cNvSpPr>
          <p:nvPr>
            <p:ph type="title"/>
          </p:nvPr>
        </p:nvSpPr>
        <p:spPr/>
        <p:txBody>
          <a:bodyPr>
            <a:normAutofit/>
          </a:bodyPr>
          <a:lstStyle/>
          <a:p>
            <a:r>
              <a:rPr lang="en-IN" dirty="0"/>
              <a:t>                            </a:t>
            </a:r>
            <a:r>
              <a:rPr lang="en-IN" sz="3200" dirty="0">
                <a:latin typeface="Cambria Math" panose="02040503050406030204" pitchFamily="18" charset="0"/>
                <a:ea typeface="Cambria Math" panose="02040503050406030204" pitchFamily="18" charset="0"/>
              </a:rPr>
              <a:t>ABSTRACT</a:t>
            </a:r>
          </a:p>
        </p:txBody>
      </p:sp>
      <p:sp>
        <p:nvSpPr>
          <p:cNvPr id="3" name="Content Placeholder 2">
            <a:extLst>
              <a:ext uri="{FF2B5EF4-FFF2-40B4-BE49-F238E27FC236}">
                <a16:creationId xmlns:a16="http://schemas.microsoft.com/office/drawing/2014/main" id="{785EBC33-A778-4491-9FCD-CEE130441BD3}"/>
              </a:ext>
            </a:extLst>
          </p:cNvPr>
          <p:cNvSpPr>
            <a:spLocks noGrp="1"/>
          </p:cNvSpPr>
          <p:nvPr>
            <p:ph idx="1"/>
          </p:nvPr>
        </p:nvSpPr>
        <p:spPr>
          <a:xfrm>
            <a:off x="838200" y="1860794"/>
            <a:ext cx="10515600" cy="4351338"/>
          </a:xfrm>
        </p:spPr>
        <p:txBody>
          <a:bodyPr>
            <a:normAutofit/>
          </a:bodyPr>
          <a:lstStyle/>
          <a:p>
            <a:pPr marL="0" indent="0" algn="just">
              <a:buNone/>
            </a:pPr>
            <a:r>
              <a:rPr lang="en-IN" sz="1600" dirty="0">
                <a:latin typeface="Cambria Math" panose="02040503050406030204" pitchFamily="18" charset="0"/>
                <a:ea typeface="Cambria Math" panose="02040503050406030204" pitchFamily="18" charset="0"/>
              </a:rPr>
              <a:t>Phishing costs Internet users billions of dollars per year. It refers to luring techniques used by identity thieves to fish for personal information in a pond of unsuspecting internet users. Phishers use spoofed e-mail, phishing software to steal personal information and financial account details such as usernames and passwords. </a:t>
            </a:r>
            <a:r>
              <a:rPr lang="en-US" sz="1600" dirty="0">
                <a:latin typeface="Cambria Math" panose="02040503050406030204" pitchFamily="18" charset="0"/>
                <a:ea typeface="Cambria Math" panose="02040503050406030204" pitchFamily="18" charset="0"/>
              </a:rPr>
              <a:t>The malicious links within the body of the message are designed to make it appear that they go to the spoofed organization using that organization’s logos and other legitimate contents.</a:t>
            </a:r>
            <a:r>
              <a:rPr lang="en-IN" sz="1600" dirty="0">
                <a:latin typeface="Cambria Math" panose="02040503050406030204" pitchFamily="18" charset="0"/>
                <a:ea typeface="Cambria Math" panose="02040503050406030204" pitchFamily="18" charset="0"/>
              </a:rPr>
              <a:t>This paper deals with methods for detecting phishing web sites by Natural Language Processing and by Machine learning techniques.</a:t>
            </a:r>
            <a:r>
              <a:rPr lang="en-US" sz="1600" dirty="0">
                <a:latin typeface="Cambria Math" panose="02040503050406030204" pitchFamily="18" charset="0"/>
                <a:ea typeface="Cambria Math" panose="02040503050406030204" pitchFamily="18" charset="0"/>
                <a:cs typeface="Times New Roman" panose="02020603050405020304" pitchFamily="18" charset="0"/>
              </a:rPr>
              <a:t> Machine learning is a powerful tool used to strive against phishing attacks.</a:t>
            </a:r>
            <a:endParaRPr lang="en-IN" sz="1600" dirty="0">
              <a:latin typeface="Cambria Math" panose="02040503050406030204" pitchFamily="18" charset="0"/>
              <a:ea typeface="Cambria Math" panose="02040503050406030204" pitchFamily="18" charset="0"/>
            </a:endParaRPr>
          </a:p>
          <a:p>
            <a:pPr marL="0" indent="0" algn="just">
              <a:buNone/>
            </a:pPr>
            <a:r>
              <a:rPr lang="en-IN" sz="1600" dirty="0">
                <a:latin typeface="Cambria Math" panose="02040503050406030204" pitchFamily="18" charset="0"/>
                <a:ea typeface="Cambria Math" panose="02040503050406030204" pitchFamily="18" charset="0"/>
              </a:rPr>
              <a:t>We discuss the methods used for detection of phishing websites based on NLTK libraries such as word segmentation, stemming and lemmatization(methods of trimming words down to their roots), and tokenization(for breaking phrases, sentences and paragraph into tokens that help computer to better understand text) The fine-tuned parameters are useful in selecting the apt machine learning algorithm for classifying the phishing sites and benign sites. We’ve classified them into ‘Good’ sites and ‘Bad’ sites.</a:t>
            </a:r>
          </a:p>
          <a:p>
            <a:pPr marL="0" indent="0">
              <a:buNone/>
            </a:pPr>
            <a:endParaRPr lang="en-IN" dirty="0"/>
          </a:p>
        </p:txBody>
      </p:sp>
    </p:spTree>
    <p:extLst>
      <p:ext uri="{BB962C8B-B14F-4D97-AF65-F5344CB8AC3E}">
        <p14:creationId xmlns:p14="http://schemas.microsoft.com/office/powerpoint/2010/main" val="377277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20D8-E339-4612-B0BF-C9BDF66AE28F}"/>
              </a:ext>
            </a:extLst>
          </p:cNvPr>
          <p:cNvSpPr>
            <a:spLocks noGrp="1"/>
          </p:cNvSpPr>
          <p:nvPr>
            <p:ph type="title"/>
          </p:nvPr>
        </p:nvSpPr>
        <p:spPr/>
        <p:txBody>
          <a:bodyPr/>
          <a:lstStyle/>
          <a:p>
            <a:r>
              <a:rPr lang="en-IN" dirty="0">
                <a:latin typeface="Cambria Math" panose="02040503050406030204" pitchFamily="18" charset="0"/>
                <a:ea typeface="Cambria Math" panose="02040503050406030204" pitchFamily="18" charset="0"/>
              </a:rPr>
              <a:t>                       </a:t>
            </a:r>
            <a:r>
              <a:rPr lang="en-IN" sz="3200" dirty="0">
                <a:latin typeface="Cambria Math" panose="02040503050406030204" pitchFamily="18" charset="0"/>
                <a:ea typeface="Cambria Math" panose="02040503050406030204" pitchFamily="18" charset="0"/>
              </a:rPr>
              <a:t>PROBLEM STATEMENT</a:t>
            </a:r>
          </a:p>
        </p:txBody>
      </p:sp>
      <p:sp>
        <p:nvSpPr>
          <p:cNvPr id="3" name="Content Placeholder 2">
            <a:extLst>
              <a:ext uri="{FF2B5EF4-FFF2-40B4-BE49-F238E27FC236}">
                <a16:creationId xmlns:a16="http://schemas.microsoft.com/office/drawing/2014/main" id="{6A11DB10-EC73-456E-80CF-7054E85F9C74}"/>
              </a:ext>
            </a:extLst>
          </p:cNvPr>
          <p:cNvSpPr>
            <a:spLocks noGrp="1"/>
          </p:cNvSpPr>
          <p:nvPr>
            <p:ph idx="1"/>
          </p:nvPr>
        </p:nvSpPr>
        <p:spPr/>
        <p:txBody>
          <a:bodyPr>
            <a:normAutofit/>
          </a:bodyPr>
          <a:lstStyle/>
          <a:p>
            <a:pPr algn="just"/>
            <a:r>
              <a:rPr lang="en-IN" sz="1700" dirty="0">
                <a:latin typeface="Cambria Math" panose="02040503050406030204" pitchFamily="18" charset="0"/>
                <a:ea typeface="Cambria Math" panose="02040503050406030204" pitchFamily="18" charset="0"/>
              </a:rPr>
              <a:t>URLs sometimes known as “Web links” are the primary means by which users locate information in the Internet. Aim of the phishers is to acquire critical information like username, password and bank account details. Our aim is to derive classification models that detect phishing </a:t>
            </a:r>
            <a:r>
              <a:rPr lang="en-IN" sz="1700" dirty="0" err="1">
                <a:latin typeface="Cambria Math" panose="02040503050406030204" pitchFamily="18" charset="0"/>
                <a:ea typeface="Cambria Math" panose="02040503050406030204" pitchFamily="18" charset="0"/>
              </a:rPr>
              <a:t>urls</a:t>
            </a:r>
            <a:r>
              <a:rPr lang="en-IN" sz="1700" dirty="0">
                <a:latin typeface="Cambria Math" panose="02040503050406030204" pitchFamily="18" charset="0"/>
                <a:ea typeface="Cambria Math" panose="02040503050406030204" pitchFamily="18" charset="0"/>
              </a:rPr>
              <a:t> using MACHINE LEARNING and NATURAL LANGUAGE PROCESSING. In </a:t>
            </a:r>
            <a:r>
              <a:rPr lang="en-IN" sz="1700" dirty="0" err="1">
                <a:latin typeface="Cambria Math" panose="02040503050406030204" pitchFamily="18" charset="0"/>
                <a:ea typeface="Cambria Math" panose="02040503050406030204" pitchFamily="18" charset="0"/>
              </a:rPr>
              <a:t>Jupyter</a:t>
            </a:r>
            <a:r>
              <a:rPr lang="en-IN" sz="1700" dirty="0">
                <a:latin typeface="Cambria Math" panose="02040503050406030204" pitchFamily="18" charset="0"/>
                <a:ea typeface="Cambria Math" panose="02040503050406030204" pitchFamily="18" charset="0"/>
              </a:rPr>
              <a:t> environment.</a:t>
            </a:r>
          </a:p>
          <a:p>
            <a:pPr algn="just"/>
            <a:r>
              <a:rPr lang="en-IN" sz="1700" dirty="0">
                <a:latin typeface="Cambria Math" panose="02040503050406030204" pitchFamily="18" charset="0"/>
                <a:ea typeface="Cambria Math" panose="02040503050406030204" pitchFamily="18" charset="0"/>
              </a:rPr>
              <a:t>From many years and still people are suffering from phishing attacks. One constant form of phishing is sending fraud </a:t>
            </a:r>
            <a:r>
              <a:rPr lang="en-IN" sz="1700" dirty="0" err="1">
                <a:latin typeface="Cambria Math" panose="02040503050406030204" pitchFamily="18" charset="0"/>
                <a:ea typeface="Cambria Math" panose="02040503050406030204" pitchFamily="18" charset="0"/>
              </a:rPr>
              <a:t>urls</a:t>
            </a:r>
            <a:r>
              <a:rPr lang="en-IN" sz="1700" dirty="0">
                <a:latin typeface="Cambria Math" panose="02040503050406030204" pitchFamily="18" charset="0"/>
                <a:ea typeface="Cambria Math" panose="02040503050406030204" pitchFamily="18" charset="0"/>
              </a:rPr>
              <a:t> to peoples and then asked them to click on a link that takes them to an imposter website or to a site infected with malware. It mostly comes in the form of email. </a:t>
            </a:r>
          </a:p>
          <a:p>
            <a:pPr algn="just"/>
            <a:r>
              <a:rPr lang="en-IN" sz="1700" dirty="0">
                <a:latin typeface="Cambria Math" panose="02040503050406030204" pitchFamily="18" charset="0"/>
                <a:ea typeface="Cambria Math" panose="02040503050406030204" pitchFamily="18" charset="0"/>
              </a:rPr>
              <a:t>The unchanging strategy of phishers is They usually “warn” you that your “account is in danger,” or that you “need to change your password immediately.” Some phishing emails are allegedly from a Nigerian price that is asking for you help. Or, any one of thousands of other scam</a:t>
            </a:r>
            <a:r>
              <a:rPr lang="en-IN" sz="1600" dirty="0">
                <a:latin typeface="Cambria Math" panose="02040503050406030204" pitchFamily="18" charset="0"/>
                <a:ea typeface="Cambria Math" panose="02040503050406030204" pitchFamily="18" charset="0"/>
              </a:rPr>
              <a:t>s.</a:t>
            </a:r>
            <a:endParaRPr lang="en-IN" dirty="0">
              <a:latin typeface="Cambria Math" panose="02040503050406030204" pitchFamily="18" charset="0"/>
              <a:ea typeface="Cambria Math" panose="02040503050406030204" pitchFamily="18" charset="0"/>
            </a:endParaRPr>
          </a:p>
          <a:p>
            <a:pPr marL="0" indent="0">
              <a:buNone/>
            </a:pPr>
            <a:endParaRPr lang="en-IN" dirty="0"/>
          </a:p>
        </p:txBody>
      </p:sp>
    </p:spTree>
    <p:extLst>
      <p:ext uri="{BB962C8B-B14F-4D97-AF65-F5344CB8AC3E}">
        <p14:creationId xmlns:p14="http://schemas.microsoft.com/office/powerpoint/2010/main" val="317138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26DE-EEC1-442E-A95D-864592823D5C}"/>
              </a:ext>
            </a:extLst>
          </p:cNvPr>
          <p:cNvSpPr>
            <a:spLocks noGrp="1"/>
          </p:cNvSpPr>
          <p:nvPr>
            <p:ph type="title"/>
          </p:nvPr>
        </p:nvSpPr>
        <p:spPr/>
        <p:txBody>
          <a:bodyPr>
            <a:normAutofit/>
          </a:bodyPr>
          <a:lstStyle/>
          <a:p>
            <a:r>
              <a:rPr lang="en-IN" sz="3200" dirty="0">
                <a:latin typeface="Cambria Math" panose="02040503050406030204" pitchFamily="18" charset="0"/>
                <a:ea typeface="Cambria Math" panose="02040503050406030204" pitchFamily="18" charset="0"/>
              </a:rPr>
              <a:t>                              LITERATURE SURVEY</a:t>
            </a:r>
          </a:p>
        </p:txBody>
      </p:sp>
      <p:sp>
        <p:nvSpPr>
          <p:cNvPr id="3" name="Content Placeholder 2">
            <a:extLst>
              <a:ext uri="{FF2B5EF4-FFF2-40B4-BE49-F238E27FC236}">
                <a16:creationId xmlns:a16="http://schemas.microsoft.com/office/drawing/2014/main" id="{263FB3B2-B3C0-4E91-835F-0704AA39A5DF}"/>
              </a:ext>
            </a:extLst>
          </p:cNvPr>
          <p:cNvSpPr>
            <a:spLocks noGrp="1"/>
          </p:cNvSpPr>
          <p:nvPr>
            <p:ph idx="1"/>
          </p:nvPr>
        </p:nvSpPr>
        <p:spPr/>
        <p:txBody>
          <a:bodyPr>
            <a:normAutofit/>
          </a:bodyPr>
          <a:lstStyle/>
          <a:p>
            <a:r>
              <a:rPr lang="en-US" sz="1600" dirty="0">
                <a:latin typeface="Cambria Math" panose="02040503050406030204" pitchFamily="18" charset="0"/>
                <a:ea typeface="Cambria Math" panose="02040503050406030204" pitchFamily="18" charset="0"/>
              </a:rPr>
              <a:t>S. </a:t>
            </a:r>
            <a:r>
              <a:rPr lang="en-US" sz="1600" dirty="0" err="1">
                <a:latin typeface="Cambria Math" panose="02040503050406030204" pitchFamily="18" charset="0"/>
                <a:ea typeface="Cambria Math" panose="02040503050406030204" pitchFamily="18" charset="0"/>
              </a:rPr>
              <a:t>Marchal</a:t>
            </a:r>
            <a:r>
              <a:rPr lang="en-US" sz="1600" dirty="0">
                <a:latin typeface="Cambria Math" panose="02040503050406030204" pitchFamily="18" charset="0"/>
                <a:ea typeface="Cambria Math" panose="02040503050406030204" pitchFamily="18" charset="0"/>
              </a:rPr>
              <a:t> et al., (2017) proposed this technique to differentiate Phishing website depends on the examination of authentic site server log knowledge. An application Off-the Hook application or identification of phishing website. Free, displays a couple of outstanding properties together with high preciseness, whole autonomy, and nice language-freedom, speed of selection, flexibility to dynamic phish and flexibility to advancement in phishing ways.</a:t>
            </a:r>
          </a:p>
          <a:p>
            <a:r>
              <a:rPr lang="en-US" sz="1600" dirty="0"/>
              <a:t>Mustafa Aydin et al. proposed a classification algorithm for phishing website detection by extracting websites' URL features and analyzing subset based feature selection methods. It implements feature extraction and selection methods for the detection of phishing websites. The extracted features about the URL of the pages and composed feature matrix are categorized into five different analyses as Alpha numeric Character Analysis, Keyword Analysis, Security Analysis, Domain Identity Analysis and Rank Based Analysis. Most of these features are the textual properties of the URL itself and others based on third parties services. </a:t>
            </a:r>
          </a:p>
          <a:p>
            <a:r>
              <a:rPr lang="en-US" sz="1600" dirty="0"/>
              <a:t>Samuel </a:t>
            </a:r>
            <a:r>
              <a:rPr lang="en-US" sz="1600" dirty="0" err="1"/>
              <a:t>Marchal</a:t>
            </a:r>
            <a:r>
              <a:rPr lang="en-US" sz="1600" dirty="0"/>
              <a:t> et al. presents </a:t>
            </a:r>
            <a:r>
              <a:rPr lang="en-US" sz="1600" dirty="0" err="1"/>
              <a:t>PhishStorm</a:t>
            </a:r>
            <a:r>
              <a:rPr lang="en-US" sz="1600" dirty="0"/>
              <a:t>, an automated phishing detection system that can analyze in real time any URL in order to identify potential phishing sites. Phish storm is proposed as an automated real-time URL </a:t>
            </a:r>
            <a:r>
              <a:rPr lang="en-US" sz="1600" dirty="0" err="1"/>
              <a:t>phishingness</a:t>
            </a:r>
            <a:r>
              <a:rPr lang="en-US" sz="1600" dirty="0"/>
              <a:t> rating system to protect users against phishing content. </a:t>
            </a:r>
            <a:r>
              <a:rPr lang="en-US" sz="1600" dirty="0" err="1"/>
              <a:t>PhishStorm</a:t>
            </a:r>
            <a:r>
              <a:rPr lang="en-US" sz="1600" dirty="0"/>
              <a:t> provides </a:t>
            </a:r>
            <a:r>
              <a:rPr lang="en-US" sz="1600" dirty="0" err="1"/>
              <a:t>phishingness</a:t>
            </a:r>
            <a:r>
              <a:rPr lang="en-US" sz="1600" dirty="0"/>
              <a:t> score for URL and can act as a Website reputation rating system.</a:t>
            </a:r>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2541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B0FB-161C-4DD2-B8AE-4C3B464F67DD}"/>
              </a:ext>
            </a:extLst>
          </p:cNvPr>
          <p:cNvSpPr>
            <a:spLocks noGrp="1"/>
          </p:cNvSpPr>
          <p:nvPr>
            <p:ph type="title"/>
          </p:nvPr>
        </p:nvSpPr>
        <p:spPr/>
        <p:txBody>
          <a:bodyPr>
            <a:normAutofit/>
          </a:bodyPr>
          <a:lstStyle/>
          <a:p>
            <a:r>
              <a:rPr lang="en-IN" sz="3200" dirty="0">
                <a:latin typeface="Cambria Math" panose="02040503050406030204" pitchFamily="18" charset="0"/>
                <a:ea typeface="Cambria Math" panose="02040503050406030204" pitchFamily="18" charset="0"/>
              </a:rPr>
              <a:t>                                           ANALYSIS</a:t>
            </a:r>
          </a:p>
        </p:txBody>
      </p:sp>
      <p:sp>
        <p:nvSpPr>
          <p:cNvPr id="3" name="Content Placeholder 2">
            <a:extLst>
              <a:ext uri="{FF2B5EF4-FFF2-40B4-BE49-F238E27FC236}">
                <a16:creationId xmlns:a16="http://schemas.microsoft.com/office/drawing/2014/main" id="{0BE86900-F0B4-4C3F-8957-34720D72011D}"/>
              </a:ext>
            </a:extLst>
          </p:cNvPr>
          <p:cNvSpPr>
            <a:spLocks noGrp="1"/>
          </p:cNvSpPr>
          <p:nvPr>
            <p:ph idx="1"/>
          </p:nvPr>
        </p:nvSpPr>
        <p:spPr/>
        <p:txBody>
          <a:bodyPr>
            <a:normAutofit/>
          </a:bodyPr>
          <a:lstStyle/>
          <a:p>
            <a:pPr marL="0" indent="0">
              <a:buNone/>
            </a:pPr>
            <a:r>
              <a:rPr lang="en-IN" sz="2400" dirty="0">
                <a:latin typeface="Cambria Math" panose="02040503050406030204" pitchFamily="18" charset="0"/>
                <a:ea typeface="Cambria Math" panose="02040503050406030204" pitchFamily="18" charset="0"/>
              </a:rPr>
              <a:t>PROJECT DESCRIPTION</a:t>
            </a:r>
          </a:p>
          <a:p>
            <a:pPr marL="0" indent="0">
              <a:buNone/>
            </a:pPr>
            <a:endParaRPr lang="en-IN" sz="2400" dirty="0">
              <a:latin typeface="Cambria Math" panose="02040503050406030204" pitchFamily="18" charset="0"/>
              <a:ea typeface="Cambria Math" panose="02040503050406030204" pitchFamily="18" charset="0"/>
            </a:endParaRPr>
          </a:p>
          <a:p>
            <a:r>
              <a:rPr lang="en-IN" sz="1600" dirty="0">
                <a:latin typeface="Cambria Math" panose="02040503050406030204" pitchFamily="18" charset="0"/>
                <a:ea typeface="Cambria Math" panose="02040503050406030204" pitchFamily="18" charset="0"/>
              </a:rPr>
              <a:t>We have developed our project using a website as a platform for all the users. This is an interactive and responsive website that will be used to detect whether a website is legitimate or phishing. This website is made using different web designing languages which include HTML, CSS,  and Flask. The basic structure of the website is made with the help of HTML. CSS is used to add effects to the website and make it more attractive and user-friendly. To deploy our machine learning model we have used flask framework. User can see whether the </a:t>
            </a:r>
            <a:r>
              <a:rPr lang="en-IN" sz="1600" dirty="0" err="1">
                <a:latin typeface="Cambria Math" panose="02040503050406030204" pitchFamily="18" charset="0"/>
                <a:ea typeface="Cambria Math" panose="02040503050406030204" pitchFamily="18" charset="0"/>
              </a:rPr>
              <a:t>url</a:t>
            </a:r>
            <a:r>
              <a:rPr lang="en-IN" sz="1600" dirty="0">
                <a:latin typeface="Cambria Math" panose="02040503050406030204" pitchFamily="18" charset="0"/>
                <a:ea typeface="Cambria Math" panose="02040503050406030204" pitchFamily="18" charset="0"/>
              </a:rPr>
              <a:t> they entered is ‘Good’ or ‘Bad’.</a:t>
            </a:r>
          </a:p>
          <a:p>
            <a:r>
              <a:rPr lang="en-IN" sz="1600" dirty="0">
                <a:latin typeface="Cambria Math" panose="02040503050406030204" pitchFamily="18" charset="0"/>
                <a:ea typeface="Cambria Math" panose="02040503050406030204" pitchFamily="18" charset="0"/>
              </a:rPr>
              <a:t>The website shows information regarding the services provided by us. It also contains information regarding </a:t>
            </a:r>
            <a:r>
              <a:rPr lang="en-IN" sz="1600" dirty="0" err="1">
                <a:latin typeface="Cambria Math" panose="02040503050406030204" pitchFamily="18" charset="0"/>
                <a:ea typeface="Cambria Math" panose="02040503050406030204" pitchFamily="18" charset="0"/>
              </a:rPr>
              <a:t>illpractices</a:t>
            </a:r>
            <a:r>
              <a:rPr lang="en-IN" sz="1600" dirty="0">
                <a:latin typeface="Cambria Math" panose="02040503050406030204" pitchFamily="18" charset="0"/>
                <a:ea typeface="Cambria Math" panose="02040503050406030204" pitchFamily="18" charset="0"/>
              </a:rPr>
              <a:t> occurring in today’s technological world. The website is created with an opinion such that people are not only able to distinguish between legitimate and fraudulent website, but also become aware of the mal-practices occurring in current world. They can stay away from the people trying to exploit one’s personal information, like email address, password, debit card numbers, credit card details, CVV, bank account numbers, and the list goes on.</a:t>
            </a:r>
          </a:p>
          <a:p>
            <a:pPr marL="0" indent="0">
              <a:buNone/>
            </a:pPr>
            <a:endParaRPr lang="en-IN" dirty="0"/>
          </a:p>
        </p:txBody>
      </p:sp>
    </p:spTree>
    <p:extLst>
      <p:ext uri="{BB962C8B-B14F-4D97-AF65-F5344CB8AC3E}">
        <p14:creationId xmlns:p14="http://schemas.microsoft.com/office/powerpoint/2010/main" val="353350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5B75-FA03-4FE6-B3F7-B71952951D36}"/>
              </a:ext>
            </a:extLst>
          </p:cNvPr>
          <p:cNvSpPr>
            <a:spLocks noGrp="1"/>
          </p:cNvSpPr>
          <p:nvPr>
            <p:ph type="title"/>
          </p:nvPr>
        </p:nvSpPr>
        <p:spPr/>
        <p:txBody>
          <a:bodyPr/>
          <a:lstStyle/>
          <a:p>
            <a:r>
              <a:rPr lang="en-IN" dirty="0"/>
              <a:t>                    </a:t>
            </a:r>
            <a:r>
              <a:rPr lang="en-IN" sz="3200" dirty="0">
                <a:latin typeface="Cambria Math" panose="02040503050406030204" pitchFamily="18" charset="0"/>
                <a:ea typeface="Cambria Math" panose="02040503050406030204" pitchFamily="18" charset="0"/>
              </a:rPr>
              <a:t>WORKFLOW AND DESIGN</a:t>
            </a:r>
          </a:p>
        </p:txBody>
      </p:sp>
      <p:sp>
        <p:nvSpPr>
          <p:cNvPr id="4" name="Content Placeholder 3">
            <a:extLst>
              <a:ext uri="{FF2B5EF4-FFF2-40B4-BE49-F238E27FC236}">
                <a16:creationId xmlns:a16="http://schemas.microsoft.com/office/drawing/2014/main" id="{748B83C0-CDEC-4809-9403-AD98BEEBC577}"/>
              </a:ext>
            </a:extLst>
          </p:cNvPr>
          <p:cNvSpPr>
            <a:spLocks noGrp="1"/>
          </p:cNvSpPr>
          <p:nvPr>
            <p:ph sz="half" idx="1"/>
          </p:nvPr>
        </p:nvSpPr>
        <p:spPr>
          <a:xfrm>
            <a:off x="838200" y="1389490"/>
            <a:ext cx="5181600" cy="4967348"/>
          </a:xfrm>
        </p:spPr>
        <p:txBody>
          <a:bodyPr>
            <a:normAutofit/>
          </a:bodyPr>
          <a:lstStyle/>
          <a:p>
            <a:pPr marL="0" indent="0" algn="just">
              <a:buNone/>
            </a:pPr>
            <a:r>
              <a:rPr lang="en-IN" sz="1600" dirty="0">
                <a:latin typeface="Cambria Math" panose="02040503050406030204" pitchFamily="18" charset="0"/>
                <a:ea typeface="Cambria Math" panose="02040503050406030204" pitchFamily="18" charset="0"/>
              </a:rPr>
              <a:t>•</a:t>
            </a:r>
            <a:r>
              <a:rPr lang="en-IN" sz="2600" dirty="0">
                <a:latin typeface="Cambria Math" panose="02040503050406030204" pitchFamily="18" charset="0"/>
                <a:ea typeface="Cambria Math" panose="02040503050406030204" pitchFamily="18" charset="0"/>
              </a:rPr>
              <a:t> </a:t>
            </a:r>
            <a:r>
              <a:rPr lang="en-IN" sz="1600" dirty="0">
                <a:latin typeface="Cambria Math" panose="02040503050406030204" pitchFamily="18" charset="0"/>
                <a:ea typeface="Cambria Math" panose="02040503050406030204" pitchFamily="18" charset="0"/>
              </a:rPr>
              <a:t>Firstly we have checked whether there is any null value present in the dataset or not and if so removed it.</a:t>
            </a:r>
          </a:p>
          <a:p>
            <a:pPr marL="0" indent="0" algn="just">
              <a:buNone/>
            </a:pPr>
            <a:r>
              <a:rPr lang="en-IN" sz="1600" dirty="0">
                <a:latin typeface="Cambria Math" panose="02040503050406030204" pitchFamily="18" charset="0"/>
                <a:ea typeface="Cambria Math" panose="02040503050406030204" pitchFamily="18" charset="0"/>
              </a:rPr>
              <a:t>• Use of </a:t>
            </a:r>
            <a:r>
              <a:rPr lang="en-IN" sz="1600" dirty="0" err="1">
                <a:latin typeface="Cambria Math" panose="02040503050406030204" pitchFamily="18" charset="0"/>
                <a:ea typeface="Cambria Math" panose="02040503050406030204" pitchFamily="18" charset="0"/>
              </a:rPr>
              <a:t>RegexpTokenizer</a:t>
            </a:r>
            <a:r>
              <a:rPr lang="en-IN" sz="1600" dirty="0">
                <a:latin typeface="Cambria Math" panose="02040503050406030204" pitchFamily="18" charset="0"/>
                <a:ea typeface="Cambria Math" panose="02040503050406030204" pitchFamily="18" charset="0"/>
              </a:rPr>
              <a:t> : with the help of </a:t>
            </a:r>
            <a:r>
              <a:rPr lang="en-IN" sz="1600" dirty="0" err="1">
                <a:latin typeface="Cambria Math" panose="02040503050406030204" pitchFamily="18" charset="0"/>
                <a:ea typeface="Cambria Math" panose="02040503050406030204" pitchFamily="18" charset="0"/>
              </a:rPr>
              <a:t>tokenize.regexp</a:t>
            </a:r>
            <a:r>
              <a:rPr lang="en-IN" sz="1600" dirty="0">
                <a:latin typeface="Cambria Math" panose="02040503050406030204" pitchFamily="18" charset="0"/>
                <a:ea typeface="Cambria Math" panose="02040503050406030204" pitchFamily="18" charset="0"/>
              </a:rPr>
              <a:t>() module, we are able to extract the tokens from strings by using regular expression with </a:t>
            </a:r>
            <a:r>
              <a:rPr lang="en-IN" sz="1600" dirty="0" err="1">
                <a:latin typeface="Cambria Math" panose="02040503050406030204" pitchFamily="18" charset="0"/>
                <a:ea typeface="Cambria Math" panose="02040503050406030204" pitchFamily="18" charset="0"/>
              </a:rPr>
              <a:t>RegexpTokenizer</a:t>
            </a:r>
            <a:r>
              <a:rPr lang="en-IN" sz="1600" dirty="0">
                <a:latin typeface="Cambria Math" panose="02040503050406030204" pitchFamily="18" charset="0"/>
                <a:ea typeface="Cambria Math" panose="02040503050406030204" pitchFamily="18" charset="0"/>
              </a:rPr>
              <a:t>() method.</a:t>
            </a:r>
          </a:p>
          <a:p>
            <a:pPr marL="0" indent="0" algn="just">
              <a:buNone/>
            </a:pPr>
            <a:r>
              <a:rPr lang="en-IN" sz="1600" dirty="0">
                <a:latin typeface="Cambria Math" panose="02040503050406030204" pitchFamily="18" charset="0"/>
                <a:ea typeface="Cambria Math" panose="02040503050406030204" pitchFamily="18" charset="0"/>
              </a:rPr>
              <a:t>• Use of </a:t>
            </a:r>
            <a:r>
              <a:rPr lang="en-IN" sz="1600" dirty="0" err="1">
                <a:latin typeface="Cambria Math" panose="02040503050406030204" pitchFamily="18" charset="0"/>
                <a:ea typeface="Cambria Math" panose="02040503050406030204" pitchFamily="18" charset="0"/>
              </a:rPr>
              <a:t>PorterStemmer</a:t>
            </a:r>
            <a:r>
              <a:rPr lang="en-IN" sz="1600" dirty="0">
                <a:latin typeface="Cambria Math" panose="02040503050406030204" pitchFamily="18" charset="0"/>
                <a:ea typeface="Cambria Math" panose="02040503050406030204" pitchFamily="18" charset="0"/>
              </a:rPr>
              <a:t> : stemmer is used to produce morphological variants of a root/base word. Stemming is desirable as it may reduce redundancy as most of the time the word stem and their derived words mean the same. And then after stemming joining of words is done.</a:t>
            </a:r>
          </a:p>
          <a:p>
            <a:pPr marL="0" indent="0" algn="just">
              <a:buNone/>
            </a:pPr>
            <a:r>
              <a:rPr lang="en-IN" sz="1600" dirty="0">
                <a:latin typeface="Cambria Math" panose="02040503050406030204" pitchFamily="18" charset="0"/>
                <a:ea typeface="Cambria Math" panose="02040503050406030204" pitchFamily="18" charset="0"/>
              </a:rPr>
              <a:t>• Feature Extraction using </a:t>
            </a:r>
            <a:r>
              <a:rPr lang="en-IN" sz="1600" dirty="0" err="1">
                <a:latin typeface="Cambria Math" panose="02040503050406030204" pitchFamily="18" charset="0"/>
                <a:ea typeface="Cambria Math" panose="02040503050406030204" pitchFamily="18" charset="0"/>
              </a:rPr>
              <a:t>TfidfVectorizer</a:t>
            </a:r>
            <a:r>
              <a:rPr lang="en-IN" sz="1600" dirty="0">
                <a:latin typeface="Cambria Math" panose="02040503050406030204" pitchFamily="18" charset="0"/>
                <a:ea typeface="Cambria Math" panose="02040503050406030204" pitchFamily="18" charset="0"/>
              </a:rPr>
              <a:t>: It’s the main part of natural language processing . TF-IDF is an abbreviation for Term Frequency Inverse Document Frequency. This is very common algorithm to transform text into a meaningful representation of numbers which is used to fit machine algorithm for prediction.</a:t>
            </a:r>
          </a:p>
          <a:p>
            <a:pPr marL="0" indent="0" algn="just">
              <a:buNone/>
            </a:pPr>
            <a:r>
              <a:rPr lang="en-IN" sz="1600" dirty="0">
                <a:latin typeface="Cambria Math" panose="02040503050406030204" pitchFamily="18" charset="0"/>
                <a:ea typeface="Cambria Math" panose="02040503050406030204" pitchFamily="18" charset="0"/>
              </a:rPr>
              <a:t>•  Splitting the data: Train-test-split is used to split the data into training dataset and testing dataset.</a:t>
            </a:r>
          </a:p>
          <a:p>
            <a:endParaRPr lang="en-IN" dirty="0"/>
          </a:p>
        </p:txBody>
      </p:sp>
      <p:sp>
        <p:nvSpPr>
          <p:cNvPr id="5" name="Content Placeholder 4">
            <a:extLst>
              <a:ext uri="{FF2B5EF4-FFF2-40B4-BE49-F238E27FC236}">
                <a16:creationId xmlns:a16="http://schemas.microsoft.com/office/drawing/2014/main" id="{DA4B1AD2-45D5-40B1-83A7-7795EC193F3F}"/>
              </a:ext>
            </a:extLst>
          </p:cNvPr>
          <p:cNvSpPr>
            <a:spLocks noGrp="1"/>
          </p:cNvSpPr>
          <p:nvPr>
            <p:ph sz="half" idx="2"/>
          </p:nvPr>
        </p:nvSpPr>
        <p:spPr>
          <a:xfrm>
            <a:off x="6172200" y="1389490"/>
            <a:ext cx="5181600" cy="4787473"/>
          </a:xfrm>
        </p:spPr>
        <p:txBody>
          <a:bodyPr>
            <a:normAutofit/>
          </a:bodyPr>
          <a:lstStyle/>
          <a:p>
            <a:pPr marL="0" indent="0" algn="just">
              <a:buNone/>
            </a:pPr>
            <a:r>
              <a:rPr lang="en-IN" sz="1600" dirty="0">
                <a:latin typeface="Cambria Math" panose="02040503050406030204" pitchFamily="18" charset="0"/>
                <a:ea typeface="Cambria Math" panose="02040503050406030204" pitchFamily="18" charset="0"/>
              </a:rPr>
              <a:t>•</a:t>
            </a:r>
            <a:r>
              <a:rPr lang="en-IN" sz="2300" dirty="0">
                <a:latin typeface="Cambria Math" panose="02040503050406030204" pitchFamily="18" charset="0"/>
                <a:ea typeface="Cambria Math" panose="02040503050406030204" pitchFamily="18" charset="0"/>
              </a:rPr>
              <a:t> </a:t>
            </a:r>
            <a:r>
              <a:rPr lang="en-IN" sz="1600" dirty="0">
                <a:latin typeface="Cambria Math" panose="02040503050406030204" pitchFamily="18" charset="0"/>
                <a:ea typeface="Cambria Math" panose="02040503050406030204" pitchFamily="18" charset="0"/>
              </a:rPr>
              <a:t>Algorithms used: Support Vector Machine (SVM) is used. The SVM performs classification by finding the hyper plane that maximizes the margin between two classes. The vectors that define the hyper plane are the support vectors. Below is the figure showing how it works?</a:t>
            </a:r>
          </a:p>
          <a:p>
            <a:pPr algn="just"/>
            <a:endParaRPr lang="en-IN" sz="2300" dirty="0">
              <a:latin typeface="Cambria Math" panose="02040503050406030204" pitchFamily="18" charset="0"/>
              <a:ea typeface="Cambria Math" panose="02040503050406030204" pitchFamily="18" charset="0"/>
            </a:endParaRPr>
          </a:p>
          <a:p>
            <a:pPr algn="just"/>
            <a:endParaRPr lang="en-IN" dirty="0"/>
          </a:p>
          <a:p>
            <a:endParaRPr lang="en-IN" dirty="0"/>
          </a:p>
        </p:txBody>
      </p:sp>
      <p:pic>
        <p:nvPicPr>
          <p:cNvPr id="6" name="Picture 5" descr="https://www.researchgate.net/profile/Ali_Talpur/publication/313851520/figure/download/fig4/AS:463860089004035@1487604271931/Support-Vector-Machine-example.png">
            <a:extLst>
              <a:ext uri="{FF2B5EF4-FFF2-40B4-BE49-F238E27FC236}">
                <a16:creationId xmlns:a16="http://schemas.microsoft.com/office/drawing/2014/main" id="{19B52997-2518-4E2F-81D4-650467B4FF1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3917" y="3121024"/>
            <a:ext cx="3679752" cy="2989630"/>
          </a:xfrm>
          <a:prstGeom prst="rect">
            <a:avLst/>
          </a:prstGeom>
          <a:noFill/>
          <a:ln>
            <a:noFill/>
          </a:ln>
        </p:spPr>
      </p:pic>
    </p:spTree>
    <p:extLst>
      <p:ext uri="{BB962C8B-B14F-4D97-AF65-F5344CB8AC3E}">
        <p14:creationId xmlns:p14="http://schemas.microsoft.com/office/powerpoint/2010/main" val="366440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649E-C958-481A-A37D-E69D1E85A5EB}"/>
              </a:ext>
            </a:extLst>
          </p:cNvPr>
          <p:cNvSpPr>
            <a:spLocks noGrp="1"/>
          </p:cNvSpPr>
          <p:nvPr>
            <p:ph type="title"/>
          </p:nvPr>
        </p:nvSpPr>
        <p:spPr/>
        <p:txBody>
          <a:bodyPr>
            <a:normAutofit/>
          </a:bodyPr>
          <a:lstStyle/>
          <a:p>
            <a:r>
              <a:rPr lang="en-IN" sz="2800" dirty="0">
                <a:latin typeface="Cambria Math" panose="02040503050406030204" pitchFamily="18" charset="0"/>
                <a:ea typeface="Cambria Math" panose="02040503050406030204" pitchFamily="18" charset="0"/>
              </a:rPr>
              <a:t>                    DATASET ANALYSIS, FEATURES AND SRS</a:t>
            </a:r>
            <a:br>
              <a:rPr lang="en-IN" sz="2800" dirty="0">
                <a:latin typeface="Cambria Math" panose="02040503050406030204" pitchFamily="18" charset="0"/>
                <a:ea typeface="Cambria Math" panose="02040503050406030204" pitchFamily="18" charset="0"/>
              </a:rPr>
            </a:br>
            <a:endParaRPr lang="en-IN" sz="28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9CAA73F8-624C-41E6-BDD1-CA39C0107916}"/>
              </a:ext>
            </a:extLst>
          </p:cNvPr>
          <p:cNvSpPr>
            <a:spLocks noGrp="1"/>
          </p:cNvSpPr>
          <p:nvPr>
            <p:ph sz="half" idx="1"/>
          </p:nvPr>
        </p:nvSpPr>
        <p:spPr/>
        <p:txBody>
          <a:bodyPr>
            <a:normAutofit fontScale="47500" lnSpcReduction="20000"/>
          </a:bodyPr>
          <a:lstStyle/>
          <a:p>
            <a:r>
              <a:rPr lang="en-IN" sz="3400" dirty="0">
                <a:latin typeface="Cambria Math" panose="02040503050406030204" pitchFamily="18" charset="0"/>
                <a:ea typeface="Cambria Math" panose="02040503050406030204" pitchFamily="18" charset="0"/>
              </a:rPr>
              <a:t>Dataset is collected from Kaggle.</a:t>
            </a:r>
          </a:p>
          <a:p>
            <a:r>
              <a:rPr lang="en-IN" sz="3400" dirty="0">
                <a:latin typeface="Cambria Math" panose="02040503050406030204" pitchFamily="18" charset="0"/>
                <a:ea typeface="Cambria Math" panose="02040503050406030204" pitchFamily="18" charset="0"/>
              </a:rPr>
              <a:t>Dataset contains 5,49,346 unique entries.</a:t>
            </a:r>
          </a:p>
          <a:p>
            <a:r>
              <a:rPr lang="en-IN" sz="3400" dirty="0">
                <a:latin typeface="Cambria Math" panose="02040503050406030204" pitchFamily="18" charset="0"/>
                <a:ea typeface="Cambria Math" panose="02040503050406030204" pitchFamily="18" charset="0"/>
              </a:rPr>
              <a:t>There are two columns.</a:t>
            </a:r>
          </a:p>
          <a:p>
            <a:r>
              <a:rPr lang="en-IN" sz="3400" dirty="0">
                <a:latin typeface="Cambria Math" panose="02040503050406030204" pitchFamily="18" charset="0"/>
                <a:ea typeface="Cambria Math" panose="02040503050406030204" pitchFamily="18" charset="0"/>
              </a:rPr>
              <a:t>Label column is a prediction column which has 2 categories.</a:t>
            </a:r>
          </a:p>
          <a:p>
            <a:r>
              <a:rPr lang="en-IN" sz="3400" dirty="0">
                <a:latin typeface="Cambria Math" panose="02040503050406030204" pitchFamily="18" charset="0"/>
                <a:ea typeface="Cambria Math" panose="02040503050406030204" pitchFamily="18" charset="0"/>
              </a:rPr>
              <a:t>I. Good : means site is not phishing.</a:t>
            </a:r>
          </a:p>
          <a:p>
            <a:r>
              <a:rPr lang="en-IN" sz="3400" dirty="0">
                <a:latin typeface="Cambria Math" panose="02040503050406030204" pitchFamily="18" charset="0"/>
                <a:ea typeface="Cambria Math" panose="02040503050406030204" pitchFamily="18" charset="0"/>
              </a:rPr>
              <a:t>II. Bad: means site is phishing.</a:t>
            </a:r>
          </a:p>
          <a:p>
            <a:pPr marL="0" indent="0">
              <a:buNone/>
            </a:pPr>
            <a:r>
              <a:rPr lang="en-IN" sz="3400" dirty="0">
                <a:latin typeface="Cambria Math" panose="02040503050406030204" pitchFamily="18" charset="0"/>
                <a:ea typeface="Cambria Math" panose="02040503050406030204" pitchFamily="18" charset="0"/>
              </a:rPr>
              <a:t> </a:t>
            </a:r>
          </a:p>
          <a:p>
            <a:pPr marL="0" indent="0">
              <a:buNone/>
            </a:pPr>
            <a:endParaRPr lang="en-IN" sz="2900" dirty="0">
              <a:latin typeface="Cambria Math" panose="02040503050406030204" pitchFamily="18" charset="0"/>
              <a:ea typeface="Cambria Math" panose="02040503050406030204" pitchFamily="18" charset="0"/>
            </a:endParaRPr>
          </a:p>
          <a:p>
            <a:endParaRPr lang="en-IN" dirty="0"/>
          </a:p>
        </p:txBody>
      </p:sp>
      <p:sp>
        <p:nvSpPr>
          <p:cNvPr id="4" name="Content Placeholder 3">
            <a:extLst>
              <a:ext uri="{FF2B5EF4-FFF2-40B4-BE49-F238E27FC236}">
                <a16:creationId xmlns:a16="http://schemas.microsoft.com/office/drawing/2014/main" id="{4EBAFED2-6E1A-45EB-AB23-BB5C1635714E}"/>
              </a:ext>
            </a:extLst>
          </p:cNvPr>
          <p:cNvSpPr>
            <a:spLocks noGrp="1"/>
          </p:cNvSpPr>
          <p:nvPr>
            <p:ph sz="half" idx="2"/>
          </p:nvPr>
        </p:nvSpPr>
        <p:spPr/>
        <p:txBody>
          <a:bodyPr>
            <a:normAutofit fontScale="47500" lnSpcReduction="20000"/>
          </a:bodyPr>
          <a:lstStyle/>
          <a:p>
            <a:pPr marL="0" indent="0">
              <a:buNone/>
            </a:pPr>
            <a:r>
              <a:rPr lang="en-IN" sz="3800" dirty="0">
                <a:latin typeface="Cambria Math" panose="02040503050406030204" pitchFamily="18" charset="0"/>
                <a:ea typeface="Cambria Math" panose="02040503050406030204" pitchFamily="18" charset="0"/>
              </a:rPr>
              <a:t>Software requirements specification (SRS)</a:t>
            </a:r>
          </a:p>
          <a:p>
            <a:pPr marL="0" indent="0">
              <a:buNone/>
            </a:pPr>
            <a:r>
              <a:rPr lang="en-IN" sz="2900" dirty="0"/>
              <a:t>Hardware Requirements:- </a:t>
            </a:r>
          </a:p>
          <a:p>
            <a:r>
              <a:rPr lang="en-IN" sz="2900" dirty="0">
                <a:latin typeface="Cambria Math" panose="02040503050406030204" pitchFamily="18" charset="0"/>
                <a:ea typeface="Cambria Math" panose="02040503050406030204" pitchFamily="18" charset="0"/>
              </a:rPr>
              <a:t>2GB RAM (minimum)</a:t>
            </a:r>
          </a:p>
          <a:p>
            <a:r>
              <a:rPr lang="en-IN" sz="2900" dirty="0">
                <a:latin typeface="Cambria Math" panose="02040503050406030204" pitchFamily="18" charset="0"/>
                <a:ea typeface="Cambria Math" panose="02040503050406030204" pitchFamily="18" charset="0"/>
              </a:rPr>
              <a:t>100GB HDD (minimum) </a:t>
            </a:r>
          </a:p>
          <a:p>
            <a:r>
              <a:rPr lang="en-IN" sz="2900" dirty="0">
                <a:latin typeface="Cambria Math" panose="02040503050406030204" pitchFamily="18" charset="0"/>
                <a:ea typeface="Cambria Math" panose="02040503050406030204" pitchFamily="18" charset="0"/>
              </a:rPr>
              <a:t> Intel 1.66 GHz Processor Pentium 4 (minimum) </a:t>
            </a:r>
          </a:p>
          <a:p>
            <a:r>
              <a:rPr lang="en-IN" sz="2900" dirty="0">
                <a:latin typeface="Cambria Math" panose="02040503050406030204" pitchFamily="18" charset="0"/>
                <a:ea typeface="Cambria Math" panose="02040503050406030204" pitchFamily="18" charset="0"/>
              </a:rPr>
              <a:t> Internet Connectivity </a:t>
            </a:r>
          </a:p>
          <a:p>
            <a:pPr marL="0" indent="0">
              <a:buNone/>
            </a:pPr>
            <a:r>
              <a:rPr lang="en-IN" sz="2900" dirty="0">
                <a:latin typeface="Cambria Math" panose="02040503050406030204" pitchFamily="18" charset="0"/>
                <a:ea typeface="Cambria Math" panose="02040503050406030204" pitchFamily="18" charset="0"/>
              </a:rPr>
              <a:t> </a:t>
            </a:r>
          </a:p>
          <a:p>
            <a:pPr marL="0" indent="0">
              <a:buNone/>
            </a:pPr>
            <a:r>
              <a:rPr lang="en-IN" sz="2900" dirty="0">
                <a:latin typeface="Cambria Math" panose="02040503050406030204" pitchFamily="18" charset="0"/>
                <a:ea typeface="Cambria Math" panose="02040503050406030204" pitchFamily="18" charset="0"/>
              </a:rPr>
              <a:t>Software Requirements:- </a:t>
            </a:r>
          </a:p>
          <a:p>
            <a:r>
              <a:rPr lang="en-IN" sz="2900" dirty="0">
                <a:latin typeface="Cambria Math" panose="02040503050406030204" pitchFamily="18" charset="0"/>
                <a:ea typeface="Cambria Math" panose="02040503050406030204" pitchFamily="18" charset="0"/>
              </a:rPr>
              <a:t>WINDOWS 7 or higher </a:t>
            </a:r>
          </a:p>
          <a:p>
            <a:r>
              <a:rPr lang="en-IN" sz="2900" dirty="0">
                <a:latin typeface="Cambria Math" panose="02040503050406030204" pitchFamily="18" charset="0"/>
                <a:ea typeface="Cambria Math" panose="02040503050406030204" pitchFamily="18" charset="0"/>
              </a:rPr>
              <a:t> Python 3.6.0 or higher </a:t>
            </a:r>
          </a:p>
          <a:p>
            <a:r>
              <a:rPr lang="en-IN" sz="2900" dirty="0">
                <a:latin typeface="Cambria Math" panose="02040503050406030204" pitchFamily="18" charset="0"/>
                <a:ea typeface="Cambria Math" panose="02040503050406030204" pitchFamily="18" charset="0"/>
              </a:rPr>
              <a:t> Visual Studio Code </a:t>
            </a:r>
          </a:p>
          <a:p>
            <a:r>
              <a:rPr lang="en-IN" sz="2900" dirty="0">
                <a:latin typeface="Cambria Math" panose="02040503050406030204" pitchFamily="18" charset="0"/>
                <a:ea typeface="Cambria Math" panose="02040503050406030204" pitchFamily="18" charset="0"/>
              </a:rPr>
              <a:t> Flask</a:t>
            </a:r>
          </a:p>
          <a:p>
            <a:r>
              <a:rPr lang="en-IN" sz="2900" dirty="0">
                <a:latin typeface="Cambria Math" panose="02040503050406030204" pitchFamily="18" charset="0"/>
                <a:ea typeface="Cambria Math" panose="02040503050406030204" pitchFamily="18" charset="0"/>
              </a:rPr>
              <a:t> HTML </a:t>
            </a:r>
          </a:p>
          <a:p>
            <a:r>
              <a:rPr lang="en-IN" sz="2900" dirty="0">
                <a:latin typeface="Cambria Math" panose="02040503050406030204" pitchFamily="18" charset="0"/>
                <a:ea typeface="Cambria Math" panose="02040503050406030204" pitchFamily="18" charset="0"/>
              </a:rPr>
              <a:t> Dataset of Phishing Website</a:t>
            </a:r>
          </a:p>
          <a:p>
            <a:pPr marL="0" indent="0">
              <a:buNone/>
            </a:pPr>
            <a:r>
              <a:rPr lang="en-IN" sz="2500" dirty="0">
                <a:latin typeface="Cambria Math" panose="02040503050406030204" pitchFamily="18" charset="0"/>
                <a:ea typeface="Cambria Math" panose="02040503050406030204" pitchFamily="18" charset="0"/>
              </a:rPr>
              <a:t> </a:t>
            </a:r>
          </a:p>
          <a:p>
            <a:endParaRPr lang="en-IN" dirty="0"/>
          </a:p>
        </p:txBody>
      </p:sp>
    </p:spTree>
    <p:extLst>
      <p:ext uri="{BB962C8B-B14F-4D97-AF65-F5344CB8AC3E}">
        <p14:creationId xmlns:p14="http://schemas.microsoft.com/office/powerpoint/2010/main" val="896157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2325</TotalTime>
  <Words>1965</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Times New Roman</vt:lpstr>
      <vt:lpstr>Office Theme</vt:lpstr>
      <vt:lpstr>PowerPoint Presentation</vt:lpstr>
      <vt:lpstr>Title</vt:lpstr>
      <vt:lpstr>PowerPoint Presentation</vt:lpstr>
      <vt:lpstr>                            ABSTRACT</vt:lpstr>
      <vt:lpstr>                       PROBLEM STATEMENT</vt:lpstr>
      <vt:lpstr>                              LITERATURE SURVEY</vt:lpstr>
      <vt:lpstr>                                           ANALYSIS</vt:lpstr>
      <vt:lpstr>                    WORKFLOW AND DESIGN</vt:lpstr>
      <vt:lpstr>                    DATASET ANALYSIS, FEATURES AND SRS </vt:lpstr>
      <vt:lpstr>                   WORKFLOW AND DESIGN (CONT.)</vt:lpstr>
      <vt:lpstr>                        UML DIAGRAM</vt:lpstr>
      <vt:lpstr>                                              RESULTS</vt:lpstr>
      <vt:lpstr>                          CONCLUSION &amp; 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hp</dc:creator>
  <cp:lastModifiedBy>hp</cp:lastModifiedBy>
  <cp:revision>34</cp:revision>
  <dcterms:created xsi:type="dcterms:W3CDTF">2021-12-07T04:46:46Z</dcterms:created>
  <dcterms:modified xsi:type="dcterms:W3CDTF">2022-03-24T06:40:44Z</dcterms:modified>
</cp:coreProperties>
</file>