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3"/>
  </p:notesMasterIdLst>
  <p:handoutMasterIdLst>
    <p:handoutMasterId r:id="rId14"/>
  </p:handoutMasterIdLst>
  <p:sldIdLst>
    <p:sldId id="257" r:id="rId2"/>
    <p:sldId id="258" r:id="rId3"/>
    <p:sldId id="260" r:id="rId4"/>
    <p:sldId id="270" r:id="rId5"/>
    <p:sldId id="273" r:id="rId6"/>
    <p:sldId id="271" r:id="rId7"/>
    <p:sldId id="259" r:id="rId8"/>
    <p:sldId id="264" r:id="rId9"/>
    <p:sldId id="265" r:id="rId10"/>
    <p:sldId id="272"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29" autoAdjust="0"/>
  </p:normalViewPr>
  <p:slideViewPr>
    <p:cSldViewPr snapToGrid="0">
      <p:cViewPr varScale="1">
        <p:scale>
          <a:sx n="114" d="100"/>
          <a:sy n="114" d="100"/>
        </p:scale>
        <p:origin x="414"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46C81C-07FC-49C2-B0D8-6F419866B285}"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23B8939D-611E-480C-8A50-46276F880EAE}">
      <dgm:prSet phldrT="[Text]" custT="1"/>
      <dgm:spPr/>
      <dgm:t>
        <a:bodyPr/>
        <a:lstStyle/>
        <a:p>
          <a:r>
            <a:rPr lang="en-US" sz="1400" b="1" dirty="0"/>
            <a:t>Pre Processing</a:t>
          </a:r>
        </a:p>
      </dgm:t>
    </dgm:pt>
    <dgm:pt modelId="{0002F0B8-195D-4F8B-9BED-10AD425F51CE}" type="parTrans" cxnId="{E673EBF2-AB9A-45B1-A84C-44B6A61B442B}">
      <dgm:prSet/>
      <dgm:spPr/>
      <dgm:t>
        <a:bodyPr/>
        <a:lstStyle/>
        <a:p>
          <a:endParaRPr lang="en-US"/>
        </a:p>
      </dgm:t>
    </dgm:pt>
    <dgm:pt modelId="{C6DE8F5D-11EA-480E-8D13-90E76AF1182B}" type="sibTrans" cxnId="{E673EBF2-AB9A-45B1-A84C-44B6A61B442B}">
      <dgm:prSet/>
      <dgm:spPr/>
      <dgm:t>
        <a:bodyPr/>
        <a:lstStyle/>
        <a:p>
          <a:endParaRPr lang="en-US"/>
        </a:p>
      </dgm:t>
    </dgm:pt>
    <dgm:pt modelId="{C72DF32A-AE06-4541-9A3B-1A1023DC19E9}">
      <dgm:prSet phldrT="[Text]"/>
      <dgm:spPr/>
      <dgm:t>
        <a:bodyPr/>
        <a:lstStyle/>
        <a:p>
          <a:r>
            <a:rPr lang="en-US" dirty="0"/>
            <a:t>Convert MIDI to array</a:t>
          </a:r>
        </a:p>
      </dgm:t>
    </dgm:pt>
    <dgm:pt modelId="{22849D67-3135-4119-A8DB-43FC08A12884}" type="parTrans" cxnId="{5DAEDB8F-2978-47CB-B260-8779DD5460B1}">
      <dgm:prSet/>
      <dgm:spPr/>
      <dgm:t>
        <a:bodyPr/>
        <a:lstStyle/>
        <a:p>
          <a:endParaRPr lang="en-US"/>
        </a:p>
      </dgm:t>
    </dgm:pt>
    <dgm:pt modelId="{43F7CAD6-400D-4E2B-BF00-F5B17C9AC3DF}" type="sibTrans" cxnId="{5DAEDB8F-2978-47CB-B260-8779DD5460B1}">
      <dgm:prSet/>
      <dgm:spPr/>
      <dgm:t>
        <a:bodyPr/>
        <a:lstStyle/>
        <a:p>
          <a:endParaRPr lang="en-US"/>
        </a:p>
      </dgm:t>
    </dgm:pt>
    <dgm:pt modelId="{49EF4D3D-0692-4FD1-8B1A-4B984168071B}">
      <dgm:prSet phldrT="[Text]"/>
      <dgm:spPr/>
      <dgm:t>
        <a:bodyPr/>
        <a:lstStyle/>
        <a:p>
          <a:r>
            <a:rPr lang="en-US" b="1" dirty="0"/>
            <a:t>Fit Model</a:t>
          </a:r>
        </a:p>
      </dgm:t>
    </dgm:pt>
    <dgm:pt modelId="{2134FA2A-E99D-444A-A4FC-D1697CF810A1}" type="parTrans" cxnId="{F97FEFCA-3C94-461A-8E5E-E58340BF42FD}">
      <dgm:prSet/>
      <dgm:spPr/>
      <dgm:t>
        <a:bodyPr/>
        <a:lstStyle/>
        <a:p>
          <a:endParaRPr lang="en-US"/>
        </a:p>
      </dgm:t>
    </dgm:pt>
    <dgm:pt modelId="{ADD2780E-F78C-4E7E-B662-A84A82FF579F}" type="sibTrans" cxnId="{F97FEFCA-3C94-461A-8E5E-E58340BF42FD}">
      <dgm:prSet/>
      <dgm:spPr/>
      <dgm:t>
        <a:bodyPr/>
        <a:lstStyle/>
        <a:p>
          <a:endParaRPr lang="en-US"/>
        </a:p>
      </dgm:t>
    </dgm:pt>
    <dgm:pt modelId="{E859B84E-CC03-4FD1-8418-5F23C08194A7}">
      <dgm:prSet phldrT="[Text]"/>
      <dgm:spPr/>
      <dgm:t>
        <a:bodyPr/>
        <a:lstStyle/>
        <a:p>
          <a:r>
            <a:rPr lang="en-US" dirty="0"/>
            <a:t>Train models using RBM(RNN)</a:t>
          </a:r>
        </a:p>
      </dgm:t>
    </dgm:pt>
    <dgm:pt modelId="{576ACF40-314B-41B3-A389-4D0A620D37AE}" type="parTrans" cxnId="{FB044ED8-8470-4C36-BA57-80A1407E31EB}">
      <dgm:prSet/>
      <dgm:spPr/>
      <dgm:t>
        <a:bodyPr/>
        <a:lstStyle/>
        <a:p>
          <a:endParaRPr lang="en-US"/>
        </a:p>
      </dgm:t>
    </dgm:pt>
    <dgm:pt modelId="{C293D6FF-0F28-4672-8782-4BCF88387917}" type="sibTrans" cxnId="{FB044ED8-8470-4C36-BA57-80A1407E31EB}">
      <dgm:prSet/>
      <dgm:spPr/>
      <dgm:t>
        <a:bodyPr/>
        <a:lstStyle/>
        <a:p>
          <a:endParaRPr lang="en-US"/>
        </a:p>
      </dgm:t>
    </dgm:pt>
    <dgm:pt modelId="{8A3CDD1C-D506-407B-9216-7C6DE3F1FF0E}">
      <dgm:prSet phldrT="[Text]"/>
      <dgm:spPr/>
      <dgm:t>
        <a:bodyPr/>
        <a:lstStyle/>
        <a:p>
          <a:r>
            <a:rPr lang="en-US" b="1" dirty="0"/>
            <a:t>Post Processing</a:t>
          </a:r>
        </a:p>
      </dgm:t>
    </dgm:pt>
    <dgm:pt modelId="{416AE909-EA32-464A-A3A2-FB96DE5B72F2}" type="parTrans" cxnId="{9F32CEE0-58B0-4EF0-819C-646EA6F5C787}">
      <dgm:prSet/>
      <dgm:spPr/>
      <dgm:t>
        <a:bodyPr/>
        <a:lstStyle/>
        <a:p>
          <a:endParaRPr lang="en-US"/>
        </a:p>
      </dgm:t>
    </dgm:pt>
    <dgm:pt modelId="{DE119BB9-6765-4215-9108-553E8889D3DD}" type="sibTrans" cxnId="{9F32CEE0-58B0-4EF0-819C-646EA6F5C787}">
      <dgm:prSet/>
      <dgm:spPr/>
      <dgm:t>
        <a:bodyPr/>
        <a:lstStyle/>
        <a:p>
          <a:endParaRPr lang="en-US"/>
        </a:p>
      </dgm:t>
    </dgm:pt>
    <dgm:pt modelId="{E26C4C8A-67BF-4A11-A22B-8B1CED3ED903}">
      <dgm:prSet phldrT="[Text]"/>
      <dgm:spPr/>
      <dgm:t>
        <a:bodyPr/>
        <a:lstStyle/>
        <a:p>
          <a:r>
            <a:rPr lang="en-US" dirty="0"/>
            <a:t>Reformat data to MIDI files</a:t>
          </a:r>
        </a:p>
      </dgm:t>
    </dgm:pt>
    <dgm:pt modelId="{E33FFA4C-D94E-49A0-B2F9-7B7AF85255E0}" type="parTrans" cxnId="{282C8340-3DAD-43DD-838E-9C540491F09E}">
      <dgm:prSet/>
      <dgm:spPr/>
      <dgm:t>
        <a:bodyPr/>
        <a:lstStyle/>
        <a:p>
          <a:endParaRPr lang="en-US"/>
        </a:p>
      </dgm:t>
    </dgm:pt>
    <dgm:pt modelId="{10468089-0DED-4AEB-A9CE-2B2817B0941E}" type="sibTrans" cxnId="{282C8340-3DAD-43DD-838E-9C540491F09E}">
      <dgm:prSet/>
      <dgm:spPr/>
      <dgm:t>
        <a:bodyPr/>
        <a:lstStyle/>
        <a:p>
          <a:endParaRPr lang="en-US"/>
        </a:p>
      </dgm:t>
    </dgm:pt>
    <dgm:pt modelId="{D809AC81-DA5E-476F-BAA1-E477AE92F523}">
      <dgm:prSet phldrT="[Text]"/>
      <dgm:spPr/>
      <dgm:t>
        <a:bodyPr/>
        <a:lstStyle/>
        <a:p>
          <a:r>
            <a:rPr lang="en-US" dirty="0"/>
            <a:t>Merge MIDI Files snippet to form a longer and final music file.</a:t>
          </a:r>
        </a:p>
      </dgm:t>
    </dgm:pt>
    <dgm:pt modelId="{54B7246B-1844-4036-9C9F-CA910B1FB7AC}" type="parTrans" cxnId="{766AE8C0-B9C0-4FBC-A17F-CD84FDE69D92}">
      <dgm:prSet/>
      <dgm:spPr/>
      <dgm:t>
        <a:bodyPr/>
        <a:lstStyle/>
        <a:p>
          <a:endParaRPr lang="en-US"/>
        </a:p>
      </dgm:t>
    </dgm:pt>
    <dgm:pt modelId="{B9327070-2596-43E8-909C-F1262180C83E}" type="sibTrans" cxnId="{766AE8C0-B9C0-4FBC-A17F-CD84FDE69D92}">
      <dgm:prSet/>
      <dgm:spPr/>
      <dgm:t>
        <a:bodyPr/>
        <a:lstStyle/>
        <a:p>
          <a:endParaRPr lang="en-US"/>
        </a:p>
      </dgm:t>
    </dgm:pt>
    <dgm:pt modelId="{04ADA2E0-232B-4094-9AD3-842E1F9E2E21}">
      <dgm:prSet phldrT="[Text]"/>
      <dgm:spPr/>
      <dgm:t>
        <a:bodyPr/>
        <a:lstStyle/>
        <a:p>
          <a:r>
            <a:rPr lang="en-US" dirty="0"/>
            <a:t>Epochs = 200</a:t>
          </a:r>
        </a:p>
      </dgm:t>
    </dgm:pt>
    <dgm:pt modelId="{1AB25F0D-9BA5-4384-853B-F393AC883C34}" type="parTrans" cxnId="{10D96874-0148-4520-A811-9140BEA655AB}">
      <dgm:prSet/>
      <dgm:spPr/>
      <dgm:t>
        <a:bodyPr/>
        <a:lstStyle/>
        <a:p>
          <a:endParaRPr lang="en-US"/>
        </a:p>
      </dgm:t>
    </dgm:pt>
    <dgm:pt modelId="{7F5A71C1-A303-4DD0-90FE-F0CE6E44B5A7}" type="sibTrans" cxnId="{10D96874-0148-4520-A811-9140BEA655AB}">
      <dgm:prSet/>
      <dgm:spPr/>
      <dgm:t>
        <a:bodyPr/>
        <a:lstStyle/>
        <a:p>
          <a:endParaRPr lang="en-US"/>
        </a:p>
      </dgm:t>
    </dgm:pt>
    <dgm:pt modelId="{7293C638-9C3E-4145-9697-0E9462731F9A}">
      <dgm:prSet phldrT="[Text]"/>
      <dgm:spPr/>
      <dgm:t>
        <a:bodyPr/>
        <a:lstStyle/>
        <a:p>
          <a:r>
            <a:rPr lang="en-US" dirty="0"/>
            <a:t>Batch Size = 50, ETC</a:t>
          </a:r>
        </a:p>
      </dgm:t>
    </dgm:pt>
    <dgm:pt modelId="{30D652FC-5915-4A2A-8565-E0A0F722AED6}" type="parTrans" cxnId="{CD3BC65D-F89E-474B-917F-D4B70F0A1253}">
      <dgm:prSet/>
      <dgm:spPr/>
      <dgm:t>
        <a:bodyPr/>
        <a:lstStyle/>
        <a:p>
          <a:endParaRPr lang="en-US"/>
        </a:p>
      </dgm:t>
    </dgm:pt>
    <dgm:pt modelId="{47AFEE71-D517-41D1-B203-3B8BCA7F7FC0}" type="sibTrans" cxnId="{CD3BC65D-F89E-474B-917F-D4B70F0A1253}">
      <dgm:prSet/>
      <dgm:spPr/>
      <dgm:t>
        <a:bodyPr/>
        <a:lstStyle/>
        <a:p>
          <a:endParaRPr lang="en-US"/>
        </a:p>
      </dgm:t>
    </dgm:pt>
    <dgm:pt modelId="{0E3DA428-2C3E-41AC-8E63-72341E9B6DA9}" type="pres">
      <dgm:prSet presAssocID="{F846C81C-07FC-49C2-B0D8-6F419866B285}" presName="theList" presStyleCnt="0">
        <dgm:presLayoutVars>
          <dgm:dir/>
          <dgm:animLvl val="lvl"/>
          <dgm:resizeHandles val="exact"/>
        </dgm:presLayoutVars>
      </dgm:prSet>
      <dgm:spPr/>
    </dgm:pt>
    <dgm:pt modelId="{15F2EECE-3686-4990-B76C-E855295E6F5C}" type="pres">
      <dgm:prSet presAssocID="{23B8939D-611E-480C-8A50-46276F880EAE}" presName="compNode" presStyleCnt="0"/>
      <dgm:spPr/>
    </dgm:pt>
    <dgm:pt modelId="{BE9F7327-4F22-46E0-B263-E7060BB7217D}" type="pres">
      <dgm:prSet presAssocID="{23B8939D-611E-480C-8A50-46276F880EAE}" presName="noGeometry" presStyleCnt="0"/>
      <dgm:spPr/>
    </dgm:pt>
    <dgm:pt modelId="{8326FB6D-3DE7-4F6C-9EF9-734B7340F5DB}" type="pres">
      <dgm:prSet presAssocID="{23B8939D-611E-480C-8A50-46276F880EAE}" presName="childTextVisible" presStyleLbl="bgAccFollowNode1" presStyleIdx="0" presStyleCnt="3">
        <dgm:presLayoutVars>
          <dgm:bulletEnabled val="1"/>
        </dgm:presLayoutVars>
      </dgm:prSet>
      <dgm:spPr/>
    </dgm:pt>
    <dgm:pt modelId="{EA2524F3-EF62-4E18-8CB6-694BA8BEA218}" type="pres">
      <dgm:prSet presAssocID="{23B8939D-611E-480C-8A50-46276F880EAE}" presName="childTextHidden" presStyleLbl="bgAccFollowNode1" presStyleIdx="0" presStyleCnt="3"/>
      <dgm:spPr/>
    </dgm:pt>
    <dgm:pt modelId="{22D288DD-4D77-403D-929E-5F54084745E9}" type="pres">
      <dgm:prSet presAssocID="{23B8939D-611E-480C-8A50-46276F880EAE}" presName="parentText" presStyleLbl="node1" presStyleIdx="0" presStyleCnt="3" custLinFactNeighborX="-1051">
        <dgm:presLayoutVars>
          <dgm:chMax val="1"/>
          <dgm:bulletEnabled val="1"/>
        </dgm:presLayoutVars>
      </dgm:prSet>
      <dgm:spPr/>
    </dgm:pt>
    <dgm:pt modelId="{515BD99A-4C7E-49B9-822F-EA88F77906C2}" type="pres">
      <dgm:prSet presAssocID="{23B8939D-611E-480C-8A50-46276F880EAE}" presName="aSpace" presStyleCnt="0"/>
      <dgm:spPr/>
    </dgm:pt>
    <dgm:pt modelId="{A66ACCEB-05F0-43EE-96D5-04FF93B21E72}" type="pres">
      <dgm:prSet presAssocID="{49EF4D3D-0692-4FD1-8B1A-4B984168071B}" presName="compNode" presStyleCnt="0"/>
      <dgm:spPr/>
    </dgm:pt>
    <dgm:pt modelId="{5D24A057-6413-45CA-861D-91B73A30013B}" type="pres">
      <dgm:prSet presAssocID="{49EF4D3D-0692-4FD1-8B1A-4B984168071B}" presName="noGeometry" presStyleCnt="0"/>
      <dgm:spPr/>
    </dgm:pt>
    <dgm:pt modelId="{3203BB00-920F-4286-ADA9-6D6C9458A72E}" type="pres">
      <dgm:prSet presAssocID="{49EF4D3D-0692-4FD1-8B1A-4B984168071B}" presName="childTextVisible" presStyleLbl="bgAccFollowNode1" presStyleIdx="1" presStyleCnt="3" custScaleX="100641">
        <dgm:presLayoutVars>
          <dgm:bulletEnabled val="1"/>
        </dgm:presLayoutVars>
      </dgm:prSet>
      <dgm:spPr/>
    </dgm:pt>
    <dgm:pt modelId="{5CAA4E2C-9200-47A1-9492-679B2143E4A8}" type="pres">
      <dgm:prSet presAssocID="{49EF4D3D-0692-4FD1-8B1A-4B984168071B}" presName="childTextHidden" presStyleLbl="bgAccFollowNode1" presStyleIdx="1" presStyleCnt="3"/>
      <dgm:spPr/>
    </dgm:pt>
    <dgm:pt modelId="{E54C2ED5-01B2-4EB5-B121-CD17B2573EC8}" type="pres">
      <dgm:prSet presAssocID="{49EF4D3D-0692-4FD1-8B1A-4B984168071B}" presName="parentText" presStyleLbl="node1" presStyleIdx="1" presStyleCnt="3" custLinFactNeighborX="-1850" custLinFactNeighborY="5016">
        <dgm:presLayoutVars>
          <dgm:chMax val="1"/>
          <dgm:bulletEnabled val="1"/>
        </dgm:presLayoutVars>
      </dgm:prSet>
      <dgm:spPr/>
    </dgm:pt>
    <dgm:pt modelId="{B4A8263A-FD4C-4DFE-A625-DCCB85567AB5}" type="pres">
      <dgm:prSet presAssocID="{49EF4D3D-0692-4FD1-8B1A-4B984168071B}" presName="aSpace" presStyleCnt="0"/>
      <dgm:spPr/>
    </dgm:pt>
    <dgm:pt modelId="{F8B36E9F-6E69-47F4-A1C6-D4A197DFF143}" type="pres">
      <dgm:prSet presAssocID="{8A3CDD1C-D506-407B-9216-7C6DE3F1FF0E}" presName="compNode" presStyleCnt="0"/>
      <dgm:spPr/>
    </dgm:pt>
    <dgm:pt modelId="{E911D47B-7A28-467B-B62D-600114E5DBCA}" type="pres">
      <dgm:prSet presAssocID="{8A3CDD1C-D506-407B-9216-7C6DE3F1FF0E}" presName="noGeometry" presStyleCnt="0"/>
      <dgm:spPr/>
    </dgm:pt>
    <dgm:pt modelId="{A7BD2DC9-C63F-4EB3-9E9A-0A4E3D5495FA}" type="pres">
      <dgm:prSet presAssocID="{8A3CDD1C-D506-407B-9216-7C6DE3F1FF0E}" presName="childTextVisible" presStyleLbl="bgAccFollowNode1" presStyleIdx="2" presStyleCnt="3">
        <dgm:presLayoutVars>
          <dgm:bulletEnabled val="1"/>
        </dgm:presLayoutVars>
      </dgm:prSet>
      <dgm:spPr/>
    </dgm:pt>
    <dgm:pt modelId="{86004A1C-FA55-4C41-92F9-597B3BF7F481}" type="pres">
      <dgm:prSet presAssocID="{8A3CDD1C-D506-407B-9216-7C6DE3F1FF0E}" presName="childTextHidden" presStyleLbl="bgAccFollowNode1" presStyleIdx="2" presStyleCnt="3"/>
      <dgm:spPr/>
    </dgm:pt>
    <dgm:pt modelId="{784A1551-B49D-40C2-BA56-EF7A6F728D68}" type="pres">
      <dgm:prSet presAssocID="{8A3CDD1C-D506-407B-9216-7C6DE3F1FF0E}" presName="parentText" presStyleLbl="node1" presStyleIdx="2" presStyleCnt="3">
        <dgm:presLayoutVars>
          <dgm:chMax val="1"/>
          <dgm:bulletEnabled val="1"/>
        </dgm:presLayoutVars>
      </dgm:prSet>
      <dgm:spPr/>
    </dgm:pt>
  </dgm:ptLst>
  <dgm:cxnLst>
    <dgm:cxn modelId="{BCFC340B-8219-429D-82D4-4DC2BD68C795}" type="presOf" srcId="{D809AC81-DA5E-476F-BAA1-E477AE92F523}" destId="{A7BD2DC9-C63F-4EB3-9E9A-0A4E3D5495FA}" srcOrd="0" destOrd="1" presId="urn:microsoft.com/office/officeart/2005/8/layout/hProcess6"/>
    <dgm:cxn modelId="{67ACC40B-49C2-4259-B940-4D0C23A50B87}" type="presOf" srcId="{23B8939D-611E-480C-8A50-46276F880EAE}" destId="{22D288DD-4D77-403D-929E-5F54084745E9}" srcOrd="0" destOrd="0" presId="urn:microsoft.com/office/officeart/2005/8/layout/hProcess6"/>
    <dgm:cxn modelId="{ABD36825-420D-47BB-8CD1-9809E1B1C73F}" type="presOf" srcId="{D809AC81-DA5E-476F-BAA1-E477AE92F523}" destId="{86004A1C-FA55-4C41-92F9-597B3BF7F481}" srcOrd="1" destOrd="1" presId="urn:microsoft.com/office/officeart/2005/8/layout/hProcess6"/>
    <dgm:cxn modelId="{0F51612F-9F28-43CB-A789-933D75E64B49}" type="presOf" srcId="{C72DF32A-AE06-4541-9A3B-1A1023DC19E9}" destId="{8326FB6D-3DE7-4F6C-9EF9-734B7340F5DB}" srcOrd="0" destOrd="0" presId="urn:microsoft.com/office/officeart/2005/8/layout/hProcess6"/>
    <dgm:cxn modelId="{1FE0C432-1CA7-40C4-BC29-8D5E5A59CE2F}" type="presOf" srcId="{04ADA2E0-232B-4094-9AD3-842E1F9E2E21}" destId="{5CAA4E2C-9200-47A1-9492-679B2143E4A8}" srcOrd="1" destOrd="1" presId="urn:microsoft.com/office/officeart/2005/8/layout/hProcess6"/>
    <dgm:cxn modelId="{C9072838-1334-4FB1-ACD2-2353ABDEF4FC}" type="presOf" srcId="{C72DF32A-AE06-4541-9A3B-1A1023DC19E9}" destId="{EA2524F3-EF62-4E18-8CB6-694BA8BEA218}" srcOrd="1" destOrd="0" presId="urn:microsoft.com/office/officeart/2005/8/layout/hProcess6"/>
    <dgm:cxn modelId="{282C8340-3DAD-43DD-838E-9C540491F09E}" srcId="{8A3CDD1C-D506-407B-9216-7C6DE3F1FF0E}" destId="{E26C4C8A-67BF-4A11-A22B-8B1CED3ED903}" srcOrd="0" destOrd="0" parTransId="{E33FFA4C-D94E-49A0-B2F9-7B7AF85255E0}" sibTransId="{10468089-0DED-4AEB-A9CE-2B2817B0941E}"/>
    <dgm:cxn modelId="{772EE95B-7F47-4500-8BFB-730226E3ACCF}" type="presOf" srcId="{E859B84E-CC03-4FD1-8418-5F23C08194A7}" destId="{3203BB00-920F-4286-ADA9-6D6C9458A72E}" srcOrd="0" destOrd="0" presId="urn:microsoft.com/office/officeart/2005/8/layout/hProcess6"/>
    <dgm:cxn modelId="{CD3BC65D-F89E-474B-917F-D4B70F0A1253}" srcId="{49EF4D3D-0692-4FD1-8B1A-4B984168071B}" destId="{7293C638-9C3E-4145-9697-0E9462731F9A}" srcOrd="2" destOrd="0" parTransId="{30D652FC-5915-4A2A-8565-E0A0F722AED6}" sibTransId="{47AFEE71-D517-41D1-B203-3B8BCA7F7FC0}"/>
    <dgm:cxn modelId="{4352876E-886D-4CA7-A408-E225DD41DED6}" type="presOf" srcId="{F846C81C-07FC-49C2-B0D8-6F419866B285}" destId="{0E3DA428-2C3E-41AC-8E63-72341E9B6DA9}" srcOrd="0" destOrd="0" presId="urn:microsoft.com/office/officeart/2005/8/layout/hProcess6"/>
    <dgm:cxn modelId="{10D96874-0148-4520-A811-9140BEA655AB}" srcId="{49EF4D3D-0692-4FD1-8B1A-4B984168071B}" destId="{04ADA2E0-232B-4094-9AD3-842E1F9E2E21}" srcOrd="1" destOrd="0" parTransId="{1AB25F0D-9BA5-4384-853B-F393AC883C34}" sibTransId="{7F5A71C1-A303-4DD0-90FE-F0CE6E44B5A7}"/>
    <dgm:cxn modelId="{68DCC457-AF32-4266-9EA6-1E2288213EDA}" type="presOf" srcId="{7293C638-9C3E-4145-9697-0E9462731F9A}" destId="{5CAA4E2C-9200-47A1-9492-679B2143E4A8}" srcOrd="1" destOrd="2" presId="urn:microsoft.com/office/officeart/2005/8/layout/hProcess6"/>
    <dgm:cxn modelId="{5DAEDB8F-2978-47CB-B260-8779DD5460B1}" srcId="{23B8939D-611E-480C-8A50-46276F880EAE}" destId="{C72DF32A-AE06-4541-9A3B-1A1023DC19E9}" srcOrd="0" destOrd="0" parTransId="{22849D67-3135-4119-A8DB-43FC08A12884}" sibTransId="{43F7CAD6-400D-4E2B-BF00-F5B17C9AC3DF}"/>
    <dgm:cxn modelId="{E0FF3090-3248-4C06-8451-0B80AC61213A}" type="presOf" srcId="{E26C4C8A-67BF-4A11-A22B-8B1CED3ED903}" destId="{86004A1C-FA55-4C41-92F9-597B3BF7F481}" srcOrd="1" destOrd="0" presId="urn:microsoft.com/office/officeart/2005/8/layout/hProcess6"/>
    <dgm:cxn modelId="{5FCE5497-6248-4DF4-967A-2D03A3430BB4}" type="presOf" srcId="{7293C638-9C3E-4145-9697-0E9462731F9A}" destId="{3203BB00-920F-4286-ADA9-6D6C9458A72E}" srcOrd="0" destOrd="2" presId="urn:microsoft.com/office/officeart/2005/8/layout/hProcess6"/>
    <dgm:cxn modelId="{113C2CAC-CF47-4A61-BE1E-C343C23903FE}" type="presOf" srcId="{E859B84E-CC03-4FD1-8418-5F23C08194A7}" destId="{5CAA4E2C-9200-47A1-9492-679B2143E4A8}" srcOrd="1" destOrd="0" presId="urn:microsoft.com/office/officeart/2005/8/layout/hProcess6"/>
    <dgm:cxn modelId="{2B3192AF-92DE-4F26-A2B8-8C8A83E8EA18}" type="presOf" srcId="{04ADA2E0-232B-4094-9AD3-842E1F9E2E21}" destId="{3203BB00-920F-4286-ADA9-6D6C9458A72E}" srcOrd="0" destOrd="1" presId="urn:microsoft.com/office/officeart/2005/8/layout/hProcess6"/>
    <dgm:cxn modelId="{D13A98BF-A6AA-4A20-A395-4E6258C135F2}" type="presOf" srcId="{49EF4D3D-0692-4FD1-8B1A-4B984168071B}" destId="{E54C2ED5-01B2-4EB5-B121-CD17B2573EC8}" srcOrd="0" destOrd="0" presId="urn:microsoft.com/office/officeart/2005/8/layout/hProcess6"/>
    <dgm:cxn modelId="{766AE8C0-B9C0-4FBC-A17F-CD84FDE69D92}" srcId="{8A3CDD1C-D506-407B-9216-7C6DE3F1FF0E}" destId="{D809AC81-DA5E-476F-BAA1-E477AE92F523}" srcOrd="1" destOrd="0" parTransId="{54B7246B-1844-4036-9C9F-CA910B1FB7AC}" sibTransId="{B9327070-2596-43E8-909C-F1262180C83E}"/>
    <dgm:cxn modelId="{F97FEFCA-3C94-461A-8E5E-E58340BF42FD}" srcId="{F846C81C-07FC-49C2-B0D8-6F419866B285}" destId="{49EF4D3D-0692-4FD1-8B1A-4B984168071B}" srcOrd="1" destOrd="0" parTransId="{2134FA2A-E99D-444A-A4FC-D1697CF810A1}" sibTransId="{ADD2780E-F78C-4E7E-B662-A84A82FF579F}"/>
    <dgm:cxn modelId="{FB044ED8-8470-4C36-BA57-80A1407E31EB}" srcId="{49EF4D3D-0692-4FD1-8B1A-4B984168071B}" destId="{E859B84E-CC03-4FD1-8418-5F23C08194A7}" srcOrd="0" destOrd="0" parTransId="{576ACF40-314B-41B3-A389-4D0A620D37AE}" sibTransId="{C293D6FF-0F28-4672-8782-4BCF88387917}"/>
    <dgm:cxn modelId="{9F32CEE0-58B0-4EF0-819C-646EA6F5C787}" srcId="{F846C81C-07FC-49C2-B0D8-6F419866B285}" destId="{8A3CDD1C-D506-407B-9216-7C6DE3F1FF0E}" srcOrd="2" destOrd="0" parTransId="{416AE909-EA32-464A-A3A2-FB96DE5B72F2}" sibTransId="{DE119BB9-6765-4215-9108-553E8889D3DD}"/>
    <dgm:cxn modelId="{DF2494E1-A45B-49B9-A205-A3D275DB34D6}" type="presOf" srcId="{8A3CDD1C-D506-407B-9216-7C6DE3F1FF0E}" destId="{784A1551-B49D-40C2-BA56-EF7A6F728D68}" srcOrd="0" destOrd="0" presId="urn:microsoft.com/office/officeart/2005/8/layout/hProcess6"/>
    <dgm:cxn modelId="{88B181E7-9E76-4BF5-8F2D-1A6C01BAC548}" type="presOf" srcId="{E26C4C8A-67BF-4A11-A22B-8B1CED3ED903}" destId="{A7BD2DC9-C63F-4EB3-9E9A-0A4E3D5495FA}" srcOrd="0" destOrd="0" presId="urn:microsoft.com/office/officeart/2005/8/layout/hProcess6"/>
    <dgm:cxn modelId="{E673EBF2-AB9A-45B1-A84C-44B6A61B442B}" srcId="{F846C81C-07FC-49C2-B0D8-6F419866B285}" destId="{23B8939D-611E-480C-8A50-46276F880EAE}" srcOrd="0" destOrd="0" parTransId="{0002F0B8-195D-4F8B-9BED-10AD425F51CE}" sibTransId="{C6DE8F5D-11EA-480E-8D13-90E76AF1182B}"/>
    <dgm:cxn modelId="{9C275381-45C1-4669-9115-2D6AFD275C57}" type="presParOf" srcId="{0E3DA428-2C3E-41AC-8E63-72341E9B6DA9}" destId="{15F2EECE-3686-4990-B76C-E855295E6F5C}" srcOrd="0" destOrd="0" presId="urn:microsoft.com/office/officeart/2005/8/layout/hProcess6"/>
    <dgm:cxn modelId="{C51A019B-624F-40A8-BA37-7245CC069B64}" type="presParOf" srcId="{15F2EECE-3686-4990-B76C-E855295E6F5C}" destId="{BE9F7327-4F22-46E0-B263-E7060BB7217D}" srcOrd="0" destOrd="0" presId="urn:microsoft.com/office/officeart/2005/8/layout/hProcess6"/>
    <dgm:cxn modelId="{6E258118-9A8F-4362-B085-6F018944EA57}" type="presParOf" srcId="{15F2EECE-3686-4990-B76C-E855295E6F5C}" destId="{8326FB6D-3DE7-4F6C-9EF9-734B7340F5DB}" srcOrd="1" destOrd="0" presId="urn:microsoft.com/office/officeart/2005/8/layout/hProcess6"/>
    <dgm:cxn modelId="{37BFE81A-B6CC-45CF-9ED3-D2578E80C11B}" type="presParOf" srcId="{15F2EECE-3686-4990-B76C-E855295E6F5C}" destId="{EA2524F3-EF62-4E18-8CB6-694BA8BEA218}" srcOrd="2" destOrd="0" presId="urn:microsoft.com/office/officeart/2005/8/layout/hProcess6"/>
    <dgm:cxn modelId="{DC61924E-B392-4D23-A9CC-E62EDF2D1E0A}" type="presParOf" srcId="{15F2EECE-3686-4990-B76C-E855295E6F5C}" destId="{22D288DD-4D77-403D-929E-5F54084745E9}" srcOrd="3" destOrd="0" presId="urn:microsoft.com/office/officeart/2005/8/layout/hProcess6"/>
    <dgm:cxn modelId="{C35A3E39-297B-4CD5-B6C6-63B1454B1684}" type="presParOf" srcId="{0E3DA428-2C3E-41AC-8E63-72341E9B6DA9}" destId="{515BD99A-4C7E-49B9-822F-EA88F77906C2}" srcOrd="1" destOrd="0" presId="urn:microsoft.com/office/officeart/2005/8/layout/hProcess6"/>
    <dgm:cxn modelId="{53AA315B-BDE0-4157-B709-4B788E23EF0E}" type="presParOf" srcId="{0E3DA428-2C3E-41AC-8E63-72341E9B6DA9}" destId="{A66ACCEB-05F0-43EE-96D5-04FF93B21E72}" srcOrd="2" destOrd="0" presId="urn:microsoft.com/office/officeart/2005/8/layout/hProcess6"/>
    <dgm:cxn modelId="{D72D4D46-884E-4C0D-86F9-B9C030803197}" type="presParOf" srcId="{A66ACCEB-05F0-43EE-96D5-04FF93B21E72}" destId="{5D24A057-6413-45CA-861D-91B73A30013B}" srcOrd="0" destOrd="0" presId="urn:microsoft.com/office/officeart/2005/8/layout/hProcess6"/>
    <dgm:cxn modelId="{6BB6FC6C-1D8C-4646-B7EC-F7CA590053EB}" type="presParOf" srcId="{A66ACCEB-05F0-43EE-96D5-04FF93B21E72}" destId="{3203BB00-920F-4286-ADA9-6D6C9458A72E}" srcOrd="1" destOrd="0" presId="urn:microsoft.com/office/officeart/2005/8/layout/hProcess6"/>
    <dgm:cxn modelId="{0E3F74CF-8359-42B4-91EB-82B6ABDA9B06}" type="presParOf" srcId="{A66ACCEB-05F0-43EE-96D5-04FF93B21E72}" destId="{5CAA4E2C-9200-47A1-9492-679B2143E4A8}" srcOrd="2" destOrd="0" presId="urn:microsoft.com/office/officeart/2005/8/layout/hProcess6"/>
    <dgm:cxn modelId="{3FB18E93-4167-43A9-9B30-A3451D6B943D}" type="presParOf" srcId="{A66ACCEB-05F0-43EE-96D5-04FF93B21E72}" destId="{E54C2ED5-01B2-4EB5-B121-CD17B2573EC8}" srcOrd="3" destOrd="0" presId="urn:microsoft.com/office/officeart/2005/8/layout/hProcess6"/>
    <dgm:cxn modelId="{61929308-2B9A-4539-973C-E13FD6A9136B}" type="presParOf" srcId="{0E3DA428-2C3E-41AC-8E63-72341E9B6DA9}" destId="{B4A8263A-FD4C-4DFE-A625-DCCB85567AB5}" srcOrd="3" destOrd="0" presId="urn:microsoft.com/office/officeart/2005/8/layout/hProcess6"/>
    <dgm:cxn modelId="{89C05E41-5C38-4B99-8B36-B444101B18FB}" type="presParOf" srcId="{0E3DA428-2C3E-41AC-8E63-72341E9B6DA9}" destId="{F8B36E9F-6E69-47F4-A1C6-D4A197DFF143}" srcOrd="4" destOrd="0" presId="urn:microsoft.com/office/officeart/2005/8/layout/hProcess6"/>
    <dgm:cxn modelId="{342DAA2E-4BC0-4704-A02C-66D4779EF8F2}" type="presParOf" srcId="{F8B36E9F-6E69-47F4-A1C6-D4A197DFF143}" destId="{E911D47B-7A28-467B-B62D-600114E5DBCA}" srcOrd="0" destOrd="0" presId="urn:microsoft.com/office/officeart/2005/8/layout/hProcess6"/>
    <dgm:cxn modelId="{5E558665-AD02-4104-8441-DBD53916B10F}" type="presParOf" srcId="{F8B36E9F-6E69-47F4-A1C6-D4A197DFF143}" destId="{A7BD2DC9-C63F-4EB3-9E9A-0A4E3D5495FA}" srcOrd="1" destOrd="0" presId="urn:microsoft.com/office/officeart/2005/8/layout/hProcess6"/>
    <dgm:cxn modelId="{C55B3A35-C0C0-4566-827C-61898D74C4F5}" type="presParOf" srcId="{F8B36E9F-6E69-47F4-A1C6-D4A197DFF143}" destId="{86004A1C-FA55-4C41-92F9-597B3BF7F481}" srcOrd="2" destOrd="0" presId="urn:microsoft.com/office/officeart/2005/8/layout/hProcess6"/>
    <dgm:cxn modelId="{6778B877-1EB9-4672-9B85-D0E237EBF1A9}" type="presParOf" srcId="{F8B36E9F-6E69-47F4-A1C6-D4A197DFF143}" destId="{784A1551-B49D-40C2-BA56-EF7A6F728D68}"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6FB6D-3DE7-4F6C-9EF9-734B7340F5DB}">
      <dsp:nvSpPr>
        <dsp:cNvPr id="0" name=""/>
        <dsp:cNvSpPr/>
      </dsp:nvSpPr>
      <dsp:spPr>
        <a:xfrm>
          <a:off x="681011" y="629287"/>
          <a:ext cx="2720875" cy="237838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Convert MIDI to array</a:t>
          </a:r>
        </a:p>
      </dsp:txBody>
      <dsp:txXfrm>
        <a:off x="1361230" y="986045"/>
        <a:ext cx="1326426" cy="1664871"/>
      </dsp:txXfrm>
    </dsp:sp>
    <dsp:sp modelId="{22D288DD-4D77-403D-929E-5F54084745E9}">
      <dsp:nvSpPr>
        <dsp:cNvPr id="0" name=""/>
        <dsp:cNvSpPr/>
      </dsp:nvSpPr>
      <dsp:spPr>
        <a:xfrm>
          <a:off x="0" y="1138262"/>
          <a:ext cx="1360437" cy="136043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Pre Processing</a:t>
          </a:r>
        </a:p>
      </dsp:txBody>
      <dsp:txXfrm>
        <a:off x="199231" y="1337493"/>
        <a:ext cx="961975" cy="961975"/>
      </dsp:txXfrm>
    </dsp:sp>
    <dsp:sp modelId="{3203BB00-920F-4286-ADA9-6D6C9458A72E}">
      <dsp:nvSpPr>
        <dsp:cNvPr id="0" name=""/>
        <dsp:cNvSpPr/>
      </dsp:nvSpPr>
      <dsp:spPr>
        <a:xfrm>
          <a:off x="4243440" y="629287"/>
          <a:ext cx="2738316" cy="237838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Train models using RBM(RNN)</a:t>
          </a:r>
        </a:p>
        <a:p>
          <a:pPr marL="114300" lvl="1" indent="-114300" algn="l" defTabSz="577850">
            <a:lnSpc>
              <a:spcPct val="90000"/>
            </a:lnSpc>
            <a:spcBef>
              <a:spcPct val="0"/>
            </a:spcBef>
            <a:spcAft>
              <a:spcPct val="15000"/>
            </a:spcAft>
            <a:buChar char="•"/>
          </a:pPr>
          <a:r>
            <a:rPr lang="en-US" sz="1300" kern="1200" dirty="0"/>
            <a:t>Epochs = 200</a:t>
          </a:r>
        </a:p>
        <a:p>
          <a:pPr marL="114300" lvl="1" indent="-114300" algn="l" defTabSz="577850">
            <a:lnSpc>
              <a:spcPct val="90000"/>
            </a:lnSpc>
            <a:spcBef>
              <a:spcPct val="0"/>
            </a:spcBef>
            <a:spcAft>
              <a:spcPct val="15000"/>
            </a:spcAft>
            <a:buChar char="•"/>
          </a:pPr>
          <a:r>
            <a:rPr lang="en-US" sz="1300" kern="1200" dirty="0"/>
            <a:t>Batch Size = 50, ETC</a:t>
          </a:r>
        </a:p>
      </dsp:txBody>
      <dsp:txXfrm>
        <a:off x="4928020" y="986045"/>
        <a:ext cx="1334929" cy="1664871"/>
      </dsp:txXfrm>
    </dsp:sp>
    <dsp:sp modelId="{E54C2ED5-01B2-4EB5-B121-CD17B2573EC8}">
      <dsp:nvSpPr>
        <dsp:cNvPr id="0" name=""/>
        <dsp:cNvSpPr/>
      </dsp:nvSpPr>
      <dsp:spPr>
        <a:xfrm>
          <a:off x="3546774" y="1206502"/>
          <a:ext cx="1360437" cy="136043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Fit Model</a:t>
          </a:r>
        </a:p>
      </dsp:txBody>
      <dsp:txXfrm>
        <a:off x="3746005" y="1405733"/>
        <a:ext cx="961975" cy="961975"/>
      </dsp:txXfrm>
    </dsp:sp>
    <dsp:sp modelId="{A7BD2DC9-C63F-4EB3-9E9A-0A4E3D5495FA}">
      <dsp:nvSpPr>
        <dsp:cNvPr id="0" name=""/>
        <dsp:cNvSpPr/>
      </dsp:nvSpPr>
      <dsp:spPr>
        <a:xfrm>
          <a:off x="7832031" y="629287"/>
          <a:ext cx="2720875" cy="237838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Reformat data to MIDI files</a:t>
          </a:r>
        </a:p>
        <a:p>
          <a:pPr marL="114300" lvl="1" indent="-114300" algn="l" defTabSz="577850">
            <a:lnSpc>
              <a:spcPct val="90000"/>
            </a:lnSpc>
            <a:spcBef>
              <a:spcPct val="0"/>
            </a:spcBef>
            <a:spcAft>
              <a:spcPct val="15000"/>
            </a:spcAft>
            <a:buChar char="•"/>
          </a:pPr>
          <a:r>
            <a:rPr lang="en-US" sz="1300" kern="1200" dirty="0"/>
            <a:t>Merge MIDI Files snippet to form a longer and final music file.</a:t>
          </a:r>
        </a:p>
      </dsp:txBody>
      <dsp:txXfrm>
        <a:off x="8512250" y="986045"/>
        <a:ext cx="1326426" cy="1664871"/>
      </dsp:txXfrm>
    </dsp:sp>
    <dsp:sp modelId="{784A1551-B49D-40C2-BA56-EF7A6F728D68}">
      <dsp:nvSpPr>
        <dsp:cNvPr id="0" name=""/>
        <dsp:cNvSpPr/>
      </dsp:nvSpPr>
      <dsp:spPr>
        <a:xfrm>
          <a:off x="7151812" y="1138262"/>
          <a:ext cx="1360437" cy="136043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Post Processing</a:t>
          </a:r>
        </a:p>
      </dsp:txBody>
      <dsp:txXfrm>
        <a:off x="7351043" y="1337493"/>
        <a:ext cx="961975" cy="9619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8/7/2018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8/7/2018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469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pPr/>
              <a:t>8/7/2018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7408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8/7/2018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99565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A79A3335-6331-4872-A8B7-ECD55539F4D0}" type="datetimeFigureOut">
              <a:rPr lang="en-US" smtClean="0"/>
              <a:pPr/>
              <a:t>8/7/2018</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198417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8/7/2018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89053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8/7/2018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322304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2820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8/7/2018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28025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616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9A3335-6331-4872-A8B7-ECD55539F4D0}" type="datetimeFigureOut">
              <a:rPr lang="en-US" smtClean="0"/>
              <a:t>8/7/2018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65028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8/7/2018</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46053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9A3335-6331-4872-A8B7-ECD55539F4D0}" type="datetimeFigureOut">
              <a:rPr lang="en-US" smtClean="0"/>
              <a:t>8/7/2018</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83972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8/7/2018</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57168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8/7/2018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48479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A79A3335-6331-4872-A8B7-ECD55539F4D0}" type="datetimeFigureOut">
              <a:rPr lang="en-US" smtClean="0"/>
              <a:pPr/>
              <a:t>8/7/2018</a:t>
            </a:fld>
            <a:endParaRPr lang="en-US"/>
          </a:p>
        </p:txBody>
      </p:sp>
      <p:sp>
        <p:nvSpPr>
          <p:cNvPr id="6" name="Footer Placeholder 5"/>
          <p:cNvSpPr>
            <a:spLocks noGrp="1"/>
          </p:cNvSpPr>
          <p:nvPr>
            <p:ph type="ftr" sz="quarter" idx="11"/>
          </p:nvPr>
        </p:nvSpPr>
        <p:spPr>
          <a:xfrm>
            <a:off x="590396" y="6041362"/>
            <a:ext cx="3295413"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55037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79A3335-6331-4872-A8B7-ECD55539F4D0}" type="datetimeFigureOut">
              <a:rPr lang="en-US" smtClean="0"/>
              <a:pPr/>
              <a:t>8/7/2018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7F8E3F6-DE14-48B2-B2BC-6FABA9630FB8}" type="slidenum">
              <a:rPr lang="en-US" smtClean="0"/>
              <a:pPr/>
              <a:t>‹#›</a:t>
            </a:fld>
            <a:endParaRPr lang="en-US"/>
          </a:p>
        </p:txBody>
      </p:sp>
      <p:sp>
        <p:nvSpPr>
          <p:cNvPr id="7" name="Rectangle 6">
            <a:extLst>
              <a:ext uri="{FF2B5EF4-FFF2-40B4-BE49-F238E27FC236}">
                <a16:creationId xmlns:a16="http://schemas.microsoft.com/office/drawing/2014/main" id="{43E5F004-677A-4DD4-9C4C-C2A8720BBB75}"/>
              </a:ext>
            </a:extLst>
          </p:cNvPr>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2A7D612-EFCB-4360-82FC-E2BF6E6D96C9}"/>
              </a:ext>
            </a:extLst>
          </p:cNvPr>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E7D664C-37F8-4DD3-B6E4-862CA88E57B8}"/>
              </a:ext>
            </a:extLst>
          </p:cNvPr>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141466"/>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gle.com/url?q=https://mega.nz/#!Elg1TA7T!MXEZPzq9s9YObiUcMCoNQJmCbawZqzAkHzY4Ym6Gs_Q&amp;sa=D&amp;source=hangouts&amp;ust=1533684419592000&amp;usg=AFQjCNGs4j31u663TinQaSVlk4y0VmToJg"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38" y="46138"/>
            <a:ext cx="6882188" cy="2443294"/>
          </a:xfrm>
        </p:spPr>
        <p:txBody>
          <a:bodyPr>
            <a:normAutofit/>
          </a:bodyPr>
          <a:lstStyle/>
          <a:p>
            <a:pPr algn="ctr"/>
            <a:r>
              <a:rPr lang="en-US" sz="3200" b="1" dirty="0"/>
              <a:t>Music Generation using Restricted-Boltzmann-Machines and </a:t>
            </a:r>
            <a:r>
              <a:rPr lang="en-US" sz="3200" b="1" dirty="0" err="1"/>
              <a:t>Tensorflow</a:t>
            </a:r>
            <a:endParaRPr lang="en-US" sz="3200" b="1" dirty="0"/>
          </a:p>
        </p:txBody>
      </p:sp>
      <p:pic>
        <p:nvPicPr>
          <p:cNvPr id="10" name="Picture Placeholder 9">
            <a:extLst>
              <a:ext uri="{FF2B5EF4-FFF2-40B4-BE49-F238E27FC236}">
                <a16:creationId xmlns:a16="http://schemas.microsoft.com/office/drawing/2014/main" id="{7EDD8C84-3FB1-47AC-94A1-3702FD4556A9}"/>
              </a:ext>
            </a:extLst>
          </p:cNvPr>
          <p:cNvPicPr>
            <a:picLocks noGrp="1" noChangeAspect="1"/>
          </p:cNvPicPr>
          <p:nvPr>
            <p:ph type="pic" sz="quarter" idx="10"/>
          </p:nvPr>
        </p:nvPicPr>
        <p:blipFill>
          <a:blip r:embed="rId3"/>
          <a:srcRect l="36617" r="36617"/>
          <a:stretch>
            <a:fillRect/>
          </a:stretch>
        </p:blipFill>
        <p:spPr>
          <a:xfrm>
            <a:off x="6014906" y="0"/>
            <a:ext cx="6177094" cy="6858000"/>
          </a:xfrm>
        </p:spPr>
      </p:pic>
      <p:sp>
        <p:nvSpPr>
          <p:cNvPr id="3" name="Subtitle 2"/>
          <p:cNvSpPr>
            <a:spLocks noGrp="1"/>
          </p:cNvSpPr>
          <p:nvPr>
            <p:ph type="subTitle" idx="1"/>
          </p:nvPr>
        </p:nvSpPr>
        <p:spPr>
          <a:xfrm>
            <a:off x="0" y="4571999"/>
            <a:ext cx="4798503" cy="1719743"/>
          </a:xfrm>
        </p:spPr>
        <p:txBody>
          <a:bodyPr>
            <a:normAutofit fontScale="92500" lnSpcReduction="20000"/>
          </a:bodyPr>
          <a:lstStyle/>
          <a:p>
            <a:r>
              <a:rPr lang="en-US" dirty="0"/>
              <a:t>Research Project by</a:t>
            </a:r>
          </a:p>
          <a:p>
            <a:r>
              <a:rPr lang="en-US" dirty="0"/>
              <a:t>Manasa B S</a:t>
            </a:r>
          </a:p>
          <a:p>
            <a:r>
              <a:rPr lang="en-US" dirty="0"/>
              <a:t>Chetan M Jadhav</a:t>
            </a:r>
          </a:p>
          <a:p>
            <a:r>
              <a:rPr lang="en-US" dirty="0"/>
              <a:t>Gaurav Dinesh </a:t>
            </a:r>
            <a:r>
              <a:rPr lang="en-US" dirty="0" err="1"/>
              <a:t>Sonkar</a:t>
            </a:r>
            <a:endParaRPr lang="en-US" dirty="0"/>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Image result for quantitative analysis">
            <a:extLst>
              <a:ext uri="{FF2B5EF4-FFF2-40B4-BE49-F238E27FC236}">
                <a16:creationId xmlns:a16="http://schemas.microsoft.com/office/drawing/2014/main" id="{F91A5FF6-911D-46AF-8EDB-DD36091C74D0}"/>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2556" r="8578"/>
          <a:stretch/>
        </p:blipFill>
        <p:spPr bwMode="auto">
          <a:xfrm>
            <a:off x="6108700" y="-1"/>
            <a:ext cx="6094450" cy="6858001"/>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2BCF4-2E48-4794-B426-BD86D1F604C1}"/>
              </a:ext>
            </a:extLst>
          </p:cNvPr>
          <p:cNvSpPr>
            <a:spLocks noGrp="1"/>
          </p:cNvSpPr>
          <p:nvPr>
            <p:ph type="title"/>
          </p:nvPr>
        </p:nvSpPr>
        <p:spPr>
          <a:xfrm>
            <a:off x="810000" y="447188"/>
            <a:ext cx="5070100" cy="1559412"/>
          </a:xfrm>
        </p:spPr>
        <p:txBody>
          <a:bodyPr>
            <a:normAutofit/>
          </a:bodyPr>
          <a:lstStyle/>
          <a:p>
            <a:r>
              <a:rPr lang="en-US" dirty="0"/>
              <a:t>Quantitative Analysis</a:t>
            </a:r>
          </a:p>
        </p:txBody>
      </p:sp>
      <p:sp>
        <p:nvSpPr>
          <p:cNvPr id="3" name="Content Placeholder 2">
            <a:extLst>
              <a:ext uri="{FF2B5EF4-FFF2-40B4-BE49-F238E27FC236}">
                <a16:creationId xmlns:a16="http://schemas.microsoft.com/office/drawing/2014/main" id="{570EAFCB-48E5-42A4-9923-71AAF796B121}"/>
              </a:ext>
            </a:extLst>
          </p:cNvPr>
          <p:cNvSpPr>
            <a:spLocks noGrp="1"/>
          </p:cNvSpPr>
          <p:nvPr>
            <p:ph idx="1"/>
          </p:nvPr>
        </p:nvSpPr>
        <p:spPr>
          <a:xfrm>
            <a:off x="818712" y="2413000"/>
            <a:ext cx="5055923" cy="3632200"/>
          </a:xfrm>
        </p:spPr>
        <p:txBody>
          <a:bodyPr>
            <a:normAutofit/>
          </a:bodyPr>
          <a:lstStyle/>
          <a:p>
            <a:r>
              <a:rPr lang="en-US" dirty="0"/>
              <a:t>We have to come up with a metric to measure how well your model outputs fit the distribution of a held-out evaluation set. </a:t>
            </a:r>
            <a:r>
              <a:rPr lang="en-US"/>
              <a:t>We could also use music theory to analyze whether the music from  model makes sense/does what is expected.</a:t>
            </a:r>
            <a:endParaRPr lang="en-US" dirty="0"/>
          </a:p>
        </p:txBody>
      </p:sp>
    </p:spTree>
    <p:extLst>
      <p:ext uri="{BB962C8B-B14F-4D97-AF65-F5344CB8AC3E}">
        <p14:creationId xmlns:p14="http://schemas.microsoft.com/office/powerpoint/2010/main" val="298773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B905-FF69-4AC0-9FF6-2DA0B9990F15}"/>
              </a:ext>
            </a:extLst>
          </p:cNvPr>
          <p:cNvSpPr>
            <a:spLocks noGrp="1"/>
          </p:cNvSpPr>
          <p:nvPr>
            <p:ph type="ctrTitle"/>
          </p:nvPr>
        </p:nvSpPr>
        <p:spPr>
          <a:xfrm>
            <a:off x="299084" y="314325"/>
            <a:ext cx="5606416" cy="3257550"/>
          </a:xfrm>
        </p:spPr>
        <p:txBody>
          <a:bodyPr>
            <a:normAutofit/>
          </a:bodyPr>
          <a:lstStyle/>
          <a:p>
            <a:r>
              <a:rPr lang="en-US" sz="2400" dirty="0"/>
              <a:t>Conclusion:</a:t>
            </a:r>
            <a:br>
              <a:rPr lang="en-US" sz="2400" dirty="0"/>
            </a:br>
            <a:r>
              <a:rPr lang="en-US" sz="2400" dirty="0"/>
              <a:t>The deep learning MIDI music generation showed promising results by integrating key features of Pop music. The model suffers in tonality due to limited training set and that the end result has a piano roll.</a:t>
            </a:r>
          </a:p>
        </p:txBody>
      </p:sp>
      <p:sp>
        <p:nvSpPr>
          <p:cNvPr id="4" name="Subtitle 3">
            <a:extLst>
              <a:ext uri="{FF2B5EF4-FFF2-40B4-BE49-F238E27FC236}">
                <a16:creationId xmlns:a16="http://schemas.microsoft.com/office/drawing/2014/main" id="{CDB4203E-AEBB-4C0E-91A5-1836A28A796D}"/>
              </a:ext>
            </a:extLst>
          </p:cNvPr>
          <p:cNvSpPr>
            <a:spLocks noGrp="1"/>
          </p:cNvSpPr>
          <p:nvPr>
            <p:ph type="subTitle" idx="1"/>
          </p:nvPr>
        </p:nvSpPr>
        <p:spPr>
          <a:xfrm>
            <a:off x="6019800" y="2438400"/>
            <a:ext cx="5606416" cy="3971925"/>
          </a:xfrm>
        </p:spPr>
        <p:txBody>
          <a:bodyPr>
            <a:normAutofit/>
          </a:bodyPr>
          <a:lstStyle/>
          <a:p>
            <a:r>
              <a:rPr lang="en-US" dirty="0"/>
              <a:t>Future Scope:</a:t>
            </a:r>
          </a:p>
          <a:p>
            <a:r>
              <a:rPr lang="en-US" dirty="0"/>
              <a:t>1.Work towards developing metrices that evaluates the generated output based on music theory for specific genre.</a:t>
            </a:r>
          </a:p>
          <a:p>
            <a:r>
              <a:rPr lang="en-US" dirty="0"/>
              <a:t>2. If the project can be established to full potential we could use this for music composition.</a:t>
            </a:r>
          </a:p>
          <a:p>
            <a:r>
              <a:rPr lang="en-US" dirty="0"/>
              <a:t> </a:t>
            </a:r>
          </a:p>
        </p:txBody>
      </p:sp>
    </p:spTree>
    <p:extLst>
      <p:ext uri="{BB962C8B-B14F-4D97-AF65-F5344CB8AC3E}">
        <p14:creationId xmlns:p14="http://schemas.microsoft.com/office/powerpoint/2010/main" val="366619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Research</a:t>
            </a:r>
          </a:p>
        </p:txBody>
      </p:sp>
      <p:sp>
        <p:nvSpPr>
          <p:cNvPr id="3" name="Content Placeholder 2"/>
          <p:cNvSpPr>
            <a:spLocks noGrp="1"/>
          </p:cNvSpPr>
          <p:nvPr>
            <p:ph idx="1"/>
          </p:nvPr>
        </p:nvSpPr>
        <p:spPr/>
        <p:txBody>
          <a:bodyPr>
            <a:normAutofit/>
          </a:bodyPr>
          <a:lstStyle/>
          <a:p>
            <a:r>
              <a:rPr lang="en-US" dirty="0"/>
              <a:t>Deep learning for music generation is currently a hot research topic.</a:t>
            </a:r>
          </a:p>
          <a:p>
            <a:r>
              <a:rPr lang="en-US" dirty="0"/>
              <a:t>Music generation already uses many AI applications for music composition, streaming  and music monetization</a:t>
            </a:r>
          </a:p>
          <a:p>
            <a:r>
              <a:rPr lang="en-US" dirty="0"/>
              <a:t>We in this research project are trying to further the outcome of music composition by employing Neural network.</a:t>
            </a:r>
          </a:p>
          <a:p>
            <a:r>
              <a:rPr lang="en-US" dirty="0"/>
              <a:t>Neural network is an learning algorithm and we are using RBM.</a:t>
            </a:r>
          </a:p>
          <a:p>
            <a:pPr marL="0" indent="0">
              <a:buNone/>
            </a:pPr>
            <a:r>
              <a:rPr lang="en-US" dirty="0"/>
              <a:t>The active leading music generation is project by Google called Magenta.</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a:xfrm>
            <a:off x="818712" y="2222288"/>
            <a:ext cx="11043321" cy="1829596"/>
          </a:xfrm>
        </p:spPr>
        <p:txBody>
          <a:bodyPr/>
          <a:lstStyle/>
          <a:p>
            <a:r>
              <a:rPr lang="en-US" dirty="0"/>
              <a:t>The music industry has adopted demand generation concept and there is constant demand for new musical content to be used in different areas.</a:t>
            </a:r>
          </a:p>
        </p:txBody>
      </p:sp>
      <p:sp>
        <p:nvSpPr>
          <p:cNvPr id="6" name="Content Placeholder 5">
            <a:extLst>
              <a:ext uri="{FF2B5EF4-FFF2-40B4-BE49-F238E27FC236}">
                <a16:creationId xmlns:a16="http://schemas.microsoft.com/office/drawing/2014/main" id="{27230D8C-A31F-43C1-AF94-EF3088E373B5}"/>
              </a:ext>
            </a:extLst>
          </p:cNvPr>
          <p:cNvSpPr>
            <a:spLocks noGrp="1"/>
          </p:cNvSpPr>
          <p:nvPr>
            <p:ph sz="half" idx="2"/>
          </p:nvPr>
        </p:nvSpPr>
        <p:spPr>
          <a:xfrm>
            <a:off x="810001" y="3900881"/>
            <a:ext cx="10571998" cy="1960169"/>
          </a:xfrm>
        </p:spPr>
        <p:txBody>
          <a:bodyPr/>
          <a:lstStyle/>
          <a:p>
            <a:r>
              <a:rPr lang="en-US" dirty="0"/>
              <a:t>Objective: To generate musical content using deep learning. Audio files undergo change of format from MIDI to array of numbers then the output back to MIDI files. Then later merged to form a song of trained genre.</a:t>
            </a:r>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256994-13C7-48CF-8243-A19065D9FF1C}"/>
              </a:ext>
            </a:extLst>
          </p:cNvPr>
          <p:cNvSpPr>
            <a:spLocks noGrp="1"/>
          </p:cNvSpPr>
          <p:nvPr>
            <p:ph type="title"/>
          </p:nvPr>
        </p:nvSpPr>
        <p:spPr>
          <a:xfrm>
            <a:off x="451515" y="447188"/>
            <a:ext cx="3675318" cy="5468700"/>
          </a:xfrm>
        </p:spPr>
        <p:txBody>
          <a:bodyPr vert="horz" lIns="91440" tIns="45720" rIns="91440" bIns="45720" rtlCol="0" anchor="ctr">
            <a:normAutofit/>
          </a:bodyPr>
          <a:lstStyle/>
          <a:p>
            <a:r>
              <a:rPr lang="en-US" sz="3200"/>
              <a:t>Dataset</a:t>
            </a:r>
          </a:p>
        </p:txBody>
      </p:sp>
      <p:sp>
        <p:nvSpPr>
          <p:cNvPr id="3" name="Content Placeholder 2">
            <a:extLst>
              <a:ext uri="{FF2B5EF4-FFF2-40B4-BE49-F238E27FC236}">
                <a16:creationId xmlns:a16="http://schemas.microsoft.com/office/drawing/2014/main" id="{4C906BC6-D973-4DFC-81B1-C2927F9165F6}"/>
              </a:ext>
            </a:extLst>
          </p:cNvPr>
          <p:cNvSpPr>
            <a:spLocks noGrp="1"/>
          </p:cNvSpPr>
          <p:nvPr>
            <p:ph sz="half" idx="1"/>
          </p:nvPr>
        </p:nvSpPr>
        <p:spPr>
          <a:xfrm>
            <a:off x="4989143" y="447188"/>
            <a:ext cx="6585235" cy="3395469"/>
          </a:xfrm>
          <a:effectLst/>
        </p:spPr>
        <p:txBody>
          <a:bodyPr vert="horz" lIns="91440" tIns="45720" rIns="91440" bIns="45720" rtlCol="0" anchor="ctr">
            <a:normAutofit/>
          </a:bodyPr>
          <a:lstStyle/>
          <a:p>
            <a:r>
              <a:rPr lang="en-US" sz="1600"/>
              <a:t>The data set was obtained from </a:t>
            </a:r>
          </a:p>
          <a:p>
            <a:pPr lvl="1"/>
            <a:r>
              <a:rPr lang="en-US">
                <a:hlinkClick r:id="rId2"/>
              </a:rPr>
              <a:t>https://mega.nz/#!Elg1TA7T!MXEZPzq9s9YObiUcMCoNQJmCbawZqzAkHzY4Ym6Gs_Q</a:t>
            </a:r>
            <a:endParaRPr lang="en-US"/>
          </a:p>
          <a:p>
            <a:r>
              <a:rPr lang="en-US" sz="1600"/>
              <a:t>code snippet converts the MIDI files to array.</a:t>
            </a:r>
          </a:p>
          <a:p>
            <a:endParaRPr lang="en-US" sz="1600"/>
          </a:p>
        </p:txBody>
      </p:sp>
      <p:pic>
        <p:nvPicPr>
          <p:cNvPr id="5" name="Picture 4">
            <a:extLst>
              <a:ext uri="{FF2B5EF4-FFF2-40B4-BE49-F238E27FC236}">
                <a16:creationId xmlns:a16="http://schemas.microsoft.com/office/drawing/2014/main" id="{727095C1-4156-4813-B9F2-FBD8918BF68B}"/>
              </a:ext>
            </a:extLst>
          </p:cNvPr>
          <p:cNvPicPr>
            <a:picLocks noChangeAspect="1"/>
          </p:cNvPicPr>
          <p:nvPr/>
        </p:nvPicPr>
        <p:blipFill rotWithShape="1">
          <a:blip r:embed="rId3"/>
          <a:srcRect t="-70" r="32697"/>
          <a:stretch/>
        </p:blipFill>
        <p:spPr>
          <a:xfrm>
            <a:off x="4989143" y="4079388"/>
            <a:ext cx="6307896"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2501555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62"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063" name="Rectangle 80">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Freeform: Shape 82">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177F84-3709-4C32-9C55-77C790772C2A}"/>
              </a:ext>
            </a:extLst>
          </p:cNvPr>
          <p:cNvSpPr>
            <a:spLocks noGrp="1"/>
          </p:cNvSpPr>
          <p:nvPr>
            <p:ph type="title"/>
          </p:nvPr>
        </p:nvSpPr>
        <p:spPr>
          <a:xfrm>
            <a:off x="1063691" y="4049486"/>
            <a:ext cx="4825480" cy="1883228"/>
          </a:xfrm>
        </p:spPr>
        <p:txBody>
          <a:bodyPr vert="horz" lIns="91440" tIns="45720" rIns="91440" bIns="45720" rtlCol="0" anchor="ctr">
            <a:normAutofit/>
          </a:bodyPr>
          <a:lstStyle/>
          <a:p>
            <a:r>
              <a:rPr lang="en-US">
                <a:solidFill>
                  <a:srgbClr val="FFFFFF"/>
                </a:solidFill>
              </a:rPr>
              <a:t>Dataset</a:t>
            </a:r>
          </a:p>
        </p:txBody>
      </p:sp>
      <p:pic>
        <p:nvPicPr>
          <p:cNvPr id="2054" name="Picture 6" descr="https://lh3.googleusercontent.com/-z95P3i1P0fE/W2jcFjd5rJI/AAAAAAAAXJk/cGbQt_cvTgs7UjjWhqK6wP0tc0Wbg1T7QCL0BGAYYCw/h969/2018-08-06.png">
            <a:extLst>
              <a:ext uri="{FF2B5EF4-FFF2-40B4-BE49-F238E27FC236}">
                <a16:creationId xmlns:a16="http://schemas.microsoft.com/office/drawing/2014/main" id="{CBEBD461-A2E9-4750-AAF3-3DE735E3D0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05" r="3843" b="2"/>
          <a:stretch/>
        </p:blipFill>
        <p:spPr bwMode="auto">
          <a:xfrm>
            <a:off x="1063691" y="496016"/>
            <a:ext cx="5196897" cy="285269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3.googleusercontent.com/-KdVcCY3ewCg/W2jb5qjDBiI/AAAAAAAAXJc/VXj3HuBWMBkXwm9Xp_66kN9L45fZBWsgACL0BGAYYCw/h465/2018-08-06.png">
            <a:extLst>
              <a:ext uri="{FF2B5EF4-FFF2-40B4-BE49-F238E27FC236}">
                <a16:creationId xmlns:a16="http://schemas.microsoft.com/office/drawing/2014/main" id="{54A1A206-2CC2-46D9-A45B-7F2D87F488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352" r="4" b="10613"/>
          <a:stretch/>
        </p:blipFill>
        <p:spPr bwMode="auto">
          <a:xfrm>
            <a:off x="6582321" y="510109"/>
            <a:ext cx="5125047" cy="282450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09E3ABC-1E03-40F7-A5C6-6E4A020AFBB3}"/>
              </a:ext>
            </a:extLst>
          </p:cNvPr>
          <p:cNvSpPr>
            <a:spLocks noGrp="1"/>
          </p:cNvSpPr>
          <p:nvPr>
            <p:ph sz="half" idx="2"/>
          </p:nvPr>
        </p:nvSpPr>
        <p:spPr>
          <a:xfrm>
            <a:off x="6338316" y="4049485"/>
            <a:ext cx="4846151" cy="1883229"/>
          </a:xfrm>
        </p:spPr>
        <p:txBody>
          <a:bodyPr vert="horz" lIns="91440" tIns="45720" rIns="91440" bIns="45720" rtlCol="0" anchor="ctr">
            <a:normAutofit/>
          </a:bodyPr>
          <a:lstStyle/>
          <a:p>
            <a:r>
              <a:rPr lang="en-US" dirty="0">
                <a:solidFill>
                  <a:srgbClr val="FFFFFF"/>
                </a:solidFill>
              </a:rPr>
              <a:t>sample of how the converted data looks like</a:t>
            </a:r>
          </a:p>
          <a:p>
            <a:endParaRPr lang="en-US" dirty="0">
              <a:solidFill>
                <a:srgbClr val="FFFFFF"/>
              </a:solidFill>
            </a:endParaRPr>
          </a:p>
        </p:txBody>
      </p:sp>
    </p:spTree>
    <p:extLst>
      <p:ext uri="{BB962C8B-B14F-4D97-AF65-F5344CB8AC3E}">
        <p14:creationId xmlns:p14="http://schemas.microsoft.com/office/powerpoint/2010/main" val="197860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A4F4-A008-4E55-B708-1C1A2E7B8B98}"/>
              </a:ext>
            </a:extLst>
          </p:cNvPr>
          <p:cNvSpPr>
            <a:spLocks noGrp="1"/>
          </p:cNvSpPr>
          <p:nvPr>
            <p:ph type="title"/>
          </p:nvPr>
        </p:nvSpPr>
        <p:spPr/>
        <p:txBody>
          <a:bodyPr/>
          <a:lstStyle/>
          <a:p>
            <a:r>
              <a:rPr lang="en-US" dirty="0"/>
              <a:t>Approach</a:t>
            </a:r>
          </a:p>
        </p:txBody>
      </p:sp>
      <p:graphicFrame>
        <p:nvGraphicFramePr>
          <p:cNvPr id="8" name="Content Placeholder 7">
            <a:extLst>
              <a:ext uri="{FF2B5EF4-FFF2-40B4-BE49-F238E27FC236}">
                <a16:creationId xmlns:a16="http://schemas.microsoft.com/office/drawing/2014/main" id="{E5D28341-00CB-4A88-BE29-AD63C7D66A7F}"/>
              </a:ext>
            </a:extLst>
          </p:cNvPr>
          <p:cNvGraphicFramePr>
            <a:graphicFrameLocks noGrp="1"/>
          </p:cNvGraphicFramePr>
          <p:nvPr>
            <p:ph idx="1"/>
            <p:extLst>
              <p:ext uri="{D42A27DB-BD31-4B8C-83A1-F6EECF244321}">
                <p14:modId xmlns:p14="http://schemas.microsoft.com/office/powerpoint/2010/main" val="25629592"/>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5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0000" y="447188"/>
            <a:ext cx="5039035" cy="1559412"/>
          </a:xfrm>
        </p:spPr>
        <p:txBody>
          <a:bodyPr>
            <a:normAutofit/>
          </a:bodyPr>
          <a:lstStyle/>
          <a:p>
            <a:r>
              <a:rPr lang="en-US"/>
              <a:t>Approach:</a:t>
            </a:r>
            <a:endParaRPr lang="en-US" dirty="0"/>
          </a:p>
        </p:txBody>
      </p:sp>
      <p:sp>
        <p:nvSpPr>
          <p:cNvPr id="3" name="Content Placeholder 2">
            <a:extLst>
              <a:ext uri="{FF2B5EF4-FFF2-40B4-BE49-F238E27FC236}">
                <a16:creationId xmlns:a16="http://schemas.microsoft.com/office/drawing/2014/main" id="{0985B7A2-BD6C-492C-920A-C83D0171B183}"/>
              </a:ext>
            </a:extLst>
          </p:cNvPr>
          <p:cNvSpPr>
            <a:spLocks noGrp="1"/>
          </p:cNvSpPr>
          <p:nvPr>
            <p:ph idx="1"/>
          </p:nvPr>
        </p:nvSpPr>
        <p:spPr>
          <a:xfrm>
            <a:off x="818712" y="2413000"/>
            <a:ext cx="5016259" cy="3632200"/>
          </a:xfrm>
        </p:spPr>
        <p:txBody>
          <a:bodyPr>
            <a:normAutofit/>
          </a:bodyPr>
          <a:lstStyle/>
          <a:p>
            <a:r>
              <a:rPr lang="en-US"/>
              <a:t>This project involves the generation of music by training the Restricted Boltzmann Machine (RBM) model using TensorFlow on a set of homogeneous instrumental music to produce new music.</a:t>
            </a:r>
            <a:endParaRPr lang="en-US" dirty="0"/>
          </a:p>
        </p:txBody>
      </p:sp>
      <p:sp>
        <p:nvSpPr>
          <p:cNvPr id="1030"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RBM network">
            <a:extLst>
              <a:ext uri="{FF2B5EF4-FFF2-40B4-BE49-F238E27FC236}">
                <a16:creationId xmlns:a16="http://schemas.microsoft.com/office/drawing/2014/main" id="{9FBF6D49-B3D1-43DB-88F2-7FAF4089D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581" y="1458986"/>
            <a:ext cx="3778306" cy="16888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logo&#10;&#10;Description generated with high confidence">
            <a:extLst>
              <a:ext uri="{FF2B5EF4-FFF2-40B4-BE49-F238E27FC236}">
                <a16:creationId xmlns:a16="http://schemas.microsoft.com/office/drawing/2014/main" id="{F5E57CBD-BD4C-42CB-94A4-05619A4B2463}"/>
              </a:ext>
            </a:extLst>
          </p:cNvPr>
          <p:cNvPicPr>
            <a:picLocks noChangeAspect="1"/>
          </p:cNvPicPr>
          <p:nvPr/>
        </p:nvPicPr>
        <p:blipFill>
          <a:blip r:embed="rId3"/>
          <a:stretch>
            <a:fillRect/>
          </a:stretch>
        </p:blipFill>
        <p:spPr>
          <a:xfrm>
            <a:off x="8331646" y="3496441"/>
            <a:ext cx="2014175" cy="2093408"/>
          </a:xfrm>
          <a:prstGeom prst="rect">
            <a:avLst/>
          </a:prstGeom>
        </p:spPr>
      </p:pic>
    </p:spTree>
    <p:extLst>
      <p:ext uri="{BB962C8B-B14F-4D97-AF65-F5344CB8AC3E}">
        <p14:creationId xmlns:p14="http://schemas.microsoft.com/office/powerpoint/2010/main" val="3574231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56" name="Rectangle 13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Evaluation</a:t>
            </a:r>
          </a:p>
        </p:txBody>
      </p:sp>
      <p:sp>
        <p:nvSpPr>
          <p:cNvPr id="12" name="Content Placeholder 11"/>
          <p:cNvSpPr>
            <a:spLocks noGrp="1"/>
          </p:cNvSpPr>
          <p:nvPr>
            <p:ph sz="half" idx="2"/>
          </p:nvPr>
        </p:nvSpPr>
        <p:spPr>
          <a:xfrm>
            <a:off x="818713" y="2413000"/>
            <a:ext cx="3404372" cy="3632200"/>
          </a:xfrm>
        </p:spPr>
        <p:txBody>
          <a:bodyPr vert="horz" lIns="91440" tIns="45720" rIns="91440" bIns="45720" rtlCol="0" anchor="ctr">
            <a:normAutofit/>
          </a:bodyPr>
          <a:lstStyle/>
          <a:p>
            <a:r>
              <a:rPr lang="en-US" sz="1600" dirty="0">
                <a:solidFill>
                  <a:srgbClr val="FFFFFF"/>
                </a:solidFill>
              </a:rPr>
              <a:t>One of the major challenge encountered in Music generation is analysis how good or bad the generated music sounds. This usually is estimate of how our model could incorporate the general music theory into the generated the music.</a:t>
            </a:r>
          </a:p>
          <a:p>
            <a:r>
              <a:rPr lang="en-US" sz="1600" dirty="0">
                <a:solidFill>
                  <a:srgbClr val="FFFFFF"/>
                </a:solidFill>
              </a:rPr>
              <a:t>To evaluate the music, we thought of both </a:t>
            </a:r>
            <a:r>
              <a:rPr lang="en-US" sz="1600" b="1" dirty="0">
                <a:solidFill>
                  <a:srgbClr val="FFFFFF"/>
                </a:solidFill>
              </a:rPr>
              <a:t>Qualitative and Quantitative</a:t>
            </a:r>
            <a:r>
              <a:rPr lang="en-US" sz="1600" dirty="0">
                <a:solidFill>
                  <a:srgbClr val="FFFFFF"/>
                </a:solidFill>
              </a:rPr>
              <a:t>. </a:t>
            </a:r>
          </a:p>
        </p:txBody>
      </p:sp>
      <p:sp>
        <p:nvSpPr>
          <p:cNvPr id="14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quantitative vs qualitative data">
            <a:extLst>
              <a:ext uri="{FF2B5EF4-FFF2-40B4-BE49-F238E27FC236}">
                <a16:creationId xmlns:a16="http://schemas.microsoft.com/office/drawing/2014/main" id="{37DB89EC-77C7-4711-A2C7-6454A365D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280" y="1258529"/>
            <a:ext cx="4901704" cy="433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1188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3" name="Rectangle 192">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843707" y="643467"/>
            <a:ext cx="3896780" cy="5397896"/>
          </a:xfrm>
        </p:spPr>
        <p:txBody>
          <a:bodyPr vert="horz" lIns="91440" tIns="45720" rIns="91440" bIns="45720" rtlCol="0" anchor="t">
            <a:normAutofit/>
          </a:bodyPr>
          <a:lstStyle/>
          <a:p>
            <a:r>
              <a:rPr lang="en-US" sz="2800" dirty="0"/>
              <a:t>Qualitative analysis</a:t>
            </a:r>
            <a:br>
              <a:rPr lang="en-US" sz="2800" dirty="0"/>
            </a:br>
            <a:br>
              <a:rPr lang="en-US" sz="2800" dirty="0"/>
            </a:br>
            <a:r>
              <a:rPr lang="en-US" sz="2800" dirty="0"/>
              <a:t>*Conduct a listening test on small group of 10 to evaluate difference the model output and human composed music</a:t>
            </a:r>
          </a:p>
        </p:txBody>
      </p:sp>
      <p:pic>
        <p:nvPicPr>
          <p:cNvPr id="3074" name="Picture 2" descr="Image result for calvin listening to music">
            <a:extLst>
              <a:ext uri="{FF2B5EF4-FFF2-40B4-BE49-F238E27FC236}">
                <a16:creationId xmlns:a16="http://schemas.microsoft.com/office/drawing/2014/main" id="{470201CA-7720-494C-980D-0521600B4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39" r="15748"/>
          <a:stretch/>
        </p:blipFill>
        <p:spPr bwMode="auto">
          <a:xfrm>
            <a:off x="1380363" y="643467"/>
            <a:ext cx="4794268" cy="5397896"/>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29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448</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 Antiqua</vt:lpstr>
      <vt:lpstr>Century Gothic</vt:lpstr>
      <vt:lpstr>Wingdings 2</vt:lpstr>
      <vt:lpstr>Quotable</vt:lpstr>
      <vt:lpstr>Music Generation using Restricted-Boltzmann-Machines and Tensorflow</vt:lpstr>
      <vt:lpstr>Background Research</vt:lpstr>
      <vt:lpstr>Problem Statement</vt:lpstr>
      <vt:lpstr>Dataset</vt:lpstr>
      <vt:lpstr>Dataset</vt:lpstr>
      <vt:lpstr>Approach</vt:lpstr>
      <vt:lpstr>Approach:</vt:lpstr>
      <vt:lpstr>Evaluation</vt:lpstr>
      <vt:lpstr>Qualitative analysis  *Conduct a listening test on small group of 10 to evaluate difference the model output and human composed music</vt:lpstr>
      <vt:lpstr>Quantitative Analysis</vt:lpstr>
      <vt:lpstr>Conclusion: The deep learning MIDI music generation showed promising results by integrating key features of Pop music. The model suffers in tonality due to limited training set and that the end result has a piano roll.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Generation using Restricted-Boltzmann-Machines and Tensorflow</dc:title>
  <dc:creator>Manasa Rao</dc:creator>
  <cp:lastModifiedBy>Chetan Jadhav</cp:lastModifiedBy>
  <cp:revision>19</cp:revision>
  <dcterms:created xsi:type="dcterms:W3CDTF">2018-08-06T23:45:18Z</dcterms:created>
  <dcterms:modified xsi:type="dcterms:W3CDTF">2018-08-07T18:04:56Z</dcterms:modified>
</cp:coreProperties>
</file>