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97" r:id="rId5"/>
    <p:sldId id="307" r:id="rId6"/>
    <p:sldId id="298" r:id="rId7"/>
    <p:sldId id="299" r:id="rId8"/>
    <p:sldId id="300" r:id="rId9"/>
    <p:sldId id="301" r:id="rId10"/>
    <p:sldId id="302" r:id="rId11"/>
    <p:sldId id="310" r:id="rId12"/>
    <p:sldId id="311" r:id="rId13"/>
    <p:sldId id="312" r:id="rId14"/>
    <p:sldId id="290" r:id="rId15"/>
    <p:sldId id="313" r:id="rId16"/>
    <p:sldId id="320" r:id="rId17"/>
    <p:sldId id="314" r:id="rId18"/>
    <p:sldId id="315" r:id="rId19"/>
    <p:sldId id="317" r:id="rId20"/>
    <p:sldId id="295" r:id="rId21"/>
    <p:sldId id="319" r:id="rId22"/>
    <p:sldId id="304" r:id="rId23"/>
    <p:sldId id="306" r:id="rId24"/>
    <p:sldId id="305" r:id="rId25"/>
    <p:sldId id="30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tan N" initials="CN" lastIdx="1" clrIdx="0">
    <p:extLst>
      <p:ext uri="{19B8F6BF-5375-455C-9EA6-DF929625EA0E}">
        <p15:presenceInfo xmlns:p15="http://schemas.microsoft.com/office/powerpoint/2012/main" userId="S::chetann1@verifone.com::f9f2026d-7110-4665-be98-eece00f8e1d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A2E515-70FD-4066-8D91-26EF49EA1E69}" v="632" dt="2021-07-28T07:32:50.1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792" autoAdjust="0"/>
  </p:normalViewPr>
  <p:slideViewPr>
    <p:cSldViewPr snapToGrid="0">
      <p:cViewPr>
        <p:scale>
          <a:sx n="110" d="100"/>
          <a:sy n="110" d="100"/>
        </p:scale>
        <p:origin x="59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7-21T03:29:50.705" idx="1">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EA72AA-02E3-43D5-A03A-7D8A6DF900F6}" type="datetimeFigureOut">
              <a:rPr lang="en-US" smtClean="0"/>
              <a:t>7/28/2021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C1235B-C439-445A-BFE4-0BCE18BDE26F}" type="slidenum">
              <a:rPr lang="en-US" smtClean="0"/>
              <a:t>‹#›</a:t>
            </a:fld>
            <a:endParaRPr lang="en-US"/>
          </a:p>
        </p:txBody>
      </p:sp>
    </p:spTree>
    <p:extLst>
      <p:ext uri="{BB962C8B-B14F-4D97-AF65-F5344CB8AC3E}">
        <p14:creationId xmlns:p14="http://schemas.microsoft.com/office/powerpoint/2010/main" val="151766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Where the additional </a:t>
            </a:r>
            <a:r>
              <a:rPr lang="en-US" sz="1200" kern="1200" dirty="0" err="1">
                <a:solidFill>
                  <a:schemeClr val="tx1"/>
                </a:solidFill>
                <a:effectLst/>
                <a:latin typeface="+mn-lt"/>
                <a:ea typeface="+mn-ea"/>
                <a:cs typeface="+mn-cs"/>
              </a:rPr>
              <a:t>ZooKeeper</a:t>
            </a:r>
            <a:r>
              <a:rPr lang="en-US" sz="1200" kern="1200" dirty="0">
                <a:solidFill>
                  <a:schemeClr val="tx1"/>
                </a:solidFill>
                <a:effectLst/>
                <a:latin typeface="+mn-lt"/>
                <a:ea typeface="+mn-ea"/>
                <a:cs typeface="+mn-cs"/>
              </a:rPr>
              <a:t> latency does come into play is for cluster operations like creating and deleting topics, leader election, reassigning partitions, or joining a consumer group. In particular, we have observed long delays when deleting a large number of partitions in a multi-datacenter cluster, so proceed with caution there.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Need to verify on open source apache </a:t>
            </a:r>
            <a:r>
              <a:rPr lang="en-US" dirty="0" err="1"/>
              <a:t>kafka</a:t>
            </a:r>
            <a:r>
              <a:rPr lang="en-US" dirty="0"/>
              <a:t> if at topic level we have </a:t>
            </a:r>
            <a:r>
              <a:rPr lang="en-US" sz="1200" b="0" i="0" kern="1200" dirty="0">
                <a:solidFill>
                  <a:schemeClr val="tx1"/>
                </a:solidFill>
                <a:effectLst/>
                <a:latin typeface="+mn-lt"/>
                <a:ea typeface="+mn-ea"/>
                <a:cs typeface="+mn-cs"/>
              </a:rPr>
              <a:t>options mainly --replica-placement or </a:t>
            </a:r>
            <a:r>
              <a:rPr lang="en-US" sz="1200" b="0" i="0" kern="1200" dirty="0" err="1">
                <a:solidFill>
                  <a:schemeClr val="tx1"/>
                </a:solidFill>
                <a:effectLst/>
                <a:latin typeface="+mn-lt"/>
                <a:ea typeface="+mn-ea"/>
                <a:cs typeface="+mn-cs"/>
              </a:rPr>
              <a:t>async.replication</a:t>
            </a:r>
            <a:r>
              <a:rPr lang="en-US" sz="1200" b="0" i="0" kern="1200" dirty="0">
                <a:solidFill>
                  <a:schemeClr val="tx1"/>
                </a:solidFill>
                <a:effectLst/>
                <a:latin typeface="+mn-lt"/>
                <a:ea typeface="+mn-ea"/>
                <a:cs typeface="+mn-cs"/>
              </a:rPr>
              <a:t>-factor is present at topic level as well.</a:t>
            </a:r>
          </a:p>
        </p:txBody>
      </p:sp>
      <p:sp>
        <p:nvSpPr>
          <p:cNvPr id="4" name="Slide Number Placeholder 3"/>
          <p:cNvSpPr>
            <a:spLocks noGrp="1"/>
          </p:cNvSpPr>
          <p:nvPr>
            <p:ph type="sldNum" sz="quarter" idx="5"/>
          </p:nvPr>
        </p:nvSpPr>
        <p:spPr/>
        <p:txBody>
          <a:bodyPr/>
          <a:lstStyle/>
          <a:p>
            <a:fld id="{D3C1235B-C439-445A-BFE4-0BCE18BDE26F}" type="slidenum">
              <a:rPr lang="en-US" smtClean="0"/>
              <a:t>5</a:t>
            </a:fld>
            <a:endParaRPr lang="en-US"/>
          </a:p>
        </p:txBody>
      </p:sp>
    </p:spTree>
    <p:extLst>
      <p:ext uri="{BB962C8B-B14F-4D97-AF65-F5344CB8AC3E}">
        <p14:creationId xmlns:p14="http://schemas.microsoft.com/office/powerpoint/2010/main" val="125134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in operational overhead and various DR scenarios as well as various producer/consumer configuration.</a:t>
            </a:r>
          </a:p>
          <a:p>
            <a:r>
              <a:rPr lang="en-US" dirty="0"/>
              <a:t>What would be the </a:t>
            </a:r>
            <a:r>
              <a:rPr lang="en-US" dirty="0" err="1"/>
              <a:t>kafka</a:t>
            </a:r>
            <a:r>
              <a:rPr lang="en-US" dirty="0"/>
              <a:t> cluster behavior needs to be covered.</a:t>
            </a:r>
          </a:p>
        </p:txBody>
      </p:sp>
      <p:sp>
        <p:nvSpPr>
          <p:cNvPr id="4" name="Slide Number Placeholder 3"/>
          <p:cNvSpPr>
            <a:spLocks noGrp="1"/>
          </p:cNvSpPr>
          <p:nvPr>
            <p:ph type="sldNum" sz="quarter" idx="5"/>
          </p:nvPr>
        </p:nvSpPr>
        <p:spPr/>
        <p:txBody>
          <a:bodyPr/>
          <a:lstStyle/>
          <a:p>
            <a:fld id="{D3C1235B-C439-445A-BFE4-0BCE18BDE26F}" type="slidenum">
              <a:rPr lang="en-US" smtClean="0"/>
              <a:t>11</a:t>
            </a:fld>
            <a:endParaRPr lang="en-US"/>
          </a:p>
        </p:txBody>
      </p:sp>
    </p:spTree>
    <p:extLst>
      <p:ext uri="{BB962C8B-B14F-4D97-AF65-F5344CB8AC3E}">
        <p14:creationId xmlns:p14="http://schemas.microsoft.com/office/powerpoint/2010/main" val="2445401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in operational overhead and various DR scenarios as well as various producer/consumer configuration.</a:t>
            </a:r>
          </a:p>
          <a:p>
            <a:r>
              <a:rPr lang="en-US" dirty="0"/>
              <a:t>What would be the </a:t>
            </a:r>
            <a:r>
              <a:rPr lang="en-US" dirty="0" err="1"/>
              <a:t>kafka</a:t>
            </a:r>
            <a:r>
              <a:rPr lang="en-US" dirty="0"/>
              <a:t> cluster behavior needs to be covered.</a:t>
            </a:r>
          </a:p>
        </p:txBody>
      </p:sp>
      <p:sp>
        <p:nvSpPr>
          <p:cNvPr id="4" name="Slide Number Placeholder 3"/>
          <p:cNvSpPr>
            <a:spLocks noGrp="1"/>
          </p:cNvSpPr>
          <p:nvPr>
            <p:ph type="sldNum" sz="quarter" idx="5"/>
          </p:nvPr>
        </p:nvSpPr>
        <p:spPr/>
        <p:txBody>
          <a:bodyPr/>
          <a:lstStyle/>
          <a:p>
            <a:fld id="{D3C1235B-C439-445A-BFE4-0BCE18BDE26F}" type="slidenum">
              <a:rPr lang="en-US" smtClean="0"/>
              <a:t>12</a:t>
            </a:fld>
            <a:endParaRPr lang="en-US"/>
          </a:p>
        </p:txBody>
      </p:sp>
    </p:spTree>
    <p:extLst>
      <p:ext uri="{BB962C8B-B14F-4D97-AF65-F5344CB8AC3E}">
        <p14:creationId xmlns:p14="http://schemas.microsoft.com/office/powerpoint/2010/main" val="469582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Producer performance perf</a:t>
            </a:r>
          </a:p>
          <a:p>
            <a:r>
              <a:rPr lang="en-US" dirty="0"/>
              <a:t>Add details of adv/dis of </a:t>
            </a:r>
            <a:r>
              <a:rPr lang="en-US"/>
              <a:t>stretched cluster</a:t>
            </a:r>
            <a:endParaRPr lang="en-US" dirty="0"/>
          </a:p>
        </p:txBody>
      </p:sp>
      <p:sp>
        <p:nvSpPr>
          <p:cNvPr id="4" name="Slide Number Placeholder 3"/>
          <p:cNvSpPr>
            <a:spLocks noGrp="1"/>
          </p:cNvSpPr>
          <p:nvPr>
            <p:ph type="sldNum" sz="quarter" idx="5"/>
          </p:nvPr>
        </p:nvSpPr>
        <p:spPr/>
        <p:txBody>
          <a:bodyPr/>
          <a:lstStyle/>
          <a:p>
            <a:fld id="{D3C1235B-C439-445A-BFE4-0BCE18BDE26F}" type="slidenum">
              <a:rPr lang="en-US" smtClean="0"/>
              <a:t>19</a:t>
            </a:fld>
            <a:endParaRPr lang="en-US"/>
          </a:p>
        </p:txBody>
      </p:sp>
    </p:spTree>
    <p:extLst>
      <p:ext uri="{BB962C8B-B14F-4D97-AF65-F5344CB8AC3E}">
        <p14:creationId xmlns:p14="http://schemas.microsoft.com/office/powerpoint/2010/main" val="2836055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9544-E547-458B-B25C-B64E8DC008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EAF81D-893D-4FBC-9A5C-30030002A1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4D89F7-EA3E-4B20-96B2-C68D8CF88C94}"/>
              </a:ext>
            </a:extLst>
          </p:cNvPr>
          <p:cNvSpPr>
            <a:spLocks noGrp="1"/>
          </p:cNvSpPr>
          <p:nvPr>
            <p:ph type="dt" sz="half" idx="10"/>
          </p:nvPr>
        </p:nvSpPr>
        <p:spPr/>
        <p:txBody>
          <a:bodyPr/>
          <a:lstStyle/>
          <a:p>
            <a:fld id="{46130F93-AD18-429B-A6CB-25A6B6CE754B}" type="datetimeFigureOut">
              <a:rPr lang="en-US" smtClean="0"/>
              <a:t>7/28/2021</a:t>
            </a:fld>
            <a:endParaRPr lang="en-US"/>
          </a:p>
        </p:txBody>
      </p:sp>
      <p:sp>
        <p:nvSpPr>
          <p:cNvPr id="5" name="Footer Placeholder 4">
            <a:extLst>
              <a:ext uri="{FF2B5EF4-FFF2-40B4-BE49-F238E27FC236}">
                <a16:creationId xmlns:a16="http://schemas.microsoft.com/office/drawing/2014/main" id="{62517F6F-3A02-4526-9CBA-4A25984466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D45763-44B6-4581-96CF-A3E79B9B4D8A}"/>
              </a:ext>
            </a:extLst>
          </p:cNvPr>
          <p:cNvSpPr>
            <a:spLocks noGrp="1"/>
          </p:cNvSpPr>
          <p:nvPr>
            <p:ph type="sldNum" sz="quarter" idx="12"/>
          </p:nvPr>
        </p:nvSpPr>
        <p:spPr/>
        <p:txBody>
          <a:bodyPr/>
          <a:lstStyle/>
          <a:p>
            <a:fld id="{F4E34898-F5C0-43A9-8AAF-66C9CFDD903D}" type="slidenum">
              <a:rPr lang="en-US" smtClean="0"/>
              <a:t>‹#›</a:t>
            </a:fld>
            <a:endParaRPr lang="en-US"/>
          </a:p>
        </p:txBody>
      </p:sp>
    </p:spTree>
    <p:extLst>
      <p:ext uri="{BB962C8B-B14F-4D97-AF65-F5344CB8AC3E}">
        <p14:creationId xmlns:p14="http://schemas.microsoft.com/office/powerpoint/2010/main" val="3803887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53242-B1A8-4C04-9504-701DB83695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7A1A3B-FAAA-4915-AA47-319AADFFB9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C0844C-6D2C-4AA8-9CF5-B1C9E6A00A00}"/>
              </a:ext>
            </a:extLst>
          </p:cNvPr>
          <p:cNvSpPr>
            <a:spLocks noGrp="1"/>
          </p:cNvSpPr>
          <p:nvPr>
            <p:ph type="dt" sz="half" idx="10"/>
          </p:nvPr>
        </p:nvSpPr>
        <p:spPr/>
        <p:txBody>
          <a:bodyPr/>
          <a:lstStyle/>
          <a:p>
            <a:fld id="{46130F93-AD18-429B-A6CB-25A6B6CE754B}" type="datetimeFigureOut">
              <a:rPr lang="en-US" smtClean="0"/>
              <a:t>7/28/2021</a:t>
            </a:fld>
            <a:endParaRPr lang="en-US"/>
          </a:p>
        </p:txBody>
      </p:sp>
      <p:sp>
        <p:nvSpPr>
          <p:cNvPr id="5" name="Footer Placeholder 4">
            <a:extLst>
              <a:ext uri="{FF2B5EF4-FFF2-40B4-BE49-F238E27FC236}">
                <a16:creationId xmlns:a16="http://schemas.microsoft.com/office/drawing/2014/main" id="{7D9DB934-2C06-4587-9C08-4F74BB5159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E00AAB-05A7-4293-951F-8DD3C259DAAE}"/>
              </a:ext>
            </a:extLst>
          </p:cNvPr>
          <p:cNvSpPr>
            <a:spLocks noGrp="1"/>
          </p:cNvSpPr>
          <p:nvPr>
            <p:ph type="sldNum" sz="quarter" idx="12"/>
          </p:nvPr>
        </p:nvSpPr>
        <p:spPr/>
        <p:txBody>
          <a:bodyPr/>
          <a:lstStyle/>
          <a:p>
            <a:fld id="{F4E34898-F5C0-43A9-8AAF-66C9CFDD903D}" type="slidenum">
              <a:rPr lang="en-US" smtClean="0"/>
              <a:t>‹#›</a:t>
            </a:fld>
            <a:endParaRPr lang="en-US"/>
          </a:p>
        </p:txBody>
      </p:sp>
    </p:spTree>
    <p:extLst>
      <p:ext uri="{BB962C8B-B14F-4D97-AF65-F5344CB8AC3E}">
        <p14:creationId xmlns:p14="http://schemas.microsoft.com/office/powerpoint/2010/main" val="406713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7D0B1F-5179-48D3-8DB3-F0D447847E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541203-7476-4533-8994-1B1C38B819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FE98E9-C5B9-4736-835A-3C224E5B1B0D}"/>
              </a:ext>
            </a:extLst>
          </p:cNvPr>
          <p:cNvSpPr>
            <a:spLocks noGrp="1"/>
          </p:cNvSpPr>
          <p:nvPr>
            <p:ph type="dt" sz="half" idx="10"/>
          </p:nvPr>
        </p:nvSpPr>
        <p:spPr/>
        <p:txBody>
          <a:bodyPr/>
          <a:lstStyle/>
          <a:p>
            <a:fld id="{46130F93-AD18-429B-A6CB-25A6B6CE754B}" type="datetimeFigureOut">
              <a:rPr lang="en-US" smtClean="0"/>
              <a:t>7/28/2021</a:t>
            </a:fld>
            <a:endParaRPr lang="en-US"/>
          </a:p>
        </p:txBody>
      </p:sp>
      <p:sp>
        <p:nvSpPr>
          <p:cNvPr id="5" name="Footer Placeholder 4">
            <a:extLst>
              <a:ext uri="{FF2B5EF4-FFF2-40B4-BE49-F238E27FC236}">
                <a16:creationId xmlns:a16="http://schemas.microsoft.com/office/drawing/2014/main" id="{B853D197-4690-4300-B536-4EF6C7ADB0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BB54B7-B605-4035-B584-2C46F743F7EE}"/>
              </a:ext>
            </a:extLst>
          </p:cNvPr>
          <p:cNvSpPr>
            <a:spLocks noGrp="1"/>
          </p:cNvSpPr>
          <p:nvPr>
            <p:ph type="sldNum" sz="quarter" idx="12"/>
          </p:nvPr>
        </p:nvSpPr>
        <p:spPr/>
        <p:txBody>
          <a:bodyPr/>
          <a:lstStyle/>
          <a:p>
            <a:fld id="{F4E34898-F5C0-43A9-8AAF-66C9CFDD903D}" type="slidenum">
              <a:rPr lang="en-US" smtClean="0"/>
              <a:t>‹#›</a:t>
            </a:fld>
            <a:endParaRPr lang="en-US"/>
          </a:p>
        </p:txBody>
      </p:sp>
    </p:spTree>
    <p:extLst>
      <p:ext uri="{BB962C8B-B14F-4D97-AF65-F5344CB8AC3E}">
        <p14:creationId xmlns:p14="http://schemas.microsoft.com/office/powerpoint/2010/main" val="1804147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550AE-CF48-40E2-B5E2-D16B3FB5BE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FD2A5E-30F9-4F8F-84D7-1148F8E6EB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D21F9-C735-4D94-98FD-A0BEBA3E003B}"/>
              </a:ext>
            </a:extLst>
          </p:cNvPr>
          <p:cNvSpPr>
            <a:spLocks noGrp="1"/>
          </p:cNvSpPr>
          <p:nvPr>
            <p:ph type="dt" sz="half" idx="10"/>
          </p:nvPr>
        </p:nvSpPr>
        <p:spPr/>
        <p:txBody>
          <a:bodyPr/>
          <a:lstStyle/>
          <a:p>
            <a:fld id="{46130F93-AD18-429B-A6CB-25A6B6CE754B}" type="datetimeFigureOut">
              <a:rPr lang="en-US" smtClean="0"/>
              <a:t>7/28/2021</a:t>
            </a:fld>
            <a:endParaRPr lang="en-US"/>
          </a:p>
        </p:txBody>
      </p:sp>
      <p:sp>
        <p:nvSpPr>
          <p:cNvPr id="5" name="Footer Placeholder 4">
            <a:extLst>
              <a:ext uri="{FF2B5EF4-FFF2-40B4-BE49-F238E27FC236}">
                <a16:creationId xmlns:a16="http://schemas.microsoft.com/office/drawing/2014/main" id="{58A72B01-FE9D-4810-9BA0-25B5E4BE78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77E165-8638-47CA-9C43-6425910DDC18}"/>
              </a:ext>
            </a:extLst>
          </p:cNvPr>
          <p:cNvSpPr>
            <a:spLocks noGrp="1"/>
          </p:cNvSpPr>
          <p:nvPr>
            <p:ph type="sldNum" sz="quarter" idx="12"/>
          </p:nvPr>
        </p:nvSpPr>
        <p:spPr/>
        <p:txBody>
          <a:bodyPr/>
          <a:lstStyle/>
          <a:p>
            <a:fld id="{F4E34898-F5C0-43A9-8AAF-66C9CFDD903D}" type="slidenum">
              <a:rPr lang="en-US" smtClean="0"/>
              <a:t>‹#›</a:t>
            </a:fld>
            <a:endParaRPr lang="en-US"/>
          </a:p>
        </p:txBody>
      </p:sp>
    </p:spTree>
    <p:extLst>
      <p:ext uri="{BB962C8B-B14F-4D97-AF65-F5344CB8AC3E}">
        <p14:creationId xmlns:p14="http://schemas.microsoft.com/office/powerpoint/2010/main" val="1327947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4959E-C0BA-4FF5-990A-2A8E9C7E87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3A41E8-E80A-40B7-AD77-9B5AF36F08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74C06E-5951-4512-BF8D-69432589D543}"/>
              </a:ext>
            </a:extLst>
          </p:cNvPr>
          <p:cNvSpPr>
            <a:spLocks noGrp="1"/>
          </p:cNvSpPr>
          <p:nvPr>
            <p:ph type="dt" sz="half" idx="10"/>
          </p:nvPr>
        </p:nvSpPr>
        <p:spPr/>
        <p:txBody>
          <a:bodyPr/>
          <a:lstStyle/>
          <a:p>
            <a:fld id="{46130F93-AD18-429B-A6CB-25A6B6CE754B}" type="datetimeFigureOut">
              <a:rPr lang="en-US" smtClean="0"/>
              <a:t>7/28/2021</a:t>
            </a:fld>
            <a:endParaRPr lang="en-US"/>
          </a:p>
        </p:txBody>
      </p:sp>
      <p:sp>
        <p:nvSpPr>
          <p:cNvPr id="5" name="Footer Placeholder 4">
            <a:extLst>
              <a:ext uri="{FF2B5EF4-FFF2-40B4-BE49-F238E27FC236}">
                <a16:creationId xmlns:a16="http://schemas.microsoft.com/office/drawing/2014/main" id="{A974A9CA-EB2B-4A9F-A797-957D3AA482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A75F17-D168-4135-A154-B97EA835BE3A}"/>
              </a:ext>
            </a:extLst>
          </p:cNvPr>
          <p:cNvSpPr>
            <a:spLocks noGrp="1"/>
          </p:cNvSpPr>
          <p:nvPr>
            <p:ph type="sldNum" sz="quarter" idx="12"/>
          </p:nvPr>
        </p:nvSpPr>
        <p:spPr/>
        <p:txBody>
          <a:bodyPr/>
          <a:lstStyle/>
          <a:p>
            <a:fld id="{F4E34898-F5C0-43A9-8AAF-66C9CFDD903D}" type="slidenum">
              <a:rPr lang="en-US" smtClean="0"/>
              <a:t>‹#›</a:t>
            </a:fld>
            <a:endParaRPr lang="en-US"/>
          </a:p>
        </p:txBody>
      </p:sp>
    </p:spTree>
    <p:extLst>
      <p:ext uri="{BB962C8B-B14F-4D97-AF65-F5344CB8AC3E}">
        <p14:creationId xmlns:p14="http://schemas.microsoft.com/office/powerpoint/2010/main" val="3049874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AC284-2070-47CB-AAAB-099E636F54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1CBA1B-E897-4DF9-BFB9-5021C0E513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9326FD-83F9-410F-9212-872A1B8F14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B583C3-6CA8-4230-8539-8789D78A2A21}"/>
              </a:ext>
            </a:extLst>
          </p:cNvPr>
          <p:cNvSpPr>
            <a:spLocks noGrp="1"/>
          </p:cNvSpPr>
          <p:nvPr>
            <p:ph type="dt" sz="half" idx="10"/>
          </p:nvPr>
        </p:nvSpPr>
        <p:spPr/>
        <p:txBody>
          <a:bodyPr/>
          <a:lstStyle/>
          <a:p>
            <a:fld id="{46130F93-AD18-429B-A6CB-25A6B6CE754B}" type="datetimeFigureOut">
              <a:rPr lang="en-US" smtClean="0"/>
              <a:t>7/28/2021</a:t>
            </a:fld>
            <a:endParaRPr lang="en-US"/>
          </a:p>
        </p:txBody>
      </p:sp>
      <p:sp>
        <p:nvSpPr>
          <p:cNvPr id="6" name="Footer Placeholder 5">
            <a:extLst>
              <a:ext uri="{FF2B5EF4-FFF2-40B4-BE49-F238E27FC236}">
                <a16:creationId xmlns:a16="http://schemas.microsoft.com/office/drawing/2014/main" id="{90CCC23C-F30E-46F7-B519-F6D20C7307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33B278-D274-457A-B56E-FE446D2888F8}"/>
              </a:ext>
            </a:extLst>
          </p:cNvPr>
          <p:cNvSpPr>
            <a:spLocks noGrp="1"/>
          </p:cNvSpPr>
          <p:nvPr>
            <p:ph type="sldNum" sz="quarter" idx="12"/>
          </p:nvPr>
        </p:nvSpPr>
        <p:spPr/>
        <p:txBody>
          <a:bodyPr/>
          <a:lstStyle/>
          <a:p>
            <a:fld id="{F4E34898-F5C0-43A9-8AAF-66C9CFDD903D}" type="slidenum">
              <a:rPr lang="en-US" smtClean="0"/>
              <a:t>‹#›</a:t>
            </a:fld>
            <a:endParaRPr lang="en-US"/>
          </a:p>
        </p:txBody>
      </p:sp>
    </p:spTree>
    <p:extLst>
      <p:ext uri="{BB962C8B-B14F-4D97-AF65-F5344CB8AC3E}">
        <p14:creationId xmlns:p14="http://schemas.microsoft.com/office/powerpoint/2010/main" val="3289326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9475D-6239-43D0-9B9C-FCE21DBA24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2037AF-0F4A-4578-9F8C-4FF63EB4C3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F4C697-8FEB-4C62-A118-2926BF6CAE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C5189A-F687-4AAF-9B06-5D1AB0620A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934218-ED5E-4606-8AB6-608DFF2094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F3FE1E-2F29-4C66-B91B-7AC89508C41E}"/>
              </a:ext>
            </a:extLst>
          </p:cNvPr>
          <p:cNvSpPr>
            <a:spLocks noGrp="1"/>
          </p:cNvSpPr>
          <p:nvPr>
            <p:ph type="dt" sz="half" idx="10"/>
          </p:nvPr>
        </p:nvSpPr>
        <p:spPr/>
        <p:txBody>
          <a:bodyPr/>
          <a:lstStyle/>
          <a:p>
            <a:fld id="{46130F93-AD18-429B-A6CB-25A6B6CE754B}" type="datetimeFigureOut">
              <a:rPr lang="en-US" smtClean="0"/>
              <a:t>7/28/2021</a:t>
            </a:fld>
            <a:endParaRPr lang="en-US"/>
          </a:p>
        </p:txBody>
      </p:sp>
      <p:sp>
        <p:nvSpPr>
          <p:cNvPr id="8" name="Footer Placeholder 7">
            <a:extLst>
              <a:ext uri="{FF2B5EF4-FFF2-40B4-BE49-F238E27FC236}">
                <a16:creationId xmlns:a16="http://schemas.microsoft.com/office/drawing/2014/main" id="{037A1B29-152F-4CA0-96DB-FEE82FE41F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034A27-815D-4E7E-8DBA-E6880EF89204}"/>
              </a:ext>
            </a:extLst>
          </p:cNvPr>
          <p:cNvSpPr>
            <a:spLocks noGrp="1"/>
          </p:cNvSpPr>
          <p:nvPr>
            <p:ph type="sldNum" sz="quarter" idx="12"/>
          </p:nvPr>
        </p:nvSpPr>
        <p:spPr/>
        <p:txBody>
          <a:bodyPr/>
          <a:lstStyle/>
          <a:p>
            <a:fld id="{F4E34898-F5C0-43A9-8AAF-66C9CFDD903D}" type="slidenum">
              <a:rPr lang="en-US" smtClean="0"/>
              <a:t>‹#›</a:t>
            </a:fld>
            <a:endParaRPr lang="en-US"/>
          </a:p>
        </p:txBody>
      </p:sp>
    </p:spTree>
    <p:extLst>
      <p:ext uri="{BB962C8B-B14F-4D97-AF65-F5344CB8AC3E}">
        <p14:creationId xmlns:p14="http://schemas.microsoft.com/office/powerpoint/2010/main" val="3273523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564C6-4E77-4941-BC1C-9F6BA22DF1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3FFE58-2203-431F-8BBF-9468DE057996}"/>
              </a:ext>
            </a:extLst>
          </p:cNvPr>
          <p:cNvSpPr>
            <a:spLocks noGrp="1"/>
          </p:cNvSpPr>
          <p:nvPr>
            <p:ph type="dt" sz="half" idx="10"/>
          </p:nvPr>
        </p:nvSpPr>
        <p:spPr/>
        <p:txBody>
          <a:bodyPr/>
          <a:lstStyle/>
          <a:p>
            <a:fld id="{46130F93-AD18-429B-A6CB-25A6B6CE754B}" type="datetimeFigureOut">
              <a:rPr lang="en-US" smtClean="0"/>
              <a:t>7/28/2021</a:t>
            </a:fld>
            <a:endParaRPr lang="en-US"/>
          </a:p>
        </p:txBody>
      </p:sp>
      <p:sp>
        <p:nvSpPr>
          <p:cNvPr id="4" name="Footer Placeholder 3">
            <a:extLst>
              <a:ext uri="{FF2B5EF4-FFF2-40B4-BE49-F238E27FC236}">
                <a16:creationId xmlns:a16="http://schemas.microsoft.com/office/drawing/2014/main" id="{31F79CAC-3ACE-4D7B-AFEF-210007FE08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341E8B-406F-4829-AC44-E70FE7D67A68}"/>
              </a:ext>
            </a:extLst>
          </p:cNvPr>
          <p:cNvSpPr>
            <a:spLocks noGrp="1"/>
          </p:cNvSpPr>
          <p:nvPr>
            <p:ph type="sldNum" sz="quarter" idx="12"/>
          </p:nvPr>
        </p:nvSpPr>
        <p:spPr/>
        <p:txBody>
          <a:bodyPr/>
          <a:lstStyle/>
          <a:p>
            <a:fld id="{F4E34898-F5C0-43A9-8AAF-66C9CFDD903D}" type="slidenum">
              <a:rPr lang="en-US" smtClean="0"/>
              <a:t>‹#›</a:t>
            </a:fld>
            <a:endParaRPr lang="en-US"/>
          </a:p>
        </p:txBody>
      </p:sp>
    </p:spTree>
    <p:extLst>
      <p:ext uri="{BB962C8B-B14F-4D97-AF65-F5344CB8AC3E}">
        <p14:creationId xmlns:p14="http://schemas.microsoft.com/office/powerpoint/2010/main" val="2404548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2D37EA-02C8-4A00-9312-DBB0C5B86D0F}"/>
              </a:ext>
            </a:extLst>
          </p:cNvPr>
          <p:cNvSpPr>
            <a:spLocks noGrp="1"/>
          </p:cNvSpPr>
          <p:nvPr>
            <p:ph type="dt" sz="half" idx="10"/>
          </p:nvPr>
        </p:nvSpPr>
        <p:spPr/>
        <p:txBody>
          <a:bodyPr/>
          <a:lstStyle/>
          <a:p>
            <a:fld id="{46130F93-AD18-429B-A6CB-25A6B6CE754B}" type="datetimeFigureOut">
              <a:rPr lang="en-US" smtClean="0"/>
              <a:t>7/28/2021</a:t>
            </a:fld>
            <a:endParaRPr lang="en-US"/>
          </a:p>
        </p:txBody>
      </p:sp>
      <p:sp>
        <p:nvSpPr>
          <p:cNvPr id="3" name="Footer Placeholder 2">
            <a:extLst>
              <a:ext uri="{FF2B5EF4-FFF2-40B4-BE49-F238E27FC236}">
                <a16:creationId xmlns:a16="http://schemas.microsoft.com/office/drawing/2014/main" id="{F9EFF8BB-DC55-4353-8EAF-2496C470A2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43A927-EA1A-4909-84E2-21FA7998DA54}"/>
              </a:ext>
            </a:extLst>
          </p:cNvPr>
          <p:cNvSpPr>
            <a:spLocks noGrp="1"/>
          </p:cNvSpPr>
          <p:nvPr>
            <p:ph type="sldNum" sz="quarter" idx="12"/>
          </p:nvPr>
        </p:nvSpPr>
        <p:spPr/>
        <p:txBody>
          <a:bodyPr/>
          <a:lstStyle/>
          <a:p>
            <a:fld id="{F4E34898-F5C0-43A9-8AAF-66C9CFDD903D}" type="slidenum">
              <a:rPr lang="en-US" smtClean="0"/>
              <a:t>‹#›</a:t>
            </a:fld>
            <a:endParaRPr lang="en-US"/>
          </a:p>
        </p:txBody>
      </p:sp>
    </p:spTree>
    <p:extLst>
      <p:ext uri="{BB962C8B-B14F-4D97-AF65-F5344CB8AC3E}">
        <p14:creationId xmlns:p14="http://schemas.microsoft.com/office/powerpoint/2010/main" val="3059000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37C7C-A869-4056-BFE9-D0CA1A4F4F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DBF326-5313-419C-867D-4FF3F73BAD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38E297-24DE-4A81-B247-3ABABFF287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DA1670-3897-4474-9D9A-5E997FA69633}"/>
              </a:ext>
            </a:extLst>
          </p:cNvPr>
          <p:cNvSpPr>
            <a:spLocks noGrp="1"/>
          </p:cNvSpPr>
          <p:nvPr>
            <p:ph type="dt" sz="half" idx="10"/>
          </p:nvPr>
        </p:nvSpPr>
        <p:spPr/>
        <p:txBody>
          <a:bodyPr/>
          <a:lstStyle/>
          <a:p>
            <a:fld id="{46130F93-AD18-429B-A6CB-25A6B6CE754B}" type="datetimeFigureOut">
              <a:rPr lang="en-US" smtClean="0"/>
              <a:t>7/28/2021</a:t>
            </a:fld>
            <a:endParaRPr lang="en-US"/>
          </a:p>
        </p:txBody>
      </p:sp>
      <p:sp>
        <p:nvSpPr>
          <p:cNvPr id="6" name="Footer Placeholder 5">
            <a:extLst>
              <a:ext uri="{FF2B5EF4-FFF2-40B4-BE49-F238E27FC236}">
                <a16:creationId xmlns:a16="http://schemas.microsoft.com/office/drawing/2014/main" id="{81A0F743-6666-4ACC-BD2E-2E2A240B60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35214A-6B8B-43CA-AF64-9B0C619DAD06}"/>
              </a:ext>
            </a:extLst>
          </p:cNvPr>
          <p:cNvSpPr>
            <a:spLocks noGrp="1"/>
          </p:cNvSpPr>
          <p:nvPr>
            <p:ph type="sldNum" sz="quarter" idx="12"/>
          </p:nvPr>
        </p:nvSpPr>
        <p:spPr/>
        <p:txBody>
          <a:bodyPr/>
          <a:lstStyle/>
          <a:p>
            <a:fld id="{F4E34898-F5C0-43A9-8AAF-66C9CFDD903D}" type="slidenum">
              <a:rPr lang="en-US" smtClean="0"/>
              <a:t>‹#›</a:t>
            </a:fld>
            <a:endParaRPr lang="en-US"/>
          </a:p>
        </p:txBody>
      </p:sp>
    </p:spTree>
    <p:extLst>
      <p:ext uri="{BB962C8B-B14F-4D97-AF65-F5344CB8AC3E}">
        <p14:creationId xmlns:p14="http://schemas.microsoft.com/office/powerpoint/2010/main" val="151830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FE2A6-9D1B-4221-B27E-DACFD44583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BA4460-C103-46B9-8620-0D3FBE2E26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536062-82C3-49B2-BD8D-28695119C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6DC4E1-A5BB-4A20-B36E-7369CAD34755}"/>
              </a:ext>
            </a:extLst>
          </p:cNvPr>
          <p:cNvSpPr>
            <a:spLocks noGrp="1"/>
          </p:cNvSpPr>
          <p:nvPr>
            <p:ph type="dt" sz="half" idx="10"/>
          </p:nvPr>
        </p:nvSpPr>
        <p:spPr/>
        <p:txBody>
          <a:bodyPr/>
          <a:lstStyle/>
          <a:p>
            <a:fld id="{46130F93-AD18-429B-A6CB-25A6B6CE754B}" type="datetimeFigureOut">
              <a:rPr lang="en-US" smtClean="0"/>
              <a:t>7/28/2021</a:t>
            </a:fld>
            <a:endParaRPr lang="en-US"/>
          </a:p>
        </p:txBody>
      </p:sp>
      <p:sp>
        <p:nvSpPr>
          <p:cNvPr id="6" name="Footer Placeholder 5">
            <a:extLst>
              <a:ext uri="{FF2B5EF4-FFF2-40B4-BE49-F238E27FC236}">
                <a16:creationId xmlns:a16="http://schemas.microsoft.com/office/drawing/2014/main" id="{5390A7B4-F646-4D69-9311-728ADD2D05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D72596-4CFE-44EA-9FD4-0665D30A8C91}"/>
              </a:ext>
            </a:extLst>
          </p:cNvPr>
          <p:cNvSpPr>
            <a:spLocks noGrp="1"/>
          </p:cNvSpPr>
          <p:nvPr>
            <p:ph type="sldNum" sz="quarter" idx="12"/>
          </p:nvPr>
        </p:nvSpPr>
        <p:spPr/>
        <p:txBody>
          <a:bodyPr/>
          <a:lstStyle/>
          <a:p>
            <a:fld id="{F4E34898-F5C0-43A9-8AAF-66C9CFDD903D}" type="slidenum">
              <a:rPr lang="en-US" smtClean="0"/>
              <a:t>‹#›</a:t>
            </a:fld>
            <a:endParaRPr lang="en-US"/>
          </a:p>
        </p:txBody>
      </p:sp>
    </p:spTree>
    <p:extLst>
      <p:ext uri="{BB962C8B-B14F-4D97-AF65-F5344CB8AC3E}">
        <p14:creationId xmlns:p14="http://schemas.microsoft.com/office/powerpoint/2010/main" val="1643397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70EA06-B466-4255-AF5F-C28D1CB44F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46757F-91D2-437B-9374-CB88E53DAC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64F4A2-2D1F-409B-B510-0D8E54AB0D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130F93-AD18-429B-A6CB-25A6B6CE754B}" type="datetimeFigureOut">
              <a:rPr lang="en-US" smtClean="0"/>
              <a:t>7/28/2021</a:t>
            </a:fld>
            <a:endParaRPr lang="en-US"/>
          </a:p>
        </p:txBody>
      </p:sp>
      <p:sp>
        <p:nvSpPr>
          <p:cNvPr id="5" name="Footer Placeholder 4">
            <a:extLst>
              <a:ext uri="{FF2B5EF4-FFF2-40B4-BE49-F238E27FC236}">
                <a16:creationId xmlns:a16="http://schemas.microsoft.com/office/drawing/2014/main" id="{119E8D7F-287C-43DD-BEFD-2078095420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7BDC6D-8800-4A29-B00D-22680CE837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E34898-F5C0-43A9-8AAF-66C9CFDD903D}" type="slidenum">
              <a:rPr lang="en-US" smtClean="0"/>
              <a:t>‹#›</a:t>
            </a:fld>
            <a:endParaRPr lang="en-US"/>
          </a:p>
        </p:txBody>
      </p:sp>
    </p:spTree>
    <p:extLst>
      <p:ext uri="{BB962C8B-B14F-4D97-AF65-F5344CB8AC3E}">
        <p14:creationId xmlns:p14="http://schemas.microsoft.com/office/powerpoint/2010/main" val="2812027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iRik-TNiTtA&amp;t=2499s" TargetMode="External"/><Relationship Id="rId7" Type="http://schemas.openxmlformats.org/officeDocument/2006/relationships/hyperlink" Target="https://www.confluent.io/blog/multi-region-data-replication/?_ga=2.131477967.1574287034.1626797424-281928908.1626282118&amp;_gac=1.16445380.1626282129.CjwKCAjwlrqHBhByEiwAnLmYULWkShGl4iqnNiInJ67GJyf3BAu0s6uXkH1Qh2LdaxrI2jGvYy29vxoCI6oQAvD_BwE" TargetMode="External"/><Relationship Id="rId2" Type="http://schemas.openxmlformats.org/officeDocument/2006/relationships/hyperlink" Target="https://docs.confluent.io/platform/current/multi-dc-deployments/multi-region-architectures.html" TargetMode="External"/><Relationship Id="rId1" Type="http://schemas.openxmlformats.org/officeDocument/2006/relationships/slideLayout" Target="../slideLayouts/slideLayout7.xml"/><Relationship Id="rId6" Type="http://schemas.openxmlformats.org/officeDocument/2006/relationships/hyperlink" Target="https://www.altoros.com/blog/multi-cluster-deployment-options-for-apache-kafka-pros-and-cons/" TargetMode="External"/><Relationship Id="rId5" Type="http://schemas.openxmlformats.org/officeDocument/2006/relationships/hyperlink" Target="https://sonamvermani.medium.com/kafka-stretch-clusters-844813df7f49" TargetMode="External"/><Relationship Id="rId4" Type="http://schemas.openxmlformats.org/officeDocument/2006/relationships/hyperlink" Target="https://developer.confluent.io/podcast/disaster-recovery-with-multi-region-clusters-in-confluent-platform-ft-anna-mcdonald-and-mitch-henderson?_ga=2.131477967.1574287034.1626797424-281928908.1626282118&amp;_gac=1.16445380.1626282129.CjwKCAjwlrqHBhByEiwAnLmYULWkShGl4iqnNiInJ67GJyf3BAu0s6uXkH1Qh2LdaxrI2jGvYy29vxoCI6oQAvD_BwE"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51EA9A5-2DFF-4E0B-94E7-8C76AA8B3AF8}"/>
              </a:ext>
            </a:extLst>
          </p:cNvPr>
          <p:cNvSpPr>
            <a:spLocks noGrp="1"/>
          </p:cNvSpPr>
          <p:nvPr>
            <p:ph type="title"/>
          </p:nvPr>
        </p:nvSpPr>
        <p:spPr>
          <a:xfrm>
            <a:off x="643467" y="640080"/>
            <a:ext cx="3096427" cy="5613236"/>
          </a:xfrm>
        </p:spPr>
        <p:txBody>
          <a:bodyPr anchor="ctr">
            <a:normAutofit/>
          </a:bodyPr>
          <a:lstStyle/>
          <a:p>
            <a:r>
              <a:rPr lang="en-US">
                <a:solidFill>
                  <a:srgbClr val="FFFFFF"/>
                </a:solidFill>
                <a:cs typeface="Calibri Light"/>
              </a:rPr>
              <a:t>Stretch Cluster</a:t>
            </a:r>
          </a:p>
        </p:txBody>
      </p:sp>
      <p:sp>
        <p:nvSpPr>
          <p:cNvPr id="3" name="Content Placeholder 2">
            <a:extLst>
              <a:ext uri="{FF2B5EF4-FFF2-40B4-BE49-F238E27FC236}">
                <a16:creationId xmlns:a16="http://schemas.microsoft.com/office/drawing/2014/main" id="{44C58517-C7CE-4C2C-980E-EB275210E00A}"/>
              </a:ext>
            </a:extLst>
          </p:cNvPr>
          <p:cNvSpPr>
            <a:spLocks noGrp="1"/>
          </p:cNvSpPr>
          <p:nvPr>
            <p:ph idx="1"/>
          </p:nvPr>
        </p:nvSpPr>
        <p:spPr>
          <a:xfrm>
            <a:off x="4699818" y="640081"/>
            <a:ext cx="6894236" cy="3068889"/>
          </a:xfrm>
        </p:spPr>
        <p:txBody>
          <a:bodyPr vert="horz" lIns="91440" tIns="45720" rIns="91440" bIns="45720" rtlCol="0" anchor="ctr">
            <a:normAutofit fontScale="55000" lnSpcReduction="20000"/>
          </a:bodyPr>
          <a:lstStyle/>
          <a:p>
            <a:pPr marL="0" indent="0">
              <a:buNone/>
            </a:pPr>
            <a:endParaRPr lang="en-US" sz="1900" dirty="0">
              <a:cs typeface="Calibri"/>
            </a:endParaRPr>
          </a:p>
          <a:p>
            <a:pPr marL="0" indent="0">
              <a:buNone/>
            </a:pPr>
            <a:endParaRPr lang="en-US" sz="1900" dirty="0">
              <a:cs typeface="Calibri"/>
            </a:endParaRPr>
          </a:p>
          <a:p>
            <a:pPr marL="0" indent="0">
              <a:buNone/>
            </a:pPr>
            <a:r>
              <a:rPr lang="en-US" sz="3800" u="sng" dirty="0">
                <a:cs typeface="Calibri"/>
              </a:rPr>
              <a:t>What is Stretch Cluster ?</a:t>
            </a:r>
          </a:p>
          <a:p>
            <a:pPr marL="0" indent="0">
              <a:buNone/>
            </a:pPr>
            <a:endParaRPr lang="en-US" sz="3800" u="sng" dirty="0">
              <a:cs typeface="Calibri"/>
            </a:endParaRPr>
          </a:p>
          <a:p>
            <a:pPr marL="0" indent="0">
              <a:buNone/>
            </a:pPr>
            <a:r>
              <a:rPr lang="en-US" sz="2900" dirty="0">
                <a:ea typeface="+mn-lt"/>
                <a:cs typeface="+mn-lt"/>
              </a:rPr>
              <a:t>Kafka when run as a cluster of one or more servers that can span across multiple Datacenters or cloud regions, such clusters are called as stretch cluster.</a:t>
            </a:r>
          </a:p>
          <a:p>
            <a:pPr marL="0" indent="0">
              <a:buNone/>
            </a:pPr>
            <a:endParaRPr lang="en-US" sz="2900" dirty="0">
              <a:ea typeface="+mn-lt"/>
              <a:cs typeface="+mn-lt"/>
            </a:endParaRPr>
          </a:p>
          <a:p>
            <a:pPr marL="0" indent="0">
              <a:buNone/>
            </a:pPr>
            <a:r>
              <a:rPr lang="en-US" sz="2900" dirty="0">
                <a:ea typeface="+mn-lt"/>
                <a:cs typeface="+mn-lt"/>
              </a:rPr>
              <a:t>A </a:t>
            </a:r>
            <a:r>
              <a:rPr lang="en-US" sz="2900" i="1" dirty="0">
                <a:ea typeface="+mn-lt"/>
                <a:cs typeface="+mn-lt"/>
              </a:rPr>
              <a:t>stretched cluster</a:t>
            </a:r>
            <a:r>
              <a:rPr lang="en-US" sz="2900" dirty="0">
                <a:ea typeface="+mn-lt"/>
                <a:cs typeface="+mn-lt"/>
              </a:rPr>
              <a:t> is a single logical cluster comprising several physical ones. Replicas are evenly distributed between physical clusters using the rack awareness feature of Kafka, while client applications are unaware of multiple clusters.</a:t>
            </a:r>
            <a:endParaRPr lang="en-US" sz="2900" dirty="0"/>
          </a:p>
          <a:p>
            <a:pPr marL="0" indent="0">
              <a:buNone/>
            </a:pPr>
            <a:endParaRPr lang="en-US" sz="1900" dirty="0">
              <a:ea typeface="+mn-lt"/>
              <a:cs typeface="+mn-lt"/>
            </a:endParaRPr>
          </a:p>
          <a:p>
            <a:pPr marL="0" indent="0">
              <a:buNone/>
            </a:pPr>
            <a:endParaRPr lang="en-US" sz="1900" dirty="0">
              <a:cs typeface="Calibri"/>
            </a:endParaRPr>
          </a:p>
          <a:p>
            <a:pPr marL="0" indent="0">
              <a:buNone/>
            </a:pPr>
            <a:endParaRPr lang="en-US" sz="1900" dirty="0">
              <a:cs typeface="Calibri"/>
            </a:endParaRPr>
          </a:p>
          <a:p>
            <a:endParaRPr lang="en-US" sz="1900" dirty="0">
              <a:cs typeface="Calibri"/>
            </a:endParaRPr>
          </a:p>
        </p:txBody>
      </p:sp>
      <p:pic>
        <p:nvPicPr>
          <p:cNvPr id="4" name="Picture 4" descr="A picture containing diagram&#10;&#10;Description automatically generated">
            <a:extLst>
              <a:ext uri="{FF2B5EF4-FFF2-40B4-BE49-F238E27FC236}">
                <a16:creationId xmlns:a16="http://schemas.microsoft.com/office/drawing/2014/main" id="{65E72404-81A0-4281-8169-21D77980559B}"/>
              </a:ext>
            </a:extLst>
          </p:cNvPr>
          <p:cNvPicPr>
            <a:picLocks noChangeAspect="1"/>
          </p:cNvPicPr>
          <p:nvPr/>
        </p:nvPicPr>
        <p:blipFill>
          <a:blip r:embed="rId2"/>
          <a:stretch>
            <a:fillRect/>
          </a:stretch>
        </p:blipFill>
        <p:spPr>
          <a:xfrm>
            <a:off x="4654297" y="4049453"/>
            <a:ext cx="6894236" cy="2412982"/>
          </a:xfrm>
          <a:prstGeom prst="rect">
            <a:avLst/>
          </a:prstGeom>
        </p:spPr>
      </p:pic>
    </p:spTree>
    <p:extLst>
      <p:ext uri="{BB962C8B-B14F-4D97-AF65-F5344CB8AC3E}">
        <p14:creationId xmlns:p14="http://schemas.microsoft.com/office/powerpoint/2010/main" val="322370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Shape 7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651F06D-485B-4F98-A8DA-B6DFE2C97A7B}"/>
              </a:ext>
            </a:extLst>
          </p:cNvPr>
          <p:cNvSpPr>
            <a:spLocks noGrp="1"/>
          </p:cNvSpPr>
          <p:nvPr>
            <p:ph type="title"/>
          </p:nvPr>
        </p:nvSpPr>
        <p:spPr>
          <a:xfrm>
            <a:off x="807490" y="1340642"/>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Stretch Cluster – Disaster in one DC.</a:t>
            </a:r>
          </a:p>
        </p:txBody>
      </p:sp>
      <p:pic>
        <p:nvPicPr>
          <p:cNvPr id="4" name="Picture 3">
            <a:extLst>
              <a:ext uri="{FF2B5EF4-FFF2-40B4-BE49-F238E27FC236}">
                <a16:creationId xmlns:a16="http://schemas.microsoft.com/office/drawing/2014/main" id="{90D3F4A6-6499-4DCF-93FE-840705BC06D8}"/>
              </a:ext>
            </a:extLst>
          </p:cNvPr>
          <p:cNvPicPr>
            <a:picLocks noChangeAspect="1"/>
          </p:cNvPicPr>
          <p:nvPr/>
        </p:nvPicPr>
        <p:blipFill>
          <a:blip r:embed="rId2"/>
          <a:stretch>
            <a:fillRect/>
          </a:stretch>
        </p:blipFill>
        <p:spPr>
          <a:xfrm>
            <a:off x="4502428" y="1207083"/>
            <a:ext cx="7225748" cy="4443834"/>
          </a:xfrm>
          <a:prstGeom prst="rect">
            <a:avLst/>
          </a:prstGeom>
        </p:spPr>
      </p:pic>
    </p:spTree>
    <p:extLst>
      <p:ext uri="{BB962C8B-B14F-4D97-AF65-F5344CB8AC3E}">
        <p14:creationId xmlns:p14="http://schemas.microsoft.com/office/powerpoint/2010/main" val="3135770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9B58C7-FD8E-478E-BF91-1CA5841E6DF1}"/>
              </a:ext>
            </a:extLst>
          </p:cNvPr>
          <p:cNvSpPr txBox="1"/>
          <p:nvPr/>
        </p:nvSpPr>
        <p:spPr>
          <a:xfrm>
            <a:off x="1630260" y="834807"/>
            <a:ext cx="1255857" cy="246221"/>
          </a:xfrm>
          <a:prstGeom prst="rect">
            <a:avLst/>
          </a:prstGeom>
          <a:noFill/>
        </p:spPr>
        <p:txBody>
          <a:bodyPr wrap="square" rtlCol="0">
            <a:spAutoFit/>
          </a:bodyPr>
          <a:lstStyle/>
          <a:p>
            <a:r>
              <a:rPr lang="en-US" sz="1000" b="1"/>
              <a:t>Datacenter-1</a:t>
            </a:r>
          </a:p>
        </p:txBody>
      </p:sp>
      <p:sp>
        <p:nvSpPr>
          <p:cNvPr id="8" name="TextBox 7">
            <a:extLst>
              <a:ext uri="{FF2B5EF4-FFF2-40B4-BE49-F238E27FC236}">
                <a16:creationId xmlns:a16="http://schemas.microsoft.com/office/drawing/2014/main" id="{BB1FE53C-77C8-49BC-9B9B-06E51B288AF7}"/>
              </a:ext>
            </a:extLst>
          </p:cNvPr>
          <p:cNvSpPr txBox="1"/>
          <p:nvPr/>
        </p:nvSpPr>
        <p:spPr>
          <a:xfrm>
            <a:off x="4096760" y="826630"/>
            <a:ext cx="1290996" cy="246221"/>
          </a:xfrm>
          <a:prstGeom prst="rect">
            <a:avLst/>
          </a:prstGeom>
          <a:noFill/>
        </p:spPr>
        <p:txBody>
          <a:bodyPr wrap="square" rtlCol="0">
            <a:spAutoFit/>
          </a:bodyPr>
          <a:lstStyle/>
          <a:p>
            <a:r>
              <a:rPr lang="en-US" sz="1000" b="1"/>
              <a:t>Datacenter-2</a:t>
            </a:r>
          </a:p>
        </p:txBody>
      </p:sp>
      <p:sp>
        <p:nvSpPr>
          <p:cNvPr id="10" name="TextBox 9">
            <a:extLst>
              <a:ext uri="{FF2B5EF4-FFF2-40B4-BE49-F238E27FC236}">
                <a16:creationId xmlns:a16="http://schemas.microsoft.com/office/drawing/2014/main" id="{7D0A99CD-F402-4F2C-84CD-424B403A327F}"/>
              </a:ext>
            </a:extLst>
          </p:cNvPr>
          <p:cNvSpPr txBox="1"/>
          <p:nvPr/>
        </p:nvSpPr>
        <p:spPr>
          <a:xfrm rot="16200000">
            <a:off x="1355705" y="1214072"/>
            <a:ext cx="529363" cy="369332"/>
          </a:xfrm>
          <a:prstGeom prst="rect">
            <a:avLst/>
          </a:prstGeom>
          <a:noFill/>
        </p:spPr>
        <p:txBody>
          <a:bodyPr wrap="square" rtlCol="0">
            <a:spAutoFit/>
          </a:bodyPr>
          <a:lstStyle/>
          <a:p>
            <a:r>
              <a:rPr lang="en-US">
                <a:ln w="0"/>
                <a:solidFill>
                  <a:schemeClr val="accent1"/>
                </a:solidFill>
                <a:effectLst>
                  <a:outerShdw blurRad="38100" dist="25400" dir="5400000" algn="ctr" rotWithShape="0">
                    <a:srgbClr val="6E747A">
                      <a:alpha val="43000"/>
                    </a:srgbClr>
                  </a:outerShdw>
                </a:effectLst>
              </a:rPr>
              <a:t>INT</a:t>
            </a:r>
          </a:p>
        </p:txBody>
      </p:sp>
      <p:sp>
        <p:nvSpPr>
          <p:cNvPr id="11" name="Rectangle 10">
            <a:extLst>
              <a:ext uri="{FF2B5EF4-FFF2-40B4-BE49-F238E27FC236}">
                <a16:creationId xmlns:a16="http://schemas.microsoft.com/office/drawing/2014/main" id="{DFADBE99-CD77-4105-B6E7-A52F7C433F2F}"/>
              </a:ext>
            </a:extLst>
          </p:cNvPr>
          <p:cNvSpPr/>
          <p:nvPr/>
        </p:nvSpPr>
        <p:spPr>
          <a:xfrm>
            <a:off x="1475075" y="493158"/>
            <a:ext cx="9345768" cy="2208721"/>
          </a:xfrm>
          <a:prstGeom prst="rect">
            <a:avLst/>
          </a:prstGeom>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39" name="Group 38">
            <a:extLst>
              <a:ext uri="{FF2B5EF4-FFF2-40B4-BE49-F238E27FC236}">
                <a16:creationId xmlns:a16="http://schemas.microsoft.com/office/drawing/2014/main" id="{8A1616E6-7272-46B5-9C5B-A105E663C5DD}"/>
              </a:ext>
            </a:extLst>
          </p:cNvPr>
          <p:cNvGrpSpPr/>
          <p:nvPr/>
        </p:nvGrpSpPr>
        <p:grpSpPr>
          <a:xfrm>
            <a:off x="8787255" y="1860571"/>
            <a:ext cx="1571625" cy="633099"/>
            <a:chOff x="1008759" y="1454826"/>
            <a:chExt cx="1847656" cy="702395"/>
          </a:xfrm>
        </p:grpSpPr>
        <p:sp>
          <p:nvSpPr>
            <p:cNvPr id="41" name="Rectangle 40">
              <a:extLst>
                <a:ext uri="{FF2B5EF4-FFF2-40B4-BE49-F238E27FC236}">
                  <a16:creationId xmlns:a16="http://schemas.microsoft.com/office/drawing/2014/main" id="{E0ECF49C-CC29-4B37-8396-87D8018DE4C2}"/>
                </a:ext>
              </a:extLst>
            </p:cNvPr>
            <p:cNvSpPr/>
            <p:nvPr/>
          </p:nvSpPr>
          <p:spPr>
            <a:xfrm>
              <a:off x="1067845" y="1705974"/>
              <a:ext cx="864000" cy="288000"/>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n w="0"/>
                  <a:solidFill>
                    <a:schemeClr val="bg1"/>
                  </a:solidFill>
                  <a:effectLst>
                    <a:outerShdw blurRad="38100" dist="19050" dir="2700000" algn="tl" rotWithShape="0">
                      <a:schemeClr val="dk1">
                        <a:alpha val="40000"/>
                      </a:schemeClr>
                    </a:outerShdw>
                  </a:effectLst>
                </a:rPr>
                <a:t>Broker-3</a:t>
              </a:r>
              <a:endParaRPr lang="en-US" sz="800">
                <a:solidFill>
                  <a:schemeClr val="bg1"/>
                </a:solidFill>
              </a:endParaRPr>
            </a:p>
          </p:txBody>
        </p:sp>
        <p:sp>
          <p:nvSpPr>
            <p:cNvPr id="43" name="Rectangle 42">
              <a:extLst>
                <a:ext uri="{FF2B5EF4-FFF2-40B4-BE49-F238E27FC236}">
                  <a16:creationId xmlns:a16="http://schemas.microsoft.com/office/drawing/2014/main" id="{9DFF8A46-E8FD-408E-BC56-8C20C1A2CAA7}"/>
                </a:ext>
              </a:extLst>
            </p:cNvPr>
            <p:cNvSpPr/>
            <p:nvPr/>
          </p:nvSpPr>
          <p:spPr>
            <a:xfrm>
              <a:off x="1973725" y="1701740"/>
              <a:ext cx="864000" cy="288000"/>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n w="0"/>
                  <a:solidFill>
                    <a:schemeClr val="bg1"/>
                  </a:solidFill>
                  <a:effectLst>
                    <a:outerShdw blurRad="38100" dist="19050" dir="2700000" algn="tl" rotWithShape="0">
                      <a:schemeClr val="dk1">
                        <a:alpha val="40000"/>
                      </a:schemeClr>
                    </a:outerShdw>
                  </a:effectLst>
                </a:rPr>
                <a:t>Broker-4</a:t>
              </a:r>
              <a:endParaRPr lang="en-US" sz="800">
                <a:solidFill>
                  <a:schemeClr val="bg1"/>
                </a:solidFill>
              </a:endParaRPr>
            </a:p>
          </p:txBody>
        </p:sp>
        <p:sp>
          <p:nvSpPr>
            <p:cNvPr id="44" name="Rectangle 43">
              <a:extLst>
                <a:ext uri="{FF2B5EF4-FFF2-40B4-BE49-F238E27FC236}">
                  <a16:creationId xmlns:a16="http://schemas.microsoft.com/office/drawing/2014/main" id="{1E7DA20A-199D-4003-AD6B-601F2FC0D673}"/>
                </a:ext>
              </a:extLst>
            </p:cNvPr>
            <p:cNvSpPr/>
            <p:nvPr/>
          </p:nvSpPr>
          <p:spPr>
            <a:xfrm>
              <a:off x="1008759" y="1454826"/>
              <a:ext cx="1847656" cy="70239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6E50C7E3-B910-42B2-98DF-C713B83BB814}"/>
              </a:ext>
            </a:extLst>
          </p:cNvPr>
          <p:cNvSpPr/>
          <p:nvPr/>
        </p:nvSpPr>
        <p:spPr>
          <a:xfrm>
            <a:off x="3755723" y="4456403"/>
            <a:ext cx="966388" cy="265945"/>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Consumers-1</a:t>
            </a:r>
          </a:p>
        </p:txBody>
      </p:sp>
      <p:sp>
        <p:nvSpPr>
          <p:cNvPr id="106" name="TextBox 105">
            <a:extLst>
              <a:ext uri="{FF2B5EF4-FFF2-40B4-BE49-F238E27FC236}">
                <a16:creationId xmlns:a16="http://schemas.microsoft.com/office/drawing/2014/main" id="{5C234F06-D322-4A41-9003-6292F480CE0D}"/>
              </a:ext>
            </a:extLst>
          </p:cNvPr>
          <p:cNvSpPr txBox="1"/>
          <p:nvPr/>
        </p:nvSpPr>
        <p:spPr>
          <a:xfrm>
            <a:off x="9230168" y="953751"/>
            <a:ext cx="752475" cy="246221"/>
          </a:xfrm>
          <a:prstGeom prst="rect">
            <a:avLst/>
          </a:prstGeom>
          <a:noFill/>
        </p:spPr>
        <p:txBody>
          <a:bodyPr wrap="square" rtlCol="0">
            <a:spAutoFit/>
          </a:bodyPr>
          <a:lstStyle/>
          <a:p>
            <a:r>
              <a:rPr lang="en-US" sz="1000" b="1"/>
              <a:t>    ZK-DC-3</a:t>
            </a:r>
          </a:p>
        </p:txBody>
      </p:sp>
      <p:grpSp>
        <p:nvGrpSpPr>
          <p:cNvPr id="111" name="Group 110">
            <a:extLst>
              <a:ext uri="{FF2B5EF4-FFF2-40B4-BE49-F238E27FC236}">
                <a16:creationId xmlns:a16="http://schemas.microsoft.com/office/drawing/2014/main" id="{5DC7DBB3-F086-42CB-A8C0-C1A7CA7D30BB}"/>
              </a:ext>
            </a:extLst>
          </p:cNvPr>
          <p:cNvGrpSpPr/>
          <p:nvPr/>
        </p:nvGrpSpPr>
        <p:grpSpPr>
          <a:xfrm>
            <a:off x="1890350" y="1829670"/>
            <a:ext cx="1872468" cy="655591"/>
            <a:chOff x="1008759" y="1535706"/>
            <a:chExt cx="1847656" cy="702395"/>
          </a:xfrm>
        </p:grpSpPr>
        <p:sp>
          <p:nvSpPr>
            <p:cNvPr id="112" name="Rectangle 111">
              <a:extLst>
                <a:ext uri="{FF2B5EF4-FFF2-40B4-BE49-F238E27FC236}">
                  <a16:creationId xmlns:a16="http://schemas.microsoft.com/office/drawing/2014/main" id="{FAEE2E73-5468-4D90-9F8B-72004F3A6452}"/>
                </a:ext>
              </a:extLst>
            </p:cNvPr>
            <p:cNvSpPr/>
            <p:nvPr/>
          </p:nvSpPr>
          <p:spPr>
            <a:xfrm>
              <a:off x="1067845" y="1841166"/>
              <a:ext cx="864000" cy="310319"/>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n w="0"/>
                  <a:solidFill>
                    <a:schemeClr val="bg1"/>
                  </a:solidFill>
                  <a:effectLst>
                    <a:outerShdw blurRad="38100" dist="19050" dir="2700000" algn="tl" rotWithShape="0">
                      <a:schemeClr val="dk1">
                        <a:alpha val="40000"/>
                      </a:schemeClr>
                    </a:outerShdw>
                  </a:effectLst>
                </a:rPr>
                <a:t>Broker-1</a:t>
              </a:r>
              <a:endParaRPr lang="en-US" sz="800">
                <a:solidFill>
                  <a:schemeClr val="bg1"/>
                </a:solidFill>
              </a:endParaRPr>
            </a:p>
          </p:txBody>
        </p:sp>
        <p:sp>
          <p:nvSpPr>
            <p:cNvPr id="113" name="Rectangle 112">
              <a:extLst>
                <a:ext uri="{FF2B5EF4-FFF2-40B4-BE49-F238E27FC236}">
                  <a16:creationId xmlns:a16="http://schemas.microsoft.com/office/drawing/2014/main" id="{F1D0F9E5-A8D3-40E3-8585-FA09D793ABC9}"/>
                </a:ext>
              </a:extLst>
            </p:cNvPr>
            <p:cNvSpPr/>
            <p:nvPr/>
          </p:nvSpPr>
          <p:spPr>
            <a:xfrm>
              <a:off x="1973725" y="1824999"/>
              <a:ext cx="864000" cy="310319"/>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n w="0"/>
                  <a:solidFill>
                    <a:schemeClr val="bg1"/>
                  </a:solidFill>
                  <a:effectLst>
                    <a:outerShdw blurRad="38100" dist="19050" dir="2700000" algn="tl" rotWithShape="0">
                      <a:schemeClr val="dk1">
                        <a:alpha val="40000"/>
                      </a:schemeClr>
                    </a:outerShdw>
                  </a:effectLst>
                </a:rPr>
                <a:t>Broker-2</a:t>
              </a:r>
              <a:endParaRPr lang="en-US" sz="800">
                <a:solidFill>
                  <a:schemeClr val="bg1"/>
                </a:solidFill>
              </a:endParaRPr>
            </a:p>
          </p:txBody>
        </p:sp>
        <p:sp>
          <p:nvSpPr>
            <p:cNvPr id="114" name="Rectangle 113">
              <a:extLst>
                <a:ext uri="{FF2B5EF4-FFF2-40B4-BE49-F238E27FC236}">
                  <a16:creationId xmlns:a16="http://schemas.microsoft.com/office/drawing/2014/main" id="{3FF7584C-49DA-4C5A-A464-469292657C29}"/>
                </a:ext>
              </a:extLst>
            </p:cNvPr>
            <p:cNvSpPr/>
            <p:nvPr/>
          </p:nvSpPr>
          <p:spPr>
            <a:xfrm>
              <a:off x="1008759" y="1535706"/>
              <a:ext cx="1847656" cy="70239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a:extLst>
              <a:ext uri="{FF2B5EF4-FFF2-40B4-BE49-F238E27FC236}">
                <a16:creationId xmlns:a16="http://schemas.microsoft.com/office/drawing/2014/main" id="{2F598D9B-B516-42A2-8974-A1756C3B694B}"/>
              </a:ext>
            </a:extLst>
          </p:cNvPr>
          <p:cNvGrpSpPr/>
          <p:nvPr/>
        </p:nvGrpSpPr>
        <p:grpSpPr>
          <a:xfrm>
            <a:off x="1916276" y="957816"/>
            <a:ext cx="1847656" cy="616409"/>
            <a:chOff x="4282619" y="2306809"/>
            <a:chExt cx="1847656" cy="442342"/>
          </a:xfrm>
        </p:grpSpPr>
        <p:sp>
          <p:nvSpPr>
            <p:cNvPr id="116" name="Rectangle 115">
              <a:extLst>
                <a:ext uri="{FF2B5EF4-FFF2-40B4-BE49-F238E27FC236}">
                  <a16:creationId xmlns:a16="http://schemas.microsoft.com/office/drawing/2014/main" id="{F1BF0709-8B20-48EB-9ABF-EE73EEEAE1A0}"/>
                </a:ext>
              </a:extLst>
            </p:cNvPr>
            <p:cNvSpPr/>
            <p:nvPr/>
          </p:nvSpPr>
          <p:spPr>
            <a:xfrm>
              <a:off x="5219312" y="2483578"/>
              <a:ext cx="864000" cy="177563"/>
            </a:xfrm>
            <a:prstGeom prst="rect">
              <a:avLst/>
            </a:prstGeom>
            <a:solidFill>
              <a:schemeClr val="accent1">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n w="0"/>
                  <a:solidFill>
                    <a:schemeClr val="tx1"/>
                  </a:solidFill>
                  <a:effectLst>
                    <a:outerShdw blurRad="38100" dist="19050" dir="2700000" algn="tl" rotWithShape="0">
                      <a:schemeClr val="dk1">
                        <a:alpha val="40000"/>
                      </a:schemeClr>
                    </a:outerShdw>
                  </a:effectLst>
                </a:rPr>
                <a:t>Zookeepr-2</a:t>
              </a:r>
              <a:endParaRPr lang="en-US" sz="800"/>
            </a:p>
          </p:txBody>
        </p:sp>
        <p:sp>
          <p:nvSpPr>
            <p:cNvPr id="117" name="Rectangle 116">
              <a:extLst>
                <a:ext uri="{FF2B5EF4-FFF2-40B4-BE49-F238E27FC236}">
                  <a16:creationId xmlns:a16="http://schemas.microsoft.com/office/drawing/2014/main" id="{3296D425-CE26-49D9-90E2-DC494C0FC45C}"/>
                </a:ext>
              </a:extLst>
            </p:cNvPr>
            <p:cNvSpPr/>
            <p:nvPr/>
          </p:nvSpPr>
          <p:spPr>
            <a:xfrm>
              <a:off x="4307119" y="2501880"/>
              <a:ext cx="864000" cy="169194"/>
            </a:xfrm>
            <a:prstGeom prst="rect">
              <a:avLst/>
            </a:prstGeom>
            <a:solidFill>
              <a:schemeClr val="accent1">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n w="0"/>
                  <a:solidFill>
                    <a:schemeClr val="tx1"/>
                  </a:solidFill>
                  <a:effectLst>
                    <a:outerShdw blurRad="38100" dist="19050" dir="2700000" algn="tl" rotWithShape="0">
                      <a:schemeClr val="dk1">
                        <a:alpha val="40000"/>
                      </a:schemeClr>
                    </a:outerShdw>
                  </a:effectLst>
                </a:rPr>
                <a:t>Zookeeper-1</a:t>
              </a:r>
              <a:endParaRPr lang="en-US" sz="800"/>
            </a:p>
          </p:txBody>
        </p:sp>
        <p:sp>
          <p:nvSpPr>
            <p:cNvPr id="118" name="Rectangle 117">
              <a:extLst>
                <a:ext uri="{FF2B5EF4-FFF2-40B4-BE49-F238E27FC236}">
                  <a16:creationId xmlns:a16="http://schemas.microsoft.com/office/drawing/2014/main" id="{E55C6403-EAB5-48B9-8402-3E9BAB9F43BB}"/>
                </a:ext>
              </a:extLst>
            </p:cNvPr>
            <p:cNvSpPr/>
            <p:nvPr/>
          </p:nvSpPr>
          <p:spPr>
            <a:xfrm>
              <a:off x="4282619" y="2306809"/>
              <a:ext cx="1847656" cy="44234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0" name="Rectangle 119">
            <a:extLst>
              <a:ext uri="{FF2B5EF4-FFF2-40B4-BE49-F238E27FC236}">
                <a16:creationId xmlns:a16="http://schemas.microsoft.com/office/drawing/2014/main" id="{582A6AD1-E087-4CD7-9D81-0C8D929CD6C8}"/>
              </a:ext>
            </a:extLst>
          </p:cNvPr>
          <p:cNvSpPr/>
          <p:nvPr/>
        </p:nvSpPr>
        <p:spPr>
          <a:xfrm>
            <a:off x="1424836" y="3602089"/>
            <a:ext cx="9305274" cy="1110630"/>
          </a:xfrm>
          <a:prstGeom prst="rect">
            <a:avLst/>
          </a:prstGeom>
          <a:solidFill>
            <a:schemeClr val="accent6">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00FF"/>
              </a:highlight>
            </a:endParaRPr>
          </a:p>
        </p:txBody>
      </p:sp>
      <p:sp>
        <p:nvSpPr>
          <p:cNvPr id="142" name="TextBox 141">
            <a:extLst>
              <a:ext uri="{FF2B5EF4-FFF2-40B4-BE49-F238E27FC236}">
                <a16:creationId xmlns:a16="http://schemas.microsoft.com/office/drawing/2014/main" id="{A982CBFC-1619-46CF-9BF4-3DA5F137B814}"/>
              </a:ext>
            </a:extLst>
          </p:cNvPr>
          <p:cNvSpPr txBox="1"/>
          <p:nvPr/>
        </p:nvSpPr>
        <p:spPr>
          <a:xfrm>
            <a:off x="76690" y="5723944"/>
            <a:ext cx="10012532" cy="1354217"/>
          </a:xfrm>
          <a:prstGeom prst="rect">
            <a:avLst/>
          </a:prstGeom>
          <a:noFill/>
        </p:spPr>
        <p:txBody>
          <a:bodyPr wrap="square" rtlCol="0">
            <a:spAutoFit/>
          </a:bodyPr>
          <a:lstStyle/>
          <a:p>
            <a:r>
              <a:rPr lang="en-US" sz="1200" b="1" dirty="0"/>
              <a:t>Network latency </a:t>
            </a:r>
            <a:r>
              <a:rPr lang="en-US" sz="1200" dirty="0"/>
              <a:t>– We have to make the in-sync replica between one among the DCs</a:t>
            </a:r>
          </a:p>
          <a:p>
            <a:r>
              <a:rPr lang="en-US" sz="1200" b="1" dirty="0"/>
              <a:t>Consumer Group</a:t>
            </a:r>
            <a:r>
              <a:rPr lang="en-US" sz="1200" dirty="0"/>
              <a:t> – Same consumer group can consume data across the DCs</a:t>
            </a:r>
          </a:p>
          <a:p>
            <a:r>
              <a:rPr lang="en-US" sz="1200" b="1" dirty="0"/>
              <a:t>In Sync replica </a:t>
            </a:r>
            <a:r>
              <a:rPr lang="en-US" sz="1200" dirty="0"/>
              <a:t>– Any network failure in the second DC might lose the message (Check the commit time, any such facility available Kafka can commit after a definite time) </a:t>
            </a:r>
          </a:p>
          <a:p>
            <a:r>
              <a:rPr lang="en-US" sz="1200" dirty="0"/>
              <a:t>Write operation might be slow</a:t>
            </a:r>
          </a:p>
          <a:p>
            <a:r>
              <a:rPr lang="en-US" sz="1200" dirty="0"/>
              <a:t>Support one DC failure</a:t>
            </a:r>
          </a:p>
          <a:p>
            <a:endParaRPr lang="en-US" sz="1000" dirty="0"/>
          </a:p>
        </p:txBody>
      </p:sp>
      <p:sp>
        <p:nvSpPr>
          <p:cNvPr id="5" name="Rectangle 4">
            <a:extLst>
              <a:ext uri="{FF2B5EF4-FFF2-40B4-BE49-F238E27FC236}">
                <a16:creationId xmlns:a16="http://schemas.microsoft.com/office/drawing/2014/main" id="{F8948E73-3B21-4E10-A920-C769543D12EC}"/>
              </a:ext>
            </a:extLst>
          </p:cNvPr>
          <p:cNvSpPr/>
          <p:nvPr/>
        </p:nvSpPr>
        <p:spPr>
          <a:xfrm>
            <a:off x="1608229" y="911835"/>
            <a:ext cx="2440337" cy="16473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3F2E66CE-E9DD-4628-8619-8F909016E5C2}"/>
              </a:ext>
            </a:extLst>
          </p:cNvPr>
          <p:cNvSpPr/>
          <p:nvPr/>
        </p:nvSpPr>
        <p:spPr>
          <a:xfrm>
            <a:off x="5043092" y="902952"/>
            <a:ext cx="2362459" cy="9829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00D9FF7E-9AE4-4E3F-B9C5-CB178A1158A1}"/>
              </a:ext>
            </a:extLst>
          </p:cNvPr>
          <p:cNvSpPr/>
          <p:nvPr/>
        </p:nvSpPr>
        <p:spPr>
          <a:xfrm>
            <a:off x="8278923" y="866116"/>
            <a:ext cx="2362459" cy="15734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E7D4DD2D-635D-4915-8FB3-4BC00D75A7C7}"/>
              </a:ext>
            </a:extLst>
          </p:cNvPr>
          <p:cNvGrpSpPr/>
          <p:nvPr/>
        </p:nvGrpSpPr>
        <p:grpSpPr>
          <a:xfrm>
            <a:off x="5278601" y="1203233"/>
            <a:ext cx="1751292" cy="370992"/>
            <a:chOff x="4282619" y="2306809"/>
            <a:chExt cx="1847656" cy="442342"/>
          </a:xfrm>
        </p:grpSpPr>
        <p:sp>
          <p:nvSpPr>
            <p:cNvPr id="62" name="Rectangle 61">
              <a:extLst>
                <a:ext uri="{FF2B5EF4-FFF2-40B4-BE49-F238E27FC236}">
                  <a16:creationId xmlns:a16="http://schemas.microsoft.com/office/drawing/2014/main" id="{7C3A7447-1A87-4358-A818-068865233447}"/>
                </a:ext>
              </a:extLst>
            </p:cNvPr>
            <p:cNvSpPr/>
            <p:nvPr/>
          </p:nvSpPr>
          <p:spPr>
            <a:xfrm>
              <a:off x="4830994" y="2334188"/>
              <a:ext cx="864000" cy="410358"/>
            </a:xfrm>
            <a:prstGeom prst="rect">
              <a:avLst/>
            </a:prstGeom>
            <a:solidFill>
              <a:schemeClr val="accent1">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n w="0"/>
                  <a:solidFill>
                    <a:schemeClr val="tx1"/>
                  </a:solidFill>
                  <a:effectLst>
                    <a:outerShdw blurRad="38100" dist="19050" dir="2700000" algn="tl" rotWithShape="0">
                      <a:schemeClr val="dk1">
                        <a:alpha val="40000"/>
                      </a:schemeClr>
                    </a:outerShdw>
                  </a:effectLst>
                </a:rPr>
                <a:t>Zookeeper-3</a:t>
              </a:r>
              <a:endParaRPr lang="en-US" sz="800"/>
            </a:p>
          </p:txBody>
        </p:sp>
        <p:sp>
          <p:nvSpPr>
            <p:cNvPr id="63" name="Rectangle 62">
              <a:extLst>
                <a:ext uri="{FF2B5EF4-FFF2-40B4-BE49-F238E27FC236}">
                  <a16:creationId xmlns:a16="http://schemas.microsoft.com/office/drawing/2014/main" id="{2ED17531-0ECF-4C40-A6F3-5BC5F61BD826}"/>
                </a:ext>
              </a:extLst>
            </p:cNvPr>
            <p:cNvSpPr/>
            <p:nvPr/>
          </p:nvSpPr>
          <p:spPr>
            <a:xfrm>
              <a:off x="4282619" y="2306809"/>
              <a:ext cx="1847656" cy="44234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EDDB95D5-4D6C-4FF9-B456-998BBBB1A878}"/>
              </a:ext>
            </a:extLst>
          </p:cNvPr>
          <p:cNvGrpSpPr/>
          <p:nvPr/>
        </p:nvGrpSpPr>
        <p:grpSpPr>
          <a:xfrm>
            <a:off x="8593301" y="1233333"/>
            <a:ext cx="1847656" cy="442342"/>
            <a:chOff x="4282619" y="2306809"/>
            <a:chExt cx="1847656" cy="442342"/>
          </a:xfrm>
        </p:grpSpPr>
        <p:sp>
          <p:nvSpPr>
            <p:cNvPr id="65" name="Rectangle 64">
              <a:extLst>
                <a:ext uri="{FF2B5EF4-FFF2-40B4-BE49-F238E27FC236}">
                  <a16:creationId xmlns:a16="http://schemas.microsoft.com/office/drawing/2014/main" id="{2AE32D12-5855-441F-AB5A-2116A4BDD646}"/>
                </a:ext>
              </a:extLst>
            </p:cNvPr>
            <p:cNvSpPr/>
            <p:nvPr/>
          </p:nvSpPr>
          <p:spPr>
            <a:xfrm>
              <a:off x="5219312" y="2373141"/>
              <a:ext cx="864000" cy="288000"/>
            </a:xfrm>
            <a:prstGeom prst="rect">
              <a:avLst/>
            </a:prstGeom>
            <a:solidFill>
              <a:schemeClr val="accent1">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n w="0"/>
                  <a:solidFill>
                    <a:schemeClr val="tx1"/>
                  </a:solidFill>
                  <a:effectLst>
                    <a:outerShdw blurRad="38100" dist="19050" dir="2700000" algn="tl" rotWithShape="0">
                      <a:schemeClr val="dk1">
                        <a:alpha val="40000"/>
                      </a:schemeClr>
                    </a:outerShdw>
                  </a:effectLst>
                </a:rPr>
                <a:t>Zookeepr-5</a:t>
              </a:r>
              <a:endParaRPr lang="en-US" sz="800"/>
            </a:p>
          </p:txBody>
        </p:sp>
        <p:sp>
          <p:nvSpPr>
            <p:cNvPr id="66" name="Rectangle 65">
              <a:extLst>
                <a:ext uri="{FF2B5EF4-FFF2-40B4-BE49-F238E27FC236}">
                  <a16:creationId xmlns:a16="http://schemas.microsoft.com/office/drawing/2014/main" id="{4342E416-A07B-4ABA-8F17-F4C735FBD251}"/>
                </a:ext>
              </a:extLst>
            </p:cNvPr>
            <p:cNvSpPr/>
            <p:nvPr/>
          </p:nvSpPr>
          <p:spPr>
            <a:xfrm>
              <a:off x="4307119" y="2383074"/>
              <a:ext cx="864000" cy="288000"/>
            </a:xfrm>
            <a:prstGeom prst="rect">
              <a:avLst/>
            </a:prstGeom>
            <a:solidFill>
              <a:schemeClr val="accent1">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n w="0"/>
                  <a:solidFill>
                    <a:schemeClr val="tx1"/>
                  </a:solidFill>
                  <a:effectLst>
                    <a:outerShdw blurRad="38100" dist="19050" dir="2700000" algn="tl" rotWithShape="0">
                      <a:schemeClr val="dk1">
                        <a:alpha val="40000"/>
                      </a:schemeClr>
                    </a:outerShdw>
                  </a:effectLst>
                </a:rPr>
                <a:t>Zookeeper-4</a:t>
              </a:r>
              <a:endParaRPr lang="en-US" sz="800"/>
            </a:p>
          </p:txBody>
        </p:sp>
        <p:sp>
          <p:nvSpPr>
            <p:cNvPr id="67" name="Rectangle 66">
              <a:extLst>
                <a:ext uri="{FF2B5EF4-FFF2-40B4-BE49-F238E27FC236}">
                  <a16:creationId xmlns:a16="http://schemas.microsoft.com/office/drawing/2014/main" id="{D5503F76-F2B0-4E80-9E0C-474C570AC6EF}"/>
                </a:ext>
              </a:extLst>
            </p:cNvPr>
            <p:cNvSpPr/>
            <p:nvPr/>
          </p:nvSpPr>
          <p:spPr>
            <a:xfrm>
              <a:off x="4282619" y="2306809"/>
              <a:ext cx="1847656" cy="44234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TextBox 67">
            <a:extLst>
              <a:ext uri="{FF2B5EF4-FFF2-40B4-BE49-F238E27FC236}">
                <a16:creationId xmlns:a16="http://schemas.microsoft.com/office/drawing/2014/main" id="{63CE3E7B-7829-4799-B646-A21F1FC64391}"/>
              </a:ext>
            </a:extLst>
          </p:cNvPr>
          <p:cNvSpPr txBox="1"/>
          <p:nvPr/>
        </p:nvSpPr>
        <p:spPr>
          <a:xfrm>
            <a:off x="5933265" y="952141"/>
            <a:ext cx="764838" cy="246221"/>
          </a:xfrm>
          <a:prstGeom prst="rect">
            <a:avLst/>
          </a:prstGeom>
          <a:noFill/>
        </p:spPr>
        <p:txBody>
          <a:bodyPr wrap="square" rtlCol="0">
            <a:spAutoFit/>
          </a:bodyPr>
          <a:lstStyle/>
          <a:p>
            <a:r>
              <a:rPr lang="en-US" sz="1000" b="1"/>
              <a:t>  ZK-DC-2</a:t>
            </a:r>
          </a:p>
        </p:txBody>
      </p:sp>
      <p:sp>
        <p:nvSpPr>
          <p:cNvPr id="69" name="TextBox 68">
            <a:extLst>
              <a:ext uri="{FF2B5EF4-FFF2-40B4-BE49-F238E27FC236}">
                <a16:creationId xmlns:a16="http://schemas.microsoft.com/office/drawing/2014/main" id="{B6110E07-D7F2-49B5-960E-5B6C64821E37}"/>
              </a:ext>
            </a:extLst>
          </p:cNvPr>
          <p:cNvSpPr txBox="1"/>
          <p:nvPr/>
        </p:nvSpPr>
        <p:spPr>
          <a:xfrm>
            <a:off x="2362643" y="915651"/>
            <a:ext cx="752475" cy="246221"/>
          </a:xfrm>
          <a:prstGeom prst="rect">
            <a:avLst/>
          </a:prstGeom>
          <a:noFill/>
        </p:spPr>
        <p:txBody>
          <a:bodyPr wrap="square" rtlCol="0">
            <a:spAutoFit/>
          </a:bodyPr>
          <a:lstStyle/>
          <a:p>
            <a:r>
              <a:rPr lang="en-US" sz="1000" b="1"/>
              <a:t>     ZK-DC-1</a:t>
            </a:r>
          </a:p>
        </p:txBody>
      </p:sp>
      <p:sp>
        <p:nvSpPr>
          <p:cNvPr id="70" name="TextBox 69">
            <a:extLst>
              <a:ext uri="{FF2B5EF4-FFF2-40B4-BE49-F238E27FC236}">
                <a16:creationId xmlns:a16="http://schemas.microsoft.com/office/drawing/2014/main" id="{A619B2CE-1D4C-4DC9-A764-7DEE8B7CE28A}"/>
              </a:ext>
            </a:extLst>
          </p:cNvPr>
          <p:cNvSpPr txBox="1"/>
          <p:nvPr/>
        </p:nvSpPr>
        <p:spPr>
          <a:xfrm>
            <a:off x="2362643" y="1829670"/>
            <a:ext cx="838201" cy="246221"/>
          </a:xfrm>
          <a:prstGeom prst="rect">
            <a:avLst/>
          </a:prstGeom>
          <a:noFill/>
        </p:spPr>
        <p:txBody>
          <a:bodyPr wrap="square" rtlCol="0">
            <a:spAutoFit/>
          </a:bodyPr>
          <a:lstStyle/>
          <a:p>
            <a:r>
              <a:rPr lang="en-US" sz="1000" b="1"/>
              <a:t>     BK-DC-1</a:t>
            </a:r>
          </a:p>
        </p:txBody>
      </p:sp>
      <p:sp>
        <p:nvSpPr>
          <p:cNvPr id="4" name="TextBox 3">
            <a:extLst>
              <a:ext uri="{FF2B5EF4-FFF2-40B4-BE49-F238E27FC236}">
                <a16:creationId xmlns:a16="http://schemas.microsoft.com/office/drawing/2014/main" id="{7D6AE094-6280-4787-8181-B4E9B1219757}"/>
              </a:ext>
            </a:extLst>
          </p:cNvPr>
          <p:cNvSpPr txBox="1"/>
          <p:nvPr/>
        </p:nvSpPr>
        <p:spPr>
          <a:xfrm>
            <a:off x="4937040" y="423041"/>
            <a:ext cx="3054877" cy="369335"/>
          </a:xfrm>
          <a:prstGeom prst="rect">
            <a:avLst/>
          </a:prstGeom>
          <a:noFill/>
        </p:spPr>
        <p:txBody>
          <a:bodyPr wrap="square" rtlCol="0">
            <a:spAutoFit/>
          </a:bodyPr>
          <a:lstStyle/>
          <a:p>
            <a:r>
              <a:rPr lang="en-US" u="sng"/>
              <a:t>Global Stretched Kafka Cluster</a:t>
            </a:r>
          </a:p>
        </p:txBody>
      </p:sp>
      <p:sp>
        <p:nvSpPr>
          <p:cNvPr id="73" name="TextBox 72">
            <a:extLst>
              <a:ext uri="{FF2B5EF4-FFF2-40B4-BE49-F238E27FC236}">
                <a16:creationId xmlns:a16="http://schemas.microsoft.com/office/drawing/2014/main" id="{F006C5E2-51EB-410E-A887-7DB2B57AB23A}"/>
              </a:ext>
            </a:extLst>
          </p:cNvPr>
          <p:cNvSpPr txBox="1"/>
          <p:nvPr/>
        </p:nvSpPr>
        <p:spPr>
          <a:xfrm>
            <a:off x="9144443" y="1848720"/>
            <a:ext cx="838201" cy="246221"/>
          </a:xfrm>
          <a:prstGeom prst="rect">
            <a:avLst/>
          </a:prstGeom>
          <a:noFill/>
        </p:spPr>
        <p:txBody>
          <a:bodyPr wrap="square" rtlCol="0">
            <a:spAutoFit/>
          </a:bodyPr>
          <a:lstStyle/>
          <a:p>
            <a:r>
              <a:rPr lang="en-US" sz="1000" b="1"/>
              <a:t>     BK-DC-2</a:t>
            </a:r>
          </a:p>
        </p:txBody>
      </p:sp>
      <p:sp>
        <p:nvSpPr>
          <p:cNvPr id="75" name="Rectangle 74">
            <a:extLst>
              <a:ext uri="{FF2B5EF4-FFF2-40B4-BE49-F238E27FC236}">
                <a16:creationId xmlns:a16="http://schemas.microsoft.com/office/drawing/2014/main" id="{A751F23C-CF82-4386-BDA6-8C9A1BCA04C4}"/>
              </a:ext>
            </a:extLst>
          </p:cNvPr>
          <p:cNvSpPr/>
          <p:nvPr/>
        </p:nvSpPr>
        <p:spPr>
          <a:xfrm>
            <a:off x="6779311" y="3674728"/>
            <a:ext cx="3579570" cy="798529"/>
          </a:xfrm>
          <a:prstGeom prst="rect">
            <a:avLst/>
          </a:prstGeom>
          <a:solidFill>
            <a:schemeClr val="accent1">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02A1A940-9364-4261-A54B-E90DE259426C}"/>
              </a:ext>
            </a:extLst>
          </p:cNvPr>
          <p:cNvSpPr/>
          <p:nvPr/>
        </p:nvSpPr>
        <p:spPr>
          <a:xfrm>
            <a:off x="7179514" y="3913235"/>
            <a:ext cx="966388" cy="39073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Consumers-2</a:t>
            </a:r>
          </a:p>
        </p:txBody>
      </p:sp>
      <p:sp>
        <p:nvSpPr>
          <p:cNvPr id="77" name="Rectangle 76">
            <a:extLst>
              <a:ext uri="{FF2B5EF4-FFF2-40B4-BE49-F238E27FC236}">
                <a16:creationId xmlns:a16="http://schemas.microsoft.com/office/drawing/2014/main" id="{1D5F23CF-EE66-44D9-8F6F-56EDDB9003A1}"/>
              </a:ext>
            </a:extLst>
          </p:cNvPr>
          <p:cNvSpPr/>
          <p:nvPr/>
        </p:nvSpPr>
        <p:spPr>
          <a:xfrm>
            <a:off x="9066999" y="3901804"/>
            <a:ext cx="944358" cy="40216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Producer-2</a:t>
            </a:r>
          </a:p>
        </p:txBody>
      </p:sp>
      <p:sp>
        <p:nvSpPr>
          <p:cNvPr id="79" name="TextBox 78">
            <a:extLst>
              <a:ext uri="{FF2B5EF4-FFF2-40B4-BE49-F238E27FC236}">
                <a16:creationId xmlns:a16="http://schemas.microsoft.com/office/drawing/2014/main" id="{C09D055F-B00C-44C0-8A39-9BC9298C0E70}"/>
              </a:ext>
            </a:extLst>
          </p:cNvPr>
          <p:cNvSpPr txBox="1"/>
          <p:nvPr/>
        </p:nvSpPr>
        <p:spPr>
          <a:xfrm>
            <a:off x="8031607" y="3629008"/>
            <a:ext cx="1103311" cy="230832"/>
          </a:xfrm>
          <a:prstGeom prst="rect">
            <a:avLst/>
          </a:prstGeom>
          <a:noFill/>
        </p:spPr>
        <p:txBody>
          <a:bodyPr wrap="square" rtlCol="0">
            <a:spAutoFit/>
          </a:bodyPr>
          <a:lstStyle/>
          <a:p>
            <a:r>
              <a:rPr lang="en-US" sz="900"/>
              <a:t>Kafka-Client-DC2</a:t>
            </a:r>
          </a:p>
        </p:txBody>
      </p:sp>
      <p:cxnSp>
        <p:nvCxnSpPr>
          <p:cNvPr id="19" name="Straight Connector 18">
            <a:extLst>
              <a:ext uri="{FF2B5EF4-FFF2-40B4-BE49-F238E27FC236}">
                <a16:creationId xmlns:a16="http://schemas.microsoft.com/office/drawing/2014/main" id="{FCDCEAF3-1DCA-4F0C-8FB4-E3E89950A6DC}"/>
              </a:ext>
            </a:extLst>
          </p:cNvPr>
          <p:cNvCxnSpPr>
            <a:cxnSpLocks/>
          </p:cNvCxnSpPr>
          <p:nvPr/>
        </p:nvCxnSpPr>
        <p:spPr>
          <a:xfrm>
            <a:off x="2254839" y="3418696"/>
            <a:ext cx="7387539" cy="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57E6EF25-A9CE-4591-B7F7-CBCC5A3A5601}"/>
              </a:ext>
            </a:extLst>
          </p:cNvPr>
          <p:cNvCxnSpPr>
            <a:cxnSpLocks/>
          </p:cNvCxnSpPr>
          <p:nvPr/>
        </p:nvCxnSpPr>
        <p:spPr>
          <a:xfrm flipH="1" flipV="1">
            <a:off x="9631680" y="2447109"/>
            <a:ext cx="10699" cy="15559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D8F54067-9F64-41B3-9D58-D650AEDE6C2A}"/>
              </a:ext>
            </a:extLst>
          </p:cNvPr>
          <p:cNvCxnSpPr>
            <a:cxnSpLocks/>
          </p:cNvCxnSpPr>
          <p:nvPr/>
        </p:nvCxnSpPr>
        <p:spPr>
          <a:xfrm flipV="1">
            <a:off x="3105593" y="3026710"/>
            <a:ext cx="6029325" cy="62336"/>
          </a:xfrm>
          <a:prstGeom prst="line">
            <a:avLst/>
          </a:prstGeom>
        </p:spPr>
        <p:style>
          <a:lnRef idx="3">
            <a:schemeClr val="accent6"/>
          </a:lnRef>
          <a:fillRef idx="0">
            <a:schemeClr val="accent6"/>
          </a:fillRef>
          <a:effectRef idx="2">
            <a:schemeClr val="accent6"/>
          </a:effectRef>
          <a:fontRef idx="minor">
            <a:schemeClr val="tx1"/>
          </a:fontRef>
        </p:style>
      </p:cxnSp>
      <p:cxnSp>
        <p:nvCxnSpPr>
          <p:cNvPr id="27" name="Straight Connector 26">
            <a:extLst>
              <a:ext uri="{FF2B5EF4-FFF2-40B4-BE49-F238E27FC236}">
                <a16:creationId xmlns:a16="http://schemas.microsoft.com/office/drawing/2014/main" id="{9BED8A9A-B561-4D7B-BD82-3FB0CD85E8B6}"/>
              </a:ext>
            </a:extLst>
          </p:cNvPr>
          <p:cNvCxnSpPr>
            <a:cxnSpLocks/>
          </p:cNvCxnSpPr>
          <p:nvPr/>
        </p:nvCxnSpPr>
        <p:spPr>
          <a:xfrm>
            <a:off x="2825832" y="2493670"/>
            <a:ext cx="279762" cy="587029"/>
          </a:xfrm>
          <a:prstGeom prst="line">
            <a:avLst/>
          </a:prstGeom>
        </p:spPr>
        <p:style>
          <a:lnRef idx="3">
            <a:schemeClr val="accent6"/>
          </a:lnRef>
          <a:fillRef idx="0">
            <a:schemeClr val="accent6"/>
          </a:fillRef>
          <a:effectRef idx="2">
            <a:schemeClr val="accent6"/>
          </a:effectRef>
          <a:fontRef idx="minor">
            <a:schemeClr val="tx1"/>
          </a:fontRef>
        </p:style>
      </p:cxnSp>
      <p:cxnSp>
        <p:nvCxnSpPr>
          <p:cNvPr id="30" name="Straight Connector 29">
            <a:extLst>
              <a:ext uri="{FF2B5EF4-FFF2-40B4-BE49-F238E27FC236}">
                <a16:creationId xmlns:a16="http://schemas.microsoft.com/office/drawing/2014/main" id="{6EA24FB6-28E6-4EF0-987F-7F36323D36AB}"/>
              </a:ext>
            </a:extLst>
          </p:cNvPr>
          <p:cNvCxnSpPr>
            <a:cxnSpLocks/>
          </p:cNvCxnSpPr>
          <p:nvPr/>
        </p:nvCxnSpPr>
        <p:spPr>
          <a:xfrm flipH="1">
            <a:off x="9109124" y="2493670"/>
            <a:ext cx="525997" cy="533040"/>
          </a:xfrm>
          <a:prstGeom prst="line">
            <a:avLst/>
          </a:prstGeom>
        </p:spPr>
        <p:style>
          <a:lnRef idx="3">
            <a:schemeClr val="accent6"/>
          </a:lnRef>
          <a:fillRef idx="0">
            <a:schemeClr val="accent6"/>
          </a:fillRef>
          <a:effectRef idx="2">
            <a:schemeClr val="accent6"/>
          </a:effectRef>
          <a:fontRef idx="minor">
            <a:schemeClr val="tx1"/>
          </a:fontRef>
        </p:style>
      </p:cxnSp>
      <p:sp>
        <p:nvSpPr>
          <p:cNvPr id="48" name="Rectangle 47">
            <a:extLst>
              <a:ext uri="{FF2B5EF4-FFF2-40B4-BE49-F238E27FC236}">
                <a16:creationId xmlns:a16="http://schemas.microsoft.com/office/drawing/2014/main" id="{CD8744EF-8EB0-4C9B-8017-0FC1C4E05C46}"/>
              </a:ext>
            </a:extLst>
          </p:cNvPr>
          <p:cNvSpPr/>
          <p:nvPr/>
        </p:nvSpPr>
        <p:spPr>
          <a:xfrm>
            <a:off x="5454077" y="2815954"/>
            <a:ext cx="1325233" cy="455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Consumer Group</a:t>
            </a:r>
          </a:p>
        </p:txBody>
      </p:sp>
      <p:cxnSp>
        <p:nvCxnSpPr>
          <p:cNvPr id="104" name="Straight Arrow Connector 103">
            <a:extLst>
              <a:ext uri="{FF2B5EF4-FFF2-40B4-BE49-F238E27FC236}">
                <a16:creationId xmlns:a16="http://schemas.microsoft.com/office/drawing/2014/main" id="{9CDA3637-4223-4923-8A14-E6A9FCD0512C}"/>
              </a:ext>
            </a:extLst>
          </p:cNvPr>
          <p:cNvCxnSpPr>
            <a:cxnSpLocks/>
          </p:cNvCxnSpPr>
          <p:nvPr/>
        </p:nvCxnSpPr>
        <p:spPr>
          <a:xfrm>
            <a:off x="7610005" y="3054142"/>
            <a:ext cx="0" cy="94895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23C31D2C-CFDE-449D-A034-725637C53080}"/>
              </a:ext>
            </a:extLst>
          </p:cNvPr>
          <p:cNvCxnSpPr/>
          <p:nvPr/>
        </p:nvCxnSpPr>
        <p:spPr>
          <a:xfrm>
            <a:off x="3771229" y="1315629"/>
            <a:ext cx="1507372"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09" name="Straight Arrow Connector 108">
            <a:extLst>
              <a:ext uri="{FF2B5EF4-FFF2-40B4-BE49-F238E27FC236}">
                <a16:creationId xmlns:a16="http://schemas.microsoft.com/office/drawing/2014/main" id="{479D3C96-B0D5-4466-B04D-C1FF320DE309}"/>
              </a:ext>
            </a:extLst>
          </p:cNvPr>
          <p:cNvCxnSpPr>
            <a:cxnSpLocks/>
          </p:cNvCxnSpPr>
          <p:nvPr/>
        </p:nvCxnSpPr>
        <p:spPr>
          <a:xfrm>
            <a:off x="7029893" y="1388729"/>
            <a:ext cx="1564932" cy="33581"/>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a:extLst>
              <a:ext uri="{FF2B5EF4-FFF2-40B4-BE49-F238E27FC236}">
                <a16:creationId xmlns:a16="http://schemas.microsoft.com/office/drawing/2014/main" id="{F317FC4E-D719-4DC5-8FF7-4BB8C58C97CB}"/>
              </a:ext>
            </a:extLst>
          </p:cNvPr>
          <p:cNvCxnSpPr>
            <a:cxnSpLocks/>
          </p:cNvCxnSpPr>
          <p:nvPr/>
        </p:nvCxnSpPr>
        <p:spPr>
          <a:xfrm flipV="1">
            <a:off x="3762818" y="2114776"/>
            <a:ext cx="5074696" cy="42690"/>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
        <p:nvSpPr>
          <p:cNvPr id="119" name="Rectangle 118">
            <a:extLst>
              <a:ext uri="{FF2B5EF4-FFF2-40B4-BE49-F238E27FC236}">
                <a16:creationId xmlns:a16="http://schemas.microsoft.com/office/drawing/2014/main" id="{D03EB6F5-DBCA-406B-8B27-DC94FEF6C91D}"/>
              </a:ext>
            </a:extLst>
          </p:cNvPr>
          <p:cNvSpPr/>
          <p:nvPr/>
        </p:nvSpPr>
        <p:spPr>
          <a:xfrm>
            <a:off x="1509319" y="3689968"/>
            <a:ext cx="3533774" cy="766435"/>
          </a:xfrm>
          <a:prstGeom prst="rect">
            <a:avLst/>
          </a:prstGeom>
          <a:solidFill>
            <a:schemeClr val="accent1">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4A309F2D-617C-4ABE-83AF-96519FC6FD11}"/>
              </a:ext>
            </a:extLst>
          </p:cNvPr>
          <p:cNvSpPr/>
          <p:nvPr/>
        </p:nvSpPr>
        <p:spPr>
          <a:xfrm>
            <a:off x="3743275" y="3848083"/>
            <a:ext cx="966388" cy="455889"/>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Consumers-1</a:t>
            </a:r>
          </a:p>
        </p:txBody>
      </p:sp>
      <p:sp>
        <p:nvSpPr>
          <p:cNvPr id="121" name="Rectangle 120">
            <a:extLst>
              <a:ext uri="{FF2B5EF4-FFF2-40B4-BE49-F238E27FC236}">
                <a16:creationId xmlns:a16="http://schemas.microsoft.com/office/drawing/2014/main" id="{39612C1B-8E7D-48BD-9BCD-36CEE5F02950}"/>
              </a:ext>
            </a:extLst>
          </p:cNvPr>
          <p:cNvSpPr/>
          <p:nvPr/>
        </p:nvSpPr>
        <p:spPr>
          <a:xfrm>
            <a:off x="1727796" y="3847127"/>
            <a:ext cx="944358" cy="490024"/>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Producer-1</a:t>
            </a:r>
          </a:p>
        </p:txBody>
      </p:sp>
      <p:sp>
        <p:nvSpPr>
          <p:cNvPr id="78" name="TextBox 77">
            <a:extLst>
              <a:ext uri="{FF2B5EF4-FFF2-40B4-BE49-F238E27FC236}">
                <a16:creationId xmlns:a16="http://schemas.microsoft.com/office/drawing/2014/main" id="{CE76DEE1-4CEE-47FD-95F7-08FF131C40BD}"/>
              </a:ext>
            </a:extLst>
          </p:cNvPr>
          <p:cNvSpPr txBox="1"/>
          <p:nvPr/>
        </p:nvSpPr>
        <p:spPr>
          <a:xfrm>
            <a:off x="2648459" y="3693179"/>
            <a:ext cx="1034060" cy="230832"/>
          </a:xfrm>
          <a:prstGeom prst="rect">
            <a:avLst/>
          </a:prstGeom>
          <a:noFill/>
        </p:spPr>
        <p:txBody>
          <a:bodyPr wrap="square" rtlCol="0">
            <a:spAutoFit/>
          </a:bodyPr>
          <a:lstStyle/>
          <a:p>
            <a:r>
              <a:rPr lang="en-US" sz="900"/>
              <a:t>Kafka-Client-DC1</a:t>
            </a:r>
          </a:p>
        </p:txBody>
      </p:sp>
      <p:cxnSp>
        <p:nvCxnSpPr>
          <p:cNvPr id="32" name="Straight Arrow Connector 31">
            <a:extLst>
              <a:ext uri="{FF2B5EF4-FFF2-40B4-BE49-F238E27FC236}">
                <a16:creationId xmlns:a16="http://schemas.microsoft.com/office/drawing/2014/main" id="{9CDFBEE3-5CCF-4235-9FB3-2CF9CFC50567}"/>
              </a:ext>
            </a:extLst>
          </p:cNvPr>
          <p:cNvCxnSpPr>
            <a:cxnSpLocks/>
          </p:cNvCxnSpPr>
          <p:nvPr/>
        </p:nvCxnSpPr>
        <p:spPr>
          <a:xfrm>
            <a:off x="4238917" y="3061311"/>
            <a:ext cx="0" cy="79852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 name="Connector: Elbow 2">
            <a:extLst>
              <a:ext uri="{FF2B5EF4-FFF2-40B4-BE49-F238E27FC236}">
                <a16:creationId xmlns:a16="http://schemas.microsoft.com/office/drawing/2014/main" id="{F7E2E605-C724-4814-AAFC-C70D9E572B92}"/>
              </a:ext>
            </a:extLst>
          </p:cNvPr>
          <p:cNvCxnSpPr>
            <a:cxnSpLocks/>
          </p:cNvCxnSpPr>
          <p:nvPr/>
        </p:nvCxnSpPr>
        <p:spPr>
          <a:xfrm rot="16200000" flipV="1">
            <a:off x="1593443" y="3220596"/>
            <a:ext cx="1342605" cy="19811"/>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85" name="Flowchart: Magnetic Disk 84">
            <a:extLst>
              <a:ext uri="{FF2B5EF4-FFF2-40B4-BE49-F238E27FC236}">
                <a16:creationId xmlns:a16="http://schemas.microsoft.com/office/drawing/2014/main" id="{2BACBC24-F3B8-466B-9771-1CD8622C08C9}"/>
              </a:ext>
            </a:extLst>
          </p:cNvPr>
          <p:cNvSpPr/>
          <p:nvPr/>
        </p:nvSpPr>
        <p:spPr>
          <a:xfrm>
            <a:off x="5454077" y="4896111"/>
            <a:ext cx="1005840" cy="593411"/>
          </a:xfrm>
          <a:prstGeom prst="flowChartMagneticDisk">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solidFill>
              <a:schemeClr val="accent6">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87" name="Straight Arrow Connector 86">
            <a:extLst>
              <a:ext uri="{FF2B5EF4-FFF2-40B4-BE49-F238E27FC236}">
                <a16:creationId xmlns:a16="http://schemas.microsoft.com/office/drawing/2014/main" id="{9B81FD4B-589C-4073-9BBC-06007652ACCE}"/>
              </a:ext>
            </a:extLst>
          </p:cNvPr>
          <p:cNvCxnSpPr>
            <a:cxnSpLocks/>
          </p:cNvCxnSpPr>
          <p:nvPr/>
        </p:nvCxnSpPr>
        <p:spPr>
          <a:xfrm flipH="1">
            <a:off x="5956997" y="4197837"/>
            <a:ext cx="5972" cy="69827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94" name="Straight Connector 93">
            <a:extLst>
              <a:ext uri="{FF2B5EF4-FFF2-40B4-BE49-F238E27FC236}">
                <a16:creationId xmlns:a16="http://schemas.microsoft.com/office/drawing/2014/main" id="{632694BC-3CEE-4F5F-B7BD-FF9FF603719A}"/>
              </a:ext>
            </a:extLst>
          </p:cNvPr>
          <p:cNvCxnSpPr/>
          <p:nvPr/>
        </p:nvCxnSpPr>
        <p:spPr>
          <a:xfrm flipV="1">
            <a:off x="4709663" y="4197837"/>
            <a:ext cx="2469851" cy="16015"/>
          </a:xfrm>
          <a:prstGeom prst="line">
            <a:avLst/>
          </a:prstGeom>
        </p:spPr>
        <p:style>
          <a:lnRef idx="2">
            <a:schemeClr val="accent4"/>
          </a:lnRef>
          <a:fillRef idx="0">
            <a:schemeClr val="accent4"/>
          </a:fillRef>
          <a:effectRef idx="1">
            <a:schemeClr val="accent4"/>
          </a:effectRef>
          <a:fontRef idx="minor">
            <a:schemeClr val="tx1"/>
          </a:fontRef>
        </p:style>
      </p:cxnSp>
      <p:sp>
        <p:nvSpPr>
          <p:cNvPr id="102" name="TextBox 101">
            <a:extLst>
              <a:ext uri="{FF2B5EF4-FFF2-40B4-BE49-F238E27FC236}">
                <a16:creationId xmlns:a16="http://schemas.microsoft.com/office/drawing/2014/main" id="{61AABA9C-1B26-4E1A-BE32-E42514363527}"/>
              </a:ext>
            </a:extLst>
          </p:cNvPr>
          <p:cNvSpPr txBox="1"/>
          <p:nvPr/>
        </p:nvSpPr>
        <p:spPr>
          <a:xfrm>
            <a:off x="5387756" y="4812013"/>
            <a:ext cx="1642137" cy="646331"/>
          </a:xfrm>
          <a:prstGeom prst="rect">
            <a:avLst/>
          </a:prstGeom>
          <a:noFill/>
        </p:spPr>
        <p:txBody>
          <a:bodyPr wrap="square" rtlCol="0">
            <a:spAutoFit/>
          </a:bodyPr>
          <a:lstStyle/>
          <a:p>
            <a:r>
              <a:rPr lang="en-US"/>
              <a:t>    Shared      </a:t>
            </a:r>
          </a:p>
          <a:p>
            <a:r>
              <a:rPr lang="en-US"/>
              <a:t>  </a:t>
            </a:r>
            <a:r>
              <a:rPr lang="en-US" err="1"/>
              <a:t>Mongodb</a:t>
            </a:r>
            <a:endParaRPr lang="en-US"/>
          </a:p>
        </p:txBody>
      </p:sp>
      <p:sp>
        <p:nvSpPr>
          <p:cNvPr id="6" name="Content Placeholder 2">
            <a:extLst>
              <a:ext uri="{FF2B5EF4-FFF2-40B4-BE49-F238E27FC236}">
                <a16:creationId xmlns:a16="http://schemas.microsoft.com/office/drawing/2014/main" id="{4DBACC05-E014-4F4F-BB0A-9F2FFCD673EE}"/>
              </a:ext>
            </a:extLst>
          </p:cNvPr>
          <p:cNvSpPr>
            <a:spLocks noGrp="1"/>
          </p:cNvSpPr>
          <p:nvPr>
            <p:ph idx="1"/>
          </p:nvPr>
        </p:nvSpPr>
        <p:spPr>
          <a:xfrm rot="10800000" flipV="1">
            <a:off x="1424836" y="332649"/>
            <a:ext cx="7199744" cy="77061"/>
          </a:xfrm>
        </p:spPr>
        <p:txBody>
          <a:bodyPr vert="horz" lIns="91440" tIns="45720" rIns="91440" bIns="45720" rtlCol="0" anchor="ctr">
            <a:noAutofit/>
          </a:bodyPr>
          <a:lstStyle/>
          <a:p>
            <a:pPr marL="0" indent="0">
              <a:buNone/>
            </a:pPr>
            <a:endParaRPr lang="en-US" sz="1900" dirty="0">
              <a:cs typeface="Calibri"/>
            </a:endParaRPr>
          </a:p>
          <a:p>
            <a:pPr marL="0" indent="0">
              <a:buNone/>
            </a:pPr>
            <a:endParaRPr lang="en-US" sz="1900" dirty="0">
              <a:cs typeface="Calibri"/>
            </a:endParaRPr>
          </a:p>
          <a:p>
            <a:pPr marL="0" indent="0">
              <a:buNone/>
            </a:pPr>
            <a:r>
              <a:rPr lang="en-US" sz="1900" dirty="0">
                <a:cs typeface="Calibri"/>
              </a:rPr>
              <a:t>Proposed </a:t>
            </a:r>
            <a:r>
              <a:rPr lang="en-US" sz="1900" dirty="0">
                <a:ea typeface="+mn-lt"/>
                <a:cs typeface="+mn-lt"/>
              </a:rPr>
              <a:t>Stretch cluster setup</a:t>
            </a:r>
          </a:p>
          <a:p>
            <a:pPr marL="0" indent="0">
              <a:buNone/>
            </a:pPr>
            <a:endParaRPr lang="en-US" sz="1900" dirty="0">
              <a:cs typeface="Calibri"/>
            </a:endParaRPr>
          </a:p>
          <a:p>
            <a:pPr marL="0" indent="0">
              <a:buNone/>
            </a:pPr>
            <a:endParaRPr lang="en-US" sz="1900" dirty="0">
              <a:cs typeface="Calibri"/>
            </a:endParaRPr>
          </a:p>
          <a:p>
            <a:endParaRPr lang="en-US" sz="1900" dirty="0">
              <a:cs typeface="Calibri"/>
            </a:endParaRPr>
          </a:p>
        </p:txBody>
      </p:sp>
    </p:spTree>
    <p:extLst>
      <p:ext uri="{BB962C8B-B14F-4D97-AF65-F5344CB8AC3E}">
        <p14:creationId xmlns:p14="http://schemas.microsoft.com/office/powerpoint/2010/main" val="3575774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9B58C7-FD8E-478E-BF91-1CA5841E6DF1}"/>
              </a:ext>
            </a:extLst>
          </p:cNvPr>
          <p:cNvSpPr txBox="1"/>
          <p:nvPr/>
        </p:nvSpPr>
        <p:spPr>
          <a:xfrm>
            <a:off x="1578301" y="1420023"/>
            <a:ext cx="1255857" cy="246221"/>
          </a:xfrm>
          <a:prstGeom prst="rect">
            <a:avLst/>
          </a:prstGeom>
          <a:noFill/>
        </p:spPr>
        <p:txBody>
          <a:bodyPr wrap="square" rtlCol="0">
            <a:spAutoFit/>
          </a:bodyPr>
          <a:lstStyle/>
          <a:p>
            <a:r>
              <a:rPr lang="en-US" sz="1000" b="1"/>
              <a:t>Datacenter-1</a:t>
            </a:r>
          </a:p>
        </p:txBody>
      </p:sp>
      <p:sp>
        <p:nvSpPr>
          <p:cNvPr id="8" name="TextBox 7">
            <a:extLst>
              <a:ext uri="{FF2B5EF4-FFF2-40B4-BE49-F238E27FC236}">
                <a16:creationId xmlns:a16="http://schemas.microsoft.com/office/drawing/2014/main" id="{BB1FE53C-77C8-49BC-9B9B-06E51B288AF7}"/>
              </a:ext>
            </a:extLst>
          </p:cNvPr>
          <p:cNvSpPr txBox="1"/>
          <p:nvPr/>
        </p:nvSpPr>
        <p:spPr>
          <a:xfrm>
            <a:off x="4044801" y="1411846"/>
            <a:ext cx="1290996" cy="246221"/>
          </a:xfrm>
          <a:prstGeom prst="rect">
            <a:avLst/>
          </a:prstGeom>
          <a:noFill/>
        </p:spPr>
        <p:txBody>
          <a:bodyPr wrap="square" rtlCol="0">
            <a:spAutoFit/>
          </a:bodyPr>
          <a:lstStyle/>
          <a:p>
            <a:r>
              <a:rPr lang="en-US" sz="1000" b="1"/>
              <a:t>Datacenter-2</a:t>
            </a:r>
          </a:p>
        </p:txBody>
      </p:sp>
      <p:sp>
        <p:nvSpPr>
          <p:cNvPr id="10" name="TextBox 9">
            <a:extLst>
              <a:ext uri="{FF2B5EF4-FFF2-40B4-BE49-F238E27FC236}">
                <a16:creationId xmlns:a16="http://schemas.microsoft.com/office/drawing/2014/main" id="{7D0A99CD-F402-4F2C-84CD-424B403A327F}"/>
              </a:ext>
            </a:extLst>
          </p:cNvPr>
          <p:cNvSpPr txBox="1"/>
          <p:nvPr/>
        </p:nvSpPr>
        <p:spPr>
          <a:xfrm rot="16200000">
            <a:off x="1303746" y="1799288"/>
            <a:ext cx="529363" cy="369332"/>
          </a:xfrm>
          <a:prstGeom prst="rect">
            <a:avLst/>
          </a:prstGeom>
          <a:noFill/>
        </p:spPr>
        <p:txBody>
          <a:bodyPr wrap="square" rtlCol="0">
            <a:spAutoFit/>
          </a:bodyPr>
          <a:lstStyle/>
          <a:p>
            <a:r>
              <a:rPr lang="en-US">
                <a:ln w="0"/>
                <a:solidFill>
                  <a:schemeClr val="accent1"/>
                </a:solidFill>
                <a:effectLst>
                  <a:outerShdw blurRad="38100" dist="25400" dir="5400000" algn="ctr" rotWithShape="0">
                    <a:srgbClr val="6E747A">
                      <a:alpha val="43000"/>
                    </a:srgbClr>
                  </a:outerShdw>
                </a:effectLst>
              </a:rPr>
              <a:t>INT</a:t>
            </a:r>
          </a:p>
        </p:txBody>
      </p:sp>
      <p:sp>
        <p:nvSpPr>
          <p:cNvPr id="11" name="Rectangle 10">
            <a:extLst>
              <a:ext uri="{FF2B5EF4-FFF2-40B4-BE49-F238E27FC236}">
                <a16:creationId xmlns:a16="http://schemas.microsoft.com/office/drawing/2014/main" id="{DFADBE99-CD77-4105-B6E7-A52F7C433F2F}"/>
              </a:ext>
            </a:extLst>
          </p:cNvPr>
          <p:cNvSpPr/>
          <p:nvPr/>
        </p:nvSpPr>
        <p:spPr>
          <a:xfrm>
            <a:off x="1423116" y="1078374"/>
            <a:ext cx="9345768" cy="2208721"/>
          </a:xfrm>
          <a:prstGeom prst="rect">
            <a:avLst/>
          </a:prstGeom>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39" name="Group 38">
            <a:extLst>
              <a:ext uri="{FF2B5EF4-FFF2-40B4-BE49-F238E27FC236}">
                <a16:creationId xmlns:a16="http://schemas.microsoft.com/office/drawing/2014/main" id="{8A1616E6-7272-46B5-9C5B-A105E663C5DD}"/>
              </a:ext>
            </a:extLst>
          </p:cNvPr>
          <p:cNvGrpSpPr/>
          <p:nvPr/>
        </p:nvGrpSpPr>
        <p:grpSpPr>
          <a:xfrm>
            <a:off x="8735296" y="2445787"/>
            <a:ext cx="1571625" cy="633099"/>
            <a:chOff x="1008759" y="1454826"/>
            <a:chExt cx="1847656" cy="702395"/>
          </a:xfrm>
        </p:grpSpPr>
        <p:sp>
          <p:nvSpPr>
            <p:cNvPr id="41" name="Rectangle 40">
              <a:extLst>
                <a:ext uri="{FF2B5EF4-FFF2-40B4-BE49-F238E27FC236}">
                  <a16:creationId xmlns:a16="http://schemas.microsoft.com/office/drawing/2014/main" id="{E0ECF49C-CC29-4B37-8396-87D8018DE4C2}"/>
                </a:ext>
              </a:extLst>
            </p:cNvPr>
            <p:cNvSpPr/>
            <p:nvPr/>
          </p:nvSpPr>
          <p:spPr>
            <a:xfrm>
              <a:off x="1067845" y="1705974"/>
              <a:ext cx="864000" cy="288000"/>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n w="0"/>
                  <a:solidFill>
                    <a:schemeClr val="bg1"/>
                  </a:solidFill>
                  <a:effectLst>
                    <a:outerShdw blurRad="38100" dist="19050" dir="2700000" algn="tl" rotWithShape="0">
                      <a:schemeClr val="dk1">
                        <a:alpha val="40000"/>
                      </a:schemeClr>
                    </a:outerShdw>
                  </a:effectLst>
                </a:rPr>
                <a:t>Broker-3</a:t>
              </a:r>
              <a:endParaRPr lang="en-US" sz="800">
                <a:solidFill>
                  <a:schemeClr val="bg1"/>
                </a:solidFill>
              </a:endParaRPr>
            </a:p>
          </p:txBody>
        </p:sp>
        <p:sp>
          <p:nvSpPr>
            <p:cNvPr id="43" name="Rectangle 42">
              <a:extLst>
                <a:ext uri="{FF2B5EF4-FFF2-40B4-BE49-F238E27FC236}">
                  <a16:creationId xmlns:a16="http://schemas.microsoft.com/office/drawing/2014/main" id="{9DFF8A46-E8FD-408E-BC56-8C20C1A2CAA7}"/>
                </a:ext>
              </a:extLst>
            </p:cNvPr>
            <p:cNvSpPr/>
            <p:nvPr/>
          </p:nvSpPr>
          <p:spPr>
            <a:xfrm>
              <a:off x="1973725" y="1701740"/>
              <a:ext cx="864000" cy="288000"/>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n w="0"/>
                  <a:solidFill>
                    <a:schemeClr val="bg1"/>
                  </a:solidFill>
                  <a:effectLst>
                    <a:outerShdw blurRad="38100" dist="19050" dir="2700000" algn="tl" rotWithShape="0">
                      <a:schemeClr val="dk1">
                        <a:alpha val="40000"/>
                      </a:schemeClr>
                    </a:outerShdw>
                  </a:effectLst>
                </a:rPr>
                <a:t>Broker-4</a:t>
              </a:r>
              <a:endParaRPr lang="en-US" sz="800">
                <a:solidFill>
                  <a:schemeClr val="bg1"/>
                </a:solidFill>
              </a:endParaRPr>
            </a:p>
          </p:txBody>
        </p:sp>
        <p:sp>
          <p:nvSpPr>
            <p:cNvPr id="44" name="Rectangle 43">
              <a:extLst>
                <a:ext uri="{FF2B5EF4-FFF2-40B4-BE49-F238E27FC236}">
                  <a16:creationId xmlns:a16="http://schemas.microsoft.com/office/drawing/2014/main" id="{1E7DA20A-199D-4003-AD6B-601F2FC0D673}"/>
                </a:ext>
              </a:extLst>
            </p:cNvPr>
            <p:cNvSpPr/>
            <p:nvPr/>
          </p:nvSpPr>
          <p:spPr>
            <a:xfrm>
              <a:off x="1008759" y="1454826"/>
              <a:ext cx="1847656" cy="70239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6E50C7E3-B910-42B2-98DF-C713B83BB814}"/>
              </a:ext>
            </a:extLst>
          </p:cNvPr>
          <p:cNvSpPr/>
          <p:nvPr/>
        </p:nvSpPr>
        <p:spPr>
          <a:xfrm>
            <a:off x="3703764" y="5041619"/>
            <a:ext cx="966388" cy="265945"/>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Consumers-1</a:t>
            </a:r>
          </a:p>
        </p:txBody>
      </p:sp>
      <p:sp>
        <p:nvSpPr>
          <p:cNvPr id="106" name="TextBox 105">
            <a:extLst>
              <a:ext uri="{FF2B5EF4-FFF2-40B4-BE49-F238E27FC236}">
                <a16:creationId xmlns:a16="http://schemas.microsoft.com/office/drawing/2014/main" id="{5C234F06-D322-4A41-9003-6292F480CE0D}"/>
              </a:ext>
            </a:extLst>
          </p:cNvPr>
          <p:cNvSpPr txBox="1"/>
          <p:nvPr/>
        </p:nvSpPr>
        <p:spPr>
          <a:xfrm>
            <a:off x="9178209" y="1538967"/>
            <a:ext cx="752475" cy="246221"/>
          </a:xfrm>
          <a:prstGeom prst="rect">
            <a:avLst/>
          </a:prstGeom>
          <a:noFill/>
        </p:spPr>
        <p:txBody>
          <a:bodyPr wrap="square" rtlCol="0">
            <a:spAutoFit/>
          </a:bodyPr>
          <a:lstStyle/>
          <a:p>
            <a:r>
              <a:rPr lang="en-US" sz="1000" b="1"/>
              <a:t>    ZK-DC-3</a:t>
            </a:r>
          </a:p>
        </p:txBody>
      </p:sp>
      <p:grpSp>
        <p:nvGrpSpPr>
          <p:cNvPr id="111" name="Group 110">
            <a:extLst>
              <a:ext uri="{FF2B5EF4-FFF2-40B4-BE49-F238E27FC236}">
                <a16:creationId xmlns:a16="http://schemas.microsoft.com/office/drawing/2014/main" id="{5DC7DBB3-F086-42CB-A8C0-C1A7CA7D30BB}"/>
              </a:ext>
            </a:extLst>
          </p:cNvPr>
          <p:cNvGrpSpPr/>
          <p:nvPr/>
        </p:nvGrpSpPr>
        <p:grpSpPr>
          <a:xfrm>
            <a:off x="1838391" y="2414886"/>
            <a:ext cx="1872468" cy="655591"/>
            <a:chOff x="1008759" y="1535706"/>
            <a:chExt cx="1847656" cy="702395"/>
          </a:xfrm>
        </p:grpSpPr>
        <p:sp>
          <p:nvSpPr>
            <p:cNvPr id="112" name="Rectangle 111">
              <a:extLst>
                <a:ext uri="{FF2B5EF4-FFF2-40B4-BE49-F238E27FC236}">
                  <a16:creationId xmlns:a16="http://schemas.microsoft.com/office/drawing/2014/main" id="{FAEE2E73-5468-4D90-9F8B-72004F3A6452}"/>
                </a:ext>
              </a:extLst>
            </p:cNvPr>
            <p:cNvSpPr/>
            <p:nvPr/>
          </p:nvSpPr>
          <p:spPr>
            <a:xfrm>
              <a:off x="1067845" y="1841166"/>
              <a:ext cx="864000" cy="310319"/>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n w="0"/>
                  <a:solidFill>
                    <a:schemeClr val="bg1"/>
                  </a:solidFill>
                  <a:effectLst>
                    <a:outerShdw blurRad="38100" dist="19050" dir="2700000" algn="tl" rotWithShape="0">
                      <a:schemeClr val="dk1">
                        <a:alpha val="40000"/>
                      </a:schemeClr>
                    </a:outerShdw>
                  </a:effectLst>
                </a:rPr>
                <a:t>Broker-1</a:t>
              </a:r>
              <a:endParaRPr lang="en-US" sz="800">
                <a:solidFill>
                  <a:schemeClr val="bg1"/>
                </a:solidFill>
              </a:endParaRPr>
            </a:p>
          </p:txBody>
        </p:sp>
        <p:sp>
          <p:nvSpPr>
            <p:cNvPr id="113" name="Rectangle 112">
              <a:extLst>
                <a:ext uri="{FF2B5EF4-FFF2-40B4-BE49-F238E27FC236}">
                  <a16:creationId xmlns:a16="http://schemas.microsoft.com/office/drawing/2014/main" id="{F1D0F9E5-A8D3-40E3-8585-FA09D793ABC9}"/>
                </a:ext>
              </a:extLst>
            </p:cNvPr>
            <p:cNvSpPr/>
            <p:nvPr/>
          </p:nvSpPr>
          <p:spPr>
            <a:xfrm>
              <a:off x="1973725" y="1824999"/>
              <a:ext cx="864000" cy="310319"/>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n w="0"/>
                  <a:solidFill>
                    <a:schemeClr val="bg1"/>
                  </a:solidFill>
                  <a:effectLst>
                    <a:outerShdw blurRad="38100" dist="19050" dir="2700000" algn="tl" rotWithShape="0">
                      <a:schemeClr val="dk1">
                        <a:alpha val="40000"/>
                      </a:schemeClr>
                    </a:outerShdw>
                  </a:effectLst>
                </a:rPr>
                <a:t>Broker-2</a:t>
              </a:r>
              <a:endParaRPr lang="en-US" sz="800">
                <a:solidFill>
                  <a:schemeClr val="bg1"/>
                </a:solidFill>
              </a:endParaRPr>
            </a:p>
          </p:txBody>
        </p:sp>
        <p:sp>
          <p:nvSpPr>
            <p:cNvPr id="114" name="Rectangle 113">
              <a:extLst>
                <a:ext uri="{FF2B5EF4-FFF2-40B4-BE49-F238E27FC236}">
                  <a16:creationId xmlns:a16="http://schemas.microsoft.com/office/drawing/2014/main" id="{3FF7584C-49DA-4C5A-A464-469292657C29}"/>
                </a:ext>
              </a:extLst>
            </p:cNvPr>
            <p:cNvSpPr/>
            <p:nvPr/>
          </p:nvSpPr>
          <p:spPr>
            <a:xfrm>
              <a:off x="1008759" y="1535706"/>
              <a:ext cx="1847656" cy="70239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a:extLst>
              <a:ext uri="{FF2B5EF4-FFF2-40B4-BE49-F238E27FC236}">
                <a16:creationId xmlns:a16="http://schemas.microsoft.com/office/drawing/2014/main" id="{2F598D9B-B516-42A2-8974-A1756C3B694B}"/>
              </a:ext>
            </a:extLst>
          </p:cNvPr>
          <p:cNvGrpSpPr/>
          <p:nvPr/>
        </p:nvGrpSpPr>
        <p:grpSpPr>
          <a:xfrm>
            <a:off x="1864317" y="1543032"/>
            <a:ext cx="1847656" cy="616409"/>
            <a:chOff x="4282619" y="2306809"/>
            <a:chExt cx="1847656" cy="442342"/>
          </a:xfrm>
        </p:grpSpPr>
        <p:sp>
          <p:nvSpPr>
            <p:cNvPr id="116" name="Rectangle 115">
              <a:extLst>
                <a:ext uri="{FF2B5EF4-FFF2-40B4-BE49-F238E27FC236}">
                  <a16:creationId xmlns:a16="http://schemas.microsoft.com/office/drawing/2014/main" id="{F1BF0709-8B20-48EB-9ABF-EE73EEEAE1A0}"/>
                </a:ext>
              </a:extLst>
            </p:cNvPr>
            <p:cNvSpPr/>
            <p:nvPr/>
          </p:nvSpPr>
          <p:spPr>
            <a:xfrm>
              <a:off x="5219312" y="2483578"/>
              <a:ext cx="864000" cy="177563"/>
            </a:xfrm>
            <a:prstGeom prst="rect">
              <a:avLst/>
            </a:prstGeom>
            <a:solidFill>
              <a:schemeClr val="accent1">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n w="0"/>
                  <a:solidFill>
                    <a:schemeClr val="tx1"/>
                  </a:solidFill>
                  <a:effectLst>
                    <a:outerShdw blurRad="38100" dist="19050" dir="2700000" algn="tl" rotWithShape="0">
                      <a:schemeClr val="dk1">
                        <a:alpha val="40000"/>
                      </a:schemeClr>
                    </a:outerShdw>
                  </a:effectLst>
                </a:rPr>
                <a:t>Zookeepr-2</a:t>
              </a:r>
              <a:endParaRPr lang="en-US" sz="800"/>
            </a:p>
          </p:txBody>
        </p:sp>
        <p:sp>
          <p:nvSpPr>
            <p:cNvPr id="117" name="Rectangle 116">
              <a:extLst>
                <a:ext uri="{FF2B5EF4-FFF2-40B4-BE49-F238E27FC236}">
                  <a16:creationId xmlns:a16="http://schemas.microsoft.com/office/drawing/2014/main" id="{3296D425-CE26-49D9-90E2-DC494C0FC45C}"/>
                </a:ext>
              </a:extLst>
            </p:cNvPr>
            <p:cNvSpPr/>
            <p:nvPr/>
          </p:nvSpPr>
          <p:spPr>
            <a:xfrm>
              <a:off x="4307119" y="2501880"/>
              <a:ext cx="864000" cy="169194"/>
            </a:xfrm>
            <a:prstGeom prst="rect">
              <a:avLst/>
            </a:prstGeom>
            <a:solidFill>
              <a:schemeClr val="accent1">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n w="0"/>
                  <a:solidFill>
                    <a:schemeClr val="tx1"/>
                  </a:solidFill>
                  <a:effectLst>
                    <a:outerShdw blurRad="38100" dist="19050" dir="2700000" algn="tl" rotWithShape="0">
                      <a:schemeClr val="dk1">
                        <a:alpha val="40000"/>
                      </a:schemeClr>
                    </a:outerShdw>
                  </a:effectLst>
                </a:rPr>
                <a:t>Zookeeper-1</a:t>
              </a:r>
              <a:endParaRPr lang="en-US" sz="800"/>
            </a:p>
          </p:txBody>
        </p:sp>
        <p:sp>
          <p:nvSpPr>
            <p:cNvPr id="118" name="Rectangle 117">
              <a:extLst>
                <a:ext uri="{FF2B5EF4-FFF2-40B4-BE49-F238E27FC236}">
                  <a16:creationId xmlns:a16="http://schemas.microsoft.com/office/drawing/2014/main" id="{E55C6403-EAB5-48B9-8402-3E9BAB9F43BB}"/>
                </a:ext>
              </a:extLst>
            </p:cNvPr>
            <p:cNvSpPr/>
            <p:nvPr/>
          </p:nvSpPr>
          <p:spPr>
            <a:xfrm>
              <a:off x="4282619" y="2306809"/>
              <a:ext cx="1847656" cy="44234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0" name="Rectangle 119">
            <a:extLst>
              <a:ext uri="{FF2B5EF4-FFF2-40B4-BE49-F238E27FC236}">
                <a16:creationId xmlns:a16="http://schemas.microsoft.com/office/drawing/2014/main" id="{582A6AD1-E087-4CD7-9D81-0C8D929CD6C8}"/>
              </a:ext>
            </a:extLst>
          </p:cNvPr>
          <p:cNvSpPr/>
          <p:nvPr/>
        </p:nvSpPr>
        <p:spPr>
          <a:xfrm>
            <a:off x="1372877" y="4187305"/>
            <a:ext cx="4023269" cy="1110630"/>
          </a:xfrm>
          <a:prstGeom prst="rect">
            <a:avLst/>
          </a:prstGeom>
          <a:solidFill>
            <a:schemeClr val="accent6">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00FF"/>
              </a:highlight>
            </a:endParaRPr>
          </a:p>
        </p:txBody>
      </p:sp>
      <p:sp>
        <p:nvSpPr>
          <p:cNvPr id="5" name="Rectangle 4">
            <a:extLst>
              <a:ext uri="{FF2B5EF4-FFF2-40B4-BE49-F238E27FC236}">
                <a16:creationId xmlns:a16="http://schemas.microsoft.com/office/drawing/2014/main" id="{F8948E73-3B21-4E10-A920-C769543D12EC}"/>
              </a:ext>
            </a:extLst>
          </p:cNvPr>
          <p:cNvSpPr/>
          <p:nvPr/>
        </p:nvSpPr>
        <p:spPr>
          <a:xfrm>
            <a:off x="1556270" y="1497051"/>
            <a:ext cx="2440337" cy="16473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3F2E66CE-E9DD-4628-8619-8F909016E5C2}"/>
              </a:ext>
            </a:extLst>
          </p:cNvPr>
          <p:cNvSpPr/>
          <p:nvPr/>
        </p:nvSpPr>
        <p:spPr>
          <a:xfrm>
            <a:off x="4991133" y="1488168"/>
            <a:ext cx="2362459" cy="9829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00D9FF7E-9AE4-4E3F-B9C5-CB178A1158A1}"/>
              </a:ext>
            </a:extLst>
          </p:cNvPr>
          <p:cNvSpPr/>
          <p:nvPr/>
        </p:nvSpPr>
        <p:spPr>
          <a:xfrm>
            <a:off x="8226964" y="1451332"/>
            <a:ext cx="2362459" cy="15734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E7D4DD2D-635D-4915-8FB3-4BC00D75A7C7}"/>
              </a:ext>
            </a:extLst>
          </p:cNvPr>
          <p:cNvGrpSpPr/>
          <p:nvPr/>
        </p:nvGrpSpPr>
        <p:grpSpPr>
          <a:xfrm>
            <a:off x="5226642" y="1788449"/>
            <a:ext cx="1751292" cy="370992"/>
            <a:chOff x="4282619" y="2306809"/>
            <a:chExt cx="1847656" cy="442342"/>
          </a:xfrm>
        </p:grpSpPr>
        <p:sp>
          <p:nvSpPr>
            <p:cNvPr id="62" name="Rectangle 61">
              <a:extLst>
                <a:ext uri="{FF2B5EF4-FFF2-40B4-BE49-F238E27FC236}">
                  <a16:creationId xmlns:a16="http://schemas.microsoft.com/office/drawing/2014/main" id="{7C3A7447-1A87-4358-A818-068865233447}"/>
                </a:ext>
              </a:extLst>
            </p:cNvPr>
            <p:cNvSpPr/>
            <p:nvPr/>
          </p:nvSpPr>
          <p:spPr>
            <a:xfrm>
              <a:off x="4830994" y="2334188"/>
              <a:ext cx="864000" cy="410358"/>
            </a:xfrm>
            <a:prstGeom prst="rect">
              <a:avLst/>
            </a:prstGeom>
            <a:solidFill>
              <a:schemeClr val="accent1">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n w="0"/>
                  <a:solidFill>
                    <a:schemeClr val="tx1"/>
                  </a:solidFill>
                  <a:effectLst>
                    <a:outerShdw blurRad="38100" dist="19050" dir="2700000" algn="tl" rotWithShape="0">
                      <a:schemeClr val="dk1">
                        <a:alpha val="40000"/>
                      </a:schemeClr>
                    </a:outerShdw>
                  </a:effectLst>
                </a:rPr>
                <a:t>Zookeeper-3</a:t>
              </a:r>
              <a:endParaRPr lang="en-US" sz="800"/>
            </a:p>
          </p:txBody>
        </p:sp>
        <p:sp>
          <p:nvSpPr>
            <p:cNvPr id="63" name="Rectangle 62">
              <a:extLst>
                <a:ext uri="{FF2B5EF4-FFF2-40B4-BE49-F238E27FC236}">
                  <a16:creationId xmlns:a16="http://schemas.microsoft.com/office/drawing/2014/main" id="{2ED17531-0ECF-4C40-A6F3-5BC5F61BD826}"/>
                </a:ext>
              </a:extLst>
            </p:cNvPr>
            <p:cNvSpPr/>
            <p:nvPr/>
          </p:nvSpPr>
          <p:spPr>
            <a:xfrm>
              <a:off x="4282619" y="2306809"/>
              <a:ext cx="1847656" cy="44234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EDDB95D5-4D6C-4FF9-B456-998BBBB1A878}"/>
              </a:ext>
            </a:extLst>
          </p:cNvPr>
          <p:cNvGrpSpPr/>
          <p:nvPr/>
        </p:nvGrpSpPr>
        <p:grpSpPr>
          <a:xfrm>
            <a:off x="8541342" y="1818549"/>
            <a:ext cx="1847656" cy="442342"/>
            <a:chOff x="4282619" y="2306809"/>
            <a:chExt cx="1847656" cy="442342"/>
          </a:xfrm>
        </p:grpSpPr>
        <p:sp>
          <p:nvSpPr>
            <p:cNvPr id="65" name="Rectangle 64">
              <a:extLst>
                <a:ext uri="{FF2B5EF4-FFF2-40B4-BE49-F238E27FC236}">
                  <a16:creationId xmlns:a16="http://schemas.microsoft.com/office/drawing/2014/main" id="{2AE32D12-5855-441F-AB5A-2116A4BDD646}"/>
                </a:ext>
              </a:extLst>
            </p:cNvPr>
            <p:cNvSpPr/>
            <p:nvPr/>
          </p:nvSpPr>
          <p:spPr>
            <a:xfrm>
              <a:off x="5219312" y="2373141"/>
              <a:ext cx="864000" cy="288000"/>
            </a:xfrm>
            <a:prstGeom prst="rect">
              <a:avLst/>
            </a:prstGeom>
            <a:solidFill>
              <a:schemeClr val="accent1">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n w="0"/>
                  <a:solidFill>
                    <a:schemeClr val="tx1"/>
                  </a:solidFill>
                  <a:effectLst>
                    <a:outerShdw blurRad="38100" dist="19050" dir="2700000" algn="tl" rotWithShape="0">
                      <a:schemeClr val="dk1">
                        <a:alpha val="40000"/>
                      </a:schemeClr>
                    </a:outerShdw>
                  </a:effectLst>
                </a:rPr>
                <a:t>Zookeepr-5</a:t>
              </a:r>
              <a:endParaRPr lang="en-US" sz="800"/>
            </a:p>
          </p:txBody>
        </p:sp>
        <p:sp>
          <p:nvSpPr>
            <p:cNvPr id="66" name="Rectangle 65">
              <a:extLst>
                <a:ext uri="{FF2B5EF4-FFF2-40B4-BE49-F238E27FC236}">
                  <a16:creationId xmlns:a16="http://schemas.microsoft.com/office/drawing/2014/main" id="{4342E416-A07B-4ABA-8F17-F4C735FBD251}"/>
                </a:ext>
              </a:extLst>
            </p:cNvPr>
            <p:cNvSpPr/>
            <p:nvPr/>
          </p:nvSpPr>
          <p:spPr>
            <a:xfrm>
              <a:off x="4307119" y="2383074"/>
              <a:ext cx="864000" cy="288000"/>
            </a:xfrm>
            <a:prstGeom prst="rect">
              <a:avLst/>
            </a:prstGeom>
            <a:solidFill>
              <a:schemeClr val="accent1">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n w="0"/>
                  <a:solidFill>
                    <a:schemeClr val="tx1"/>
                  </a:solidFill>
                  <a:effectLst>
                    <a:outerShdw blurRad="38100" dist="19050" dir="2700000" algn="tl" rotWithShape="0">
                      <a:schemeClr val="dk1">
                        <a:alpha val="40000"/>
                      </a:schemeClr>
                    </a:outerShdw>
                  </a:effectLst>
                </a:rPr>
                <a:t>Zookeeper-4</a:t>
              </a:r>
              <a:endParaRPr lang="en-US" sz="800"/>
            </a:p>
          </p:txBody>
        </p:sp>
        <p:sp>
          <p:nvSpPr>
            <p:cNvPr id="67" name="Rectangle 66">
              <a:extLst>
                <a:ext uri="{FF2B5EF4-FFF2-40B4-BE49-F238E27FC236}">
                  <a16:creationId xmlns:a16="http://schemas.microsoft.com/office/drawing/2014/main" id="{D5503F76-F2B0-4E80-9E0C-474C570AC6EF}"/>
                </a:ext>
              </a:extLst>
            </p:cNvPr>
            <p:cNvSpPr/>
            <p:nvPr/>
          </p:nvSpPr>
          <p:spPr>
            <a:xfrm>
              <a:off x="4282619" y="2306809"/>
              <a:ext cx="1847656" cy="44234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TextBox 67">
            <a:extLst>
              <a:ext uri="{FF2B5EF4-FFF2-40B4-BE49-F238E27FC236}">
                <a16:creationId xmlns:a16="http://schemas.microsoft.com/office/drawing/2014/main" id="{63CE3E7B-7829-4799-B646-A21F1FC64391}"/>
              </a:ext>
            </a:extLst>
          </p:cNvPr>
          <p:cNvSpPr txBox="1"/>
          <p:nvPr/>
        </p:nvSpPr>
        <p:spPr>
          <a:xfrm>
            <a:off x="5881306" y="1537357"/>
            <a:ext cx="764838" cy="246221"/>
          </a:xfrm>
          <a:prstGeom prst="rect">
            <a:avLst/>
          </a:prstGeom>
          <a:noFill/>
        </p:spPr>
        <p:txBody>
          <a:bodyPr wrap="square" rtlCol="0">
            <a:spAutoFit/>
          </a:bodyPr>
          <a:lstStyle/>
          <a:p>
            <a:r>
              <a:rPr lang="en-US" sz="1000" b="1"/>
              <a:t>  ZK-DC-2</a:t>
            </a:r>
          </a:p>
        </p:txBody>
      </p:sp>
      <p:sp>
        <p:nvSpPr>
          <p:cNvPr id="69" name="TextBox 68">
            <a:extLst>
              <a:ext uri="{FF2B5EF4-FFF2-40B4-BE49-F238E27FC236}">
                <a16:creationId xmlns:a16="http://schemas.microsoft.com/office/drawing/2014/main" id="{B6110E07-D7F2-49B5-960E-5B6C64821E37}"/>
              </a:ext>
            </a:extLst>
          </p:cNvPr>
          <p:cNvSpPr txBox="1"/>
          <p:nvPr/>
        </p:nvSpPr>
        <p:spPr>
          <a:xfrm>
            <a:off x="2310684" y="1500867"/>
            <a:ext cx="752475" cy="246221"/>
          </a:xfrm>
          <a:prstGeom prst="rect">
            <a:avLst/>
          </a:prstGeom>
          <a:noFill/>
        </p:spPr>
        <p:txBody>
          <a:bodyPr wrap="square" rtlCol="0">
            <a:spAutoFit/>
          </a:bodyPr>
          <a:lstStyle/>
          <a:p>
            <a:r>
              <a:rPr lang="en-US" sz="1000" b="1"/>
              <a:t>     ZK-DC-1</a:t>
            </a:r>
          </a:p>
        </p:txBody>
      </p:sp>
      <p:sp>
        <p:nvSpPr>
          <p:cNvPr id="70" name="TextBox 69">
            <a:extLst>
              <a:ext uri="{FF2B5EF4-FFF2-40B4-BE49-F238E27FC236}">
                <a16:creationId xmlns:a16="http://schemas.microsoft.com/office/drawing/2014/main" id="{A619B2CE-1D4C-4DC9-A764-7DEE8B7CE28A}"/>
              </a:ext>
            </a:extLst>
          </p:cNvPr>
          <p:cNvSpPr txBox="1"/>
          <p:nvPr/>
        </p:nvSpPr>
        <p:spPr>
          <a:xfrm>
            <a:off x="2310684" y="2414886"/>
            <a:ext cx="838201" cy="246221"/>
          </a:xfrm>
          <a:prstGeom prst="rect">
            <a:avLst/>
          </a:prstGeom>
          <a:noFill/>
        </p:spPr>
        <p:txBody>
          <a:bodyPr wrap="square" rtlCol="0">
            <a:spAutoFit/>
          </a:bodyPr>
          <a:lstStyle/>
          <a:p>
            <a:r>
              <a:rPr lang="en-US" sz="1000" b="1"/>
              <a:t>     BK-DC-1</a:t>
            </a:r>
          </a:p>
        </p:txBody>
      </p:sp>
      <p:sp>
        <p:nvSpPr>
          <p:cNvPr id="4" name="TextBox 3">
            <a:extLst>
              <a:ext uri="{FF2B5EF4-FFF2-40B4-BE49-F238E27FC236}">
                <a16:creationId xmlns:a16="http://schemas.microsoft.com/office/drawing/2014/main" id="{7D6AE094-6280-4787-8181-B4E9B1219757}"/>
              </a:ext>
            </a:extLst>
          </p:cNvPr>
          <p:cNvSpPr txBox="1"/>
          <p:nvPr/>
        </p:nvSpPr>
        <p:spPr>
          <a:xfrm>
            <a:off x="4568561" y="991730"/>
            <a:ext cx="3054877" cy="369335"/>
          </a:xfrm>
          <a:prstGeom prst="rect">
            <a:avLst/>
          </a:prstGeom>
          <a:noFill/>
        </p:spPr>
        <p:txBody>
          <a:bodyPr wrap="square" rtlCol="0">
            <a:spAutoFit/>
          </a:bodyPr>
          <a:lstStyle/>
          <a:p>
            <a:r>
              <a:rPr lang="en-US" u="sng" dirty="0"/>
              <a:t>Global Stretched Kafka Cluster</a:t>
            </a:r>
          </a:p>
        </p:txBody>
      </p:sp>
      <p:sp>
        <p:nvSpPr>
          <p:cNvPr id="73" name="TextBox 72">
            <a:extLst>
              <a:ext uri="{FF2B5EF4-FFF2-40B4-BE49-F238E27FC236}">
                <a16:creationId xmlns:a16="http://schemas.microsoft.com/office/drawing/2014/main" id="{F006C5E2-51EB-410E-A887-7DB2B57AB23A}"/>
              </a:ext>
            </a:extLst>
          </p:cNvPr>
          <p:cNvSpPr txBox="1"/>
          <p:nvPr/>
        </p:nvSpPr>
        <p:spPr>
          <a:xfrm>
            <a:off x="9092484" y="2433936"/>
            <a:ext cx="838201" cy="246221"/>
          </a:xfrm>
          <a:prstGeom prst="rect">
            <a:avLst/>
          </a:prstGeom>
          <a:noFill/>
        </p:spPr>
        <p:txBody>
          <a:bodyPr wrap="square" rtlCol="0">
            <a:spAutoFit/>
          </a:bodyPr>
          <a:lstStyle/>
          <a:p>
            <a:r>
              <a:rPr lang="en-US" sz="1000" b="1"/>
              <a:t>     BK-DC-2</a:t>
            </a:r>
          </a:p>
        </p:txBody>
      </p:sp>
      <p:cxnSp>
        <p:nvCxnSpPr>
          <p:cNvPr id="25" name="Straight Connector 24">
            <a:extLst>
              <a:ext uri="{FF2B5EF4-FFF2-40B4-BE49-F238E27FC236}">
                <a16:creationId xmlns:a16="http://schemas.microsoft.com/office/drawing/2014/main" id="{D8F54067-9F64-41B3-9D58-D650AEDE6C2A}"/>
              </a:ext>
            </a:extLst>
          </p:cNvPr>
          <p:cNvCxnSpPr>
            <a:cxnSpLocks/>
          </p:cNvCxnSpPr>
          <p:nvPr/>
        </p:nvCxnSpPr>
        <p:spPr>
          <a:xfrm flipV="1">
            <a:off x="3053634" y="3611926"/>
            <a:ext cx="6029325" cy="62336"/>
          </a:xfrm>
          <a:prstGeom prst="line">
            <a:avLst/>
          </a:prstGeom>
        </p:spPr>
        <p:style>
          <a:lnRef idx="3">
            <a:schemeClr val="accent6"/>
          </a:lnRef>
          <a:fillRef idx="0">
            <a:schemeClr val="accent6"/>
          </a:fillRef>
          <a:effectRef idx="2">
            <a:schemeClr val="accent6"/>
          </a:effectRef>
          <a:fontRef idx="minor">
            <a:schemeClr val="tx1"/>
          </a:fontRef>
        </p:style>
      </p:cxnSp>
      <p:cxnSp>
        <p:nvCxnSpPr>
          <p:cNvPr id="27" name="Straight Connector 26">
            <a:extLst>
              <a:ext uri="{FF2B5EF4-FFF2-40B4-BE49-F238E27FC236}">
                <a16:creationId xmlns:a16="http://schemas.microsoft.com/office/drawing/2014/main" id="{9BED8A9A-B561-4D7B-BD82-3FB0CD85E8B6}"/>
              </a:ext>
            </a:extLst>
          </p:cNvPr>
          <p:cNvCxnSpPr>
            <a:cxnSpLocks/>
          </p:cNvCxnSpPr>
          <p:nvPr/>
        </p:nvCxnSpPr>
        <p:spPr>
          <a:xfrm>
            <a:off x="2752817" y="3076930"/>
            <a:ext cx="310343" cy="588985"/>
          </a:xfrm>
          <a:prstGeom prst="line">
            <a:avLst/>
          </a:prstGeom>
        </p:spPr>
        <p:style>
          <a:lnRef idx="3">
            <a:schemeClr val="accent6"/>
          </a:lnRef>
          <a:fillRef idx="0">
            <a:schemeClr val="accent6"/>
          </a:fillRef>
          <a:effectRef idx="2">
            <a:schemeClr val="accent6"/>
          </a:effectRef>
          <a:fontRef idx="minor">
            <a:schemeClr val="tx1"/>
          </a:fontRef>
        </p:style>
      </p:cxnSp>
      <p:cxnSp>
        <p:nvCxnSpPr>
          <p:cNvPr id="30" name="Straight Connector 29">
            <a:extLst>
              <a:ext uri="{FF2B5EF4-FFF2-40B4-BE49-F238E27FC236}">
                <a16:creationId xmlns:a16="http://schemas.microsoft.com/office/drawing/2014/main" id="{6EA24FB6-28E6-4EF0-987F-7F36323D36AB}"/>
              </a:ext>
            </a:extLst>
          </p:cNvPr>
          <p:cNvCxnSpPr>
            <a:cxnSpLocks/>
          </p:cNvCxnSpPr>
          <p:nvPr/>
        </p:nvCxnSpPr>
        <p:spPr>
          <a:xfrm flipH="1">
            <a:off x="9057165" y="3076930"/>
            <a:ext cx="454419" cy="534996"/>
          </a:xfrm>
          <a:prstGeom prst="line">
            <a:avLst/>
          </a:prstGeom>
        </p:spPr>
        <p:style>
          <a:lnRef idx="3">
            <a:schemeClr val="accent6"/>
          </a:lnRef>
          <a:fillRef idx="0">
            <a:schemeClr val="accent6"/>
          </a:fillRef>
          <a:effectRef idx="2">
            <a:schemeClr val="accent6"/>
          </a:effectRef>
          <a:fontRef idx="minor">
            <a:schemeClr val="tx1"/>
          </a:fontRef>
        </p:style>
      </p:cxnSp>
      <p:sp>
        <p:nvSpPr>
          <p:cNvPr id="48" name="Rectangle 47">
            <a:extLst>
              <a:ext uri="{FF2B5EF4-FFF2-40B4-BE49-F238E27FC236}">
                <a16:creationId xmlns:a16="http://schemas.microsoft.com/office/drawing/2014/main" id="{CD8744EF-8EB0-4C9B-8017-0FC1C4E05C46}"/>
              </a:ext>
            </a:extLst>
          </p:cNvPr>
          <p:cNvSpPr/>
          <p:nvPr/>
        </p:nvSpPr>
        <p:spPr>
          <a:xfrm>
            <a:off x="5402118" y="3401170"/>
            <a:ext cx="1325233" cy="455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Consumer Group</a:t>
            </a:r>
          </a:p>
        </p:txBody>
      </p:sp>
      <p:cxnSp>
        <p:nvCxnSpPr>
          <p:cNvPr id="40" name="Straight Arrow Connector 39">
            <a:extLst>
              <a:ext uri="{FF2B5EF4-FFF2-40B4-BE49-F238E27FC236}">
                <a16:creationId xmlns:a16="http://schemas.microsoft.com/office/drawing/2014/main" id="{23C31D2C-CFDE-449D-A034-725637C53080}"/>
              </a:ext>
            </a:extLst>
          </p:cNvPr>
          <p:cNvCxnSpPr/>
          <p:nvPr/>
        </p:nvCxnSpPr>
        <p:spPr>
          <a:xfrm>
            <a:off x="3719270" y="1900845"/>
            <a:ext cx="1507372"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09" name="Straight Arrow Connector 108">
            <a:extLst>
              <a:ext uri="{FF2B5EF4-FFF2-40B4-BE49-F238E27FC236}">
                <a16:creationId xmlns:a16="http://schemas.microsoft.com/office/drawing/2014/main" id="{479D3C96-B0D5-4466-B04D-C1FF320DE309}"/>
              </a:ext>
            </a:extLst>
          </p:cNvPr>
          <p:cNvCxnSpPr>
            <a:cxnSpLocks/>
          </p:cNvCxnSpPr>
          <p:nvPr/>
        </p:nvCxnSpPr>
        <p:spPr>
          <a:xfrm>
            <a:off x="6977934" y="1973945"/>
            <a:ext cx="1564932" cy="33581"/>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a:extLst>
              <a:ext uri="{FF2B5EF4-FFF2-40B4-BE49-F238E27FC236}">
                <a16:creationId xmlns:a16="http://schemas.microsoft.com/office/drawing/2014/main" id="{F317FC4E-D719-4DC5-8FF7-4BB8C58C97CB}"/>
              </a:ext>
            </a:extLst>
          </p:cNvPr>
          <p:cNvCxnSpPr>
            <a:cxnSpLocks/>
          </p:cNvCxnSpPr>
          <p:nvPr/>
        </p:nvCxnSpPr>
        <p:spPr>
          <a:xfrm flipV="1">
            <a:off x="3710859" y="2699992"/>
            <a:ext cx="5074696" cy="42690"/>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
        <p:nvSpPr>
          <p:cNvPr id="119" name="Rectangle 118">
            <a:extLst>
              <a:ext uri="{FF2B5EF4-FFF2-40B4-BE49-F238E27FC236}">
                <a16:creationId xmlns:a16="http://schemas.microsoft.com/office/drawing/2014/main" id="{D03EB6F5-DBCA-406B-8B27-DC94FEF6C91D}"/>
              </a:ext>
            </a:extLst>
          </p:cNvPr>
          <p:cNvSpPr/>
          <p:nvPr/>
        </p:nvSpPr>
        <p:spPr>
          <a:xfrm>
            <a:off x="1457360" y="4275184"/>
            <a:ext cx="3533774" cy="766435"/>
          </a:xfrm>
          <a:prstGeom prst="rect">
            <a:avLst/>
          </a:prstGeom>
          <a:solidFill>
            <a:schemeClr val="accent1">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4A309F2D-617C-4ABE-83AF-96519FC6FD11}"/>
              </a:ext>
            </a:extLst>
          </p:cNvPr>
          <p:cNvSpPr/>
          <p:nvPr/>
        </p:nvSpPr>
        <p:spPr>
          <a:xfrm>
            <a:off x="3691316" y="4433299"/>
            <a:ext cx="966388" cy="455889"/>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Consumers-1</a:t>
            </a:r>
          </a:p>
        </p:txBody>
      </p:sp>
      <p:sp>
        <p:nvSpPr>
          <p:cNvPr id="121" name="Rectangle 120">
            <a:extLst>
              <a:ext uri="{FF2B5EF4-FFF2-40B4-BE49-F238E27FC236}">
                <a16:creationId xmlns:a16="http://schemas.microsoft.com/office/drawing/2014/main" id="{39612C1B-8E7D-48BD-9BCD-36CEE5F02950}"/>
              </a:ext>
            </a:extLst>
          </p:cNvPr>
          <p:cNvSpPr/>
          <p:nvPr/>
        </p:nvSpPr>
        <p:spPr>
          <a:xfrm>
            <a:off x="1675837" y="4432343"/>
            <a:ext cx="944358" cy="490024"/>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Producer-1</a:t>
            </a:r>
          </a:p>
        </p:txBody>
      </p:sp>
      <p:sp>
        <p:nvSpPr>
          <p:cNvPr id="78" name="TextBox 77">
            <a:extLst>
              <a:ext uri="{FF2B5EF4-FFF2-40B4-BE49-F238E27FC236}">
                <a16:creationId xmlns:a16="http://schemas.microsoft.com/office/drawing/2014/main" id="{CE76DEE1-4CEE-47FD-95F7-08FF131C40BD}"/>
              </a:ext>
            </a:extLst>
          </p:cNvPr>
          <p:cNvSpPr txBox="1"/>
          <p:nvPr/>
        </p:nvSpPr>
        <p:spPr>
          <a:xfrm>
            <a:off x="2596500" y="4278395"/>
            <a:ext cx="1034060" cy="230832"/>
          </a:xfrm>
          <a:prstGeom prst="rect">
            <a:avLst/>
          </a:prstGeom>
          <a:noFill/>
        </p:spPr>
        <p:txBody>
          <a:bodyPr wrap="square" rtlCol="0">
            <a:spAutoFit/>
          </a:bodyPr>
          <a:lstStyle/>
          <a:p>
            <a:r>
              <a:rPr lang="en-US" sz="900"/>
              <a:t>Kafka-Client-DC1</a:t>
            </a:r>
          </a:p>
        </p:txBody>
      </p:sp>
      <p:cxnSp>
        <p:nvCxnSpPr>
          <p:cNvPr id="32" name="Straight Arrow Connector 31">
            <a:extLst>
              <a:ext uri="{FF2B5EF4-FFF2-40B4-BE49-F238E27FC236}">
                <a16:creationId xmlns:a16="http://schemas.microsoft.com/office/drawing/2014/main" id="{9CDFBEE3-5CCF-4235-9FB3-2CF9CFC50567}"/>
              </a:ext>
            </a:extLst>
          </p:cNvPr>
          <p:cNvCxnSpPr>
            <a:cxnSpLocks/>
          </p:cNvCxnSpPr>
          <p:nvPr/>
        </p:nvCxnSpPr>
        <p:spPr>
          <a:xfrm>
            <a:off x="4186958" y="3646527"/>
            <a:ext cx="0" cy="79852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 name="Connector: Elbow 2">
            <a:extLst>
              <a:ext uri="{FF2B5EF4-FFF2-40B4-BE49-F238E27FC236}">
                <a16:creationId xmlns:a16="http://schemas.microsoft.com/office/drawing/2014/main" id="{F7E2E605-C724-4814-AAFC-C70D9E572B92}"/>
              </a:ext>
            </a:extLst>
          </p:cNvPr>
          <p:cNvCxnSpPr>
            <a:cxnSpLocks/>
          </p:cNvCxnSpPr>
          <p:nvPr/>
        </p:nvCxnSpPr>
        <p:spPr>
          <a:xfrm rot="16200000" flipV="1">
            <a:off x="1516333" y="3780661"/>
            <a:ext cx="1381514" cy="31203"/>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85" name="Flowchart: Magnetic Disk 84">
            <a:extLst>
              <a:ext uri="{FF2B5EF4-FFF2-40B4-BE49-F238E27FC236}">
                <a16:creationId xmlns:a16="http://schemas.microsoft.com/office/drawing/2014/main" id="{2BACBC24-F3B8-466B-9771-1CD8622C08C9}"/>
              </a:ext>
            </a:extLst>
          </p:cNvPr>
          <p:cNvSpPr/>
          <p:nvPr/>
        </p:nvSpPr>
        <p:spPr>
          <a:xfrm>
            <a:off x="2659170" y="5481327"/>
            <a:ext cx="1005840" cy="593411"/>
          </a:xfrm>
          <a:prstGeom prst="flowChartMagneticDisk">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solidFill>
              <a:schemeClr val="accent6">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87" name="Straight Arrow Connector 86">
            <a:extLst>
              <a:ext uri="{FF2B5EF4-FFF2-40B4-BE49-F238E27FC236}">
                <a16:creationId xmlns:a16="http://schemas.microsoft.com/office/drawing/2014/main" id="{9B81FD4B-589C-4073-9BBC-06007652ACCE}"/>
              </a:ext>
            </a:extLst>
          </p:cNvPr>
          <p:cNvCxnSpPr>
            <a:cxnSpLocks/>
          </p:cNvCxnSpPr>
          <p:nvPr/>
        </p:nvCxnSpPr>
        <p:spPr>
          <a:xfrm flipH="1">
            <a:off x="3113530" y="5279919"/>
            <a:ext cx="18622" cy="1620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02" name="TextBox 101">
            <a:extLst>
              <a:ext uri="{FF2B5EF4-FFF2-40B4-BE49-F238E27FC236}">
                <a16:creationId xmlns:a16="http://schemas.microsoft.com/office/drawing/2014/main" id="{61AABA9C-1B26-4E1A-BE32-E42514363527}"/>
              </a:ext>
            </a:extLst>
          </p:cNvPr>
          <p:cNvSpPr txBox="1"/>
          <p:nvPr/>
        </p:nvSpPr>
        <p:spPr>
          <a:xfrm>
            <a:off x="2544821" y="5459995"/>
            <a:ext cx="1642137" cy="646331"/>
          </a:xfrm>
          <a:prstGeom prst="rect">
            <a:avLst/>
          </a:prstGeom>
          <a:noFill/>
        </p:spPr>
        <p:txBody>
          <a:bodyPr wrap="square" rtlCol="0">
            <a:spAutoFit/>
          </a:bodyPr>
          <a:lstStyle/>
          <a:p>
            <a:r>
              <a:rPr lang="en-US" dirty="0"/>
              <a:t>    Shared      </a:t>
            </a:r>
          </a:p>
          <a:p>
            <a:r>
              <a:rPr lang="en-US" dirty="0"/>
              <a:t>  </a:t>
            </a:r>
            <a:r>
              <a:rPr lang="en-US" dirty="0" err="1"/>
              <a:t>Mongodb</a:t>
            </a:r>
            <a:endParaRPr lang="en-US" dirty="0"/>
          </a:p>
        </p:txBody>
      </p:sp>
      <p:sp>
        <p:nvSpPr>
          <p:cNvPr id="6" name="Content Placeholder 2">
            <a:extLst>
              <a:ext uri="{FF2B5EF4-FFF2-40B4-BE49-F238E27FC236}">
                <a16:creationId xmlns:a16="http://schemas.microsoft.com/office/drawing/2014/main" id="{4DBACC05-E014-4F4F-BB0A-9F2FFCD673EE}"/>
              </a:ext>
            </a:extLst>
          </p:cNvPr>
          <p:cNvSpPr>
            <a:spLocks noGrp="1"/>
          </p:cNvSpPr>
          <p:nvPr>
            <p:ph idx="1"/>
          </p:nvPr>
        </p:nvSpPr>
        <p:spPr>
          <a:xfrm rot="10800000" flipV="1">
            <a:off x="377997" y="281278"/>
            <a:ext cx="11115677" cy="458983"/>
          </a:xfrm>
        </p:spPr>
        <p:txBody>
          <a:bodyPr vert="horz" lIns="91440" tIns="45720" rIns="91440" bIns="45720" rtlCol="0" anchor="ctr">
            <a:noAutofit/>
          </a:bodyPr>
          <a:lstStyle/>
          <a:p>
            <a:pPr marL="0" indent="0">
              <a:buNone/>
            </a:pPr>
            <a:endParaRPr lang="en-US" sz="1900" dirty="0">
              <a:cs typeface="Calibri"/>
            </a:endParaRPr>
          </a:p>
          <a:p>
            <a:pPr marL="0" indent="0">
              <a:buNone/>
            </a:pPr>
            <a:r>
              <a:rPr lang="en-US" sz="2400" b="1" u="sng" dirty="0">
                <a:cs typeface="Calibri"/>
              </a:rPr>
              <a:t>Proposed </a:t>
            </a:r>
            <a:r>
              <a:rPr lang="en-US" sz="2400" b="1" u="sng" dirty="0">
                <a:ea typeface="+mn-lt"/>
                <a:cs typeface="+mn-lt"/>
              </a:rPr>
              <a:t>Stretch cluster setup with topics having leaders on mainly DC1 data center</a:t>
            </a:r>
            <a:endParaRPr lang="en-US" sz="2400" b="1" u="sng" dirty="0">
              <a:cs typeface="Calibri"/>
            </a:endParaRPr>
          </a:p>
          <a:p>
            <a:pPr marL="0" indent="0">
              <a:buNone/>
            </a:pPr>
            <a:endParaRPr lang="en-US" sz="1900" dirty="0">
              <a:cs typeface="Calibri"/>
            </a:endParaRPr>
          </a:p>
        </p:txBody>
      </p:sp>
      <p:sp>
        <p:nvSpPr>
          <p:cNvPr id="15" name="TextBox 14">
            <a:extLst>
              <a:ext uri="{FF2B5EF4-FFF2-40B4-BE49-F238E27FC236}">
                <a16:creationId xmlns:a16="http://schemas.microsoft.com/office/drawing/2014/main" id="{AD5FFE76-ECC4-4099-9DDF-E74E59EE085F}"/>
              </a:ext>
            </a:extLst>
          </p:cNvPr>
          <p:cNvSpPr txBox="1"/>
          <p:nvPr/>
        </p:nvSpPr>
        <p:spPr>
          <a:xfrm>
            <a:off x="5961447" y="4173634"/>
            <a:ext cx="5612368" cy="2739211"/>
          </a:xfrm>
          <a:prstGeom prst="rect">
            <a:avLst/>
          </a:prstGeom>
          <a:noFill/>
        </p:spPr>
        <p:txBody>
          <a:bodyPr wrap="square" rtlCol="0">
            <a:spAutoFit/>
          </a:bodyPr>
          <a:lstStyle/>
          <a:p>
            <a:pPr marL="285750" indent="-285750">
              <a:buFont typeface="Arial" panose="020B0604020202020204" pitchFamily="34" charset="0"/>
              <a:buChar char="•"/>
            </a:pPr>
            <a:r>
              <a:rPr lang="en-US" sz="1400" dirty="0"/>
              <a:t>Since producers produce the data to the leaders first and then replication follows, having various producers acks setting will help in maintaining low latency, which would be similar to that off Active-active cluster.</a:t>
            </a:r>
          </a:p>
          <a:p>
            <a:pPr marL="285750" indent="-285750">
              <a:buFont typeface="Arial" panose="020B0604020202020204" pitchFamily="34" charset="0"/>
              <a:buChar char="•"/>
            </a:pPr>
            <a:r>
              <a:rPr lang="en-US" sz="1400" dirty="0"/>
              <a:t>All write requests go through the leader and the leader propagates the writes to the follower.</a:t>
            </a:r>
          </a:p>
          <a:p>
            <a:pPr marL="285750" indent="-285750">
              <a:buFont typeface="Arial" panose="020B0604020202020204" pitchFamily="34" charset="0"/>
              <a:buChar char="•"/>
            </a:pPr>
            <a:r>
              <a:rPr lang="en-US" sz="1400" dirty="0"/>
              <a:t>Consumers can consume directly from followers with configuration changes or from leader partition. This will reduce latency for consumer applications.</a:t>
            </a:r>
          </a:p>
          <a:p>
            <a:pPr marL="285750" indent="-285750">
              <a:buFont typeface="Arial" panose="020B0604020202020204" pitchFamily="34" charset="0"/>
              <a:buChar char="•"/>
            </a:pPr>
            <a:r>
              <a:rPr lang="en-US" sz="1400" dirty="0"/>
              <a:t>Operational additional overhead to maintain the topics leaders in one single DC.</a:t>
            </a:r>
          </a:p>
          <a:p>
            <a:endParaRPr lang="en-US" dirty="0"/>
          </a:p>
        </p:txBody>
      </p:sp>
    </p:spTree>
    <p:extLst>
      <p:ext uri="{BB962C8B-B14F-4D97-AF65-F5344CB8AC3E}">
        <p14:creationId xmlns:p14="http://schemas.microsoft.com/office/powerpoint/2010/main" val="660722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DB68A5-6003-41EF-ADA8-A03A8AE8843C}"/>
              </a:ext>
            </a:extLst>
          </p:cNvPr>
          <p:cNvSpPr txBox="1"/>
          <p:nvPr/>
        </p:nvSpPr>
        <p:spPr>
          <a:xfrm>
            <a:off x="838199" y="291090"/>
            <a:ext cx="10515599" cy="93268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kern="1200" dirty="0">
                <a:solidFill>
                  <a:schemeClr val="tx1"/>
                </a:solidFill>
                <a:latin typeface="+mj-lt"/>
                <a:ea typeface="+mj-ea"/>
                <a:cs typeface="+mj-cs"/>
              </a:rPr>
              <a:t>Simplified proposed architecture </a:t>
            </a:r>
          </a:p>
        </p:txBody>
      </p:sp>
      <p:pic>
        <p:nvPicPr>
          <p:cNvPr id="4" name="Picture 3">
            <a:extLst>
              <a:ext uri="{FF2B5EF4-FFF2-40B4-BE49-F238E27FC236}">
                <a16:creationId xmlns:a16="http://schemas.microsoft.com/office/drawing/2014/main" id="{099531FD-64B6-4560-9043-F5CE2EE93FAF}"/>
              </a:ext>
            </a:extLst>
          </p:cNvPr>
          <p:cNvPicPr>
            <a:picLocks noChangeAspect="1"/>
          </p:cNvPicPr>
          <p:nvPr/>
        </p:nvPicPr>
        <p:blipFill>
          <a:blip r:embed="rId2"/>
          <a:stretch>
            <a:fillRect/>
          </a:stretch>
        </p:blipFill>
        <p:spPr>
          <a:xfrm>
            <a:off x="2830745" y="1863801"/>
            <a:ext cx="6530508" cy="4440746"/>
          </a:xfrm>
          <a:prstGeom prst="rect">
            <a:avLst/>
          </a:prstGeom>
        </p:spPr>
      </p:pic>
    </p:spTree>
    <p:extLst>
      <p:ext uri="{BB962C8B-B14F-4D97-AF65-F5344CB8AC3E}">
        <p14:creationId xmlns:p14="http://schemas.microsoft.com/office/powerpoint/2010/main" val="4052994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2">
            <a:extLst>
              <a:ext uri="{FF2B5EF4-FFF2-40B4-BE49-F238E27FC236}">
                <a16:creationId xmlns:a16="http://schemas.microsoft.com/office/drawing/2014/main" id="{0B9EAF1E-0A02-46ED-BE4B-BA63F7A5845F}"/>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endParaRPr lang="en-US" sz="2000" kern="1200">
              <a:solidFill>
                <a:schemeClr val="tx1"/>
              </a:solidFill>
              <a:latin typeface="+mj-lt"/>
              <a:ea typeface="+mj-ea"/>
              <a:cs typeface="+mj-cs"/>
            </a:endParaRPr>
          </a:p>
          <a:p>
            <a:pPr marL="0" indent="0">
              <a:spcBef>
                <a:spcPct val="0"/>
              </a:spcBef>
              <a:spcAft>
                <a:spcPts val="600"/>
              </a:spcAft>
              <a:buNone/>
            </a:pPr>
            <a:r>
              <a:rPr lang="en-US" sz="2000" b="1" u="sng" kern="1200">
                <a:solidFill>
                  <a:schemeClr val="tx1"/>
                </a:solidFill>
                <a:latin typeface="+mj-lt"/>
                <a:ea typeface="+mj-ea"/>
                <a:cs typeface="+mj-cs"/>
              </a:rPr>
              <a:t>Proposed Stretch cluster setup with topics having leaders on mainly DC1 data center (Synchronous replication) </a:t>
            </a:r>
          </a:p>
          <a:p>
            <a:pPr marL="0" indent="0">
              <a:spcBef>
                <a:spcPct val="0"/>
              </a:spcBef>
              <a:spcAft>
                <a:spcPts val="600"/>
              </a:spcAft>
              <a:buNone/>
            </a:pPr>
            <a:endParaRPr lang="en-US" sz="2000" kern="120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71AA9469-4C27-49B9-A58B-4C5C69BEEE97}"/>
              </a:ext>
            </a:extLst>
          </p:cNvPr>
          <p:cNvSpPr>
            <a:spLocks noGrp="1"/>
          </p:cNvSpPr>
          <p:nvPr>
            <p:ph idx="1"/>
          </p:nvPr>
        </p:nvSpPr>
        <p:spPr>
          <a:xfrm>
            <a:off x="643469" y="1782981"/>
            <a:ext cx="4008384" cy="4393982"/>
          </a:xfrm>
        </p:spPr>
        <p:txBody>
          <a:bodyPr vert="horz" lIns="91440" tIns="45720" rIns="91440" bIns="45720" rtlCol="0">
            <a:normAutofit/>
          </a:bodyPr>
          <a:lstStyle/>
          <a:p>
            <a:pPr marL="0"/>
            <a:r>
              <a:rPr lang="en-US" sz="2000"/>
              <a:t>To reduce Latency further and increase throughput with </a:t>
            </a:r>
            <a:r>
              <a:rPr lang="en-US" sz="2000" b="1"/>
              <a:t>acks = all</a:t>
            </a:r>
            <a:r>
              <a:rPr lang="en-US" sz="2000"/>
              <a:t>, (synchronous replication)</a:t>
            </a:r>
          </a:p>
          <a:p>
            <a:r>
              <a:rPr lang="en-US" sz="2000"/>
              <a:t>Design topics to have all the leaders aligned to one particular Data region.</a:t>
            </a:r>
          </a:p>
          <a:p>
            <a:r>
              <a:rPr lang="en-US" sz="2000"/>
              <a:t>All producers to be placed in DC1 alone which already gives an added advantage of lower latency.</a:t>
            </a:r>
          </a:p>
          <a:p>
            <a:r>
              <a:rPr lang="en-US" sz="2000"/>
              <a:t>Consumers present in only in DC1 and consuming from any replica/leader.</a:t>
            </a:r>
          </a:p>
          <a:p>
            <a:r>
              <a:rPr lang="en-US" sz="2000"/>
              <a:t>Broker.rack awareness is enabled.</a:t>
            </a:r>
          </a:p>
          <a:p>
            <a:endParaRPr lang="en-US" sz="200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5" name="Table 4">
            <a:extLst>
              <a:ext uri="{FF2B5EF4-FFF2-40B4-BE49-F238E27FC236}">
                <a16:creationId xmlns:a16="http://schemas.microsoft.com/office/drawing/2014/main" id="{D5F452C6-B109-4AB7-8980-D31333DD68A2}"/>
              </a:ext>
            </a:extLst>
          </p:cNvPr>
          <p:cNvGraphicFramePr>
            <a:graphicFrameLocks noGrp="1"/>
          </p:cNvGraphicFramePr>
          <p:nvPr>
            <p:extLst>
              <p:ext uri="{D42A27DB-BD31-4B8C-83A1-F6EECF244321}">
                <p14:modId xmlns:p14="http://schemas.microsoft.com/office/powerpoint/2010/main" val="1841455866"/>
              </p:ext>
            </p:extLst>
          </p:nvPr>
        </p:nvGraphicFramePr>
        <p:xfrm>
          <a:off x="5295320" y="2139452"/>
          <a:ext cx="6253213" cy="3648950"/>
        </p:xfrm>
        <a:graphic>
          <a:graphicData uri="http://schemas.openxmlformats.org/drawingml/2006/table">
            <a:tbl>
              <a:tblPr firstRow="1" bandRow="1">
                <a:solidFill>
                  <a:schemeClr val="bg1"/>
                </a:solidFill>
              </a:tblPr>
              <a:tblGrid>
                <a:gridCol w="2459094">
                  <a:extLst>
                    <a:ext uri="{9D8B030D-6E8A-4147-A177-3AD203B41FA5}">
                      <a16:colId xmlns:a16="http://schemas.microsoft.com/office/drawing/2014/main" val="1510752217"/>
                    </a:ext>
                  </a:extLst>
                </a:gridCol>
                <a:gridCol w="1635742">
                  <a:extLst>
                    <a:ext uri="{9D8B030D-6E8A-4147-A177-3AD203B41FA5}">
                      <a16:colId xmlns:a16="http://schemas.microsoft.com/office/drawing/2014/main" val="598258340"/>
                    </a:ext>
                  </a:extLst>
                </a:gridCol>
                <a:gridCol w="2158377">
                  <a:extLst>
                    <a:ext uri="{9D8B030D-6E8A-4147-A177-3AD203B41FA5}">
                      <a16:colId xmlns:a16="http://schemas.microsoft.com/office/drawing/2014/main" val="1536808861"/>
                    </a:ext>
                  </a:extLst>
                </a:gridCol>
              </a:tblGrid>
              <a:tr h="332148">
                <a:tc>
                  <a:txBody>
                    <a:bodyPr/>
                    <a:lstStyle/>
                    <a:p>
                      <a:pPr fontAlgn="t"/>
                      <a:r>
                        <a:rPr lang="en-US" sz="1100" b="0" cap="none" spc="0" dirty="0">
                          <a:solidFill>
                            <a:schemeClr val="bg1"/>
                          </a:solidFill>
                          <a:effectLst/>
                        </a:rPr>
                        <a:t>Parameter name (component)</a:t>
                      </a:r>
                    </a:p>
                  </a:txBody>
                  <a:tcPr marL="91224" marR="70172" marT="70172" marB="70172"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fontAlgn="t"/>
                      <a:r>
                        <a:rPr lang="en-US" sz="1100" b="0" cap="none" spc="0">
                          <a:solidFill>
                            <a:schemeClr val="bg1"/>
                          </a:solidFill>
                          <a:effectLst/>
                        </a:rPr>
                        <a:t>Stretched cluster value</a:t>
                      </a:r>
                    </a:p>
                  </a:txBody>
                  <a:tcPr marL="91224" marR="70172" marT="70172" marB="70172"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fontAlgn="t"/>
                      <a:r>
                        <a:rPr lang="en-US" sz="1100" b="0" cap="none" spc="0">
                          <a:solidFill>
                            <a:schemeClr val="bg1"/>
                          </a:solidFill>
                          <a:effectLst/>
                        </a:rPr>
                        <a:t>Advantages</a:t>
                      </a:r>
                    </a:p>
                  </a:txBody>
                  <a:tcPr marL="91224" marR="70172" marT="70172" marB="70172"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1979160258"/>
                  </a:ext>
                </a:extLst>
              </a:tr>
              <a:tr h="332148">
                <a:tc>
                  <a:txBody>
                    <a:bodyPr/>
                    <a:lstStyle/>
                    <a:p>
                      <a:pPr fontAlgn="t"/>
                      <a:r>
                        <a:rPr lang="en-US" sz="1100" kern="1200" cap="none" spc="0">
                          <a:solidFill>
                            <a:schemeClr val="tx1"/>
                          </a:solidFill>
                          <a:effectLst/>
                          <a:latin typeface="+mn-lt"/>
                          <a:ea typeface="+mn-ea"/>
                          <a:cs typeface="+mn-cs"/>
                        </a:rPr>
                        <a:t>acks (Producer)</a:t>
                      </a:r>
                    </a:p>
                  </a:txBody>
                  <a:tcPr marL="91224" marR="70172" marT="70172" marB="70172">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pPr fontAlgn="t"/>
                      <a:r>
                        <a:rPr lang="en-US" sz="1100" kern="1200" cap="none" spc="0">
                          <a:solidFill>
                            <a:schemeClr val="tx1"/>
                          </a:solidFill>
                          <a:effectLst/>
                          <a:latin typeface="+mn-lt"/>
                          <a:ea typeface="+mn-ea"/>
                          <a:cs typeface="+mn-cs"/>
                        </a:rPr>
                        <a:t>acks=all</a:t>
                      </a:r>
                    </a:p>
                  </a:txBody>
                  <a:tcPr marL="91224" marR="70172" marT="70172" marB="7017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pPr fontAlgn="t"/>
                      <a:r>
                        <a:rPr lang="en-US" sz="1100" kern="1200" cap="none" spc="0">
                          <a:solidFill>
                            <a:schemeClr val="tx1"/>
                          </a:solidFill>
                          <a:effectLst/>
                          <a:latin typeface="+mn-lt"/>
                          <a:ea typeface="+mn-ea"/>
                          <a:cs typeface="+mn-cs"/>
                        </a:rPr>
                        <a:t>Ordering of messages</a:t>
                      </a:r>
                    </a:p>
                  </a:txBody>
                  <a:tcPr marL="91224" marR="70172" marT="70172" marB="70172">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82978035"/>
                  </a:ext>
                </a:extLst>
              </a:tr>
              <a:tr h="332148">
                <a:tc>
                  <a:txBody>
                    <a:bodyPr/>
                    <a:lstStyle/>
                    <a:p>
                      <a:pPr fontAlgn="t"/>
                      <a:r>
                        <a:rPr lang="en-US" sz="1100" kern="1200" cap="none" spc="0" err="1">
                          <a:solidFill>
                            <a:schemeClr val="tx1"/>
                          </a:solidFill>
                          <a:effectLst/>
                          <a:latin typeface="+mn-lt"/>
                          <a:ea typeface="+mn-ea"/>
                          <a:cs typeface="+mn-cs"/>
                        </a:rPr>
                        <a:t>min.insync.replicas</a:t>
                      </a:r>
                      <a:r>
                        <a:rPr lang="en-US" sz="1100" kern="1200" cap="none" spc="0">
                          <a:solidFill>
                            <a:schemeClr val="tx1"/>
                          </a:solidFill>
                          <a:effectLst/>
                          <a:latin typeface="+mn-lt"/>
                          <a:ea typeface="+mn-ea"/>
                          <a:cs typeface="+mn-cs"/>
                        </a:rPr>
                        <a:t> (Broker)</a:t>
                      </a:r>
                    </a:p>
                  </a:txBody>
                  <a:tcPr marL="91224" marR="70172" marT="70172" marB="7017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t"/>
                      <a:r>
                        <a:rPr lang="en-US" sz="1100" kern="1200" cap="none" spc="0">
                          <a:solidFill>
                            <a:schemeClr val="tx1"/>
                          </a:solidFill>
                          <a:effectLst/>
                          <a:latin typeface="+mn-lt"/>
                          <a:ea typeface="+mn-ea"/>
                          <a:cs typeface="+mn-cs"/>
                        </a:rPr>
                        <a:t>3</a:t>
                      </a:r>
                    </a:p>
                  </a:txBody>
                  <a:tcPr marL="91224" marR="70172" marT="70172" marB="7017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t"/>
                      <a:r>
                        <a:rPr lang="en-US" sz="1100" kern="1200" cap="none" spc="0">
                          <a:solidFill>
                            <a:schemeClr val="tx1"/>
                          </a:solidFill>
                          <a:effectLst/>
                          <a:latin typeface="+mn-lt"/>
                          <a:ea typeface="+mn-ea"/>
                          <a:cs typeface="+mn-cs"/>
                        </a:rPr>
                        <a:t>Data durability</a:t>
                      </a:r>
                    </a:p>
                  </a:txBody>
                  <a:tcPr marL="91224" marR="70172" marT="70172" marB="7017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367973004"/>
                  </a:ext>
                </a:extLst>
              </a:tr>
              <a:tr h="495883">
                <a:tc>
                  <a:txBody>
                    <a:bodyPr/>
                    <a:lstStyle/>
                    <a:p>
                      <a:pPr fontAlgn="t"/>
                      <a:r>
                        <a:rPr lang="en-US" sz="1100" kern="1200" cap="none" spc="0">
                          <a:solidFill>
                            <a:schemeClr val="tx1"/>
                          </a:solidFill>
                          <a:effectLst/>
                          <a:latin typeface="+mn-lt"/>
                          <a:ea typeface="+mn-ea"/>
                          <a:cs typeface="+mn-cs"/>
                        </a:rPr>
                        <a:t>Replication Factor</a:t>
                      </a:r>
                    </a:p>
                  </a:txBody>
                  <a:tcPr marL="91224" marR="70172" marT="70172" marB="70172">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t"/>
                      <a:r>
                        <a:rPr lang="en-US" sz="1100" kern="1200" cap="none" spc="0">
                          <a:solidFill>
                            <a:schemeClr val="tx1"/>
                          </a:solidFill>
                          <a:effectLst/>
                          <a:latin typeface="+mn-lt"/>
                          <a:ea typeface="+mn-ea"/>
                          <a:cs typeface="+mn-cs"/>
                        </a:rPr>
                        <a:t>3</a:t>
                      </a:r>
                    </a:p>
                  </a:txBody>
                  <a:tcPr marL="91224" marR="70172" marT="70172" marB="7017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t"/>
                      <a:r>
                        <a:rPr lang="en-US" sz="1100" kern="1200" cap="none" spc="0">
                          <a:solidFill>
                            <a:schemeClr val="tx1"/>
                          </a:solidFill>
                          <a:effectLst/>
                          <a:latin typeface="+mn-lt"/>
                          <a:ea typeface="+mn-ea"/>
                          <a:cs typeface="+mn-cs"/>
                        </a:rPr>
                        <a:t>Lower latency among acks = all configuration for producer</a:t>
                      </a:r>
                    </a:p>
                  </a:txBody>
                  <a:tcPr marL="91224" marR="70172" marT="70172" marB="70172">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164889960"/>
                  </a:ext>
                </a:extLst>
              </a:tr>
              <a:tr h="332148">
                <a:tc>
                  <a:txBody>
                    <a:bodyPr/>
                    <a:lstStyle/>
                    <a:p>
                      <a:pPr fontAlgn="t"/>
                      <a:r>
                        <a:rPr lang="en-US" sz="1100" kern="1200" cap="none" spc="0">
                          <a:solidFill>
                            <a:schemeClr val="tx1"/>
                          </a:solidFill>
                          <a:effectLst/>
                          <a:latin typeface="+mn-lt"/>
                          <a:ea typeface="+mn-ea"/>
                          <a:cs typeface="+mn-cs"/>
                        </a:rPr>
                        <a:t>Delivery.timeout.ms (Producer)</a:t>
                      </a:r>
                    </a:p>
                  </a:txBody>
                  <a:tcPr marL="91224" marR="70172" marT="70172" marB="7017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t"/>
                      <a:r>
                        <a:rPr lang="en-US" sz="1100" kern="1200" cap="none" spc="0" err="1">
                          <a:solidFill>
                            <a:schemeClr val="tx1"/>
                          </a:solidFill>
                          <a:effectLst/>
                          <a:latin typeface="+mn-lt"/>
                          <a:ea typeface="+mn-ea"/>
                          <a:cs typeface="+mn-cs"/>
                        </a:rPr>
                        <a:t>Integer.MAX_VALUE</a:t>
                      </a:r>
                      <a:endParaRPr lang="en-US" sz="1100" kern="1200" cap="none" spc="0">
                        <a:solidFill>
                          <a:schemeClr val="tx1"/>
                        </a:solidFill>
                        <a:effectLst/>
                        <a:latin typeface="+mn-lt"/>
                        <a:ea typeface="+mn-ea"/>
                        <a:cs typeface="+mn-cs"/>
                      </a:endParaRPr>
                    </a:p>
                  </a:txBody>
                  <a:tcPr marL="91224" marR="70172" marT="70172" marB="7017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100" kern="1200" cap="none" spc="0">
                          <a:solidFill>
                            <a:schemeClr val="tx1"/>
                          </a:solidFill>
                          <a:effectLst/>
                          <a:latin typeface="+mn-lt"/>
                          <a:ea typeface="+mn-ea"/>
                          <a:cs typeface="+mn-cs"/>
                        </a:rPr>
                        <a:t>Lower latency for consumers. </a:t>
                      </a:r>
                    </a:p>
                  </a:txBody>
                  <a:tcPr marL="91224" marR="70172" marT="70172" marB="7017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998308213"/>
                  </a:ext>
                </a:extLst>
              </a:tr>
              <a:tr h="332148">
                <a:tc>
                  <a:txBody>
                    <a:bodyPr/>
                    <a:lstStyle/>
                    <a:p>
                      <a:pPr fontAlgn="t"/>
                      <a:r>
                        <a:rPr lang="en-US" sz="1100" kern="1200" cap="none" spc="0">
                          <a:solidFill>
                            <a:schemeClr val="tx1"/>
                          </a:solidFill>
                          <a:effectLst/>
                          <a:latin typeface="+mn-lt"/>
                          <a:ea typeface="+mn-ea"/>
                          <a:cs typeface="+mn-cs"/>
                        </a:rPr>
                        <a:t>Idempotence (producer)</a:t>
                      </a:r>
                    </a:p>
                  </a:txBody>
                  <a:tcPr marL="91224" marR="70172" marT="70172" marB="70172">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t"/>
                      <a:r>
                        <a:rPr lang="en-US" sz="1100" kern="1200" cap="none" spc="0">
                          <a:solidFill>
                            <a:schemeClr val="tx1"/>
                          </a:solidFill>
                          <a:effectLst/>
                          <a:latin typeface="+mn-lt"/>
                          <a:ea typeface="+mn-ea"/>
                          <a:cs typeface="+mn-cs"/>
                        </a:rPr>
                        <a:t>true</a:t>
                      </a:r>
                    </a:p>
                  </a:txBody>
                  <a:tcPr marL="91224" marR="70172" marT="70172" marB="7017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t"/>
                      <a:r>
                        <a:rPr lang="en-US" sz="1100" kern="1200" cap="none" spc="0">
                          <a:solidFill>
                            <a:schemeClr val="tx1"/>
                          </a:solidFill>
                          <a:effectLst/>
                          <a:latin typeface="+mn-lt"/>
                          <a:ea typeface="+mn-ea"/>
                          <a:cs typeface="+mn-cs"/>
                        </a:rPr>
                        <a:t>End to End Latency high</a:t>
                      </a:r>
                    </a:p>
                  </a:txBody>
                  <a:tcPr marL="91224" marR="70172" marT="70172" marB="70172">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719756517"/>
                  </a:ext>
                </a:extLst>
              </a:tr>
              <a:tr h="332148">
                <a:tc>
                  <a:txBody>
                    <a:bodyPr/>
                    <a:lstStyle/>
                    <a:p>
                      <a:pPr fontAlgn="t"/>
                      <a:r>
                        <a:rPr lang="en-US" sz="1100" kern="1200" cap="none" spc="0" err="1">
                          <a:solidFill>
                            <a:schemeClr val="tx1"/>
                          </a:solidFill>
                          <a:effectLst/>
                          <a:latin typeface="+mn-lt"/>
                          <a:ea typeface="+mn-ea"/>
                          <a:cs typeface="+mn-cs"/>
                        </a:rPr>
                        <a:t>max.in.flight.requests.per.connection</a:t>
                      </a:r>
                      <a:endParaRPr lang="en-US" sz="1100" kern="1200" cap="none" spc="0">
                        <a:solidFill>
                          <a:schemeClr val="tx1"/>
                        </a:solidFill>
                        <a:effectLst/>
                        <a:latin typeface="+mn-lt"/>
                        <a:ea typeface="+mn-ea"/>
                        <a:cs typeface="+mn-cs"/>
                      </a:endParaRPr>
                    </a:p>
                  </a:txBody>
                  <a:tcPr marL="91224" marR="70172" marT="70172" marB="7017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t"/>
                      <a:r>
                        <a:rPr lang="en-US" sz="1100" kern="1200" cap="none" spc="0">
                          <a:solidFill>
                            <a:schemeClr val="tx1"/>
                          </a:solidFill>
                          <a:effectLst/>
                          <a:latin typeface="+mn-lt"/>
                          <a:ea typeface="+mn-ea"/>
                          <a:cs typeface="+mn-cs"/>
                        </a:rPr>
                        <a:t>5</a:t>
                      </a:r>
                    </a:p>
                  </a:txBody>
                  <a:tcPr marL="91224" marR="70172" marT="70172" marB="7017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t"/>
                      <a:r>
                        <a:rPr lang="en-US" sz="1100" kern="1200" cap="none" spc="0">
                          <a:solidFill>
                            <a:schemeClr val="tx1"/>
                          </a:solidFill>
                          <a:effectLst/>
                          <a:latin typeface="+mn-lt"/>
                          <a:ea typeface="+mn-ea"/>
                          <a:cs typeface="+mn-cs"/>
                        </a:rPr>
                        <a:t>Exactly once writes to partitions</a:t>
                      </a:r>
                    </a:p>
                  </a:txBody>
                  <a:tcPr marL="91224" marR="70172" marT="70172" marB="7017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337921357"/>
                  </a:ext>
                </a:extLst>
              </a:tr>
              <a:tr h="332148">
                <a:tc>
                  <a:txBody>
                    <a:bodyPr/>
                    <a:lstStyle/>
                    <a:p>
                      <a:pPr fontAlgn="t"/>
                      <a:r>
                        <a:rPr lang="en-US" sz="1100" kern="1200" cap="none" spc="0">
                          <a:solidFill>
                            <a:schemeClr val="tx1"/>
                          </a:solidFill>
                          <a:effectLst/>
                          <a:latin typeface="+mn-lt"/>
                          <a:ea typeface="+mn-ea"/>
                          <a:cs typeface="+mn-cs"/>
                        </a:rPr>
                        <a:t>Retries (producer)</a:t>
                      </a:r>
                    </a:p>
                  </a:txBody>
                  <a:tcPr marL="91224" marR="70172" marT="70172" marB="70172">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t"/>
                      <a:r>
                        <a:rPr lang="en-US" sz="1100" kern="1200" cap="none" spc="0">
                          <a:solidFill>
                            <a:schemeClr val="tx1"/>
                          </a:solidFill>
                          <a:effectLst/>
                          <a:latin typeface="+mn-lt"/>
                          <a:ea typeface="+mn-ea"/>
                          <a:cs typeface="+mn-cs"/>
                        </a:rPr>
                        <a:t>&gt;1</a:t>
                      </a:r>
                    </a:p>
                  </a:txBody>
                  <a:tcPr marL="91224" marR="70172" marT="70172" marB="7017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t"/>
                      <a:r>
                        <a:rPr lang="en-US" sz="1100" kern="1200" cap="none" spc="0">
                          <a:solidFill>
                            <a:schemeClr val="tx1"/>
                          </a:solidFill>
                          <a:effectLst/>
                          <a:latin typeface="+mn-lt"/>
                          <a:ea typeface="+mn-ea"/>
                          <a:cs typeface="+mn-cs"/>
                        </a:rPr>
                        <a:t>Reliability </a:t>
                      </a:r>
                      <a:r>
                        <a:rPr lang="en-US" sz="1100" kern="1200" cap="none" spc="0" err="1">
                          <a:solidFill>
                            <a:schemeClr val="tx1"/>
                          </a:solidFill>
                          <a:effectLst/>
                          <a:latin typeface="+mn-lt"/>
                          <a:ea typeface="+mn-ea"/>
                          <a:cs typeface="+mn-cs"/>
                        </a:rPr>
                        <a:t>gurantee</a:t>
                      </a:r>
                      <a:endParaRPr lang="en-US" sz="1100" kern="1200" cap="none" spc="0">
                        <a:solidFill>
                          <a:schemeClr val="tx1"/>
                        </a:solidFill>
                        <a:effectLst/>
                        <a:latin typeface="+mn-lt"/>
                        <a:ea typeface="+mn-ea"/>
                        <a:cs typeface="+mn-cs"/>
                      </a:endParaRPr>
                    </a:p>
                  </a:txBody>
                  <a:tcPr marL="91224" marR="70172" marT="70172" marB="70172">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4256002820"/>
                  </a:ext>
                </a:extLst>
              </a:tr>
              <a:tr h="495883">
                <a:tc>
                  <a:txBody>
                    <a:bodyPr/>
                    <a:lstStyle/>
                    <a:p>
                      <a:pPr fontAlgn="t"/>
                      <a:r>
                        <a:rPr lang="en-US" sz="1100" kern="1200" cap="none" spc="0" err="1">
                          <a:solidFill>
                            <a:schemeClr val="tx1"/>
                          </a:solidFill>
                          <a:effectLst/>
                          <a:latin typeface="+mn-lt"/>
                          <a:ea typeface="+mn-ea"/>
                          <a:cs typeface="+mn-cs"/>
                        </a:rPr>
                        <a:t>client.rack</a:t>
                      </a:r>
                      <a:r>
                        <a:rPr lang="en-US" sz="1100" kern="1200" cap="none" spc="0">
                          <a:solidFill>
                            <a:schemeClr val="tx1"/>
                          </a:solidFill>
                          <a:effectLst/>
                          <a:latin typeface="+mn-lt"/>
                          <a:ea typeface="+mn-ea"/>
                          <a:cs typeface="+mn-cs"/>
                        </a:rPr>
                        <a:t> (consumer - </a:t>
                      </a:r>
                      <a:r>
                        <a:rPr lang="en-US" sz="1100" kern="1200" cap="none" spc="0" err="1">
                          <a:solidFill>
                            <a:schemeClr val="tx1"/>
                          </a:solidFill>
                          <a:effectLst/>
                          <a:latin typeface="+mn-lt"/>
                          <a:ea typeface="+mn-ea"/>
                          <a:cs typeface="+mn-cs"/>
                        </a:rPr>
                        <a:t>RackAwareReplicaSelector</a:t>
                      </a:r>
                      <a:r>
                        <a:rPr lang="en-US" sz="1100" kern="1200" cap="none" spc="0">
                          <a:solidFill>
                            <a:schemeClr val="tx1"/>
                          </a:solidFill>
                          <a:effectLst/>
                          <a:latin typeface="+mn-lt"/>
                          <a:ea typeface="+mn-ea"/>
                          <a:cs typeface="+mn-cs"/>
                        </a:rPr>
                        <a:t> )</a:t>
                      </a:r>
                    </a:p>
                  </a:txBody>
                  <a:tcPr marL="91224" marR="70172" marT="70172" marB="7017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t"/>
                      <a:r>
                        <a:rPr lang="en-US" sz="1100" kern="1200" cap="none" spc="0">
                          <a:solidFill>
                            <a:schemeClr val="tx1"/>
                          </a:solidFill>
                          <a:effectLst/>
                          <a:latin typeface="+mn-lt"/>
                          <a:ea typeface="+mn-ea"/>
                          <a:cs typeface="+mn-cs"/>
                        </a:rPr>
                        <a:t>Set </a:t>
                      </a:r>
                    </a:p>
                  </a:txBody>
                  <a:tcPr marL="91224" marR="70172" marT="70172" marB="7017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t"/>
                      <a:r>
                        <a:rPr lang="en-US" sz="1100" kern="1200" cap="none" spc="0">
                          <a:solidFill>
                            <a:schemeClr val="tx1"/>
                          </a:solidFill>
                          <a:effectLst/>
                          <a:latin typeface="+mn-lt"/>
                          <a:ea typeface="+mn-ea"/>
                          <a:cs typeface="+mn-cs"/>
                        </a:rPr>
                        <a:t>No Duplication</a:t>
                      </a:r>
                    </a:p>
                  </a:txBody>
                  <a:tcPr marL="91224" marR="70172" marT="70172" marB="7017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232450638"/>
                  </a:ext>
                </a:extLst>
              </a:tr>
              <a:tr h="332148">
                <a:tc>
                  <a:txBody>
                    <a:bodyPr/>
                    <a:lstStyle/>
                    <a:p>
                      <a:pPr fontAlgn="t"/>
                      <a:r>
                        <a:rPr lang="en-US" sz="1100" kern="1200" cap="none" spc="0">
                          <a:solidFill>
                            <a:schemeClr val="tx1"/>
                          </a:solidFill>
                          <a:effectLst/>
                          <a:latin typeface="+mn-lt"/>
                          <a:ea typeface="+mn-ea"/>
                          <a:cs typeface="+mn-cs"/>
                        </a:rPr>
                        <a:t>transactional.id (producer )</a:t>
                      </a:r>
                    </a:p>
                  </a:txBody>
                  <a:tcPr marL="91224" marR="70172" marT="70172" marB="70172">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100" kern="1200" cap="none" spc="0">
                          <a:solidFill>
                            <a:schemeClr val="tx1"/>
                          </a:solidFill>
                          <a:effectLst/>
                          <a:latin typeface="+mn-lt"/>
                          <a:ea typeface="+mn-ea"/>
                          <a:cs typeface="+mn-cs"/>
                        </a:rPr>
                        <a:t>_UNIQUE-ID_</a:t>
                      </a:r>
                    </a:p>
                  </a:txBody>
                  <a:tcPr marL="91224" marR="70172" marT="70172" marB="7017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endParaRPr lang="en-US" sz="1100" kern="1200" cap="none" spc="0" dirty="0">
                        <a:solidFill>
                          <a:schemeClr val="tx1"/>
                        </a:solidFill>
                        <a:effectLst/>
                        <a:latin typeface="+mn-lt"/>
                        <a:ea typeface="+mn-ea"/>
                        <a:cs typeface="+mn-cs"/>
                      </a:endParaRPr>
                    </a:p>
                  </a:txBody>
                  <a:tcPr marL="91224" marR="70172" marT="70172" marB="70172">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266522223"/>
                  </a:ext>
                </a:extLst>
              </a:tr>
            </a:tbl>
          </a:graphicData>
        </a:graphic>
      </p:graphicFrame>
    </p:spTree>
    <p:extLst>
      <p:ext uri="{BB962C8B-B14F-4D97-AF65-F5344CB8AC3E}">
        <p14:creationId xmlns:p14="http://schemas.microsoft.com/office/powerpoint/2010/main" val="344276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2">
            <a:extLst>
              <a:ext uri="{FF2B5EF4-FFF2-40B4-BE49-F238E27FC236}">
                <a16:creationId xmlns:a16="http://schemas.microsoft.com/office/drawing/2014/main" id="{0B9EAF1E-0A02-46ED-BE4B-BA63F7A5845F}"/>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endParaRPr lang="en-US" sz="2000" kern="1200">
              <a:solidFill>
                <a:schemeClr val="tx1"/>
              </a:solidFill>
              <a:latin typeface="+mj-lt"/>
              <a:ea typeface="+mj-ea"/>
              <a:cs typeface="+mj-cs"/>
            </a:endParaRPr>
          </a:p>
          <a:p>
            <a:pPr marL="0" indent="0">
              <a:spcBef>
                <a:spcPct val="0"/>
              </a:spcBef>
              <a:spcAft>
                <a:spcPts val="600"/>
              </a:spcAft>
              <a:buNone/>
            </a:pPr>
            <a:r>
              <a:rPr lang="en-US" sz="2000" b="1" u="sng" kern="1200">
                <a:solidFill>
                  <a:schemeClr val="tx1"/>
                </a:solidFill>
                <a:latin typeface="+mj-lt"/>
                <a:ea typeface="+mj-ea"/>
                <a:cs typeface="+mj-cs"/>
              </a:rPr>
              <a:t>Proposed Stretch cluster setup with topics having leaders on mainly DC1 data center (Synchronous replication) </a:t>
            </a:r>
          </a:p>
          <a:p>
            <a:pPr marL="0" indent="0">
              <a:spcBef>
                <a:spcPct val="0"/>
              </a:spcBef>
              <a:spcAft>
                <a:spcPts val="600"/>
              </a:spcAft>
              <a:buNone/>
            </a:pPr>
            <a:endParaRPr lang="en-US" sz="2000" kern="120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71AA9469-4C27-49B9-A58B-4C5C69BEEE97}"/>
              </a:ext>
            </a:extLst>
          </p:cNvPr>
          <p:cNvSpPr>
            <a:spLocks noGrp="1"/>
          </p:cNvSpPr>
          <p:nvPr>
            <p:ph idx="1"/>
          </p:nvPr>
        </p:nvSpPr>
        <p:spPr>
          <a:xfrm>
            <a:off x="643469" y="1782981"/>
            <a:ext cx="4008384" cy="4393982"/>
          </a:xfrm>
        </p:spPr>
        <p:txBody>
          <a:bodyPr vert="horz" lIns="91440" tIns="45720" rIns="91440" bIns="45720" rtlCol="0">
            <a:normAutofit/>
          </a:bodyPr>
          <a:lstStyle/>
          <a:p>
            <a:pPr marL="0"/>
            <a:r>
              <a:rPr lang="en-US" sz="2000"/>
              <a:t>To reduce Latency further and increase throughput with </a:t>
            </a:r>
            <a:r>
              <a:rPr lang="en-US" sz="2000" b="1"/>
              <a:t>acks = all</a:t>
            </a:r>
            <a:r>
              <a:rPr lang="en-US" sz="2000"/>
              <a:t>, (Synchronous replication)</a:t>
            </a:r>
          </a:p>
          <a:p>
            <a:r>
              <a:rPr lang="en-US" sz="2000"/>
              <a:t>Design topics to have all the leaders aligned to one particular Data region.</a:t>
            </a:r>
          </a:p>
          <a:p>
            <a:r>
              <a:rPr lang="en-US" sz="2000"/>
              <a:t>All producers to be placed in DC1 alone which already gives an added advantage of lower latency.</a:t>
            </a:r>
          </a:p>
          <a:p>
            <a:r>
              <a:rPr lang="en-US" sz="2000"/>
              <a:t>Consumers present in only in DC1 and consuming from any leader/replica.</a:t>
            </a:r>
          </a:p>
          <a:p>
            <a:r>
              <a:rPr lang="en-US" sz="2000"/>
              <a:t>Broker.rack awareness is enabled.</a:t>
            </a:r>
          </a:p>
          <a:p>
            <a:endParaRPr lang="en-US" sz="2000"/>
          </a:p>
        </p:txBody>
      </p:sp>
      <p:grpSp>
        <p:nvGrpSpPr>
          <p:cNvPr id="25" name="Group 2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6" name="Isosceles Triangle 2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0" name="Rectangle 2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5" name="Table 4">
            <a:extLst>
              <a:ext uri="{FF2B5EF4-FFF2-40B4-BE49-F238E27FC236}">
                <a16:creationId xmlns:a16="http://schemas.microsoft.com/office/drawing/2014/main" id="{D5F452C6-B109-4AB7-8980-D31333DD68A2}"/>
              </a:ext>
            </a:extLst>
          </p:cNvPr>
          <p:cNvGraphicFramePr>
            <a:graphicFrameLocks noGrp="1"/>
          </p:cNvGraphicFramePr>
          <p:nvPr>
            <p:extLst>
              <p:ext uri="{D42A27DB-BD31-4B8C-83A1-F6EECF244321}">
                <p14:modId xmlns:p14="http://schemas.microsoft.com/office/powerpoint/2010/main" val="2508126720"/>
              </p:ext>
            </p:extLst>
          </p:nvPr>
        </p:nvGraphicFramePr>
        <p:xfrm>
          <a:off x="5295320" y="2040173"/>
          <a:ext cx="6253213" cy="3847510"/>
        </p:xfrm>
        <a:graphic>
          <a:graphicData uri="http://schemas.openxmlformats.org/drawingml/2006/table">
            <a:tbl>
              <a:tblPr firstRow="1" bandRow="1">
                <a:solidFill>
                  <a:srgbClr val="F2F2F2">
                    <a:alpha val="45098"/>
                  </a:srgbClr>
                </a:solidFill>
              </a:tblPr>
              <a:tblGrid>
                <a:gridCol w="2498917">
                  <a:extLst>
                    <a:ext uri="{9D8B030D-6E8A-4147-A177-3AD203B41FA5}">
                      <a16:colId xmlns:a16="http://schemas.microsoft.com/office/drawing/2014/main" val="1510752217"/>
                    </a:ext>
                  </a:extLst>
                </a:gridCol>
                <a:gridCol w="1559596">
                  <a:extLst>
                    <a:ext uri="{9D8B030D-6E8A-4147-A177-3AD203B41FA5}">
                      <a16:colId xmlns:a16="http://schemas.microsoft.com/office/drawing/2014/main" val="598258340"/>
                    </a:ext>
                  </a:extLst>
                </a:gridCol>
                <a:gridCol w="2194700">
                  <a:extLst>
                    <a:ext uri="{9D8B030D-6E8A-4147-A177-3AD203B41FA5}">
                      <a16:colId xmlns:a16="http://schemas.microsoft.com/office/drawing/2014/main" val="1536808861"/>
                    </a:ext>
                  </a:extLst>
                </a:gridCol>
              </a:tblGrid>
              <a:tr h="556963">
                <a:tc>
                  <a:txBody>
                    <a:bodyPr/>
                    <a:lstStyle/>
                    <a:p>
                      <a:pPr fontAlgn="t"/>
                      <a:r>
                        <a:rPr lang="en-US" sz="1300" b="0" cap="none" spc="0">
                          <a:solidFill>
                            <a:schemeClr val="bg1"/>
                          </a:solidFill>
                          <a:effectLst/>
                        </a:rPr>
                        <a:t>Parameter name (component)</a:t>
                      </a:r>
                    </a:p>
                  </a:txBody>
                  <a:tcPr marL="82765" marR="82765" marT="82765" marB="41382" anchor="ctr">
                    <a:lnL w="12700" cmpd="sng">
                      <a:noFill/>
                    </a:lnL>
                    <a:lnR w="12700" cmpd="sng">
                      <a:noFill/>
                    </a:lnR>
                    <a:lnT w="19050" cap="flat" cmpd="sng" algn="ctr">
                      <a:noFill/>
                      <a:prstDash val="solid"/>
                    </a:lnT>
                    <a:lnB w="38100" cmpd="sng">
                      <a:noFill/>
                    </a:lnB>
                    <a:solidFill>
                      <a:schemeClr val="tx1"/>
                    </a:solidFill>
                  </a:tcPr>
                </a:tc>
                <a:tc>
                  <a:txBody>
                    <a:bodyPr/>
                    <a:lstStyle/>
                    <a:p>
                      <a:pPr fontAlgn="t"/>
                      <a:r>
                        <a:rPr lang="en-US" sz="1300" b="0" cap="none" spc="0">
                          <a:solidFill>
                            <a:schemeClr val="bg1"/>
                          </a:solidFill>
                          <a:effectLst/>
                        </a:rPr>
                        <a:t>Stretched cluster value</a:t>
                      </a:r>
                    </a:p>
                  </a:txBody>
                  <a:tcPr marL="82765" marR="82765" marT="82765" marB="41382" anchor="ctr">
                    <a:lnL w="12700" cmpd="sng">
                      <a:noFill/>
                    </a:lnL>
                    <a:lnR w="12700" cmpd="sng">
                      <a:noFill/>
                    </a:lnR>
                    <a:lnT w="19050" cap="flat" cmpd="sng" algn="ctr">
                      <a:noFill/>
                      <a:prstDash val="solid"/>
                    </a:lnT>
                    <a:lnB w="38100" cmpd="sng">
                      <a:noFill/>
                    </a:lnB>
                    <a:solidFill>
                      <a:schemeClr val="tx1"/>
                    </a:solidFill>
                  </a:tcPr>
                </a:tc>
                <a:tc>
                  <a:txBody>
                    <a:bodyPr/>
                    <a:lstStyle/>
                    <a:p>
                      <a:pPr fontAlgn="t"/>
                      <a:r>
                        <a:rPr lang="en-US" sz="1300" b="0" cap="none" spc="0">
                          <a:solidFill>
                            <a:schemeClr val="bg1"/>
                          </a:solidFill>
                          <a:effectLst/>
                        </a:rPr>
                        <a:t>Advantages</a:t>
                      </a:r>
                    </a:p>
                  </a:txBody>
                  <a:tcPr marL="82765" marR="82765" marT="82765" marB="41382"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1979160258"/>
                  </a:ext>
                </a:extLst>
              </a:tr>
              <a:tr h="328363">
                <a:tc>
                  <a:txBody>
                    <a:bodyPr/>
                    <a:lstStyle/>
                    <a:p>
                      <a:pPr fontAlgn="t"/>
                      <a:r>
                        <a:rPr lang="en-US" sz="1100" cap="none" spc="0">
                          <a:solidFill>
                            <a:schemeClr val="tx1"/>
                          </a:solidFill>
                          <a:effectLst/>
                        </a:rPr>
                        <a:t>acks (Producer)</a:t>
                      </a:r>
                    </a:p>
                  </a:txBody>
                  <a:tcPr marL="82765" marR="82765" marT="82765" marB="41382">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fontAlgn="t"/>
                      <a:r>
                        <a:rPr lang="en-US" sz="1100" cap="none" spc="0">
                          <a:solidFill>
                            <a:schemeClr val="tx1"/>
                          </a:solidFill>
                          <a:effectLst/>
                        </a:rPr>
                        <a:t>acks=all</a:t>
                      </a:r>
                    </a:p>
                  </a:txBody>
                  <a:tcPr marL="82765" marR="82765" marT="82765" marB="41382">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fontAlgn="t"/>
                      <a:r>
                        <a:rPr lang="en-US" sz="1100" cap="none" spc="0">
                          <a:solidFill>
                            <a:schemeClr val="tx1"/>
                          </a:solidFill>
                          <a:effectLst/>
                        </a:rPr>
                        <a:t>Ordering of messages</a:t>
                      </a:r>
                    </a:p>
                  </a:txBody>
                  <a:tcPr marL="82765" marR="82765" marT="82765" marB="41382">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82978035"/>
                  </a:ext>
                </a:extLst>
              </a:tr>
              <a:tr h="328363">
                <a:tc>
                  <a:txBody>
                    <a:bodyPr/>
                    <a:lstStyle/>
                    <a:p>
                      <a:pPr fontAlgn="t"/>
                      <a:r>
                        <a:rPr lang="en-US" sz="1100" cap="none" spc="0" err="1">
                          <a:solidFill>
                            <a:schemeClr val="tx1"/>
                          </a:solidFill>
                          <a:effectLst/>
                        </a:rPr>
                        <a:t>min.insync.replicas</a:t>
                      </a:r>
                      <a:r>
                        <a:rPr lang="en-US" sz="1100" cap="none" spc="0">
                          <a:solidFill>
                            <a:schemeClr val="tx1"/>
                          </a:solidFill>
                          <a:effectLst/>
                        </a:rPr>
                        <a:t> (Broker)</a:t>
                      </a:r>
                    </a:p>
                  </a:txBody>
                  <a:tcPr marL="82765" marR="82765" marT="82765" marB="41382">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fontAlgn="t"/>
                      <a:r>
                        <a:rPr lang="en-US" sz="1100" cap="none" spc="0">
                          <a:solidFill>
                            <a:schemeClr val="tx1"/>
                          </a:solidFill>
                          <a:effectLst/>
                        </a:rPr>
                        <a:t>3</a:t>
                      </a:r>
                    </a:p>
                  </a:txBody>
                  <a:tcPr marL="82765" marR="82765" marT="82765" marB="41382">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fontAlgn="t"/>
                      <a:r>
                        <a:rPr lang="en-US" sz="1100" cap="none" spc="0">
                          <a:solidFill>
                            <a:schemeClr val="tx1"/>
                          </a:solidFill>
                          <a:effectLst/>
                        </a:rPr>
                        <a:t>Data durability</a:t>
                      </a:r>
                    </a:p>
                  </a:txBody>
                  <a:tcPr marL="82765" marR="82765" marT="82765" marB="41382">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3367973004"/>
                  </a:ext>
                </a:extLst>
              </a:tr>
              <a:tr h="496003">
                <a:tc>
                  <a:txBody>
                    <a:bodyPr/>
                    <a:lstStyle/>
                    <a:p>
                      <a:pPr fontAlgn="t"/>
                      <a:r>
                        <a:rPr lang="en-US" sz="1100" cap="none" spc="0">
                          <a:solidFill>
                            <a:schemeClr val="tx1"/>
                          </a:solidFill>
                          <a:effectLst/>
                        </a:rPr>
                        <a:t>Replication Factor</a:t>
                      </a:r>
                    </a:p>
                  </a:txBody>
                  <a:tcPr marL="82765" marR="82765" marT="82765" marB="41382">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fontAlgn="t"/>
                      <a:r>
                        <a:rPr lang="en-US" sz="1100" cap="none" spc="0">
                          <a:solidFill>
                            <a:schemeClr val="tx1"/>
                          </a:solidFill>
                          <a:effectLst/>
                        </a:rPr>
                        <a:t>3</a:t>
                      </a:r>
                    </a:p>
                  </a:txBody>
                  <a:tcPr marL="82765" marR="82765" marT="82765" marB="41382">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fontAlgn="t"/>
                      <a:r>
                        <a:rPr lang="en-US" sz="1100" cap="none" spc="0">
                          <a:solidFill>
                            <a:schemeClr val="tx1"/>
                          </a:solidFill>
                          <a:effectLst/>
                        </a:rPr>
                        <a:t>Lower latency among acks = all configuration for producer</a:t>
                      </a:r>
                    </a:p>
                  </a:txBody>
                  <a:tcPr marL="82765" marR="82765" marT="82765" marB="41382">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2164889960"/>
                  </a:ext>
                </a:extLst>
              </a:tr>
              <a:tr h="328363">
                <a:tc>
                  <a:txBody>
                    <a:bodyPr/>
                    <a:lstStyle/>
                    <a:p>
                      <a:pPr fontAlgn="t"/>
                      <a:r>
                        <a:rPr lang="en-US" sz="1100" cap="none" spc="0">
                          <a:solidFill>
                            <a:schemeClr val="tx1"/>
                          </a:solidFill>
                          <a:effectLst/>
                        </a:rPr>
                        <a:t>Delivery.timeout.ms (Producer)</a:t>
                      </a:r>
                    </a:p>
                  </a:txBody>
                  <a:tcPr marL="82765" marR="82765" marT="82765" marB="41382">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fontAlgn="t"/>
                      <a:r>
                        <a:rPr lang="en-US" sz="1100" cap="none" spc="0" err="1">
                          <a:solidFill>
                            <a:schemeClr val="tx1"/>
                          </a:solidFill>
                          <a:effectLst/>
                        </a:rPr>
                        <a:t>Integer.MAX_VALUE</a:t>
                      </a:r>
                      <a:endParaRPr lang="en-US" sz="1100" cap="none" spc="0">
                        <a:solidFill>
                          <a:schemeClr val="tx1"/>
                        </a:solidFill>
                        <a:effectLst/>
                      </a:endParaRPr>
                    </a:p>
                  </a:txBody>
                  <a:tcPr marL="82765" marR="82765" marT="82765" marB="41382">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100" cap="none" spc="0">
                          <a:solidFill>
                            <a:schemeClr val="tx1"/>
                          </a:solidFill>
                          <a:effectLst/>
                        </a:rPr>
                        <a:t>Lower latency for consumers. </a:t>
                      </a:r>
                    </a:p>
                  </a:txBody>
                  <a:tcPr marL="82765" marR="82765" marT="82765" marB="41382">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1998308213"/>
                  </a:ext>
                </a:extLst>
              </a:tr>
              <a:tr h="328363">
                <a:tc>
                  <a:txBody>
                    <a:bodyPr/>
                    <a:lstStyle/>
                    <a:p>
                      <a:pPr fontAlgn="t"/>
                      <a:r>
                        <a:rPr lang="en-US" sz="1100" cap="none" spc="0">
                          <a:solidFill>
                            <a:schemeClr val="tx1"/>
                          </a:solidFill>
                          <a:effectLst/>
                        </a:rPr>
                        <a:t>Idempotence (producer)</a:t>
                      </a:r>
                    </a:p>
                  </a:txBody>
                  <a:tcPr marL="82765" marR="82765" marT="82765" marB="41382">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fontAlgn="t"/>
                      <a:r>
                        <a:rPr lang="en-US" sz="1100" cap="none" spc="0">
                          <a:solidFill>
                            <a:schemeClr val="tx1"/>
                          </a:solidFill>
                          <a:effectLst/>
                        </a:rPr>
                        <a:t>false</a:t>
                      </a:r>
                    </a:p>
                  </a:txBody>
                  <a:tcPr marL="82765" marR="82765" marT="82765" marB="41382">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fontAlgn="t"/>
                      <a:r>
                        <a:rPr lang="en-US" sz="1100" cap="none" spc="0">
                          <a:solidFill>
                            <a:schemeClr val="tx1"/>
                          </a:solidFill>
                          <a:effectLst/>
                        </a:rPr>
                        <a:t>End to End Latency high</a:t>
                      </a:r>
                    </a:p>
                  </a:txBody>
                  <a:tcPr marL="82765" marR="82765" marT="82765" marB="41382">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719756517"/>
                  </a:ext>
                </a:extLst>
              </a:tr>
              <a:tr h="328363">
                <a:tc>
                  <a:txBody>
                    <a:bodyPr/>
                    <a:lstStyle/>
                    <a:p>
                      <a:pPr fontAlgn="t"/>
                      <a:r>
                        <a:rPr lang="en-US" sz="1100" b="0" i="0" kern="1200" cap="none" spc="0" err="1">
                          <a:solidFill>
                            <a:schemeClr val="tx1"/>
                          </a:solidFill>
                          <a:effectLst/>
                          <a:latin typeface="+mn-lt"/>
                          <a:ea typeface="+mn-ea"/>
                          <a:cs typeface="+mn-cs"/>
                        </a:rPr>
                        <a:t>max.in.flight.requests.per.connection</a:t>
                      </a:r>
                      <a:endParaRPr lang="en-US" sz="1100" cap="none" spc="0">
                        <a:solidFill>
                          <a:schemeClr val="tx1"/>
                        </a:solidFill>
                        <a:effectLst/>
                      </a:endParaRPr>
                    </a:p>
                  </a:txBody>
                  <a:tcPr marL="82765" marR="82765" marT="82765" marB="41382">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fontAlgn="t"/>
                      <a:r>
                        <a:rPr lang="en-US" sz="1100" cap="none" spc="0">
                          <a:solidFill>
                            <a:schemeClr val="tx1"/>
                          </a:solidFill>
                          <a:effectLst/>
                        </a:rPr>
                        <a:t>1</a:t>
                      </a:r>
                    </a:p>
                  </a:txBody>
                  <a:tcPr marL="82765" marR="82765" marT="82765" marB="41382">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100" cap="none" spc="0">
                          <a:solidFill>
                            <a:schemeClr val="tx1"/>
                          </a:solidFill>
                          <a:effectLst/>
                        </a:rPr>
                        <a:t>Exactly once writes to partitions</a:t>
                      </a:r>
                    </a:p>
                  </a:txBody>
                  <a:tcPr marL="82765" marR="82765" marT="82765" marB="41382">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2337921357"/>
                  </a:ext>
                </a:extLst>
              </a:tr>
              <a:tr h="328363">
                <a:tc>
                  <a:txBody>
                    <a:bodyPr/>
                    <a:lstStyle/>
                    <a:p>
                      <a:pPr fontAlgn="t"/>
                      <a:r>
                        <a:rPr lang="en-US" sz="1100" cap="none" spc="0">
                          <a:solidFill>
                            <a:schemeClr val="tx1"/>
                          </a:solidFill>
                          <a:effectLst/>
                        </a:rPr>
                        <a:t>Retries (producer)</a:t>
                      </a:r>
                    </a:p>
                  </a:txBody>
                  <a:tcPr marL="82765" marR="82765" marT="82765" marB="41382">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fontAlgn="t"/>
                      <a:r>
                        <a:rPr lang="en-US" sz="1100" cap="none" spc="0">
                          <a:solidFill>
                            <a:schemeClr val="tx1"/>
                          </a:solidFill>
                          <a:effectLst/>
                        </a:rPr>
                        <a:t>0</a:t>
                      </a:r>
                    </a:p>
                  </a:txBody>
                  <a:tcPr marL="82765" marR="82765" marT="82765" marB="41382">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100" kern="1200" cap="none" spc="0">
                          <a:solidFill>
                            <a:schemeClr val="tx1"/>
                          </a:solidFill>
                          <a:effectLst/>
                          <a:latin typeface="+mn-lt"/>
                          <a:ea typeface="+mn-ea"/>
                          <a:cs typeface="+mn-cs"/>
                        </a:rPr>
                        <a:t>Reliability guarantee</a:t>
                      </a:r>
                    </a:p>
                  </a:txBody>
                  <a:tcPr marL="82765" marR="82765" marT="82765" marB="41382">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4256002820"/>
                  </a:ext>
                </a:extLst>
              </a:tr>
              <a:tr h="496003">
                <a:tc>
                  <a:txBody>
                    <a:bodyPr/>
                    <a:lstStyle/>
                    <a:p>
                      <a:pPr fontAlgn="t"/>
                      <a:r>
                        <a:rPr lang="en-US" sz="1100" b="0" i="0" kern="1200" cap="none" spc="0" err="1">
                          <a:solidFill>
                            <a:schemeClr val="tx1"/>
                          </a:solidFill>
                          <a:effectLst/>
                          <a:latin typeface="+mn-lt"/>
                          <a:ea typeface="+mn-ea"/>
                          <a:cs typeface="+mn-cs"/>
                        </a:rPr>
                        <a:t>client.rack</a:t>
                      </a:r>
                      <a:r>
                        <a:rPr lang="en-US" sz="1100" b="0" i="0" kern="1200" cap="none" spc="0">
                          <a:solidFill>
                            <a:schemeClr val="tx1"/>
                          </a:solidFill>
                          <a:effectLst/>
                          <a:latin typeface="+mn-lt"/>
                          <a:ea typeface="+mn-ea"/>
                          <a:cs typeface="+mn-cs"/>
                        </a:rPr>
                        <a:t> (consumer - </a:t>
                      </a:r>
                      <a:r>
                        <a:rPr lang="en-US" sz="1100" cap="none" spc="0" err="1">
                          <a:solidFill>
                            <a:schemeClr val="tx1"/>
                          </a:solidFill>
                        </a:rPr>
                        <a:t>RackAwareReplicaSelector</a:t>
                      </a:r>
                      <a:r>
                        <a:rPr lang="en-US" sz="1100" b="0" i="0" kern="1200" cap="none" spc="0">
                          <a:solidFill>
                            <a:schemeClr val="tx1"/>
                          </a:solidFill>
                          <a:effectLst/>
                          <a:latin typeface="+mn-lt"/>
                          <a:ea typeface="+mn-ea"/>
                          <a:cs typeface="+mn-cs"/>
                        </a:rPr>
                        <a:t> )</a:t>
                      </a:r>
                      <a:endParaRPr lang="en-US" sz="1100" cap="none" spc="0">
                        <a:solidFill>
                          <a:schemeClr val="tx1"/>
                        </a:solidFill>
                        <a:effectLst/>
                      </a:endParaRPr>
                    </a:p>
                  </a:txBody>
                  <a:tcPr marL="82765" marR="82765" marT="82765" marB="41382">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fontAlgn="t"/>
                      <a:r>
                        <a:rPr lang="en-US" sz="1100" b="0" i="0" kern="1200" cap="none" spc="0">
                          <a:solidFill>
                            <a:schemeClr val="tx1"/>
                          </a:solidFill>
                          <a:effectLst/>
                          <a:latin typeface="+mn-lt"/>
                          <a:ea typeface="+mn-ea"/>
                          <a:cs typeface="+mn-cs"/>
                        </a:rPr>
                        <a:t>Set </a:t>
                      </a:r>
                      <a:endParaRPr lang="en-US" sz="1100" cap="none" spc="0">
                        <a:solidFill>
                          <a:schemeClr val="tx1"/>
                        </a:solidFill>
                        <a:effectLst/>
                      </a:endParaRPr>
                    </a:p>
                  </a:txBody>
                  <a:tcPr marL="82765" marR="82765" marT="82765" marB="41382">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fontAlgn="t"/>
                      <a:r>
                        <a:rPr lang="en-US" sz="1100" cap="none" spc="0">
                          <a:solidFill>
                            <a:schemeClr val="tx1"/>
                          </a:solidFill>
                          <a:effectLst/>
                        </a:rPr>
                        <a:t>No Duplication</a:t>
                      </a:r>
                    </a:p>
                  </a:txBody>
                  <a:tcPr marL="82765" marR="82765" marT="82765" marB="41382">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2232450638"/>
                  </a:ext>
                </a:extLst>
              </a:tr>
              <a:tr h="328363">
                <a:tc>
                  <a:txBody>
                    <a:bodyPr/>
                    <a:lstStyle/>
                    <a:p>
                      <a:pPr fontAlgn="t"/>
                      <a:r>
                        <a:rPr lang="en-US" sz="1100" b="0" i="0" kern="1200" cap="none" spc="0">
                          <a:solidFill>
                            <a:schemeClr val="tx1"/>
                          </a:solidFill>
                          <a:effectLst/>
                          <a:latin typeface="+mn-lt"/>
                          <a:ea typeface="+mn-ea"/>
                          <a:cs typeface="+mn-cs"/>
                        </a:rPr>
                        <a:t>transactional.id (producer )</a:t>
                      </a:r>
                    </a:p>
                  </a:txBody>
                  <a:tcPr marL="82765" marR="82765" marT="82765" marB="41382">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fontAlgn="t"/>
                      <a:r>
                        <a:rPr lang="en-US" sz="1100" b="0" i="0" kern="1200" cap="none" spc="0">
                          <a:solidFill>
                            <a:schemeClr val="tx1"/>
                          </a:solidFill>
                          <a:effectLst/>
                          <a:latin typeface="+mn-lt"/>
                          <a:ea typeface="+mn-ea"/>
                          <a:cs typeface="+mn-cs"/>
                        </a:rPr>
                        <a:t>_UNIQUE-ID_</a:t>
                      </a:r>
                    </a:p>
                  </a:txBody>
                  <a:tcPr marL="82765" marR="82765" marT="82765" marB="41382">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fontAlgn="t"/>
                      <a:endParaRPr lang="en-US" sz="1100" cap="none" spc="0">
                        <a:solidFill>
                          <a:schemeClr val="tx1"/>
                        </a:solidFill>
                        <a:effectLst/>
                      </a:endParaRPr>
                    </a:p>
                  </a:txBody>
                  <a:tcPr marL="82765" marR="82765" marT="82765" marB="41382">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3978175973"/>
                  </a:ext>
                </a:extLst>
              </a:tr>
            </a:tbl>
          </a:graphicData>
        </a:graphic>
      </p:graphicFrame>
    </p:spTree>
    <p:extLst>
      <p:ext uri="{BB962C8B-B14F-4D97-AF65-F5344CB8AC3E}">
        <p14:creationId xmlns:p14="http://schemas.microsoft.com/office/powerpoint/2010/main" val="2315884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2">
            <a:extLst>
              <a:ext uri="{FF2B5EF4-FFF2-40B4-BE49-F238E27FC236}">
                <a16:creationId xmlns:a16="http://schemas.microsoft.com/office/drawing/2014/main" id="{0B9EAF1E-0A02-46ED-BE4B-BA63F7A5845F}"/>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endParaRPr lang="en-US" sz="2000" kern="1200" dirty="0">
              <a:solidFill>
                <a:schemeClr val="tx1"/>
              </a:solidFill>
              <a:latin typeface="+mj-lt"/>
              <a:ea typeface="+mj-ea"/>
              <a:cs typeface="+mj-cs"/>
            </a:endParaRPr>
          </a:p>
          <a:p>
            <a:pPr marL="0" indent="0">
              <a:spcBef>
                <a:spcPct val="0"/>
              </a:spcBef>
              <a:spcAft>
                <a:spcPts val="600"/>
              </a:spcAft>
              <a:buNone/>
            </a:pPr>
            <a:r>
              <a:rPr lang="en-US" sz="2000" b="1" u="sng" kern="1200" dirty="0">
                <a:solidFill>
                  <a:schemeClr val="tx1"/>
                </a:solidFill>
                <a:latin typeface="+mj-lt"/>
                <a:ea typeface="+mj-ea"/>
                <a:cs typeface="+mj-cs"/>
              </a:rPr>
              <a:t>Proposed Stretch cluster setup with topics having leaders on mainly DC1 data center (Asynchronous replication) </a:t>
            </a:r>
          </a:p>
          <a:p>
            <a:pPr marL="0" indent="0">
              <a:spcBef>
                <a:spcPct val="0"/>
              </a:spcBef>
              <a:spcAft>
                <a:spcPts val="600"/>
              </a:spcAft>
              <a:buNone/>
            </a:pPr>
            <a:endParaRPr lang="en-US" sz="2000"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71AA9469-4C27-49B9-A58B-4C5C69BEEE97}"/>
              </a:ext>
            </a:extLst>
          </p:cNvPr>
          <p:cNvSpPr>
            <a:spLocks noGrp="1"/>
          </p:cNvSpPr>
          <p:nvPr>
            <p:ph idx="1"/>
          </p:nvPr>
        </p:nvSpPr>
        <p:spPr>
          <a:xfrm>
            <a:off x="643469" y="1782981"/>
            <a:ext cx="4008384" cy="4393982"/>
          </a:xfrm>
        </p:spPr>
        <p:txBody>
          <a:bodyPr vert="horz" lIns="91440" tIns="45720" rIns="91440" bIns="45720" rtlCol="0">
            <a:normAutofit/>
          </a:bodyPr>
          <a:lstStyle/>
          <a:p>
            <a:pPr marL="0"/>
            <a:r>
              <a:rPr lang="en-US" sz="2000" dirty="0"/>
              <a:t>To reduce Latency further and increase throughput with </a:t>
            </a:r>
            <a:r>
              <a:rPr lang="en-US" sz="2000" b="1" dirty="0"/>
              <a:t>acks = 1/0</a:t>
            </a:r>
            <a:r>
              <a:rPr lang="en-US" sz="2000" dirty="0"/>
              <a:t>, (Asynchronous replication)</a:t>
            </a:r>
          </a:p>
          <a:p>
            <a:r>
              <a:rPr lang="en-US" sz="2000" dirty="0"/>
              <a:t>Design topics to have all the leaders aligned to one particular Data region.</a:t>
            </a:r>
          </a:p>
          <a:p>
            <a:r>
              <a:rPr lang="en-US" sz="2000" dirty="0"/>
              <a:t>All producers to be placed in DC1 alone which already gives an added advantage of lower latency.</a:t>
            </a:r>
          </a:p>
          <a:p>
            <a:r>
              <a:rPr lang="en-US" sz="2000" dirty="0"/>
              <a:t>Consumers present in only in DC1 and consuming from any replica/leader.</a:t>
            </a:r>
          </a:p>
          <a:p>
            <a:r>
              <a:rPr lang="en-US" sz="2000" dirty="0" err="1"/>
              <a:t>Broker.rack</a:t>
            </a:r>
            <a:r>
              <a:rPr lang="en-US" sz="2000" dirty="0"/>
              <a:t> awareness is enabled.</a:t>
            </a:r>
          </a:p>
          <a:p>
            <a:endParaRPr lang="en-US" sz="2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5" name="Table 4">
            <a:extLst>
              <a:ext uri="{FF2B5EF4-FFF2-40B4-BE49-F238E27FC236}">
                <a16:creationId xmlns:a16="http://schemas.microsoft.com/office/drawing/2014/main" id="{D5F452C6-B109-4AB7-8980-D31333DD68A2}"/>
              </a:ext>
            </a:extLst>
          </p:cNvPr>
          <p:cNvGraphicFramePr>
            <a:graphicFrameLocks noGrp="1"/>
          </p:cNvGraphicFramePr>
          <p:nvPr>
            <p:extLst>
              <p:ext uri="{D42A27DB-BD31-4B8C-83A1-F6EECF244321}">
                <p14:modId xmlns:p14="http://schemas.microsoft.com/office/powerpoint/2010/main" val="1614615243"/>
              </p:ext>
            </p:extLst>
          </p:nvPr>
        </p:nvGraphicFramePr>
        <p:xfrm>
          <a:off x="5295320" y="2139452"/>
          <a:ext cx="6253213" cy="3613811"/>
        </p:xfrm>
        <a:graphic>
          <a:graphicData uri="http://schemas.openxmlformats.org/drawingml/2006/table">
            <a:tbl>
              <a:tblPr firstRow="1" bandRow="1">
                <a:solidFill>
                  <a:schemeClr val="bg1"/>
                </a:solidFill>
              </a:tblPr>
              <a:tblGrid>
                <a:gridCol w="2459094">
                  <a:extLst>
                    <a:ext uri="{9D8B030D-6E8A-4147-A177-3AD203B41FA5}">
                      <a16:colId xmlns:a16="http://schemas.microsoft.com/office/drawing/2014/main" val="1510752217"/>
                    </a:ext>
                  </a:extLst>
                </a:gridCol>
                <a:gridCol w="1635742">
                  <a:extLst>
                    <a:ext uri="{9D8B030D-6E8A-4147-A177-3AD203B41FA5}">
                      <a16:colId xmlns:a16="http://schemas.microsoft.com/office/drawing/2014/main" val="598258340"/>
                    </a:ext>
                  </a:extLst>
                </a:gridCol>
                <a:gridCol w="2158377">
                  <a:extLst>
                    <a:ext uri="{9D8B030D-6E8A-4147-A177-3AD203B41FA5}">
                      <a16:colId xmlns:a16="http://schemas.microsoft.com/office/drawing/2014/main" val="1536808861"/>
                    </a:ext>
                  </a:extLst>
                </a:gridCol>
              </a:tblGrid>
              <a:tr h="332148">
                <a:tc>
                  <a:txBody>
                    <a:bodyPr/>
                    <a:lstStyle/>
                    <a:p>
                      <a:pPr fontAlgn="t"/>
                      <a:r>
                        <a:rPr lang="en-US" sz="1100" b="0" cap="none" spc="0" dirty="0">
                          <a:solidFill>
                            <a:schemeClr val="bg1"/>
                          </a:solidFill>
                          <a:effectLst/>
                        </a:rPr>
                        <a:t>Parameter name (component)</a:t>
                      </a:r>
                    </a:p>
                  </a:txBody>
                  <a:tcPr marL="91224" marR="70172" marT="70172" marB="70172"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fontAlgn="t"/>
                      <a:r>
                        <a:rPr lang="en-US" sz="1100" b="0" cap="none" spc="0">
                          <a:solidFill>
                            <a:schemeClr val="bg1"/>
                          </a:solidFill>
                          <a:effectLst/>
                        </a:rPr>
                        <a:t>Stretched cluster value</a:t>
                      </a:r>
                    </a:p>
                  </a:txBody>
                  <a:tcPr marL="91224" marR="70172" marT="70172" marB="70172"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fontAlgn="t"/>
                      <a:r>
                        <a:rPr lang="en-US" sz="1100" b="0" cap="none" spc="0">
                          <a:solidFill>
                            <a:schemeClr val="bg1"/>
                          </a:solidFill>
                          <a:effectLst/>
                        </a:rPr>
                        <a:t>Advantages</a:t>
                      </a:r>
                    </a:p>
                  </a:txBody>
                  <a:tcPr marL="91224" marR="70172" marT="70172" marB="70172"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1979160258"/>
                  </a:ext>
                </a:extLst>
              </a:tr>
              <a:tr h="332148">
                <a:tc>
                  <a:txBody>
                    <a:bodyPr/>
                    <a:lstStyle/>
                    <a:p>
                      <a:pPr fontAlgn="t"/>
                      <a:r>
                        <a:rPr lang="en-US" sz="1100" kern="1200" cap="none" spc="0">
                          <a:solidFill>
                            <a:schemeClr val="tx1"/>
                          </a:solidFill>
                          <a:effectLst/>
                          <a:latin typeface="+mn-lt"/>
                          <a:ea typeface="+mn-ea"/>
                          <a:cs typeface="+mn-cs"/>
                        </a:rPr>
                        <a:t>acks (Producer)</a:t>
                      </a:r>
                    </a:p>
                  </a:txBody>
                  <a:tcPr marL="91224" marR="70172" marT="70172" marB="70172">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pPr fontAlgn="t"/>
                      <a:r>
                        <a:rPr lang="en-US" sz="1100" dirty="0">
                          <a:effectLst/>
                        </a:rPr>
                        <a:t>acks=1/0</a:t>
                      </a:r>
                    </a:p>
                  </a:txBody>
                  <a:tcPr marL="91224" marR="70172" marT="70172" marB="7017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round/>
                      <a:headEnd type="none" w="med" len="med"/>
                      <a:tailEnd type="none" w="med" len="med"/>
                    </a:lnR>
                    <a:lnT w="38100" cmpd="sng">
                      <a:noFill/>
                    </a:lnT>
                    <a:lnB w="6350" cap="flat" cmpd="sng" algn="ctr">
                      <a:solidFill>
                        <a:schemeClr val="tx1">
                          <a:lumMod val="50000"/>
                          <a:lumOff val="50000"/>
                        </a:schemeClr>
                      </a:solidFill>
                      <a:prstDash val="solid"/>
                    </a:lnB>
                    <a:noFill/>
                  </a:tcPr>
                </a:tc>
                <a:tc>
                  <a:txBody>
                    <a:bodyPr/>
                    <a:lstStyle/>
                    <a:p>
                      <a:pPr fontAlgn="t"/>
                      <a:r>
                        <a:rPr lang="en-US" sz="1100" kern="1200" cap="none" spc="0" dirty="0">
                          <a:solidFill>
                            <a:schemeClr val="tx1"/>
                          </a:solidFill>
                          <a:effectLst/>
                          <a:latin typeface="+mn-lt"/>
                          <a:ea typeface="+mn-ea"/>
                          <a:cs typeface="+mn-cs"/>
                        </a:rPr>
                        <a:t>Lower latency among acks = all configuration for producer</a:t>
                      </a:r>
                    </a:p>
                  </a:txBody>
                  <a:tcPr marL="91224" marR="70172" marT="70172" marB="70172">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82978035"/>
                  </a:ext>
                </a:extLst>
              </a:tr>
              <a:tr h="332148">
                <a:tc>
                  <a:txBody>
                    <a:bodyPr/>
                    <a:lstStyle/>
                    <a:p>
                      <a:pPr fontAlgn="t"/>
                      <a:r>
                        <a:rPr lang="en-US" sz="1100" kern="1200" cap="none" spc="0" err="1">
                          <a:solidFill>
                            <a:schemeClr val="tx1"/>
                          </a:solidFill>
                          <a:effectLst/>
                          <a:latin typeface="+mn-lt"/>
                          <a:ea typeface="+mn-ea"/>
                          <a:cs typeface="+mn-cs"/>
                        </a:rPr>
                        <a:t>min.insync.replicas</a:t>
                      </a:r>
                      <a:r>
                        <a:rPr lang="en-US" sz="1100" kern="1200" cap="none" spc="0">
                          <a:solidFill>
                            <a:schemeClr val="tx1"/>
                          </a:solidFill>
                          <a:effectLst/>
                          <a:latin typeface="+mn-lt"/>
                          <a:ea typeface="+mn-ea"/>
                          <a:cs typeface="+mn-cs"/>
                        </a:rPr>
                        <a:t> (Broker)</a:t>
                      </a:r>
                    </a:p>
                  </a:txBody>
                  <a:tcPr marL="91224" marR="70172" marT="70172" marB="7017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t"/>
                      <a:r>
                        <a:rPr lang="en-US" sz="1100" kern="1200" cap="none" spc="0">
                          <a:solidFill>
                            <a:schemeClr val="tx1"/>
                          </a:solidFill>
                          <a:effectLst/>
                          <a:latin typeface="+mn-lt"/>
                          <a:ea typeface="+mn-ea"/>
                          <a:cs typeface="+mn-cs"/>
                        </a:rPr>
                        <a:t>3</a:t>
                      </a:r>
                    </a:p>
                  </a:txBody>
                  <a:tcPr marL="91224" marR="70172" marT="70172" marB="7017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100" kern="1200" cap="none" spc="0" dirty="0">
                          <a:solidFill>
                            <a:schemeClr val="tx1"/>
                          </a:solidFill>
                          <a:effectLst/>
                          <a:latin typeface="+mn-lt"/>
                          <a:ea typeface="+mn-ea"/>
                          <a:cs typeface="+mn-cs"/>
                        </a:rPr>
                        <a:t>Lower latency for consumers. </a:t>
                      </a:r>
                    </a:p>
                  </a:txBody>
                  <a:tcPr marL="91224" marR="70172" marT="70172" marB="7017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367973004"/>
                  </a:ext>
                </a:extLst>
              </a:tr>
              <a:tr h="317268">
                <a:tc>
                  <a:txBody>
                    <a:bodyPr/>
                    <a:lstStyle/>
                    <a:p>
                      <a:pPr fontAlgn="t"/>
                      <a:r>
                        <a:rPr lang="en-US" sz="1100" kern="1200" cap="none" spc="0">
                          <a:solidFill>
                            <a:schemeClr val="tx1"/>
                          </a:solidFill>
                          <a:effectLst/>
                          <a:latin typeface="+mn-lt"/>
                          <a:ea typeface="+mn-ea"/>
                          <a:cs typeface="+mn-cs"/>
                        </a:rPr>
                        <a:t>Replication Factor</a:t>
                      </a:r>
                    </a:p>
                  </a:txBody>
                  <a:tcPr marL="91224" marR="70172" marT="70172" marB="70172">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t"/>
                      <a:r>
                        <a:rPr lang="en-US" sz="1100" kern="1200" cap="none" spc="0">
                          <a:solidFill>
                            <a:schemeClr val="tx1"/>
                          </a:solidFill>
                          <a:effectLst/>
                          <a:latin typeface="+mn-lt"/>
                          <a:ea typeface="+mn-ea"/>
                          <a:cs typeface="+mn-cs"/>
                        </a:rPr>
                        <a:t>3</a:t>
                      </a:r>
                    </a:p>
                  </a:txBody>
                  <a:tcPr marL="91224" marR="70172" marT="70172" marB="7017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round/>
                      <a:headEnd type="none" w="med" len="med"/>
                      <a:tailEnd type="none" w="med" len="med"/>
                    </a:lnR>
                    <a:lnT w="12700" cmpd="sng">
                      <a:noFill/>
                      <a:prstDash val="solid"/>
                    </a:lnT>
                    <a:lnB w="6350" cap="flat" cmpd="sng" algn="ctr">
                      <a:solidFill>
                        <a:schemeClr val="tx1">
                          <a:lumMod val="50000"/>
                          <a:lumOff val="50000"/>
                        </a:schemeClr>
                      </a:solidFill>
                      <a:prstDash val="solid"/>
                    </a:lnB>
                    <a:noFill/>
                  </a:tcPr>
                </a:tc>
                <a:tc>
                  <a:txBody>
                    <a:bodyPr/>
                    <a:lstStyle/>
                    <a:p>
                      <a:pPr fontAlgn="t"/>
                      <a:r>
                        <a:rPr lang="en-US" sz="1100" kern="1200" cap="none" spc="0" dirty="0">
                          <a:solidFill>
                            <a:schemeClr val="tx1"/>
                          </a:solidFill>
                          <a:effectLst/>
                          <a:latin typeface="+mn-lt"/>
                          <a:ea typeface="+mn-ea"/>
                          <a:cs typeface="+mn-cs"/>
                        </a:rPr>
                        <a:t>End to End Latency slightly lower</a:t>
                      </a:r>
                    </a:p>
                  </a:txBody>
                  <a:tcPr marL="91224" marR="70172" marT="70172" marB="70172">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164889960"/>
                  </a:ext>
                </a:extLst>
              </a:tr>
              <a:tr h="332148">
                <a:tc>
                  <a:txBody>
                    <a:bodyPr/>
                    <a:lstStyle/>
                    <a:p>
                      <a:pPr fontAlgn="t"/>
                      <a:r>
                        <a:rPr lang="en-US" sz="1100" kern="1200" cap="none" spc="0">
                          <a:solidFill>
                            <a:schemeClr val="tx1"/>
                          </a:solidFill>
                          <a:effectLst/>
                          <a:latin typeface="+mn-lt"/>
                          <a:ea typeface="+mn-ea"/>
                          <a:cs typeface="+mn-cs"/>
                        </a:rPr>
                        <a:t>Delivery.timeout.ms (Producer)</a:t>
                      </a:r>
                    </a:p>
                  </a:txBody>
                  <a:tcPr marL="91224" marR="70172" marT="70172" marB="7017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t"/>
                      <a:r>
                        <a:rPr lang="en-US" sz="1100" kern="1200" cap="none" spc="0" err="1">
                          <a:solidFill>
                            <a:schemeClr val="tx1"/>
                          </a:solidFill>
                          <a:effectLst/>
                          <a:latin typeface="+mn-lt"/>
                          <a:ea typeface="+mn-ea"/>
                          <a:cs typeface="+mn-cs"/>
                        </a:rPr>
                        <a:t>Integer.MAX_VALUE</a:t>
                      </a:r>
                      <a:endParaRPr lang="en-US" sz="1100" kern="1200" cap="none" spc="0">
                        <a:solidFill>
                          <a:schemeClr val="tx1"/>
                        </a:solidFill>
                        <a:effectLst/>
                        <a:latin typeface="+mn-lt"/>
                        <a:ea typeface="+mn-ea"/>
                        <a:cs typeface="+mn-cs"/>
                      </a:endParaRPr>
                    </a:p>
                  </a:txBody>
                  <a:tcPr marL="91224" marR="70172" marT="70172" marB="7017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endParaRPr lang="en-US" sz="1100" kern="1200" cap="none" spc="0" dirty="0">
                        <a:solidFill>
                          <a:schemeClr val="tx1"/>
                        </a:solidFill>
                        <a:effectLst/>
                        <a:latin typeface="+mn-lt"/>
                        <a:ea typeface="+mn-ea"/>
                        <a:cs typeface="+mn-cs"/>
                      </a:endParaRPr>
                    </a:p>
                  </a:txBody>
                  <a:tcPr marL="91224" marR="70172" marT="70172" marB="7017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round/>
                      <a:headEnd type="none" w="med" len="med"/>
                      <a:tailEnd type="none" w="med" len="med"/>
                    </a:lnT>
                    <a:lnB w="12700" cmpd="sng">
                      <a:noFill/>
                      <a:prstDash val="solid"/>
                    </a:lnB>
                    <a:solidFill>
                      <a:schemeClr val="bg1">
                        <a:lumMod val="85000"/>
                      </a:schemeClr>
                    </a:solidFill>
                  </a:tcPr>
                </a:tc>
                <a:extLst>
                  <a:ext uri="{0D108BD9-81ED-4DB2-BD59-A6C34878D82A}">
                    <a16:rowId xmlns:a16="http://schemas.microsoft.com/office/drawing/2014/main" val="1998308213"/>
                  </a:ext>
                </a:extLst>
              </a:tr>
              <a:tr h="332148">
                <a:tc>
                  <a:txBody>
                    <a:bodyPr/>
                    <a:lstStyle/>
                    <a:p>
                      <a:pPr fontAlgn="t"/>
                      <a:r>
                        <a:rPr lang="en-US" sz="1100" kern="1200" cap="none" spc="0">
                          <a:solidFill>
                            <a:schemeClr val="tx1"/>
                          </a:solidFill>
                          <a:effectLst/>
                          <a:latin typeface="+mn-lt"/>
                          <a:ea typeface="+mn-ea"/>
                          <a:cs typeface="+mn-cs"/>
                        </a:rPr>
                        <a:t>Idempotence (producer)</a:t>
                      </a:r>
                    </a:p>
                  </a:txBody>
                  <a:tcPr marL="91224" marR="70172" marT="70172" marB="70172">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t"/>
                      <a:r>
                        <a:rPr lang="en-US" sz="1100" kern="1200" cap="none" spc="0" dirty="0">
                          <a:solidFill>
                            <a:schemeClr val="tx1"/>
                          </a:solidFill>
                          <a:effectLst/>
                          <a:latin typeface="+mn-lt"/>
                          <a:ea typeface="+mn-ea"/>
                          <a:cs typeface="+mn-cs"/>
                        </a:rPr>
                        <a:t>NA</a:t>
                      </a:r>
                    </a:p>
                  </a:txBody>
                  <a:tcPr marL="91224" marR="70172" marT="70172" marB="7017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t"/>
                      <a:endParaRPr lang="en-US" sz="1100" kern="1200" cap="none" spc="0" dirty="0">
                        <a:solidFill>
                          <a:schemeClr val="tx1"/>
                        </a:solidFill>
                        <a:effectLst/>
                        <a:latin typeface="+mn-lt"/>
                        <a:ea typeface="+mn-ea"/>
                        <a:cs typeface="+mn-cs"/>
                      </a:endParaRPr>
                    </a:p>
                  </a:txBody>
                  <a:tcPr marL="91224" marR="70172" marT="70172" marB="70172">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719756517"/>
                  </a:ext>
                </a:extLst>
              </a:tr>
              <a:tr h="332148">
                <a:tc>
                  <a:txBody>
                    <a:bodyPr/>
                    <a:lstStyle/>
                    <a:p>
                      <a:pPr fontAlgn="t"/>
                      <a:r>
                        <a:rPr lang="en-US" sz="1100" kern="1200" cap="none" spc="0" err="1">
                          <a:solidFill>
                            <a:schemeClr val="tx1"/>
                          </a:solidFill>
                          <a:effectLst/>
                          <a:latin typeface="+mn-lt"/>
                          <a:ea typeface="+mn-ea"/>
                          <a:cs typeface="+mn-cs"/>
                        </a:rPr>
                        <a:t>max.in.flight.requests.per.connection</a:t>
                      </a:r>
                      <a:endParaRPr lang="en-US" sz="1100" kern="1200" cap="none" spc="0">
                        <a:solidFill>
                          <a:schemeClr val="tx1"/>
                        </a:solidFill>
                        <a:effectLst/>
                        <a:latin typeface="+mn-lt"/>
                        <a:ea typeface="+mn-ea"/>
                        <a:cs typeface="+mn-cs"/>
                      </a:endParaRPr>
                    </a:p>
                  </a:txBody>
                  <a:tcPr marL="91224" marR="70172" marT="70172" marB="7017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t"/>
                      <a:r>
                        <a:rPr lang="en-US" sz="1100" kern="1200" cap="none" spc="0" dirty="0">
                          <a:solidFill>
                            <a:schemeClr val="tx1"/>
                          </a:solidFill>
                          <a:effectLst/>
                          <a:latin typeface="+mn-lt"/>
                          <a:ea typeface="+mn-ea"/>
                          <a:cs typeface="+mn-cs"/>
                        </a:rPr>
                        <a:t>1</a:t>
                      </a:r>
                    </a:p>
                  </a:txBody>
                  <a:tcPr marL="91224" marR="70172" marT="70172" marB="7017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t"/>
                      <a:endParaRPr lang="en-US" sz="1100" kern="1200" cap="none" spc="0" dirty="0">
                        <a:solidFill>
                          <a:schemeClr val="tx1"/>
                        </a:solidFill>
                        <a:effectLst/>
                        <a:latin typeface="+mn-lt"/>
                        <a:ea typeface="+mn-ea"/>
                        <a:cs typeface="+mn-cs"/>
                      </a:endParaRPr>
                    </a:p>
                  </a:txBody>
                  <a:tcPr marL="91224" marR="70172" marT="70172" marB="7017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337921357"/>
                  </a:ext>
                </a:extLst>
              </a:tr>
              <a:tr h="332148">
                <a:tc>
                  <a:txBody>
                    <a:bodyPr/>
                    <a:lstStyle/>
                    <a:p>
                      <a:pPr fontAlgn="t"/>
                      <a:r>
                        <a:rPr lang="en-US" sz="1100" kern="1200" cap="none" spc="0">
                          <a:solidFill>
                            <a:schemeClr val="tx1"/>
                          </a:solidFill>
                          <a:effectLst/>
                          <a:latin typeface="+mn-lt"/>
                          <a:ea typeface="+mn-ea"/>
                          <a:cs typeface="+mn-cs"/>
                        </a:rPr>
                        <a:t>Retries (producer)</a:t>
                      </a:r>
                    </a:p>
                  </a:txBody>
                  <a:tcPr marL="91224" marR="70172" marT="70172" marB="70172">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t"/>
                      <a:r>
                        <a:rPr lang="en-US" sz="1100" kern="1200" cap="none" spc="0">
                          <a:solidFill>
                            <a:schemeClr val="tx1"/>
                          </a:solidFill>
                          <a:effectLst/>
                          <a:latin typeface="+mn-lt"/>
                          <a:ea typeface="+mn-ea"/>
                          <a:cs typeface="+mn-cs"/>
                        </a:rPr>
                        <a:t>&gt;1</a:t>
                      </a:r>
                    </a:p>
                  </a:txBody>
                  <a:tcPr marL="91224" marR="70172" marT="70172" marB="7017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t"/>
                      <a:endParaRPr lang="en-US" sz="1100" kern="1200" cap="none" spc="0">
                        <a:solidFill>
                          <a:schemeClr val="tx1"/>
                        </a:solidFill>
                        <a:effectLst/>
                        <a:latin typeface="+mn-lt"/>
                        <a:ea typeface="+mn-ea"/>
                        <a:cs typeface="+mn-cs"/>
                      </a:endParaRPr>
                    </a:p>
                  </a:txBody>
                  <a:tcPr marL="91224" marR="70172" marT="70172" marB="70172">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4256002820"/>
                  </a:ext>
                </a:extLst>
              </a:tr>
              <a:tr h="495883">
                <a:tc>
                  <a:txBody>
                    <a:bodyPr/>
                    <a:lstStyle/>
                    <a:p>
                      <a:pPr fontAlgn="t"/>
                      <a:r>
                        <a:rPr lang="en-US" sz="1100" kern="1200" cap="none" spc="0" err="1">
                          <a:solidFill>
                            <a:schemeClr val="tx1"/>
                          </a:solidFill>
                          <a:effectLst/>
                          <a:latin typeface="+mn-lt"/>
                          <a:ea typeface="+mn-ea"/>
                          <a:cs typeface="+mn-cs"/>
                        </a:rPr>
                        <a:t>client.rack</a:t>
                      </a:r>
                      <a:r>
                        <a:rPr lang="en-US" sz="1100" kern="1200" cap="none" spc="0">
                          <a:solidFill>
                            <a:schemeClr val="tx1"/>
                          </a:solidFill>
                          <a:effectLst/>
                          <a:latin typeface="+mn-lt"/>
                          <a:ea typeface="+mn-ea"/>
                          <a:cs typeface="+mn-cs"/>
                        </a:rPr>
                        <a:t> (consumer - </a:t>
                      </a:r>
                      <a:r>
                        <a:rPr lang="en-US" sz="1100" kern="1200" cap="none" spc="0" err="1">
                          <a:solidFill>
                            <a:schemeClr val="tx1"/>
                          </a:solidFill>
                          <a:effectLst/>
                          <a:latin typeface="+mn-lt"/>
                          <a:ea typeface="+mn-ea"/>
                          <a:cs typeface="+mn-cs"/>
                        </a:rPr>
                        <a:t>RackAwareReplicaSelector</a:t>
                      </a:r>
                      <a:r>
                        <a:rPr lang="en-US" sz="1100" kern="1200" cap="none" spc="0">
                          <a:solidFill>
                            <a:schemeClr val="tx1"/>
                          </a:solidFill>
                          <a:effectLst/>
                          <a:latin typeface="+mn-lt"/>
                          <a:ea typeface="+mn-ea"/>
                          <a:cs typeface="+mn-cs"/>
                        </a:rPr>
                        <a:t> )</a:t>
                      </a:r>
                    </a:p>
                  </a:txBody>
                  <a:tcPr marL="91224" marR="70172" marT="70172" marB="7017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t"/>
                      <a:r>
                        <a:rPr lang="en-US" sz="1100" kern="1200" cap="none" spc="0">
                          <a:solidFill>
                            <a:schemeClr val="tx1"/>
                          </a:solidFill>
                          <a:effectLst/>
                          <a:latin typeface="+mn-lt"/>
                          <a:ea typeface="+mn-ea"/>
                          <a:cs typeface="+mn-cs"/>
                        </a:rPr>
                        <a:t>Set </a:t>
                      </a:r>
                    </a:p>
                  </a:txBody>
                  <a:tcPr marL="91224" marR="70172" marT="70172" marB="7017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t"/>
                      <a:endParaRPr lang="en-US" sz="1100" kern="1200" cap="none" spc="0" dirty="0">
                        <a:solidFill>
                          <a:schemeClr val="tx1"/>
                        </a:solidFill>
                        <a:effectLst/>
                        <a:latin typeface="+mn-lt"/>
                        <a:ea typeface="+mn-ea"/>
                        <a:cs typeface="+mn-cs"/>
                      </a:endParaRPr>
                    </a:p>
                  </a:txBody>
                  <a:tcPr marL="91224" marR="70172" marT="70172" marB="7017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232450638"/>
                  </a:ext>
                </a:extLst>
              </a:tr>
              <a:tr h="332148">
                <a:tc>
                  <a:txBody>
                    <a:bodyPr/>
                    <a:lstStyle/>
                    <a:p>
                      <a:pPr fontAlgn="t"/>
                      <a:r>
                        <a:rPr lang="en-US" sz="1100" kern="1200" cap="none" spc="0">
                          <a:solidFill>
                            <a:schemeClr val="tx1"/>
                          </a:solidFill>
                          <a:effectLst/>
                          <a:latin typeface="+mn-lt"/>
                          <a:ea typeface="+mn-ea"/>
                          <a:cs typeface="+mn-cs"/>
                        </a:rPr>
                        <a:t>transactional.id (producer )</a:t>
                      </a:r>
                    </a:p>
                  </a:txBody>
                  <a:tcPr marL="91224" marR="70172" marT="70172" marB="70172">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100" kern="1200" cap="none" spc="0">
                          <a:solidFill>
                            <a:schemeClr val="tx1"/>
                          </a:solidFill>
                          <a:effectLst/>
                          <a:latin typeface="+mn-lt"/>
                          <a:ea typeface="+mn-ea"/>
                          <a:cs typeface="+mn-cs"/>
                        </a:rPr>
                        <a:t>_UNIQUE-ID_</a:t>
                      </a:r>
                    </a:p>
                  </a:txBody>
                  <a:tcPr marL="91224" marR="70172" marT="70172" marB="7017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endParaRPr lang="en-US" sz="1100" kern="1200" cap="none" spc="0" dirty="0">
                        <a:solidFill>
                          <a:schemeClr val="tx1"/>
                        </a:solidFill>
                        <a:effectLst/>
                        <a:latin typeface="+mn-lt"/>
                        <a:ea typeface="+mn-ea"/>
                        <a:cs typeface="+mn-cs"/>
                      </a:endParaRPr>
                    </a:p>
                  </a:txBody>
                  <a:tcPr marL="91224" marR="70172" marT="70172" marB="70172">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266522223"/>
                  </a:ext>
                </a:extLst>
              </a:tr>
            </a:tbl>
          </a:graphicData>
        </a:graphic>
      </p:graphicFrame>
    </p:spTree>
    <p:extLst>
      <p:ext uri="{BB962C8B-B14F-4D97-AF65-F5344CB8AC3E}">
        <p14:creationId xmlns:p14="http://schemas.microsoft.com/office/powerpoint/2010/main" val="356617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34A87FFE-7007-4453-B79E-B2DC740BAA8F}"/>
              </a:ext>
            </a:extLst>
          </p:cNvPr>
          <p:cNvSpPr/>
          <p:nvPr/>
        </p:nvSpPr>
        <p:spPr>
          <a:xfrm>
            <a:off x="643467" y="543147"/>
            <a:ext cx="10905066" cy="5633816"/>
          </a:xfrm>
          <a:prstGeom prst="rect">
            <a:avLst/>
          </a:prstGeom>
        </p:spPr>
        <p:txBody>
          <a:bodyPr vert="horz" lIns="91440" tIns="45720" rIns="91440" bIns="45720" rtlCol="0">
            <a:normAutofit lnSpcReduction="10000"/>
          </a:bodyPr>
          <a:lstStyle/>
          <a:p>
            <a:pPr lvl="0">
              <a:lnSpc>
                <a:spcPct val="90000"/>
              </a:lnSpc>
              <a:spcBef>
                <a:spcPts val="1000"/>
              </a:spcBef>
              <a:buClr>
                <a:schemeClr val="dk1"/>
              </a:buClr>
              <a:buSzPts val="1800"/>
            </a:pPr>
            <a:r>
              <a:rPr lang="en-US" sz="2000" b="1" dirty="0"/>
              <a:t>Stretch Cluster additional requirements :</a:t>
            </a:r>
          </a:p>
          <a:p>
            <a:pPr marL="114300" lvl="0" indent="-228600">
              <a:lnSpc>
                <a:spcPct val="90000"/>
              </a:lnSpc>
              <a:spcBef>
                <a:spcPts val="1000"/>
              </a:spcBef>
              <a:buClr>
                <a:schemeClr val="dk1"/>
              </a:buClr>
              <a:buSzPts val="1800"/>
              <a:buFont typeface="Arial" panose="020B0604020202020204" pitchFamily="34" charset="0"/>
              <a:buChar char="•"/>
            </a:pPr>
            <a:endParaRPr lang="en-US" sz="1100" b="1" dirty="0"/>
          </a:p>
          <a:p>
            <a:pPr marL="400050" lvl="0" indent="-228600">
              <a:lnSpc>
                <a:spcPct val="90000"/>
              </a:lnSpc>
              <a:spcBef>
                <a:spcPts val="1000"/>
              </a:spcBef>
              <a:buClr>
                <a:schemeClr val="dk1"/>
              </a:buClr>
              <a:buSzPts val="1800"/>
              <a:buFont typeface="Arial" panose="020B0604020202020204" pitchFamily="34" charset="0"/>
              <a:buChar char="•"/>
            </a:pPr>
            <a:r>
              <a:rPr lang="en-US" sz="1600" dirty="0"/>
              <a:t>Topics to have leader replicas to stay in their preferred DC after a broker or a rack failure.</a:t>
            </a:r>
          </a:p>
          <a:p>
            <a:pPr marL="400050" lvl="0" indent="-228600">
              <a:lnSpc>
                <a:spcPct val="90000"/>
              </a:lnSpc>
              <a:spcBef>
                <a:spcPts val="1000"/>
              </a:spcBef>
              <a:buClr>
                <a:schemeClr val="dk1"/>
              </a:buClr>
              <a:buSzPts val="1800"/>
              <a:buFont typeface="Arial" panose="020B0604020202020204" pitchFamily="34" charset="0"/>
              <a:buChar char="•"/>
            </a:pPr>
            <a:r>
              <a:rPr lang="en-US" sz="1600" dirty="0"/>
              <a:t>Producers need to set acknowledgment level to ensure that data is replicated in both the DCs. </a:t>
            </a:r>
          </a:p>
          <a:p>
            <a:pPr marL="400050" lvl="0" indent="-228600">
              <a:lnSpc>
                <a:spcPct val="90000"/>
              </a:lnSpc>
              <a:spcBef>
                <a:spcPts val="1000"/>
              </a:spcBef>
              <a:buClr>
                <a:schemeClr val="dk1"/>
              </a:buClr>
              <a:buSzPts val="1800"/>
              <a:buFont typeface="Arial" panose="020B0604020202020204" pitchFamily="34" charset="0"/>
              <a:buChar char="•"/>
            </a:pPr>
            <a:r>
              <a:rPr lang="en-US" sz="1600" dirty="0"/>
              <a:t>To satisfy these requirements, there is a need to have a process running which will reduce </a:t>
            </a:r>
            <a:r>
              <a:rPr lang="en-US" sz="1600" b="1" dirty="0" err="1"/>
              <a:t>min.ISR</a:t>
            </a:r>
            <a:r>
              <a:rPr lang="en-US" sz="1600" b="1" dirty="0"/>
              <a:t> </a:t>
            </a:r>
            <a:r>
              <a:rPr lang="en-US" sz="1600" dirty="0"/>
              <a:t>if a DC failure occurs. Also this process will set leader replicas in the preferred DC for a topic in broker or rack failure scenario</a:t>
            </a:r>
            <a:r>
              <a:rPr lang="en-US" sz="1600" b="1" dirty="0"/>
              <a:t>. </a:t>
            </a:r>
          </a:p>
          <a:p>
            <a:pPr marL="114300" lvl="0" indent="-228600">
              <a:lnSpc>
                <a:spcPct val="90000"/>
              </a:lnSpc>
              <a:spcBef>
                <a:spcPts val="1000"/>
              </a:spcBef>
              <a:buClr>
                <a:schemeClr val="dk1"/>
              </a:buClr>
              <a:buSzPts val="1800"/>
              <a:buFont typeface="Arial" panose="020B0604020202020204" pitchFamily="34" charset="0"/>
              <a:buChar char="•"/>
            </a:pPr>
            <a:endParaRPr lang="en-US" sz="1100" b="1" dirty="0"/>
          </a:p>
          <a:p>
            <a:pPr marL="114300" lvl="0" indent="-228600">
              <a:lnSpc>
                <a:spcPct val="90000"/>
              </a:lnSpc>
              <a:spcBef>
                <a:spcPts val="1000"/>
              </a:spcBef>
              <a:buClr>
                <a:schemeClr val="dk1"/>
              </a:buClr>
              <a:buSzPts val="1800"/>
              <a:buFont typeface="Arial" panose="020B0604020202020204" pitchFamily="34" charset="0"/>
              <a:buChar char="•"/>
            </a:pPr>
            <a:endParaRPr lang="en-US" sz="1100" b="1" dirty="0"/>
          </a:p>
          <a:p>
            <a:pPr lvl="0">
              <a:lnSpc>
                <a:spcPct val="90000"/>
              </a:lnSpc>
              <a:spcBef>
                <a:spcPts val="1000"/>
              </a:spcBef>
              <a:buClr>
                <a:schemeClr val="dk1"/>
              </a:buClr>
              <a:buSzPts val="1800"/>
            </a:pPr>
            <a:endParaRPr lang="en-US" sz="1100" b="1" dirty="0"/>
          </a:p>
          <a:p>
            <a:pPr lvl="0">
              <a:lnSpc>
                <a:spcPct val="90000"/>
              </a:lnSpc>
              <a:spcBef>
                <a:spcPts val="1000"/>
              </a:spcBef>
              <a:buClr>
                <a:schemeClr val="dk1"/>
              </a:buClr>
              <a:buSzPts val="1800"/>
            </a:pPr>
            <a:r>
              <a:rPr lang="en-US" sz="2000" b="1" dirty="0"/>
              <a:t>Implementation Challenges :</a:t>
            </a:r>
          </a:p>
          <a:p>
            <a:pPr marL="400050" lvl="0" indent="-228600">
              <a:lnSpc>
                <a:spcPct val="90000"/>
              </a:lnSpc>
              <a:spcBef>
                <a:spcPts val="1000"/>
              </a:spcBef>
              <a:buClr>
                <a:schemeClr val="dk1"/>
              </a:buClr>
              <a:buSzPts val="1800"/>
              <a:buFont typeface="Arial" panose="020B0604020202020204" pitchFamily="34" charset="0"/>
              <a:buChar char="•"/>
            </a:pPr>
            <a:r>
              <a:rPr lang="en-US" dirty="0"/>
              <a:t>Replacement of leader replicas of a partition in their preferred  DC after a broker or a rack failure</a:t>
            </a:r>
            <a:r>
              <a:rPr lang="en-US" b="1" dirty="0"/>
              <a:t>.  </a:t>
            </a:r>
          </a:p>
          <a:p>
            <a:pPr marL="400050" lvl="0" indent="-228600">
              <a:lnSpc>
                <a:spcPct val="90000"/>
              </a:lnSpc>
              <a:spcBef>
                <a:spcPts val="1000"/>
              </a:spcBef>
              <a:buClr>
                <a:schemeClr val="dk1"/>
              </a:buClr>
              <a:buSzPts val="1800"/>
              <a:buFont typeface="Arial" panose="020B0604020202020204" pitchFamily="34" charset="0"/>
              <a:buChar char="•"/>
            </a:pPr>
            <a:r>
              <a:rPr lang="en-US" dirty="0"/>
              <a:t>Producers and consumers may connect across DCs so it will impact performance.</a:t>
            </a:r>
            <a:r>
              <a:rPr lang="en-US" b="1" dirty="0"/>
              <a:t> </a:t>
            </a:r>
          </a:p>
          <a:p>
            <a:pPr marL="400050" lvl="0" indent="-228600">
              <a:lnSpc>
                <a:spcPct val="90000"/>
              </a:lnSpc>
              <a:spcBef>
                <a:spcPts val="1000"/>
              </a:spcBef>
              <a:buClr>
                <a:schemeClr val="dk1"/>
              </a:buClr>
              <a:buSzPts val="1800"/>
              <a:buFont typeface="Arial" panose="020B0604020202020204" pitchFamily="34" charset="0"/>
              <a:buChar char="•"/>
            </a:pPr>
            <a:r>
              <a:rPr lang="en-US" dirty="0"/>
              <a:t>If across DC connection will happened there will be more chances of rebalance of consumers. It will cause  duplicate data entry in target which need to be deal with application.</a:t>
            </a:r>
          </a:p>
          <a:p>
            <a:pPr marL="400050" lvl="0" indent="-228600">
              <a:lnSpc>
                <a:spcPct val="90000"/>
              </a:lnSpc>
              <a:spcBef>
                <a:spcPts val="1000"/>
              </a:spcBef>
              <a:buClr>
                <a:schemeClr val="dk1"/>
              </a:buClr>
              <a:buSzPts val="1800"/>
              <a:buFont typeface="Arial" panose="020B0604020202020204" pitchFamily="34" charset="0"/>
              <a:buChar char="•"/>
            </a:pPr>
            <a:r>
              <a:rPr lang="en-US" dirty="0"/>
              <a:t>If across DC connection will happened there will be chances of more timeout which trigger retry of producer which again multiple duplicates data write in topic. </a:t>
            </a:r>
          </a:p>
          <a:p>
            <a:pPr marL="114300" lvl="0" indent="-228600">
              <a:lnSpc>
                <a:spcPct val="90000"/>
              </a:lnSpc>
              <a:spcBef>
                <a:spcPts val="1000"/>
              </a:spcBef>
              <a:buClr>
                <a:schemeClr val="dk1"/>
              </a:buClr>
              <a:buSzPts val="1800"/>
              <a:buFont typeface="Arial" panose="020B0604020202020204" pitchFamily="34" charset="0"/>
              <a:buChar char="•"/>
            </a:pPr>
            <a:endParaRPr lang="en-US" sz="1100" b="1" dirty="0"/>
          </a:p>
          <a:p>
            <a:pPr marL="114300" lvl="0" indent="-228600">
              <a:lnSpc>
                <a:spcPct val="90000"/>
              </a:lnSpc>
              <a:spcBef>
                <a:spcPts val="1000"/>
              </a:spcBef>
              <a:buClr>
                <a:schemeClr val="dk1"/>
              </a:buClr>
              <a:buSzPts val="1800"/>
              <a:buFont typeface="Arial" panose="020B0604020202020204" pitchFamily="34" charset="0"/>
              <a:buChar char="•"/>
            </a:pPr>
            <a:r>
              <a:rPr lang="en-US" sz="1100" b="1" dirty="0"/>
              <a:t> </a:t>
            </a:r>
          </a:p>
        </p:txBody>
      </p:sp>
      <p:sp>
        <p:nvSpPr>
          <p:cNvPr id="5" name="Rectangle 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1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57882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180ED-32B6-4670-ABFB-6FF4737A610A}"/>
              </a:ext>
            </a:extLst>
          </p:cNvPr>
          <p:cNvSpPr>
            <a:spLocks noGrp="1"/>
          </p:cNvSpPr>
          <p:nvPr>
            <p:ph type="title"/>
          </p:nvPr>
        </p:nvSpPr>
        <p:spPr/>
        <p:txBody>
          <a:bodyPr/>
          <a:lstStyle/>
          <a:p>
            <a:r>
              <a:rPr lang="en-US" dirty="0"/>
              <a:t>Solution not recommended, why?</a:t>
            </a:r>
          </a:p>
        </p:txBody>
      </p:sp>
      <p:sp>
        <p:nvSpPr>
          <p:cNvPr id="3" name="Text Placeholder 2">
            <a:extLst>
              <a:ext uri="{FF2B5EF4-FFF2-40B4-BE49-F238E27FC236}">
                <a16:creationId xmlns:a16="http://schemas.microsoft.com/office/drawing/2014/main" id="{2B062D62-927E-4F60-ADBA-BABCF8E5DC0E}"/>
              </a:ext>
            </a:extLst>
          </p:cNvPr>
          <p:cNvSpPr>
            <a:spLocks noGrp="1"/>
          </p:cNvSpPr>
          <p:nvPr>
            <p:ph type="body" idx="1"/>
          </p:nvPr>
        </p:nvSpPr>
        <p:spPr/>
        <p:txBody>
          <a:bodyPr/>
          <a:lstStyle/>
          <a:p>
            <a:r>
              <a:rPr lang="en-US" dirty="0"/>
              <a:t>Solution</a:t>
            </a:r>
          </a:p>
        </p:txBody>
      </p:sp>
      <p:sp>
        <p:nvSpPr>
          <p:cNvPr id="4" name="Content Placeholder 3">
            <a:extLst>
              <a:ext uri="{FF2B5EF4-FFF2-40B4-BE49-F238E27FC236}">
                <a16:creationId xmlns:a16="http://schemas.microsoft.com/office/drawing/2014/main" id="{5D9FA750-03A3-44C0-8F6E-0713770C9D75}"/>
              </a:ext>
            </a:extLst>
          </p:cNvPr>
          <p:cNvSpPr>
            <a:spLocks noGrp="1"/>
          </p:cNvSpPr>
          <p:nvPr>
            <p:ph sz="half" idx="2"/>
          </p:nvPr>
        </p:nvSpPr>
        <p:spPr/>
        <p:txBody>
          <a:bodyPr/>
          <a:lstStyle/>
          <a:p>
            <a:r>
              <a:rPr lang="en-US" dirty="0"/>
              <a:t>2 ZK nodes in each DC and “observer” somewhere else</a:t>
            </a:r>
          </a:p>
          <a:p>
            <a:endParaRPr lang="en-US" dirty="0"/>
          </a:p>
          <a:p>
            <a:r>
              <a:rPr lang="en-US" dirty="0"/>
              <a:t>3 ZK nodes in each DC and manually reconfigure quorum on failover</a:t>
            </a:r>
          </a:p>
          <a:p>
            <a:endParaRPr lang="en-US" dirty="0"/>
          </a:p>
          <a:p>
            <a:r>
              <a:rPr lang="en-US" dirty="0"/>
              <a:t>One Cluster.</a:t>
            </a:r>
          </a:p>
        </p:txBody>
      </p:sp>
      <p:sp>
        <p:nvSpPr>
          <p:cNvPr id="5" name="Text Placeholder 4">
            <a:extLst>
              <a:ext uri="{FF2B5EF4-FFF2-40B4-BE49-F238E27FC236}">
                <a16:creationId xmlns:a16="http://schemas.microsoft.com/office/drawing/2014/main" id="{FC80EAA5-CDB7-470A-93D4-6578462251C1}"/>
              </a:ext>
            </a:extLst>
          </p:cNvPr>
          <p:cNvSpPr>
            <a:spLocks noGrp="1"/>
          </p:cNvSpPr>
          <p:nvPr>
            <p:ph type="body" sz="quarter" idx="3"/>
          </p:nvPr>
        </p:nvSpPr>
        <p:spPr/>
        <p:txBody>
          <a:bodyPr/>
          <a:lstStyle/>
          <a:p>
            <a:r>
              <a:rPr lang="en-US" dirty="0"/>
              <a:t>Details</a:t>
            </a:r>
          </a:p>
        </p:txBody>
      </p:sp>
      <p:sp>
        <p:nvSpPr>
          <p:cNvPr id="6" name="Content Placeholder 5">
            <a:extLst>
              <a:ext uri="{FF2B5EF4-FFF2-40B4-BE49-F238E27FC236}">
                <a16:creationId xmlns:a16="http://schemas.microsoft.com/office/drawing/2014/main" id="{46D89A3E-8643-48F8-9E7A-9C48545696FE}"/>
              </a:ext>
            </a:extLst>
          </p:cNvPr>
          <p:cNvSpPr>
            <a:spLocks noGrp="1"/>
          </p:cNvSpPr>
          <p:nvPr>
            <p:ph sz="quarter" idx="4"/>
          </p:nvPr>
        </p:nvSpPr>
        <p:spPr/>
        <p:txBody>
          <a:bodyPr/>
          <a:lstStyle/>
          <a:p>
            <a:r>
              <a:rPr lang="en-US" dirty="0"/>
              <a:t>Not a tried and tested option and only available in Confluent version</a:t>
            </a:r>
          </a:p>
          <a:p>
            <a:endParaRPr lang="en-US" dirty="0"/>
          </a:p>
          <a:p>
            <a:r>
              <a:rPr lang="en-US" dirty="0"/>
              <a:t>We might lose ZK updates during failover. Requires manual intervention.</a:t>
            </a:r>
          </a:p>
          <a:p>
            <a:r>
              <a:rPr lang="en-US" dirty="0"/>
              <a:t>Not safe enough</a:t>
            </a:r>
          </a:p>
        </p:txBody>
      </p:sp>
    </p:spTree>
    <p:extLst>
      <p:ext uri="{BB962C8B-B14F-4D97-AF65-F5344CB8AC3E}">
        <p14:creationId xmlns:p14="http://schemas.microsoft.com/office/powerpoint/2010/main" val="2613776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EA1A719-FE7B-4ACB-9B1B-789EFD3BBD9F}"/>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200" kern="1200" dirty="0">
                <a:solidFill>
                  <a:srgbClr val="FFFFFF"/>
                </a:solidFill>
                <a:latin typeface="+mj-lt"/>
                <a:ea typeface="+mj-ea"/>
                <a:cs typeface="+mj-cs"/>
              </a:rPr>
              <a:t>Comparison between existing and proposed stretch cluster</a:t>
            </a:r>
          </a:p>
        </p:txBody>
      </p:sp>
      <p:graphicFrame>
        <p:nvGraphicFramePr>
          <p:cNvPr id="3" name="Table 3">
            <a:extLst>
              <a:ext uri="{FF2B5EF4-FFF2-40B4-BE49-F238E27FC236}">
                <a16:creationId xmlns:a16="http://schemas.microsoft.com/office/drawing/2014/main" id="{79E37B27-D15D-4E0A-A1A0-E03707E18CF2}"/>
              </a:ext>
            </a:extLst>
          </p:cNvPr>
          <p:cNvGraphicFramePr>
            <a:graphicFrameLocks noGrp="1"/>
          </p:cNvGraphicFramePr>
          <p:nvPr>
            <p:extLst>
              <p:ext uri="{D42A27DB-BD31-4B8C-83A1-F6EECF244321}">
                <p14:modId xmlns:p14="http://schemas.microsoft.com/office/powerpoint/2010/main" val="1944677545"/>
              </p:ext>
            </p:extLst>
          </p:nvPr>
        </p:nvGraphicFramePr>
        <p:xfrm>
          <a:off x="3535680" y="102743"/>
          <a:ext cx="8438606" cy="6501029"/>
        </p:xfrm>
        <a:graphic>
          <a:graphicData uri="http://schemas.openxmlformats.org/drawingml/2006/table">
            <a:tbl>
              <a:tblPr firstRow="1" bandRow="1">
                <a:tableStyleId>{5C22544A-7EE6-4342-B048-85BDC9FD1C3A}</a:tableStyleId>
              </a:tblPr>
              <a:tblGrid>
                <a:gridCol w="1933303">
                  <a:extLst>
                    <a:ext uri="{9D8B030D-6E8A-4147-A177-3AD203B41FA5}">
                      <a16:colId xmlns:a16="http://schemas.microsoft.com/office/drawing/2014/main" val="89925631"/>
                    </a:ext>
                  </a:extLst>
                </a:gridCol>
                <a:gridCol w="3497679">
                  <a:extLst>
                    <a:ext uri="{9D8B030D-6E8A-4147-A177-3AD203B41FA5}">
                      <a16:colId xmlns:a16="http://schemas.microsoft.com/office/drawing/2014/main" val="3112579046"/>
                    </a:ext>
                  </a:extLst>
                </a:gridCol>
                <a:gridCol w="3007624">
                  <a:extLst>
                    <a:ext uri="{9D8B030D-6E8A-4147-A177-3AD203B41FA5}">
                      <a16:colId xmlns:a16="http://schemas.microsoft.com/office/drawing/2014/main" val="3798922232"/>
                    </a:ext>
                  </a:extLst>
                </a:gridCol>
              </a:tblGrid>
              <a:tr h="265019">
                <a:tc>
                  <a:txBody>
                    <a:bodyPr/>
                    <a:lstStyle/>
                    <a:p>
                      <a:r>
                        <a:rPr lang="en-US" sz="1100"/>
                        <a:t>Type of Cluster/Agreements</a:t>
                      </a:r>
                    </a:p>
                  </a:txBody>
                  <a:tcPr marL="82183" marR="82183" marT="41092" marB="41092"/>
                </a:tc>
                <a:tc>
                  <a:txBody>
                    <a:bodyPr/>
                    <a:lstStyle/>
                    <a:p>
                      <a:r>
                        <a:rPr lang="en-US" sz="1100"/>
                        <a:t>Stretched Cluster</a:t>
                      </a:r>
                    </a:p>
                  </a:txBody>
                  <a:tcPr marL="82183" marR="82183" marT="41092" marB="41092"/>
                </a:tc>
                <a:tc>
                  <a:txBody>
                    <a:bodyPr/>
                    <a:lstStyle/>
                    <a:p>
                      <a:r>
                        <a:rPr lang="en-US" sz="1100"/>
                        <a:t>Active-Active Cluster</a:t>
                      </a:r>
                    </a:p>
                  </a:txBody>
                  <a:tcPr marL="82183" marR="82183" marT="41092" marB="41092"/>
                </a:tc>
                <a:extLst>
                  <a:ext uri="{0D108BD9-81ED-4DB2-BD59-A6C34878D82A}">
                    <a16:rowId xmlns:a16="http://schemas.microsoft.com/office/drawing/2014/main" val="2343352294"/>
                  </a:ext>
                </a:extLst>
              </a:tr>
              <a:tr h="363758">
                <a:tc rowSpan="8">
                  <a:txBody>
                    <a:bodyPr/>
                    <a:lstStyle/>
                    <a:p>
                      <a:pPr algn="ctr"/>
                      <a:r>
                        <a:rPr lang="en-US" sz="1100" dirty="0"/>
                        <a:t>Advantages</a:t>
                      </a:r>
                    </a:p>
                  </a:txBody>
                  <a:tcPr marL="82183" marR="82183" marT="41092" marB="41092"/>
                </a:tc>
                <a:tc>
                  <a:txBody>
                    <a:bodyPr/>
                    <a:lstStyle/>
                    <a:p>
                      <a:r>
                        <a:rPr lang="en-US" sz="1100" b="0" i="0" kern="1200" dirty="0">
                          <a:solidFill>
                            <a:schemeClr val="dk1"/>
                          </a:solidFill>
                          <a:effectLst/>
                          <a:latin typeface="+mn-lt"/>
                          <a:ea typeface="+mn-ea"/>
                          <a:cs typeface="+mn-cs"/>
                        </a:rPr>
                        <a:t>Strong consistency due to the synchronous data replication between clusters.</a:t>
                      </a:r>
                    </a:p>
                  </a:txBody>
                  <a:tcPr marL="82183" marR="82183" marT="41092" marB="4109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a:solidFill>
                            <a:schemeClr val="dk1"/>
                          </a:solidFill>
                          <a:effectLst/>
                          <a:latin typeface="+mn-lt"/>
                          <a:ea typeface="+mn-ea"/>
                          <a:cs typeface="+mn-cs"/>
                        </a:rPr>
                        <a:t>Resources are fully utilized in both clusters.</a:t>
                      </a:r>
                    </a:p>
                    <a:p>
                      <a:endParaRPr lang="en-US" sz="1100"/>
                    </a:p>
                  </a:txBody>
                  <a:tcPr marL="82183" marR="82183" marT="41092" marB="41092"/>
                </a:tc>
                <a:extLst>
                  <a:ext uri="{0D108BD9-81ED-4DB2-BD59-A6C34878D82A}">
                    <a16:rowId xmlns:a16="http://schemas.microsoft.com/office/drawing/2014/main" val="1612295992"/>
                  </a:ext>
                </a:extLst>
              </a:tr>
              <a:tr h="420915">
                <a:tc vMerge="1">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a:solidFill>
                            <a:schemeClr val="dk1"/>
                          </a:solidFill>
                          <a:effectLst/>
                          <a:latin typeface="+mn-lt"/>
                          <a:ea typeface="+mn-ea"/>
                          <a:cs typeface="+mn-cs"/>
                        </a:rPr>
                        <a:t>Zero downtime and Zero data loss in case of a single cluster failure.</a:t>
                      </a:r>
                    </a:p>
                  </a:txBody>
                  <a:tcPr marL="82183" marR="82183" marT="41092" marB="4109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a:solidFill>
                            <a:schemeClr val="dk1"/>
                          </a:solidFill>
                          <a:effectLst/>
                          <a:latin typeface="+mn-lt"/>
                          <a:ea typeface="+mn-ea"/>
                          <a:cs typeface="+mn-cs"/>
                        </a:rPr>
                        <a:t>Zero downtime in case of a single cluster failure.</a:t>
                      </a:r>
                    </a:p>
                  </a:txBody>
                  <a:tcPr marL="82183" marR="82183" marT="41092" marB="41092"/>
                </a:tc>
                <a:extLst>
                  <a:ext uri="{0D108BD9-81ED-4DB2-BD59-A6C34878D82A}">
                    <a16:rowId xmlns:a16="http://schemas.microsoft.com/office/drawing/2014/main" val="610502117"/>
                  </a:ext>
                </a:extLst>
              </a:tr>
              <a:tr h="413653">
                <a:tc vMerge="1">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In case of a single cluster failure, other ones continue to operate with no downtime.</a:t>
                      </a:r>
                    </a:p>
                  </a:txBody>
                  <a:tcPr marL="82183" marR="82183" marT="41092" marB="4109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Network bandwidth between clusters doesn’t affect performance.</a:t>
                      </a:r>
                    </a:p>
                  </a:txBody>
                  <a:tcPr marL="82183" marR="82183" marT="41092" marB="41092"/>
                </a:tc>
                <a:extLst>
                  <a:ext uri="{0D108BD9-81ED-4DB2-BD59-A6C34878D82A}">
                    <a16:rowId xmlns:a16="http://schemas.microsoft.com/office/drawing/2014/main" val="3669970761"/>
                  </a:ext>
                </a:extLst>
              </a:tr>
              <a:tr h="266155">
                <a:tc vMerge="1">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a:solidFill>
                            <a:schemeClr val="dk1"/>
                          </a:solidFill>
                          <a:effectLst/>
                          <a:latin typeface="+mn-lt"/>
                          <a:ea typeface="+mn-ea"/>
                          <a:cs typeface="+mn-cs"/>
                        </a:rPr>
                        <a:t>Unawareness of multiple clusters for client applications.</a:t>
                      </a:r>
                    </a:p>
                  </a:txBody>
                  <a:tcPr marL="82183" marR="82183" marT="41092" marB="41092"/>
                </a:tc>
                <a:tc>
                  <a:txBody>
                    <a:bodyPr/>
                    <a:lstStyle/>
                    <a:p>
                      <a:r>
                        <a:rPr lang="en-US" sz="1100" dirty="0"/>
                        <a:t>Easy to maintain and operate.</a:t>
                      </a:r>
                    </a:p>
                  </a:txBody>
                  <a:tcPr marL="82183" marR="82183" marT="41092" marB="41092"/>
                </a:tc>
                <a:extLst>
                  <a:ext uri="{0D108BD9-81ED-4DB2-BD59-A6C34878D82A}">
                    <a16:rowId xmlns:a16="http://schemas.microsoft.com/office/drawing/2014/main" val="3821149571"/>
                  </a:ext>
                </a:extLst>
              </a:tr>
              <a:tr h="420915">
                <a:tc vMerge="1">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a:solidFill>
                            <a:schemeClr val="dk1"/>
                          </a:solidFill>
                          <a:effectLst/>
                          <a:latin typeface="+mn-lt"/>
                          <a:ea typeface="+mn-ea"/>
                          <a:cs typeface="+mn-cs"/>
                        </a:rPr>
                        <a:t>Cluster resources are utilized to the full extent.</a:t>
                      </a:r>
                    </a:p>
                  </a:txBody>
                  <a:tcPr marL="82183" marR="82183" marT="41092" marB="41092"/>
                </a:tc>
                <a:tc>
                  <a:txBody>
                    <a:bodyPr/>
                    <a:lstStyle/>
                    <a:p>
                      <a:r>
                        <a:rPr lang="en-US" sz="1100" dirty="0"/>
                        <a:t>Clusters/data independent of each other data center.</a:t>
                      </a:r>
                    </a:p>
                  </a:txBody>
                  <a:tcPr marL="82183" marR="82183" marT="41092" marB="41092"/>
                </a:tc>
                <a:extLst>
                  <a:ext uri="{0D108BD9-81ED-4DB2-BD59-A6C34878D82A}">
                    <a16:rowId xmlns:a16="http://schemas.microsoft.com/office/drawing/2014/main" val="4063492866"/>
                  </a:ext>
                </a:extLst>
              </a:tr>
              <a:tr h="255581">
                <a:tc vMerge="1">
                  <a:txBody>
                    <a:bodyPr/>
                    <a:lstStyle/>
                    <a:p>
                      <a:pPr algn="ctr"/>
                      <a:endParaRPr lang="en-US" sz="1100" dirty="0"/>
                    </a:p>
                  </a:txBody>
                  <a:tcPr marL="82183" marR="82183" marT="41092" marB="4109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kern="1200">
                        <a:solidFill>
                          <a:schemeClr val="dk1"/>
                        </a:solidFill>
                        <a:effectLst/>
                        <a:latin typeface="+mn-lt"/>
                        <a:ea typeface="+mn-ea"/>
                        <a:cs typeface="+mn-cs"/>
                      </a:endParaRPr>
                    </a:p>
                  </a:txBody>
                  <a:tcPr marL="82183" marR="82183" marT="41092" marB="41092"/>
                </a:tc>
                <a:tc>
                  <a:txBody>
                    <a:bodyPr/>
                    <a:lstStyle/>
                    <a:p>
                      <a:r>
                        <a:rPr lang="en-US" sz="1100" dirty="0"/>
                        <a:t>Low latency and strong consistency.</a:t>
                      </a:r>
                    </a:p>
                  </a:txBody>
                  <a:tcPr marL="82183" marR="82183" marT="41092" marB="41092"/>
                </a:tc>
                <a:extLst>
                  <a:ext uri="{0D108BD9-81ED-4DB2-BD59-A6C34878D82A}">
                    <a16:rowId xmlns:a16="http://schemas.microsoft.com/office/drawing/2014/main" val="401896792"/>
                  </a:ext>
                </a:extLst>
              </a:tr>
              <a:tr h="420915">
                <a:tc vMerge="1">
                  <a:txBody>
                    <a:bodyPr/>
                    <a:lstStyle/>
                    <a:p>
                      <a:pPr algn="ctr"/>
                      <a:endParaRPr lang="en-US" sz="1100" dirty="0"/>
                    </a:p>
                  </a:txBody>
                  <a:tcPr marL="82183" marR="82183" marT="41092" marB="4109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kern="1200">
                        <a:solidFill>
                          <a:schemeClr val="dk1"/>
                        </a:solidFill>
                        <a:effectLst/>
                        <a:latin typeface="+mn-lt"/>
                        <a:ea typeface="+mn-ea"/>
                        <a:cs typeface="+mn-cs"/>
                      </a:endParaRPr>
                    </a:p>
                  </a:txBody>
                  <a:tcPr marL="82183" marR="82183" marT="41092" marB="41092"/>
                </a:tc>
                <a:tc>
                  <a:txBody>
                    <a:bodyPr/>
                    <a:lstStyle/>
                    <a:p>
                      <a:r>
                        <a:rPr lang="en-US" sz="1100" dirty="0"/>
                        <a:t>Isolation, Tuning, Convenience and organization structure.</a:t>
                      </a:r>
                    </a:p>
                  </a:txBody>
                  <a:tcPr marL="82183" marR="82183" marT="41092" marB="41092"/>
                </a:tc>
                <a:extLst>
                  <a:ext uri="{0D108BD9-81ED-4DB2-BD59-A6C34878D82A}">
                    <a16:rowId xmlns:a16="http://schemas.microsoft.com/office/drawing/2014/main" val="4276512934"/>
                  </a:ext>
                </a:extLst>
              </a:tr>
              <a:tr h="267062">
                <a:tc vMerge="1">
                  <a:txBody>
                    <a:bodyPr/>
                    <a:lstStyle/>
                    <a:p>
                      <a:pPr algn="ctr"/>
                      <a:endParaRPr lang="en-US" sz="1100" dirty="0"/>
                    </a:p>
                  </a:txBody>
                  <a:tcPr marL="82183" marR="82183" marT="41092" marB="4109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kern="1200" dirty="0">
                        <a:solidFill>
                          <a:schemeClr val="dk1"/>
                        </a:solidFill>
                        <a:effectLst/>
                        <a:latin typeface="+mn-lt"/>
                        <a:ea typeface="+mn-ea"/>
                        <a:cs typeface="+mn-cs"/>
                      </a:endParaRPr>
                    </a:p>
                  </a:txBody>
                  <a:tcPr marL="82183" marR="82183" marT="41092" marB="41092"/>
                </a:tc>
                <a:tc>
                  <a:txBody>
                    <a:bodyPr/>
                    <a:lstStyle/>
                    <a:p>
                      <a:r>
                        <a:rPr lang="en-US" sz="1100" dirty="0"/>
                        <a:t>Both clusters are equivalent.</a:t>
                      </a:r>
                    </a:p>
                  </a:txBody>
                  <a:tcPr marL="82183" marR="82183" marT="41092" marB="41092"/>
                </a:tc>
                <a:extLst>
                  <a:ext uri="{0D108BD9-81ED-4DB2-BD59-A6C34878D82A}">
                    <a16:rowId xmlns:a16="http://schemas.microsoft.com/office/drawing/2014/main" val="2711292363"/>
                  </a:ext>
                </a:extLst>
              </a:tr>
              <a:tr h="576808">
                <a:tc rowSpan="9">
                  <a:txBody>
                    <a:bodyPr/>
                    <a:lstStyle/>
                    <a:p>
                      <a:pPr algn="ctr"/>
                      <a:r>
                        <a:rPr lang="en-US" sz="1100" dirty="0"/>
                        <a:t>Disadvantages</a:t>
                      </a:r>
                    </a:p>
                  </a:txBody>
                  <a:tcPr marL="82183" marR="82183" marT="41092" marB="4109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FF0000"/>
                          </a:solidFill>
                          <a:cs typeface="Calibri"/>
                        </a:rPr>
                        <a:t>Cluster failure is still a disaster. Any issue related to cluster there will be no cluster available for streaming data.</a:t>
                      </a:r>
                    </a:p>
                  </a:txBody>
                  <a:tcPr marL="82183" marR="82183" marT="41092" marB="4109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Eventual consistency due to asynchronous mirroring between clusters. Bidirectional mirroring required.</a:t>
                      </a:r>
                    </a:p>
                  </a:txBody>
                  <a:tcPr marL="82183" marR="82183" marT="41092" marB="41092"/>
                </a:tc>
                <a:extLst>
                  <a:ext uri="{0D108BD9-81ED-4DB2-BD59-A6C34878D82A}">
                    <a16:rowId xmlns:a16="http://schemas.microsoft.com/office/drawing/2014/main" val="3653739052"/>
                  </a:ext>
                </a:extLst>
              </a:tr>
              <a:tr h="265432">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Various implementation challenges. </a:t>
                      </a:r>
                    </a:p>
                  </a:txBody>
                  <a:tcPr marL="82183" marR="82183" marT="41092" marB="4109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kern="1200" dirty="0">
                        <a:solidFill>
                          <a:schemeClr val="dk1"/>
                        </a:solidFill>
                        <a:effectLst/>
                        <a:latin typeface="+mn-lt"/>
                        <a:ea typeface="+mn-ea"/>
                        <a:cs typeface="+mn-cs"/>
                      </a:endParaRPr>
                    </a:p>
                  </a:txBody>
                  <a:tcPr marL="82183" marR="82183" marT="41092" marB="41092"/>
                </a:tc>
                <a:extLst>
                  <a:ext uri="{0D108BD9-81ED-4DB2-BD59-A6C34878D82A}">
                    <a16:rowId xmlns:a16="http://schemas.microsoft.com/office/drawing/2014/main" val="2137951129"/>
                  </a:ext>
                </a:extLst>
              </a:tr>
              <a:tr h="420915">
                <a:tc vMerge="1">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Within the stretched cluster model, minimum three clusters are required.</a:t>
                      </a:r>
                    </a:p>
                  </a:txBody>
                  <a:tcPr marL="82183" marR="82183" marT="41092" marB="4109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Possible data loss in case of a cluster failure due to asynchronous mirroring.</a:t>
                      </a:r>
                    </a:p>
                  </a:txBody>
                  <a:tcPr marL="82183" marR="82183" marT="41092" marB="41092"/>
                </a:tc>
                <a:extLst>
                  <a:ext uri="{0D108BD9-81ED-4DB2-BD59-A6C34878D82A}">
                    <a16:rowId xmlns:a16="http://schemas.microsoft.com/office/drawing/2014/main" val="458568567"/>
                  </a:ext>
                </a:extLst>
              </a:tr>
              <a:tr h="420915">
                <a:tc vMerge="1">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ea typeface="+mn-lt"/>
                          <a:cs typeface="+mn-lt"/>
                        </a:rPr>
                        <a:t>Complex to configure and operate especially when it fails.</a:t>
                      </a:r>
                      <a:endParaRPr lang="en-US" sz="1100">
                        <a:cs typeface="Calibri"/>
                      </a:endParaRPr>
                    </a:p>
                  </a:txBody>
                  <a:tcPr marL="82183" marR="82183" marT="41092" marB="4109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Awareness of multiple clusters for client applications</a:t>
                      </a:r>
                    </a:p>
                  </a:txBody>
                  <a:tcPr marL="82183" marR="82183" marT="41092" marB="41092"/>
                </a:tc>
                <a:extLst>
                  <a:ext uri="{0D108BD9-81ED-4DB2-BD59-A6C34878D82A}">
                    <a16:rowId xmlns:a16="http://schemas.microsoft.com/office/drawing/2014/main" val="2602039546"/>
                  </a:ext>
                </a:extLst>
              </a:tr>
              <a:tr h="242208">
                <a:tc vMerge="1">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Three data centers required.</a:t>
                      </a:r>
                    </a:p>
                  </a:txBody>
                  <a:tcPr marL="82183" marR="82183" marT="41092" marB="4109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Monitor replication and avoid loops.</a:t>
                      </a:r>
                    </a:p>
                  </a:txBody>
                  <a:tcPr marL="82183" marR="82183" marT="41092" marB="41092"/>
                </a:tc>
                <a:extLst>
                  <a:ext uri="{0D108BD9-81ED-4DB2-BD59-A6C34878D82A}">
                    <a16:rowId xmlns:a16="http://schemas.microsoft.com/office/drawing/2014/main" val="3926320502"/>
                  </a:ext>
                </a:extLst>
              </a:tr>
              <a:tr h="419517">
                <a:tc vMerge="1">
                  <a:txBody>
                    <a:bodyPr/>
                    <a:lstStyle/>
                    <a:p>
                      <a:pPr algn="ctr"/>
                      <a:endParaRPr lang="en-US" sz="1100" dirty="0"/>
                    </a:p>
                  </a:txBody>
                  <a:tcPr marL="82183" marR="82183" marT="41092" marB="4109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This model features high latency due to synchronous replication between clusters.</a:t>
                      </a:r>
                    </a:p>
                  </a:txBody>
                  <a:tcPr marL="82183" marR="82183" marT="41092" marB="4109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kern="1200" dirty="0">
                        <a:solidFill>
                          <a:schemeClr val="dk1"/>
                        </a:solidFill>
                        <a:effectLst/>
                        <a:latin typeface="+mn-lt"/>
                        <a:ea typeface="+mn-ea"/>
                        <a:cs typeface="+mn-cs"/>
                      </a:endParaRPr>
                    </a:p>
                  </a:txBody>
                  <a:tcPr marL="82183" marR="82183" marT="41092" marB="41092"/>
                </a:tc>
                <a:extLst>
                  <a:ext uri="{0D108BD9-81ED-4DB2-BD59-A6C34878D82A}">
                    <a16:rowId xmlns:a16="http://schemas.microsoft.com/office/drawing/2014/main" val="110527850"/>
                  </a:ext>
                </a:extLst>
              </a:tr>
              <a:tr h="285184">
                <a:tc vMerge="1">
                  <a:txBody>
                    <a:bodyPr/>
                    <a:lstStyle/>
                    <a:p>
                      <a:pPr algn="ctr"/>
                      <a:endParaRPr lang="en-US" sz="1100" dirty="0"/>
                    </a:p>
                  </a:txBody>
                  <a:tcPr marL="82183" marR="82183" marT="41092" marB="4109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Operational overhead.</a:t>
                      </a:r>
                    </a:p>
                  </a:txBody>
                  <a:tcPr marL="82183" marR="82183" marT="41092" marB="4109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kern="1200" dirty="0">
                        <a:solidFill>
                          <a:schemeClr val="dk1"/>
                        </a:solidFill>
                        <a:effectLst/>
                        <a:latin typeface="+mn-lt"/>
                        <a:ea typeface="+mn-ea"/>
                        <a:cs typeface="+mn-cs"/>
                      </a:endParaRPr>
                    </a:p>
                  </a:txBody>
                  <a:tcPr marL="82183" marR="82183" marT="41092" marB="41092"/>
                </a:tc>
                <a:extLst>
                  <a:ext uri="{0D108BD9-81ED-4DB2-BD59-A6C34878D82A}">
                    <a16:rowId xmlns:a16="http://schemas.microsoft.com/office/drawing/2014/main" val="890734552"/>
                  </a:ext>
                </a:extLst>
              </a:tr>
              <a:tr h="285184">
                <a:tc vMerge="1">
                  <a:txBody>
                    <a:bodyPr/>
                    <a:lstStyle/>
                    <a:p>
                      <a:pPr algn="ctr"/>
                      <a:endParaRPr lang="en-US" sz="1100" dirty="0"/>
                    </a:p>
                  </a:txBody>
                  <a:tcPr marL="82183" marR="82183" marT="41092" marB="4109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Once zookeeper is removed in latest version of kafka, the stretch cluster design might need a  change.</a:t>
                      </a:r>
                    </a:p>
                  </a:txBody>
                  <a:tcPr marL="82183" marR="82183" marT="41092" marB="4109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kern="1200" dirty="0">
                        <a:solidFill>
                          <a:schemeClr val="dk1"/>
                        </a:solidFill>
                        <a:effectLst/>
                        <a:latin typeface="+mn-lt"/>
                        <a:ea typeface="+mn-ea"/>
                        <a:cs typeface="+mn-cs"/>
                      </a:endParaRPr>
                    </a:p>
                  </a:txBody>
                  <a:tcPr marL="82183" marR="82183" marT="41092" marB="41092"/>
                </a:tc>
                <a:extLst>
                  <a:ext uri="{0D108BD9-81ED-4DB2-BD59-A6C34878D82A}">
                    <a16:rowId xmlns:a16="http://schemas.microsoft.com/office/drawing/2014/main" val="2043805997"/>
                  </a:ext>
                </a:extLst>
              </a:tr>
              <a:tr h="285184">
                <a:tc vMerge="1">
                  <a:txBody>
                    <a:bodyPr/>
                    <a:lstStyle/>
                    <a:p>
                      <a:pPr algn="ctr"/>
                      <a:endParaRPr lang="en-US" sz="1100" dirty="0"/>
                    </a:p>
                  </a:txBody>
                  <a:tcPr marL="82183" marR="82183" marT="41092" marB="4109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Costly infrastructure</a:t>
                      </a:r>
                    </a:p>
                  </a:txBody>
                  <a:tcPr marL="82183" marR="82183" marT="41092" marB="4109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kern="1200" dirty="0">
                        <a:solidFill>
                          <a:schemeClr val="dk1"/>
                        </a:solidFill>
                        <a:effectLst/>
                        <a:latin typeface="+mn-lt"/>
                        <a:ea typeface="+mn-ea"/>
                        <a:cs typeface="+mn-cs"/>
                      </a:endParaRPr>
                    </a:p>
                  </a:txBody>
                  <a:tcPr marL="82183" marR="82183" marT="41092" marB="41092"/>
                </a:tc>
                <a:extLst>
                  <a:ext uri="{0D108BD9-81ED-4DB2-BD59-A6C34878D82A}">
                    <a16:rowId xmlns:a16="http://schemas.microsoft.com/office/drawing/2014/main" val="3470923234"/>
                  </a:ext>
                </a:extLst>
              </a:tr>
            </a:tbl>
          </a:graphicData>
        </a:graphic>
      </p:graphicFrame>
    </p:spTree>
    <p:extLst>
      <p:ext uri="{BB962C8B-B14F-4D97-AF65-F5344CB8AC3E}">
        <p14:creationId xmlns:p14="http://schemas.microsoft.com/office/powerpoint/2010/main" val="2845251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664695-3366-4D06-89D5-44F7E6A1B59F}"/>
              </a:ext>
            </a:extLst>
          </p:cNvPr>
          <p:cNvSpPr>
            <a:spLocks noGrp="1"/>
          </p:cNvSpPr>
          <p:nvPr>
            <p:ph type="title"/>
          </p:nvPr>
        </p:nvSpPr>
        <p:spPr>
          <a:xfrm>
            <a:off x="643467" y="321734"/>
            <a:ext cx="10905066" cy="1135737"/>
          </a:xfrm>
        </p:spPr>
        <p:txBody>
          <a:bodyPr>
            <a:normAutofit/>
          </a:bodyPr>
          <a:lstStyle/>
          <a:p>
            <a:r>
              <a:rPr lang="en-US" sz="3600" b="1" dirty="0"/>
              <a:t>Why Multi-Region/DC?</a:t>
            </a:r>
            <a:endParaRPr lang="en-US" sz="3600" dirty="0"/>
          </a:p>
        </p:txBody>
      </p:sp>
      <p:sp>
        <p:nvSpPr>
          <p:cNvPr id="3" name="Content Placeholder 2">
            <a:extLst>
              <a:ext uri="{FF2B5EF4-FFF2-40B4-BE49-F238E27FC236}">
                <a16:creationId xmlns:a16="http://schemas.microsoft.com/office/drawing/2014/main" id="{74BBA5F5-1C0A-4C01-A570-486EC7C67015}"/>
              </a:ext>
            </a:extLst>
          </p:cNvPr>
          <p:cNvSpPr>
            <a:spLocks noGrp="1"/>
          </p:cNvSpPr>
          <p:nvPr>
            <p:ph idx="1"/>
          </p:nvPr>
        </p:nvSpPr>
        <p:spPr>
          <a:xfrm>
            <a:off x="643467" y="1782981"/>
            <a:ext cx="10905066" cy="4393982"/>
          </a:xfrm>
        </p:spPr>
        <p:txBody>
          <a:bodyPr>
            <a:normAutofit/>
          </a:bodyPr>
          <a:lstStyle/>
          <a:p>
            <a:r>
              <a:rPr lang="en-US" sz="2000" b="1" dirty="0"/>
              <a:t>Region failure disaster recovery</a:t>
            </a:r>
            <a:r>
              <a:rPr lang="en-US" sz="2000" dirty="0"/>
              <a:t> - When a region experiences a region-wide failure, a multi-region architecture allows failover to a different region to decrease RTO and RPO.</a:t>
            </a:r>
          </a:p>
          <a:p>
            <a:r>
              <a:rPr lang="en-US" sz="2000" b="1" dirty="0"/>
              <a:t>Global operations with minimized latency</a:t>
            </a:r>
            <a:r>
              <a:rPr lang="en-US" sz="2000" dirty="0"/>
              <a:t> - End users in one locality, for example in North America, will connect to a North American region, whereas end users in another locality, for example in Europe, will connect to a European region. This ensures each end user will experience the lowest possible latency.</a:t>
            </a:r>
          </a:p>
          <a:p>
            <a:r>
              <a:rPr lang="en-US" sz="2000" b="1" dirty="0"/>
              <a:t>Data sovereignty</a:t>
            </a:r>
            <a:r>
              <a:rPr lang="en-US" sz="2000" dirty="0"/>
              <a:t> - End-user data within certain sovereignties must never leave the sovereignty or must be aggregated or anonymized when leaving the sovereignty.</a:t>
            </a:r>
          </a:p>
          <a:p>
            <a:r>
              <a:rPr lang="en-US" sz="2000" b="1" dirty="0"/>
              <a:t>Data governance</a:t>
            </a:r>
            <a:r>
              <a:rPr lang="en-US" sz="2000" dirty="0"/>
              <a:t> - Similar to data sovereignty, some applications require that certain data never leave a certain region or network but perhaps not because of a sovereignty’s laws.</a:t>
            </a:r>
          </a:p>
          <a:p>
            <a:r>
              <a:rPr lang="en-US" sz="2000" b="1" dirty="0"/>
              <a:t>Network isolation</a:t>
            </a:r>
            <a:r>
              <a:rPr lang="en-US" sz="2000" dirty="0"/>
              <a:t> - Some applications use Confluent Platform within or through a network DMZ to increase network security.</a:t>
            </a:r>
          </a:p>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73143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3E3A0-3BBB-4CAB-B5A9-D8605A2C8C5D}"/>
              </a:ext>
            </a:extLst>
          </p:cNvPr>
          <p:cNvSpPr>
            <a:spLocks noGrp="1"/>
          </p:cNvSpPr>
          <p:nvPr>
            <p:ph type="ctrTitle"/>
          </p:nvPr>
        </p:nvSpPr>
        <p:spPr>
          <a:xfrm>
            <a:off x="1110463" y="287623"/>
            <a:ext cx="8626867" cy="562599"/>
          </a:xfrm>
        </p:spPr>
        <p:txBody>
          <a:bodyPr>
            <a:normAutofit fontScale="90000"/>
          </a:bodyPr>
          <a:lstStyle/>
          <a:p>
            <a:r>
              <a:rPr lang="en-US" sz="4000" dirty="0"/>
              <a:t>Which architecture to be considered?</a:t>
            </a:r>
          </a:p>
        </p:txBody>
      </p:sp>
      <p:sp>
        <p:nvSpPr>
          <p:cNvPr id="4" name="Rectangle 3">
            <a:extLst>
              <a:ext uri="{FF2B5EF4-FFF2-40B4-BE49-F238E27FC236}">
                <a16:creationId xmlns:a16="http://schemas.microsoft.com/office/drawing/2014/main" id="{EAC30B7E-2E5C-4290-AA3C-999437A9FA05}"/>
              </a:ext>
            </a:extLst>
          </p:cNvPr>
          <p:cNvSpPr/>
          <p:nvPr/>
        </p:nvSpPr>
        <p:spPr>
          <a:xfrm>
            <a:off x="4016337" y="953565"/>
            <a:ext cx="2815120" cy="6845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 I need RPO and RTO when region fails</a:t>
            </a:r>
          </a:p>
        </p:txBody>
      </p:sp>
      <p:sp>
        <p:nvSpPr>
          <p:cNvPr id="5" name="Isosceles Triangle 4">
            <a:extLst>
              <a:ext uri="{FF2B5EF4-FFF2-40B4-BE49-F238E27FC236}">
                <a16:creationId xmlns:a16="http://schemas.microsoft.com/office/drawing/2014/main" id="{2D86F150-A38D-463E-B3E7-4A80C80D728F}"/>
              </a:ext>
            </a:extLst>
          </p:cNvPr>
          <p:cNvSpPr/>
          <p:nvPr/>
        </p:nvSpPr>
        <p:spPr>
          <a:xfrm>
            <a:off x="5058310" y="2260315"/>
            <a:ext cx="739739" cy="85275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C52A101-7BB5-49C3-9CB9-02483AF192D9}"/>
              </a:ext>
            </a:extLst>
          </p:cNvPr>
          <p:cNvSpPr/>
          <p:nvPr/>
        </p:nvSpPr>
        <p:spPr>
          <a:xfrm>
            <a:off x="1479479" y="2260315"/>
            <a:ext cx="2702103" cy="852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 I have </a:t>
            </a:r>
            <a:r>
              <a:rPr lang="en-US" b="1" u="sng" dirty="0"/>
              <a:t>three</a:t>
            </a:r>
            <a:r>
              <a:rPr lang="en-US" dirty="0"/>
              <a:t> fully operational regions with &lt;30ms of network latency</a:t>
            </a:r>
          </a:p>
        </p:txBody>
      </p:sp>
      <p:sp>
        <p:nvSpPr>
          <p:cNvPr id="7" name="Rectangle 6">
            <a:extLst>
              <a:ext uri="{FF2B5EF4-FFF2-40B4-BE49-F238E27FC236}">
                <a16:creationId xmlns:a16="http://schemas.microsoft.com/office/drawing/2014/main" id="{A73D808A-E276-4563-8069-4097D720A3C5}"/>
              </a:ext>
            </a:extLst>
          </p:cNvPr>
          <p:cNvSpPr/>
          <p:nvPr/>
        </p:nvSpPr>
        <p:spPr>
          <a:xfrm>
            <a:off x="6718440" y="2260315"/>
            <a:ext cx="2702103" cy="852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 a multi cluster replication architecture</a:t>
            </a:r>
          </a:p>
        </p:txBody>
      </p:sp>
      <p:sp>
        <p:nvSpPr>
          <p:cNvPr id="8" name="Isosceles Triangle 7">
            <a:extLst>
              <a:ext uri="{FF2B5EF4-FFF2-40B4-BE49-F238E27FC236}">
                <a16:creationId xmlns:a16="http://schemas.microsoft.com/office/drawing/2014/main" id="{DF6C5A2D-B0F1-481A-A284-947AA1D7C1F4}"/>
              </a:ext>
            </a:extLst>
          </p:cNvPr>
          <p:cNvSpPr/>
          <p:nvPr/>
        </p:nvSpPr>
        <p:spPr>
          <a:xfrm>
            <a:off x="2470934" y="3626778"/>
            <a:ext cx="719191" cy="85275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15A0A5BC-2105-4B9E-883E-234A4C2D1C32}"/>
              </a:ext>
            </a:extLst>
          </p:cNvPr>
          <p:cNvCxnSpPr>
            <a:cxnSpLocks/>
            <a:stCxn id="5" idx="5"/>
            <a:endCxn id="7" idx="1"/>
          </p:cNvCxnSpPr>
          <p:nvPr/>
        </p:nvCxnSpPr>
        <p:spPr>
          <a:xfrm>
            <a:off x="5613114" y="2686693"/>
            <a:ext cx="1105326"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728543A4-738B-4A73-BE2F-09154A8358E7}"/>
              </a:ext>
            </a:extLst>
          </p:cNvPr>
          <p:cNvCxnSpPr>
            <a:cxnSpLocks/>
            <a:stCxn id="5" idx="1"/>
            <a:endCxn id="6" idx="3"/>
          </p:cNvCxnSpPr>
          <p:nvPr/>
        </p:nvCxnSpPr>
        <p:spPr>
          <a:xfrm flipH="1">
            <a:off x="4181582" y="2686693"/>
            <a:ext cx="1061663" cy="0"/>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4" name="Straight Arrow Connector 13">
            <a:extLst>
              <a:ext uri="{FF2B5EF4-FFF2-40B4-BE49-F238E27FC236}">
                <a16:creationId xmlns:a16="http://schemas.microsoft.com/office/drawing/2014/main" id="{0597B944-2448-4264-83D0-1EA938F10C46}"/>
              </a:ext>
            </a:extLst>
          </p:cNvPr>
          <p:cNvCxnSpPr>
            <a:cxnSpLocks/>
            <a:stCxn id="4" idx="2"/>
            <a:endCxn id="5" idx="0"/>
          </p:cNvCxnSpPr>
          <p:nvPr/>
        </p:nvCxnSpPr>
        <p:spPr>
          <a:xfrm>
            <a:off x="5423897" y="1638084"/>
            <a:ext cx="4283" cy="62223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8CCF50-28CD-4457-AE89-FDFBE76BC7CE}"/>
              </a:ext>
            </a:extLst>
          </p:cNvPr>
          <p:cNvCxnSpPr>
            <a:cxnSpLocks/>
            <a:stCxn id="6" idx="2"/>
            <a:endCxn id="8" idx="0"/>
          </p:cNvCxnSpPr>
          <p:nvPr/>
        </p:nvCxnSpPr>
        <p:spPr>
          <a:xfrm flipH="1">
            <a:off x="2830530" y="3113070"/>
            <a:ext cx="1" cy="5137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130B7E8-DE96-4E58-B07E-0B9DDB0C1B41}"/>
              </a:ext>
            </a:extLst>
          </p:cNvPr>
          <p:cNvSpPr/>
          <p:nvPr/>
        </p:nvSpPr>
        <p:spPr>
          <a:xfrm>
            <a:off x="1479477" y="4993242"/>
            <a:ext cx="2702103" cy="698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 Stretch Cluster</a:t>
            </a:r>
          </a:p>
        </p:txBody>
      </p:sp>
      <p:cxnSp>
        <p:nvCxnSpPr>
          <p:cNvPr id="29" name="Straight Arrow Connector 28">
            <a:extLst>
              <a:ext uri="{FF2B5EF4-FFF2-40B4-BE49-F238E27FC236}">
                <a16:creationId xmlns:a16="http://schemas.microsoft.com/office/drawing/2014/main" id="{67F23FE8-D508-4862-9A7C-9138132F0946}"/>
              </a:ext>
            </a:extLst>
          </p:cNvPr>
          <p:cNvCxnSpPr>
            <a:stCxn id="8" idx="3"/>
            <a:endCxn id="20" idx="0"/>
          </p:cNvCxnSpPr>
          <p:nvPr/>
        </p:nvCxnSpPr>
        <p:spPr>
          <a:xfrm flipH="1">
            <a:off x="2830529" y="4479533"/>
            <a:ext cx="1" cy="513709"/>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30" name="Rectangle 29">
            <a:extLst>
              <a:ext uri="{FF2B5EF4-FFF2-40B4-BE49-F238E27FC236}">
                <a16:creationId xmlns:a16="http://schemas.microsoft.com/office/drawing/2014/main" id="{C0155818-0BF2-4620-9F56-47EBE285707C}"/>
              </a:ext>
            </a:extLst>
          </p:cNvPr>
          <p:cNvSpPr/>
          <p:nvPr/>
        </p:nvSpPr>
        <p:spPr>
          <a:xfrm>
            <a:off x="4016337" y="3491934"/>
            <a:ext cx="2702103" cy="1089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 I have </a:t>
            </a:r>
            <a:r>
              <a:rPr lang="en-US" b="1" u="sng" dirty="0"/>
              <a:t>two</a:t>
            </a:r>
            <a:r>
              <a:rPr lang="en-US" dirty="0"/>
              <a:t> fully operational regions with one light region and with &lt;30ms of network latency</a:t>
            </a:r>
          </a:p>
        </p:txBody>
      </p:sp>
      <p:sp>
        <p:nvSpPr>
          <p:cNvPr id="31" name="Isosceles Triangle 30">
            <a:extLst>
              <a:ext uri="{FF2B5EF4-FFF2-40B4-BE49-F238E27FC236}">
                <a16:creationId xmlns:a16="http://schemas.microsoft.com/office/drawing/2014/main" id="{84B7C79B-1986-469A-B839-B26C06796208}"/>
              </a:ext>
            </a:extLst>
          </p:cNvPr>
          <p:cNvSpPr/>
          <p:nvPr/>
        </p:nvSpPr>
        <p:spPr>
          <a:xfrm>
            <a:off x="5099405" y="5006086"/>
            <a:ext cx="535970" cy="68836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481F2BB-1443-445D-96CA-C8F09F724734}"/>
              </a:ext>
            </a:extLst>
          </p:cNvPr>
          <p:cNvSpPr/>
          <p:nvPr/>
        </p:nvSpPr>
        <p:spPr>
          <a:xfrm>
            <a:off x="4016338" y="6087442"/>
            <a:ext cx="2702103" cy="698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 Stretch Cluster</a:t>
            </a:r>
          </a:p>
        </p:txBody>
      </p:sp>
      <p:sp>
        <p:nvSpPr>
          <p:cNvPr id="33" name="Rectangle 32">
            <a:extLst>
              <a:ext uri="{FF2B5EF4-FFF2-40B4-BE49-F238E27FC236}">
                <a16:creationId xmlns:a16="http://schemas.microsoft.com/office/drawing/2014/main" id="{8F94338B-1122-4AB9-B37B-0878276EB0ED}"/>
              </a:ext>
            </a:extLst>
          </p:cNvPr>
          <p:cNvSpPr/>
          <p:nvPr/>
        </p:nvSpPr>
        <p:spPr>
          <a:xfrm>
            <a:off x="6735563" y="4923892"/>
            <a:ext cx="2702103" cy="852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 two copies of my application be run, one in each region</a:t>
            </a:r>
          </a:p>
        </p:txBody>
      </p:sp>
      <p:sp>
        <p:nvSpPr>
          <p:cNvPr id="34" name="Isosceles Triangle 33">
            <a:extLst>
              <a:ext uri="{FF2B5EF4-FFF2-40B4-BE49-F238E27FC236}">
                <a16:creationId xmlns:a16="http://schemas.microsoft.com/office/drawing/2014/main" id="{495CC6F1-D00F-4A98-9722-38BFD55E3A07}"/>
              </a:ext>
            </a:extLst>
          </p:cNvPr>
          <p:cNvSpPr/>
          <p:nvPr/>
        </p:nvSpPr>
        <p:spPr>
          <a:xfrm>
            <a:off x="10113192" y="4916185"/>
            <a:ext cx="719191" cy="85275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EEEEA40-5D29-4F55-B1E7-89F6DD89EFF9}"/>
              </a:ext>
            </a:extLst>
          </p:cNvPr>
          <p:cNvSpPr/>
          <p:nvPr/>
        </p:nvSpPr>
        <p:spPr>
          <a:xfrm>
            <a:off x="9121734" y="6057910"/>
            <a:ext cx="2702103" cy="698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Active – Passive Cluster</a:t>
            </a:r>
          </a:p>
        </p:txBody>
      </p:sp>
      <p:sp>
        <p:nvSpPr>
          <p:cNvPr id="38" name="Rectangle 37">
            <a:extLst>
              <a:ext uri="{FF2B5EF4-FFF2-40B4-BE49-F238E27FC236}">
                <a16:creationId xmlns:a16="http://schemas.microsoft.com/office/drawing/2014/main" id="{303DB9EE-46C1-4ECD-851B-2C48B7CFE9A1}"/>
              </a:ext>
            </a:extLst>
          </p:cNvPr>
          <p:cNvSpPr/>
          <p:nvPr/>
        </p:nvSpPr>
        <p:spPr>
          <a:xfrm>
            <a:off x="9121735" y="3914454"/>
            <a:ext cx="2702103" cy="698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Active – Active Cluster</a:t>
            </a:r>
          </a:p>
        </p:txBody>
      </p:sp>
      <p:cxnSp>
        <p:nvCxnSpPr>
          <p:cNvPr id="45" name="Straight Arrow Connector 44">
            <a:extLst>
              <a:ext uri="{FF2B5EF4-FFF2-40B4-BE49-F238E27FC236}">
                <a16:creationId xmlns:a16="http://schemas.microsoft.com/office/drawing/2014/main" id="{02D13DA4-4C12-4503-8814-20886BB3F377}"/>
              </a:ext>
            </a:extLst>
          </p:cNvPr>
          <p:cNvCxnSpPr>
            <a:stCxn id="31" idx="3"/>
            <a:endCxn id="32" idx="0"/>
          </p:cNvCxnSpPr>
          <p:nvPr/>
        </p:nvCxnSpPr>
        <p:spPr>
          <a:xfrm>
            <a:off x="5367390" y="5694454"/>
            <a:ext cx="0" cy="392988"/>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48" name="Straight Arrow Connector 47">
            <a:extLst>
              <a:ext uri="{FF2B5EF4-FFF2-40B4-BE49-F238E27FC236}">
                <a16:creationId xmlns:a16="http://schemas.microsoft.com/office/drawing/2014/main" id="{F10884CC-1217-40BE-9683-8760722F8CFD}"/>
              </a:ext>
            </a:extLst>
          </p:cNvPr>
          <p:cNvCxnSpPr>
            <a:stCxn id="8" idx="5"/>
            <a:endCxn id="30" idx="1"/>
          </p:cNvCxnSpPr>
          <p:nvPr/>
        </p:nvCxnSpPr>
        <p:spPr>
          <a:xfrm flipV="1">
            <a:off x="3010327" y="4036460"/>
            <a:ext cx="1006010" cy="16696"/>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51" name="Straight Arrow Connector 50">
            <a:extLst>
              <a:ext uri="{FF2B5EF4-FFF2-40B4-BE49-F238E27FC236}">
                <a16:creationId xmlns:a16="http://schemas.microsoft.com/office/drawing/2014/main" id="{30D745C3-C543-4C06-84FF-8F96AE6203E2}"/>
              </a:ext>
            </a:extLst>
          </p:cNvPr>
          <p:cNvCxnSpPr>
            <a:stCxn id="30" idx="2"/>
            <a:endCxn id="31" idx="0"/>
          </p:cNvCxnSpPr>
          <p:nvPr/>
        </p:nvCxnSpPr>
        <p:spPr>
          <a:xfrm>
            <a:off x="5367389" y="4580985"/>
            <a:ext cx="1" cy="4251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52775AF-DCBE-4DEB-AE6E-EDC979662B5A}"/>
              </a:ext>
            </a:extLst>
          </p:cNvPr>
          <p:cNvCxnSpPr>
            <a:cxnSpLocks/>
            <a:stCxn id="31" idx="5"/>
            <a:endCxn id="33" idx="1"/>
          </p:cNvCxnSpPr>
          <p:nvPr/>
        </p:nvCxnSpPr>
        <p:spPr>
          <a:xfrm>
            <a:off x="5501383" y="5350270"/>
            <a:ext cx="1234180"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60" name="Straight Arrow Connector 59">
            <a:extLst>
              <a:ext uri="{FF2B5EF4-FFF2-40B4-BE49-F238E27FC236}">
                <a16:creationId xmlns:a16="http://schemas.microsoft.com/office/drawing/2014/main" id="{51D3D87B-312F-4A7E-B2E7-02C12E66A2A1}"/>
              </a:ext>
            </a:extLst>
          </p:cNvPr>
          <p:cNvCxnSpPr>
            <a:stCxn id="33" idx="3"/>
            <a:endCxn id="34" idx="1"/>
          </p:cNvCxnSpPr>
          <p:nvPr/>
        </p:nvCxnSpPr>
        <p:spPr>
          <a:xfrm flipV="1">
            <a:off x="9437666" y="5342563"/>
            <a:ext cx="855324" cy="77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251B398-6E26-4012-BEB5-571CFD04B9E6}"/>
              </a:ext>
            </a:extLst>
          </p:cNvPr>
          <p:cNvCxnSpPr>
            <a:stCxn id="34" idx="0"/>
            <a:endCxn id="38" idx="2"/>
          </p:cNvCxnSpPr>
          <p:nvPr/>
        </p:nvCxnSpPr>
        <p:spPr>
          <a:xfrm flipH="1" flipV="1">
            <a:off x="10472787" y="4613097"/>
            <a:ext cx="1" cy="303088"/>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64" name="Straight Arrow Connector 63">
            <a:extLst>
              <a:ext uri="{FF2B5EF4-FFF2-40B4-BE49-F238E27FC236}">
                <a16:creationId xmlns:a16="http://schemas.microsoft.com/office/drawing/2014/main" id="{70923C1D-C0C6-4D40-952F-ECE6AA84BED9}"/>
              </a:ext>
            </a:extLst>
          </p:cNvPr>
          <p:cNvCxnSpPr>
            <a:stCxn id="34" idx="3"/>
            <a:endCxn id="36" idx="0"/>
          </p:cNvCxnSpPr>
          <p:nvPr/>
        </p:nvCxnSpPr>
        <p:spPr>
          <a:xfrm flipH="1">
            <a:off x="10472786" y="5768940"/>
            <a:ext cx="2" cy="28897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76" name="Straight Arrow Connector 75">
            <a:extLst>
              <a:ext uri="{FF2B5EF4-FFF2-40B4-BE49-F238E27FC236}">
                <a16:creationId xmlns:a16="http://schemas.microsoft.com/office/drawing/2014/main" id="{8C2A3555-F2C9-4D15-AA9A-31D41543EDDA}"/>
              </a:ext>
            </a:extLst>
          </p:cNvPr>
          <p:cNvCxnSpPr>
            <a:stCxn id="7" idx="2"/>
            <a:endCxn id="33" idx="0"/>
          </p:cNvCxnSpPr>
          <p:nvPr/>
        </p:nvCxnSpPr>
        <p:spPr>
          <a:xfrm>
            <a:off x="8069492" y="3113070"/>
            <a:ext cx="17123" cy="181082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2376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DFEA2B24-53EE-4495-AA48-D0AD095C761D}"/>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kern="1200">
                <a:solidFill>
                  <a:schemeClr val="tx1"/>
                </a:solidFill>
                <a:latin typeface="+mj-lt"/>
                <a:ea typeface="+mj-ea"/>
                <a:cs typeface="+mj-cs"/>
              </a:rPr>
              <a:t>Main Links Referred </a:t>
            </a:r>
          </a:p>
        </p:txBody>
      </p:sp>
      <p:sp>
        <p:nvSpPr>
          <p:cNvPr id="2" name="TextBox 1">
            <a:extLst>
              <a:ext uri="{FF2B5EF4-FFF2-40B4-BE49-F238E27FC236}">
                <a16:creationId xmlns:a16="http://schemas.microsoft.com/office/drawing/2014/main" id="{9D4E4336-57F6-493A-BD1B-109381A78EEC}"/>
              </a:ext>
            </a:extLst>
          </p:cNvPr>
          <p:cNvSpPr txBox="1"/>
          <p:nvPr/>
        </p:nvSpPr>
        <p:spPr>
          <a:xfrm>
            <a:off x="643467" y="1782981"/>
            <a:ext cx="10905066"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hlinkClick r:id="rId2"/>
              </a:rPr>
              <a:t>Architecture Patterns for Multi-Region Clusters</a:t>
            </a: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err="1">
                <a:hlinkClick r:id="rId3"/>
              </a:rPr>
              <a:t>Youtube</a:t>
            </a:r>
            <a:r>
              <a:rPr lang="en-US" sz="2000" dirty="0">
                <a:hlinkClick r:id="rId3"/>
              </a:rPr>
              <a:t> - Architecture patterns for distributed and global apache </a:t>
            </a:r>
            <a:r>
              <a:rPr lang="en-US" sz="2000" dirty="0" err="1">
                <a:hlinkClick r:id="rId3"/>
              </a:rPr>
              <a:t>kafka</a:t>
            </a: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err="1">
                <a:hlinkClick r:id="rId4"/>
              </a:rPr>
              <a:t>Prodcast</a:t>
            </a:r>
            <a:r>
              <a:rPr lang="en-US" sz="2000" dirty="0">
                <a:hlinkClick r:id="rId4"/>
              </a:rPr>
              <a:t> by TIM Berglund</a:t>
            </a: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hlinkClick r:id="rId5"/>
              </a:rPr>
              <a:t>Kafka-stretch-clusters-By-Sonam</a:t>
            </a: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hlinkClick r:id="rId6"/>
              </a:rPr>
              <a:t>Multi-cluster-deployment-options-for-apache-</a:t>
            </a:r>
            <a:r>
              <a:rPr lang="en-US" sz="2000" dirty="0" err="1">
                <a:hlinkClick r:id="rId6"/>
              </a:rPr>
              <a:t>kafka</a:t>
            </a:r>
            <a:r>
              <a:rPr lang="en-US" sz="2000" dirty="0">
                <a:hlinkClick r:id="rId6"/>
              </a:rPr>
              <a:t>-pros-and-cons</a:t>
            </a:r>
            <a:endParaRPr lang="en-US" sz="2000" dirty="0"/>
          </a:p>
          <a:p>
            <a:pPr>
              <a:lnSpc>
                <a:spcPct val="90000"/>
              </a:lnSpc>
              <a:spcAft>
                <a:spcPts val="600"/>
              </a:spcAft>
            </a:pPr>
            <a:endParaRPr lang="en-US" sz="2000" dirty="0"/>
          </a:p>
          <a:p>
            <a:pPr indent="-228600">
              <a:lnSpc>
                <a:spcPct val="90000"/>
              </a:lnSpc>
              <a:spcAft>
                <a:spcPts val="600"/>
              </a:spcAft>
              <a:buFont typeface="Arial" panose="020B0604020202020204" pitchFamily="34" charset="0"/>
              <a:buChar char="•"/>
            </a:pPr>
            <a:r>
              <a:rPr lang="en-US" sz="2000" dirty="0">
                <a:hlinkClick r:id="rId7"/>
              </a:rPr>
              <a:t>Multi-Region Clusters with Confluent Platform 5.4</a:t>
            </a:r>
            <a:endParaRPr lang="en-US" sz="2000" dirty="0"/>
          </a:p>
          <a:p>
            <a:pPr indent="-228600">
              <a:lnSpc>
                <a:spcPct val="90000"/>
              </a:lnSpc>
              <a:spcAft>
                <a:spcPts val="600"/>
              </a:spcAft>
              <a:buFont typeface="Arial" panose="020B0604020202020204" pitchFamily="34" charset="0"/>
              <a:buChar char="•"/>
            </a:pPr>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035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descr="Handshake">
            <a:extLst>
              <a:ext uri="{FF2B5EF4-FFF2-40B4-BE49-F238E27FC236}">
                <a16:creationId xmlns:a16="http://schemas.microsoft.com/office/drawing/2014/main" id="{94022231-C8D8-4F4F-BF00-AF0A1B96CB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733" y="543135"/>
            <a:ext cx="3835488" cy="3835488"/>
          </a:xfrm>
          <a:prstGeom prst="rect">
            <a:avLst/>
          </a:prstGeom>
        </p:spPr>
      </p:pic>
      <p:sp>
        <p:nvSpPr>
          <p:cNvPr id="2" name="TextBox 1">
            <a:extLst>
              <a:ext uri="{FF2B5EF4-FFF2-40B4-BE49-F238E27FC236}">
                <a16:creationId xmlns:a16="http://schemas.microsoft.com/office/drawing/2014/main" id="{12A1A84A-77E3-4F56-BD81-73107635D94F}"/>
              </a:ext>
            </a:extLst>
          </p:cNvPr>
          <p:cNvSpPr txBox="1"/>
          <p:nvPr/>
        </p:nvSpPr>
        <p:spPr>
          <a:xfrm>
            <a:off x="6053667" y="2279018"/>
            <a:ext cx="5314543" cy="3375920"/>
          </a:xfrm>
          <a:prstGeom prst="rect">
            <a:avLst/>
          </a:prstGeom>
        </p:spPr>
        <p:txBody>
          <a:bodyPr vert="horz" lIns="91440" tIns="45720" rIns="91440" bIns="45720" rtlCol="0" anchor="t">
            <a:normAutofit/>
          </a:bodyPr>
          <a:lstStyle/>
          <a:p>
            <a:pPr>
              <a:lnSpc>
                <a:spcPct val="90000"/>
              </a:lnSpc>
              <a:spcAft>
                <a:spcPts val="600"/>
              </a:spcAft>
            </a:pPr>
            <a:r>
              <a:rPr lang="en-US" dirty="0"/>
              <a:t>THANK YOU</a:t>
            </a:r>
          </a:p>
        </p:txBody>
      </p:sp>
    </p:spTree>
    <p:extLst>
      <p:ext uri="{BB962C8B-B14F-4D97-AF65-F5344CB8AC3E}">
        <p14:creationId xmlns:p14="http://schemas.microsoft.com/office/powerpoint/2010/main" val="75441019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B568F0E-7173-4B91-B8F8-24308A188CFB}"/>
              </a:ext>
            </a:extLst>
          </p:cNvPr>
          <p:cNvSpPr>
            <a:spLocks noGrp="1"/>
          </p:cNvSpPr>
          <p:nvPr>
            <p:ph idx="1"/>
          </p:nvPr>
        </p:nvSpPr>
        <p:spPr>
          <a:xfrm>
            <a:off x="643467" y="1286288"/>
            <a:ext cx="10905066" cy="1940430"/>
          </a:xfrm>
        </p:spPr>
        <p:txBody>
          <a:bodyPr vert="horz" lIns="91440" tIns="45720" rIns="91440" bIns="45720" rtlCol="0">
            <a:normAutofit/>
          </a:bodyPr>
          <a:lstStyle/>
          <a:p>
            <a:pPr>
              <a:buFont typeface="Arial"/>
            </a:pPr>
            <a:r>
              <a:rPr lang="en-US" sz="1800" dirty="0">
                <a:ea typeface="+mn-lt"/>
                <a:cs typeface="+mn-lt"/>
              </a:rPr>
              <a:t>This is NOT a multi-cluster: it is just one cluster which has broker servers on different Datacenters.</a:t>
            </a:r>
            <a:endParaRPr lang="en-US" sz="1800" dirty="0">
              <a:cs typeface="Calibri"/>
            </a:endParaRPr>
          </a:p>
          <a:p>
            <a:pPr>
              <a:buFont typeface="Arial"/>
            </a:pPr>
            <a:r>
              <a:rPr lang="en-US" sz="1800" dirty="0">
                <a:cs typeface="Calibri"/>
              </a:rPr>
              <a:t>Stretch clusters are intended to protect the Kafka cluster from failure in the event an entire datacenter fails. This is done by installing a single Kafka cluster across multiple Datacenters.</a:t>
            </a:r>
            <a:endParaRPr lang="en-US" sz="1800" dirty="0">
              <a:ea typeface="+mn-lt"/>
              <a:cs typeface="+mn-lt"/>
            </a:endParaRPr>
          </a:p>
          <a:p>
            <a:pPr>
              <a:buFont typeface="Arial"/>
            </a:pPr>
            <a:r>
              <a:rPr lang="en-US" sz="1800" dirty="0">
                <a:cs typeface="Calibri"/>
              </a:rPr>
              <a:t>Strong consistency due to the synchronous data replication between clusters.</a:t>
            </a:r>
            <a:endParaRPr lang="en-US" sz="1800" dirty="0">
              <a:ea typeface="+mn-lt"/>
              <a:cs typeface="+mn-lt"/>
            </a:endParaRPr>
          </a:p>
          <a:p>
            <a:pPr>
              <a:buFont typeface="Arial"/>
            </a:pPr>
            <a:r>
              <a:rPr lang="en-US" sz="1800" dirty="0">
                <a:ea typeface="+mn-lt"/>
                <a:cs typeface="+mn-lt"/>
              </a:rPr>
              <a:t>Kafka’s normal replication mechanism is used, as usual, to keep all brokers in the cluster in-sync.</a:t>
            </a:r>
          </a:p>
          <a:p>
            <a:pPr>
              <a:buFont typeface="Arial"/>
              <a:buChar char="•"/>
            </a:pPr>
            <a:endParaRPr lang="en-US" sz="1700" dirty="0">
              <a:cs typeface="Calibri"/>
            </a:endParaRPr>
          </a:p>
          <a:p>
            <a:pPr marL="0" indent="0">
              <a:buNone/>
            </a:pPr>
            <a:endParaRPr lang="en-US" sz="1700" dirty="0">
              <a:cs typeface="Calibri"/>
            </a:endParaRPr>
          </a:p>
          <a:p>
            <a:pPr marL="342900" indent="-342900">
              <a:buFont typeface="Arial" panose="020B0604020202020204" pitchFamily="34" charset="0"/>
              <a:buChar char="•"/>
            </a:pPr>
            <a:endParaRPr lang="en-US" sz="1700" dirty="0">
              <a:cs typeface="Calibri"/>
            </a:endParaRPr>
          </a:p>
          <a:p>
            <a:pPr marL="0" indent="0">
              <a:buNone/>
            </a:pPr>
            <a:endParaRPr lang="en-US" sz="1700" dirty="0">
              <a:cs typeface="Calibri"/>
            </a:endParaRPr>
          </a:p>
          <a:p>
            <a:pPr>
              <a:buFont typeface="Arial"/>
              <a:buChar char="•"/>
            </a:pPr>
            <a:endParaRPr lang="en-US" sz="1700" dirty="0">
              <a:cs typeface="Calibri"/>
            </a:endParaRPr>
          </a:p>
          <a:p>
            <a:pPr marL="0" indent="0">
              <a:buNone/>
            </a:pPr>
            <a:endParaRPr lang="en-US" sz="1700" dirty="0">
              <a:cs typeface="Calibri"/>
            </a:endParaRPr>
          </a:p>
        </p:txBody>
      </p:sp>
      <p:sp>
        <p:nvSpPr>
          <p:cNvPr id="30" name="Rectangle 2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Rectangle 3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0DAC04E8-4710-4CE7-BE94-BA7D89BAA226}"/>
              </a:ext>
            </a:extLst>
          </p:cNvPr>
          <p:cNvSpPr txBox="1"/>
          <p:nvPr/>
        </p:nvSpPr>
        <p:spPr>
          <a:xfrm>
            <a:off x="746880" y="579460"/>
            <a:ext cx="5034337" cy="400110"/>
          </a:xfrm>
          <a:prstGeom prst="rect">
            <a:avLst/>
          </a:prstGeom>
          <a:noFill/>
        </p:spPr>
        <p:txBody>
          <a:bodyPr wrap="square" rtlCol="0">
            <a:spAutoFit/>
          </a:bodyPr>
          <a:lstStyle/>
          <a:p>
            <a:r>
              <a:rPr lang="en-US" sz="2000" b="1" dirty="0"/>
              <a:t>Features of Stretch Cluster :</a:t>
            </a:r>
          </a:p>
        </p:txBody>
      </p:sp>
      <p:sp>
        <p:nvSpPr>
          <p:cNvPr id="5" name="TextBox 4">
            <a:extLst>
              <a:ext uri="{FF2B5EF4-FFF2-40B4-BE49-F238E27FC236}">
                <a16:creationId xmlns:a16="http://schemas.microsoft.com/office/drawing/2014/main" id="{1D15B9E3-32B1-4DBF-A938-52973112516F}"/>
              </a:ext>
            </a:extLst>
          </p:cNvPr>
          <p:cNvSpPr txBox="1"/>
          <p:nvPr/>
        </p:nvSpPr>
        <p:spPr>
          <a:xfrm>
            <a:off x="820221" y="4063589"/>
            <a:ext cx="10867174" cy="1754326"/>
          </a:xfrm>
          <a:prstGeom prst="rect">
            <a:avLst/>
          </a:prstGeom>
          <a:noFill/>
        </p:spPr>
        <p:txBody>
          <a:bodyPr wrap="square" rtlCol="0">
            <a:spAutoFit/>
          </a:bodyPr>
          <a:lstStyle/>
          <a:p>
            <a:pPr marL="342900" indent="-342900">
              <a:buFont typeface="Arial" panose="020B0604020202020204" pitchFamily="34" charset="0"/>
              <a:buChar char="•"/>
            </a:pPr>
            <a:r>
              <a:rPr lang="en-US" dirty="0">
                <a:ea typeface="+mn-lt"/>
                <a:cs typeface="+mn-lt"/>
              </a:rPr>
              <a:t>For applications which need ideal scenario RPO=0 and RTO=0.</a:t>
            </a:r>
            <a:endParaRPr lang="en-US" dirty="0">
              <a:cs typeface="Calibri" panose="020F0502020204030204"/>
            </a:endParaRPr>
          </a:p>
          <a:p>
            <a:pPr marL="342900" indent="-342900">
              <a:buFont typeface="Arial" panose="020B0604020202020204" pitchFamily="34" charset="0"/>
              <a:buChar char="•"/>
            </a:pPr>
            <a:r>
              <a:rPr lang="en-US" dirty="0">
                <a:ea typeface="+mn-lt"/>
                <a:cs typeface="+mn-lt"/>
              </a:rPr>
              <a:t>Use a stretched cluster when the application only needs to survive a single region failure at a time.</a:t>
            </a:r>
            <a:endParaRPr lang="en-US" dirty="0">
              <a:cs typeface="Calibri"/>
            </a:endParaRPr>
          </a:p>
          <a:p>
            <a:pPr marL="342900" indent="-342900">
              <a:buFont typeface="Arial" panose="020B0604020202020204" pitchFamily="34" charset="0"/>
              <a:buChar char="•"/>
            </a:pPr>
            <a:r>
              <a:rPr lang="en-US" dirty="0">
                <a:cs typeface="Calibri"/>
              </a:rPr>
              <a:t>The most common environment where stretched clusters are deployed is in public cloud regions with three availability zones (AZ).</a:t>
            </a:r>
          </a:p>
          <a:p>
            <a:pPr marL="342900" indent="-342900">
              <a:buFont typeface="Arial" panose="020B0604020202020204" pitchFamily="34" charset="0"/>
              <a:buChar char="•"/>
            </a:pPr>
            <a:r>
              <a:rPr lang="en-US" dirty="0">
                <a:ea typeface="+mn-lt"/>
                <a:cs typeface="+mn-lt"/>
              </a:rPr>
              <a:t>Used for applications located within a single country or smaller continent.</a:t>
            </a:r>
            <a:endParaRPr lang="en-US" dirty="0">
              <a:cs typeface="Calibri"/>
            </a:endParaRPr>
          </a:p>
          <a:p>
            <a:endParaRPr lang="en-US" dirty="0"/>
          </a:p>
        </p:txBody>
      </p:sp>
      <p:sp>
        <p:nvSpPr>
          <p:cNvPr id="7" name="TextBox 6">
            <a:extLst>
              <a:ext uri="{FF2B5EF4-FFF2-40B4-BE49-F238E27FC236}">
                <a16:creationId xmlns:a16="http://schemas.microsoft.com/office/drawing/2014/main" id="{450F4E80-E135-409F-91B1-06ACB742BE4F}"/>
              </a:ext>
            </a:extLst>
          </p:cNvPr>
          <p:cNvSpPr txBox="1"/>
          <p:nvPr/>
        </p:nvSpPr>
        <p:spPr>
          <a:xfrm>
            <a:off x="820221" y="3480405"/>
            <a:ext cx="5702157" cy="400110"/>
          </a:xfrm>
          <a:prstGeom prst="rect">
            <a:avLst/>
          </a:prstGeom>
          <a:noFill/>
        </p:spPr>
        <p:txBody>
          <a:bodyPr wrap="square" rtlCol="0">
            <a:spAutoFit/>
          </a:bodyPr>
          <a:lstStyle/>
          <a:p>
            <a:r>
              <a:rPr lang="en-US" sz="2000" b="1" dirty="0"/>
              <a:t>When to use stretch cluster?</a:t>
            </a:r>
          </a:p>
        </p:txBody>
      </p:sp>
    </p:spTree>
    <p:extLst>
      <p:ext uri="{BB962C8B-B14F-4D97-AF65-F5344CB8AC3E}">
        <p14:creationId xmlns:p14="http://schemas.microsoft.com/office/powerpoint/2010/main" val="1359568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D485CB-5472-4211-89B7-4D1DDE17C104}"/>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Advantages of stretch cluster</a:t>
            </a:r>
            <a:endParaRPr lang="en-US" sz="4000">
              <a:solidFill>
                <a:srgbClr val="FFFFFF"/>
              </a:solidFill>
            </a:endParaRPr>
          </a:p>
        </p:txBody>
      </p:sp>
      <p:sp>
        <p:nvSpPr>
          <p:cNvPr id="3" name="Content Placeholder 2">
            <a:extLst>
              <a:ext uri="{FF2B5EF4-FFF2-40B4-BE49-F238E27FC236}">
                <a16:creationId xmlns:a16="http://schemas.microsoft.com/office/drawing/2014/main" id="{30514061-E81E-4314-A749-D4F38A143F24}"/>
              </a:ext>
            </a:extLst>
          </p:cNvPr>
          <p:cNvSpPr>
            <a:spLocks noGrp="1"/>
          </p:cNvSpPr>
          <p:nvPr>
            <p:ph idx="1"/>
          </p:nvPr>
        </p:nvSpPr>
        <p:spPr>
          <a:xfrm>
            <a:off x="4340655" y="649480"/>
            <a:ext cx="7024951" cy="5546047"/>
          </a:xfrm>
        </p:spPr>
        <p:txBody>
          <a:bodyPr anchor="ctr">
            <a:normAutofit/>
          </a:bodyPr>
          <a:lstStyle/>
          <a:p>
            <a:r>
              <a:rPr lang="en-US" sz="1600" dirty="0">
                <a:ea typeface="+mn-lt"/>
                <a:cs typeface="+mn-lt"/>
              </a:rPr>
              <a:t>Strong consistency due to the synchronous data replication between clusters. 0 data loss as In case of a single cluster failure, other ones continue to operate with no downtime.</a:t>
            </a:r>
          </a:p>
          <a:p>
            <a:r>
              <a:rPr lang="en-US" sz="1600" dirty="0">
                <a:ea typeface="+mn-lt"/>
                <a:cs typeface="+mn-lt"/>
              </a:rPr>
              <a:t>Ordering of Kafka messages is preserved across datacenters.</a:t>
            </a:r>
          </a:p>
          <a:p>
            <a:r>
              <a:rPr lang="en-US" sz="1600" dirty="0">
                <a:ea typeface="+mn-lt"/>
                <a:cs typeface="+mn-lt"/>
              </a:rPr>
              <a:t>Consumer offsets are preserved.</a:t>
            </a:r>
          </a:p>
          <a:p>
            <a:r>
              <a:rPr lang="en-US" sz="1600" dirty="0">
                <a:ea typeface="+mn-lt"/>
                <a:cs typeface="+mn-lt"/>
              </a:rPr>
              <a:t>In event of a disaster in a datacenter, new leaders are automatically elected in the other datacenter for the topics configured for synchronous replication, and applications proceed without interruption, achieving very low RTOs and RPO=0 for those topics.</a:t>
            </a:r>
            <a:endParaRPr lang="en-US" sz="1600" dirty="0">
              <a:cs typeface="Calibri"/>
            </a:endParaRPr>
          </a:p>
          <a:p>
            <a:r>
              <a:rPr lang="en-US" sz="1600" dirty="0">
                <a:ea typeface="+mn-lt"/>
                <a:cs typeface="+mn-lt"/>
              </a:rPr>
              <a:t>Unawareness of multiple clusters for client applications. Consumers can leverage data locality for reading Kafka data, which means better performance and lower cost.</a:t>
            </a:r>
          </a:p>
          <a:p>
            <a:r>
              <a:rPr lang="en-US" sz="1600" dirty="0">
                <a:ea typeface="+mn-lt"/>
                <a:cs typeface="+mn-lt"/>
              </a:rPr>
              <a:t>High Availability Zero Data loss </a:t>
            </a:r>
            <a:r>
              <a:rPr lang="en-US" sz="1600" b="1" dirty="0">
                <a:ea typeface="+mn-lt"/>
                <a:cs typeface="+mn-lt"/>
              </a:rPr>
              <a:t>and</a:t>
            </a:r>
            <a:r>
              <a:rPr lang="en-US" sz="1600" dirty="0">
                <a:ea typeface="+mn-lt"/>
                <a:cs typeface="+mn-lt"/>
              </a:rPr>
              <a:t> Zero downtime Automatic client failover works well in cloud (with different availability </a:t>
            </a:r>
            <a:r>
              <a:rPr lang="en-US" sz="1600" dirty="0" err="1">
                <a:ea typeface="+mn-lt"/>
                <a:cs typeface="+mn-lt"/>
              </a:rPr>
              <a:t>reagion</a:t>
            </a:r>
            <a:r>
              <a:rPr lang="en-US" sz="1600" dirty="0">
                <a:ea typeface="+mn-lt"/>
                <a:cs typeface="+mn-lt"/>
              </a:rPr>
              <a:t>).</a:t>
            </a:r>
          </a:p>
          <a:p>
            <a:r>
              <a:rPr lang="en-US" sz="1600" dirty="0">
                <a:cs typeface="Calibri"/>
              </a:rPr>
              <a:t>No External tools (like mirror maker needed).</a:t>
            </a:r>
          </a:p>
        </p:txBody>
      </p:sp>
    </p:spTree>
    <p:extLst>
      <p:ext uri="{BB962C8B-B14F-4D97-AF65-F5344CB8AC3E}">
        <p14:creationId xmlns:p14="http://schemas.microsoft.com/office/powerpoint/2010/main" val="2887252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D485CB-5472-4211-89B7-4D1DDE17C104}"/>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Disadvantages of stretch cluster</a:t>
            </a:r>
            <a:endParaRPr lang="en-US" sz="4000">
              <a:solidFill>
                <a:srgbClr val="FFFFFF"/>
              </a:solidFill>
            </a:endParaRPr>
          </a:p>
        </p:txBody>
      </p:sp>
      <p:sp>
        <p:nvSpPr>
          <p:cNvPr id="3" name="Content Placeholder 2">
            <a:extLst>
              <a:ext uri="{FF2B5EF4-FFF2-40B4-BE49-F238E27FC236}">
                <a16:creationId xmlns:a16="http://schemas.microsoft.com/office/drawing/2014/main" id="{30514061-E81E-4314-A749-D4F38A143F24}"/>
              </a:ext>
            </a:extLst>
          </p:cNvPr>
          <p:cNvSpPr>
            <a:spLocks noGrp="1"/>
          </p:cNvSpPr>
          <p:nvPr>
            <p:ph idx="1"/>
          </p:nvPr>
        </p:nvSpPr>
        <p:spPr>
          <a:xfrm>
            <a:off x="4340655" y="649480"/>
            <a:ext cx="7024951" cy="5546047"/>
          </a:xfrm>
        </p:spPr>
        <p:txBody>
          <a:bodyPr anchor="ctr">
            <a:normAutofit/>
          </a:bodyPr>
          <a:lstStyle/>
          <a:p>
            <a:endParaRPr lang="en-US" sz="1600" dirty="0">
              <a:ea typeface="+mn-lt"/>
              <a:cs typeface="+mn-lt"/>
            </a:endParaRPr>
          </a:p>
          <a:p>
            <a:endParaRPr lang="en-US" sz="1600" dirty="0">
              <a:ea typeface="+mn-lt"/>
              <a:cs typeface="+mn-lt"/>
            </a:endParaRPr>
          </a:p>
          <a:p>
            <a:r>
              <a:rPr lang="en-US" sz="1600" dirty="0">
                <a:solidFill>
                  <a:srgbClr val="FF0000"/>
                </a:solidFill>
                <a:cs typeface="Calibri"/>
              </a:rPr>
              <a:t>Cluster failure is still a disaster. Any issue related to cluster there will be no cluster available for streaming data.</a:t>
            </a:r>
          </a:p>
          <a:p>
            <a:r>
              <a:rPr lang="en-US" sz="1600" dirty="0">
                <a:ea typeface="+mn-lt"/>
                <a:cs typeface="+mn-lt"/>
              </a:rPr>
              <a:t>Provided </a:t>
            </a:r>
            <a:r>
              <a:rPr lang="en-US" sz="1600" dirty="0">
                <a:cs typeface="Calibri"/>
              </a:rPr>
              <a:t>only in confluent edition</a:t>
            </a:r>
          </a:p>
          <a:p>
            <a:r>
              <a:rPr lang="en-US" sz="1600" dirty="0">
                <a:ea typeface="+mn-lt"/>
                <a:cs typeface="+mn-lt"/>
              </a:rPr>
              <a:t>Complex to configure and operate especially when it fails.</a:t>
            </a:r>
            <a:r>
              <a:rPr lang="en-US" sz="1600" dirty="0">
                <a:ea typeface="+mn-lt"/>
                <a:cs typeface="Calibri"/>
              </a:rPr>
              <a:t> Complex to maintain topic topology and overhead for operations teams. Not recommended.</a:t>
            </a:r>
            <a:endParaRPr lang="en-US" sz="1600" dirty="0">
              <a:cs typeface="Calibri"/>
            </a:endParaRPr>
          </a:p>
          <a:p>
            <a:r>
              <a:rPr lang="en-US" sz="1600" dirty="0">
                <a:ea typeface="+mn-lt"/>
                <a:cs typeface="+mn-lt"/>
              </a:rPr>
              <a:t>2.5 datacenter topology or a tie-breaker data center is required.</a:t>
            </a:r>
          </a:p>
          <a:p>
            <a:r>
              <a:rPr lang="en-US" sz="1600" dirty="0">
                <a:ea typeface="+mn-lt"/>
                <a:cs typeface="+mn-lt"/>
              </a:rPr>
              <a:t>This model features high latency due to synchronous replication between clusters. So, it’s recommended to use such deployment only for clusters with high network bandwidth. End to end should be &lt;10s</a:t>
            </a:r>
          </a:p>
          <a:p>
            <a:r>
              <a:rPr lang="en-US" sz="1600" dirty="0">
                <a:ea typeface="+mn-lt"/>
                <a:cs typeface="+mn-lt"/>
              </a:rPr>
              <a:t>Within the stretched cluster model, minimum three clusters are required. Maintenance of three cluster is again an operational overhead.</a:t>
            </a:r>
          </a:p>
          <a:p>
            <a:r>
              <a:rPr lang="en-US" sz="1600" dirty="0">
                <a:ea typeface="+mn-lt"/>
                <a:cs typeface="+mn-lt"/>
              </a:rPr>
              <a:t>On-Premises is not recommended.</a:t>
            </a:r>
          </a:p>
          <a:p>
            <a:r>
              <a:rPr lang="en-US" sz="1600" dirty="0">
                <a:ea typeface="+mn-lt"/>
                <a:cs typeface="+mn-lt"/>
              </a:rPr>
              <a:t>System incurs additional fixed overhead as Zookeeper nodes negotiate consistency on whatever metadata changes might happen in the cluster. Particularly, the write performance of Zookeeper decreases rapidly as latency between the members of the quorum increases.</a:t>
            </a:r>
            <a:endParaRPr lang="en-US" sz="1600" dirty="0">
              <a:cs typeface="Calibri"/>
            </a:endParaRPr>
          </a:p>
          <a:p>
            <a:endParaRPr lang="en-US" sz="1600" dirty="0">
              <a:cs typeface="Calibri"/>
            </a:endParaRPr>
          </a:p>
          <a:p>
            <a:endParaRPr lang="en-US" sz="1600" dirty="0">
              <a:cs typeface="Calibri"/>
            </a:endParaRPr>
          </a:p>
          <a:p>
            <a:endParaRPr lang="en-US" sz="1600" dirty="0">
              <a:cs typeface="Calibri"/>
            </a:endParaRPr>
          </a:p>
        </p:txBody>
      </p:sp>
    </p:spTree>
    <p:extLst>
      <p:ext uri="{BB962C8B-B14F-4D97-AF65-F5344CB8AC3E}">
        <p14:creationId xmlns:p14="http://schemas.microsoft.com/office/powerpoint/2010/main" val="192802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351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AD6AC33-D708-4845-BEB3-1BF894D77AE4}"/>
              </a:ext>
            </a:extLst>
          </p:cNvPr>
          <p:cNvSpPr txBox="1"/>
          <p:nvPr/>
        </p:nvSpPr>
        <p:spPr>
          <a:xfrm>
            <a:off x="694510" y="1487272"/>
            <a:ext cx="2743200" cy="2743200"/>
          </a:xfrm>
          <a:prstGeom prst="ellipse">
            <a:avLst/>
          </a:prstGeom>
          <a:solidFill>
            <a:srgbClr val="262626"/>
          </a:solidFill>
          <a:ln w="174625" cmpd="thinThick">
            <a:solidFill>
              <a:srgbClr val="262626"/>
            </a:solidFill>
          </a:ln>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2600">
                <a:solidFill>
                  <a:srgbClr val="FFFFFF"/>
                </a:solidFill>
                <a:latin typeface="+mj-lt"/>
                <a:ea typeface="+mj-ea"/>
                <a:cs typeface="+mj-cs"/>
              </a:rPr>
              <a:t>Two data center stretch cluster</a:t>
            </a:r>
            <a:endParaRPr lang="en-US" sz="2600" kern="1200">
              <a:solidFill>
                <a:srgbClr val="FFFFFF"/>
              </a:solidFill>
              <a:latin typeface="+mj-lt"/>
              <a:ea typeface="+mj-ea"/>
              <a:cs typeface="Calibri Light"/>
            </a:endParaRPr>
          </a:p>
        </p:txBody>
      </p:sp>
      <p:pic>
        <p:nvPicPr>
          <p:cNvPr id="4" name="Picture 4" descr="Diagram&#10;&#10;Description automatically generated">
            <a:extLst>
              <a:ext uri="{FF2B5EF4-FFF2-40B4-BE49-F238E27FC236}">
                <a16:creationId xmlns:a16="http://schemas.microsoft.com/office/drawing/2014/main" id="{50633748-BAF0-495D-9E7E-8FBD2DF9F768}"/>
              </a:ext>
            </a:extLst>
          </p:cNvPr>
          <p:cNvPicPr>
            <a:picLocks noChangeAspect="1"/>
          </p:cNvPicPr>
          <p:nvPr/>
        </p:nvPicPr>
        <p:blipFill>
          <a:blip r:embed="rId2"/>
          <a:stretch>
            <a:fillRect/>
          </a:stretch>
        </p:blipFill>
        <p:spPr>
          <a:xfrm>
            <a:off x="4136065" y="693066"/>
            <a:ext cx="6793727" cy="3091146"/>
          </a:xfrm>
          <a:prstGeom prst="rect">
            <a:avLst/>
          </a:prstGeom>
        </p:spPr>
      </p:pic>
      <p:sp>
        <p:nvSpPr>
          <p:cNvPr id="8" name="Content Placeholder 7">
            <a:extLst>
              <a:ext uri="{FF2B5EF4-FFF2-40B4-BE49-F238E27FC236}">
                <a16:creationId xmlns:a16="http://schemas.microsoft.com/office/drawing/2014/main" id="{5AEE4373-E578-4A2D-8EA1-A76E1B748F2E}"/>
              </a:ext>
            </a:extLst>
          </p:cNvPr>
          <p:cNvSpPr>
            <a:spLocks noGrp="1"/>
          </p:cNvSpPr>
          <p:nvPr>
            <p:ph idx="1"/>
          </p:nvPr>
        </p:nvSpPr>
        <p:spPr>
          <a:xfrm>
            <a:off x="4074042" y="4291222"/>
            <a:ext cx="7090734" cy="2160415"/>
          </a:xfrm>
        </p:spPr>
        <p:txBody>
          <a:bodyPr vert="horz" lIns="91440" tIns="45720" rIns="91440" bIns="45720" rtlCol="0" anchor="t">
            <a:normAutofit lnSpcReduction="10000"/>
          </a:bodyPr>
          <a:lstStyle/>
          <a:p>
            <a:r>
              <a:rPr lang="en-US" sz="1400" dirty="0">
                <a:solidFill>
                  <a:schemeClr val="accent6"/>
                </a:solidFill>
                <a:cs typeface="Calibri"/>
              </a:rPr>
              <a:t>High availability (Survives DC outage).</a:t>
            </a:r>
          </a:p>
          <a:p>
            <a:r>
              <a:rPr lang="en-US" sz="1400" dirty="0">
                <a:solidFill>
                  <a:schemeClr val="accent6"/>
                </a:solidFill>
                <a:cs typeface="Calibri"/>
              </a:rPr>
              <a:t>Zero data loss </a:t>
            </a:r>
            <a:r>
              <a:rPr lang="en-US" sz="1400" u="sng" dirty="0">
                <a:highlight>
                  <a:srgbClr val="FF0000"/>
                </a:highlight>
                <a:cs typeface="Calibri"/>
              </a:rPr>
              <a:t>OR</a:t>
            </a:r>
            <a:r>
              <a:rPr lang="en-US" sz="1400" dirty="0">
                <a:highlight>
                  <a:srgbClr val="FF0000"/>
                </a:highlight>
                <a:cs typeface="Calibri"/>
              </a:rPr>
              <a:t> </a:t>
            </a:r>
            <a:r>
              <a:rPr lang="en-US" sz="1400" dirty="0">
                <a:solidFill>
                  <a:schemeClr val="accent6"/>
                </a:solidFill>
                <a:cs typeface="Calibri"/>
              </a:rPr>
              <a:t>zero downtime.</a:t>
            </a:r>
          </a:p>
          <a:p>
            <a:r>
              <a:rPr lang="en-US" sz="1400" dirty="0">
                <a:solidFill>
                  <a:schemeClr val="accent6"/>
                </a:solidFill>
                <a:cs typeface="Calibri"/>
              </a:rPr>
              <a:t>Automatic client fail-over.</a:t>
            </a:r>
          </a:p>
          <a:p>
            <a:r>
              <a:rPr lang="en-US" sz="1400" dirty="0">
                <a:solidFill>
                  <a:schemeClr val="accent6"/>
                </a:solidFill>
                <a:cs typeface="Calibri"/>
              </a:rPr>
              <a:t>Stopgap solution for on premise (if only 2 DCs available). 2.5DC as workaround.</a:t>
            </a:r>
          </a:p>
          <a:p>
            <a:r>
              <a:rPr lang="en-US" sz="1400" dirty="0">
                <a:solidFill>
                  <a:srgbClr val="FF0000"/>
                </a:solidFill>
                <a:cs typeface="Calibri"/>
              </a:rPr>
              <a:t>Requires "good latency".</a:t>
            </a:r>
          </a:p>
          <a:p>
            <a:r>
              <a:rPr lang="en-US" sz="1400" dirty="0">
                <a:solidFill>
                  <a:srgbClr val="FF0000"/>
                </a:solidFill>
                <a:cs typeface="Calibri"/>
              </a:rPr>
              <a:t>Quorum in 2DCs not possible.</a:t>
            </a:r>
          </a:p>
          <a:p>
            <a:r>
              <a:rPr lang="en-US" sz="1400" dirty="0">
                <a:solidFill>
                  <a:srgbClr val="FF0000"/>
                </a:solidFill>
                <a:cs typeface="Calibri"/>
              </a:rPr>
              <a:t>Complex to configure and operate.</a:t>
            </a:r>
          </a:p>
          <a:p>
            <a:endParaRPr lang="en-US" sz="1400" dirty="0">
              <a:cs typeface="Calibri"/>
            </a:endParaRPr>
          </a:p>
        </p:txBody>
      </p:sp>
    </p:spTree>
    <p:extLst>
      <p:ext uri="{BB962C8B-B14F-4D97-AF65-F5344CB8AC3E}">
        <p14:creationId xmlns:p14="http://schemas.microsoft.com/office/powerpoint/2010/main" val="3006135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351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AD6AC33-D708-4845-BEB3-1BF894D77AE4}"/>
              </a:ext>
            </a:extLst>
          </p:cNvPr>
          <p:cNvSpPr txBox="1"/>
          <p:nvPr/>
        </p:nvSpPr>
        <p:spPr>
          <a:xfrm>
            <a:off x="694510" y="1487272"/>
            <a:ext cx="2743200" cy="2743200"/>
          </a:xfrm>
          <a:prstGeom prst="ellipse">
            <a:avLst/>
          </a:prstGeom>
          <a:solidFill>
            <a:srgbClr val="262626"/>
          </a:solidFill>
          <a:ln w="174625" cmpd="thinThick">
            <a:solidFill>
              <a:srgbClr val="262626"/>
            </a:solidFill>
          </a:ln>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2600" dirty="0">
                <a:solidFill>
                  <a:srgbClr val="FFFFFF"/>
                </a:solidFill>
                <a:latin typeface="+mj-lt"/>
                <a:ea typeface="+mj-ea"/>
                <a:cs typeface="+mj-cs"/>
              </a:rPr>
              <a:t>Three data center stretch cluster</a:t>
            </a:r>
            <a:endParaRPr lang="en-US" sz="2600" kern="1200" dirty="0">
              <a:solidFill>
                <a:srgbClr val="FFFFFF"/>
              </a:solidFill>
              <a:latin typeface="+mj-lt"/>
              <a:ea typeface="+mj-ea"/>
              <a:cs typeface="Calibri Light"/>
            </a:endParaRPr>
          </a:p>
        </p:txBody>
      </p:sp>
      <p:pic>
        <p:nvPicPr>
          <p:cNvPr id="3" name="Picture 5" descr="Diagram&#10;&#10;Description automatically generated">
            <a:extLst>
              <a:ext uri="{FF2B5EF4-FFF2-40B4-BE49-F238E27FC236}">
                <a16:creationId xmlns:a16="http://schemas.microsoft.com/office/drawing/2014/main" id="{E8996F15-1705-4BBB-97CE-346DBA4F8D34}"/>
              </a:ext>
            </a:extLst>
          </p:cNvPr>
          <p:cNvPicPr>
            <a:picLocks noGrp="1" noChangeAspect="1"/>
          </p:cNvPicPr>
          <p:nvPr>
            <p:ph idx="1"/>
          </p:nvPr>
        </p:nvPicPr>
        <p:blipFill>
          <a:blip r:embed="rId2"/>
          <a:stretch>
            <a:fillRect/>
          </a:stretch>
        </p:blipFill>
        <p:spPr>
          <a:xfrm>
            <a:off x="4085518" y="738176"/>
            <a:ext cx="6793106" cy="3152786"/>
          </a:xfrm>
        </p:spPr>
      </p:pic>
      <p:sp>
        <p:nvSpPr>
          <p:cNvPr id="6" name="Content Placeholder 7">
            <a:extLst>
              <a:ext uri="{FF2B5EF4-FFF2-40B4-BE49-F238E27FC236}">
                <a16:creationId xmlns:a16="http://schemas.microsoft.com/office/drawing/2014/main" id="{1CE7DCF6-19D6-475C-B881-0A755266E2AD}"/>
              </a:ext>
            </a:extLst>
          </p:cNvPr>
          <p:cNvSpPr txBox="1">
            <a:spLocks/>
          </p:cNvSpPr>
          <p:nvPr/>
        </p:nvSpPr>
        <p:spPr>
          <a:xfrm>
            <a:off x="4012018" y="4317803"/>
            <a:ext cx="7188199" cy="2107252"/>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accent6"/>
                </a:solidFill>
                <a:cs typeface="Calibri"/>
              </a:rPr>
              <a:t>High availability (Survives DC outages)</a:t>
            </a:r>
          </a:p>
          <a:p>
            <a:r>
              <a:rPr lang="en-US" sz="1400" dirty="0">
                <a:solidFill>
                  <a:schemeClr val="accent6"/>
                </a:solidFill>
                <a:cs typeface="Calibri"/>
              </a:rPr>
              <a:t>Zero data loss</a:t>
            </a:r>
            <a:r>
              <a:rPr lang="en-US" sz="1400" dirty="0">
                <a:solidFill>
                  <a:schemeClr val="accent6"/>
                </a:solidFill>
                <a:highlight>
                  <a:srgbClr val="FF0000"/>
                </a:highlight>
                <a:cs typeface="Calibri"/>
              </a:rPr>
              <a:t> </a:t>
            </a:r>
            <a:r>
              <a:rPr lang="en-US" sz="1400" u="sng" dirty="0">
                <a:highlight>
                  <a:srgbClr val="FF0000"/>
                </a:highlight>
                <a:cs typeface="Calibri"/>
              </a:rPr>
              <a:t>AND</a:t>
            </a:r>
            <a:r>
              <a:rPr lang="en-US" sz="1400" dirty="0">
                <a:highlight>
                  <a:srgbClr val="FF0000"/>
                </a:highlight>
                <a:cs typeface="Calibri"/>
              </a:rPr>
              <a:t> </a:t>
            </a:r>
            <a:r>
              <a:rPr lang="en-US" sz="1400" dirty="0">
                <a:solidFill>
                  <a:schemeClr val="accent6"/>
                </a:solidFill>
                <a:cs typeface="Calibri"/>
              </a:rPr>
              <a:t>zero downtime</a:t>
            </a:r>
          </a:p>
          <a:p>
            <a:r>
              <a:rPr lang="en-US" sz="1400" dirty="0">
                <a:solidFill>
                  <a:schemeClr val="accent6"/>
                </a:solidFill>
                <a:cs typeface="Calibri"/>
              </a:rPr>
              <a:t>Automatic client fail-over</a:t>
            </a:r>
          </a:p>
          <a:p>
            <a:r>
              <a:rPr lang="en-US" sz="1400" dirty="0">
                <a:solidFill>
                  <a:schemeClr val="accent6"/>
                </a:solidFill>
                <a:cs typeface="Calibri"/>
              </a:rPr>
              <a:t>Works well in cloud and on premise.</a:t>
            </a:r>
          </a:p>
          <a:p>
            <a:r>
              <a:rPr lang="en-US" sz="1400" dirty="0">
                <a:solidFill>
                  <a:schemeClr val="accent6"/>
                </a:solidFill>
                <a:cs typeface="Calibri"/>
              </a:rPr>
              <a:t>No External tools needed.</a:t>
            </a:r>
          </a:p>
          <a:p>
            <a:r>
              <a:rPr lang="en-US" sz="1400" dirty="0">
                <a:solidFill>
                  <a:srgbClr val="FF0000"/>
                </a:solidFill>
                <a:cs typeface="Calibri"/>
              </a:rPr>
              <a:t>Requires low latency.</a:t>
            </a:r>
          </a:p>
          <a:p>
            <a:r>
              <a:rPr lang="en-US" sz="1400" dirty="0">
                <a:solidFill>
                  <a:srgbClr val="FF0000"/>
                </a:solidFill>
                <a:cs typeface="Calibri"/>
              </a:rPr>
              <a:t>Requires 3 DCs (quorum/split brain)</a:t>
            </a:r>
          </a:p>
          <a:p>
            <a:r>
              <a:rPr lang="en-US" sz="1400" dirty="0">
                <a:solidFill>
                  <a:srgbClr val="FF0000"/>
                </a:solidFill>
                <a:cs typeface="Calibri"/>
              </a:rPr>
              <a:t>Complex to configure and operate</a:t>
            </a:r>
          </a:p>
        </p:txBody>
      </p:sp>
    </p:spTree>
    <p:extLst>
      <p:ext uri="{BB962C8B-B14F-4D97-AF65-F5344CB8AC3E}">
        <p14:creationId xmlns:p14="http://schemas.microsoft.com/office/powerpoint/2010/main" val="1379048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651F06D-485B-4F98-A8DA-B6DFE2C97A7B}"/>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Stretch Cluster</a:t>
            </a:r>
          </a:p>
        </p:txBody>
      </p:sp>
      <p:pic>
        <p:nvPicPr>
          <p:cNvPr id="5" name="Picture 4">
            <a:extLst>
              <a:ext uri="{FF2B5EF4-FFF2-40B4-BE49-F238E27FC236}">
                <a16:creationId xmlns:a16="http://schemas.microsoft.com/office/drawing/2014/main" id="{D6C0BC66-60ED-402A-B43E-A614D794F734}"/>
              </a:ext>
            </a:extLst>
          </p:cNvPr>
          <p:cNvPicPr>
            <a:picLocks noChangeAspect="1"/>
          </p:cNvPicPr>
          <p:nvPr/>
        </p:nvPicPr>
        <p:blipFill>
          <a:blip r:embed="rId2"/>
          <a:stretch>
            <a:fillRect/>
          </a:stretch>
        </p:blipFill>
        <p:spPr>
          <a:xfrm>
            <a:off x="4502428" y="1170954"/>
            <a:ext cx="7225748" cy="4516091"/>
          </a:xfrm>
          <a:prstGeom prst="rect">
            <a:avLst/>
          </a:prstGeom>
        </p:spPr>
      </p:pic>
    </p:spTree>
    <p:extLst>
      <p:ext uri="{BB962C8B-B14F-4D97-AF65-F5344CB8AC3E}">
        <p14:creationId xmlns:p14="http://schemas.microsoft.com/office/powerpoint/2010/main" val="1202771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Shape 5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651F06D-485B-4F98-A8DA-B6DFE2C97A7B}"/>
              </a:ext>
            </a:extLst>
          </p:cNvPr>
          <p:cNvSpPr>
            <a:spLocks noGrp="1"/>
          </p:cNvSpPr>
          <p:nvPr>
            <p:ph type="title"/>
          </p:nvPr>
        </p:nvSpPr>
        <p:spPr>
          <a:xfrm>
            <a:off x="578888" y="1404720"/>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Stretch Cluster – Rack Awareness</a:t>
            </a:r>
          </a:p>
        </p:txBody>
      </p:sp>
      <p:pic>
        <p:nvPicPr>
          <p:cNvPr id="3" name="Picture 2">
            <a:extLst>
              <a:ext uri="{FF2B5EF4-FFF2-40B4-BE49-F238E27FC236}">
                <a16:creationId xmlns:a16="http://schemas.microsoft.com/office/drawing/2014/main" id="{89D61A69-FD09-4A2B-8219-E3086CCA3A0C}"/>
              </a:ext>
            </a:extLst>
          </p:cNvPr>
          <p:cNvPicPr>
            <a:picLocks noChangeAspect="1"/>
          </p:cNvPicPr>
          <p:nvPr/>
        </p:nvPicPr>
        <p:blipFill>
          <a:blip r:embed="rId2"/>
          <a:stretch>
            <a:fillRect/>
          </a:stretch>
        </p:blipFill>
        <p:spPr>
          <a:xfrm>
            <a:off x="4502428" y="1189018"/>
            <a:ext cx="7225748" cy="4479964"/>
          </a:xfrm>
          <a:prstGeom prst="rect">
            <a:avLst/>
          </a:prstGeom>
        </p:spPr>
      </p:pic>
    </p:spTree>
    <p:extLst>
      <p:ext uri="{BB962C8B-B14F-4D97-AF65-F5344CB8AC3E}">
        <p14:creationId xmlns:p14="http://schemas.microsoft.com/office/powerpoint/2010/main" val="1216617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5F5687F4D64894DAC814A8612FDE172" ma:contentTypeVersion="13" ma:contentTypeDescription="Create a new document." ma:contentTypeScope="" ma:versionID="00bd1aa92e05f6562b610047b6bf1d09">
  <xsd:schema xmlns:xsd="http://www.w3.org/2001/XMLSchema" xmlns:xs="http://www.w3.org/2001/XMLSchema" xmlns:p="http://schemas.microsoft.com/office/2006/metadata/properties" xmlns:ns2="87ee4754-66c8-419f-b2cf-a0d9a53e92d4" xmlns:ns3="1ab71065-367a-46f6-870a-95e5fc1eff0d" targetNamespace="http://schemas.microsoft.com/office/2006/metadata/properties" ma:root="true" ma:fieldsID="ab9f4f88eacf953b4ad9bdf1f9051da0" ns2:_="" ns3:_="">
    <xsd:import namespace="87ee4754-66c8-419f-b2cf-a0d9a53e92d4"/>
    <xsd:import namespace="1ab71065-367a-46f6-870a-95e5fc1eff0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EventHashCode" minOccurs="0"/>
                <xsd:element ref="ns2:MediaServiceGenerationTime" minOccurs="0"/>
                <xsd:element ref="ns2:MediaServiceAutoKeyPoints" minOccurs="0"/>
                <xsd:element ref="ns2:MediaServiceKeyPoints" minOccurs="0"/>
                <xsd:element ref="ns2:MediaServiceAutoTags" minOccurs="0"/>
                <xsd:element ref="ns2:MediaServiceOCR"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ee4754-66c8-419f-b2cf-a0d9a53e92d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ab71065-367a-46f6-870a-95e5fc1eff0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657D05F-D51B-4571-AFF5-63A403CC56CD}">
  <ds:schemaRefs>
    <ds:schemaRef ds:uri="http://schemas.microsoft.com/sharepoint/v3/contenttype/forms"/>
  </ds:schemaRefs>
</ds:datastoreItem>
</file>

<file path=customXml/itemProps2.xml><?xml version="1.0" encoding="utf-8"?>
<ds:datastoreItem xmlns:ds="http://schemas.openxmlformats.org/officeDocument/2006/customXml" ds:itemID="{5D90C9DF-175C-457D-9E2D-C1740116F636}">
  <ds:schemaRefs>
    <ds:schemaRef ds:uri="1ab71065-367a-46f6-870a-95e5fc1eff0d"/>
    <ds:schemaRef ds:uri="87ee4754-66c8-419f-b2cf-a0d9a53e92d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C96219C-D4B0-46F6-A630-BAF569D3C2F6}">
  <ds:schemaRefs>
    <ds:schemaRef ds:uri="http://schemas.microsoft.com/office/2006/metadata/properties"/>
    <ds:schemaRef ds:uri="1ab71065-367a-46f6-870a-95e5fc1eff0d"/>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http://purl.org/dc/elements/1.1/"/>
    <ds:schemaRef ds:uri="87ee4754-66c8-419f-b2cf-a0d9a53e92d4"/>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1243</TotalTime>
  <Words>2460</Words>
  <Application>Microsoft Office PowerPoint</Application>
  <PresentationFormat>Widescreen</PresentationFormat>
  <Paragraphs>337</Paragraphs>
  <Slides>22</Slides>
  <Notes>4</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Stretch Cluster</vt:lpstr>
      <vt:lpstr>Why Multi-Region/DC?</vt:lpstr>
      <vt:lpstr>PowerPoint Presentation</vt:lpstr>
      <vt:lpstr>Advantages of stretch cluster</vt:lpstr>
      <vt:lpstr>Disadvantages of stretch cluster</vt:lpstr>
      <vt:lpstr>PowerPoint Presentation</vt:lpstr>
      <vt:lpstr>PowerPoint Presentation</vt:lpstr>
      <vt:lpstr>Stretch Cluster</vt:lpstr>
      <vt:lpstr>Stretch Cluster – Rack Awareness</vt:lpstr>
      <vt:lpstr>Stretch Cluster – Disaster in one DC.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Solution not recommended, why?</vt:lpstr>
      <vt:lpstr>PowerPoint Presentation</vt:lpstr>
      <vt:lpstr>Which architecture to be considered?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Ajith R Nair</dc:creator>
  <cp:lastModifiedBy>Chetan N</cp:lastModifiedBy>
  <cp:revision>37</cp:revision>
  <dcterms:created xsi:type="dcterms:W3CDTF">2020-12-09T18:25:41Z</dcterms:created>
  <dcterms:modified xsi:type="dcterms:W3CDTF">2021-07-28T07:55:53Z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0x010100A5F5687F4D64894DAC814A8612FDE172</vt:lpwstr>
  </property>
</Properties>
</file>