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3C239D-9768-4920-89E2-46EA98CEFA82}"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7B4A2-5176-4026-B142-B0011D808ECE}" type="slidenum">
              <a:rPr lang="en-IN" smtClean="0"/>
              <a:t>‹#›</a:t>
            </a:fld>
            <a:endParaRPr lang="en-IN"/>
          </a:p>
        </p:txBody>
      </p:sp>
    </p:spTree>
    <p:extLst>
      <p:ext uri="{BB962C8B-B14F-4D97-AF65-F5344CB8AC3E}">
        <p14:creationId xmlns:p14="http://schemas.microsoft.com/office/powerpoint/2010/main" val="754771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C239D-9768-4920-89E2-46EA98CEFA82}"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7B4A2-5176-4026-B142-B0011D808ECE}" type="slidenum">
              <a:rPr lang="en-IN" smtClean="0"/>
              <a:t>‹#›</a:t>
            </a:fld>
            <a:endParaRPr lang="en-IN"/>
          </a:p>
        </p:txBody>
      </p:sp>
    </p:spTree>
    <p:extLst>
      <p:ext uri="{BB962C8B-B14F-4D97-AF65-F5344CB8AC3E}">
        <p14:creationId xmlns:p14="http://schemas.microsoft.com/office/powerpoint/2010/main" val="190659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C239D-9768-4920-89E2-46EA98CEFA82}"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7B4A2-5176-4026-B142-B0011D808EC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19333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C239D-9768-4920-89E2-46EA98CEFA82}"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7B4A2-5176-4026-B142-B0011D808ECE}" type="slidenum">
              <a:rPr lang="en-IN" smtClean="0"/>
              <a:t>‹#›</a:t>
            </a:fld>
            <a:endParaRPr lang="en-IN"/>
          </a:p>
        </p:txBody>
      </p:sp>
    </p:spTree>
    <p:extLst>
      <p:ext uri="{BB962C8B-B14F-4D97-AF65-F5344CB8AC3E}">
        <p14:creationId xmlns:p14="http://schemas.microsoft.com/office/powerpoint/2010/main" val="4277154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C239D-9768-4920-89E2-46EA98CEFA82}"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7B4A2-5176-4026-B142-B0011D808EC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05016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C239D-9768-4920-89E2-46EA98CEFA82}"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7B4A2-5176-4026-B142-B0011D808ECE}" type="slidenum">
              <a:rPr lang="en-IN" smtClean="0"/>
              <a:t>‹#›</a:t>
            </a:fld>
            <a:endParaRPr lang="en-IN"/>
          </a:p>
        </p:txBody>
      </p:sp>
    </p:spTree>
    <p:extLst>
      <p:ext uri="{BB962C8B-B14F-4D97-AF65-F5344CB8AC3E}">
        <p14:creationId xmlns:p14="http://schemas.microsoft.com/office/powerpoint/2010/main" val="1781296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C239D-9768-4920-89E2-46EA98CEFA82}"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7B4A2-5176-4026-B142-B0011D808ECE}" type="slidenum">
              <a:rPr lang="en-IN" smtClean="0"/>
              <a:t>‹#›</a:t>
            </a:fld>
            <a:endParaRPr lang="en-IN"/>
          </a:p>
        </p:txBody>
      </p:sp>
    </p:spTree>
    <p:extLst>
      <p:ext uri="{BB962C8B-B14F-4D97-AF65-F5344CB8AC3E}">
        <p14:creationId xmlns:p14="http://schemas.microsoft.com/office/powerpoint/2010/main" val="449226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C239D-9768-4920-89E2-46EA98CEFA82}"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7B4A2-5176-4026-B142-B0011D808ECE}" type="slidenum">
              <a:rPr lang="en-IN" smtClean="0"/>
              <a:t>‹#›</a:t>
            </a:fld>
            <a:endParaRPr lang="en-IN"/>
          </a:p>
        </p:txBody>
      </p:sp>
    </p:spTree>
    <p:extLst>
      <p:ext uri="{BB962C8B-B14F-4D97-AF65-F5344CB8AC3E}">
        <p14:creationId xmlns:p14="http://schemas.microsoft.com/office/powerpoint/2010/main" val="725442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C239D-9768-4920-89E2-46EA98CEFA82}"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7B4A2-5176-4026-B142-B0011D808ECE}" type="slidenum">
              <a:rPr lang="en-IN" smtClean="0"/>
              <a:t>‹#›</a:t>
            </a:fld>
            <a:endParaRPr lang="en-IN"/>
          </a:p>
        </p:txBody>
      </p:sp>
    </p:spTree>
    <p:extLst>
      <p:ext uri="{BB962C8B-B14F-4D97-AF65-F5344CB8AC3E}">
        <p14:creationId xmlns:p14="http://schemas.microsoft.com/office/powerpoint/2010/main" val="937326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C239D-9768-4920-89E2-46EA98CEFA82}"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7B4A2-5176-4026-B142-B0011D808ECE}" type="slidenum">
              <a:rPr lang="en-IN" smtClean="0"/>
              <a:t>‹#›</a:t>
            </a:fld>
            <a:endParaRPr lang="en-IN"/>
          </a:p>
        </p:txBody>
      </p:sp>
    </p:spTree>
    <p:extLst>
      <p:ext uri="{BB962C8B-B14F-4D97-AF65-F5344CB8AC3E}">
        <p14:creationId xmlns:p14="http://schemas.microsoft.com/office/powerpoint/2010/main" val="2597004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3C239D-9768-4920-89E2-46EA98CEFA82}" type="datetimeFigureOut">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A7B4A2-5176-4026-B142-B0011D808ECE}" type="slidenum">
              <a:rPr lang="en-IN" smtClean="0"/>
              <a:t>‹#›</a:t>
            </a:fld>
            <a:endParaRPr lang="en-IN"/>
          </a:p>
        </p:txBody>
      </p:sp>
    </p:spTree>
    <p:extLst>
      <p:ext uri="{BB962C8B-B14F-4D97-AF65-F5344CB8AC3E}">
        <p14:creationId xmlns:p14="http://schemas.microsoft.com/office/powerpoint/2010/main" val="3299600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3C239D-9768-4920-89E2-46EA98CEFA82}" type="datetimeFigureOut">
              <a:rPr lang="en-IN" smtClean="0"/>
              <a:t>17-10-2024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A7B4A2-5176-4026-B142-B0011D808ECE}" type="slidenum">
              <a:rPr lang="en-IN" smtClean="0"/>
              <a:t>‹#›</a:t>
            </a:fld>
            <a:endParaRPr lang="en-IN"/>
          </a:p>
        </p:txBody>
      </p:sp>
    </p:spTree>
    <p:extLst>
      <p:ext uri="{BB962C8B-B14F-4D97-AF65-F5344CB8AC3E}">
        <p14:creationId xmlns:p14="http://schemas.microsoft.com/office/powerpoint/2010/main" val="3939401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3C239D-9768-4920-89E2-46EA98CEFA82}" type="datetimeFigureOut">
              <a:rPr lang="en-IN" smtClean="0"/>
              <a:t>17-10-2024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A7B4A2-5176-4026-B142-B0011D808ECE}" type="slidenum">
              <a:rPr lang="en-IN" smtClean="0"/>
              <a:t>‹#›</a:t>
            </a:fld>
            <a:endParaRPr lang="en-IN"/>
          </a:p>
        </p:txBody>
      </p:sp>
    </p:spTree>
    <p:extLst>
      <p:ext uri="{BB962C8B-B14F-4D97-AF65-F5344CB8AC3E}">
        <p14:creationId xmlns:p14="http://schemas.microsoft.com/office/powerpoint/2010/main" val="3185606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C239D-9768-4920-89E2-46EA98CEFA82}" type="datetimeFigureOut">
              <a:rPr lang="en-IN" smtClean="0"/>
              <a:t>17-10-2024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A7B4A2-5176-4026-B142-B0011D808ECE}" type="slidenum">
              <a:rPr lang="en-IN" smtClean="0"/>
              <a:t>‹#›</a:t>
            </a:fld>
            <a:endParaRPr lang="en-IN"/>
          </a:p>
        </p:txBody>
      </p:sp>
    </p:spTree>
    <p:extLst>
      <p:ext uri="{BB962C8B-B14F-4D97-AF65-F5344CB8AC3E}">
        <p14:creationId xmlns:p14="http://schemas.microsoft.com/office/powerpoint/2010/main" val="734190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3C239D-9768-4920-89E2-46EA98CEFA82}" type="datetimeFigureOut">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A7B4A2-5176-4026-B142-B0011D808ECE}" type="slidenum">
              <a:rPr lang="en-IN" smtClean="0"/>
              <a:t>‹#›</a:t>
            </a:fld>
            <a:endParaRPr lang="en-IN"/>
          </a:p>
        </p:txBody>
      </p:sp>
    </p:spTree>
    <p:extLst>
      <p:ext uri="{BB962C8B-B14F-4D97-AF65-F5344CB8AC3E}">
        <p14:creationId xmlns:p14="http://schemas.microsoft.com/office/powerpoint/2010/main" val="3676254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3C239D-9768-4920-89E2-46EA98CEFA82}" type="datetimeFigureOut">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A7B4A2-5176-4026-B142-B0011D808ECE}" type="slidenum">
              <a:rPr lang="en-IN" smtClean="0"/>
              <a:t>‹#›</a:t>
            </a:fld>
            <a:endParaRPr lang="en-IN"/>
          </a:p>
        </p:txBody>
      </p:sp>
    </p:spTree>
    <p:extLst>
      <p:ext uri="{BB962C8B-B14F-4D97-AF65-F5344CB8AC3E}">
        <p14:creationId xmlns:p14="http://schemas.microsoft.com/office/powerpoint/2010/main" val="2787384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23C239D-9768-4920-89E2-46EA98CEFA82}" type="datetimeFigureOut">
              <a:rPr lang="en-IN" smtClean="0"/>
              <a:t>17-10-2024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A7B4A2-5176-4026-B142-B0011D808ECE}" type="slidenum">
              <a:rPr lang="en-IN" smtClean="0"/>
              <a:t>‹#›</a:t>
            </a:fld>
            <a:endParaRPr lang="en-IN"/>
          </a:p>
        </p:txBody>
      </p:sp>
    </p:spTree>
    <p:extLst>
      <p:ext uri="{BB962C8B-B14F-4D97-AF65-F5344CB8AC3E}">
        <p14:creationId xmlns:p14="http://schemas.microsoft.com/office/powerpoint/2010/main" val="3021656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A203E-AD0F-42CC-9D88-601FA1788A1A}"/>
              </a:ext>
            </a:extLst>
          </p:cNvPr>
          <p:cNvSpPr>
            <a:spLocks noGrp="1"/>
          </p:cNvSpPr>
          <p:nvPr>
            <p:ph type="ctrTitle"/>
          </p:nvPr>
        </p:nvSpPr>
        <p:spPr>
          <a:xfrm>
            <a:off x="1524000" y="1122362"/>
            <a:ext cx="9144000" cy="4069069"/>
          </a:xfrm>
        </p:spPr>
        <p:txBody>
          <a:bodyPr>
            <a:normAutofit/>
          </a:bodyPr>
          <a:lstStyle/>
          <a:p>
            <a:r>
              <a:rPr lang="en-US" b="1" dirty="0"/>
              <a:t>SDLC</a:t>
            </a:r>
            <a:br>
              <a:rPr lang="en-US" b="1" dirty="0"/>
            </a:br>
            <a:r>
              <a:rPr lang="en-US" b="1" dirty="0"/>
              <a:t>(</a:t>
            </a:r>
            <a:r>
              <a:rPr lang="en-IN" b="1" dirty="0"/>
              <a:t>Software Development Life Cycle</a:t>
            </a:r>
            <a:r>
              <a:rPr lang="en-US" b="1" dirty="0"/>
              <a:t>)</a:t>
            </a:r>
            <a:br>
              <a:rPr lang="en-US" b="1" dirty="0"/>
            </a:br>
            <a:endParaRPr lang="en-IN" b="1" dirty="0"/>
          </a:p>
        </p:txBody>
      </p:sp>
    </p:spTree>
    <p:extLst>
      <p:ext uri="{BB962C8B-B14F-4D97-AF65-F5344CB8AC3E}">
        <p14:creationId xmlns:p14="http://schemas.microsoft.com/office/powerpoint/2010/main" val="1572419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1CAF-0797-C85B-3F1C-EF3C836CAAB8}"/>
              </a:ext>
            </a:extLst>
          </p:cNvPr>
          <p:cNvSpPr>
            <a:spLocks noGrp="1"/>
          </p:cNvSpPr>
          <p:nvPr>
            <p:ph type="title"/>
          </p:nvPr>
        </p:nvSpPr>
        <p:spPr/>
        <p:txBody>
          <a:bodyPr/>
          <a:lstStyle/>
          <a:p>
            <a:r>
              <a:rPr lang="en-US" dirty="0"/>
              <a:t>SDLC MODELS</a:t>
            </a:r>
            <a:endParaRPr lang="en-IN" dirty="0"/>
          </a:p>
        </p:txBody>
      </p:sp>
      <p:sp>
        <p:nvSpPr>
          <p:cNvPr id="3" name="Content Placeholder 2">
            <a:extLst>
              <a:ext uri="{FF2B5EF4-FFF2-40B4-BE49-F238E27FC236}">
                <a16:creationId xmlns:a16="http://schemas.microsoft.com/office/drawing/2014/main" id="{302F642E-C647-CA29-79D2-B172AA2FC754}"/>
              </a:ext>
            </a:extLst>
          </p:cNvPr>
          <p:cNvSpPr>
            <a:spLocks noGrp="1"/>
          </p:cNvSpPr>
          <p:nvPr>
            <p:ph idx="1"/>
          </p:nvPr>
        </p:nvSpPr>
        <p:spPr>
          <a:xfrm>
            <a:off x="677334" y="1524000"/>
            <a:ext cx="8596668" cy="4906297"/>
          </a:xfrm>
        </p:spPr>
        <p:txBody>
          <a:bodyPr>
            <a:normAutofit/>
          </a:bodyPr>
          <a:lstStyle/>
          <a:p>
            <a:r>
              <a:rPr lang="en-US" b="1" dirty="0"/>
              <a:t>1. Waterfall Model</a:t>
            </a:r>
          </a:p>
          <a:p>
            <a:r>
              <a:rPr lang="en-US" dirty="0"/>
              <a:t>The </a:t>
            </a:r>
            <a:r>
              <a:rPr lang="en-US" b="1" dirty="0"/>
              <a:t>Waterfall model</a:t>
            </a:r>
            <a:r>
              <a:rPr lang="en-US" dirty="0"/>
              <a:t> is one of the oldest and most straightforward models in software development. It follows a linear and sequential approach where each phase must be completed before the next phase begins.</a:t>
            </a:r>
          </a:p>
          <a:p>
            <a:r>
              <a:rPr lang="en-IN" dirty="0"/>
              <a:t>2. </a:t>
            </a:r>
            <a:r>
              <a:rPr lang="en-IN" b="1" dirty="0"/>
              <a:t>V-Model (Validation and Verification Model)</a:t>
            </a:r>
            <a:endParaRPr lang="en-US" dirty="0"/>
          </a:p>
          <a:p>
            <a:r>
              <a:rPr lang="en-US" dirty="0"/>
              <a:t>The </a:t>
            </a:r>
            <a:r>
              <a:rPr lang="en-US" b="1" dirty="0"/>
              <a:t>V-Model</a:t>
            </a:r>
            <a:r>
              <a:rPr lang="en-US" dirty="0"/>
              <a:t> is an extension of the Waterfall model and is based on the notion that each development stage has a corresponding testing phase. It emphasizes verification and validation.</a:t>
            </a:r>
          </a:p>
          <a:p>
            <a:r>
              <a:rPr lang="en-US" b="1" dirty="0"/>
              <a:t>3. Iterative Model</a:t>
            </a:r>
          </a:p>
          <a:p>
            <a:r>
              <a:rPr lang="en-US" dirty="0"/>
              <a:t>The </a:t>
            </a:r>
            <a:r>
              <a:rPr lang="en-US" b="1" dirty="0"/>
              <a:t>Iterative Model</a:t>
            </a:r>
            <a:r>
              <a:rPr lang="en-US" dirty="0"/>
              <a:t> involves developing an initial version of the software with partial functionality, then improving it through repeated cycles or iterations. Each iteration builds on the previous one until the software meets all requirements.</a:t>
            </a:r>
          </a:p>
          <a:p>
            <a:endParaRPr lang="en-IN" dirty="0"/>
          </a:p>
        </p:txBody>
      </p:sp>
    </p:spTree>
    <p:extLst>
      <p:ext uri="{BB962C8B-B14F-4D97-AF65-F5344CB8AC3E}">
        <p14:creationId xmlns:p14="http://schemas.microsoft.com/office/powerpoint/2010/main" val="657941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6B49DB-7021-083A-8F12-F1D2172505A1}"/>
              </a:ext>
            </a:extLst>
          </p:cNvPr>
          <p:cNvSpPr>
            <a:spLocks noGrp="1"/>
          </p:cNvSpPr>
          <p:nvPr>
            <p:ph idx="1"/>
          </p:nvPr>
        </p:nvSpPr>
        <p:spPr>
          <a:xfrm>
            <a:off x="677334" y="501445"/>
            <a:ext cx="8596668" cy="5539917"/>
          </a:xfrm>
        </p:spPr>
        <p:txBody>
          <a:bodyPr>
            <a:normAutofit lnSpcReduction="10000"/>
          </a:bodyPr>
          <a:lstStyle/>
          <a:p>
            <a:r>
              <a:rPr lang="en-US" b="1" dirty="0"/>
              <a:t>4. Spiral Model</a:t>
            </a:r>
          </a:p>
          <a:p>
            <a:r>
              <a:rPr lang="en-US" dirty="0"/>
              <a:t>The </a:t>
            </a:r>
            <a:r>
              <a:rPr lang="en-US" b="1" dirty="0"/>
              <a:t>Spiral Model</a:t>
            </a:r>
            <a:r>
              <a:rPr lang="en-US" dirty="0"/>
              <a:t> combines iterative development with the Waterfall model's systematic steps and risk analysis. It's ideal for large, complex, and high-risk projects.</a:t>
            </a:r>
          </a:p>
          <a:p>
            <a:r>
              <a:rPr lang="en-US" b="1" dirty="0"/>
              <a:t>5. Agile Model</a:t>
            </a:r>
          </a:p>
          <a:p>
            <a:r>
              <a:rPr lang="en-US" dirty="0"/>
              <a:t>The </a:t>
            </a:r>
            <a:r>
              <a:rPr lang="en-US" b="1" dirty="0"/>
              <a:t>Agile Model</a:t>
            </a:r>
            <a:r>
              <a:rPr lang="en-US" dirty="0"/>
              <a:t> emphasizes iterative development, collaboration between cross-functional teams, and flexibility in responding to changes. It breaks the development process into small, manageable pieces (called sprints) that are completed in fixed timeframes (usually 2-4 weeks).</a:t>
            </a:r>
          </a:p>
          <a:p>
            <a:r>
              <a:rPr lang="en-US" b="1" dirty="0"/>
              <a:t>6. Scrum Model (Agile Framework)</a:t>
            </a:r>
          </a:p>
          <a:p>
            <a:r>
              <a:rPr lang="en-US" dirty="0"/>
              <a:t>Scrum is a type of Agile methodology focusing on incremental progress through short cycles known as sprints. Each sprint results in a potentially shippable product increment.</a:t>
            </a:r>
          </a:p>
          <a:p>
            <a:endParaRPr lang="en-IN" dirty="0"/>
          </a:p>
          <a:p>
            <a:endParaRPr lang="en-IN" dirty="0"/>
          </a:p>
          <a:p>
            <a:r>
              <a:rPr lang="en-US"/>
              <a:t>Each SDLC model has its strengths and weaknesses, and the choice depends on project needs, resources, and risks.</a:t>
            </a:r>
            <a:endParaRPr lang="en-IN" dirty="0"/>
          </a:p>
        </p:txBody>
      </p:sp>
    </p:spTree>
    <p:extLst>
      <p:ext uri="{BB962C8B-B14F-4D97-AF65-F5344CB8AC3E}">
        <p14:creationId xmlns:p14="http://schemas.microsoft.com/office/powerpoint/2010/main" val="2673501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BCA99-DA5F-DEF7-AC9E-BCA623859F9F}"/>
              </a:ext>
            </a:extLst>
          </p:cNvPr>
          <p:cNvSpPr>
            <a:spLocks noGrp="1"/>
          </p:cNvSpPr>
          <p:nvPr>
            <p:ph type="title"/>
          </p:nvPr>
        </p:nvSpPr>
        <p:spPr/>
        <p:txBody>
          <a:bodyPr/>
          <a:lstStyle/>
          <a:p>
            <a:r>
              <a:rPr lang="en-US" b="1" dirty="0"/>
              <a:t>What is SDLC</a:t>
            </a:r>
            <a:endParaRPr lang="en-IN" b="1" dirty="0"/>
          </a:p>
        </p:txBody>
      </p:sp>
      <p:sp>
        <p:nvSpPr>
          <p:cNvPr id="3" name="Content Placeholder 2">
            <a:extLst>
              <a:ext uri="{FF2B5EF4-FFF2-40B4-BE49-F238E27FC236}">
                <a16:creationId xmlns:a16="http://schemas.microsoft.com/office/drawing/2014/main" id="{719F3606-D5CD-FB58-4718-2AD4E81F36D6}"/>
              </a:ext>
            </a:extLst>
          </p:cNvPr>
          <p:cNvSpPr>
            <a:spLocks noGrp="1"/>
          </p:cNvSpPr>
          <p:nvPr>
            <p:ph idx="1"/>
          </p:nvPr>
        </p:nvSpPr>
        <p:spPr/>
        <p:txBody>
          <a:bodyPr>
            <a:normAutofit/>
          </a:bodyPr>
          <a:lstStyle/>
          <a:p>
            <a:r>
              <a:rPr lang="en-US" dirty="0"/>
              <a:t>The </a:t>
            </a:r>
            <a:r>
              <a:rPr lang="en-US" b="1" dirty="0"/>
              <a:t>Software Development Life Cycle (SDLC)</a:t>
            </a:r>
            <a:r>
              <a:rPr lang="en-US" dirty="0"/>
              <a:t> is a systematic process used for developing high-quality software. It breaks down the software development process into distinct phases that ensure the project is properly planned, executed, tested, and maintained. Each phase is crucial and provides the foundation for the next, resulting in a robust, reliable software product that meets user requirements and business needs.</a:t>
            </a:r>
            <a:endParaRPr lang="en-IN" dirty="0"/>
          </a:p>
        </p:txBody>
      </p:sp>
    </p:spTree>
    <p:extLst>
      <p:ext uri="{BB962C8B-B14F-4D97-AF65-F5344CB8AC3E}">
        <p14:creationId xmlns:p14="http://schemas.microsoft.com/office/powerpoint/2010/main" val="1015650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66E08-9649-38EE-07FC-691AA6F92348}"/>
              </a:ext>
            </a:extLst>
          </p:cNvPr>
          <p:cNvSpPr>
            <a:spLocks noGrp="1"/>
          </p:cNvSpPr>
          <p:nvPr>
            <p:ph type="title"/>
          </p:nvPr>
        </p:nvSpPr>
        <p:spPr/>
        <p:txBody>
          <a:bodyPr/>
          <a:lstStyle/>
          <a:p>
            <a:r>
              <a:rPr lang="en-US" b="1" dirty="0"/>
              <a:t>Phases of SDLC</a:t>
            </a:r>
            <a:endParaRPr lang="en-IN" b="1" dirty="0"/>
          </a:p>
        </p:txBody>
      </p:sp>
      <p:sp>
        <p:nvSpPr>
          <p:cNvPr id="3" name="Content Placeholder 2">
            <a:extLst>
              <a:ext uri="{FF2B5EF4-FFF2-40B4-BE49-F238E27FC236}">
                <a16:creationId xmlns:a16="http://schemas.microsoft.com/office/drawing/2014/main" id="{E738D069-0DC2-FA99-DBFD-BD2C9C401EF5}"/>
              </a:ext>
            </a:extLst>
          </p:cNvPr>
          <p:cNvSpPr>
            <a:spLocks noGrp="1"/>
          </p:cNvSpPr>
          <p:nvPr>
            <p:ph idx="1"/>
          </p:nvPr>
        </p:nvSpPr>
        <p:spPr/>
        <p:txBody>
          <a:bodyPr/>
          <a:lstStyle/>
          <a:p>
            <a:pPr marL="514350" indent="-514350">
              <a:buAutoNum type="arabicPeriod"/>
            </a:pPr>
            <a:r>
              <a:rPr lang="en-US" b="1" dirty="0"/>
              <a:t>Requirement Gathering and Analysis</a:t>
            </a:r>
            <a:endParaRPr lang="en-IN" b="1" dirty="0"/>
          </a:p>
          <a:p>
            <a:pPr marL="514350" indent="-514350">
              <a:buAutoNum type="arabicPeriod"/>
            </a:pPr>
            <a:r>
              <a:rPr lang="en-IN" b="1" dirty="0"/>
              <a:t>Design</a:t>
            </a:r>
          </a:p>
          <a:p>
            <a:pPr marL="514350" indent="-514350">
              <a:buFont typeface="Arial" panose="020B0604020202020204" pitchFamily="34" charset="0"/>
              <a:buAutoNum type="arabicPeriod"/>
            </a:pPr>
            <a:r>
              <a:rPr lang="en-IN" b="1" dirty="0"/>
              <a:t>Development (Coding)</a:t>
            </a:r>
          </a:p>
          <a:p>
            <a:pPr marL="514350" indent="-514350">
              <a:buAutoNum type="arabicPeriod"/>
            </a:pPr>
            <a:r>
              <a:rPr lang="en-IN" b="1" dirty="0"/>
              <a:t>Testing</a:t>
            </a:r>
          </a:p>
          <a:p>
            <a:pPr marL="514350" indent="-514350">
              <a:buAutoNum type="arabicPeriod"/>
            </a:pPr>
            <a:r>
              <a:rPr lang="en-IN" b="1" dirty="0"/>
              <a:t>Deployment</a:t>
            </a:r>
          </a:p>
          <a:p>
            <a:pPr marL="514350" indent="-514350">
              <a:buAutoNum type="arabicPeriod"/>
            </a:pPr>
            <a:r>
              <a:rPr lang="en-IN" b="1" dirty="0"/>
              <a:t>Maintenance</a:t>
            </a:r>
          </a:p>
        </p:txBody>
      </p:sp>
      <p:pic>
        <p:nvPicPr>
          <p:cNvPr id="14" name="Picture 13">
            <a:extLst>
              <a:ext uri="{FF2B5EF4-FFF2-40B4-BE49-F238E27FC236}">
                <a16:creationId xmlns:a16="http://schemas.microsoft.com/office/drawing/2014/main" id="{6AB3C9A3-16F4-0321-A4C2-4252D85B5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465" y="2330244"/>
            <a:ext cx="5574890" cy="4162629"/>
          </a:xfrm>
          <a:prstGeom prst="rect">
            <a:avLst/>
          </a:prstGeom>
        </p:spPr>
      </p:pic>
    </p:spTree>
    <p:extLst>
      <p:ext uri="{BB962C8B-B14F-4D97-AF65-F5344CB8AC3E}">
        <p14:creationId xmlns:p14="http://schemas.microsoft.com/office/powerpoint/2010/main" val="1332417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C42B-920C-25C0-CF5E-F4833A8673FB}"/>
              </a:ext>
            </a:extLst>
          </p:cNvPr>
          <p:cNvSpPr>
            <a:spLocks noGrp="1"/>
          </p:cNvSpPr>
          <p:nvPr>
            <p:ph type="title"/>
          </p:nvPr>
        </p:nvSpPr>
        <p:spPr/>
        <p:txBody>
          <a:bodyPr/>
          <a:lstStyle/>
          <a:p>
            <a:r>
              <a:rPr lang="en-US" b="1" dirty="0"/>
              <a:t>1.</a:t>
            </a:r>
            <a:r>
              <a:rPr lang="en-IN" b="1" dirty="0"/>
              <a:t> Requirement Gathering and Analysis</a:t>
            </a:r>
          </a:p>
        </p:txBody>
      </p:sp>
      <p:sp>
        <p:nvSpPr>
          <p:cNvPr id="3" name="Content Placeholder 2">
            <a:extLst>
              <a:ext uri="{FF2B5EF4-FFF2-40B4-BE49-F238E27FC236}">
                <a16:creationId xmlns:a16="http://schemas.microsoft.com/office/drawing/2014/main" id="{603985A8-FCE8-D39D-931D-C6EF3183B823}"/>
              </a:ext>
            </a:extLst>
          </p:cNvPr>
          <p:cNvSpPr>
            <a:spLocks noGrp="1"/>
          </p:cNvSpPr>
          <p:nvPr>
            <p:ph idx="1"/>
          </p:nvPr>
        </p:nvSpPr>
        <p:spPr/>
        <p:txBody>
          <a:bodyPr/>
          <a:lstStyle/>
          <a:p>
            <a:r>
              <a:rPr lang="en-US" dirty="0"/>
              <a:t>It is the first and the most important phase of SDLC</a:t>
            </a:r>
          </a:p>
          <a:p>
            <a:r>
              <a:rPr lang="en-US" dirty="0"/>
              <a:t>In this phase the Business analyst collects the client's requirements</a:t>
            </a:r>
          </a:p>
          <a:p>
            <a:r>
              <a:rPr lang="en-US" dirty="0"/>
              <a:t>Based on that information it is then used to plan the basic project approach, expenditure, risk analysis, technical analysis, etc.</a:t>
            </a:r>
          </a:p>
          <a:p>
            <a:r>
              <a:rPr lang="en-US" dirty="0"/>
              <a:t>After planning a document is prepared called BRS (Business requirement specification)</a:t>
            </a:r>
            <a:endParaRPr lang="en-IN" dirty="0"/>
          </a:p>
        </p:txBody>
      </p:sp>
    </p:spTree>
    <p:extLst>
      <p:ext uri="{BB962C8B-B14F-4D97-AF65-F5344CB8AC3E}">
        <p14:creationId xmlns:p14="http://schemas.microsoft.com/office/powerpoint/2010/main" val="1167847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A04D-AA1C-241B-F91B-612BCE8CAF61}"/>
              </a:ext>
            </a:extLst>
          </p:cNvPr>
          <p:cNvSpPr>
            <a:spLocks noGrp="1"/>
          </p:cNvSpPr>
          <p:nvPr>
            <p:ph type="title"/>
          </p:nvPr>
        </p:nvSpPr>
        <p:spPr/>
        <p:txBody>
          <a:bodyPr/>
          <a:lstStyle/>
          <a:p>
            <a:r>
              <a:rPr lang="en-US" b="1" dirty="0"/>
              <a:t>2.</a:t>
            </a:r>
            <a:r>
              <a:rPr lang="en-IN" b="1" dirty="0"/>
              <a:t> Design</a:t>
            </a:r>
            <a:endParaRPr lang="en-IN" dirty="0"/>
          </a:p>
        </p:txBody>
      </p:sp>
      <p:sp>
        <p:nvSpPr>
          <p:cNvPr id="3" name="Content Placeholder 2">
            <a:extLst>
              <a:ext uri="{FF2B5EF4-FFF2-40B4-BE49-F238E27FC236}">
                <a16:creationId xmlns:a16="http://schemas.microsoft.com/office/drawing/2014/main" id="{0CAF189A-B53A-F55C-8D95-B94FD7847295}"/>
              </a:ext>
            </a:extLst>
          </p:cNvPr>
          <p:cNvSpPr>
            <a:spLocks noGrp="1"/>
          </p:cNvSpPr>
          <p:nvPr>
            <p:ph idx="1"/>
          </p:nvPr>
        </p:nvSpPr>
        <p:spPr>
          <a:xfrm>
            <a:off x="698090" y="1690689"/>
            <a:ext cx="10655710" cy="3569570"/>
          </a:xfrm>
        </p:spPr>
        <p:txBody>
          <a:bodyPr/>
          <a:lstStyle/>
          <a:p>
            <a:pPr rtl="0"/>
            <a:r>
              <a:rPr lang="en-US" dirty="0">
                <a:effectLst/>
              </a:rPr>
              <a:t>In this phase, the software design is created, which includes the overall architecture of the software, data structures, and interfaces. It has two steps:</a:t>
            </a:r>
            <a:endParaRPr lang="en-US" dirty="0"/>
          </a:p>
          <a:p>
            <a:pPr rtl="0"/>
            <a:r>
              <a:rPr lang="en-US" dirty="0">
                <a:effectLst/>
              </a:rPr>
              <a:t>High-level design (HLD): It gives the architecture of software products.</a:t>
            </a:r>
            <a:endParaRPr lang="en-US" dirty="0"/>
          </a:p>
          <a:p>
            <a:pPr rtl="0"/>
            <a:r>
              <a:rPr lang="en-US" dirty="0">
                <a:effectLst/>
              </a:rPr>
              <a:t>Low-level design (LLD): It describes how each and every feature in the product should work and every component.</a:t>
            </a:r>
            <a:endParaRPr lang="en-US" dirty="0"/>
          </a:p>
          <a:p>
            <a:endParaRPr lang="en-IN" dirty="0"/>
          </a:p>
        </p:txBody>
      </p:sp>
    </p:spTree>
    <p:extLst>
      <p:ext uri="{BB962C8B-B14F-4D97-AF65-F5344CB8AC3E}">
        <p14:creationId xmlns:p14="http://schemas.microsoft.com/office/powerpoint/2010/main" val="1684542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13165-4A4D-C80D-9CEA-099B325A58E3}"/>
              </a:ext>
            </a:extLst>
          </p:cNvPr>
          <p:cNvSpPr>
            <a:spLocks noGrp="1"/>
          </p:cNvSpPr>
          <p:nvPr>
            <p:ph type="title"/>
          </p:nvPr>
        </p:nvSpPr>
        <p:spPr/>
        <p:txBody>
          <a:bodyPr/>
          <a:lstStyle/>
          <a:p>
            <a:r>
              <a:rPr lang="en-IN" b="1" dirty="0"/>
              <a:t>3.Development (Coding)</a:t>
            </a:r>
            <a:endParaRPr lang="en-IN" dirty="0"/>
          </a:p>
        </p:txBody>
      </p:sp>
      <p:sp>
        <p:nvSpPr>
          <p:cNvPr id="3" name="Content Placeholder 2">
            <a:extLst>
              <a:ext uri="{FF2B5EF4-FFF2-40B4-BE49-F238E27FC236}">
                <a16:creationId xmlns:a16="http://schemas.microsoft.com/office/drawing/2014/main" id="{F97F2299-5625-FD68-97C7-F4A38EB816F7}"/>
              </a:ext>
            </a:extLst>
          </p:cNvPr>
          <p:cNvSpPr>
            <a:spLocks noGrp="1"/>
          </p:cNvSpPr>
          <p:nvPr>
            <p:ph idx="1"/>
          </p:nvPr>
        </p:nvSpPr>
        <p:spPr>
          <a:xfrm>
            <a:off x="838200" y="1474839"/>
            <a:ext cx="10515600" cy="4702124"/>
          </a:xfrm>
        </p:spPr>
        <p:txBody>
          <a:bodyPr/>
          <a:lstStyle/>
          <a:p>
            <a:r>
              <a:rPr lang="en-US" dirty="0"/>
              <a:t>The design is then implemented in code, usually in several iterations, and this phase is also called as Development.</a:t>
            </a:r>
          </a:p>
          <a:p>
            <a:r>
              <a:rPr lang="en-US" dirty="0"/>
              <a:t>things you need to know about this phase:</a:t>
            </a:r>
          </a:p>
          <a:p>
            <a:r>
              <a:rPr lang="en-US" dirty="0"/>
              <a:t>This is the longest phase in SDLC model.</a:t>
            </a:r>
          </a:p>
          <a:p>
            <a:r>
              <a:rPr lang="en-US" dirty="0"/>
              <a:t>This phase consists of Front end + Middleware + Back-end.</a:t>
            </a:r>
          </a:p>
          <a:p>
            <a:r>
              <a:rPr lang="en-US" dirty="0"/>
              <a:t>In front-end: Development of coding is done even SEO settings are done.</a:t>
            </a:r>
          </a:p>
          <a:p>
            <a:r>
              <a:rPr lang="en-US" dirty="0"/>
              <a:t>In Middleware: They connect both the front end and back end.</a:t>
            </a:r>
          </a:p>
          <a:p>
            <a:r>
              <a:rPr lang="en-US" dirty="0"/>
              <a:t>In the back-end: A database is created</a:t>
            </a:r>
            <a:endParaRPr lang="en-IN" dirty="0"/>
          </a:p>
        </p:txBody>
      </p:sp>
    </p:spTree>
    <p:extLst>
      <p:ext uri="{BB962C8B-B14F-4D97-AF65-F5344CB8AC3E}">
        <p14:creationId xmlns:p14="http://schemas.microsoft.com/office/powerpoint/2010/main" val="2071245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4138-EB75-507B-561A-128D6306CA9A}"/>
              </a:ext>
            </a:extLst>
          </p:cNvPr>
          <p:cNvSpPr>
            <a:spLocks noGrp="1"/>
          </p:cNvSpPr>
          <p:nvPr>
            <p:ph type="title"/>
          </p:nvPr>
        </p:nvSpPr>
        <p:spPr/>
        <p:txBody>
          <a:bodyPr/>
          <a:lstStyle/>
          <a:p>
            <a:r>
              <a:rPr lang="en-US" b="1" dirty="0"/>
              <a:t>4.</a:t>
            </a:r>
            <a:r>
              <a:rPr lang="en-IN" b="1" dirty="0"/>
              <a:t> Testing</a:t>
            </a:r>
            <a:br>
              <a:rPr lang="en-IN" b="1" dirty="0"/>
            </a:br>
            <a:endParaRPr lang="en-IN" dirty="0"/>
          </a:p>
        </p:txBody>
      </p:sp>
      <p:sp>
        <p:nvSpPr>
          <p:cNvPr id="3" name="Content Placeholder 2">
            <a:extLst>
              <a:ext uri="{FF2B5EF4-FFF2-40B4-BE49-F238E27FC236}">
                <a16:creationId xmlns:a16="http://schemas.microsoft.com/office/drawing/2014/main" id="{772D875A-E574-2A7D-B4D5-4093747FE893}"/>
              </a:ext>
            </a:extLst>
          </p:cNvPr>
          <p:cNvSpPr>
            <a:spLocks noGrp="1"/>
          </p:cNvSpPr>
          <p:nvPr>
            <p:ph idx="1"/>
          </p:nvPr>
        </p:nvSpPr>
        <p:spPr>
          <a:xfrm>
            <a:off x="838200" y="1396181"/>
            <a:ext cx="10515600" cy="4780782"/>
          </a:xfrm>
        </p:spPr>
        <p:txBody>
          <a:bodyPr/>
          <a:lstStyle/>
          <a:p>
            <a:r>
              <a:rPr lang="en-US" dirty="0"/>
              <a:t>The software is thoroughly tested to ensure that it meets the requirements and works correctly.</a:t>
            </a:r>
          </a:p>
          <a:p>
            <a:r>
              <a:rPr lang="en-US" dirty="0"/>
              <a:t>This stage refers to the testing of the software where software's defects are reported, tracked, fixed, and retested until the product reaches the quality standards defined in the SIRS (Software Requirement Specification)</a:t>
            </a:r>
          </a:p>
          <a:p>
            <a:r>
              <a:rPr lang="en-US" dirty="0"/>
              <a:t>Testing can be done manually and or by using automation tools</a:t>
            </a:r>
            <a:endParaRPr lang="en-IN" dirty="0"/>
          </a:p>
        </p:txBody>
      </p:sp>
    </p:spTree>
    <p:extLst>
      <p:ext uri="{BB962C8B-B14F-4D97-AF65-F5344CB8AC3E}">
        <p14:creationId xmlns:p14="http://schemas.microsoft.com/office/powerpoint/2010/main" val="2455838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910E-33AF-F138-B5AF-38D08BE77598}"/>
              </a:ext>
            </a:extLst>
          </p:cNvPr>
          <p:cNvSpPr>
            <a:spLocks noGrp="1"/>
          </p:cNvSpPr>
          <p:nvPr>
            <p:ph type="title"/>
          </p:nvPr>
        </p:nvSpPr>
        <p:spPr/>
        <p:txBody>
          <a:bodyPr/>
          <a:lstStyle/>
          <a:p>
            <a:r>
              <a:rPr lang="en-IN" b="1" dirty="0"/>
              <a:t>5</a:t>
            </a:r>
            <a:r>
              <a:rPr lang="en-IN" dirty="0"/>
              <a:t>.</a:t>
            </a:r>
            <a:r>
              <a:rPr lang="en-IN" b="1" dirty="0"/>
              <a:t> Deployment</a:t>
            </a:r>
            <a:br>
              <a:rPr lang="en-IN" b="1" dirty="0"/>
            </a:br>
            <a:endParaRPr lang="en-IN" dirty="0"/>
          </a:p>
        </p:txBody>
      </p:sp>
      <p:sp>
        <p:nvSpPr>
          <p:cNvPr id="3" name="Content Placeholder 2">
            <a:extLst>
              <a:ext uri="{FF2B5EF4-FFF2-40B4-BE49-F238E27FC236}">
                <a16:creationId xmlns:a16="http://schemas.microsoft.com/office/drawing/2014/main" id="{03E0C6FC-EBBC-95D7-C5A4-9052F8FEC321}"/>
              </a:ext>
            </a:extLst>
          </p:cNvPr>
          <p:cNvSpPr>
            <a:spLocks noGrp="1"/>
          </p:cNvSpPr>
          <p:nvPr>
            <p:ph idx="1"/>
          </p:nvPr>
        </p:nvSpPr>
        <p:spPr>
          <a:xfrm>
            <a:off x="737419" y="1435510"/>
            <a:ext cx="10616381" cy="4741453"/>
          </a:xfrm>
        </p:spPr>
        <p:txBody>
          <a:bodyPr/>
          <a:lstStyle/>
          <a:p>
            <a:r>
              <a:rPr lang="en-US" dirty="0"/>
              <a:t>After successful testing, The software is deployed to a production environment and made available to end-users.</a:t>
            </a:r>
          </a:p>
          <a:p>
            <a:r>
              <a:rPr lang="en-US" b="0" i="0" dirty="0">
                <a:solidFill>
                  <a:srgbClr val="111111"/>
                </a:solidFill>
                <a:effectLst/>
                <a:latin typeface="Roboto" panose="020F0502020204030204" pitchFamily="2" charset="0"/>
              </a:rPr>
              <a:t>Deployment </a:t>
            </a:r>
            <a:r>
              <a:rPr lang="en-US" b="1" i="0" dirty="0">
                <a:solidFill>
                  <a:srgbClr val="111111"/>
                </a:solidFill>
                <a:effectLst/>
                <a:latin typeface="Roboto" panose="020F0502020204030204" pitchFamily="2" charset="0"/>
              </a:rPr>
              <a:t>Once the software is certified, and no bugs or errors are stated, then it is deployed</a:t>
            </a:r>
            <a:r>
              <a:rPr lang="en-US" b="0" i="0" dirty="0">
                <a:solidFill>
                  <a:srgbClr val="111111"/>
                </a:solidFill>
                <a:effectLst/>
                <a:latin typeface="Roboto" panose="020F0502020204030204" pitchFamily="2" charset="0"/>
              </a:rPr>
              <a:t>. Then based on the assessment, the software may be released as it is or with suggested enhancement in the object segment. After the software is deployed, then its maintenance begins</a:t>
            </a:r>
            <a:endParaRPr lang="en-IN" dirty="0"/>
          </a:p>
        </p:txBody>
      </p:sp>
    </p:spTree>
    <p:extLst>
      <p:ext uri="{BB962C8B-B14F-4D97-AF65-F5344CB8AC3E}">
        <p14:creationId xmlns:p14="http://schemas.microsoft.com/office/powerpoint/2010/main" val="373769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0040F-4CA8-FECE-1E1D-D37881D426A4}"/>
              </a:ext>
            </a:extLst>
          </p:cNvPr>
          <p:cNvSpPr>
            <a:spLocks noGrp="1"/>
          </p:cNvSpPr>
          <p:nvPr>
            <p:ph type="title"/>
          </p:nvPr>
        </p:nvSpPr>
        <p:spPr/>
        <p:txBody>
          <a:bodyPr/>
          <a:lstStyle/>
          <a:p>
            <a:r>
              <a:rPr lang="en-IN" b="1" dirty="0"/>
              <a:t>6. Maintenance</a:t>
            </a:r>
            <a:endParaRPr lang="en-IN" dirty="0"/>
          </a:p>
        </p:txBody>
      </p:sp>
      <p:sp>
        <p:nvSpPr>
          <p:cNvPr id="3" name="Content Placeholder 2">
            <a:extLst>
              <a:ext uri="{FF2B5EF4-FFF2-40B4-BE49-F238E27FC236}">
                <a16:creationId xmlns:a16="http://schemas.microsoft.com/office/drawing/2014/main" id="{DCF7B35B-A33F-F25E-7C07-70C9082B8B77}"/>
              </a:ext>
            </a:extLst>
          </p:cNvPr>
          <p:cNvSpPr>
            <a:spLocks noGrp="1"/>
          </p:cNvSpPr>
          <p:nvPr>
            <p:ph idx="1"/>
          </p:nvPr>
        </p:nvSpPr>
        <p:spPr>
          <a:xfrm>
            <a:off x="838200" y="1553497"/>
            <a:ext cx="10515600" cy="4623466"/>
          </a:xfrm>
        </p:spPr>
        <p:txBody>
          <a:bodyPr/>
          <a:lstStyle/>
          <a:p>
            <a:r>
              <a:rPr lang="en-US" dirty="0"/>
              <a:t>Once the product is deployed in the market the client may want to update or want to do some changes to the product then the maintenance part does this task</a:t>
            </a:r>
          </a:p>
          <a:p>
            <a:r>
              <a:rPr lang="en-US" dirty="0"/>
              <a:t>Also, when product users use the software they may give feedback which should be resolved from time to time</a:t>
            </a:r>
            <a:endParaRPr lang="en-IN" dirty="0"/>
          </a:p>
        </p:txBody>
      </p:sp>
    </p:spTree>
    <p:extLst>
      <p:ext uri="{BB962C8B-B14F-4D97-AF65-F5344CB8AC3E}">
        <p14:creationId xmlns:p14="http://schemas.microsoft.com/office/powerpoint/2010/main" val="5287804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TotalTime>
  <Words>778</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Roboto</vt:lpstr>
      <vt:lpstr>Trebuchet MS</vt:lpstr>
      <vt:lpstr>Wingdings 3</vt:lpstr>
      <vt:lpstr>Facet</vt:lpstr>
      <vt:lpstr>SDLC (Software Development Life Cycle) </vt:lpstr>
      <vt:lpstr>What is SDLC</vt:lpstr>
      <vt:lpstr>Phases of SDLC</vt:lpstr>
      <vt:lpstr>1. Requirement Gathering and Analysis</vt:lpstr>
      <vt:lpstr>2. Design</vt:lpstr>
      <vt:lpstr>3.Development (Coding)</vt:lpstr>
      <vt:lpstr>4. Testing </vt:lpstr>
      <vt:lpstr>5. Deployment </vt:lpstr>
      <vt:lpstr>6. Maintenance</vt:lpstr>
      <vt:lpstr>SDLC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chetan patil</dc:creator>
  <cp:lastModifiedBy>chetan patil</cp:lastModifiedBy>
  <cp:revision>2</cp:revision>
  <dcterms:created xsi:type="dcterms:W3CDTF">2024-10-17T16:02:36Z</dcterms:created>
  <dcterms:modified xsi:type="dcterms:W3CDTF">2024-10-17T16:26:49Z</dcterms:modified>
</cp:coreProperties>
</file>