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9" r:id="rId1"/>
  </p:sldMasterIdLst>
  <p:sldIdLst>
    <p:sldId id="256" r:id="rId2"/>
    <p:sldId id="257" r:id="rId3"/>
    <p:sldId id="258" r:id="rId4"/>
    <p:sldId id="259" r:id="rId5"/>
    <p:sldId id="260" r:id="rId6"/>
    <p:sldId id="261" r:id="rId7"/>
    <p:sldId id="265"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77" autoAdjust="0"/>
    <p:restoredTop sz="94660"/>
  </p:normalViewPr>
  <p:slideViewPr>
    <p:cSldViewPr snapToGrid="0">
      <p:cViewPr varScale="1">
        <p:scale>
          <a:sx n="82" d="100"/>
          <a:sy n="82" d="100"/>
        </p:scale>
        <p:origin x="73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2800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0430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3917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2389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999888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78295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341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265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7781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7096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6930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5189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9993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9745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2402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9290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10/16/2024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0261416"/>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062" y="1423355"/>
            <a:ext cx="8171771" cy="3593636"/>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JAVA COMMENTS, LITERALS, KEYWORDS, VARIABLES AND DATA TYPES</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7" name="Subtitle 6">
            <a:extLst>
              <a:ext uri="{FF2B5EF4-FFF2-40B4-BE49-F238E27FC236}">
                <a16:creationId xmlns:a16="http://schemas.microsoft.com/office/drawing/2014/main" id="{5D195BB1-34D7-B9DD-37AB-91058C4DC62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912670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444" y="609600"/>
            <a:ext cx="8596668" cy="1320800"/>
          </a:xfrm>
        </p:spPr>
        <p:txBody>
          <a:bodyPr>
            <a:noAutofit/>
          </a:bodyPr>
          <a:lstStyle/>
          <a:p>
            <a:pPr algn="ctr"/>
            <a:r>
              <a:rPr lang="en-IN" b="1" dirty="0">
                <a:solidFill>
                  <a:schemeClr val="tx1"/>
                </a:solidFill>
                <a:latin typeface="Times New Roman" panose="02020603050405020304" pitchFamily="18" charset="0"/>
                <a:cs typeface="Times New Roman" panose="02020603050405020304" pitchFamily="18" charset="0"/>
              </a:rPr>
              <a:t>MEMORY ALLOCATION OF </a:t>
            </a:r>
            <a:br>
              <a:rPr lang="en-IN" b="1" dirty="0">
                <a:solidFill>
                  <a:schemeClr val="tx1"/>
                </a:solidFill>
                <a:latin typeface="Times New Roman" panose="02020603050405020304" pitchFamily="18" charset="0"/>
                <a:cs typeface="Times New Roman" panose="02020603050405020304" pitchFamily="18" charset="0"/>
              </a:rPr>
            </a:br>
            <a:r>
              <a:rPr lang="en-IN" b="1" dirty="0">
                <a:solidFill>
                  <a:schemeClr val="tx1"/>
                </a:solidFill>
                <a:latin typeface="Times New Roman" panose="02020603050405020304" pitchFamily="18" charset="0"/>
                <a:cs typeface="Times New Roman" panose="02020603050405020304" pitchFamily="18" charset="0"/>
              </a:rPr>
              <a:t>DATATYPES</a:t>
            </a:r>
          </a:p>
        </p:txBody>
      </p:sp>
      <p:graphicFrame>
        <p:nvGraphicFramePr>
          <p:cNvPr id="4" name="Content Placeholder 3"/>
          <p:cNvGraphicFramePr>
            <a:graphicFrameLocks noGrp="1"/>
          </p:cNvGraphicFramePr>
          <p:nvPr>
            <p:ph idx="1"/>
          </p:nvPr>
        </p:nvGraphicFramePr>
        <p:xfrm>
          <a:off x="1780668" y="2302986"/>
          <a:ext cx="6390702" cy="3596640"/>
        </p:xfrm>
        <a:graphic>
          <a:graphicData uri="http://schemas.openxmlformats.org/drawingml/2006/table">
            <a:tbl>
              <a:tblPr/>
              <a:tblGrid>
                <a:gridCol w="2130234">
                  <a:extLst>
                    <a:ext uri="{9D8B030D-6E8A-4147-A177-3AD203B41FA5}">
                      <a16:colId xmlns:a16="http://schemas.microsoft.com/office/drawing/2014/main" val="20000"/>
                    </a:ext>
                  </a:extLst>
                </a:gridCol>
                <a:gridCol w="2130234">
                  <a:extLst>
                    <a:ext uri="{9D8B030D-6E8A-4147-A177-3AD203B41FA5}">
                      <a16:colId xmlns:a16="http://schemas.microsoft.com/office/drawing/2014/main" val="20001"/>
                    </a:ext>
                  </a:extLst>
                </a:gridCol>
                <a:gridCol w="2130234">
                  <a:extLst>
                    <a:ext uri="{9D8B030D-6E8A-4147-A177-3AD203B41FA5}">
                      <a16:colId xmlns:a16="http://schemas.microsoft.com/office/drawing/2014/main" val="20002"/>
                    </a:ext>
                  </a:extLst>
                </a:gridCol>
              </a:tblGrid>
              <a:tr h="0">
                <a:tc>
                  <a:txBody>
                    <a:bodyPr/>
                    <a:lstStyle/>
                    <a:p>
                      <a:pPr algn="l" fontAlgn="t"/>
                      <a:r>
                        <a:rPr lang="en-IN" b="1" dirty="0">
                          <a:solidFill>
                            <a:srgbClr val="FFFFFF"/>
                          </a:solidFill>
                          <a:effectLst/>
                        </a:rPr>
                        <a:t>Data Type</a:t>
                      </a:r>
                      <a:endParaRPr lang="en-IN" dirty="0">
                        <a:solidFill>
                          <a:srgbClr val="FFFFFF"/>
                        </a:solidFill>
                        <a:effectLst/>
                      </a:endParaRPr>
                    </a:p>
                  </a:txBody>
                  <a:tcPr marL="76200" marR="76200" marT="76200" marB="76200">
                    <a:lnL w="12700" cap="flat" cmpd="sng" algn="ctr">
                      <a:solidFill>
                        <a:srgbClr val="304C92"/>
                      </a:solidFill>
                      <a:prstDash val="solid"/>
                      <a:round/>
                      <a:headEnd type="none" w="med" len="med"/>
                      <a:tailEnd type="none" w="med" len="med"/>
                    </a:lnL>
                    <a:lnR w="12700" cap="flat" cmpd="sng" algn="ctr">
                      <a:solidFill>
                        <a:srgbClr val="705592"/>
                      </a:solidFill>
                      <a:prstDash val="solid"/>
                      <a:round/>
                      <a:headEnd type="none" w="med" len="med"/>
                      <a:tailEnd type="none" w="med" len="med"/>
                    </a:lnR>
                    <a:lnT w="12700" cap="flat" cmpd="sng" algn="ctr">
                      <a:solidFill>
                        <a:srgbClr val="304C9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0D4549"/>
                    </a:solidFill>
                  </a:tcPr>
                </a:tc>
                <a:tc>
                  <a:txBody>
                    <a:bodyPr/>
                    <a:lstStyle/>
                    <a:p>
                      <a:pPr algn="l" fontAlgn="t"/>
                      <a:r>
                        <a:rPr lang="en-IN" b="1" dirty="0">
                          <a:solidFill>
                            <a:srgbClr val="FFFFFF"/>
                          </a:solidFill>
                          <a:effectLst/>
                        </a:rPr>
                        <a:t>Default Value</a:t>
                      </a:r>
                      <a:endParaRPr lang="en-IN" dirty="0">
                        <a:solidFill>
                          <a:srgbClr val="FFFFFF"/>
                        </a:solidFill>
                        <a:effectLst/>
                      </a:endParaRPr>
                    </a:p>
                  </a:txBody>
                  <a:tcPr marL="76200" marR="76200" marT="76200" marB="76200">
                    <a:lnL w="12700" cap="flat" cmpd="sng" algn="ctr">
                      <a:solidFill>
                        <a:srgbClr val="705592"/>
                      </a:solidFill>
                      <a:prstDash val="solid"/>
                      <a:round/>
                      <a:headEnd type="none" w="med" len="med"/>
                      <a:tailEnd type="none" w="med" len="med"/>
                    </a:lnL>
                    <a:lnR w="12700" cap="flat" cmpd="sng" algn="ctr">
                      <a:solidFill>
                        <a:srgbClr val="105292"/>
                      </a:solidFill>
                      <a:prstDash val="solid"/>
                      <a:round/>
                      <a:headEnd type="none" w="med" len="med"/>
                      <a:tailEnd type="none" w="med" len="med"/>
                    </a:lnR>
                    <a:lnT w="12700" cap="flat" cmpd="sng" algn="ctr">
                      <a:solidFill>
                        <a:srgbClr val="70559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0D4549"/>
                    </a:solidFill>
                  </a:tcPr>
                </a:tc>
                <a:tc>
                  <a:txBody>
                    <a:bodyPr/>
                    <a:lstStyle/>
                    <a:p>
                      <a:pPr algn="l" fontAlgn="t"/>
                      <a:r>
                        <a:rPr lang="en-IN" b="1" dirty="0">
                          <a:solidFill>
                            <a:srgbClr val="FFFFFF"/>
                          </a:solidFill>
                          <a:effectLst/>
                        </a:rPr>
                        <a:t>Default size</a:t>
                      </a:r>
                      <a:endParaRPr lang="en-IN" dirty="0">
                        <a:solidFill>
                          <a:srgbClr val="FFFFFF"/>
                        </a:solidFill>
                        <a:effectLst/>
                      </a:endParaRPr>
                    </a:p>
                  </a:txBody>
                  <a:tcPr marL="76200" marR="76200" marT="76200" marB="76200">
                    <a:lnL w="12700" cap="flat" cmpd="sng" algn="ctr">
                      <a:solidFill>
                        <a:srgbClr val="105292"/>
                      </a:solidFill>
                      <a:prstDash val="solid"/>
                      <a:round/>
                      <a:headEnd type="none" w="med" len="med"/>
                      <a:tailEnd type="none" w="med" len="med"/>
                    </a:lnL>
                    <a:lnR w="12700" cap="flat" cmpd="sng" algn="ctr">
                      <a:solidFill>
                        <a:srgbClr val="105292"/>
                      </a:solidFill>
                      <a:prstDash val="solid"/>
                      <a:round/>
                      <a:headEnd type="none" w="med" len="med"/>
                      <a:tailEnd type="none" w="med" len="med"/>
                    </a:lnR>
                    <a:lnT w="12700" cap="flat" cmpd="sng" algn="ctr">
                      <a:solidFill>
                        <a:srgbClr val="10529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0D4549"/>
                    </a:solidFill>
                  </a:tcPr>
                </a:tc>
                <a:extLst>
                  <a:ext uri="{0D108BD9-81ED-4DB2-BD59-A6C34878D82A}">
                    <a16:rowId xmlns:a16="http://schemas.microsoft.com/office/drawing/2014/main" val="10000"/>
                  </a:ext>
                </a:extLst>
              </a:tr>
              <a:tr h="0">
                <a:tc>
                  <a:txBody>
                    <a:bodyPr/>
                    <a:lstStyle/>
                    <a:p>
                      <a:r>
                        <a:rPr lang="en-IN" dirty="0">
                          <a:effectLst/>
                        </a:rPr>
                        <a:t>boolean</a:t>
                      </a:r>
                    </a:p>
                  </a:txBody>
                  <a:tcPr marL="60960" marR="60960" marT="60960" marB="6096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dirty="0">
                          <a:effectLst/>
                        </a:rPr>
                        <a:t>false</a:t>
                      </a:r>
                    </a:p>
                  </a:txBody>
                  <a:tcPr marL="60960" marR="60960" marT="60960" marB="6096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dirty="0">
                          <a:effectLst/>
                        </a:rPr>
                        <a:t>1 bit</a:t>
                      </a:r>
                    </a:p>
                  </a:txBody>
                  <a:tcPr marL="60960" marR="60960" marT="60960" marB="6096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r>
                        <a:rPr lang="en-IN" dirty="0">
                          <a:effectLst/>
                        </a:rPr>
                        <a:t>char</a:t>
                      </a:r>
                    </a:p>
                  </a:txBody>
                  <a:tcPr marL="60960" marR="60960" marT="60960" marB="6096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dirty="0">
                          <a:effectLst/>
                        </a:rPr>
                        <a:t>'\u0000'</a:t>
                      </a:r>
                    </a:p>
                  </a:txBody>
                  <a:tcPr marL="60960" marR="60960" marT="60960" marB="6096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dirty="0">
                          <a:effectLst/>
                        </a:rPr>
                        <a:t>2 byte</a:t>
                      </a:r>
                    </a:p>
                  </a:txBody>
                  <a:tcPr marL="60960" marR="60960" marT="60960" marB="6096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extLst>
                  <a:ext uri="{0D108BD9-81ED-4DB2-BD59-A6C34878D82A}">
                    <a16:rowId xmlns:a16="http://schemas.microsoft.com/office/drawing/2014/main" val="10002"/>
                  </a:ext>
                </a:extLst>
              </a:tr>
              <a:tr h="0">
                <a:tc>
                  <a:txBody>
                    <a:bodyPr/>
                    <a:lstStyle/>
                    <a:p>
                      <a:r>
                        <a:rPr lang="en-IN" dirty="0">
                          <a:effectLst/>
                        </a:rPr>
                        <a:t>byte</a:t>
                      </a:r>
                    </a:p>
                  </a:txBody>
                  <a:tcPr marL="60960" marR="60960" marT="60960" marB="6096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dirty="0">
                          <a:effectLst/>
                        </a:rPr>
                        <a:t>0</a:t>
                      </a:r>
                    </a:p>
                  </a:txBody>
                  <a:tcPr marL="60960" marR="60960" marT="60960" marB="6096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dirty="0">
                          <a:effectLst/>
                        </a:rPr>
                        <a:t>1 byte</a:t>
                      </a:r>
                    </a:p>
                  </a:txBody>
                  <a:tcPr marL="60960" marR="60960" marT="60960" marB="6096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r>
                        <a:rPr lang="en-IN" dirty="0">
                          <a:effectLst/>
                        </a:rPr>
                        <a:t>short</a:t>
                      </a:r>
                    </a:p>
                  </a:txBody>
                  <a:tcPr marL="60960" marR="60960" marT="60960" marB="6096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dirty="0">
                          <a:effectLst/>
                        </a:rPr>
                        <a:t>0</a:t>
                      </a:r>
                    </a:p>
                  </a:txBody>
                  <a:tcPr marL="60960" marR="60960" marT="60960" marB="6096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dirty="0">
                          <a:effectLst/>
                        </a:rPr>
                        <a:t>2 byte</a:t>
                      </a:r>
                    </a:p>
                  </a:txBody>
                  <a:tcPr marL="60960" marR="60960" marT="60960" marB="6096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extLst>
                  <a:ext uri="{0D108BD9-81ED-4DB2-BD59-A6C34878D82A}">
                    <a16:rowId xmlns:a16="http://schemas.microsoft.com/office/drawing/2014/main" val="10004"/>
                  </a:ext>
                </a:extLst>
              </a:tr>
              <a:tr h="0">
                <a:tc>
                  <a:txBody>
                    <a:bodyPr/>
                    <a:lstStyle/>
                    <a:p>
                      <a:r>
                        <a:rPr lang="en-IN" dirty="0">
                          <a:effectLst/>
                        </a:rPr>
                        <a:t>int</a:t>
                      </a:r>
                    </a:p>
                  </a:txBody>
                  <a:tcPr marL="60960" marR="60960" marT="60960" marB="6096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dirty="0">
                          <a:effectLst/>
                        </a:rPr>
                        <a:t>0</a:t>
                      </a:r>
                    </a:p>
                  </a:txBody>
                  <a:tcPr marL="60960" marR="60960" marT="60960" marB="6096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dirty="0">
                          <a:effectLst/>
                        </a:rPr>
                        <a:t>4 byte</a:t>
                      </a:r>
                    </a:p>
                  </a:txBody>
                  <a:tcPr marL="60960" marR="60960" marT="60960" marB="6096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0">
                <a:tc>
                  <a:txBody>
                    <a:bodyPr/>
                    <a:lstStyle/>
                    <a:p>
                      <a:r>
                        <a:rPr lang="en-IN" dirty="0">
                          <a:effectLst/>
                        </a:rPr>
                        <a:t>long</a:t>
                      </a:r>
                    </a:p>
                  </a:txBody>
                  <a:tcPr marL="60960" marR="60960" marT="60960" marB="6096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dirty="0">
                          <a:effectLst/>
                        </a:rPr>
                        <a:t>0L</a:t>
                      </a:r>
                    </a:p>
                  </a:txBody>
                  <a:tcPr marL="60960" marR="60960" marT="60960" marB="6096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dirty="0">
                          <a:effectLst/>
                        </a:rPr>
                        <a:t>8 byte</a:t>
                      </a:r>
                    </a:p>
                  </a:txBody>
                  <a:tcPr marL="60960" marR="60960" marT="60960" marB="6096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extLst>
                  <a:ext uri="{0D108BD9-81ED-4DB2-BD59-A6C34878D82A}">
                    <a16:rowId xmlns:a16="http://schemas.microsoft.com/office/drawing/2014/main" val="10006"/>
                  </a:ext>
                </a:extLst>
              </a:tr>
              <a:tr h="0">
                <a:tc>
                  <a:txBody>
                    <a:bodyPr/>
                    <a:lstStyle/>
                    <a:p>
                      <a:r>
                        <a:rPr lang="en-IN" dirty="0">
                          <a:effectLst/>
                        </a:rPr>
                        <a:t>float</a:t>
                      </a:r>
                    </a:p>
                  </a:txBody>
                  <a:tcPr marL="60960" marR="60960" marT="60960" marB="6096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dirty="0">
                          <a:effectLst/>
                        </a:rPr>
                        <a:t>0.0f</a:t>
                      </a:r>
                    </a:p>
                  </a:txBody>
                  <a:tcPr marL="60960" marR="60960" marT="60960" marB="6096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r>
                        <a:rPr lang="en-IN" dirty="0">
                          <a:effectLst/>
                        </a:rPr>
                        <a:t>4 byte</a:t>
                      </a:r>
                    </a:p>
                  </a:txBody>
                  <a:tcPr marL="60960" marR="60960" marT="60960" marB="6096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0">
                <a:tc>
                  <a:txBody>
                    <a:bodyPr/>
                    <a:lstStyle/>
                    <a:p>
                      <a:r>
                        <a:rPr lang="en-IN" dirty="0">
                          <a:effectLst/>
                        </a:rPr>
                        <a:t>double</a:t>
                      </a:r>
                    </a:p>
                  </a:txBody>
                  <a:tcPr marL="60960" marR="60960" marT="60960" marB="6096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dirty="0">
                          <a:effectLst/>
                        </a:rPr>
                        <a:t>0.0d</a:t>
                      </a:r>
                    </a:p>
                  </a:txBody>
                  <a:tcPr marL="60960" marR="60960" marT="60960" marB="6096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tc>
                  <a:txBody>
                    <a:bodyPr/>
                    <a:lstStyle/>
                    <a:p>
                      <a:r>
                        <a:rPr lang="en-IN" dirty="0">
                          <a:effectLst/>
                        </a:rPr>
                        <a:t>8 byte</a:t>
                      </a:r>
                    </a:p>
                  </a:txBody>
                  <a:tcPr marL="60960" marR="60960" marT="60960" marB="60960" anchor="ctr">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7F6F8"/>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840799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070" y="0"/>
            <a:ext cx="7310726" cy="1086928"/>
          </a:xfrm>
        </p:spPr>
        <p:txBody>
          <a:bodyPr>
            <a:normAutofit fontScale="90000"/>
          </a:bodyPr>
          <a:lstStyle/>
          <a:p>
            <a:pPr algn="ctr"/>
            <a:br>
              <a:rPr lang="en-US" b="1" dirty="0">
                <a:solidFill>
                  <a:schemeClr val="tx1"/>
                </a:solidFill>
                <a:latin typeface="Times New Roman" panose="02020603050405020304" pitchFamily="18" charset="0"/>
                <a:cs typeface="Times New Roman" panose="02020603050405020304" pitchFamily="18" charset="0"/>
              </a:rPr>
            </a:br>
            <a:r>
              <a:rPr lang="en-US" b="1" dirty="0">
                <a:solidFill>
                  <a:schemeClr val="tx1"/>
                </a:solidFill>
                <a:latin typeface="Times New Roman" panose="02020603050405020304" pitchFamily="18" charset="0"/>
                <a:cs typeface="Times New Roman" panose="02020603050405020304" pitchFamily="18" charset="0"/>
              </a:rPr>
              <a:t>JAVA COMMENTS</a:t>
            </a:r>
            <a:endParaRPr lang="en-IN" dirty="0"/>
          </a:p>
        </p:txBody>
      </p:sp>
      <p:sp>
        <p:nvSpPr>
          <p:cNvPr id="3" name="Content Placeholder 2"/>
          <p:cNvSpPr>
            <a:spLocks noGrp="1"/>
          </p:cNvSpPr>
          <p:nvPr>
            <p:ph idx="1"/>
          </p:nvPr>
        </p:nvSpPr>
        <p:spPr>
          <a:xfrm>
            <a:off x="946524" y="1401866"/>
            <a:ext cx="8835831" cy="5059319"/>
          </a:xfrm>
        </p:spPr>
        <p:txBody>
          <a:bodyPr/>
          <a:lstStyle/>
          <a:p>
            <a:r>
              <a:rPr lang="en-US" dirty="0">
                <a:latin typeface="Times New Roman" panose="02020603050405020304" pitchFamily="18" charset="0"/>
                <a:cs typeface="Times New Roman" panose="02020603050405020304" pitchFamily="18" charset="0"/>
              </a:rPr>
              <a:t>Java comments are annotations that developers include in the code to make it more readable and understandable. They are ignored by the compiler and are purely for human readers. There are two main types of comments in Java:</a:t>
            </a:r>
          </a:p>
          <a:p>
            <a:r>
              <a:rPr lang="en-IN" b="1" dirty="0">
                <a:latin typeface="Times New Roman" panose="02020603050405020304" pitchFamily="18" charset="0"/>
                <a:cs typeface="Times New Roman" panose="02020603050405020304" pitchFamily="18" charset="0"/>
              </a:rPr>
              <a:t>Single-line comments(  // )</a:t>
            </a:r>
          </a:p>
          <a:p>
            <a:pPr marL="0" indent="0">
              <a:buNone/>
            </a:pP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Used for brief explanations or notes on a single line of code.</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endParaRPr lang="en-IN" b="1" dirty="0"/>
          </a:p>
          <a:p>
            <a:r>
              <a:rPr lang="en-IN" b="1" dirty="0">
                <a:latin typeface="Times New Roman" panose="02020603050405020304" pitchFamily="18" charset="0"/>
                <a:cs typeface="Times New Roman" panose="02020603050405020304" pitchFamily="18" charset="0"/>
              </a:rPr>
              <a:t>Multi-line comments( /*     */)</a:t>
            </a:r>
          </a:p>
          <a:p>
            <a:pPr marL="0" indent="0">
              <a:buNone/>
            </a:pP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Useful for longer descriptions or explanations that span multiple lines.</a:t>
            </a:r>
          </a:p>
        </p:txBody>
      </p:sp>
      <p:sp>
        <p:nvSpPr>
          <p:cNvPr id="6" name="Rectangle 5"/>
          <p:cNvSpPr/>
          <p:nvPr/>
        </p:nvSpPr>
        <p:spPr>
          <a:xfrm>
            <a:off x="1337094" y="3323565"/>
            <a:ext cx="3347049" cy="50895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7" name="TextBox 6"/>
          <p:cNvSpPr txBox="1"/>
          <p:nvPr/>
        </p:nvSpPr>
        <p:spPr>
          <a:xfrm>
            <a:off x="1449238" y="3394290"/>
            <a:ext cx="3234905" cy="367508"/>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int a=10 ;   //this is variable</a:t>
            </a:r>
          </a:p>
        </p:txBody>
      </p:sp>
      <p:sp>
        <p:nvSpPr>
          <p:cNvPr id="8" name="Rectangle 7"/>
          <p:cNvSpPr/>
          <p:nvPr/>
        </p:nvSpPr>
        <p:spPr>
          <a:xfrm>
            <a:off x="1337094" y="4743309"/>
            <a:ext cx="3702505" cy="147583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9" name="TextBox 8"/>
          <p:cNvSpPr txBox="1"/>
          <p:nvPr/>
        </p:nvSpPr>
        <p:spPr>
          <a:xfrm>
            <a:off x="1741204" y="4776823"/>
            <a:ext cx="3304804" cy="1477328"/>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  </a:t>
            </a:r>
          </a:p>
          <a:p>
            <a:r>
              <a:rPr lang="en-US" dirty="0">
                <a:solidFill>
                  <a:schemeClr val="bg1"/>
                </a:solidFill>
                <a:latin typeface="Times New Roman" panose="02020603050405020304" pitchFamily="18" charset="0"/>
                <a:cs typeface="Times New Roman" panose="02020603050405020304" pitchFamily="18" charset="0"/>
              </a:rPr>
              <a:t>*This is a multi-line comment         * It spans multiple lines </a:t>
            </a:r>
          </a:p>
          <a:p>
            <a:r>
              <a:rPr lang="en-US" dirty="0">
                <a:solidFill>
                  <a:schemeClr val="bg1"/>
                </a:solidFill>
                <a:latin typeface="Times New Roman" panose="02020603050405020304" pitchFamily="18" charset="0"/>
                <a:cs typeface="Times New Roman" panose="02020603050405020304" pitchFamily="18" charset="0"/>
              </a:rPr>
              <a:t>* Used for longer explanations </a:t>
            </a:r>
          </a:p>
          <a:p>
            <a:r>
              <a:rPr lang="en-US" dirty="0">
                <a:solidFill>
                  <a:schemeClr val="bg1"/>
                </a:solidFill>
                <a:latin typeface="Times New Roman" panose="02020603050405020304" pitchFamily="18" charset="0"/>
                <a:cs typeface="Times New Roman" panose="02020603050405020304" pitchFamily="18" charset="0"/>
              </a:rPr>
              <a:t>*/</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0551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518249"/>
            <a:ext cx="8596668" cy="4523113"/>
          </a:xfrm>
        </p:spPr>
        <p:txBody>
          <a:bodyPr/>
          <a:lstStyle/>
          <a:p>
            <a:r>
              <a:rPr lang="en-IN" b="1" dirty="0">
                <a:latin typeface="Times New Roman" panose="02020603050405020304" pitchFamily="18" charset="0"/>
                <a:cs typeface="Times New Roman" panose="02020603050405020304" pitchFamily="18" charset="0"/>
              </a:rPr>
              <a:t>Javadoc comments</a:t>
            </a:r>
          </a:p>
          <a:p>
            <a:r>
              <a:rPr lang="en-US" dirty="0">
                <a:latin typeface="Times New Roman" panose="02020603050405020304" pitchFamily="18" charset="0"/>
                <a:cs typeface="Times New Roman" panose="02020603050405020304" pitchFamily="18" charset="0"/>
              </a:rPr>
              <a:t>Documentation comments are usually used to write large programs for a project or software application as it helps to create documentation API. These APIs are needed for reference, i.e., which classes, methods, arguments, etc., are used in the code.</a:t>
            </a:r>
          </a:p>
          <a:p>
            <a:r>
              <a:rPr lang="en-US" b="1" dirty="0">
                <a:latin typeface="Times New Roman" panose="02020603050405020304" pitchFamily="18" charset="0"/>
                <a:cs typeface="Times New Roman" panose="02020603050405020304" pitchFamily="18" charset="0"/>
              </a:rPr>
              <a:t>Syntax:</a:t>
            </a:r>
          </a:p>
          <a:p>
            <a:endParaRPr lang="en-US" dirty="0"/>
          </a:p>
          <a:p>
            <a:endParaRPr lang="en-IN" dirty="0"/>
          </a:p>
        </p:txBody>
      </p:sp>
      <p:sp>
        <p:nvSpPr>
          <p:cNvPr id="5" name="Rectangle 4"/>
          <p:cNvSpPr/>
          <p:nvPr/>
        </p:nvSpPr>
        <p:spPr>
          <a:xfrm>
            <a:off x="1319842" y="3416060"/>
            <a:ext cx="5201728" cy="240677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6" name="TextBox 5"/>
          <p:cNvSpPr txBox="1"/>
          <p:nvPr/>
        </p:nvSpPr>
        <p:spPr>
          <a:xfrm>
            <a:off x="1526875" y="3605842"/>
            <a:ext cx="4399472" cy="2308324"/>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  </a:t>
            </a:r>
          </a:p>
          <a:p>
            <a:r>
              <a:rPr lang="en-US" dirty="0">
                <a:solidFill>
                  <a:schemeClr val="bg1"/>
                </a:solidFill>
                <a:latin typeface="Times New Roman" panose="02020603050405020304" pitchFamily="18" charset="0"/>
                <a:cs typeface="Times New Roman" panose="02020603050405020304" pitchFamily="18" charset="0"/>
              </a:rPr>
              <a:t>* </a:t>
            </a:r>
          </a:p>
          <a:p>
            <a:r>
              <a:rPr lang="en-US" dirty="0">
                <a:solidFill>
                  <a:schemeClr val="bg1"/>
                </a:solidFill>
                <a:latin typeface="Times New Roman" panose="02020603050405020304" pitchFamily="18" charset="0"/>
                <a:cs typeface="Times New Roman" panose="02020603050405020304" pitchFamily="18" charset="0"/>
              </a:rPr>
              <a:t>*We can use various tags to depict the parameter </a:t>
            </a:r>
          </a:p>
          <a:p>
            <a:r>
              <a:rPr lang="en-US" dirty="0">
                <a:solidFill>
                  <a:schemeClr val="bg1"/>
                </a:solidFill>
                <a:latin typeface="Times New Roman" panose="02020603050405020304" pitchFamily="18" charset="0"/>
                <a:cs typeface="Times New Roman" panose="02020603050405020304" pitchFamily="18" charset="0"/>
              </a:rPr>
              <a:t>*or heading or author name </a:t>
            </a:r>
          </a:p>
          <a:p>
            <a:r>
              <a:rPr lang="en-US" dirty="0">
                <a:solidFill>
                  <a:schemeClr val="bg1"/>
                </a:solidFill>
                <a:latin typeface="Times New Roman" panose="02020603050405020304" pitchFamily="18" charset="0"/>
                <a:cs typeface="Times New Roman" panose="02020603050405020304" pitchFamily="18" charset="0"/>
              </a:rPr>
              <a:t>*We can also use HTML tags   </a:t>
            </a:r>
          </a:p>
          <a:p>
            <a:r>
              <a:rPr lang="en-US" dirty="0">
                <a:solidFill>
                  <a:schemeClr val="bg1"/>
                </a:solidFill>
                <a:latin typeface="Times New Roman" panose="02020603050405020304" pitchFamily="18" charset="0"/>
                <a:cs typeface="Times New Roman" panose="02020603050405020304" pitchFamily="18" charset="0"/>
              </a:rPr>
              <a:t>*/</a:t>
            </a:r>
            <a:r>
              <a:rPr lang="en-US" dirty="0"/>
              <a:t>    </a:t>
            </a:r>
          </a:p>
          <a:p>
            <a:endParaRPr lang="en-IN" dirty="0"/>
          </a:p>
        </p:txBody>
      </p:sp>
    </p:spTree>
    <p:extLst>
      <p:ext uri="{BB962C8B-B14F-4D97-AF65-F5344CB8AC3E}">
        <p14:creationId xmlns:p14="http://schemas.microsoft.com/office/powerpoint/2010/main" val="3899590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r>
              <a:rPr lang="en-US" b="1" dirty="0">
                <a:solidFill>
                  <a:schemeClr val="tx1"/>
                </a:solidFill>
                <a:latin typeface="Times New Roman" panose="02020603050405020304" pitchFamily="18" charset="0"/>
                <a:cs typeface="Times New Roman" panose="02020603050405020304" pitchFamily="18" charset="0"/>
              </a:rPr>
            </a:br>
            <a:r>
              <a:rPr lang="en-US" b="1" dirty="0">
                <a:solidFill>
                  <a:schemeClr val="tx1"/>
                </a:solidFill>
                <a:latin typeface="Times New Roman" panose="02020603050405020304" pitchFamily="18" charset="0"/>
                <a:cs typeface="Times New Roman" panose="02020603050405020304" pitchFamily="18" charset="0"/>
              </a:rPr>
              <a:t> JAVA LITERALS</a:t>
            </a:r>
            <a:endParaRPr lang="en-IN" dirty="0"/>
          </a:p>
        </p:txBody>
      </p:sp>
      <p:sp>
        <p:nvSpPr>
          <p:cNvPr id="3" name="Content Placeholder 2"/>
          <p:cNvSpPr>
            <a:spLocks noGrp="1"/>
          </p:cNvSpPr>
          <p:nvPr>
            <p:ph idx="1"/>
          </p:nvPr>
        </p:nvSpPr>
        <p:spPr>
          <a:xfrm>
            <a:off x="677334" y="2160589"/>
            <a:ext cx="8803096" cy="3981419"/>
          </a:xfrm>
        </p:spPr>
        <p:txBody>
          <a:bodyPr>
            <a:normAutofit fontScale="70000" lnSpcReduction="20000"/>
          </a:bodyPr>
          <a:lstStyle/>
          <a:p>
            <a:pPr>
              <a:lnSpc>
                <a:spcPct val="160000"/>
              </a:lnSpc>
            </a:pPr>
            <a:r>
              <a:rPr lang="en-US" sz="2100" dirty="0">
                <a:latin typeface="Times New Roman" panose="02020603050405020304" pitchFamily="18" charset="0"/>
                <a:cs typeface="Times New Roman" panose="02020603050405020304" pitchFamily="18" charset="0"/>
              </a:rPr>
              <a:t>In Java, </a:t>
            </a:r>
            <a:r>
              <a:rPr lang="en-US" sz="2100" b="1" dirty="0">
                <a:latin typeface="Times New Roman" panose="02020603050405020304" pitchFamily="18" charset="0"/>
                <a:cs typeface="Times New Roman" panose="02020603050405020304" pitchFamily="18" charset="0"/>
              </a:rPr>
              <a:t>literal</a:t>
            </a:r>
            <a:r>
              <a:rPr lang="en-US" sz="2100" dirty="0">
                <a:latin typeface="Times New Roman" panose="02020603050405020304" pitchFamily="18" charset="0"/>
                <a:cs typeface="Times New Roman" panose="02020603050405020304" pitchFamily="18" charset="0"/>
              </a:rPr>
              <a:t> is a notation that represents a fixed value in the source code. In lexical analysis, literals of a given type are generally known as </a:t>
            </a:r>
            <a:r>
              <a:rPr lang="en-US" sz="2100" b="1" dirty="0">
                <a:latin typeface="Times New Roman" panose="02020603050405020304" pitchFamily="18" charset="0"/>
                <a:cs typeface="Times New Roman" panose="02020603050405020304" pitchFamily="18" charset="0"/>
              </a:rPr>
              <a:t>tokens</a:t>
            </a:r>
            <a:r>
              <a:rPr lang="en-US" sz="2100" dirty="0">
                <a:latin typeface="Times New Roman" panose="02020603050405020304" pitchFamily="18" charset="0"/>
                <a:cs typeface="Times New Roman" panose="02020603050405020304" pitchFamily="18" charset="0"/>
              </a:rPr>
              <a:t>. In this section, we will discuss the term </a:t>
            </a:r>
            <a:r>
              <a:rPr lang="en-US" sz="2100" b="1" dirty="0">
                <a:latin typeface="Times New Roman" panose="02020603050405020304" pitchFamily="18" charset="0"/>
                <a:cs typeface="Times New Roman" panose="02020603050405020304" pitchFamily="18" charset="0"/>
              </a:rPr>
              <a:t>literals in Java</a:t>
            </a:r>
            <a:r>
              <a:rPr lang="en-US" dirty="0">
                <a:latin typeface="Times New Roman" panose="02020603050405020304" pitchFamily="18" charset="0"/>
                <a:cs typeface="Times New Roman" panose="02020603050405020304" pitchFamily="18" charset="0"/>
              </a:rPr>
              <a:t>.</a:t>
            </a:r>
          </a:p>
          <a:p>
            <a:pPr marL="0" indent="0">
              <a:lnSpc>
                <a:spcPct val="270000"/>
              </a:lnSpc>
              <a:buNone/>
            </a:pPr>
            <a:r>
              <a:rPr lang="en-US" b="1" dirty="0">
                <a:latin typeface="Times New Roman" panose="02020603050405020304" pitchFamily="18" charset="0"/>
                <a:cs typeface="Times New Roman" panose="02020603050405020304" pitchFamily="18" charset="0"/>
              </a:rPr>
              <a:t>                                                                    Int     a   =    1000;                                                                                  							              variable      literal</a:t>
            </a:r>
          </a:p>
          <a:p>
            <a:r>
              <a:rPr lang="en-US" sz="2300" b="1" dirty="0">
                <a:latin typeface="Times New Roman" panose="02020603050405020304" pitchFamily="18" charset="0"/>
                <a:cs typeface="Times New Roman" panose="02020603050405020304" pitchFamily="18" charset="0"/>
              </a:rPr>
              <a:t>Types of Literals in Java</a:t>
            </a:r>
          </a:p>
          <a:p>
            <a:pPr marL="800100" lvl="1" indent="-342900">
              <a:buFont typeface="+mj-lt"/>
              <a:buAutoNum type="arabicParenR"/>
            </a:pPr>
            <a:r>
              <a:rPr lang="en-US" sz="2300" dirty="0">
                <a:latin typeface="Times New Roman" panose="02020603050405020304" pitchFamily="18" charset="0"/>
                <a:cs typeface="Times New Roman" panose="02020603050405020304" pitchFamily="18" charset="0"/>
              </a:rPr>
              <a:t>Integer Literal</a:t>
            </a:r>
          </a:p>
          <a:p>
            <a:pPr marL="800100" lvl="1" indent="-342900">
              <a:buFont typeface="+mj-lt"/>
              <a:buAutoNum type="arabicParenR"/>
            </a:pPr>
            <a:r>
              <a:rPr lang="en-US" sz="2300" dirty="0">
                <a:latin typeface="Times New Roman" panose="02020603050405020304" pitchFamily="18" charset="0"/>
                <a:cs typeface="Times New Roman" panose="02020603050405020304" pitchFamily="18" charset="0"/>
              </a:rPr>
              <a:t>Character Literal</a:t>
            </a:r>
          </a:p>
          <a:p>
            <a:pPr marL="800100" lvl="1" indent="-342900">
              <a:buFont typeface="+mj-lt"/>
              <a:buAutoNum type="arabicParenR"/>
            </a:pPr>
            <a:r>
              <a:rPr lang="en-US" sz="2300" dirty="0">
                <a:latin typeface="Times New Roman" panose="02020603050405020304" pitchFamily="18" charset="0"/>
                <a:cs typeface="Times New Roman" panose="02020603050405020304" pitchFamily="18" charset="0"/>
              </a:rPr>
              <a:t>Boolean Literal</a:t>
            </a:r>
          </a:p>
          <a:p>
            <a:pPr marL="800100" lvl="1" indent="-342900">
              <a:buFont typeface="+mj-lt"/>
              <a:buAutoNum type="arabicParenR"/>
            </a:pPr>
            <a:r>
              <a:rPr lang="en-US" sz="2300" dirty="0">
                <a:latin typeface="Times New Roman" panose="02020603050405020304" pitchFamily="18" charset="0"/>
                <a:cs typeface="Times New Roman" panose="02020603050405020304" pitchFamily="18" charset="0"/>
              </a:rPr>
              <a:t>String Literal</a:t>
            </a:r>
          </a:p>
          <a:p>
            <a:pPr marL="0" indent="0">
              <a:buNone/>
            </a:pPr>
            <a:br>
              <a:rPr lang="en-US" sz="2300" dirty="0">
                <a:latin typeface="Times New Roman" panose="02020603050405020304" pitchFamily="18" charset="0"/>
                <a:cs typeface="Times New Roman" panose="02020603050405020304" pitchFamily="18" charset="0"/>
              </a:rPr>
            </a:br>
            <a:endParaRPr lang="en-IN" sz="2300" dirty="0">
              <a:latin typeface="Times New Roman" panose="02020603050405020304" pitchFamily="18" charset="0"/>
              <a:cs typeface="Times New Roman" panose="02020603050405020304" pitchFamily="18" charset="0"/>
            </a:endParaRPr>
          </a:p>
        </p:txBody>
      </p:sp>
      <p:cxnSp>
        <p:nvCxnSpPr>
          <p:cNvPr id="8" name="Straight Arrow Connector 7"/>
          <p:cNvCxnSpPr/>
          <p:nvPr/>
        </p:nvCxnSpPr>
        <p:spPr>
          <a:xfrm flipH="1" flipV="1">
            <a:off x="4028536" y="3398808"/>
            <a:ext cx="8626" cy="2846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flipH="1" flipV="1">
            <a:off x="4672642" y="3398808"/>
            <a:ext cx="8626" cy="2846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28845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141" y="464731"/>
            <a:ext cx="8509798" cy="2836577"/>
          </a:xfrm>
        </p:spPr>
        <p:txBody>
          <a:bodyPr>
            <a:normAutofit/>
          </a:bodyPr>
          <a:lstStyle/>
          <a:p>
            <a:br>
              <a:rPr lang="en-US" b="1" dirty="0">
                <a:solidFill>
                  <a:schemeClr val="tx1"/>
                </a:solidFill>
                <a:latin typeface="Times New Roman" panose="02020603050405020304" pitchFamily="18" charset="0"/>
                <a:cs typeface="Times New Roman" panose="02020603050405020304" pitchFamily="18" charset="0"/>
              </a:rPr>
            </a:br>
            <a:r>
              <a:rPr lang="en-US" b="1" dirty="0">
                <a:solidFill>
                  <a:schemeClr val="tx1"/>
                </a:solidFill>
                <a:latin typeface="Times New Roman" panose="02020603050405020304" pitchFamily="18" charset="0"/>
                <a:cs typeface="Times New Roman" panose="02020603050405020304" pitchFamily="18" charset="0"/>
              </a:rPr>
              <a:t>							</a:t>
            </a:r>
            <a:r>
              <a:rPr lang="en-US" b="1" u="sng" dirty="0">
                <a:solidFill>
                  <a:schemeClr val="tx1"/>
                </a:solidFill>
                <a:latin typeface="Times New Roman" panose="02020603050405020304" pitchFamily="18" charset="0"/>
                <a:cs typeface="Times New Roman" panose="02020603050405020304" pitchFamily="18" charset="0"/>
              </a:rPr>
              <a:t>KEYWORDS</a:t>
            </a:r>
            <a:br>
              <a:rPr lang="en-US" b="1" dirty="0">
                <a:solidFill>
                  <a:schemeClr val="tx1"/>
                </a:solidFill>
                <a:latin typeface="Times New Roman" panose="02020603050405020304" pitchFamily="18" charset="0"/>
                <a:cs typeface="Times New Roman" panose="02020603050405020304" pitchFamily="18" charset="0"/>
              </a:rPr>
            </a:br>
            <a:br>
              <a:rPr lang="en-US" b="1"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Java keywords are also known as reserved words. Keywords are particular words that act as a key to a code. These are predefined words by Java so they cannot be used as a variable or object name or class name.</a:t>
            </a: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4098" name="Picture 2" descr="Keywords in Java - Java Reserved Words - TechVidvan"/>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82945" y="2160588"/>
            <a:ext cx="6586148"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128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b="1" dirty="0">
                <a:solidFill>
                  <a:schemeClr val="tx1"/>
                </a:solidFill>
                <a:latin typeface="Times New Roman" panose="02020603050405020304" pitchFamily="18" charset="0"/>
                <a:cs typeface="Times New Roman" panose="02020603050405020304" pitchFamily="18" charset="0"/>
              </a:rPr>
            </a:br>
            <a:r>
              <a:rPr lang="en-US" b="1" dirty="0">
                <a:solidFill>
                  <a:schemeClr val="tx1"/>
                </a:solidFill>
                <a:latin typeface="Times New Roman" panose="02020603050405020304" pitchFamily="18" charset="0"/>
                <a:cs typeface="Times New Roman" panose="02020603050405020304" pitchFamily="18" charset="0"/>
              </a:rPr>
              <a:t>                        VARIABLES</a:t>
            </a:r>
            <a:endParaRPr lang="en-IN" dirty="0"/>
          </a:p>
        </p:txBody>
      </p:sp>
      <p:sp>
        <p:nvSpPr>
          <p:cNvPr id="3" name="Content Placeholder 2"/>
          <p:cNvSpPr>
            <a:spLocks noGrp="1"/>
          </p:cNvSpPr>
          <p:nvPr>
            <p:ph idx="1"/>
          </p:nvPr>
        </p:nvSpPr>
        <p:spPr/>
        <p:txBody>
          <a:bodyPr>
            <a:normAutofit fontScale="92500" lnSpcReduction="20000"/>
          </a:bodyPr>
          <a:lstStyle/>
          <a:p>
            <a:r>
              <a:rPr lang="en-US" sz="1900" dirty="0">
                <a:latin typeface="Times New Roman" panose="02020603050405020304" pitchFamily="18" charset="0"/>
                <a:cs typeface="Times New Roman" panose="02020603050405020304" pitchFamily="18" charset="0"/>
              </a:rPr>
              <a:t>A variable is the name of a reserved area allocated in memory. In other words, it is a name of the memory location. It is a combination of "vary + able" which means its value can be changed.</a:t>
            </a:r>
          </a:p>
          <a:p>
            <a:endParaRPr lang="en-IN" sz="1900" dirty="0"/>
          </a:p>
          <a:p>
            <a:endParaRPr lang="en-IN" dirty="0"/>
          </a:p>
          <a:p>
            <a:endParaRPr lang="en-IN" dirty="0"/>
          </a:p>
          <a:p>
            <a:endParaRPr lang="en-IN" dirty="0"/>
          </a:p>
          <a:p>
            <a:endParaRPr lang="en-IN" dirty="0"/>
          </a:p>
          <a:p>
            <a:r>
              <a:rPr lang="en-US" dirty="0">
                <a:latin typeface="Times New Roman" panose="02020603050405020304" pitchFamily="18" charset="0"/>
                <a:cs typeface="Times New Roman" panose="02020603050405020304" pitchFamily="18" charset="0"/>
              </a:rPr>
              <a:t>Types of Variables</a:t>
            </a:r>
          </a:p>
          <a:p>
            <a:pPr marL="800100" lvl="1" indent="-342900">
              <a:buFont typeface="+mj-lt"/>
              <a:buAutoNum type="arabicPeriod"/>
            </a:pPr>
            <a:r>
              <a:rPr lang="en-US" sz="1700" dirty="0">
                <a:latin typeface="Times New Roman" panose="02020603050405020304" pitchFamily="18" charset="0"/>
                <a:cs typeface="Times New Roman" panose="02020603050405020304" pitchFamily="18" charset="0"/>
              </a:rPr>
              <a:t>local variable</a:t>
            </a:r>
          </a:p>
          <a:p>
            <a:pPr marL="800100" lvl="1" indent="-342900">
              <a:buFont typeface="+mj-lt"/>
              <a:buAutoNum type="arabicPeriod"/>
            </a:pPr>
            <a:r>
              <a:rPr lang="en-US" sz="1700" dirty="0">
                <a:latin typeface="Times New Roman" panose="02020603050405020304" pitchFamily="18" charset="0"/>
                <a:cs typeface="Times New Roman" panose="02020603050405020304" pitchFamily="18" charset="0"/>
              </a:rPr>
              <a:t>instance variable</a:t>
            </a:r>
          </a:p>
          <a:p>
            <a:pPr marL="800100" lvl="1" indent="-342900">
              <a:buFont typeface="+mj-lt"/>
              <a:buAutoNum type="arabicPeriod"/>
            </a:pPr>
            <a:r>
              <a:rPr lang="en-US" sz="1700" dirty="0">
                <a:latin typeface="Times New Roman" panose="02020603050405020304" pitchFamily="18" charset="0"/>
                <a:cs typeface="Times New Roman" panose="02020603050405020304" pitchFamily="18" charset="0"/>
              </a:rPr>
              <a:t>static variable</a:t>
            </a:r>
          </a:p>
          <a:p>
            <a:endParaRPr lang="en-IN" dirty="0"/>
          </a:p>
        </p:txBody>
      </p:sp>
      <p:sp>
        <p:nvSpPr>
          <p:cNvPr id="4" name="Rectangle 3"/>
          <p:cNvSpPr/>
          <p:nvPr/>
        </p:nvSpPr>
        <p:spPr>
          <a:xfrm>
            <a:off x="1672919" y="3062376"/>
            <a:ext cx="2993972" cy="133709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5" name="Oval 4"/>
          <p:cNvSpPr/>
          <p:nvPr/>
        </p:nvSpPr>
        <p:spPr>
          <a:xfrm>
            <a:off x="2587925" y="3364302"/>
            <a:ext cx="517584" cy="46582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6" name="TextBox 5"/>
          <p:cNvSpPr txBox="1"/>
          <p:nvPr/>
        </p:nvSpPr>
        <p:spPr>
          <a:xfrm>
            <a:off x="2691441" y="3364302"/>
            <a:ext cx="29329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A</a:t>
            </a:r>
          </a:p>
        </p:txBody>
      </p:sp>
      <p:cxnSp>
        <p:nvCxnSpPr>
          <p:cNvPr id="10" name="Straight Arrow Connector 9"/>
          <p:cNvCxnSpPr>
            <a:endCxn id="5" idx="6"/>
          </p:cNvCxnSpPr>
          <p:nvPr/>
        </p:nvCxnSpPr>
        <p:spPr>
          <a:xfrm flipH="1">
            <a:off x="3105509" y="3424687"/>
            <a:ext cx="2449902" cy="1725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5555411" y="3191774"/>
            <a:ext cx="2027208"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Reversed area</a:t>
            </a:r>
          </a:p>
        </p:txBody>
      </p:sp>
    </p:spTree>
    <p:extLst>
      <p:ext uri="{BB962C8B-B14F-4D97-AF65-F5344CB8AC3E}">
        <p14:creationId xmlns:p14="http://schemas.microsoft.com/office/powerpoint/2010/main" val="2125521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    </a:t>
            </a:r>
            <a:r>
              <a:rPr lang="en-IN" b="1" dirty="0">
                <a:solidFill>
                  <a:schemeClr val="tx1"/>
                </a:solidFill>
                <a:latin typeface="Times New Roman" panose="02020603050405020304" pitchFamily="18" charset="0"/>
                <a:cs typeface="Times New Roman" panose="02020603050405020304" pitchFamily="18" charset="0"/>
              </a:rPr>
              <a:t>RULES FOR DEFINING VARIABLE</a:t>
            </a:r>
          </a:p>
        </p:txBody>
      </p:sp>
      <p:sp>
        <p:nvSpPr>
          <p:cNvPr id="4" name="Rectangle 1"/>
          <p:cNvSpPr>
            <a:spLocks noGrp="1" noChangeArrowheads="1"/>
          </p:cNvSpPr>
          <p:nvPr>
            <p:ph idx="1"/>
          </p:nvPr>
        </p:nvSpPr>
        <p:spPr bwMode="auto">
          <a:xfrm>
            <a:off x="823983" y="2242328"/>
            <a:ext cx="8889360" cy="28315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Names can contain letters, digits, underscores, and dollar signs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Names must begin with a letter</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Names should start with a lowercase letter, and cannot contain whitespace</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Names can also begin with $ and _</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Names are case-sensitive ("myVar" and "myvar" are different variables)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Reserved words (like Java keywords, such </a:t>
            </a:r>
            <a:r>
              <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 int or boolean</a:t>
            </a: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cannot be used as names</a:t>
            </a:r>
          </a:p>
          <a:p>
            <a:pPr marL="457200" indent="-457200" defTabSz="914400" eaLnBrk="0" fontAlgn="base" hangingPunct="0">
              <a:spcBef>
                <a:spcPct val="0"/>
              </a:spcBef>
              <a:spcAft>
                <a:spcPct val="0"/>
              </a:spcAft>
              <a:buClrTx/>
              <a:buSzTx/>
              <a:buFont typeface="+mj-lt"/>
              <a:buAutoNum type="arabicPeriod"/>
            </a:pP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2669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992039"/>
            <a:ext cx="8596062" cy="5049324"/>
          </a:xfrm>
        </p:spPr>
        <p:txBody>
          <a:bodyPr>
            <a:normAutofit/>
          </a:bodyPr>
          <a:lstStyle/>
          <a:p>
            <a:r>
              <a:rPr lang="en-US" b="1" dirty="0">
                <a:latin typeface="Times New Roman" panose="02020603050405020304" pitchFamily="18" charset="0"/>
                <a:cs typeface="Times New Roman" panose="02020603050405020304" pitchFamily="18" charset="0"/>
              </a:rPr>
              <a:t>1) Local Variable</a:t>
            </a:r>
          </a:p>
          <a:p>
            <a:pPr marL="400050" lvl="1" indent="0">
              <a:buNone/>
            </a:pPr>
            <a:r>
              <a:rPr lang="en-US" dirty="0">
                <a:latin typeface="Times New Roman" panose="02020603050405020304" pitchFamily="18" charset="0"/>
                <a:cs typeface="Times New Roman" panose="02020603050405020304" pitchFamily="18" charset="0"/>
              </a:rPr>
              <a:t> A variable declared inside the body of the method is called local variable. You can use this variable only within that method and the other methods in the class aren't even aware that the variable exists.</a:t>
            </a:r>
          </a:p>
          <a:p>
            <a:pPr marL="0" indent="0">
              <a:buNone/>
            </a:pPr>
            <a:r>
              <a:rPr lang="en-US" dirty="0">
                <a:latin typeface="Times New Roman" panose="02020603050405020304" pitchFamily="18" charset="0"/>
                <a:cs typeface="Times New Roman" panose="02020603050405020304" pitchFamily="18" charset="0"/>
              </a:rPr>
              <a:t>       A local variable cannot be defined with "static" keyword.</a:t>
            </a:r>
          </a:p>
          <a:p>
            <a:r>
              <a:rPr lang="en-US" b="1" dirty="0">
                <a:latin typeface="Times New Roman" panose="02020603050405020304" pitchFamily="18" charset="0"/>
                <a:cs typeface="Times New Roman" panose="02020603050405020304" pitchFamily="18" charset="0"/>
              </a:rPr>
              <a:t>2) Instance Variable</a:t>
            </a:r>
          </a:p>
          <a:p>
            <a:pPr marL="400050" lvl="1" indent="0">
              <a:buNone/>
            </a:pPr>
            <a:r>
              <a:rPr lang="en-US" dirty="0">
                <a:latin typeface="Times New Roman" panose="02020603050405020304" pitchFamily="18" charset="0"/>
                <a:cs typeface="Times New Roman" panose="02020603050405020304" pitchFamily="18" charset="0"/>
              </a:rPr>
              <a:t>A variable declared inside the class but outside the body of the method, is called an instance variable. It is not declared as static.</a:t>
            </a:r>
          </a:p>
          <a:p>
            <a:pPr marL="400050" lvl="1" indent="0">
              <a:buNone/>
            </a:pPr>
            <a:r>
              <a:rPr lang="en-US" dirty="0">
                <a:latin typeface="Times New Roman" panose="02020603050405020304" pitchFamily="18" charset="0"/>
                <a:cs typeface="Times New Roman" panose="02020603050405020304" pitchFamily="18" charset="0"/>
              </a:rPr>
              <a:t>It is called an instance variable because its value is instance-specific and is not shared among instances.</a:t>
            </a:r>
          </a:p>
          <a:p>
            <a:r>
              <a:rPr lang="en-US" b="1" dirty="0">
                <a:latin typeface="Times New Roman" panose="02020603050405020304" pitchFamily="18" charset="0"/>
                <a:cs typeface="Times New Roman" panose="02020603050405020304" pitchFamily="18" charset="0"/>
              </a:rPr>
              <a:t>3) Static variable</a:t>
            </a:r>
          </a:p>
          <a:p>
            <a:pPr marL="400050" lvl="1" indent="0">
              <a:buNone/>
            </a:pPr>
            <a:r>
              <a:rPr lang="en-US" dirty="0">
                <a:latin typeface="Times New Roman" panose="02020603050405020304" pitchFamily="18" charset="0"/>
                <a:cs typeface="Times New Roman" panose="02020603050405020304" pitchFamily="18" charset="0"/>
              </a:rPr>
              <a:t>A variable that is declared as static is called a static variable. It cannot be local. You can create a single copy of the static variable and share it among all the instances of the class. Memory allocation for static variables happens only once when the class is loaded in the memory.</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2302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6121"/>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DATA TYPES</a:t>
            </a:r>
            <a:endParaRPr lang="en-IN" dirty="0"/>
          </a:p>
        </p:txBody>
      </p:sp>
      <p:sp>
        <p:nvSpPr>
          <p:cNvPr id="3" name="Content Placeholder 2"/>
          <p:cNvSpPr>
            <a:spLocks noGrp="1"/>
          </p:cNvSpPr>
          <p:nvPr>
            <p:ph idx="1"/>
          </p:nvPr>
        </p:nvSpPr>
        <p:spPr>
          <a:xfrm>
            <a:off x="677334" y="1423359"/>
            <a:ext cx="8596668" cy="4618004"/>
          </a:xfrm>
        </p:spPr>
        <p:txBody>
          <a:bodyPr/>
          <a:lstStyle/>
          <a:p>
            <a:r>
              <a:rPr lang="en-US" dirty="0">
                <a:latin typeface="Times New Roman" panose="02020603050405020304" pitchFamily="18" charset="0"/>
                <a:cs typeface="Times New Roman" panose="02020603050405020304" pitchFamily="18" charset="0"/>
              </a:rPr>
              <a:t>Data types specify the different sizes and values that can be stored in the variable. There are two types of data types in Java:</a:t>
            </a:r>
          </a:p>
          <a:p>
            <a:r>
              <a:rPr lang="en-US" b="1" dirty="0">
                <a:latin typeface="Times New Roman" panose="02020603050405020304" pitchFamily="18" charset="0"/>
                <a:cs typeface="Times New Roman" panose="02020603050405020304" pitchFamily="18" charset="0"/>
              </a:rPr>
              <a:t>Primitive data types:</a:t>
            </a:r>
            <a:r>
              <a:rPr lang="en-US" dirty="0">
                <a:latin typeface="Times New Roman" panose="02020603050405020304" pitchFamily="18" charset="0"/>
                <a:cs typeface="Times New Roman" panose="02020603050405020304" pitchFamily="18" charset="0"/>
              </a:rPr>
              <a:t> The primitive data types include Boolean, char, byte, short, int, long, float and double.</a:t>
            </a:r>
          </a:p>
          <a:p>
            <a:r>
              <a:rPr lang="en-US" b="1" dirty="0">
                <a:latin typeface="Times New Roman" panose="02020603050405020304" pitchFamily="18" charset="0"/>
                <a:cs typeface="Times New Roman" panose="02020603050405020304" pitchFamily="18" charset="0"/>
              </a:rPr>
              <a:t>Non-primitive data types:</a:t>
            </a:r>
            <a:r>
              <a:rPr lang="en-US" dirty="0">
                <a:latin typeface="Times New Roman" panose="02020603050405020304" pitchFamily="18" charset="0"/>
                <a:cs typeface="Times New Roman" panose="02020603050405020304" pitchFamily="18" charset="0"/>
              </a:rPr>
              <a:t> The non-primitive data types include Classes, Interfaces, and Arrays.</a:t>
            </a: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7963" y="3959075"/>
            <a:ext cx="4517922" cy="2484857"/>
          </a:xfrm>
          <a:prstGeom prst="rect">
            <a:avLst/>
          </a:prstGeom>
        </p:spPr>
      </p:pic>
    </p:spTree>
    <p:extLst>
      <p:ext uri="{BB962C8B-B14F-4D97-AF65-F5344CB8AC3E}">
        <p14:creationId xmlns:p14="http://schemas.microsoft.com/office/powerpoint/2010/main" val="39712068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69</TotalTime>
  <Words>745</Words>
  <Application>Microsoft Office PowerPoint</Application>
  <PresentationFormat>Widescreen</PresentationFormat>
  <Paragraphs>94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Trebuchet MS</vt:lpstr>
      <vt:lpstr>Wingdings 3</vt:lpstr>
      <vt:lpstr>Facet</vt:lpstr>
      <vt:lpstr>JAVA COMMENTS, LITERALS, KEYWORDS, VARIABLES AND DATA TYPES</vt:lpstr>
      <vt:lpstr> JAVA COMMENTS</vt:lpstr>
      <vt:lpstr>PowerPoint Presentation</vt:lpstr>
      <vt:lpstr>  JAVA LITERALS</vt:lpstr>
      <vt:lpstr>        KEYWORDS  Java keywords are also known as reserved words. Keywords are particular words that act as a key to a code. These are predefined words by Java so they cannot be used as a variable or object name or class name.</vt:lpstr>
      <vt:lpstr>                         VARIABLES</vt:lpstr>
      <vt:lpstr>     RULES FOR DEFINING VARIABLE</vt:lpstr>
      <vt:lpstr>PowerPoint Presentation</vt:lpstr>
      <vt:lpstr>DATA TYPES</vt:lpstr>
      <vt:lpstr>MEMORY ALLOCATION OF  DATATYPES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COMMENTS, LITERALS, KEYWORDS, VARIABLES AND DATA TYPES</dc:title>
  <dc:creator>Microsoft account</dc:creator>
  <cp:lastModifiedBy>chetan patil</cp:lastModifiedBy>
  <cp:revision>15</cp:revision>
  <dcterms:created xsi:type="dcterms:W3CDTF">2024-10-08T09:38:00Z</dcterms:created>
  <dcterms:modified xsi:type="dcterms:W3CDTF">2024-10-16T09:50:02Z</dcterms:modified>
</cp:coreProperties>
</file>