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0"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1" r:id="rId14"/>
    <p:sldId id="270" r:id="rId15"/>
    <p:sldId id="272" r:id="rId16"/>
    <p:sldId id="274" r:id="rId17"/>
    <p:sldId id="273" r:id="rId18"/>
    <p:sldId id="275" r:id="rId19"/>
    <p:sldId id="276" r:id="rId20"/>
    <p:sldId id="278" r:id="rId21"/>
    <p:sldId id="277" r:id="rId22"/>
    <p:sldId id="279" r:id="rId23"/>
    <p:sldId id="280" r:id="rId24"/>
    <p:sldId id="281" r:id="rId25"/>
    <p:sldId id="282" r:id="rId26"/>
    <p:sldId id="283" r:id="rId27"/>
    <p:sldId id="28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B7D"/>
    <a:srgbClr val="FF7F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55" autoAdjust="0"/>
    <p:restoredTop sz="94660"/>
  </p:normalViewPr>
  <p:slideViewPr>
    <p:cSldViewPr snapToGrid="0">
      <p:cViewPr varScale="1">
        <p:scale>
          <a:sx n="88" d="100"/>
          <a:sy n="88" d="100"/>
        </p:scale>
        <p:origin x="6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7ADB45-F4B9-4A90-A072-CADFF860A232}"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A82B9-A632-4BE0-8832-2F8AA563E5F9}"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5257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6E7ADB45-F4B9-4A90-A072-CADFF860A232}" type="datetimeFigureOut">
              <a:rPr lang="en-IN" smtClean="0"/>
              <a:t>04-08-2022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CA82B9-A632-4BE0-8832-2F8AA563E5F9}" type="slidenum">
              <a:rPr lang="en-IN" smtClean="0"/>
              <a:t>‹#›</a:t>
            </a:fld>
            <a:endParaRPr lang="en-IN"/>
          </a:p>
        </p:txBody>
      </p:sp>
    </p:spTree>
    <p:extLst>
      <p:ext uri="{BB962C8B-B14F-4D97-AF65-F5344CB8AC3E}">
        <p14:creationId xmlns:p14="http://schemas.microsoft.com/office/powerpoint/2010/main" val="201092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ADB45-F4B9-4A90-A072-CADFF860A232}"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A82B9-A632-4BE0-8832-2F8AA563E5F9}" type="slidenum">
              <a:rPr lang="en-IN" smtClean="0"/>
              <a:t>‹#›</a:t>
            </a:fld>
            <a:endParaRPr lang="en-IN"/>
          </a:p>
        </p:txBody>
      </p:sp>
    </p:spTree>
    <p:extLst>
      <p:ext uri="{BB962C8B-B14F-4D97-AF65-F5344CB8AC3E}">
        <p14:creationId xmlns:p14="http://schemas.microsoft.com/office/powerpoint/2010/main" val="2396227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ADB45-F4B9-4A90-A072-CADFF860A232}"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A82B9-A632-4BE0-8832-2F8AA563E5F9}"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32816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ADB45-F4B9-4A90-A072-CADFF860A232}"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A82B9-A632-4BE0-8832-2F8AA563E5F9}" type="slidenum">
              <a:rPr lang="en-IN" smtClean="0"/>
              <a:t>‹#›</a:t>
            </a:fld>
            <a:endParaRPr lang="en-IN"/>
          </a:p>
        </p:txBody>
      </p:sp>
    </p:spTree>
    <p:extLst>
      <p:ext uri="{BB962C8B-B14F-4D97-AF65-F5344CB8AC3E}">
        <p14:creationId xmlns:p14="http://schemas.microsoft.com/office/powerpoint/2010/main" val="585018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ADB45-F4B9-4A90-A072-CADFF860A232}"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A82B9-A632-4BE0-8832-2F8AA563E5F9}"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45735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ADB45-F4B9-4A90-A072-CADFF860A232}"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A82B9-A632-4BE0-8832-2F8AA563E5F9}" type="slidenum">
              <a:rPr lang="en-IN" smtClean="0"/>
              <a:t>‹#›</a:t>
            </a:fld>
            <a:endParaRPr lang="en-IN"/>
          </a:p>
        </p:txBody>
      </p:sp>
    </p:spTree>
    <p:extLst>
      <p:ext uri="{BB962C8B-B14F-4D97-AF65-F5344CB8AC3E}">
        <p14:creationId xmlns:p14="http://schemas.microsoft.com/office/powerpoint/2010/main" val="2476641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7ADB45-F4B9-4A90-A072-CADFF860A232}"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A82B9-A632-4BE0-8832-2F8AA563E5F9}" type="slidenum">
              <a:rPr lang="en-IN" smtClean="0"/>
              <a:t>‹#›</a:t>
            </a:fld>
            <a:endParaRPr lang="en-IN"/>
          </a:p>
        </p:txBody>
      </p:sp>
    </p:spTree>
    <p:extLst>
      <p:ext uri="{BB962C8B-B14F-4D97-AF65-F5344CB8AC3E}">
        <p14:creationId xmlns:p14="http://schemas.microsoft.com/office/powerpoint/2010/main" val="4054693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7ADB45-F4B9-4A90-A072-CADFF860A232}"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A82B9-A632-4BE0-8832-2F8AA563E5F9}" type="slidenum">
              <a:rPr lang="en-IN" smtClean="0"/>
              <a:t>‹#›</a:t>
            </a:fld>
            <a:endParaRPr lang="en-IN"/>
          </a:p>
        </p:txBody>
      </p:sp>
    </p:spTree>
    <p:extLst>
      <p:ext uri="{BB962C8B-B14F-4D97-AF65-F5344CB8AC3E}">
        <p14:creationId xmlns:p14="http://schemas.microsoft.com/office/powerpoint/2010/main" val="94753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7ADB45-F4B9-4A90-A072-CADFF860A232}"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A82B9-A632-4BE0-8832-2F8AA563E5F9}" type="slidenum">
              <a:rPr lang="en-IN" smtClean="0"/>
              <a:t>‹#›</a:t>
            </a:fld>
            <a:endParaRPr lang="en-IN"/>
          </a:p>
        </p:txBody>
      </p:sp>
    </p:spTree>
    <p:extLst>
      <p:ext uri="{BB962C8B-B14F-4D97-AF65-F5344CB8AC3E}">
        <p14:creationId xmlns:p14="http://schemas.microsoft.com/office/powerpoint/2010/main" val="354068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ADB45-F4B9-4A90-A072-CADFF860A232}"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A82B9-A632-4BE0-8832-2F8AA563E5F9}" type="slidenum">
              <a:rPr lang="en-IN" smtClean="0"/>
              <a:t>‹#›</a:t>
            </a:fld>
            <a:endParaRPr lang="en-IN"/>
          </a:p>
        </p:txBody>
      </p:sp>
    </p:spTree>
    <p:extLst>
      <p:ext uri="{BB962C8B-B14F-4D97-AF65-F5344CB8AC3E}">
        <p14:creationId xmlns:p14="http://schemas.microsoft.com/office/powerpoint/2010/main" val="2333122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7ADB45-F4B9-4A90-A072-CADFF860A232}"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A82B9-A632-4BE0-8832-2F8AA563E5F9}" type="slidenum">
              <a:rPr lang="en-IN" smtClean="0"/>
              <a:t>‹#›</a:t>
            </a:fld>
            <a:endParaRPr lang="en-IN"/>
          </a:p>
        </p:txBody>
      </p:sp>
    </p:spTree>
    <p:extLst>
      <p:ext uri="{BB962C8B-B14F-4D97-AF65-F5344CB8AC3E}">
        <p14:creationId xmlns:p14="http://schemas.microsoft.com/office/powerpoint/2010/main" val="736003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7ADB45-F4B9-4A90-A072-CADFF860A232}" type="datetimeFigureOut">
              <a:rPr lang="en-IN" smtClean="0"/>
              <a:t>04-08-2022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CA82B9-A632-4BE0-8832-2F8AA563E5F9}" type="slidenum">
              <a:rPr lang="en-IN" smtClean="0"/>
              <a:t>‹#›</a:t>
            </a:fld>
            <a:endParaRPr lang="en-IN"/>
          </a:p>
        </p:txBody>
      </p:sp>
    </p:spTree>
    <p:extLst>
      <p:ext uri="{BB962C8B-B14F-4D97-AF65-F5344CB8AC3E}">
        <p14:creationId xmlns:p14="http://schemas.microsoft.com/office/powerpoint/2010/main" val="62154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7ADB45-F4B9-4A90-A072-CADFF860A232}" type="datetimeFigureOut">
              <a:rPr lang="en-IN" smtClean="0"/>
              <a:t>04-08-2022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CA82B9-A632-4BE0-8832-2F8AA563E5F9}" type="slidenum">
              <a:rPr lang="en-IN" smtClean="0"/>
              <a:t>‹#›</a:t>
            </a:fld>
            <a:endParaRPr lang="en-IN"/>
          </a:p>
        </p:txBody>
      </p:sp>
    </p:spTree>
    <p:extLst>
      <p:ext uri="{BB962C8B-B14F-4D97-AF65-F5344CB8AC3E}">
        <p14:creationId xmlns:p14="http://schemas.microsoft.com/office/powerpoint/2010/main" val="215357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ADB45-F4B9-4A90-A072-CADFF860A232}" type="datetimeFigureOut">
              <a:rPr lang="en-IN" smtClean="0"/>
              <a:t>04-08-2022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CA82B9-A632-4BE0-8832-2F8AA563E5F9}" type="slidenum">
              <a:rPr lang="en-IN" smtClean="0"/>
              <a:t>‹#›</a:t>
            </a:fld>
            <a:endParaRPr lang="en-IN"/>
          </a:p>
        </p:txBody>
      </p:sp>
    </p:spTree>
    <p:extLst>
      <p:ext uri="{BB962C8B-B14F-4D97-AF65-F5344CB8AC3E}">
        <p14:creationId xmlns:p14="http://schemas.microsoft.com/office/powerpoint/2010/main" val="65621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ADB45-F4B9-4A90-A072-CADFF860A232}"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A82B9-A632-4BE0-8832-2F8AA563E5F9}" type="slidenum">
              <a:rPr lang="en-IN" smtClean="0"/>
              <a:t>‹#›</a:t>
            </a:fld>
            <a:endParaRPr lang="en-IN"/>
          </a:p>
        </p:txBody>
      </p:sp>
    </p:spTree>
    <p:extLst>
      <p:ext uri="{BB962C8B-B14F-4D97-AF65-F5344CB8AC3E}">
        <p14:creationId xmlns:p14="http://schemas.microsoft.com/office/powerpoint/2010/main" val="3227395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ADB45-F4B9-4A90-A072-CADFF860A232}"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A82B9-A632-4BE0-8832-2F8AA563E5F9}" type="slidenum">
              <a:rPr lang="en-IN" smtClean="0"/>
              <a:t>‹#›</a:t>
            </a:fld>
            <a:endParaRPr lang="en-IN"/>
          </a:p>
        </p:txBody>
      </p:sp>
    </p:spTree>
    <p:extLst>
      <p:ext uri="{BB962C8B-B14F-4D97-AF65-F5344CB8AC3E}">
        <p14:creationId xmlns:p14="http://schemas.microsoft.com/office/powerpoint/2010/main" val="2107438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000">
              <a:schemeClr val="bg2">
                <a:tint val="97000"/>
                <a:hueMod val="92000"/>
                <a:satMod val="169000"/>
                <a:lumMod val="164000"/>
              </a:schemeClr>
            </a:gs>
            <a:gs pos="76000">
              <a:schemeClr val="tx2">
                <a:lumMod val="50000"/>
                <a:alpha val="65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E7ADB45-F4B9-4A90-A072-CADFF860A232}" type="datetimeFigureOut">
              <a:rPr lang="en-IN" smtClean="0"/>
              <a:t>04-08-2022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9CA82B9-A632-4BE0-8832-2F8AA563E5F9}" type="slidenum">
              <a:rPr lang="en-IN" smtClean="0"/>
              <a:t>‹#›</a:t>
            </a:fld>
            <a:endParaRPr lang="en-IN"/>
          </a:p>
        </p:txBody>
      </p:sp>
    </p:spTree>
    <p:extLst>
      <p:ext uri="{BB962C8B-B14F-4D97-AF65-F5344CB8AC3E}">
        <p14:creationId xmlns:p14="http://schemas.microsoft.com/office/powerpoint/2010/main" val="2890201155"/>
      </p:ext>
    </p:extLst>
  </p:cSld>
  <p:clrMap bg1="dk1" tx1="lt1" bg2="dk2" tx2="lt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title"/>
          </p:nvPr>
        </p:nvSpPr>
        <p:spPr>
          <a:xfrm>
            <a:off x="2055545" y="921048"/>
            <a:ext cx="7979434" cy="1615808"/>
          </a:xfrm>
          <a:prstGeom prst="rect">
            <a:avLst/>
          </a:prstGeom>
        </p:spPr>
        <p:txBody>
          <a:bodyPr vert="horz" wrap="square" lIns="0" tIns="15221" rIns="0" bIns="0" rtlCol="0" anchor="ctr">
            <a:spAutoFit/>
          </a:bodyPr>
          <a:lstStyle/>
          <a:p>
            <a:pPr marL="16067" marR="6765" algn="ctr">
              <a:lnSpc>
                <a:spcPct val="100200"/>
              </a:lnSpc>
              <a:spcBef>
                <a:spcPts val="120"/>
              </a:spcBef>
            </a:pPr>
            <a:r>
              <a:rPr sz="4800" b="1" spc="-152" dirty="0" smtClean="0">
                <a:solidFill>
                  <a:srgbClr val="CC0000"/>
                </a:solidFill>
                <a:latin typeface="Verdana"/>
                <a:cs typeface="Verdana"/>
              </a:rPr>
              <a:t>C</a:t>
            </a:r>
            <a:r>
              <a:rPr sz="4800" b="1" spc="-140" dirty="0" smtClean="0">
                <a:solidFill>
                  <a:srgbClr val="CC0000"/>
                </a:solidFill>
                <a:latin typeface="Verdana"/>
                <a:cs typeface="Verdana"/>
              </a:rPr>
              <a:t>a</a:t>
            </a:r>
            <a:r>
              <a:rPr sz="4800" b="1" spc="-146" dirty="0" smtClean="0">
                <a:solidFill>
                  <a:srgbClr val="CC0000"/>
                </a:solidFill>
                <a:latin typeface="Verdana"/>
                <a:cs typeface="Verdana"/>
              </a:rPr>
              <a:t>p</a:t>
            </a:r>
            <a:r>
              <a:rPr sz="4800" b="1" spc="-140" dirty="0" smtClean="0">
                <a:solidFill>
                  <a:srgbClr val="CC0000"/>
                </a:solidFill>
                <a:latin typeface="Verdana"/>
                <a:cs typeface="Verdana"/>
              </a:rPr>
              <a:t>s</a:t>
            </a:r>
            <a:r>
              <a:rPr sz="4800" b="1" spc="-166" dirty="0" smtClean="0">
                <a:solidFill>
                  <a:srgbClr val="CC0000"/>
                </a:solidFill>
                <a:latin typeface="Verdana"/>
                <a:cs typeface="Verdana"/>
              </a:rPr>
              <a:t>t</a:t>
            </a:r>
            <a:r>
              <a:rPr sz="4800" b="1" spc="-152" dirty="0" smtClean="0">
                <a:solidFill>
                  <a:srgbClr val="CC0000"/>
                </a:solidFill>
                <a:latin typeface="Verdana"/>
                <a:cs typeface="Verdana"/>
              </a:rPr>
              <a:t>on</a:t>
            </a:r>
            <a:r>
              <a:rPr sz="4800" b="1" dirty="0" smtClean="0">
                <a:solidFill>
                  <a:srgbClr val="CC0000"/>
                </a:solidFill>
                <a:latin typeface="Verdana"/>
                <a:cs typeface="Verdana"/>
              </a:rPr>
              <a:t>e</a:t>
            </a:r>
            <a:r>
              <a:rPr lang="en-IN" sz="4800" b="1" spc="-566" dirty="0">
                <a:solidFill>
                  <a:srgbClr val="CC0000"/>
                </a:solidFill>
                <a:latin typeface="Verdana"/>
                <a:cs typeface="Verdana"/>
              </a:rPr>
              <a:t> </a:t>
            </a:r>
            <a:r>
              <a:rPr sz="4800" b="1" spc="-220" dirty="0" smtClean="0">
                <a:solidFill>
                  <a:srgbClr val="CC0000"/>
                </a:solidFill>
                <a:latin typeface="Verdana"/>
                <a:cs typeface="Verdana"/>
              </a:rPr>
              <a:t>P</a:t>
            </a:r>
            <a:r>
              <a:rPr sz="4800" b="1" spc="-180" dirty="0" smtClean="0">
                <a:solidFill>
                  <a:srgbClr val="CC0000"/>
                </a:solidFill>
                <a:latin typeface="Verdana"/>
                <a:cs typeface="Verdana"/>
              </a:rPr>
              <a:t>r</a:t>
            </a:r>
            <a:r>
              <a:rPr sz="4800" b="1" spc="-453" dirty="0" smtClean="0">
                <a:solidFill>
                  <a:srgbClr val="CC0000"/>
                </a:solidFill>
                <a:latin typeface="Verdana"/>
                <a:cs typeface="Verdana"/>
              </a:rPr>
              <a:t>o</a:t>
            </a:r>
            <a:r>
              <a:rPr sz="4800" b="1" spc="-260" dirty="0" smtClean="0">
                <a:solidFill>
                  <a:srgbClr val="CC0000"/>
                </a:solidFill>
                <a:latin typeface="Verdana"/>
                <a:cs typeface="Verdana"/>
              </a:rPr>
              <a:t>j</a:t>
            </a:r>
            <a:r>
              <a:rPr sz="4800" b="1" spc="-107" dirty="0" smtClean="0">
                <a:solidFill>
                  <a:srgbClr val="CC0000"/>
                </a:solidFill>
                <a:latin typeface="Verdana"/>
                <a:cs typeface="Verdana"/>
              </a:rPr>
              <a:t>e</a:t>
            </a:r>
            <a:r>
              <a:rPr sz="4800" b="1" spc="-133" dirty="0" smtClean="0">
                <a:solidFill>
                  <a:srgbClr val="CC0000"/>
                </a:solidFill>
                <a:latin typeface="Verdana"/>
                <a:cs typeface="Verdana"/>
              </a:rPr>
              <a:t>c</a:t>
            </a:r>
            <a:r>
              <a:rPr sz="4800" b="1" dirty="0" smtClean="0">
                <a:solidFill>
                  <a:srgbClr val="CC0000"/>
                </a:solidFill>
                <a:latin typeface="Verdana"/>
                <a:cs typeface="Verdana"/>
              </a:rPr>
              <a:t>t</a:t>
            </a:r>
            <a:r>
              <a:rPr lang="en-IN" sz="4800" b="1" dirty="0" smtClean="0">
                <a:solidFill>
                  <a:srgbClr val="CC0000"/>
                </a:solidFill>
                <a:latin typeface="Verdana"/>
                <a:cs typeface="Verdana"/>
              </a:rPr>
              <a:t/>
            </a:r>
            <a:br>
              <a:rPr lang="en-IN" sz="4800" b="1" dirty="0" smtClean="0">
                <a:solidFill>
                  <a:srgbClr val="CC0000"/>
                </a:solidFill>
                <a:latin typeface="Verdana"/>
                <a:cs typeface="Verdana"/>
              </a:rPr>
            </a:br>
            <a:r>
              <a:rPr sz="2800" b="1" spc="-266" dirty="0" smtClean="0">
                <a:solidFill>
                  <a:srgbClr val="002060"/>
                </a:solidFill>
                <a:latin typeface="Verdana"/>
                <a:cs typeface="Verdana"/>
              </a:rPr>
              <a:t>S</a:t>
            </a:r>
            <a:r>
              <a:rPr sz="2800" b="1" spc="-246" dirty="0" smtClean="0">
                <a:solidFill>
                  <a:srgbClr val="002060"/>
                </a:solidFill>
                <a:latin typeface="Verdana"/>
                <a:cs typeface="Verdana"/>
              </a:rPr>
              <a:t>e</a:t>
            </a:r>
            <a:r>
              <a:rPr sz="2800" b="1" spc="-166" dirty="0" smtClean="0">
                <a:solidFill>
                  <a:srgbClr val="002060"/>
                </a:solidFill>
                <a:latin typeface="Verdana"/>
                <a:cs typeface="Verdana"/>
              </a:rPr>
              <a:t>o</a:t>
            </a:r>
            <a:r>
              <a:rPr sz="2800" b="1" spc="-160" dirty="0" smtClean="0">
                <a:solidFill>
                  <a:srgbClr val="002060"/>
                </a:solidFill>
                <a:latin typeface="Verdana"/>
                <a:cs typeface="Verdana"/>
              </a:rPr>
              <a:t>u</a:t>
            </a:r>
            <a:r>
              <a:rPr sz="2800" b="1" dirty="0" smtClean="0">
                <a:solidFill>
                  <a:srgbClr val="002060"/>
                </a:solidFill>
                <a:latin typeface="Verdana"/>
                <a:cs typeface="Verdana"/>
              </a:rPr>
              <a:t>l</a:t>
            </a:r>
            <a:r>
              <a:rPr sz="2800" b="1" spc="-473" dirty="0" smtClean="0">
                <a:solidFill>
                  <a:srgbClr val="002060"/>
                </a:solidFill>
                <a:latin typeface="Verdana"/>
                <a:cs typeface="Verdana"/>
              </a:rPr>
              <a:t> </a:t>
            </a:r>
            <a:r>
              <a:rPr sz="2800" b="1" spc="-87" dirty="0">
                <a:solidFill>
                  <a:srgbClr val="002060"/>
                </a:solidFill>
                <a:latin typeface="Verdana"/>
                <a:cs typeface="Verdana"/>
              </a:rPr>
              <a:t>Bi</a:t>
            </a:r>
            <a:r>
              <a:rPr sz="2800" b="1" spc="-107" dirty="0">
                <a:solidFill>
                  <a:srgbClr val="002060"/>
                </a:solidFill>
                <a:latin typeface="Verdana"/>
                <a:cs typeface="Verdana"/>
              </a:rPr>
              <a:t>k</a:t>
            </a:r>
            <a:r>
              <a:rPr sz="2800" b="1" dirty="0">
                <a:solidFill>
                  <a:srgbClr val="002060"/>
                </a:solidFill>
                <a:latin typeface="Verdana"/>
                <a:cs typeface="Verdana"/>
              </a:rPr>
              <a:t>e</a:t>
            </a:r>
            <a:r>
              <a:rPr sz="2800" b="1" spc="-426" dirty="0">
                <a:solidFill>
                  <a:srgbClr val="002060"/>
                </a:solidFill>
                <a:latin typeface="Verdana"/>
                <a:cs typeface="Verdana"/>
              </a:rPr>
              <a:t> </a:t>
            </a:r>
            <a:r>
              <a:rPr sz="2800" b="1" spc="-233" dirty="0">
                <a:solidFill>
                  <a:srgbClr val="002060"/>
                </a:solidFill>
                <a:latin typeface="Verdana"/>
                <a:cs typeface="Verdana"/>
              </a:rPr>
              <a:t>S</a:t>
            </a:r>
            <a:r>
              <a:rPr sz="2800" b="1" spc="-226" dirty="0">
                <a:solidFill>
                  <a:srgbClr val="002060"/>
                </a:solidFill>
                <a:latin typeface="Verdana"/>
                <a:cs typeface="Verdana"/>
              </a:rPr>
              <a:t>h</a:t>
            </a:r>
            <a:r>
              <a:rPr sz="2800" b="1" spc="-326" dirty="0">
                <a:solidFill>
                  <a:srgbClr val="002060"/>
                </a:solidFill>
                <a:latin typeface="Verdana"/>
                <a:cs typeface="Verdana"/>
              </a:rPr>
              <a:t>a</a:t>
            </a:r>
            <a:r>
              <a:rPr sz="2800" b="1" spc="-233" dirty="0">
                <a:solidFill>
                  <a:srgbClr val="002060"/>
                </a:solidFill>
                <a:latin typeface="Verdana"/>
                <a:cs typeface="Verdana"/>
              </a:rPr>
              <a:t>r</a:t>
            </a:r>
            <a:r>
              <a:rPr sz="2800" b="1" spc="-80" dirty="0">
                <a:solidFill>
                  <a:srgbClr val="002060"/>
                </a:solidFill>
                <a:latin typeface="Verdana"/>
                <a:cs typeface="Verdana"/>
              </a:rPr>
              <a:t>in</a:t>
            </a:r>
            <a:r>
              <a:rPr sz="2800" b="1" dirty="0">
                <a:solidFill>
                  <a:srgbClr val="002060"/>
                </a:solidFill>
                <a:latin typeface="Verdana"/>
                <a:cs typeface="Verdana"/>
              </a:rPr>
              <a:t>g  </a:t>
            </a:r>
            <a:r>
              <a:rPr sz="2800" b="1" spc="-133" dirty="0">
                <a:solidFill>
                  <a:srgbClr val="002060"/>
                </a:solidFill>
                <a:latin typeface="Verdana"/>
                <a:cs typeface="Verdana"/>
              </a:rPr>
              <a:t>De</a:t>
            </a:r>
            <a:r>
              <a:rPr sz="2800" b="1" spc="-140" dirty="0">
                <a:solidFill>
                  <a:srgbClr val="002060"/>
                </a:solidFill>
                <a:latin typeface="Verdana"/>
                <a:cs typeface="Verdana"/>
              </a:rPr>
              <a:t>ma</a:t>
            </a:r>
            <a:r>
              <a:rPr sz="2800" b="1" spc="-93" dirty="0">
                <a:solidFill>
                  <a:srgbClr val="002060"/>
                </a:solidFill>
                <a:latin typeface="Verdana"/>
                <a:cs typeface="Verdana"/>
              </a:rPr>
              <a:t>n</a:t>
            </a:r>
            <a:r>
              <a:rPr sz="2800" b="1" dirty="0">
                <a:solidFill>
                  <a:srgbClr val="002060"/>
                </a:solidFill>
                <a:latin typeface="Verdana"/>
                <a:cs typeface="Verdana"/>
              </a:rPr>
              <a:t>d</a:t>
            </a:r>
            <a:r>
              <a:rPr sz="2800" b="1" spc="-293" dirty="0">
                <a:solidFill>
                  <a:srgbClr val="002060"/>
                </a:solidFill>
                <a:latin typeface="Verdana"/>
                <a:cs typeface="Verdana"/>
              </a:rPr>
              <a:t> </a:t>
            </a:r>
            <a:r>
              <a:rPr sz="2800" b="1" spc="-127" dirty="0">
                <a:solidFill>
                  <a:srgbClr val="002060"/>
                </a:solidFill>
                <a:latin typeface="Verdana"/>
                <a:cs typeface="Verdana"/>
              </a:rPr>
              <a:t>P</a:t>
            </a:r>
            <a:r>
              <a:rPr sz="2800" b="1" spc="-133" dirty="0">
                <a:solidFill>
                  <a:srgbClr val="002060"/>
                </a:solidFill>
                <a:latin typeface="Verdana"/>
                <a:cs typeface="Verdana"/>
              </a:rPr>
              <a:t>re</a:t>
            </a:r>
            <a:r>
              <a:rPr sz="2800" b="1" spc="-127" dirty="0">
                <a:solidFill>
                  <a:srgbClr val="002060"/>
                </a:solidFill>
                <a:latin typeface="Verdana"/>
                <a:cs typeface="Verdana"/>
              </a:rPr>
              <a:t>d</a:t>
            </a:r>
            <a:r>
              <a:rPr sz="2800" b="1" spc="-107" dirty="0">
                <a:solidFill>
                  <a:srgbClr val="002060"/>
                </a:solidFill>
                <a:latin typeface="Verdana"/>
                <a:cs typeface="Verdana"/>
              </a:rPr>
              <a:t>ic</a:t>
            </a:r>
            <a:r>
              <a:rPr sz="2800" b="1" spc="-120" dirty="0">
                <a:solidFill>
                  <a:srgbClr val="002060"/>
                </a:solidFill>
                <a:latin typeface="Verdana"/>
                <a:cs typeface="Verdana"/>
              </a:rPr>
              <a:t>t</a:t>
            </a:r>
            <a:r>
              <a:rPr sz="2800" b="1" spc="-127" dirty="0">
                <a:solidFill>
                  <a:srgbClr val="002060"/>
                </a:solidFill>
                <a:latin typeface="Verdana"/>
                <a:cs typeface="Verdana"/>
              </a:rPr>
              <a:t>i</a:t>
            </a:r>
            <a:r>
              <a:rPr sz="2800" b="1" spc="-213" dirty="0">
                <a:solidFill>
                  <a:srgbClr val="002060"/>
                </a:solidFill>
                <a:latin typeface="Verdana"/>
                <a:cs typeface="Verdana"/>
              </a:rPr>
              <a:t>o</a:t>
            </a:r>
            <a:r>
              <a:rPr sz="2800" b="1" dirty="0">
                <a:solidFill>
                  <a:srgbClr val="002060"/>
                </a:solidFill>
                <a:latin typeface="Verdana"/>
                <a:cs typeface="Verdana"/>
              </a:rPr>
              <a:t>n</a:t>
            </a:r>
            <a:endParaRPr sz="2800" dirty="0">
              <a:solidFill>
                <a:srgbClr val="002060"/>
              </a:solidFill>
              <a:latin typeface="Verdana"/>
              <a:cs typeface="Verdana"/>
            </a:endParaRPr>
          </a:p>
        </p:txBody>
      </p:sp>
      <p:pic>
        <p:nvPicPr>
          <p:cNvPr id="13" name="object 13"/>
          <p:cNvPicPr/>
          <p:nvPr/>
        </p:nvPicPr>
        <p:blipFill>
          <a:blip r:embed="rId2" cstate="print"/>
          <a:stretch>
            <a:fillRect/>
          </a:stretch>
        </p:blipFill>
        <p:spPr>
          <a:xfrm>
            <a:off x="5107636" y="6114865"/>
            <a:ext cx="2021375" cy="562170"/>
          </a:xfrm>
          <a:prstGeom prst="rect">
            <a:avLst/>
          </a:prstGeom>
        </p:spPr>
      </p:pic>
      <p:pic>
        <p:nvPicPr>
          <p:cNvPr id="14" name="object 14"/>
          <p:cNvPicPr/>
          <p:nvPr/>
        </p:nvPicPr>
        <p:blipFill>
          <a:blip r:embed="rId3" cstate="print"/>
          <a:stretch>
            <a:fillRect/>
          </a:stretch>
        </p:blipFill>
        <p:spPr>
          <a:xfrm>
            <a:off x="11455893" y="87268"/>
            <a:ext cx="531728" cy="545934"/>
          </a:xfrm>
          <a:prstGeom prst="rect">
            <a:avLst/>
          </a:prstGeom>
        </p:spPr>
      </p:pic>
      <p:sp>
        <p:nvSpPr>
          <p:cNvPr id="15" name="object 15"/>
          <p:cNvSpPr txBox="1"/>
          <p:nvPr/>
        </p:nvSpPr>
        <p:spPr>
          <a:xfrm>
            <a:off x="4241040" y="3106449"/>
            <a:ext cx="3754565" cy="2203488"/>
          </a:xfrm>
          <a:prstGeom prst="rect">
            <a:avLst/>
          </a:prstGeom>
        </p:spPr>
        <p:txBody>
          <a:bodyPr vert="horz" wrap="square" lIns="0" tIns="50737" rIns="0" bIns="0" rtlCol="0">
            <a:spAutoFit/>
          </a:bodyPr>
          <a:lstStyle/>
          <a:p>
            <a:pPr marL="16913" marR="6765" algn="ctr">
              <a:lnSpc>
                <a:spcPct val="106000"/>
              </a:lnSpc>
              <a:spcBef>
                <a:spcPts val="400"/>
              </a:spcBef>
            </a:pPr>
            <a:r>
              <a:rPr sz="2663" b="1" spc="-146" dirty="0">
                <a:latin typeface="Verdana"/>
                <a:cs typeface="Verdana"/>
              </a:rPr>
              <a:t>Te</a:t>
            </a:r>
            <a:r>
              <a:rPr sz="2663" b="1" spc="-140" dirty="0">
                <a:latin typeface="Verdana"/>
                <a:cs typeface="Verdana"/>
              </a:rPr>
              <a:t>a</a:t>
            </a:r>
            <a:r>
              <a:rPr sz="2663" b="1" dirty="0">
                <a:latin typeface="Verdana"/>
                <a:cs typeface="Verdana"/>
              </a:rPr>
              <a:t>m</a:t>
            </a:r>
            <a:r>
              <a:rPr sz="2663" b="1" spc="-300" dirty="0">
                <a:latin typeface="Verdana"/>
                <a:cs typeface="Verdana"/>
              </a:rPr>
              <a:t> </a:t>
            </a:r>
            <a:r>
              <a:rPr sz="2663" b="1" spc="-152" dirty="0">
                <a:latin typeface="Verdana"/>
                <a:cs typeface="Verdana"/>
              </a:rPr>
              <a:t>M</a:t>
            </a:r>
            <a:r>
              <a:rPr sz="2663" b="1" spc="-146" dirty="0">
                <a:latin typeface="Verdana"/>
                <a:cs typeface="Verdana"/>
              </a:rPr>
              <a:t>e</a:t>
            </a:r>
            <a:r>
              <a:rPr sz="2663" b="1" spc="-140" dirty="0">
                <a:latin typeface="Verdana"/>
                <a:cs typeface="Verdana"/>
              </a:rPr>
              <a:t>mb</a:t>
            </a:r>
            <a:r>
              <a:rPr sz="2663" b="1" spc="-146" dirty="0">
                <a:latin typeface="Verdana"/>
                <a:cs typeface="Verdana"/>
              </a:rPr>
              <a:t>er</a:t>
            </a:r>
            <a:r>
              <a:rPr sz="2663" b="1" dirty="0">
                <a:latin typeface="Verdana"/>
                <a:cs typeface="Verdana"/>
              </a:rPr>
              <a:t>s  </a:t>
            </a:r>
            <a:r>
              <a:rPr lang="en-IN" sz="2397" spc="40" dirty="0">
                <a:latin typeface="Verdana"/>
                <a:cs typeface="Verdana"/>
              </a:rPr>
              <a:t>Chetan Patil</a:t>
            </a:r>
            <a:endParaRPr lang="en-IN" sz="2397" spc="73" dirty="0">
              <a:latin typeface="Verdana"/>
              <a:cs typeface="Verdana"/>
            </a:endParaRPr>
          </a:p>
          <a:p>
            <a:pPr marL="16913" marR="6765" algn="ctr">
              <a:lnSpc>
                <a:spcPct val="106000"/>
              </a:lnSpc>
              <a:spcBef>
                <a:spcPts val="400"/>
              </a:spcBef>
            </a:pPr>
            <a:r>
              <a:rPr lang="en-IN" sz="2397" spc="-60" dirty="0">
                <a:latin typeface="Verdana"/>
                <a:cs typeface="Verdana"/>
              </a:rPr>
              <a:t>Mrunal Badgujar</a:t>
            </a:r>
            <a:endParaRPr lang="en-IN" sz="2397" spc="-60" dirty="0">
              <a:latin typeface="Verdana"/>
              <a:cs typeface="Verdana"/>
            </a:endParaRPr>
          </a:p>
          <a:p>
            <a:pPr marL="16913" marR="6765" algn="ctr">
              <a:lnSpc>
                <a:spcPct val="106000"/>
              </a:lnSpc>
              <a:spcBef>
                <a:spcPts val="400"/>
              </a:spcBef>
            </a:pPr>
            <a:r>
              <a:rPr lang="en-IN" sz="2397" spc="80" dirty="0">
                <a:latin typeface="Verdana"/>
                <a:cs typeface="Verdana"/>
              </a:rPr>
              <a:t>Sachin Chaudhari</a:t>
            </a:r>
          </a:p>
          <a:p>
            <a:pPr marL="16913" marR="6765" algn="ctr">
              <a:lnSpc>
                <a:spcPct val="106000"/>
              </a:lnSpc>
              <a:spcBef>
                <a:spcPts val="400"/>
              </a:spcBef>
            </a:pPr>
            <a:r>
              <a:rPr lang="en-IN" sz="2397" spc="87" dirty="0">
                <a:latin typeface="Verdana"/>
                <a:cs typeface="Verdana"/>
              </a:rPr>
              <a:t>Rajesh Patil</a:t>
            </a:r>
            <a:endParaRPr sz="2397" dirty="0">
              <a:latin typeface="Verdana"/>
              <a:cs typeface="Verdana"/>
            </a:endParaRPr>
          </a:p>
        </p:txBody>
      </p:sp>
    </p:spTree>
    <p:extLst>
      <p:ext uri="{BB962C8B-B14F-4D97-AF65-F5344CB8AC3E}">
        <p14:creationId xmlns:p14="http://schemas.microsoft.com/office/powerpoint/2010/main" val="3538176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8355" y="635514"/>
            <a:ext cx="5443268" cy="446276"/>
          </a:xfrm>
          <a:prstGeom prst="rect">
            <a:avLst/>
          </a:prstGeom>
          <a:noFill/>
        </p:spPr>
        <p:txBody>
          <a:bodyPr wrap="square" rtlCol="0">
            <a:spAutoFit/>
          </a:bodyPr>
          <a:lstStyle>
            <a:defPPr>
              <a:defRPr lang="en-US"/>
            </a:defPPr>
            <a:lvl1pPr>
              <a:defRPr sz="2300" spc="-5">
                <a:solidFill>
                  <a:schemeClr val="accent1">
                    <a:lumMod val="75000"/>
                  </a:schemeClr>
                </a:solidFill>
                <a:latin typeface="Calibri"/>
                <a:cs typeface="Calibri"/>
              </a:defRPr>
            </a:lvl1pPr>
          </a:lstStyle>
          <a:p>
            <a:r>
              <a:rPr lang="en-US" dirty="0" smtClean="0"/>
              <a:t>Number Of Bikes Rented According Holidays</a:t>
            </a:r>
            <a:endParaRPr lang="en-IN" dirty="0"/>
          </a:p>
        </p:txBody>
      </p:sp>
      <p:pic>
        <p:nvPicPr>
          <p:cNvPr id="3" name="Picture 2"/>
          <p:cNvPicPr>
            <a:picLocks noChangeAspect="1"/>
          </p:cNvPicPr>
          <p:nvPr/>
        </p:nvPicPr>
        <p:blipFill rotWithShape="1">
          <a:blip r:embed="rId2"/>
          <a:srcRect l="472" t="736" b="-1"/>
          <a:stretch/>
        </p:blipFill>
        <p:spPr>
          <a:xfrm>
            <a:off x="638355" y="1364931"/>
            <a:ext cx="5080958" cy="3545457"/>
          </a:xfrm>
          <a:prstGeom prst="rect">
            <a:avLst/>
          </a:prstGeom>
        </p:spPr>
      </p:pic>
      <p:sp>
        <p:nvSpPr>
          <p:cNvPr id="4" name="TextBox 3"/>
          <p:cNvSpPr txBox="1"/>
          <p:nvPr/>
        </p:nvSpPr>
        <p:spPr>
          <a:xfrm>
            <a:off x="638355" y="5133670"/>
            <a:ext cx="5080958" cy="769441"/>
          </a:xfrm>
          <a:prstGeom prst="rect">
            <a:avLst/>
          </a:prstGeom>
          <a:noFill/>
        </p:spPr>
        <p:txBody>
          <a:bodyPr wrap="square" rtlCol="0">
            <a:spAutoFit/>
          </a:bodyPr>
          <a:lstStyle/>
          <a:p>
            <a:r>
              <a:rPr lang="en-US" sz="2200" dirty="0" smtClean="0">
                <a:solidFill>
                  <a:schemeClr val="accent1">
                    <a:lumMod val="75000"/>
                  </a:schemeClr>
                </a:solidFill>
              </a:rPr>
              <a:t>Clearly we can see maximum number of bikes rented on non holidays</a:t>
            </a:r>
            <a:endParaRPr lang="en-IN" sz="2200" dirty="0">
              <a:solidFill>
                <a:schemeClr val="accent1">
                  <a:lumMod val="75000"/>
                </a:schemeClr>
              </a:solidFill>
            </a:endParaRPr>
          </a:p>
        </p:txBody>
      </p:sp>
      <p:sp>
        <p:nvSpPr>
          <p:cNvPr id="5" name="TextBox 4"/>
          <p:cNvSpPr txBox="1"/>
          <p:nvPr/>
        </p:nvSpPr>
        <p:spPr>
          <a:xfrm>
            <a:off x="6395048" y="635514"/>
            <a:ext cx="5796952" cy="446276"/>
          </a:xfrm>
          <a:prstGeom prst="rect">
            <a:avLst/>
          </a:prstGeom>
          <a:noFill/>
        </p:spPr>
        <p:txBody>
          <a:bodyPr wrap="square" rtlCol="0">
            <a:spAutoFit/>
          </a:bodyPr>
          <a:lstStyle>
            <a:defPPr>
              <a:defRPr lang="en-US"/>
            </a:defPPr>
            <a:lvl1pPr>
              <a:defRPr sz="2300" spc="-5">
                <a:solidFill>
                  <a:schemeClr val="accent1">
                    <a:lumMod val="75000"/>
                  </a:schemeClr>
                </a:solidFill>
                <a:latin typeface="Calibri"/>
                <a:cs typeface="Calibri"/>
              </a:defRPr>
            </a:lvl1pPr>
          </a:lstStyle>
          <a:p>
            <a:r>
              <a:rPr lang="en-US" dirty="0"/>
              <a:t>Are people use rented bikes on functioning </a:t>
            </a:r>
            <a:r>
              <a:rPr lang="en-US" dirty="0" smtClean="0"/>
              <a:t>day</a:t>
            </a:r>
            <a:endParaRPr lang="en-US" dirty="0"/>
          </a:p>
        </p:txBody>
      </p:sp>
      <p:pic>
        <p:nvPicPr>
          <p:cNvPr id="6" name="Picture 5"/>
          <p:cNvPicPr>
            <a:picLocks noChangeAspect="1"/>
          </p:cNvPicPr>
          <p:nvPr/>
        </p:nvPicPr>
        <p:blipFill rotWithShape="1">
          <a:blip r:embed="rId3"/>
          <a:srcRect l="577" t="628" r="708" b="738"/>
          <a:stretch/>
        </p:blipFill>
        <p:spPr>
          <a:xfrm>
            <a:off x="7009950" y="1364931"/>
            <a:ext cx="4399471" cy="3545457"/>
          </a:xfrm>
          <a:prstGeom prst="rect">
            <a:avLst/>
          </a:prstGeom>
        </p:spPr>
      </p:pic>
      <p:sp>
        <p:nvSpPr>
          <p:cNvPr id="7" name="TextBox 6"/>
          <p:cNvSpPr txBox="1"/>
          <p:nvPr/>
        </p:nvSpPr>
        <p:spPr>
          <a:xfrm>
            <a:off x="7009950" y="5133670"/>
            <a:ext cx="4132053" cy="1107996"/>
          </a:xfrm>
          <a:prstGeom prst="rect">
            <a:avLst/>
          </a:prstGeom>
          <a:noFill/>
        </p:spPr>
        <p:txBody>
          <a:bodyPr wrap="square" rtlCol="0">
            <a:spAutoFit/>
          </a:bodyPr>
          <a:lstStyle>
            <a:defPPr>
              <a:defRPr lang="en-US"/>
            </a:defPPr>
            <a:lvl1pPr>
              <a:defRPr sz="2200">
                <a:solidFill>
                  <a:schemeClr val="accent1">
                    <a:lumMod val="75000"/>
                  </a:schemeClr>
                </a:solidFill>
              </a:defRPr>
            </a:lvl1pPr>
          </a:lstStyle>
          <a:p>
            <a:r>
              <a:rPr lang="en-US" dirty="0" smtClean="0"/>
              <a:t>As per the plots we can see </a:t>
            </a:r>
            <a:r>
              <a:rPr lang="en-US" dirty="0" err="1" smtClean="0"/>
              <a:t>peolpe</a:t>
            </a:r>
            <a:r>
              <a:rPr lang="en-US" dirty="0" smtClean="0"/>
              <a:t> like to use bikes on functioning day</a:t>
            </a:r>
            <a:endParaRPr lang="en-IN" dirty="0"/>
          </a:p>
        </p:txBody>
      </p:sp>
    </p:spTree>
    <p:extLst>
      <p:ext uri="{BB962C8B-B14F-4D97-AF65-F5344CB8AC3E}">
        <p14:creationId xmlns:p14="http://schemas.microsoft.com/office/powerpoint/2010/main" val="3676554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3464" y="388189"/>
            <a:ext cx="6142008" cy="446276"/>
          </a:xfrm>
          <a:prstGeom prst="rect">
            <a:avLst/>
          </a:prstGeom>
          <a:noFill/>
        </p:spPr>
        <p:txBody>
          <a:bodyPr wrap="square" rtlCol="0">
            <a:spAutoFit/>
          </a:bodyPr>
          <a:lstStyle>
            <a:defPPr>
              <a:defRPr lang="en-US"/>
            </a:defPPr>
            <a:lvl1pPr>
              <a:defRPr sz="2300" spc="-5">
                <a:solidFill>
                  <a:schemeClr val="accent1">
                    <a:lumMod val="75000"/>
                  </a:schemeClr>
                </a:solidFill>
                <a:latin typeface="Calibri"/>
                <a:cs typeface="Calibri"/>
              </a:defRPr>
            </a:lvl1pPr>
          </a:lstStyle>
          <a:p>
            <a:r>
              <a:rPr lang="en-US" dirty="0" smtClean="0"/>
              <a:t>Which month have maximum number of bookings</a:t>
            </a:r>
            <a:endParaRPr lang="en-US" dirty="0"/>
          </a:p>
        </p:txBody>
      </p:sp>
      <p:pic>
        <p:nvPicPr>
          <p:cNvPr id="4" name="Picture 3"/>
          <p:cNvPicPr>
            <a:picLocks noChangeAspect="1"/>
          </p:cNvPicPr>
          <p:nvPr/>
        </p:nvPicPr>
        <p:blipFill>
          <a:blip r:embed="rId2"/>
          <a:stretch>
            <a:fillRect/>
          </a:stretch>
        </p:blipFill>
        <p:spPr>
          <a:xfrm>
            <a:off x="543464" y="1034520"/>
            <a:ext cx="7872703" cy="2288783"/>
          </a:xfrm>
          <a:prstGeom prst="rect">
            <a:avLst/>
          </a:prstGeom>
        </p:spPr>
      </p:pic>
      <p:sp>
        <p:nvSpPr>
          <p:cNvPr id="5" name="TextBox 4"/>
          <p:cNvSpPr txBox="1"/>
          <p:nvPr/>
        </p:nvSpPr>
        <p:spPr>
          <a:xfrm>
            <a:off x="8649416" y="1345720"/>
            <a:ext cx="3358553" cy="1446550"/>
          </a:xfrm>
          <a:prstGeom prst="rect">
            <a:avLst/>
          </a:prstGeom>
          <a:noFill/>
        </p:spPr>
        <p:txBody>
          <a:bodyPr wrap="square" rtlCol="0">
            <a:spAutoFit/>
          </a:bodyPr>
          <a:lstStyle>
            <a:defPPr>
              <a:defRPr lang="en-US"/>
            </a:defPPr>
            <a:lvl1pPr>
              <a:defRPr sz="2200">
                <a:solidFill>
                  <a:schemeClr val="accent1">
                    <a:lumMod val="75000"/>
                  </a:schemeClr>
                </a:solidFill>
              </a:defRPr>
            </a:lvl1pPr>
          </a:lstStyle>
          <a:p>
            <a:r>
              <a:rPr lang="en-US" dirty="0"/>
              <a:t>As Per The Above Chart We Can See The June Is The </a:t>
            </a:r>
            <a:r>
              <a:rPr lang="en-US" dirty="0" smtClean="0"/>
              <a:t>Busiest </a:t>
            </a:r>
            <a:r>
              <a:rPr lang="en-US" dirty="0"/>
              <a:t>Month </a:t>
            </a:r>
            <a:r>
              <a:rPr lang="en-US" dirty="0" smtClean="0"/>
              <a:t>,Followed </a:t>
            </a:r>
            <a:r>
              <a:rPr lang="en-US" dirty="0"/>
              <a:t>By July And May</a:t>
            </a:r>
            <a:endParaRPr lang="en-IN" dirty="0"/>
          </a:p>
        </p:txBody>
      </p:sp>
      <p:sp>
        <p:nvSpPr>
          <p:cNvPr id="6" name="TextBox 5"/>
          <p:cNvSpPr txBox="1"/>
          <p:nvPr/>
        </p:nvSpPr>
        <p:spPr>
          <a:xfrm>
            <a:off x="543464" y="3460447"/>
            <a:ext cx="6478438" cy="446276"/>
          </a:xfrm>
          <a:prstGeom prst="rect">
            <a:avLst/>
          </a:prstGeom>
          <a:noFill/>
        </p:spPr>
        <p:txBody>
          <a:bodyPr wrap="square" rtlCol="0">
            <a:spAutoFit/>
          </a:bodyPr>
          <a:lstStyle>
            <a:defPPr>
              <a:defRPr lang="en-US"/>
            </a:defPPr>
            <a:lvl1pPr>
              <a:defRPr sz="2300" spc="-5">
                <a:solidFill>
                  <a:schemeClr val="accent1">
                    <a:lumMod val="75000"/>
                  </a:schemeClr>
                </a:solidFill>
                <a:latin typeface="Calibri"/>
                <a:cs typeface="Calibri"/>
              </a:defRPr>
            </a:lvl1pPr>
          </a:lstStyle>
          <a:p>
            <a:r>
              <a:rPr lang="en-US" dirty="0"/>
              <a:t>how long customer would like to rent bike </a:t>
            </a:r>
            <a:r>
              <a:rPr lang="en-US" dirty="0" smtClean="0"/>
              <a:t>(</a:t>
            </a:r>
            <a:r>
              <a:rPr lang="en-US" dirty="0"/>
              <a:t>in hours)</a:t>
            </a:r>
          </a:p>
        </p:txBody>
      </p:sp>
      <p:pic>
        <p:nvPicPr>
          <p:cNvPr id="7" name="Picture 6"/>
          <p:cNvPicPr>
            <a:picLocks noChangeAspect="1"/>
          </p:cNvPicPr>
          <p:nvPr/>
        </p:nvPicPr>
        <p:blipFill>
          <a:blip r:embed="rId3"/>
          <a:stretch>
            <a:fillRect/>
          </a:stretch>
        </p:blipFill>
        <p:spPr>
          <a:xfrm>
            <a:off x="543464" y="4022347"/>
            <a:ext cx="7872703" cy="2195273"/>
          </a:xfrm>
          <a:prstGeom prst="rect">
            <a:avLst/>
          </a:prstGeom>
        </p:spPr>
      </p:pic>
      <p:sp>
        <p:nvSpPr>
          <p:cNvPr id="8" name="TextBox 7"/>
          <p:cNvSpPr txBox="1"/>
          <p:nvPr/>
        </p:nvSpPr>
        <p:spPr>
          <a:xfrm>
            <a:off x="8678174" y="4123426"/>
            <a:ext cx="3329795" cy="1446550"/>
          </a:xfrm>
          <a:prstGeom prst="rect">
            <a:avLst/>
          </a:prstGeom>
          <a:noFill/>
        </p:spPr>
        <p:txBody>
          <a:bodyPr wrap="square" rtlCol="0">
            <a:spAutoFit/>
          </a:bodyPr>
          <a:lstStyle>
            <a:defPPr>
              <a:defRPr lang="en-US"/>
            </a:defPPr>
            <a:lvl1pPr>
              <a:defRPr sz="2200">
                <a:solidFill>
                  <a:schemeClr val="accent1">
                    <a:lumMod val="75000"/>
                  </a:schemeClr>
                </a:solidFill>
              </a:defRPr>
            </a:lvl1pPr>
          </a:lstStyle>
          <a:p>
            <a:r>
              <a:rPr lang="en-US" dirty="0" smtClean="0"/>
              <a:t>As We Can Many Customer Would Like To Rent Bike For 18 </a:t>
            </a:r>
            <a:r>
              <a:rPr lang="en-US" dirty="0" err="1" smtClean="0"/>
              <a:t>Hrs</a:t>
            </a:r>
            <a:r>
              <a:rPr lang="en-US" dirty="0" smtClean="0"/>
              <a:t> </a:t>
            </a:r>
            <a:r>
              <a:rPr lang="en-US" dirty="0" err="1" smtClean="0"/>
              <a:t>Folled</a:t>
            </a:r>
            <a:r>
              <a:rPr lang="en-US" dirty="0" smtClean="0"/>
              <a:t> By 17hrs And 19hrs</a:t>
            </a:r>
            <a:endParaRPr lang="en-IN" dirty="0"/>
          </a:p>
        </p:txBody>
      </p:sp>
    </p:spTree>
    <p:extLst>
      <p:ext uri="{BB962C8B-B14F-4D97-AF65-F5344CB8AC3E}">
        <p14:creationId xmlns:p14="http://schemas.microsoft.com/office/powerpoint/2010/main" val="3764109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5644" y="447424"/>
            <a:ext cx="8770998" cy="443070"/>
          </a:xfrm>
          <a:prstGeom prst="rect">
            <a:avLst/>
          </a:prstGeom>
          <a:effectLst/>
        </p:spPr>
        <p:txBody>
          <a:bodyPr vert="horz" wrap="square" lIns="0" tIns="12065" rIns="0" bIns="0" rtlCol="0" anchor="ctr">
            <a:spAutoFit/>
          </a:bodyPr>
          <a:lstStyle>
            <a:lvl1pPr marL="12700">
              <a:spcBef>
                <a:spcPts val="1155"/>
              </a:spcBef>
              <a:buNone/>
              <a:defRPr sz="3000" cap="all" spc="-5">
                <a:ln w="3175" cmpd="sng">
                  <a:noFill/>
                </a:ln>
                <a:solidFill>
                  <a:schemeClr val="accent1"/>
                </a:solidFill>
                <a:effectLst/>
                <a:latin typeface="Arial Black"/>
                <a:cs typeface="Arial Black"/>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sz="2800" dirty="0"/>
              <a:t>Correlation between </a:t>
            </a:r>
            <a:r>
              <a:rPr lang="en-IN" sz="2800" dirty="0" smtClean="0"/>
              <a:t>parameters</a:t>
            </a:r>
            <a:endParaRPr lang="en-IN" sz="2800" dirty="0"/>
          </a:p>
        </p:txBody>
      </p:sp>
      <p:pic>
        <p:nvPicPr>
          <p:cNvPr id="3" name="Picture 2"/>
          <p:cNvPicPr>
            <a:picLocks noChangeAspect="1"/>
          </p:cNvPicPr>
          <p:nvPr/>
        </p:nvPicPr>
        <p:blipFill rotWithShape="1">
          <a:blip r:embed="rId2"/>
          <a:srcRect t="942" b="1"/>
          <a:stretch/>
        </p:blipFill>
        <p:spPr>
          <a:xfrm>
            <a:off x="1235644" y="1285336"/>
            <a:ext cx="9987322" cy="5184475"/>
          </a:xfrm>
          <a:prstGeom prst="rect">
            <a:avLst/>
          </a:prstGeom>
        </p:spPr>
      </p:pic>
    </p:spTree>
    <p:extLst>
      <p:ext uri="{BB962C8B-B14F-4D97-AF65-F5344CB8AC3E}">
        <p14:creationId xmlns:p14="http://schemas.microsoft.com/office/powerpoint/2010/main" val="1151724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495" y="156264"/>
            <a:ext cx="3218685" cy="443070"/>
          </a:xfrm>
          <a:prstGeom prst="rect">
            <a:avLst/>
          </a:prstGeom>
          <a:effectLst/>
        </p:spPr>
        <p:txBody>
          <a:bodyPr vert="horz" wrap="square" lIns="0" tIns="12065" rIns="0" bIns="0" rtlCol="0" anchor="ctr">
            <a:spAutoFit/>
          </a:bodyPr>
          <a:lstStyle>
            <a:defPPr>
              <a:defRPr lang="en-US"/>
            </a:defPPr>
            <a:lvl1pPr marL="12700">
              <a:spcBef>
                <a:spcPts val="1155"/>
              </a:spcBef>
              <a:buNone/>
              <a:defRPr sz="2800" cap="all" spc="-5">
                <a:ln w="3175" cmpd="sng">
                  <a:noFill/>
                </a:ln>
                <a:solidFill>
                  <a:schemeClr val="accent1"/>
                </a:solidFill>
                <a:effectLst/>
                <a:latin typeface="Arial Black"/>
                <a:cs typeface="Arial Black"/>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smtClean="0"/>
              <a:t>Distribution</a:t>
            </a:r>
            <a:endParaRPr lang="en-IN" dirty="0"/>
          </a:p>
        </p:txBody>
      </p:sp>
      <p:pic>
        <p:nvPicPr>
          <p:cNvPr id="3" name="Picture 2"/>
          <p:cNvPicPr>
            <a:picLocks noChangeAspect="1"/>
          </p:cNvPicPr>
          <p:nvPr/>
        </p:nvPicPr>
        <p:blipFill rotWithShape="1">
          <a:blip r:embed="rId2"/>
          <a:srcRect l="915" r="562"/>
          <a:stretch/>
        </p:blipFill>
        <p:spPr>
          <a:xfrm>
            <a:off x="378800" y="711474"/>
            <a:ext cx="3650133" cy="2040352"/>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4364960" y="711474"/>
            <a:ext cx="3519578" cy="2040352"/>
          </a:xfrm>
          <a:prstGeom prst="rect">
            <a:avLst/>
          </a:prstGeom>
          <a:noFill/>
          <a:ln>
            <a:no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8083676" y="718503"/>
            <a:ext cx="3751766" cy="2033323"/>
          </a:xfrm>
          <a:prstGeom prst="rect">
            <a:avLst/>
          </a:prstGeom>
          <a:noFill/>
          <a:ln>
            <a:noFill/>
          </a:ln>
        </p:spPr>
      </p:pic>
      <p:pic>
        <p:nvPicPr>
          <p:cNvPr id="6" name="Picture 5"/>
          <p:cNvPicPr/>
          <p:nvPr/>
        </p:nvPicPr>
        <p:blipFill>
          <a:blip r:embed="rId5">
            <a:extLst>
              <a:ext uri="{28A0092B-C50C-407E-A947-70E740481C1C}">
                <a14:useLocalDpi xmlns:a14="http://schemas.microsoft.com/office/drawing/2010/main" val="0"/>
              </a:ext>
            </a:extLst>
          </a:blip>
          <a:srcRect/>
          <a:stretch>
            <a:fillRect/>
          </a:stretch>
        </p:blipFill>
        <p:spPr bwMode="auto">
          <a:xfrm>
            <a:off x="426047" y="3006225"/>
            <a:ext cx="3650133" cy="1789911"/>
          </a:xfrm>
          <a:prstGeom prst="rect">
            <a:avLst/>
          </a:prstGeom>
          <a:noFill/>
          <a:ln>
            <a:noFill/>
          </a:ln>
        </p:spPr>
      </p:pic>
      <p:pic>
        <p:nvPicPr>
          <p:cNvPr id="7" name="Picture 6"/>
          <p:cNvPicPr/>
          <p:nvPr/>
        </p:nvPicPr>
        <p:blipFill>
          <a:blip r:embed="rId6">
            <a:extLst>
              <a:ext uri="{28A0092B-C50C-407E-A947-70E740481C1C}">
                <a14:useLocalDpi xmlns:a14="http://schemas.microsoft.com/office/drawing/2010/main" val="0"/>
              </a:ext>
            </a:extLst>
          </a:blip>
          <a:srcRect/>
          <a:stretch>
            <a:fillRect/>
          </a:stretch>
        </p:blipFill>
        <p:spPr bwMode="auto">
          <a:xfrm>
            <a:off x="4364960" y="2991165"/>
            <a:ext cx="3519578" cy="1789911"/>
          </a:xfrm>
          <a:prstGeom prst="rect">
            <a:avLst/>
          </a:prstGeom>
          <a:noFill/>
          <a:ln>
            <a:noFill/>
          </a:ln>
        </p:spPr>
      </p:pic>
      <p:pic>
        <p:nvPicPr>
          <p:cNvPr id="8" name="Picture 7"/>
          <p:cNvPicPr/>
          <p:nvPr/>
        </p:nvPicPr>
        <p:blipFill>
          <a:blip r:embed="rId7">
            <a:extLst>
              <a:ext uri="{28A0092B-C50C-407E-A947-70E740481C1C}">
                <a14:useLocalDpi xmlns:a14="http://schemas.microsoft.com/office/drawing/2010/main" val="0"/>
              </a:ext>
            </a:extLst>
          </a:blip>
          <a:srcRect/>
          <a:stretch>
            <a:fillRect/>
          </a:stretch>
        </p:blipFill>
        <p:spPr bwMode="auto">
          <a:xfrm>
            <a:off x="8023291" y="2991164"/>
            <a:ext cx="3751766" cy="1789911"/>
          </a:xfrm>
          <a:prstGeom prst="rect">
            <a:avLst/>
          </a:prstGeom>
          <a:noFill/>
          <a:ln>
            <a:noFill/>
          </a:ln>
        </p:spPr>
      </p:pic>
      <p:pic>
        <p:nvPicPr>
          <p:cNvPr id="9" name="Picture 8"/>
          <p:cNvPicPr/>
          <p:nvPr/>
        </p:nvPicPr>
        <p:blipFill>
          <a:blip r:embed="rId8">
            <a:extLst>
              <a:ext uri="{28A0092B-C50C-407E-A947-70E740481C1C}">
                <a14:useLocalDpi xmlns:a14="http://schemas.microsoft.com/office/drawing/2010/main" val="0"/>
              </a:ext>
            </a:extLst>
          </a:blip>
          <a:srcRect/>
          <a:stretch>
            <a:fillRect/>
          </a:stretch>
        </p:blipFill>
        <p:spPr bwMode="auto">
          <a:xfrm>
            <a:off x="396989" y="5020413"/>
            <a:ext cx="3708248" cy="1747153"/>
          </a:xfrm>
          <a:prstGeom prst="rect">
            <a:avLst/>
          </a:prstGeom>
          <a:noFill/>
          <a:ln>
            <a:noFill/>
          </a:ln>
        </p:spPr>
      </p:pic>
      <p:pic>
        <p:nvPicPr>
          <p:cNvPr id="10" name="Picture 9"/>
          <p:cNvPicPr/>
          <p:nvPr/>
        </p:nvPicPr>
        <p:blipFill>
          <a:blip r:embed="rId9">
            <a:extLst>
              <a:ext uri="{28A0092B-C50C-407E-A947-70E740481C1C}">
                <a14:useLocalDpi xmlns:a14="http://schemas.microsoft.com/office/drawing/2010/main" val="0"/>
              </a:ext>
            </a:extLst>
          </a:blip>
          <a:srcRect/>
          <a:stretch>
            <a:fillRect/>
          </a:stretch>
        </p:blipFill>
        <p:spPr bwMode="auto">
          <a:xfrm>
            <a:off x="4364961" y="5020412"/>
            <a:ext cx="3519577" cy="1747153"/>
          </a:xfrm>
          <a:prstGeom prst="rect">
            <a:avLst/>
          </a:prstGeom>
          <a:noFill/>
          <a:ln>
            <a:noFill/>
          </a:ln>
        </p:spPr>
      </p:pic>
      <p:pic>
        <p:nvPicPr>
          <p:cNvPr id="11" name="Picture 10"/>
          <p:cNvPicPr/>
          <p:nvPr/>
        </p:nvPicPr>
        <p:blipFill>
          <a:blip r:embed="rId10">
            <a:extLst>
              <a:ext uri="{28A0092B-C50C-407E-A947-70E740481C1C}">
                <a14:useLocalDpi xmlns:a14="http://schemas.microsoft.com/office/drawing/2010/main" val="0"/>
              </a:ext>
            </a:extLst>
          </a:blip>
          <a:srcRect/>
          <a:stretch>
            <a:fillRect/>
          </a:stretch>
        </p:blipFill>
        <p:spPr bwMode="auto">
          <a:xfrm>
            <a:off x="8023291" y="5020411"/>
            <a:ext cx="3751766" cy="1747153"/>
          </a:xfrm>
          <a:prstGeom prst="rect">
            <a:avLst/>
          </a:prstGeom>
          <a:noFill/>
          <a:ln>
            <a:noFill/>
          </a:ln>
        </p:spPr>
      </p:pic>
    </p:spTree>
    <p:extLst>
      <p:ext uri="{BB962C8B-B14F-4D97-AF65-F5344CB8AC3E}">
        <p14:creationId xmlns:p14="http://schemas.microsoft.com/office/powerpoint/2010/main" val="2477750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8962" y="276987"/>
            <a:ext cx="6408769" cy="443070"/>
          </a:xfrm>
          <a:prstGeom prst="rect">
            <a:avLst/>
          </a:prstGeom>
          <a:effectLst/>
        </p:spPr>
        <p:txBody>
          <a:bodyPr vert="horz" wrap="square" lIns="0" tIns="12065" rIns="0" bIns="0" rtlCol="0" anchor="ctr">
            <a:spAutoFit/>
          </a:bodyPr>
          <a:lstStyle>
            <a:defPPr>
              <a:defRPr lang="en-US"/>
            </a:defPPr>
            <a:lvl1pPr marL="12700">
              <a:spcBef>
                <a:spcPts val="1155"/>
              </a:spcBef>
              <a:buNone/>
              <a:defRPr sz="2800" cap="all" spc="-5">
                <a:ln w="3175" cmpd="sng">
                  <a:noFill/>
                </a:ln>
                <a:solidFill>
                  <a:schemeClr val="accent1"/>
                </a:solidFill>
                <a:effectLst/>
                <a:latin typeface="Arial Black"/>
                <a:cs typeface="Arial Black"/>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Numerical </a:t>
            </a:r>
            <a:r>
              <a:rPr lang="en-IN" dirty="0" smtClean="0"/>
              <a:t>v/s </a:t>
            </a:r>
            <a:r>
              <a:rPr lang="en-IN" dirty="0"/>
              <a:t>rented bikes</a:t>
            </a:r>
          </a:p>
        </p:txBody>
      </p:sp>
      <p:pic>
        <p:nvPicPr>
          <p:cNvPr id="3" name="Picture 2"/>
          <p:cNvPicPr>
            <a:picLocks noChangeAspect="1"/>
          </p:cNvPicPr>
          <p:nvPr/>
        </p:nvPicPr>
        <p:blipFill rotWithShape="1">
          <a:blip r:embed="rId2"/>
          <a:srcRect l="1066" r="931"/>
          <a:stretch/>
        </p:blipFill>
        <p:spPr>
          <a:xfrm>
            <a:off x="260595" y="897748"/>
            <a:ext cx="2896674" cy="176334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275127" y="861519"/>
            <a:ext cx="2775477" cy="1998566"/>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6168462" y="852893"/>
            <a:ext cx="2828481" cy="2007191"/>
          </a:xfrm>
          <a:prstGeom prst="rect">
            <a:avLst/>
          </a:prstGeom>
          <a:noFill/>
          <a:ln>
            <a:noFill/>
          </a:ln>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9114801" y="852894"/>
            <a:ext cx="2810282" cy="2007190"/>
          </a:xfrm>
          <a:prstGeom prst="rect">
            <a:avLst/>
          </a:prstGeom>
          <a:noFill/>
          <a:ln>
            <a:noFill/>
          </a:ln>
        </p:spPr>
      </p:pic>
      <p:pic>
        <p:nvPicPr>
          <p:cNvPr id="8" name="Picture 7"/>
          <p:cNvPicPr/>
          <p:nvPr/>
        </p:nvPicPr>
        <p:blipFill>
          <a:blip r:embed="rId6">
            <a:extLst>
              <a:ext uri="{28A0092B-C50C-407E-A947-70E740481C1C}">
                <a14:useLocalDpi xmlns:a14="http://schemas.microsoft.com/office/drawing/2010/main" val="0"/>
              </a:ext>
            </a:extLst>
          </a:blip>
          <a:srcRect/>
          <a:stretch>
            <a:fillRect/>
          </a:stretch>
        </p:blipFill>
        <p:spPr bwMode="auto">
          <a:xfrm>
            <a:off x="468962" y="2877337"/>
            <a:ext cx="3697596" cy="2041344"/>
          </a:xfrm>
          <a:prstGeom prst="rect">
            <a:avLst/>
          </a:prstGeom>
          <a:noFill/>
          <a:ln>
            <a:noFill/>
          </a:ln>
        </p:spPr>
      </p:pic>
      <p:pic>
        <p:nvPicPr>
          <p:cNvPr id="9" name="Picture 8"/>
          <p:cNvPicPr/>
          <p:nvPr/>
        </p:nvPicPr>
        <p:blipFill>
          <a:blip r:embed="rId7">
            <a:extLst>
              <a:ext uri="{28A0092B-C50C-407E-A947-70E740481C1C}">
                <a14:useLocalDpi xmlns:a14="http://schemas.microsoft.com/office/drawing/2010/main" val="0"/>
              </a:ext>
            </a:extLst>
          </a:blip>
          <a:srcRect/>
          <a:stretch>
            <a:fillRect/>
          </a:stretch>
        </p:blipFill>
        <p:spPr bwMode="auto">
          <a:xfrm>
            <a:off x="4597879" y="2877337"/>
            <a:ext cx="3329101" cy="2058596"/>
          </a:xfrm>
          <a:prstGeom prst="rect">
            <a:avLst/>
          </a:prstGeom>
          <a:noFill/>
          <a:ln>
            <a:noFill/>
          </a:ln>
        </p:spPr>
      </p:pic>
      <p:pic>
        <p:nvPicPr>
          <p:cNvPr id="10" name="Picture 9"/>
          <p:cNvPicPr/>
          <p:nvPr/>
        </p:nvPicPr>
        <p:blipFill>
          <a:blip r:embed="rId8">
            <a:extLst>
              <a:ext uri="{28A0092B-C50C-407E-A947-70E740481C1C}">
                <a14:useLocalDpi xmlns:a14="http://schemas.microsoft.com/office/drawing/2010/main" val="0"/>
              </a:ext>
            </a:extLst>
          </a:blip>
          <a:srcRect/>
          <a:stretch>
            <a:fillRect/>
          </a:stretch>
        </p:blipFill>
        <p:spPr bwMode="auto">
          <a:xfrm>
            <a:off x="8289984" y="2860085"/>
            <a:ext cx="3393559" cy="2058596"/>
          </a:xfrm>
          <a:prstGeom prst="rect">
            <a:avLst/>
          </a:prstGeom>
          <a:noFill/>
          <a:ln>
            <a:noFill/>
          </a:ln>
        </p:spPr>
      </p:pic>
      <p:pic>
        <p:nvPicPr>
          <p:cNvPr id="11" name="Picture 10"/>
          <p:cNvPicPr/>
          <p:nvPr/>
        </p:nvPicPr>
        <p:blipFill>
          <a:blip r:embed="rId9">
            <a:extLst>
              <a:ext uri="{28A0092B-C50C-407E-A947-70E740481C1C}">
                <a14:useLocalDpi xmlns:a14="http://schemas.microsoft.com/office/drawing/2010/main" val="0"/>
              </a:ext>
            </a:extLst>
          </a:blip>
          <a:srcRect/>
          <a:stretch>
            <a:fillRect/>
          </a:stretch>
        </p:blipFill>
        <p:spPr bwMode="auto">
          <a:xfrm>
            <a:off x="1147313" y="5034266"/>
            <a:ext cx="4710023" cy="1577012"/>
          </a:xfrm>
          <a:prstGeom prst="rect">
            <a:avLst/>
          </a:prstGeom>
          <a:noFill/>
          <a:ln>
            <a:noFill/>
          </a:ln>
        </p:spPr>
      </p:pic>
      <p:pic>
        <p:nvPicPr>
          <p:cNvPr id="12" name="Picture 11"/>
          <p:cNvPicPr/>
          <p:nvPr/>
        </p:nvPicPr>
        <p:blipFill>
          <a:blip r:embed="rId10">
            <a:extLst>
              <a:ext uri="{28A0092B-C50C-407E-A947-70E740481C1C}">
                <a14:useLocalDpi xmlns:a14="http://schemas.microsoft.com/office/drawing/2010/main" val="0"/>
              </a:ext>
            </a:extLst>
          </a:blip>
          <a:srcRect/>
          <a:stretch>
            <a:fillRect/>
          </a:stretch>
        </p:blipFill>
        <p:spPr bwMode="auto">
          <a:xfrm>
            <a:off x="6617035" y="5034266"/>
            <a:ext cx="4278127" cy="1577012"/>
          </a:xfrm>
          <a:prstGeom prst="rect">
            <a:avLst/>
          </a:prstGeom>
          <a:noFill/>
          <a:ln>
            <a:noFill/>
          </a:ln>
        </p:spPr>
      </p:pic>
    </p:spTree>
    <p:extLst>
      <p:ext uri="{BB962C8B-B14F-4D97-AF65-F5344CB8AC3E}">
        <p14:creationId xmlns:p14="http://schemas.microsoft.com/office/powerpoint/2010/main" val="155321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49" t="809" r="149" b="-809"/>
          <a:stretch/>
        </p:blipFill>
        <p:spPr>
          <a:xfrm>
            <a:off x="639648" y="1256762"/>
            <a:ext cx="6830143" cy="5023267"/>
          </a:xfrm>
          <a:prstGeom prst="rect">
            <a:avLst/>
          </a:prstGeom>
        </p:spPr>
      </p:pic>
      <p:sp>
        <p:nvSpPr>
          <p:cNvPr id="3" name="TextBox 2"/>
          <p:cNvSpPr txBox="1"/>
          <p:nvPr/>
        </p:nvSpPr>
        <p:spPr>
          <a:xfrm>
            <a:off x="639649" y="505683"/>
            <a:ext cx="6356374" cy="443070"/>
          </a:xfrm>
          <a:prstGeom prst="rect">
            <a:avLst/>
          </a:prstGeom>
          <a:effectLst/>
        </p:spPr>
        <p:txBody>
          <a:bodyPr vert="horz" wrap="square" lIns="0" tIns="12065" rIns="0" bIns="0" rtlCol="0" anchor="ctr">
            <a:spAutoFit/>
          </a:bodyPr>
          <a:lstStyle>
            <a:defPPr>
              <a:defRPr lang="en-US"/>
            </a:defPPr>
            <a:lvl1pPr marL="12700">
              <a:spcBef>
                <a:spcPts val="1155"/>
              </a:spcBef>
              <a:buNone/>
              <a:defRPr sz="2800" cap="all" spc="-5">
                <a:ln w="3175" cmpd="sng">
                  <a:noFill/>
                </a:ln>
                <a:solidFill>
                  <a:schemeClr val="accent1"/>
                </a:solidFill>
                <a:effectLst/>
                <a:latin typeface="Arial Black"/>
                <a:cs typeface="Arial Black"/>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Multicollinearity analysis</a:t>
            </a:r>
          </a:p>
        </p:txBody>
      </p:sp>
      <p:sp>
        <p:nvSpPr>
          <p:cNvPr id="4" name="TextBox 3"/>
          <p:cNvSpPr txBox="1"/>
          <p:nvPr/>
        </p:nvSpPr>
        <p:spPr>
          <a:xfrm>
            <a:off x="8082951" y="2268746"/>
            <a:ext cx="3071003" cy="2862322"/>
          </a:xfrm>
          <a:prstGeom prst="rect">
            <a:avLst/>
          </a:prstGeom>
          <a:noFill/>
        </p:spPr>
        <p:txBody>
          <a:bodyPr wrap="square" rtlCol="0">
            <a:spAutoFit/>
          </a:bodyPr>
          <a:lstStyle/>
          <a:p>
            <a:pPr algn="just"/>
            <a:r>
              <a:rPr lang="en-US" b="1" dirty="0" smtClean="0">
                <a:solidFill>
                  <a:schemeClr val="accent1">
                    <a:lumMod val="75000"/>
                  </a:schemeClr>
                </a:solidFill>
              </a:rPr>
              <a:t>From The Above Graph We Can Clearly See There Is No Strong Relation Between Rented Bikes And Other Parameters But The Temperature Is Strongly Correlated With Dew Point Temperature We Can Drop The Column It Can Not Affect On Our Data.</a:t>
            </a:r>
            <a:endParaRPr lang="en-IN" dirty="0">
              <a:solidFill>
                <a:schemeClr val="accent1">
                  <a:lumMod val="75000"/>
                </a:schemeClr>
              </a:solidFill>
            </a:endParaRPr>
          </a:p>
        </p:txBody>
      </p:sp>
    </p:spTree>
    <p:extLst>
      <p:ext uri="{BB962C8B-B14F-4D97-AF65-F5344CB8AC3E}">
        <p14:creationId xmlns:p14="http://schemas.microsoft.com/office/powerpoint/2010/main" val="2875747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83079" y="1536985"/>
            <a:ext cx="5296620" cy="3202286"/>
          </a:xfrm>
          <a:prstGeom prst="rect">
            <a:avLst/>
          </a:prstGeom>
        </p:spPr>
      </p:pic>
      <p:pic>
        <p:nvPicPr>
          <p:cNvPr id="4" name="Picture 3"/>
          <p:cNvPicPr>
            <a:picLocks noChangeAspect="1"/>
          </p:cNvPicPr>
          <p:nvPr/>
        </p:nvPicPr>
        <p:blipFill>
          <a:blip r:embed="rId3"/>
          <a:stretch>
            <a:fillRect/>
          </a:stretch>
        </p:blipFill>
        <p:spPr>
          <a:xfrm>
            <a:off x="6495691" y="1536985"/>
            <a:ext cx="5244860" cy="3202286"/>
          </a:xfrm>
          <a:prstGeom prst="rect">
            <a:avLst/>
          </a:prstGeom>
        </p:spPr>
      </p:pic>
      <p:sp>
        <p:nvSpPr>
          <p:cNvPr id="5" name="TextBox 4"/>
          <p:cNvSpPr txBox="1"/>
          <p:nvPr/>
        </p:nvSpPr>
        <p:spPr>
          <a:xfrm>
            <a:off x="6495691" y="5400136"/>
            <a:ext cx="4718649" cy="646331"/>
          </a:xfrm>
          <a:prstGeom prst="rect">
            <a:avLst/>
          </a:prstGeom>
          <a:noFill/>
        </p:spPr>
        <p:txBody>
          <a:bodyPr wrap="square" rtlCol="0">
            <a:spAutoFit/>
          </a:bodyPr>
          <a:lstStyle>
            <a:defPPr>
              <a:defRPr lang="en-US"/>
            </a:defPPr>
            <a:lvl1pPr>
              <a:defRPr b="1">
                <a:solidFill>
                  <a:schemeClr val="accent1">
                    <a:lumMod val="75000"/>
                  </a:schemeClr>
                </a:solidFill>
              </a:defRPr>
            </a:lvl1pPr>
          </a:lstStyle>
          <a:p>
            <a:r>
              <a:rPr lang="en-US" dirty="0" smtClean="0"/>
              <a:t>As we checked by using boxplot there are no outliers present in our data.</a:t>
            </a:r>
            <a:endParaRPr lang="en-IN" dirty="0"/>
          </a:p>
        </p:txBody>
      </p:sp>
      <p:sp>
        <p:nvSpPr>
          <p:cNvPr id="6" name="TextBox 5"/>
          <p:cNvSpPr txBox="1"/>
          <p:nvPr/>
        </p:nvSpPr>
        <p:spPr>
          <a:xfrm>
            <a:off x="483080" y="5400136"/>
            <a:ext cx="5296619" cy="646331"/>
          </a:xfrm>
          <a:prstGeom prst="rect">
            <a:avLst/>
          </a:prstGeom>
          <a:noFill/>
        </p:spPr>
        <p:txBody>
          <a:bodyPr wrap="square" rtlCol="0">
            <a:spAutoFit/>
          </a:bodyPr>
          <a:lstStyle/>
          <a:p>
            <a:r>
              <a:rPr lang="en-US" b="1" dirty="0" smtClean="0">
                <a:solidFill>
                  <a:schemeClr val="accent1">
                    <a:lumMod val="75000"/>
                  </a:schemeClr>
                </a:solidFill>
              </a:rPr>
              <a:t>As we can see outliers present in dataset so need to clean data for better results.</a:t>
            </a:r>
            <a:endParaRPr lang="en-IN" dirty="0">
              <a:solidFill>
                <a:schemeClr val="accent1">
                  <a:lumMod val="75000"/>
                </a:schemeClr>
              </a:solidFill>
            </a:endParaRPr>
          </a:p>
        </p:txBody>
      </p:sp>
      <p:sp>
        <p:nvSpPr>
          <p:cNvPr id="8" name="TextBox 7"/>
          <p:cNvSpPr txBox="1"/>
          <p:nvPr/>
        </p:nvSpPr>
        <p:spPr>
          <a:xfrm>
            <a:off x="715993" y="566143"/>
            <a:ext cx="8048445" cy="443070"/>
          </a:xfrm>
          <a:prstGeom prst="rect">
            <a:avLst/>
          </a:prstGeom>
          <a:effectLst/>
        </p:spPr>
        <p:txBody>
          <a:bodyPr vert="horz" wrap="square" lIns="0" tIns="12065" rIns="0" bIns="0" rtlCol="0" anchor="ctr">
            <a:spAutoFit/>
          </a:bodyPr>
          <a:lstStyle>
            <a:defPPr>
              <a:defRPr lang="en-US"/>
            </a:defPPr>
            <a:lvl1pPr marL="12700">
              <a:spcBef>
                <a:spcPts val="1155"/>
              </a:spcBef>
              <a:buNone/>
              <a:defRPr sz="2800" cap="all" spc="-5">
                <a:ln w="3175" cmpd="sng">
                  <a:noFill/>
                </a:ln>
                <a:solidFill>
                  <a:schemeClr val="accent1"/>
                </a:solidFill>
                <a:effectLst/>
                <a:latin typeface="Arial Black"/>
                <a:cs typeface="Arial Black"/>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Detection and removal of outlier</a:t>
            </a:r>
            <a:endParaRPr lang="en-IN" dirty="0"/>
          </a:p>
        </p:txBody>
      </p:sp>
    </p:spTree>
    <p:extLst>
      <p:ext uri="{BB962C8B-B14F-4D97-AF65-F5344CB8AC3E}">
        <p14:creationId xmlns:p14="http://schemas.microsoft.com/office/powerpoint/2010/main" val="869533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3437" y="321401"/>
            <a:ext cx="10319702" cy="443070"/>
          </a:xfrm>
          <a:prstGeom prst="rect">
            <a:avLst/>
          </a:prstGeom>
          <a:effectLst/>
        </p:spPr>
        <p:txBody>
          <a:bodyPr vert="horz" wrap="square" lIns="0" tIns="12065" rIns="0" bIns="0" rtlCol="0" anchor="ctr">
            <a:spAutoFit/>
          </a:bodyPr>
          <a:lstStyle>
            <a:defPPr>
              <a:defRPr lang="en-US"/>
            </a:defPPr>
            <a:lvl1pPr marL="12700">
              <a:spcBef>
                <a:spcPts val="1155"/>
              </a:spcBef>
              <a:buNone/>
              <a:defRPr sz="2800" cap="all" spc="-5">
                <a:ln w="3175" cmpd="sng">
                  <a:noFill/>
                </a:ln>
                <a:solidFill>
                  <a:schemeClr val="accent1"/>
                </a:solidFill>
                <a:effectLst/>
                <a:latin typeface="Arial Black"/>
                <a:cs typeface="Arial Black"/>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Normalise </a:t>
            </a:r>
            <a:r>
              <a:rPr lang="en-IN" dirty="0" smtClean="0"/>
              <a:t>Rented Bike Count </a:t>
            </a:r>
            <a:r>
              <a:rPr lang="en-IN" dirty="0"/>
              <a:t>column </a:t>
            </a:r>
            <a:r>
              <a:rPr lang="en-IN" dirty="0" smtClean="0"/>
              <a:t>data</a:t>
            </a:r>
            <a:endParaRPr lang="en-IN" dirty="0"/>
          </a:p>
        </p:txBody>
      </p:sp>
      <p:sp>
        <p:nvSpPr>
          <p:cNvPr id="4" name="TextBox 3"/>
          <p:cNvSpPr txBox="1"/>
          <p:nvPr/>
        </p:nvSpPr>
        <p:spPr>
          <a:xfrm>
            <a:off x="841075" y="840750"/>
            <a:ext cx="10977114" cy="646331"/>
          </a:xfrm>
          <a:prstGeom prst="rect">
            <a:avLst/>
          </a:prstGeom>
          <a:noFill/>
        </p:spPr>
        <p:txBody>
          <a:bodyPr wrap="square" rtlCol="0">
            <a:spAutoFit/>
          </a:bodyPr>
          <a:lstStyle/>
          <a:p>
            <a:r>
              <a:rPr lang="en-US" b="1" dirty="0" smtClean="0">
                <a:solidFill>
                  <a:schemeClr val="accent1">
                    <a:lumMod val="75000"/>
                  </a:schemeClr>
                </a:solidFill>
              </a:rPr>
              <a:t>The Goal Of Normalization Is To Transform Features To Be On A Similar Scale. This Improves The Performance And Training Stability Of The Model.</a:t>
            </a:r>
            <a:endParaRPr lang="en-IN" dirty="0">
              <a:solidFill>
                <a:schemeClr val="accent1">
                  <a:lumMod val="75000"/>
                </a:schemeClr>
              </a:solidFill>
            </a:endParaRPr>
          </a:p>
        </p:txBody>
      </p:sp>
      <p:pic>
        <p:nvPicPr>
          <p:cNvPr id="5" name="Picture 4"/>
          <p:cNvPicPr>
            <a:picLocks noChangeAspect="1"/>
          </p:cNvPicPr>
          <p:nvPr/>
        </p:nvPicPr>
        <p:blipFill>
          <a:blip r:embed="rId2"/>
          <a:stretch>
            <a:fillRect/>
          </a:stretch>
        </p:blipFill>
        <p:spPr>
          <a:xfrm>
            <a:off x="935965" y="1563360"/>
            <a:ext cx="4718119" cy="3716006"/>
          </a:xfrm>
          <a:prstGeom prst="rect">
            <a:avLst/>
          </a:prstGeom>
        </p:spPr>
      </p:pic>
      <p:sp>
        <p:nvSpPr>
          <p:cNvPr id="7" name="TextBox 6"/>
          <p:cNvSpPr txBox="1"/>
          <p:nvPr/>
        </p:nvSpPr>
        <p:spPr>
          <a:xfrm>
            <a:off x="935966" y="5434163"/>
            <a:ext cx="4718118" cy="923330"/>
          </a:xfrm>
          <a:prstGeom prst="rect">
            <a:avLst/>
          </a:prstGeom>
          <a:noFill/>
        </p:spPr>
        <p:txBody>
          <a:bodyPr wrap="square" rtlCol="0">
            <a:spAutoFit/>
          </a:bodyPr>
          <a:lstStyle/>
          <a:p>
            <a:pPr algn="just"/>
            <a:r>
              <a:rPr lang="en-US" dirty="0" smtClean="0">
                <a:solidFill>
                  <a:schemeClr val="accent1">
                    <a:lumMod val="75000"/>
                  </a:schemeClr>
                </a:solidFill>
              </a:rPr>
              <a:t>As We Can See Our Data Is Skewed Toward Right We Can Say Many Outliers Are Present In Our Data Need To Remove Outliers </a:t>
            </a:r>
            <a:endParaRPr lang="en-IN" dirty="0">
              <a:solidFill>
                <a:schemeClr val="accent1">
                  <a:lumMod val="75000"/>
                </a:schemeClr>
              </a:solidFill>
            </a:endParaRPr>
          </a:p>
        </p:txBody>
      </p:sp>
      <p:pic>
        <p:nvPicPr>
          <p:cNvPr id="8" name="Picture 7"/>
          <p:cNvPicPr>
            <a:picLocks noChangeAspect="1"/>
          </p:cNvPicPr>
          <p:nvPr/>
        </p:nvPicPr>
        <p:blipFill>
          <a:blip r:embed="rId3"/>
          <a:stretch>
            <a:fillRect/>
          </a:stretch>
        </p:blipFill>
        <p:spPr>
          <a:xfrm>
            <a:off x="6453186" y="1563360"/>
            <a:ext cx="4810403" cy="3716006"/>
          </a:xfrm>
          <a:prstGeom prst="rect">
            <a:avLst/>
          </a:prstGeom>
        </p:spPr>
      </p:pic>
      <p:sp>
        <p:nvSpPr>
          <p:cNvPr id="9" name="TextBox 8"/>
          <p:cNvSpPr txBox="1"/>
          <p:nvPr/>
        </p:nvSpPr>
        <p:spPr>
          <a:xfrm>
            <a:off x="6453187" y="5434163"/>
            <a:ext cx="4810402" cy="1200329"/>
          </a:xfrm>
          <a:prstGeom prst="rect">
            <a:avLst/>
          </a:prstGeom>
          <a:noFill/>
        </p:spPr>
        <p:txBody>
          <a:bodyPr wrap="square" rtlCol="0">
            <a:spAutoFit/>
          </a:bodyPr>
          <a:lstStyle/>
          <a:p>
            <a:pPr algn="just"/>
            <a:r>
              <a:rPr lang="en-US" dirty="0" smtClean="0">
                <a:solidFill>
                  <a:schemeClr val="accent1">
                    <a:lumMod val="75000"/>
                  </a:schemeClr>
                </a:solidFill>
              </a:rPr>
              <a:t>We Can Clearly See The Outliers Are Removed And Our Data Is Normally Distributed Now(bell Curve) This Data Will Give Some </a:t>
            </a:r>
            <a:r>
              <a:rPr lang="en-US" dirty="0" err="1" smtClean="0">
                <a:solidFill>
                  <a:schemeClr val="accent1">
                    <a:lumMod val="75000"/>
                  </a:schemeClr>
                </a:solidFill>
              </a:rPr>
              <a:t>Accurrate</a:t>
            </a:r>
            <a:r>
              <a:rPr lang="en-US" dirty="0" smtClean="0">
                <a:solidFill>
                  <a:schemeClr val="accent1">
                    <a:lumMod val="75000"/>
                  </a:schemeClr>
                </a:solidFill>
              </a:rPr>
              <a:t> Results</a:t>
            </a:r>
            <a:endParaRPr lang="en-IN" dirty="0">
              <a:solidFill>
                <a:schemeClr val="accent1">
                  <a:lumMod val="75000"/>
                </a:schemeClr>
              </a:solidFill>
            </a:endParaRPr>
          </a:p>
        </p:txBody>
      </p:sp>
    </p:spTree>
    <p:extLst>
      <p:ext uri="{BB962C8B-B14F-4D97-AF65-F5344CB8AC3E}">
        <p14:creationId xmlns:p14="http://schemas.microsoft.com/office/powerpoint/2010/main" val="1437902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089" y="270797"/>
            <a:ext cx="5132718" cy="443070"/>
          </a:xfrm>
          <a:prstGeom prst="rect">
            <a:avLst/>
          </a:prstGeom>
          <a:effectLst/>
        </p:spPr>
        <p:txBody>
          <a:bodyPr vert="horz" wrap="square" lIns="0" tIns="12065" rIns="0" bIns="0" rtlCol="0" anchor="ctr">
            <a:spAutoFit/>
          </a:bodyPr>
          <a:lstStyle>
            <a:defPPr>
              <a:defRPr lang="en-US"/>
            </a:defPPr>
            <a:lvl1pPr marL="12700">
              <a:spcBef>
                <a:spcPts val="1155"/>
              </a:spcBef>
              <a:buNone/>
              <a:defRPr sz="2800" cap="all" spc="-5">
                <a:ln w="3175" cmpd="sng">
                  <a:noFill/>
                </a:ln>
                <a:solidFill>
                  <a:schemeClr val="accent1"/>
                </a:solidFill>
                <a:effectLst/>
                <a:latin typeface="Arial Black"/>
                <a:cs typeface="Arial Black"/>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Regression Plots</a:t>
            </a:r>
          </a:p>
        </p:txBody>
      </p:sp>
      <p:sp>
        <p:nvSpPr>
          <p:cNvPr id="3" name="TextBox 2"/>
          <p:cNvSpPr txBox="1"/>
          <p:nvPr/>
        </p:nvSpPr>
        <p:spPr>
          <a:xfrm>
            <a:off x="533534" y="757874"/>
            <a:ext cx="11447253" cy="923330"/>
          </a:xfrm>
          <a:prstGeom prst="rect">
            <a:avLst/>
          </a:prstGeom>
          <a:noFill/>
        </p:spPr>
        <p:txBody>
          <a:bodyPr wrap="square" rtlCol="0">
            <a:spAutoFit/>
          </a:bodyPr>
          <a:lstStyle/>
          <a:p>
            <a:r>
              <a:rPr lang="en-IN" dirty="0" smtClean="0">
                <a:solidFill>
                  <a:schemeClr val="accent1">
                    <a:lumMod val="75000"/>
                  </a:schemeClr>
                </a:solidFill>
              </a:rPr>
              <a:t>Regression is a technique for investigating the relationship between independent variables or features and a dependent variable or outcome. It’s used as a method for predictive modelling in machine learning, in which an algorithm is used to predict continuous outcomes.</a:t>
            </a:r>
            <a:endParaRPr lang="en-IN" dirty="0">
              <a:solidFill>
                <a:schemeClr val="accent1">
                  <a:lumMod val="75000"/>
                </a:schemeClr>
              </a:solidFill>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56135" y="1769732"/>
            <a:ext cx="2566112" cy="1587039"/>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679265" y="1745114"/>
            <a:ext cx="2342218" cy="1603503"/>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6411370" y="1790080"/>
            <a:ext cx="2396200" cy="1603503"/>
          </a:xfrm>
          <a:prstGeom prst="rect">
            <a:avLst/>
          </a:prstGeom>
          <a:noFill/>
          <a:ln>
            <a:noFill/>
          </a:ln>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8988725" y="1790080"/>
            <a:ext cx="2596550" cy="1624839"/>
          </a:xfrm>
          <a:prstGeom prst="rect">
            <a:avLst/>
          </a:prstGeom>
          <a:noFill/>
          <a:ln>
            <a:noFill/>
          </a:ln>
        </p:spPr>
      </p:pic>
      <p:pic>
        <p:nvPicPr>
          <p:cNvPr id="8" name="Picture 7"/>
          <p:cNvPicPr/>
          <p:nvPr/>
        </p:nvPicPr>
        <p:blipFill>
          <a:blip r:embed="rId6">
            <a:extLst>
              <a:ext uri="{28A0092B-C50C-407E-A947-70E740481C1C}">
                <a14:useLocalDpi xmlns:a14="http://schemas.microsoft.com/office/drawing/2010/main" val="0"/>
              </a:ext>
            </a:extLst>
          </a:blip>
          <a:srcRect/>
          <a:stretch>
            <a:fillRect/>
          </a:stretch>
        </p:blipFill>
        <p:spPr bwMode="auto">
          <a:xfrm>
            <a:off x="756135" y="3493615"/>
            <a:ext cx="2647040" cy="1753014"/>
          </a:xfrm>
          <a:prstGeom prst="rect">
            <a:avLst/>
          </a:prstGeom>
          <a:noFill/>
          <a:ln>
            <a:noFill/>
          </a:ln>
        </p:spPr>
      </p:pic>
      <p:pic>
        <p:nvPicPr>
          <p:cNvPr id="9" name="Picture 8"/>
          <p:cNvPicPr/>
          <p:nvPr/>
        </p:nvPicPr>
        <p:blipFill>
          <a:blip r:embed="rId7">
            <a:extLst>
              <a:ext uri="{28A0092B-C50C-407E-A947-70E740481C1C}">
                <a14:useLocalDpi xmlns:a14="http://schemas.microsoft.com/office/drawing/2010/main" val="0"/>
              </a:ext>
            </a:extLst>
          </a:blip>
          <a:srcRect/>
          <a:stretch>
            <a:fillRect/>
          </a:stretch>
        </p:blipFill>
        <p:spPr bwMode="auto">
          <a:xfrm>
            <a:off x="3713726" y="3471402"/>
            <a:ext cx="2342218" cy="1753014"/>
          </a:xfrm>
          <a:prstGeom prst="rect">
            <a:avLst/>
          </a:prstGeom>
          <a:noFill/>
          <a:ln>
            <a:noFill/>
          </a:ln>
        </p:spPr>
      </p:pic>
      <p:pic>
        <p:nvPicPr>
          <p:cNvPr id="10" name="Picture 9"/>
          <p:cNvPicPr/>
          <p:nvPr/>
        </p:nvPicPr>
        <p:blipFill>
          <a:blip r:embed="rId8">
            <a:extLst>
              <a:ext uri="{28A0092B-C50C-407E-A947-70E740481C1C}">
                <a14:useLocalDpi xmlns:a14="http://schemas.microsoft.com/office/drawing/2010/main" val="0"/>
              </a:ext>
            </a:extLst>
          </a:blip>
          <a:srcRect/>
          <a:stretch>
            <a:fillRect/>
          </a:stretch>
        </p:blipFill>
        <p:spPr bwMode="auto">
          <a:xfrm>
            <a:off x="6384518" y="3493615"/>
            <a:ext cx="2396200" cy="1736550"/>
          </a:xfrm>
          <a:prstGeom prst="rect">
            <a:avLst/>
          </a:prstGeom>
          <a:noFill/>
          <a:ln>
            <a:noFill/>
          </a:ln>
        </p:spPr>
      </p:pic>
      <p:pic>
        <p:nvPicPr>
          <p:cNvPr id="11" name="Picture 10"/>
          <p:cNvPicPr/>
          <p:nvPr/>
        </p:nvPicPr>
        <p:blipFill>
          <a:blip r:embed="rId9">
            <a:extLst>
              <a:ext uri="{28A0092B-C50C-407E-A947-70E740481C1C}">
                <a14:useLocalDpi xmlns:a14="http://schemas.microsoft.com/office/drawing/2010/main" val="0"/>
              </a:ext>
            </a:extLst>
          </a:blip>
          <a:srcRect/>
          <a:stretch>
            <a:fillRect/>
          </a:stretch>
        </p:blipFill>
        <p:spPr bwMode="auto">
          <a:xfrm>
            <a:off x="8988725" y="3493615"/>
            <a:ext cx="2596550" cy="1822016"/>
          </a:xfrm>
          <a:prstGeom prst="rect">
            <a:avLst/>
          </a:prstGeom>
          <a:noFill/>
          <a:ln>
            <a:noFill/>
          </a:ln>
        </p:spPr>
      </p:pic>
      <p:pic>
        <p:nvPicPr>
          <p:cNvPr id="12" name="Picture 11"/>
          <p:cNvPicPr/>
          <p:nvPr/>
        </p:nvPicPr>
        <p:blipFill>
          <a:blip r:embed="rId10">
            <a:extLst>
              <a:ext uri="{28A0092B-C50C-407E-A947-70E740481C1C}">
                <a14:useLocalDpi xmlns:a14="http://schemas.microsoft.com/office/drawing/2010/main" val="0"/>
              </a:ext>
            </a:extLst>
          </a:blip>
          <a:srcRect/>
          <a:stretch>
            <a:fillRect/>
          </a:stretch>
        </p:blipFill>
        <p:spPr bwMode="auto">
          <a:xfrm>
            <a:off x="3679265" y="5347201"/>
            <a:ext cx="4528377" cy="1268741"/>
          </a:xfrm>
          <a:prstGeom prst="rect">
            <a:avLst/>
          </a:prstGeom>
          <a:noFill/>
          <a:ln>
            <a:noFill/>
          </a:ln>
        </p:spPr>
      </p:pic>
    </p:spTree>
    <p:extLst>
      <p:ext uri="{BB962C8B-B14F-4D97-AF65-F5344CB8AC3E}">
        <p14:creationId xmlns:p14="http://schemas.microsoft.com/office/powerpoint/2010/main" val="618565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2584" y="230919"/>
            <a:ext cx="3612601" cy="443070"/>
          </a:xfrm>
          <a:prstGeom prst="rect">
            <a:avLst/>
          </a:prstGeom>
          <a:effectLst/>
        </p:spPr>
        <p:txBody>
          <a:bodyPr vert="horz" wrap="square" lIns="0" tIns="12065" rIns="0" bIns="0" rtlCol="0" anchor="ctr">
            <a:spAutoFit/>
          </a:bodyPr>
          <a:lstStyle>
            <a:defPPr>
              <a:defRPr lang="en-US"/>
            </a:defPPr>
            <a:lvl1pPr marL="12700">
              <a:spcBef>
                <a:spcPts val="1155"/>
              </a:spcBef>
              <a:buNone/>
              <a:defRPr sz="2800" cap="all" spc="-5">
                <a:ln w="3175" cmpd="sng">
                  <a:noFill/>
                </a:ln>
                <a:solidFill>
                  <a:schemeClr val="accent1"/>
                </a:solidFill>
                <a:effectLst/>
                <a:latin typeface="Arial Black"/>
                <a:cs typeface="Arial Black"/>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Model Building  </a:t>
            </a:r>
          </a:p>
        </p:txBody>
      </p:sp>
      <p:pic>
        <p:nvPicPr>
          <p:cNvPr id="3" name="Picture 2"/>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1294" t="-1140" r="16942" b="1140"/>
          <a:stretch/>
        </p:blipFill>
        <p:spPr bwMode="auto">
          <a:xfrm>
            <a:off x="5520905" y="3140318"/>
            <a:ext cx="2631056" cy="2270268"/>
          </a:xfrm>
          <a:prstGeom prst="rect">
            <a:avLst/>
          </a:prstGeom>
          <a:noFill/>
          <a:ln>
            <a:noFill/>
          </a:ln>
        </p:spPr>
      </p:pic>
      <p:sp>
        <p:nvSpPr>
          <p:cNvPr id="4" name="TextBox 3"/>
          <p:cNvSpPr txBox="1"/>
          <p:nvPr/>
        </p:nvSpPr>
        <p:spPr>
          <a:xfrm>
            <a:off x="258793" y="673989"/>
            <a:ext cx="11757803" cy="1754326"/>
          </a:xfrm>
          <a:prstGeom prst="rect">
            <a:avLst/>
          </a:prstGeom>
          <a:noFill/>
        </p:spPr>
        <p:txBody>
          <a:bodyPr wrap="square" rtlCol="0">
            <a:spAutoFit/>
          </a:bodyPr>
          <a:lstStyle/>
          <a:p>
            <a:pPr lvl="0" algn="just"/>
            <a:r>
              <a:rPr lang="en-US" b="1" u="sng" dirty="0" smtClean="0">
                <a:solidFill>
                  <a:schemeClr val="accent1">
                    <a:lumMod val="75000"/>
                  </a:schemeClr>
                </a:solidFill>
              </a:rPr>
              <a:t>OLS MODEL</a:t>
            </a:r>
            <a:endParaRPr lang="en-IN" b="1" u="sng" dirty="0" smtClean="0">
              <a:solidFill>
                <a:schemeClr val="accent1">
                  <a:lumMod val="75000"/>
                </a:schemeClr>
              </a:solidFill>
            </a:endParaRPr>
          </a:p>
          <a:p>
            <a:pPr algn="just"/>
            <a:r>
              <a:rPr lang="en-IN" dirty="0" smtClean="0">
                <a:solidFill>
                  <a:schemeClr val="accent1">
                    <a:lumMod val="75000"/>
                  </a:schemeClr>
                </a:solidFill>
              </a:rPr>
              <a:t>The Basic Idea Behind Linear Regression Is To Fit A Straight Line To Our Data. We Can Do So By Using The Ordinary Least Squares (OLS) Method. In This Method, We Draw A Line Through The Data, Measure The Distance Of Each Point From The Line, Square Each Distance, And Then Add Them All Up. After A Lot Of Trial And Error, We’re Able To Find The Best Fit Line. Essentially, The Best Fit Line Covers All Of Our Data Points Such That The Distance Of Each Data Point From The Line Is Minimized. This In Turn Minimizes The Error Obtained.</a:t>
            </a:r>
            <a:endParaRPr lang="en-IN" dirty="0">
              <a:solidFill>
                <a:schemeClr val="accent1">
                  <a:lumMod val="75000"/>
                </a:schemeClr>
              </a:solidFill>
            </a:endParaRPr>
          </a:p>
        </p:txBody>
      </p:sp>
      <p:pic>
        <p:nvPicPr>
          <p:cNvPr id="7" name="Picture 6"/>
          <p:cNvPicPr>
            <a:picLocks noChangeAspect="1"/>
          </p:cNvPicPr>
          <p:nvPr/>
        </p:nvPicPr>
        <p:blipFill>
          <a:blip r:embed="rId3"/>
          <a:stretch>
            <a:fillRect/>
          </a:stretch>
        </p:blipFill>
        <p:spPr>
          <a:xfrm>
            <a:off x="353683" y="2428315"/>
            <a:ext cx="5072332" cy="3937026"/>
          </a:xfrm>
          <a:prstGeom prst="rect">
            <a:avLst/>
          </a:prstGeom>
        </p:spPr>
      </p:pic>
      <p:sp>
        <p:nvSpPr>
          <p:cNvPr id="8" name="TextBox 7"/>
          <p:cNvSpPr txBox="1"/>
          <p:nvPr/>
        </p:nvSpPr>
        <p:spPr>
          <a:xfrm>
            <a:off x="8393501" y="2428315"/>
            <a:ext cx="3390182" cy="3970318"/>
          </a:xfrm>
          <a:prstGeom prst="rect">
            <a:avLst/>
          </a:prstGeom>
          <a:noFill/>
        </p:spPr>
        <p:txBody>
          <a:bodyPr wrap="square" rtlCol="0">
            <a:spAutoFit/>
          </a:bodyPr>
          <a:lstStyle>
            <a:defPPr>
              <a:defRPr lang="en-US"/>
            </a:defPPr>
            <a:lvl1pPr lvl="0" algn="just">
              <a:defRPr b="1" u="sng">
                <a:solidFill>
                  <a:schemeClr val="accent1">
                    <a:lumMod val="75000"/>
                  </a:schemeClr>
                </a:solidFill>
              </a:defRPr>
            </a:lvl1pPr>
          </a:lstStyle>
          <a:p>
            <a:pPr algn="l"/>
            <a:r>
              <a:rPr lang="en-IN" u="none" dirty="0"/>
              <a:t>From the OLS model we find that the 'Temperature' and 'Dew_point_temperature' are highly correlated so we need to drop one of them. for dropping the we check the (P&gt;|t|) value from above table and we can see that the 'Dew_point_temperature' value is higher so we need to drop Dew_point_temperature column for clarity, we use visualisation i.e., heatmap in next step</a:t>
            </a:r>
          </a:p>
        </p:txBody>
      </p:sp>
    </p:spTree>
    <p:extLst>
      <p:ext uri="{BB962C8B-B14F-4D97-AF65-F5344CB8AC3E}">
        <p14:creationId xmlns:p14="http://schemas.microsoft.com/office/powerpoint/2010/main" val="1759555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8080" y="3775099"/>
            <a:ext cx="10837966" cy="2726690"/>
          </a:xfrm>
          <a:prstGeom prst="rect">
            <a:avLst/>
          </a:prstGeom>
        </p:spPr>
        <p:txBody>
          <a:bodyPr vert="horz" wrap="square" lIns="0" tIns="146685" rIns="0" bIns="0" rtlCol="0">
            <a:spAutoFit/>
          </a:bodyPr>
          <a:lstStyle/>
          <a:p>
            <a:pPr marL="12700">
              <a:lnSpc>
                <a:spcPct val="100000"/>
              </a:lnSpc>
              <a:spcBef>
                <a:spcPts val="1155"/>
              </a:spcBef>
            </a:pPr>
            <a:r>
              <a:rPr sz="3000" spc="-5" dirty="0">
                <a:solidFill>
                  <a:schemeClr val="accent1"/>
                </a:solidFill>
                <a:latin typeface="Arial Black"/>
                <a:cs typeface="Arial Black"/>
              </a:rPr>
              <a:t>PROBLEM</a:t>
            </a:r>
            <a:r>
              <a:rPr sz="3000" spc="-25" dirty="0">
                <a:solidFill>
                  <a:schemeClr val="accent1"/>
                </a:solidFill>
                <a:latin typeface="Arial Black"/>
                <a:cs typeface="Arial Black"/>
              </a:rPr>
              <a:t> </a:t>
            </a:r>
            <a:r>
              <a:rPr sz="3000" spc="-5" dirty="0">
                <a:solidFill>
                  <a:schemeClr val="accent1"/>
                </a:solidFill>
                <a:latin typeface="Arial Black"/>
                <a:cs typeface="Arial Black"/>
              </a:rPr>
              <a:t>DESCRIPTION:</a:t>
            </a:r>
            <a:endParaRPr sz="3000" dirty="0">
              <a:solidFill>
                <a:schemeClr val="accent1"/>
              </a:solidFill>
              <a:latin typeface="Arial Black"/>
              <a:cs typeface="Arial Black"/>
            </a:endParaRPr>
          </a:p>
          <a:p>
            <a:pPr marL="12700" marR="5080" algn="just">
              <a:lnSpc>
                <a:spcPct val="89500"/>
              </a:lnSpc>
              <a:spcBef>
                <a:spcPts val="1145"/>
              </a:spcBef>
            </a:pPr>
            <a:r>
              <a:rPr sz="2400" spc="-5" dirty="0">
                <a:solidFill>
                  <a:schemeClr val="accent1">
                    <a:lumMod val="75000"/>
                  </a:schemeClr>
                </a:solidFill>
                <a:latin typeface="Arial MT"/>
                <a:cs typeface="Arial MT"/>
              </a:rPr>
              <a:t>Currently</a:t>
            </a:r>
            <a:r>
              <a:rPr sz="2400" spc="10"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Rental</a:t>
            </a:r>
            <a:r>
              <a:rPr sz="2400" spc="15"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bikes</a:t>
            </a:r>
            <a:r>
              <a:rPr sz="2400" spc="15"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are</a:t>
            </a:r>
            <a:r>
              <a:rPr sz="2400" spc="5"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introduced</a:t>
            </a:r>
            <a:r>
              <a:rPr sz="2400" spc="15"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in</a:t>
            </a:r>
            <a:r>
              <a:rPr sz="2400" spc="10"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many</a:t>
            </a:r>
            <a:r>
              <a:rPr sz="2400" spc="5"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urban cities</a:t>
            </a:r>
            <a:r>
              <a:rPr sz="2400" spc="15"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for</a:t>
            </a:r>
            <a:r>
              <a:rPr sz="2400" spc="-10"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the </a:t>
            </a:r>
            <a:r>
              <a:rPr sz="2400" spc="5"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enhancement</a:t>
            </a:r>
            <a:r>
              <a:rPr sz="2400" spc="35"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of</a:t>
            </a:r>
            <a:r>
              <a:rPr sz="2400" spc="5"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mobility</a:t>
            </a:r>
            <a:r>
              <a:rPr sz="2400" spc="20"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comfort.</a:t>
            </a:r>
            <a:r>
              <a:rPr sz="2400" spc="-20"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It</a:t>
            </a:r>
            <a:r>
              <a:rPr sz="2400" spc="-10"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is</a:t>
            </a:r>
            <a:r>
              <a:rPr sz="2400" spc="5"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important</a:t>
            </a:r>
            <a:r>
              <a:rPr sz="2400" spc="5"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to</a:t>
            </a:r>
            <a:r>
              <a:rPr sz="2400" spc="5"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make</a:t>
            </a:r>
            <a:r>
              <a:rPr sz="2400" spc="5"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the</a:t>
            </a:r>
            <a:r>
              <a:rPr sz="2400" spc="-5" dirty="0">
                <a:solidFill>
                  <a:schemeClr val="accent1">
                    <a:lumMod val="75000"/>
                  </a:schemeClr>
                </a:solidFill>
                <a:latin typeface="Arial MT"/>
                <a:cs typeface="Arial MT"/>
              </a:rPr>
              <a:t> rental</a:t>
            </a:r>
            <a:r>
              <a:rPr sz="2400" spc="15"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bike </a:t>
            </a:r>
            <a:r>
              <a:rPr sz="2400"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available</a:t>
            </a:r>
            <a:r>
              <a:rPr sz="2400" spc="40"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and</a:t>
            </a:r>
            <a:r>
              <a:rPr sz="2400"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accessible</a:t>
            </a:r>
            <a:r>
              <a:rPr sz="2400" spc="35"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to</a:t>
            </a:r>
            <a:r>
              <a:rPr sz="2400" spc="-10"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the</a:t>
            </a:r>
            <a:r>
              <a:rPr sz="2400" spc="-10"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public</a:t>
            </a:r>
            <a:r>
              <a:rPr sz="2400" spc="20"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at</a:t>
            </a:r>
            <a:r>
              <a:rPr sz="2400" spc="-10"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the</a:t>
            </a:r>
            <a:r>
              <a:rPr sz="2400" spc="5"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right</a:t>
            </a:r>
            <a:r>
              <a:rPr sz="2400" dirty="0">
                <a:solidFill>
                  <a:schemeClr val="accent1">
                    <a:lumMod val="75000"/>
                  </a:schemeClr>
                </a:solidFill>
                <a:latin typeface="Arial MT"/>
                <a:cs typeface="Arial MT"/>
              </a:rPr>
              <a:t> time</a:t>
            </a:r>
            <a:r>
              <a:rPr sz="2400" spc="5"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as</a:t>
            </a:r>
            <a:r>
              <a:rPr sz="2400" spc="-15"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it </a:t>
            </a:r>
            <a:r>
              <a:rPr sz="2400" spc="-5" dirty="0">
                <a:solidFill>
                  <a:schemeClr val="accent1">
                    <a:lumMod val="75000"/>
                  </a:schemeClr>
                </a:solidFill>
                <a:latin typeface="Arial MT"/>
                <a:cs typeface="Arial MT"/>
              </a:rPr>
              <a:t>lessens</a:t>
            </a:r>
            <a:r>
              <a:rPr sz="2400" spc="15"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the </a:t>
            </a:r>
            <a:r>
              <a:rPr sz="2400" spc="5"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waiting</a:t>
            </a:r>
            <a:r>
              <a:rPr sz="2400" spc="20"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time.</a:t>
            </a:r>
            <a:r>
              <a:rPr sz="2400" spc="10"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Eventually,</a:t>
            </a:r>
            <a:r>
              <a:rPr sz="2400" spc="15"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providing</a:t>
            </a:r>
            <a:r>
              <a:rPr sz="2400" spc="35"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the</a:t>
            </a:r>
            <a:r>
              <a:rPr sz="2400" spc="5"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city with</a:t>
            </a:r>
            <a:r>
              <a:rPr sz="2400" spc="20"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a</a:t>
            </a:r>
            <a:r>
              <a:rPr sz="2400" spc="5"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stable</a:t>
            </a:r>
            <a:r>
              <a:rPr sz="2400"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supply</a:t>
            </a:r>
            <a:r>
              <a:rPr sz="2400" spc="15"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of</a:t>
            </a:r>
            <a:r>
              <a:rPr sz="2400" spc="5"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rental </a:t>
            </a:r>
            <a:r>
              <a:rPr sz="2400"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bikes</a:t>
            </a:r>
            <a:r>
              <a:rPr sz="2400" spc="15"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becomes</a:t>
            </a:r>
            <a:r>
              <a:rPr sz="2400" spc="20"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a</a:t>
            </a:r>
            <a:r>
              <a:rPr sz="2400" dirty="0">
                <a:solidFill>
                  <a:schemeClr val="accent1">
                    <a:lumMod val="75000"/>
                  </a:schemeClr>
                </a:solidFill>
                <a:latin typeface="Arial MT"/>
                <a:cs typeface="Arial MT"/>
              </a:rPr>
              <a:t> major</a:t>
            </a:r>
            <a:r>
              <a:rPr sz="2400" spc="5"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concern.</a:t>
            </a:r>
            <a:r>
              <a:rPr sz="2400" spc="10"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The</a:t>
            </a:r>
            <a:r>
              <a:rPr sz="2400" spc="10"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crucial</a:t>
            </a:r>
            <a:r>
              <a:rPr sz="2400" spc="20"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part</a:t>
            </a:r>
            <a:r>
              <a:rPr sz="2400" spc="10" dirty="0">
                <a:solidFill>
                  <a:schemeClr val="accent1">
                    <a:lumMod val="75000"/>
                  </a:schemeClr>
                </a:solidFill>
                <a:latin typeface="Arial MT"/>
                <a:cs typeface="Arial MT"/>
              </a:rPr>
              <a:t> </a:t>
            </a:r>
            <a:r>
              <a:rPr sz="2400" spc="-10" dirty="0">
                <a:solidFill>
                  <a:schemeClr val="accent1">
                    <a:lumMod val="75000"/>
                  </a:schemeClr>
                </a:solidFill>
                <a:latin typeface="Arial MT"/>
                <a:cs typeface="Arial MT"/>
              </a:rPr>
              <a:t>is</a:t>
            </a:r>
            <a:r>
              <a:rPr sz="2400" spc="5"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the</a:t>
            </a:r>
            <a:r>
              <a:rPr sz="2400" spc="-10"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prediction</a:t>
            </a:r>
            <a:r>
              <a:rPr sz="2400" spc="30"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of</a:t>
            </a:r>
            <a:r>
              <a:rPr sz="2400" spc="5"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bike </a:t>
            </a:r>
            <a:r>
              <a:rPr sz="2400" spc="-650"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count</a:t>
            </a:r>
            <a:r>
              <a:rPr sz="2400"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required</a:t>
            </a:r>
            <a:r>
              <a:rPr sz="2400" spc="10"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at</a:t>
            </a:r>
            <a:r>
              <a:rPr sz="2400" spc="5"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each</a:t>
            </a:r>
            <a:r>
              <a:rPr sz="2400" spc="10"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hour</a:t>
            </a:r>
            <a:r>
              <a:rPr sz="2400" spc="10"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for</a:t>
            </a:r>
            <a:r>
              <a:rPr sz="2400" spc="5"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the</a:t>
            </a:r>
            <a:r>
              <a:rPr sz="2400" spc="-10"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stable</a:t>
            </a:r>
            <a:r>
              <a:rPr sz="2400" spc="10"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supply</a:t>
            </a:r>
            <a:r>
              <a:rPr sz="2400" spc="10" dirty="0">
                <a:solidFill>
                  <a:schemeClr val="accent1">
                    <a:lumMod val="75000"/>
                  </a:schemeClr>
                </a:solidFill>
                <a:latin typeface="Arial MT"/>
                <a:cs typeface="Arial MT"/>
              </a:rPr>
              <a:t> </a:t>
            </a:r>
            <a:r>
              <a:rPr sz="2400" dirty="0">
                <a:solidFill>
                  <a:schemeClr val="accent1">
                    <a:lumMod val="75000"/>
                  </a:schemeClr>
                </a:solidFill>
                <a:latin typeface="Arial MT"/>
                <a:cs typeface="Arial MT"/>
              </a:rPr>
              <a:t>of</a:t>
            </a:r>
            <a:r>
              <a:rPr sz="2400" spc="5"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rental</a:t>
            </a:r>
            <a:r>
              <a:rPr sz="2400" dirty="0">
                <a:solidFill>
                  <a:schemeClr val="accent1">
                    <a:lumMod val="75000"/>
                  </a:schemeClr>
                </a:solidFill>
                <a:latin typeface="Arial MT"/>
                <a:cs typeface="Arial MT"/>
              </a:rPr>
              <a:t> </a:t>
            </a:r>
            <a:r>
              <a:rPr sz="2400" spc="-5" dirty="0">
                <a:solidFill>
                  <a:schemeClr val="accent1">
                    <a:lumMod val="75000"/>
                  </a:schemeClr>
                </a:solidFill>
                <a:latin typeface="Arial MT"/>
                <a:cs typeface="Arial MT"/>
              </a:rPr>
              <a:t>bikes.</a:t>
            </a:r>
            <a:endParaRPr sz="2400" dirty="0">
              <a:solidFill>
                <a:schemeClr val="accent1">
                  <a:lumMod val="75000"/>
                </a:schemeClr>
              </a:solidFill>
              <a:latin typeface="Arial MT"/>
              <a:cs typeface="Arial MT"/>
            </a:endParaRPr>
          </a:p>
        </p:txBody>
      </p:sp>
      <p:pic>
        <p:nvPicPr>
          <p:cNvPr id="4" name="object 4"/>
          <p:cNvPicPr/>
          <p:nvPr/>
        </p:nvPicPr>
        <p:blipFill>
          <a:blip r:embed="rId2" cstate="print"/>
          <a:stretch>
            <a:fillRect/>
          </a:stretch>
        </p:blipFill>
        <p:spPr>
          <a:xfrm>
            <a:off x="11268456" y="103631"/>
            <a:ext cx="685800" cy="630936"/>
          </a:xfrm>
          <a:prstGeom prst="rect">
            <a:avLst/>
          </a:prstGeom>
        </p:spPr>
      </p:pic>
      <p:pic>
        <p:nvPicPr>
          <p:cNvPr id="10242" name="Picture 2" descr="Bicycle-sharing system - Wikipedia"/>
          <p:cNvPicPr>
            <a:picLocks noChangeAspect="1" noChangeArrowheads="1"/>
          </p:cNvPicPr>
          <p:nvPr/>
        </p:nvPicPr>
        <p:blipFill rotWithShape="1">
          <a:blip r:embed="rId3">
            <a:extLst>
              <a:ext uri="{28A0092B-C50C-407E-A947-70E740481C1C}">
                <a14:useLocalDpi xmlns:a14="http://schemas.microsoft.com/office/drawing/2010/main" val="0"/>
              </a:ext>
            </a:extLst>
          </a:blip>
          <a:srcRect t="12021" b="10496"/>
          <a:stretch/>
        </p:blipFill>
        <p:spPr bwMode="auto">
          <a:xfrm>
            <a:off x="1113106" y="419099"/>
            <a:ext cx="9204086" cy="3300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433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1913627" y="428588"/>
            <a:ext cx="3503762" cy="443070"/>
          </a:xfrm>
          <a:prstGeom prst="rect">
            <a:avLst/>
          </a:prstGeom>
          <a:effectLst/>
        </p:spPr>
        <p:txBody>
          <a:bodyPr vert="horz" wrap="square" lIns="0" tIns="12065" rIns="0" bIns="0" rtlCol="0" anchor="ctr">
            <a:spAutoFit/>
          </a:bodyPr>
          <a:lstStyle>
            <a:defPPr>
              <a:defRPr lang="en-US"/>
            </a:defPPr>
            <a:lvl1pPr marL="12700">
              <a:spcBef>
                <a:spcPts val="1155"/>
              </a:spcBef>
              <a:buNone/>
              <a:defRPr sz="2800" cap="all" spc="-5">
                <a:ln w="3175" cmpd="sng">
                  <a:noFill/>
                </a:ln>
                <a:solidFill>
                  <a:schemeClr val="accent1"/>
                </a:solidFill>
                <a:effectLst/>
                <a:latin typeface="Arial Black"/>
                <a:cs typeface="Arial Black"/>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List of Models</a:t>
            </a:r>
            <a:endParaRPr lang="en-IN" dirty="0"/>
          </a:p>
        </p:txBody>
      </p:sp>
      <p:sp>
        <p:nvSpPr>
          <p:cNvPr id="3" name="TextBox 2"/>
          <p:cNvSpPr txBox="1"/>
          <p:nvPr/>
        </p:nvSpPr>
        <p:spPr>
          <a:xfrm>
            <a:off x="1275271" y="1164957"/>
            <a:ext cx="9628517" cy="5078313"/>
          </a:xfrm>
          <a:prstGeom prst="rect">
            <a:avLst/>
          </a:prstGeom>
          <a:noFill/>
        </p:spPr>
        <p:txBody>
          <a:bodyPr wrap="square" rtlCol="0">
            <a:spAutoFit/>
          </a:bodyPr>
          <a:lstStyle/>
          <a:p>
            <a:pPr marL="355600" indent="-342900">
              <a:lnSpc>
                <a:spcPct val="200000"/>
              </a:lnSpc>
              <a:buFont typeface="Wingdings" panose="05000000000000000000" pitchFamily="2" charset="2"/>
              <a:buChar char="q"/>
              <a:tabLst>
                <a:tab pos="368935" algn="l"/>
              </a:tabLst>
            </a:pPr>
            <a:r>
              <a:rPr lang="en-IN" b="1" dirty="0">
                <a:solidFill>
                  <a:schemeClr val="accent1">
                    <a:lumMod val="75000"/>
                  </a:schemeClr>
                </a:solidFill>
                <a:latin typeface="Trebuchet MS"/>
                <a:cs typeface="Trebuchet MS"/>
              </a:rPr>
              <a:t>LINEAR REGRESSION</a:t>
            </a:r>
          </a:p>
          <a:p>
            <a:pPr marL="355600" indent="-342900">
              <a:lnSpc>
                <a:spcPct val="200000"/>
              </a:lnSpc>
              <a:buFont typeface="Wingdings" panose="05000000000000000000" pitchFamily="2" charset="2"/>
              <a:buChar char="q"/>
              <a:tabLst>
                <a:tab pos="368935" algn="l"/>
              </a:tabLst>
            </a:pPr>
            <a:r>
              <a:rPr lang="en-IN" b="1" dirty="0">
                <a:solidFill>
                  <a:schemeClr val="accent1">
                    <a:lumMod val="75000"/>
                  </a:schemeClr>
                </a:solidFill>
                <a:latin typeface="Trebuchet MS"/>
                <a:cs typeface="Trebuchet MS"/>
              </a:rPr>
              <a:t>LASSO </a:t>
            </a:r>
            <a:r>
              <a:rPr lang="en-IN" b="1" dirty="0">
                <a:solidFill>
                  <a:schemeClr val="accent1">
                    <a:lumMod val="75000"/>
                  </a:schemeClr>
                </a:solidFill>
                <a:latin typeface="Trebuchet MS"/>
                <a:cs typeface="Trebuchet MS"/>
              </a:rPr>
              <a:t>REGRESSION</a:t>
            </a:r>
          </a:p>
          <a:p>
            <a:pPr marL="355600" indent="-342900">
              <a:lnSpc>
                <a:spcPct val="200000"/>
              </a:lnSpc>
              <a:buFont typeface="Wingdings" panose="05000000000000000000" pitchFamily="2" charset="2"/>
              <a:buChar char="q"/>
              <a:tabLst>
                <a:tab pos="368935" algn="l"/>
              </a:tabLst>
            </a:pPr>
            <a:r>
              <a:rPr lang="en-IN" b="1" dirty="0">
                <a:solidFill>
                  <a:schemeClr val="accent1">
                    <a:lumMod val="75000"/>
                  </a:schemeClr>
                </a:solidFill>
                <a:latin typeface="Trebuchet MS"/>
                <a:cs typeface="Trebuchet MS"/>
              </a:rPr>
              <a:t>RIDGE </a:t>
            </a:r>
            <a:r>
              <a:rPr lang="en-IN" b="1" dirty="0">
                <a:solidFill>
                  <a:schemeClr val="accent1">
                    <a:lumMod val="75000"/>
                  </a:schemeClr>
                </a:solidFill>
                <a:latin typeface="Trebuchet MS"/>
                <a:cs typeface="Trebuchet MS"/>
              </a:rPr>
              <a:t>REGRESSION</a:t>
            </a:r>
          </a:p>
          <a:p>
            <a:pPr marL="355600" indent="-342900">
              <a:lnSpc>
                <a:spcPct val="200000"/>
              </a:lnSpc>
              <a:buFont typeface="Wingdings" panose="05000000000000000000" pitchFamily="2" charset="2"/>
              <a:buChar char="q"/>
              <a:tabLst>
                <a:tab pos="368935" algn="l"/>
              </a:tabLst>
            </a:pPr>
            <a:r>
              <a:rPr lang="en-IN" b="1" dirty="0">
                <a:solidFill>
                  <a:schemeClr val="accent1">
                    <a:lumMod val="75000"/>
                  </a:schemeClr>
                </a:solidFill>
                <a:latin typeface="Trebuchet MS"/>
                <a:cs typeface="Trebuchet MS"/>
              </a:rPr>
              <a:t>ELASTIC NET </a:t>
            </a:r>
            <a:r>
              <a:rPr lang="en-IN" b="1" dirty="0" smtClean="0">
                <a:solidFill>
                  <a:schemeClr val="accent1">
                    <a:lumMod val="75000"/>
                  </a:schemeClr>
                </a:solidFill>
                <a:latin typeface="Trebuchet MS"/>
                <a:cs typeface="Trebuchet MS"/>
              </a:rPr>
              <a:t>REGRESSION</a:t>
            </a:r>
            <a:endParaRPr lang="en-IN" b="1" dirty="0">
              <a:solidFill>
                <a:schemeClr val="accent1">
                  <a:lumMod val="75000"/>
                </a:schemeClr>
              </a:solidFill>
              <a:latin typeface="Trebuchet MS"/>
              <a:cs typeface="Trebuchet MS"/>
            </a:endParaRPr>
          </a:p>
          <a:p>
            <a:pPr marL="355600" indent="-342900">
              <a:lnSpc>
                <a:spcPct val="200000"/>
              </a:lnSpc>
              <a:buFont typeface="Wingdings" panose="05000000000000000000" pitchFamily="2" charset="2"/>
              <a:buChar char="q"/>
              <a:tabLst>
                <a:tab pos="368935" algn="l"/>
              </a:tabLst>
            </a:pPr>
            <a:r>
              <a:rPr lang="en-IN" b="1" dirty="0">
                <a:solidFill>
                  <a:schemeClr val="accent1">
                    <a:lumMod val="75000"/>
                  </a:schemeClr>
                </a:solidFill>
                <a:latin typeface="Trebuchet MS"/>
                <a:cs typeface="Trebuchet MS"/>
              </a:rPr>
              <a:t>DECISION </a:t>
            </a:r>
            <a:r>
              <a:rPr lang="en-IN" b="1" dirty="0">
                <a:solidFill>
                  <a:schemeClr val="accent1">
                    <a:lumMod val="75000"/>
                  </a:schemeClr>
                </a:solidFill>
                <a:latin typeface="Trebuchet MS"/>
                <a:cs typeface="Trebuchet MS"/>
              </a:rPr>
              <a:t>TREE</a:t>
            </a:r>
          </a:p>
          <a:p>
            <a:pPr marL="355600" indent="-342900">
              <a:lnSpc>
                <a:spcPct val="200000"/>
              </a:lnSpc>
              <a:buFont typeface="Wingdings" panose="05000000000000000000" pitchFamily="2" charset="2"/>
              <a:buChar char="q"/>
              <a:tabLst>
                <a:tab pos="368935" algn="l"/>
              </a:tabLst>
            </a:pPr>
            <a:r>
              <a:rPr lang="en-IN" b="1" dirty="0">
                <a:solidFill>
                  <a:schemeClr val="accent1">
                    <a:lumMod val="75000"/>
                  </a:schemeClr>
                </a:solidFill>
                <a:latin typeface="Trebuchet MS"/>
                <a:cs typeface="Trebuchet MS"/>
              </a:rPr>
              <a:t>RANDOM </a:t>
            </a:r>
            <a:r>
              <a:rPr lang="en-IN" b="1" dirty="0">
                <a:solidFill>
                  <a:schemeClr val="accent1">
                    <a:lumMod val="75000"/>
                  </a:schemeClr>
                </a:solidFill>
                <a:latin typeface="Trebuchet MS"/>
                <a:cs typeface="Trebuchet MS"/>
              </a:rPr>
              <a:t>FOREST</a:t>
            </a:r>
          </a:p>
          <a:p>
            <a:pPr marL="355600" indent="-342900">
              <a:lnSpc>
                <a:spcPct val="200000"/>
              </a:lnSpc>
              <a:buFont typeface="Wingdings" panose="05000000000000000000" pitchFamily="2" charset="2"/>
              <a:buChar char="q"/>
              <a:tabLst>
                <a:tab pos="368935" algn="l"/>
              </a:tabLst>
            </a:pPr>
            <a:r>
              <a:rPr lang="en-IN" b="1" dirty="0">
                <a:solidFill>
                  <a:schemeClr val="accent1">
                    <a:lumMod val="75000"/>
                  </a:schemeClr>
                </a:solidFill>
                <a:latin typeface="Trebuchet MS"/>
                <a:cs typeface="Trebuchet MS"/>
              </a:rPr>
              <a:t>GRADIENT </a:t>
            </a:r>
            <a:r>
              <a:rPr lang="en-IN" b="1" dirty="0">
                <a:solidFill>
                  <a:schemeClr val="accent1">
                    <a:lumMod val="75000"/>
                  </a:schemeClr>
                </a:solidFill>
                <a:latin typeface="Trebuchet MS"/>
                <a:cs typeface="Trebuchet MS"/>
              </a:rPr>
              <a:t>BOOSTING</a:t>
            </a:r>
          </a:p>
          <a:p>
            <a:pPr marL="355600" indent="-342900">
              <a:lnSpc>
                <a:spcPct val="200000"/>
              </a:lnSpc>
              <a:buFont typeface="Wingdings" panose="05000000000000000000" pitchFamily="2" charset="2"/>
              <a:buChar char="q"/>
              <a:tabLst>
                <a:tab pos="368935" algn="l"/>
              </a:tabLst>
            </a:pPr>
            <a:r>
              <a:rPr lang="en-IN" b="1" dirty="0">
                <a:solidFill>
                  <a:schemeClr val="accent1">
                    <a:lumMod val="75000"/>
                  </a:schemeClr>
                </a:solidFill>
                <a:latin typeface="Trebuchet MS"/>
                <a:cs typeface="Trebuchet MS"/>
              </a:rPr>
              <a:t>Importance of features</a:t>
            </a:r>
          </a:p>
          <a:p>
            <a:pPr marL="355600" indent="-342900">
              <a:lnSpc>
                <a:spcPct val="200000"/>
              </a:lnSpc>
              <a:buFont typeface="Wingdings" panose="05000000000000000000" pitchFamily="2" charset="2"/>
              <a:buChar char="q"/>
              <a:tabLst>
                <a:tab pos="368935" algn="l"/>
              </a:tabLst>
            </a:pPr>
            <a:r>
              <a:rPr lang="en-IN" b="1" dirty="0">
                <a:solidFill>
                  <a:schemeClr val="accent1">
                    <a:lumMod val="75000"/>
                  </a:schemeClr>
                </a:solidFill>
                <a:latin typeface="Trebuchet MS"/>
                <a:cs typeface="Trebuchet MS"/>
              </a:rPr>
              <a:t>Gradient </a:t>
            </a:r>
            <a:r>
              <a:rPr lang="en-IN" b="1" dirty="0">
                <a:solidFill>
                  <a:schemeClr val="accent1">
                    <a:lumMod val="75000"/>
                  </a:schemeClr>
                </a:solidFill>
                <a:latin typeface="Trebuchet MS"/>
                <a:cs typeface="Trebuchet MS"/>
              </a:rPr>
              <a:t>Boosting </a:t>
            </a:r>
            <a:r>
              <a:rPr lang="en-IN" b="1" dirty="0" err="1">
                <a:solidFill>
                  <a:schemeClr val="accent1">
                    <a:lumMod val="75000"/>
                  </a:schemeClr>
                </a:solidFill>
                <a:latin typeface="Trebuchet MS"/>
                <a:cs typeface="Trebuchet MS"/>
              </a:rPr>
              <a:t>Regressor</a:t>
            </a:r>
            <a:endParaRPr lang="en-IN" b="1" dirty="0">
              <a:solidFill>
                <a:schemeClr val="accent1">
                  <a:lumMod val="75000"/>
                </a:schemeClr>
              </a:solidFill>
              <a:latin typeface="Trebuchet MS"/>
              <a:cs typeface="Trebuchet MS"/>
            </a:endParaRPr>
          </a:p>
        </p:txBody>
      </p:sp>
    </p:spTree>
    <p:extLst>
      <p:ext uri="{BB962C8B-B14F-4D97-AF65-F5344CB8AC3E}">
        <p14:creationId xmlns:p14="http://schemas.microsoft.com/office/powerpoint/2010/main" val="3256705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7314" y="605106"/>
            <a:ext cx="2863969" cy="414817"/>
          </a:xfrm>
          <a:prstGeom prst="rect">
            <a:avLst/>
          </a:prstGeom>
          <a:noFill/>
        </p:spPr>
        <p:txBody>
          <a:bodyPr wrap="square" rtlCol="0">
            <a:spAutoFit/>
          </a:bodyPr>
          <a:lstStyle/>
          <a:p>
            <a:pPr marL="285750" indent="-285750">
              <a:buFont typeface="Wingdings" panose="05000000000000000000" pitchFamily="2" charset="2"/>
              <a:buChar char="q"/>
            </a:pPr>
            <a:r>
              <a:rPr lang="en-IN" sz="2000" b="1" dirty="0">
                <a:solidFill>
                  <a:schemeClr val="accent1">
                    <a:lumMod val="75000"/>
                  </a:schemeClr>
                </a:solidFill>
                <a:latin typeface="Trebuchet MS"/>
                <a:cs typeface="Trebuchet MS"/>
              </a:rPr>
              <a:t>LINEAR</a:t>
            </a:r>
            <a:r>
              <a:rPr lang="en-IN" sz="2000" b="1" dirty="0">
                <a:solidFill>
                  <a:schemeClr val="accent1">
                    <a:lumMod val="75000"/>
                  </a:schemeClr>
                </a:solidFill>
              </a:rPr>
              <a:t> REGRESSION</a:t>
            </a:r>
            <a:endParaRPr lang="en-IN" sz="2000" dirty="0">
              <a:solidFill>
                <a:schemeClr val="accent1">
                  <a:lumMod val="75000"/>
                </a:schemeClr>
              </a:solidFill>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27379" y="1379896"/>
            <a:ext cx="6989746" cy="3649303"/>
          </a:xfrm>
          <a:prstGeom prst="rect">
            <a:avLst/>
          </a:prstGeom>
          <a:noFill/>
          <a:ln>
            <a:noFill/>
          </a:ln>
        </p:spPr>
      </p:pic>
      <p:graphicFrame>
        <p:nvGraphicFramePr>
          <p:cNvPr id="5" name="Table 4"/>
          <p:cNvGraphicFramePr>
            <a:graphicFrameLocks noGrp="1"/>
          </p:cNvGraphicFramePr>
          <p:nvPr>
            <p:extLst>
              <p:ext uri="{D42A27DB-BD31-4B8C-83A1-F6EECF244321}">
                <p14:modId xmlns:p14="http://schemas.microsoft.com/office/powerpoint/2010/main" val="559373703"/>
              </p:ext>
            </p:extLst>
          </p:nvPr>
        </p:nvGraphicFramePr>
        <p:xfrm>
          <a:off x="8100203" y="1630394"/>
          <a:ext cx="3554505" cy="1932315"/>
        </p:xfrm>
        <a:graphic>
          <a:graphicData uri="http://schemas.openxmlformats.org/drawingml/2006/table">
            <a:tbl>
              <a:tblPr firstRow="1" firstCol="1" bandRow="1">
                <a:tableStyleId>{284E427A-3D55-4303-BF80-6455036E1DE7}</a:tableStyleId>
              </a:tblPr>
              <a:tblGrid>
                <a:gridCol w="3554505"/>
              </a:tblGrid>
              <a:tr h="387693">
                <a:tc>
                  <a:txBody>
                    <a:bodyPr/>
                    <a:lstStyle/>
                    <a:p>
                      <a:pPr algn="ctr">
                        <a:lnSpc>
                          <a:spcPct val="107000"/>
                        </a:lnSpc>
                        <a:spcAft>
                          <a:spcPts val="0"/>
                        </a:spcAft>
                      </a:pPr>
                      <a:r>
                        <a:rPr lang="en-IN" sz="1500" dirty="0">
                          <a:solidFill>
                            <a:schemeClr val="accent1">
                              <a:lumMod val="75000"/>
                            </a:schemeClr>
                          </a:solidFill>
                          <a:effectLst/>
                        </a:rPr>
                        <a:t>MSE: 33.27533089591926</a:t>
                      </a:r>
                      <a:endParaRPr lang="en-IN" sz="1600" dirty="0">
                        <a:solidFill>
                          <a:schemeClr val="accent1">
                            <a:lumMod val="75000"/>
                          </a:schemeClr>
                        </a:solidFill>
                        <a:effectLst/>
                        <a:latin typeface="Calibri" panose="020F0502020204030204" pitchFamily="34" charset="0"/>
                        <a:ea typeface="Calibri" panose="020F0502020204030204" pitchFamily="34" charset="0"/>
                        <a:cs typeface="Mangal"/>
                      </a:endParaRPr>
                    </a:p>
                  </a:txBody>
                  <a:tcPr marL="101102" marR="10110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BB7D"/>
                    </a:solidFill>
                  </a:tcPr>
                </a:tc>
              </a:tr>
              <a:tr h="377262">
                <a:tc>
                  <a:txBody>
                    <a:bodyPr/>
                    <a:lstStyle/>
                    <a:p>
                      <a:pPr algn="ctr">
                        <a:lnSpc>
                          <a:spcPct val="107000"/>
                        </a:lnSpc>
                        <a:spcAft>
                          <a:spcPts val="0"/>
                        </a:spcAft>
                      </a:pPr>
                      <a:r>
                        <a:rPr lang="en-IN" sz="1500" dirty="0">
                          <a:solidFill>
                            <a:schemeClr val="accent1">
                              <a:lumMod val="75000"/>
                            </a:schemeClr>
                          </a:solidFill>
                          <a:effectLst/>
                        </a:rPr>
                        <a:t>RMSE: 5.76847734639907</a:t>
                      </a:r>
                      <a:endParaRPr lang="en-IN" sz="1600" dirty="0">
                        <a:solidFill>
                          <a:schemeClr val="accent1">
                            <a:lumMod val="75000"/>
                          </a:schemeClr>
                        </a:solidFill>
                        <a:effectLst/>
                        <a:latin typeface="Calibri" panose="020F0502020204030204" pitchFamily="34" charset="0"/>
                        <a:ea typeface="Calibri" panose="020F0502020204030204" pitchFamily="34" charset="0"/>
                        <a:cs typeface="Mangal"/>
                      </a:endParaRPr>
                    </a:p>
                  </a:txBody>
                  <a:tcPr marL="101102" marR="10110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BB7D"/>
                    </a:solidFill>
                  </a:tcPr>
                </a:tc>
              </a:tr>
              <a:tr h="395049">
                <a:tc>
                  <a:txBody>
                    <a:bodyPr/>
                    <a:lstStyle/>
                    <a:p>
                      <a:pPr algn="ctr">
                        <a:lnSpc>
                          <a:spcPct val="107000"/>
                        </a:lnSpc>
                        <a:spcAft>
                          <a:spcPts val="0"/>
                        </a:spcAft>
                      </a:pPr>
                      <a:r>
                        <a:rPr lang="en-IN" sz="1500" dirty="0">
                          <a:solidFill>
                            <a:schemeClr val="accent1">
                              <a:lumMod val="75000"/>
                            </a:schemeClr>
                          </a:solidFill>
                          <a:effectLst/>
                        </a:rPr>
                        <a:t>MAE: 4.410178475318181</a:t>
                      </a:r>
                      <a:endParaRPr lang="en-IN" sz="1600" dirty="0">
                        <a:solidFill>
                          <a:schemeClr val="accent1">
                            <a:lumMod val="75000"/>
                          </a:schemeClr>
                        </a:solidFill>
                        <a:effectLst/>
                        <a:latin typeface="Calibri" panose="020F0502020204030204" pitchFamily="34" charset="0"/>
                        <a:ea typeface="Calibri" panose="020F0502020204030204" pitchFamily="34" charset="0"/>
                        <a:cs typeface="Mangal"/>
                      </a:endParaRPr>
                    </a:p>
                  </a:txBody>
                  <a:tcPr marL="101102" marR="10110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BB7D"/>
                    </a:solidFill>
                  </a:tcPr>
                </a:tc>
              </a:tr>
              <a:tr h="395049">
                <a:tc>
                  <a:txBody>
                    <a:bodyPr/>
                    <a:lstStyle/>
                    <a:p>
                      <a:pPr algn="ctr">
                        <a:lnSpc>
                          <a:spcPct val="107000"/>
                        </a:lnSpc>
                        <a:spcAft>
                          <a:spcPts val="0"/>
                        </a:spcAft>
                      </a:pPr>
                      <a:r>
                        <a:rPr lang="en-IN" sz="1500" dirty="0">
                          <a:solidFill>
                            <a:schemeClr val="accent1">
                              <a:lumMod val="75000"/>
                            </a:schemeClr>
                          </a:solidFill>
                          <a:effectLst/>
                        </a:rPr>
                        <a:t>R2: 0.7893518482962683</a:t>
                      </a:r>
                      <a:endParaRPr lang="en-IN" sz="1600" dirty="0">
                        <a:solidFill>
                          <a:schemeClr val="accent1">
                            <a:lumMod val="75000"/>
                          </a:schemeClr>
                        </a:solidFill>
                        <a:effectLst/>
                        <a:latin typeface="Calibri" panose="020F0502020204030204" pitchFamily="34" charset="0"/>
                        <a:ea typeface="Calibri" panose="020F0502020204030204" pitchFamily="34" charset="0"/>
                        <a:cs typeface="Mangal"/>
                      </a:endParaRPr>
                    </a:p>
                  </a:txBody>
                  <a:tcPr marL="101102" marR="10110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BB7D"/>
                    </a:solidFill>
                  </a:tcPr>
                </a:tc>
              </a:tr>
              <a:tr h="377262">
                <a:tc>
                  <a:txBody>
                    <a:bodyPr/>
                    <a:lstStyle/>
                    <a:p>
                      <a:pPr marL="457200" algn="ctr">
                        <a:lnSpc>
                          <a:spcPct val="107000"/>
                        </a:lnSpc>
                        <a:spcAft>
                          <a:spcPts val="0"/>
                        </a:spcAft>
                      </a:pPr>
                      <a:r>
                        <a:rPr lang="en-IN" sz="1500" dirty="0">
                          <a:solidFill>
                            <a:schemeClr val="accent1">
                              <a:lumMod val="75000"/>
                            </a:schemeClr>
                          </a:solidFill>
                          <a:effectLst/>
                        </a:rPr>
                        <a:t>Adjusted R2: 0.7847297833429184</a:t>
                      </a:r>
                      <a:endParaRPr lang="en-IN" sz="1600" dirty="0">
                        <a:solidFill>
                          <a:schemeClr val="accent1">
                            <a:lumMod val="75000"/>
                          </a:schemeClr>
                        </a:solidFill>
                        <a:effectLst/>
                        <a:latin typeface="Calibri" panose="020F0502020204030204" pitchFamily="34" charset="0"/>
                        <a:ea typeface="Calibri" panose="020F0502020204030204" pitchFamily="34" charset="0"/>
                        <a:cs typeface="Mangal"/>
                      </a:endParaRPr>
                    </a:p>
                  </a:txBody>
                  <a:tcPr marL="101102" marR="10110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BB7D"/>
                    </a:solidFill>
                  </a:tcPr>
                </a:tc>
              </a:tr>
            </a:tbl>
          </a:graphicData>
        </a:graphic>
      </p:graphicFrame>
      <p:sp>
        <p:nvSpPr>
          <p:cNvPr id="6" name="TextBox 5"/>
          <p:cNvSpPr txBox="1"/>
          <p:nvPr/>
        </p:nvSpPr>
        <p:spPr>
          <a:xfrm>
            <a:off x="1024196" y="5334328"/>
            <a:ext cx="10198770" cy="646331"/>
          </a:xfrm>
          <a:prstGeom prst="rect">
            <a:avLst/>
          </a:prstGeom>
          <a:noFill/>
        </p:spPr>
        <p:txBody>
          <a:bodyPr wrap="square" rtlCol="0">
            <a:spAutoFit/>
          </a:bodyPr>
          <a:lstStyle/>
          <a:p>
            <a:pPr algn="just"/>
            <a:r>
              <a:rPr lang="en-IN" b="1" dirty="0" smtClean="0">
                <a:solidFill>
                  <a:schemeClr val="accent1">
                    <a:lumMod val="75000"/>
                  </a:schemeClr>
                </a:solidFill>
              </a:rPr>
              <a:t>Clearly See Our R2 Score Value Is 0.77 That Means Our Model Is Able To Capture Most Of The Data Variance. We Will Compare With Others For Best Fit Model.</a:t>
            </a:r>
            <a:endParaRPr lang="en-IN" dirty="0">
              <a:solidFill>
                <a:schemeClr val="accent1">
                  <a:lumMod val="75000"/>
                </a:schemeClr>
              </a:solidFill>
            </a:endParaRPr>
          </a:p>
        </p:txBody>
      </p:sp>
    </p:spTree>
    <p:extLst>
      <p:ext uri="{BB962C8B-B14F-4D97-AF65-F5344CB8AC3E}">
        <p14:creationId xmlns:p14="http://schemas.microsoft.com/office/powerpoint/2010/main" val="3149626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chemeClr val="bg2">
                <a:tint val="97000"/>
                <a:hueMod val="92000"/>
                <a:satMod val="169000"/>
                <a:lumMod val="164000"/>
              </a:schemeClr>
            </a:gs>
            <a:gs pos="76000">
              <a:schemeClr val="tx2">
                <a:lumMod val="50000"/>
                <a:alpha val="65000"/>
              </a:schemeClr>
            </a:gs>
          </a:gsLst>
          <a:lin ang="6120000" scaled="1"/>
          <a:tileRect/>
        </a:gradFill>
        <a:effectLst/>
      </p:bgPr>
    </p:bg>
    <p:spTree>
      <p:nvGrpSpPr>
        <p:cNvPr id="1" name=""/>
        <p:cNvGrpSpPr/>
        <p:nvPr/>
      </p:nvGrpSpPr>
      <p:grpSpPr>
        <a:xfrm>
          <a:off x="0" y="0"/>
          <a:ext cx="0" cy="0"/>
          <a:chOff x="0" y="0"/>
          <a:chExt cx="0" cy="0"/>
        </a:xfrm>
      </p:grpSpPr>
      <p:sp>
        <p:nvSpPr>
          <p:cNvPr id="2" name="TextBox 1"/>
          <p:cNvSpPr txBox="1"/>
          <p:nvPr/>
        </p:nvSpPr>
        <p:spPr>
          <a:xfrm>
            <a:off x="1190445" y="559374"/>
            <a:ext cx="5520905" cy="400110"/>
          </a:xfrm>
          <a:prstGeom prst="rect">
            <a:avLst/>
          </a:prstGeom>
          <a:noFill/>
        </p:spPr>
        <p:txBody>
          <a:bodyPr wrap="square" rtlCol="0">
            <a:spAutoFit/>
          </a:bodyPr>
          <a:lstStyle>
            <a:defPPr>
              <a:defRPr lang="en-US"/>
            </a:defPPr>
            <a:lvl1pPr marL="285750" indent="-285750">
              <a:buFont typeface="Wingdings" panose="05000000000000000000" pitchFamily="2" charset="2"/>
              <a:buChar char="q"/>
              <a:defRPr sz="2000" b="1">
                <a:solidFill>
                  <a:schemeClr val="accent1">
                    <a:lumMod val="75000"/>
                  </a:schemeClr>
                </a:solidFill>
                <a:latin typeface="Trebuchet MS"/>
                <a:cs typeface="Trebuchet MS"/>
              </a:defRPr>
            </a:lvl1pPr>
          </a:lstStyle>
          <a:p>
            <a:r>
              <a:rPr lang="en-IN" dirty="0"/>
              <a:t>LASSO REGRESSION</a:t>
            </a:r>
          </a:p>
        </p:txBody>
      </p:sp>
      <p:graphicFrame>
        <p:nvGraphicFramePr>
          <p:cNvPr id="3" name="Table 2"/>
          <p:cNvGraphicFramePr>
            <a:graphicFrameLocks noGrp="1"/>
          </p:cNvGraphicFramePr>
          <p:nvPr>
            <p:extLst>
              <p:ext uri="{D42A27DB-BD31-4B8C-83A1-F6EECF244321}">
                <p14:modId xmlns:p14="http://schemas.microsoft.com/office/powerpoint/2010/main" val="517733788"/>
              </p:ext>
            </p:extLst>
          </p:nvPr>
        </p:nvGraphicFramePr>
        <p:xfrm>
          <a:off x="8082951" y="1811185"/>
          <a:ext cx="3571336" cy="1829163"/>
        </p:xfrm>
        <a:graphic>
          <a:graphicData uri="http://schemas.openxmlformats.org/drawingml/2006/table">
            <a:tbl>
              <a:tblPr firstRow="1" firstCol="1" bandRow="1">
                <a:tableStyleId>{5C22544A-7EE6-4342-B048-85BDC9FD1C3A}</a:tableStyleId>
              </a:tblPr>
              <a:tblGrid>
                <a:gridCol w="3571336"/>
              </a:tblGrid>
              <a:tr h="347913">
                <a:tc>
                  <a:txBody>
                    <a:bodyPr/>
                    <a:lstStyle/>
                    <a:p>
                      <a:pPr marL="45720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MSE: 96.7750714044618</a:t>
                      </a: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BB7D"/>
                    </a:solidFill>
                  </a:tcPr>
                </a:tc>
              </a:tr>
              <a:tr h="362184">
                <a:tc>
                  <a:txBody>
                    <a:bodyPr/>
                    <a:lstStyle/>
                    <a:p>
                      <a:pPr marL="45720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RMSE: 9.837432155011886</a:t>
                      </a: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BB7D"/>
                    </a:solidFill>
                  </a:tcPr>
                </a:tc>
              </a:tr>
              <a:tr h="378441">
                <a:tc>
                  <a:txBody>
                    <a:bodyPr/>
                    <a:lstStyle/>
                    <a:p>
                      <a:pPr marL="45720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MAE: 7.455895061963607</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BB7D"/>
                    </a:solidFill>
                  </a:tcPr>
                </a:tc>
              </a:tr>
              <a:tr h="378441">
                <a:tc>
                  <a:txBody>
                    <a:bodyPr/>
                    <a:lstStyle/>
                    <a:p>
                      <a:pPr marL="45720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R2: 0.3873692800799008</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BB7D"/>
                    </a:solidFill>
                  </a:tcPr>
                </a:tc>
              </a:tr>
              <a:tr h="362184">
                <a:tc>
                  <a:txBody>
                    <a:bodyPr/>
                    <a:lstStyle/>
                    <a:p>
                      <a:pPr marL="45720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Adjusted R2: 0.37392686932535146</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BB7D"/>
                    </a:solidFill>
                  </a:tcPr>
                </a:tc>
              </a:tr>
            </a:tbl>
          </a:graphicData>
        </a:graphic>
      </p:graphicFrame>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36763" y="1467110"/>
            <a:ext cx="6556075" cy="3235619"/>
          </a:xfrm>
          <a:prstGeom prst="rect">
            <a:avLst/>
          </a:prstGeom>
          <a:noFill/>
          <a:ln>
            <a:noFill/>
          </a:ln>
        </p:spPr>
      </p:pic>
      <p:sp>
        <p:nvSpPr>
          <p:cNvPr id="5" name="TextBox 4"/>
          <p:cNvSpPr txBox="1"/>
          <p:nvPr/>
        </p:nvSpPr>
        <p:spPr>
          <a:xfrm>
            <a:off x="1276709" y="5210355"/>
            <a:ext cx="9445925" cy="923330"/>
          </a:xfrm>
          <a:prstGeom prst="rect">
            <a:avLst/>
          </a:prstGeom>
          <a:noFill/>
        </p:spPr>
        <p:txBody>
          <a:bodyPr wrap="square" rtlCol="0">
            <a:spAutoFit/>
          </a:bodyPr>
          <a:lstStyle>
            <a:defPPr>
              <a:defRPr lang="en-US"/>
            </a:defPPr>
            <a:lvl1pPr>
              <a:defRPr b="1">
                <a:solidFill>
                  <a:schemeClr val="accent1">
                    <a:lumMod val="75000"/>
                  </a:schemeClr>
                </a:solidFill>
              </a:defRPr>
            </a:lvl1pPr>
          </a:lstStyle>
          <a:p>
            <a:pPr algn="just"/>
            <a:r>
              <a:rPr lang="en-IN" dirty="0" smtClean="0"/>
              <a:t>The R2_score For The Test Set Is 0.38. This Means Our Linear Model Is Not Performing Well On The Data. Let Us Try To Visualize Our Residuals And See If There Is Heteroscedasticity (Unequal Variance Or Scatter).</a:t>
            </a:r>
            <a:endParaRPr lang="en-IN" dirty="0"/>
          </a:p>
        </p:txBody>
      </p:sp>
    </p:spTree>
    <p:extLst>
      <p:ext uri="{BB962C8B-B14F-4D97-AF65-F5344CB8AC3E}">
        <p14:creationId xmlns:p14="http://schemas.microsoft.com/office/powerpoint/2010/main" val="204185770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6709" y="579617"/>
            <a:ext cx="6556076" cy="400110"/>
          </a:xfrm>
          <a:prstGeom prst="rect">
            <a:avLst/>
          </a:prstGeom>
          <a:noFill/>
        </p:spPr>
        <p:txBody>
          <a:bodyPr wrap="square" rtlCol="0">
            <a:spAutoFit/>
          </a:bodyPr>
          <a:lstStyle>
            <a:defPPr>
              <a:defRPr lang="en-US"/>
            </a:defPPr>
            <a:lvl1pPr marL="285750" indent="-285750">
              <a:buFont typeface="Wingdings" panose="05000000000000000000" pitchFamily="2" charset="2"/>
              <a:buChar char="q"/>
              <a:defRPr sz="2000" b="1">
                <a:solidFill>
                  <a:schemeClr val="accent1">
                    <a:lumMod val="75000"/>
                  </a:schemeClr>
                </a:solidFill>
                <a:latin typeface="Trebuchet MS"/>
                <a:cs typeface="Trebuchet MS"/>
              </a:defRPr>
            </a:lvl1pPr>
          </a:lstStyle>
          <a:p>
            <a:r>
              <a:rPr lang="en-IN" dirty="0"/>
              <a:t>RIDGE REGRESSION</a:t>
            </a:r>
          </a:p>
        </p:txBody>
      </p:sp>
      <p:graphicFrame>
        <p:nvGraphicFramePr>
          <p:cNvPr id="3" name="Table 2"/>
          <p:cNvGraphicFramePr>
            <a:graphicFrameLocks noGrp="1"/>
          </p:cNvGraphicFramePr>
          <p:nvPr>
            <p:extLst>
              <p:ext uri="{D42A27DB-BD31-4B8C-83A1-F6EECF244321}">
                <p14:modId xmlns:p14="http://schemas.microsoft.com/office/powerpoint/2010/main" val="1976645268"/>
              </p:ext>
            </p:extLst>
          </p:nvPr>
        </p:nvGraphicFramePr>
        <p:xfrm>
          <a:off x="8177841" y="2206806"/>
          <a:ext cx="3426813" cy="1873487"/>
        </p:xfrm>
        <a:graphic>
          <a:graphicData uri="http://schemas.openxmlformats.org/drawingml/2006/table">
            <a:tbl>
              <a:tblPr firstRow="1" firstCol="1" bandRow="1">
                <a:tableStyleId>{5C22544A-7EE6-4342-B048-85BDC9FD1C3A}</a:tableStyleId>
              </a:tblPr>
              <a:tblGrid>
                <a:gridCol w="3426813"/>
              </a:tblGrid>
              <a:tr h="368923">
                <a:tc>
                  <a:txBody>
                    <a:bodyPr/>
                    <a:lstStyle/>
                    <a:p>
                      <a:pPr marL="45720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MSE: 33.27678426818438</a:t>
                      </a:r>
                    </a:p>
                  </a:txBody>
                  <a:tcPr marL="69952" marR="69952"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BB7D"/>
                    </a:solidFill>
                  </a:tcPr>
                </a:tc>
              </a:tr>
              <a:tr h="352487">
                <a:tc>
                  <a:txBody>
                    <a:bodyPr/>
                    <a:lstStyle/>
                    <a:p>
                      <a:pPr marL="45720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RMSE: 5.768603320404722</a:t>
                      </a:r>
                    </a:p>
                  </a:txBody>
                  <a:tcPr marL="69952" marR="69952"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BB7D"/>
                    </a:solidFill>
                  </a:tcPr>
                </a:tc>
              </a:tr>
              <a:tr h="368923">
                <a:tc>
                  <a:txBody>
                    <a:bodyPr/>
                    <a:lstStyle/>
                    <a:p>
                      <a:pPr marL="45720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MAE: 4.410414932539515</a:t>
                      </a:r>
                    </a:p>
                  </a:txBody>
                  <a:tcPr marL="69952" marR="69952"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BB7D"/>
                    </a:solidFill>
                  </a:tcPr>
                </a:tc>
              </a:tr>
              <a:tr h="302880">
                <a:tc>
                  <a:txBody>
                    <a:bodyPr/>
                    <a:lstStyle/>
                    <a:p>
                      <a:pPr marL="45720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R2: 0.7893426477812578</a:t>
                      </a:r>
                    </a:p>
                  </a:txBody>
                  <a:tcPr marL="69952" marR="69952"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BB7D"/>
                    </a:solidFill>
                  </a:tcPr>
                </a:tc>
              </a:tr>
              <a:tr h="480274">
                <a:tc>
                  <a:txBody>
                    <a:bodyPr/>
                    <a:lstStyle/>
                    <a:p>
                      <a:pPr marL="45720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Adjusted R2: 0.7847203809491939</a:t>
                      </a:r>
                    </a:p>
                  </a:txBody>
                  <a:tcPr marL="69952" marR="69952"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BB7D"/>
                    </a:solidFill>
                  </a:tcPr>
                </a:tc>
              </a:tr>
            </a:tbl>
          </a:graphicData>
        </a:graphic>
      </p:graphicFrame>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89096" y="1378821"/>
            <a:ext cx="6650391" cy="3641753"/>
          </a:xfrm>
          <a:prstGeom prst="rect">
            <a:avLst/>
          </a:prstGeom>
          <a:noFill/>
          <a:ln>
            <a:noFill/>
          </a:ln>
        </p:spPr>
      </p:pic>
      <p:sp>
        <p:nvSpPr>
          <p:cNvPr id="5" name="TextBox 4"/>
          <p:cNvSpPr txBox="1"/>
          <p:nvPr/>
        </p:nvSpPr>
        <p:spPr>
          <a:xfrm>
            <a:off x="1362974" y="5451894"/>
            <a:ext cx="9566693" cy="923330"/>
          </a:xfrm>
          <a:prstGeom prst="rect">
            <a:avLst/>
          </a:prstGeom>
          <a:noFill/>
        </p:spPr>
        <p:txBody>
          <a:bodyPr wrap="square" rtlCol="0">
            <a:spAutoFit/>
          </a:bodyPr>
          <a:lstStyle>
            <a:defPPr>
              <a:defRPr lang="en-US"/>
            </a:defPPr>
            <a:lvl1pPr algn="just">
              <a:defRPr b="1">
                <a:solidFill>
                  <a:schemeClr val="accent1">
                    <a:lumMod val="75000"/>
                  </a:schemeClr>
                </a:solidFill>
              </a:defRPr>
            </a:lvl1pPr>
          </a:lstStyle>
          <a:p>
            <a:r>
              <a:rPr lang="en-IN" dirty="0" smtClean="0"/>
              <a:t>Clearly See Our R2 Score Value Is 0.78 That Means Our Model Is Able To Capture Most Of The Data Variance. We Will Compare With Others For Best Fit Model</a:t>
            </a:r>
          </a:p>
          <a:p>
            <a:endParaRPr lang="en-IN" dirty="0"/>
          </a:p>
        </p:txBody>
      </p:sp>
    </p:spTree>
    <p:extLst>
      <p:ext uri="{BB962C8B-B14F-4D97-AF65-F5344CB8AC3E}">
        <p14:creationId xmlns:p14="http://schemas.microsoft.com/office/powerpoint/2010/main" val="577376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2694" y="660756"/>
            <a:ext cx="6866626" cy="400110"/>
          </a:xfrm>
          <a:prstGeom prst="rect">
            <a:avLst/>
          </a:prstGeom>
          <a:noFill/>
        </p:spPr>
        <p:txBody>
          <a:bodyPr wrap="square" rtlCol="0">
            <a:spAutoFit/>
          </a:bodyPr>
          <a:lstStyle>
            <a:defPPr>
              <a:defRPr lang="en-US"/>
            </a:defPPr>
            <a:lvl1pPr marL="285750" indent="-285750">
              <a:buFont typeface="Wingdings" panose="05000000000000000000" pitchFamily="2" charset="2"/>
              <a:buChar char="q"/>
              <a:defRPr sz="2000" b="1">
                <a:solidFill>
                  <a:schemeClr val="accent1">
                    <a:lumMod val="75000"/>
                  </a:schemeClr>
                </a:solidFill>
                <a:latin typeface="Trebuchet MS"/>
                <a:cs typeface="Trebuchet MS"/>
              </a:defRPr>
            </a:lvl1pPr>
          </a:lstStyle>
          <a:p>
            <a:r>
              <a:rPr lang="en-IN" dirty="0"/>
              <a:t>ELASTIC NET REGRESSION</a:t>
            </a:r>
          </a:p>
        </p:txBody>
      </p:sp>
      <p:graphicFrame>
        <p:nvGraphicFramePr>
          <p:cNvPr id="3" name="Table 2"/>
          <p:cNvGraphicFramePr>
            <a:graphicFrameLocks noGrp="1"/>
          </p:cNvGraphicFramePr>
          <p:nvPr>
            <p:extLst>
              <p:ext uri="{D42A27DB-BD31-4B8C-83A1-F6EECF244321}">
                <p14:modId xmlns:p14="http://schemas.microsoft.com/office/powerpoint/2010/main" val="3378598195"/>
              </p:ext>
            </p:extLst>
          </p:nvPr>
        </p:nvGraphicFramePr>
        <p:xfrm>
          <a:off x="8008332" y="2309426"/>
          <a:ext cx="3611449" cy="1503449"/>
        </p:xfrm>
        <a:graphic>
          <a:graphicData uri="http://schemas.openxmlformats.org/drawingml/2006/table">
            <a:tbl>
              <a:tblPr firstRow="1" firstCol="1" bandRow="1">
                <a:tableStyleId>{5C22544A-7EE6-4342-B048-85BDC9FD1C3A}</a:tableStyleId>
              </a:tblPr>
              <a:tblGrid>
                <a:gridCol w="3611449"/>
              </a:tblGrid>
              <a:tr h="303876">
                <a:tc>
                  <a:txBody>
                    <a:bodyPr/>
                    <a:lstStyle/>
                    <a:p>
                      <a:pPr marL="45720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MSE: 59.45120536350042</a:t>
                      </a: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BB7D"/>
                    </a:solidFill>
                  </a:tcPr>
                </a:tc>
              </a:tr>
              <a:tr h="290535">
                <a:tc>
                  <a:txBody>
                    <a:bodyPr/>
                    <a:lstStyle/>
                    <a:p>
                      <a:pPr marL="45720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RMSE: 7.710460775044538</a:t>
                      </a: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BB7D"/>
                    </a:solidFill>
                  </a:tcPr>
                </a:tc>
              </a:tr>
              <a:tr h="314627">
                <a:tc>
                  <a:txBody>
                    <a:bodyPr/>
                    <a:lstStyle/>
                    <a:p>
                      <a:pPr marL="45720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MAE: 5.873612334800099</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BB7D"/>
                    </a:solidFill>
                  </a:tcPr>
                </a:tc>
              </a:tr>
              <a:tr h="303876">
                <a:tc>
                  <a:txBody>
                    <a:bodyPr/>
                    <a:lstStyle/>
                    <a:p>
                      <a:pPr marL="45720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R2: 0.6236465216363589</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BB7D"/>
                    </a:solidFill>
                  </a:tcPr>
                </a:tc>
              </a:tr>
              <a:tr h="290535">
                <a:tc>
                  <a:txBody>
                    <a:bodyPr/>
                    <a:lstStyle/>
                    <a:p>
                      <a:pPr marL="45720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Adjusted R2: 0.6153885321484546</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BB7D"/>
                    </a:solidFill>
                  </a:tcPr>
                </a:tc>
              </a:tr>
            </a:tbl>
          </a:graphicData>
        </a:graphic>
      </p:graphicFrame>
      <p:sp>
        <p:nvSpPr>
          <p:cNvPr id="4" name="TextBox 3"/>
          <p:cNvSpPr txBox="1"/>
          <p:nvPr/>
        </p:nvSpPr>
        <p:spPr>
          <a:xfrm>
            <a:off x="1259457" y="5357003"/>
            <a:ext cx="9678837" cy="923330"/>
          </a:xfrm>
          <a:prstGeom prst="rect">
            <a:avLst/>
          </a:prstGeom>
          <a:noFill/>
        </p:spPr>
        <p:txBody>
          <a:bodyPr wrap="square" rtlCol="0">
            <a:spAutoFit/>
          </a:bodyPr>
          <a:lstStyle>
            <a:defPPr>
              <a:defRPr lang="en-US"/>
            </a:defPPr>
            <a:lvl1pPr algn="just">
              <a:defRPr b="1">
                <a:solidFill>
                  <a:schemeClr val="accent1">
                    <a:lumMod val="75000"/>
                  </a:schemeClr>
                </a:solidFill>
              </a:defRPr>
            </a:lvl1pPr>
          </a:lstStyle>
          <a:p>
            <a:r>
              <a:rPr lang="en-IN" dirty="0" smtClean="0"/>
              <a:t>We Can Clearly See Our R2 Score Value Is 0.62 That Means Our Model Is Able To Capture Most Of The Data Variance. Let’s Save It In A Data Frame For Later Comparisons.</a:t>
            </a:r>
          </a:p>
          <a:p>
            <a:endParaRPr lang="en-I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13901" y="1505962"/>
            <a:ext cx="6354650" cy="3497360"/>
          </a:xfrm>
          <a:prstGeom prst="rect">
            <a:avLst/>
          </a:prstGeom>
          <a:noFill/>
          <a:ln>
            <a:noFill/>
          </a:ln>
        </p:spPr>
      </p:pic>
    </p:spTree>
    <p:extLst>
      <p:ext uri="{BB962C8B-B14F-4D97-AF65-F5344CB8AC3E}">
        <p14:creationId xmlns:p14="http://schemas.microsoft.com/office/powerpoint/2010/main" val="2871417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90445" y="740710"/>
            <a:ext cx="2484408" cy="400110"/>
          </a:xfrm>
          <a:prstGeom prst="rect">
            <a:avLst/>
          </a:prstGeom>
          <a:noFill/>
        </p:spPr>
        <p:txBody>
          <a:bodyPr wrap="square" rtlCol="0">
            <a:spAutoFit/>
          </a:bodyPr>
          <a:lstStyle>
            <a:defPPr>
              <a:defRPr lang="en-US"/>
            </a:defPPr>
            <a:lvl1pPr marL="285750" indent="-285750">
              <a:buFont typeface="Wingdings" panose="05000000000000000000" pitchFamily="2" charset="2"/>
              <a:buChar char="q"/>
              <a:defRPr sz="2000" b="1">
                <a:solidFill>
                  <a:schemeClr val="accent1">
                    <a:lumMod val="75000"/>
                  </a:schemeClr>
                </a:solidFill>
                <a:latin typeface="Trebuchet MS"/>
                <a:cs typeface="Trebuchet MS"/>
              </a:defRPr>
            </a:lvl1pPr>
          </a:lstStyle>
          <a:p>
            <a:r>
              <a:rPr lang="en-IN" dirty="0"/>
              <a:t>DECISION TREE</a:t>
            </a:r>
          </a:p>
        </p:txBody>
      </p:sp>
      <p:graphicFrame>
        <p:nvGraphicFramePr>
          <p:cNvPr id="4" name="Table 3"/>
          <p:cNvGraphicFramePr>
            <a:graphicFrameLocks noGrp="1"/>
          </p:cNvGraphicFramePr>
          <p:nvPr>
            <p:extLst>
              <p:ext uri="{D42A27DB-BD31-4B8C-83A1-F6EECF244321}">
                <p14:modId xmlns:p14="http://schemas.microsoft.com/office/powerpoint/2010/main" val="2159689179"/>
              </p:ext>
            </p:extLst>
          </p:nvPr>
        </p:nvGraphicFramePr>
        <p:xfrm>
          <a:off x="7798279" y="2214960"/>
          <a:ext cx="3666227" cy="1692805"/>
        </p:xfrm>
        <a:graphic>
          <a:graphicData uri="http://schemas.openxmlformats.org/drawingml/2006/table">
            <a:tbl>
              <a:tblPr firstRow="1" firstCol="1" bandRow="1">
                <a:tableStyleId>{5C22544A-7EE6-4342-B048-85BDC9FD1C3A}</a:tableStyleId>
              </a:tblPr>
              <a:tblGrid>
                <a:gridCol w="3666227"/>
              </a:tblGrid>
              <a:tr h="344785">
                <a:tc>
                  <a:txBody>
                    <a:bodyPr/>
                    <a:lstStyle/>
                    <a:p>
                      <a:pPr marL="45720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MSE: 78.6904140876056</a:t>
                      </a: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BB7D"/>
                    </a:solidFill>
                  </a:tcPr>
                </a:tc>
              </a:tr>
              <a:tr h="329225">
                <a:tc>
                  <a:txBody>
                    <a:bodyPr/>
                    <a:lstStyle/>
                    <a:p>
                      <a:pPr marL="45720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RMSE: 8.870761753513934</a:t>
                      </a: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BB7D"/>
                    </a:solidFill>
                  </a:tcPr>
                </a:tc>
              </a:tr>
              <a:tr h="344785">
                <a:tc>
                  <a:txBody>
                    <a:bodyPr/>
                    <a:lstStyle/>
                    <a:p>
                      <a:pPr marL="45720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MAE: 6.1922116004971075</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BB7D"/>
                    </a:solidFill>
                  </a:tcPr>
                </a:tc>
              </a:tr>
              <a:tr h="344785">
                <a:tc>
                  <a:txBody>
                    <a:bodyPr/>
                    <a:lstStyle/>
                    <a:p>
                      <a:pPr marL="45720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R2: 0.5018534800990297</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BB7D"/>
                    </a:solidFill>
                  </a:tcPr>
                </a:tc>
              </a:tr>
              <a:tr h="329225">
                <a:tc>
                  <a:txBody>
                    <a:bodyPr/>
                    <a:lstStyle/>
                    <a:p>
                      <a:pPr marL="45720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Adjusted R2: 0.49092309427487213</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BB7D"/>
                    </a:solidFill>
                  </a:tcPr>
                </a:tc>
              </a:tr>
            </a:tbl>
          </a:graphicData>
        </a:graphic>
      </p:graphicFrame>
      <p:sp>
        <p:nvSpPr>
          <p:cNvPr id="5" name="TextBox 4"/>
          <p:cNvSpPr txBox="1"/>
          <p:nvPr/>
        </p:nvSpPr>
        <p:spPr>
          <a:xfrm>
            <a:off x="974786" y="5210355"/>
            <a:ext cx="9851366" cy="923330"/>
          </a:xfrm>
          <a:prstGeom prst="rect">
            <a:avLst/>
          </a:prstGeom>
          <a:noFill/>
        </p:spPr>
        <p:txBody>
          <a:bodyPr wrap="square" rtlCol="0">
            <a:spAutoFit/>
          </a:bodyPr>
          <a:lstStyle>
            <a:defPPr>
              <a:defRPr lang="en-US"/>
            </a:defPPr>
            <a:lvl1pPr algn="just">
              <a:defRPr b="1">
                <a:solidFill>
                  <a:schemeClr val="accent1">
                    <a:lumMod val="75000"/>
                  </a:schemeClr>
                </a:solidFill>
              </a:defRPr>
            </a:lvl1pPr>
          </a:lstStyle>
          <a:p>
            <a:r>
              <a:rPr lang="en-IN" dirty="0" smtClean="0"/>
              <a:t>The R2_score For The Test Set Is 0.55. This Means Our Linear Model Is Performing Well On The Data. Let Us Try To Visualize Our Residuals And See If There Is Heteroscedasticity (Unequal Variance Or Scatter).</a:t>
            </a:r>
            <a:endParaRPr lang="en-IN"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59920" y="1573209"/>
            <a:ext cx="6387861" cy="3395606"/>
          </a:xfrm>
          <a:prstGeom prst="rect">
            <a:avLst/>
          </a:prstGeom>
          <a:noFill/>
          <a:ln>
            <a:noFill/>
          </a:ln>
        </p:spPr>
      </p:pic>
    </p:spTree>
    <p:extLst>
      <p:ext uri="{BB962C8B-B14F-4D97-AF65-F5344CB8AC3E}">
        <p14:creationId xmlns:p14="http://schemas.microsoft.com/office/powerpoint/2010/main" val="3723004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1821" y="743690"/>
            <a:ext cx="3001992" cy="400110"/>
          </a:xfrm>
          <a:prstGeom prst="rect">
            <a:avLst/>
          </a:prstGeom>
          <a:noFill/>
        </p:spPr>
        <p:txBody>
          <a:bodyPr wrap="square" rtlCol="0">
            <a:spAutoFit/>
          </a:bodyPr>
          <a:lstStyle>
            <a:defPPr>
              <a:defRPr lang="en-US"/>
            </a:defPPr>
            <a:lvl1pPr marL="285750" indent="-285750">
              <a:buFont typeface="Wingdings" panose="05000000000000000000" pitchFamily="2" charset="2"/>
              <a:buChar char="q"/>
              <a:defRPr sz="2000" b="1">
                <a:solidFill>
                  <a:schemeClr val="accent1">
                    <a:lumMod val="75000"/>
                  </a:schemeClr>
                </a:solidFill>
                <a:latin typeface="Trebuchet MS"/>
                <a:cs typeface="Trebuchet MS"/>
              </a:defRPr>
            </a:lvl1pPr>
          </a:lstStyle>
          <a:p>
            <a:r>
              <a:rPr lang="en-IN" dirty="0"/>
              <a:t>GRADIENT BOOSTING</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52636" y="1726883"/>
            <a:ext cx="6221023" cy="3172921"/>
          </a:xfrm>
          <a:prstGeom prst="rect">
            <a:avLst/>
          </a:prstGeom>
          <a:noFill/>
          <a:ln>
            <a:noFill/>
          </a:ln>
        </p:spPr>
      </p:pic>
      <p:sp>
        <p:nvSpPr>
          <p:cNvPr id="6" name="TextBox 5"/>
          <p:cNvSpPr txBox="1"/>
          <p:nvPr/>
        </p:nvSpPr>
        <p:spPr>
          <a:xfrm>
            <a:off x="1334243" y="5244862"/>
            <a:ext cx="9336632" cy="914400"/>
          </a:xfrm>
          <a:prstGeom prst="rect">
            <a:avLst/>
          </a:prstGeom>
          <a:noFill/>
        </p:spPr>
        <p:txBody>
          <a:bodyPr wrap="square" rtlCol="0">
            <a:spAutoFit/>
          </a:bodyPr>
          <a:lstStyle>
            <a:defPPr>
              <a:defRPr lang="en-US"/>
            </a:defPPr>
            <a:lvl1pPr algn="just">
              <a:defRPr b="1">
                <a:solidFill>
                  <a:schemeClr val="accent1">
                    <a:lumMod val="75000"/>
                  </a:schemeClr>
                </a:solidFill>
              </a:defRPr>
            </a:lvl1pPr>
          </a:lstStyle>
          <a:p>
            <a:r>
              <a:rPr lang="en-IN" dirty="0" smtClean="0"/>
              <a:t>The R2_score For The Test Set Is 0.86. This Means Our Linear Model Is Performing Well On The Data. Let Us Try To Visualize Our Residuals And See If There Is Heteroscedasticity (Unequal Variance Or Scatter).</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3504669952"/>
              </p:ext>
            </p:extLst>
          </p:nvPr>
        </p:nvGraphicFramePr>
        <p:xfrm>
          <a:off x="7784489" y="1642226"/>
          <a:ext cx="3541994" cy="1627184"/>
        </p:xfrm>
        <a:graphic>
          <a:graphicData uri="http://schemas.openxmlformats.org/drawingml/2006/table">
            <a:tbl>
              <a:tblPr firstRow="1" firstCol="1" bandRow="1">
                <a:tableStyleId>{5C22544A-7EE6-4342-B048-85BDC9FD1C3A}</a:tableStyleId>
              </a:tblPr>
              <a:tblGrid>
                <a:gridCol w="3541994"/>
              </a:tblGrid>
              <a:tr h="330648">
                <a:tc>
                  <a:txBody>
                    <a:bodyPr/>
                    <a:lstStyle/>
                    <a:p>
                      <a:pPr marL="457200" lvl="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MSE: 21.28944184250869</a:t>
                      </a: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BB7D"/>
                    </a:solidFill>
                  </a:tcPr>
                </a:tc>
              </a:tr>
              <a:tr h="317620">
                <a:tc>
                  <a:txBody>
                    <a:bodyPr/>
                    <a:lstStyle/>
                    <a:p>
                      <a:pPr marL="457200" lvl="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RMSE: 4.6140483138463875</a:t>
                      </a: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BB7D"/>
                    </a:solidFill>
                  </a:tcPr>
                </a:tc>
              </a:tr>
              <a:tr h="330648">
                <a:tc>
                  <a:txBody>
                    <a:bodyPr/>
                    <a:lstStyle/>
                    <a:p>
                      <a:pPr marL="457200" lvl="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MAE: 3.4928587865599914</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BB7D"/>
                    </a:solidFill>
                  </a:tcPr>
                </a:tc>
              </a:tr>
              <a:tr h="330648">
                <a:tc>
                  <a:txBody>
                    <a:bodyPr/>
                    <a:lstStyle/>
                    <a:p>
                      <a:pPr marL="457200" lvl="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R2: 0.8652280396863458</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BB7D"/>
                    </a:solidFill>
                  </a:tcPr>
                </a:tc>
              </a:tr>
              <a:tr h="317620">
                <a:tc>
                  <a:txBody>
                    <a:bodyPr/>
                    <a:lstStyle/>
                    <a:p>
                      <a:pPr marL="457200" lvl="0" algn="ctr" defTabSz="457200" rtl="0" eaLnBrk="1" latinLnBrk="0" hangingPunct="1">
                        <a:lnSpc>
                          <a:spcPct val="107000"/>
                        </a:lnSpc>
                        <a:spcAft>
                          <a:spcPts val="0"/>
                        </a:spcAft>
                      </a:pPr>
                      <a:r>
                        <a:rPr lang="en-IN" sz="1500" b="1" kern="1200" dirty="0">
                          <a:solidFill>
                            <a:schemeClr val="accent1">
                              <a:lumMod val="75000"/>
                            </a:schemeClr>
                          </a:solidFill>
                          <a:effectLst/>
                          <a:latin typeface="+mn-lt"/>
                          <a:ea typeface="+mn-ea"/>
                          <a:cs typeface="+mn-cs"/>
                        </a:rPr>
                        <a:t>Adjusted R2: 0.8622708584843188</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BB7D"/>
                    </a:solidFill>
                  </a:tcPr>
                </a:tc>
              </a:tr>
            </a:tbl>
          </a:graphicData>
        </a:graphic>
      </p:graphicFrame>
    </p:spTree>
    <p:extLst>
      <p:ext uri="{BB962C8B-B14F-4D97-AF65-F5344CB8AC3E}">
        <p14:creationId xmlns:p14="http://schemas.microsoft.com/office/powerpoint/2010/main" val="434816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8521" y="517586"/>
            <a:ext cx="5124091" cy="400110"/>
          </a:xfrm>
          <a:prstGeom prst="rect">
            <a:avLst/>
          </a:prstGeom>
          <a:noFill/>
        </p:spPr>
        <p:txBody>
          <a:bodyPr wrap="square" rtlCol="0">
            <a:spAutoFit/>
          </a:bodyPr>
          <a:lstStyle>
            <a:defPPr>
              <a:defRPr lang="en-US"/>
            </a:defPPr>
            <a:lvl1pPr marL="285750" indent="-285750">
              <a:buFont typeface="Wingdings" panose="05000000000000000000" pitchFamily="2" charset="2"/>
              <a:buChar char="q"/>
              <a:defRPr sz="2000" b="1">
                <a:solidFill>
                  <a:schemeClr val="accent1">
                    <a:lumMod val="75000"/>
                  </a:schemeClr>
                </a:solidFill>
                <a:latin typeface="Trebuchet MS"/>
                <a:cs typeface="Trebuchet MS"/>
              </a:defRPr>
            </a:lvl1pPr>
          </a:lstStyle>
          <a:p>
            <a:r>
              <a:rPr lang="en-IN" dirty="0" smtClean="0"/>
              <a:t>IMPORTANCE OF FEATURES</a:t>
            </a:r>
            <a:endParaRPr lang="en-IN"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520988" y="-1884080"/>
            <a:ext cx="4983248" cy="11362225"/>
          </a:xfrm>
          <a:prstGeom prst="rect">
            <a:avLst/>
          </a:prstGeom>
          <a:noFill/>
          <a:ln>
            <a:noFill/>
          </a:ln>
        </p:spPr>
      </p:pic>
    </p:spTree>
    <p:extLst>
      <p:ext uri="{BB962C8B-B14F-4D97-AF65-F5344CB8AC3E}">
        <p14:creationId xmlns:p14="http://schemas.microsoft.com/office/powerpoint/2010/main" val="1267605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1049" y="298867"/>
            <a:ext cx="3485072" cy="443070"/>
          </a:xfrm>
          <a:prstGeom prst="rect">
            <a:avLst/>
          </a:prstGeom>
          <a:effectLst/>
        </p:spPr>
        <p:txBody>
          <a:bodyPr vert="horz" wrap="square" lIns="0" tIns="12065" rIns="0" bIns="0" rtlCol="0" anchor="ctr">
            <a:spAutoFit/>
          </a:bodyPr>
          <a:lstStyle>
            <a:defPPr>
              <a:defRPr lang="en-US"/>
            </a:defPPr>
            <a:lvl1pPr marL="12700">
              <a:spcBef>
                <a:spcPts val="1155"/>
              </a:spcBef>
              <a:buNone/>
              <a:defRPr sz="2800" cap="all" spc="-5">
                <a:ln w="3175" cmpd="sng">
                  <a:noFill/>
                </a:ln>
                <a:solidFill>
                  <a:schemeClr val="accent1"/>
                </a:solidFill>
                <a:effectLst/>
                <a:latin typeface="Arial Black"/>
                <a:cs typeface="Arial Black"/>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CONCLUSION</a:t>
            </a:r>
          </a:p>
        </p:txBody>
      </p:sp>
      <p:graphicFrame>
        <p:nvGraphicFramePr>
          <p:cNvPr id="3" name="Table 2"/>
          <p:cNvGraphicFramePr>
            <a:graphicFrameLocks noGrp="1"/>
          </p:cNvGraphicFramePr>
          <p:nvPr>
            <p:extLst>
              <p:ext uri="{D42A27DB-BD31-4B8C-83A1-F6EECF244321}">
                <p14:modId xmlns:p14="http://schemas.microsoft.com/office/powerpoint/2010/main" val="592240710"/>
              </p:ext>
            </p:extLst>
          </p:nvPr>
        </p:nvGraphicFramePr>
        <p:xfrm>
          <a:off x="1111903" y="937895"/>
          <a:ext cx="9878152" cy="5112000"/>
        </p:xfrm>
        <a:graphic>
          <a:graphicData uri="http://schemas.openxmlformats.org/drawingml/2006/table">
            <a:tbl>
              <a:tblPr firstRow="1" firstCol="1" bandRow="1">
                <a:tableStyleId>{6E25E649-3F16-4E02-A733-19D2CDBF48F0}</a:tableStyleId>
              </a:tblPr>
              <a:tblGrid>
                <a:gridCol w="982226"/>
                <a:gridCol w="700829"/>
                <a:gridCol w="2734574"/>
                <a:gridCol w="1224951"/>
                <a:gridCol w="1190445"/>
                <a:gridCol w="1069676"/>
                <a:gridCol w="1086928"/>
                <a:gridCol w="888523"/>
              </a:tblGrid>
              <a:tr h="388168">
                <a:tc>
                  <a:txBody>
                    <a:bodyPr/>
                    <a:lstStyle/>
                    <a:p>
                      <a:endParaRPr lang="en-IN" sz="1200" dirty="0">
                        <a:effectLst/>
                        <a:latin typeface="Calibri" panose="020F0502020204030204" pitchFamily="34" charset="0"/>
                        <a:cs typeface="Mangal"/>
                      </a:endParaRPr>
                    </a:p>
                  </a:txBody>
                  <a:tcPr marL="64560" marR="64560" marT="0" marB="0"/>
                </a:tc>
                <a:tc>
                  <a:txBody>
                    <a:bodyPr/>
                    <a:lstStyle/>
                    <a:p>
                      <a:endParaRPr lang="en-IN" sz="1200" dirty="0">
                        <a:effectLst/>
                        <a:latin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Model</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MAE</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MSE</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RMSE</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R2_score</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Adjusted R2</a:t>
                      </a:r>
                      <a:endParaRPr lang="en-IN" sz="1200">
                        <a:effectLst/>
                        <a:latin typeface="Calibri" panose="020F0502020204030204" pitchFamily="34" charset="0"/>
                        <a:ea typeface="Calibri" panose="020F0502020204030204" pitchFamily="34" charset="0"/>
                        <a:cs typeface="Mangal"/>
                      </a:endParaRPr>
                    </a:p>
                  </a:txBody>
                  <a:tcPr marL="64560" marR="64560" marT="0" marB="0"/>
                </a:tc>
              </a:tr>
              <a:tr h="190257">
                <a:tc rowSpan="8">
                  <a:txBody>
                    <a:bodyPr/>
                    <a:lstStyle/>
                    <a:p>
                      <a:pPr algn="ctr">
                        <a:lnSpc>
                          <a:spcPct val="107000"/>
                        </a:lnSpc>
                        <a:spcAft>
                          <a:spcPts val="0"/>
                        </a:spcAft>
                      </a:pPr>
                      <a:r>
                        <a:rPr lang="en-IN" sz="1200" dirty="0">
                          <a:effectLst/>
                        </a:rPr>
                        <a:t>Training set</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ctr">
                        <a:lnSpc>
                          <a:spcPct val="107000"/>
                        </a:lnSpc>
                        <a:spcAft>
                          <a:spcPts val="0"/>
                        </a:spcAft>
                      </a:pPr>
                      <a:r>
                        <a:rPr lang="en-IN" sz="1200" dirty="0">
                          <a:effectLst/>
                        </a:rPr>
                        <a:t>0</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Linear regression</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4.474</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35.078</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5.923</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0.772</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0.77</a:t>
                      </a:r>
                      <a:endParaRPr lang="en-IN" sz="1200">
                        <a:effectLst/>
                        <a:latin typeface="Calibri" panose="020F0502020204030204" pitchFamily="34" charset="0"/>
                        <a:ea typeface="Calibri" panose="020F0502020204030204" pitchFamily="34" charset="0"/>
                        <a:cs typeface="Mangal"/>
                      </a:endParaRPr>
                    </a:p>
                  </a:txBody>
                  <a:tcPr marL="64560" marR="64560" marT="0" marB="0"/>
                </a:tc>
              </a:tr>
              <a:tr h="190257">
                <a:tc vMerge="1">
                  <a:txBody>
                    <a:bodyPr/>
                    <a:lstStyle/>
                    <a:p>
                      <a:endParaRPr lang="en-IN"/>
                    </a:p>
                  </a:txBody>
                  <a:tcPr/>
                </a:tc>
                <a:tc>
                  <a:txBody>
                    <a:bodyPr/>
                    <a:lstStyle/>
                    <a:p>
                      <a:pPr algn="ctr">
                        <a:lnSpc>
                          <a:spcPct val="107000"/>
                        </a:lnSpc>
                        <a:spcAft>
                          <a:spcPts val="0"/>
                        </a:spcAft>
                      </a:pPr>
                      <a:r>
                        <a:rPr lang="en-IN" sz="1200" dirty="0">
                          <a:effectLst/>
                        </a:rPr>
                        <a:t>1</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Lasso regression</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7.255</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91.594</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9.570</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0.405</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0.39</a:t>
                      </a:r>
                      <a:endParaRPr lang="en-IN" sz="1200">
                        <a:effectLst/>
                        <a:latin typeface="Calibri" panose="020F0502020204030204" pitchFamily="34" charset="0"/>
                        <a:ea typeface="Calibri" panose="020F0502020204030204" pitchFamily="34" charset="0"/>
                        <a:cs typeface="Mangal"/>
                      </a:endParaRPr>
                    </a:p>
                  </a:txBody>
                  <a:tcPr marL="64560" marR="64560" marT="0" marB="0"/>
                </a:tc>
              </a:tr>
              <a:tr h="190257">
                <a:tc vMerge="1">
                  <a:txBody>
                    <a:bodyPr/>
                    <a:lstStyle/>
                    <a:p>
                      <a:endParaRPr lang="en-IN"/>
                    </a:p>
                  </a:txBody>
                  <a:tcPr/>
                </a:tc>
                <a:tc>
                  <a:txBody>
                    <a:bodyPr/>
                    <a:lstStyle/>
                    <a:p>
                      <a:pPr algn="ctr">
                        <a:lnSpc>
                          <a:spcPct val="107000"/>
                        </a:lnSpc>
                        <a:spcAft>
                          <a:spcPts val="0"/>
                        </a:spcAft>
                      </a:pPr>
                      <a:r>
                        <a:rPr lang="en-IN" sz="1200" dirty="0">
                          <a:effectLst/>
                        </a:rPr>
                        <a:t>2</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Ridge regression</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4.474</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35.078</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5.923</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0.772</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0.77</a:t>
                      </a:r>
                      <a:endParaRPr lang="en-IN" sz="1200">
                        <a:effectLst/>
                        <a:latin typeface="Calibri" panose="020F0502020204030204" pitchFamily="34" charset="0"/>
                        <a:ea typeface="Calibri" panose="020F0502020204030204" pitchFamily="34" charset="0"/>
                        <a:cs typeface="Mangal"/>
                      </a:endParaRPr>
                    </a:p>
                  </a:txBody>
                  <a:tcPr marL="64560" marR="64560" marT="0" marB="0"/>
                </a:tc>
              </a:tr>
              <a:tr h="337521">
                <a:tc vMerge="1">
                  <a:txBody>
                    <a:bodyPr/>
                    <a:lstStyle/>
                    <a:p>
                      <a:endParaRPr lang="en-IN"/>
                    </a:p>
                  </a:txBody>
                  <a:tcPr/>
                </a:tc>
                <a:tc>
                  <a:txBody>
                    <a:bodyPr/>
                    <a:lstStyle/>
                    <a:p>
                      <a:pPr algn="ctr">
                        <a:lnSpc>
                          <a:spcPct val="107000"/>
                        </a:lnSpc>
                        <a:spcAft>
                          <a:spcPts val="0"/>
                        </a:spcAft>
                      </a:pPr>
                      <a:r>
                        <a:rPr lang="en-IN" sz="1200">
                          <a:effectLst/>
                        </a:rPr>
                        <a:t>3</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Elastic net regression</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5.792</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57.574</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7.588</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0.626</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0.62</a:t>
                      </a:r>
                      <a:endParaRPr lang="en-IN" sz="1200">
                        <a:effectLst/>
                        <a:latin typeface="Calibri" panose="020F0502020204030204" pitchFamily="34" charset="0"/>
                        <a:ea typeface="Calibri" panose="020F0502020204030204" pitchFamily="34" charset="0"/>
                        <a:cs typeface="Mangal"/>
                      </a:endParaRPr>
                    </a:p>
                  </a:txBody>
                  <a:tcPr marL="64560" marR="64560" marT="0" marB="0"/>
                </a:tc>
              </a:tr>
              <a:tr h="337521">
                <a:tc vMerge="1">
                  <a:txBody>
                    <a:bodyPr/>
                    <a:lstStyle/>
                    <a:p>
                      <a:endParaRPr lang="en-IN"/>
                    </a:p>
                  </a:txBody>
                  <a:tcPr/>
                </a:tc>
                <a:tc>
                  <a:txBody>
                    <a:bodyPr/>
                    <a:lstStyle/>
                    <a:p>
                      <a:pPr algn="ctr">
                        <a:lnSpc>
                          <a:spcPct val="107000"/>
                        </a:lnSpc>
                        <a:spcAft>
                          <a:spcPts val="0"/>
                        </a:spcAft>
                      </a:pPr>
                      <a:r>
                        <a:rPr lang="en-IN" sz="1200">
                          <a:effectLst/>
                        </a:rPr>
                        <a:t>4</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Decision tree regression</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5.694</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66.147</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8.133</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0.570</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0.56</a:t>
                      </a:r>
                      <a:endParaRPr lang="en-IN" sz="1200">
                        <a:effectLst/>
                        <a:latin typeface="Calibri" panose="020F0502020204030204" pitchFamily="34" charset="0"/>
                        <a:ea typeface="Calibri" panose="020F0502020204030204" pitchFamily="34" charset="0"/>
                        <a:cs typeface="Mangal"/>
                      </a:endParaRPr>
                    </a:p>
                  </a:txBody>
                  <a:tcPr marL="64560" marR="64560" marT="0" marB="0"/>
                </a:tc>
              </a:tr>
              <a:tr h="337521">
                <a:tc vMerge="1">
                  <a:txBody>
                    <a:bodyPr/>
                    <a:lstStyle/>
                    <a:p>
                      <a:endParaRPr lang="en-IN"/>
                    </a:p>
                  </a:txBody>
                  <a:tcPr/>
                </a:tc>
                <a:tc>
                  <a:txBody>
                    <a:bodyPr/>
                    <a:lstStyle/>
                    <a:p>
                      <a:pPr algn="ctr">
                        <a:lnSpc>
                          <a:spcPct val="107000"/>
                        </a:lnSpc>
                        <a:spcAft>
                          <a:spcPts val="0"/>
                        </a:spcAft>
                      </a:pPr>
                      <a:r>
                        <a:rPr lang="en-IN" sz="1200">
                          <a:effectLst/>
                        </a:rPr>
                        <a:t>5</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Random forest regression</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0.802</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1.556</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1.248</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0.990</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0.99</a:t>
                      </a:r>
                      <a:endParaRPr lang="en-IN" sz="1200">
                        <a:effectLst/>
                        <a:latin typeface="Calibri" panose="020F0502020204030204" pitchFamily="34" charset="0"/>
                        <a:ea typeface="Calibri" panose="020F0502020204030204" pitchFamily="34" charset="0"/>
                        <a:cs typeface="Mangal"/>
                      </a:endParaRPr>
                    </a:p>
                  </a:txBody>
                  <a:tcPr marL="64560" marR="64560" marT="0" marB="0"/>
                </a:tc>
              </a:tr>
              <a:tr h="389291">
                <a:tc vMerge="1">
                  <a:txBody>
                    <a:bodyPr/>
                    <a:lstStyle/>
                    <a:p>
                      <a:endParaRPr lang="en-IN"/>
                    </a:p>
                  </a:txBody>
                  <a:tcPr/>
                </a:tc>
                <a:tc>
                  <a:txBody>
                    <a:bodyPr/>
                    <a:lstStyle/>
                    <a:p>
                      <a:pPr algn="ctr">
                        <a:lnSpc>
                          <a:spcPct val="107000"/>
                        </a:lnSpc>
                        <a:spcAft>
                          <a:spcPts val="0"/>
                        </a:spcAft>
                      </a:pPr>
                      <a:r>
                        <a:rPr lang="en-IN" sz="1200" dirty="0">
                          <a:effectLst/>
                        </a:rPr>
                        <a:t>6</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Gradient boosting regression</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3.269</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18.648</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4.318</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0.879</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0.88</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r>
              <a:tr h="389291">
                <a:tc vMerge="1">
                  <a:txBody>
                    <a:bodyPr/>
                    <a:lstStyle/>
                    <a:p>
                      <a:endParaRPr lang="en-IN"/>
                    </a:p>
                  </a:txBody>
                  <a:tcPr/>
                </a:tc>
                <a:tc>
                  <a:txBody>
                    <a:bodyPr/>
                    <a:lstStyle/>
                    <a:p>
                      <a:pPr algn="ctr">
                        <a:lnSpc>
                          <a:spcPct val="107000"/>
                        </a:lnSpc>
                        <a:spcAft>
                          <a:spcPts val="0"/>
                        </a:spcAft>
                      </a:pPr>
                      <a:r>
                        <a:rPr lang="en-IN" sz="1200" dirty="0">
                          <a:effectLst/>
                        </a:rPr>
                        <a:t>7</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Gradient Boosting gridsearchcv</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1.849</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7.455</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2.730</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0.952</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0.95</a:t>
                      </a:r>
                      <a:endParaRPr lang="en-IN" sz="1200">
                        <a:effectLst/>
                        <a:latin typeface="Calibri" panose="020F0502020204030204" pitchFamily="34" charset="0"/>
                        <a:ea typeface="Calibri" panose="020F0502020204030204" pitchFamily="34" charset="0"/>
                        <a:cs typeface="Mangal"/>
                      </a:endParaRPr>
                    </a:p>
                  </a:txBody>
                  <a:tcPr marL="64560" marR="64560" marT="0" marB="0"/>
                </a:tc>
              </a:tr>
              <a:tr h="190257">
                <a:tc rowSpan="8">
                  <a:txBody>
                    <a:bodyPr/>
                    <a:lstStyle/>
                    <a:p>
                      <a:pPr algn="ctr">
                        <a:lnSpc>
                          <a:spcPct val="107000"/>
                        </a:lnSpc>
                        <a:spcAft>
                          <a:spcPts val="0"/>
                        </a:spcAft>
                      </a:pPr>
                      <a:r>
                        <a:rPr lang="en-IN" sz="1200" dirty="0">
                          <a:effectLst/>
                        </a:rPr>
                        <a:t>Test set</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ctr">
                        <a:lnSpc>
                          <a:spcPct val="107000"/>
                        </a:lnSpc>
                        <a:spcAft>
                          <a:spcPts val="0"/>
                        </a:spcAft>
                      </a:pPr>
                      <a:r>
                        <a:rPr lang="en-IN" sz="1200">
                          <a:effectLst/>
                        </a:rPr>
                        <a:t>0</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Linear regression</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4.410</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33.275</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5.768</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0.789</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0.78</a:t>
                      </a:r>
                      <a:endParaRPr lang="en-IN" sz="1200">
                        <a:effectLst/>
                        <a:latin typeface="Calibri" panose="020F0502020204030204" pitchFamily="34" charset="0"/>
                        <a:ea typeface="Calibri" panose="020F0502020204030204" pitchFamily="34" charset="0"/>
                        <a:cs typeface="Mangal"/>
                      </a:endParaRPr>
                    </a:p>
                  </a:txBody>
                  <a:tcPr marL="64560" marR="64560" marT="0" marB="0"/>
                </a:tc>
              </a:tr>
              <a:tr h="190257">
                <a:tc vMerge="1">
                  <a:txBody>
                    <a:bodyPr/>
                    <a:lstStyle/>
                    <a:p>
                      <a:endParaRPr lang="en-IN"/>
                    </a:p>
                  </a:txBody>
                  <a:tcPr/>
                </a:tc>
                <a:tc>
                  <a:txBody>
                    <a:bodyPr/>
                    <a:lstStyle/>
                    <a:p>
                      <a:pPr algn="ctr">
                        <a:lnSpc>
                          <a:spcPct val="107000"/>
                        </a:lnSpc>
                        <a:spcAft>
                          <a:spcPts val="0"/>
                        </a:spcAft>
                      </a:pPr>
                      <a:r>
                        <a:rPr lang="en-IN" sz="1200">
                          <a:effectLst/>
                        </a:rPr>
                        <a:t>1</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Lasso regression</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7.456</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96.775</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9.837</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0.387</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0.37</a:t>
                      </a:r>
                      <a:endParaRPr lang="en-IN" sz="1200">
                        <a:effectLst/>
                        <a:latin typeface="Calibri" panose="020F0502020204030204" pitchFamily="34" charset="0"/>
                        <a:ea typeface="Calibri" panose="020F0502020204030204" pitchFamily="34" charset="0"/>
                        <a:cs typeface="Mangal"/>
                      </a:endParaRPr>
                    </a:p>
                  </a:txBody>
                  <a:tcPr marL="64560" marR="64560" marT="0" marB="0"/>
                </a:tc>
              </a:tr>
              <a:tr h="190257">
                <a:tc vMerge="1">
                  <a:txBody>
                    <a:bodyPr/>
                    <a:lstStyle/>
                    <a:p>
                      <a:endParaRPr lang="en-IN"/>
                    </a:p>
                  </a:txBody>
                  <a:tcPr/>
                </a:tc>
                <a:tc>
                  <a:txBody>
                    <a:bodyPr/>
                    <a:lstStyle/>
                    <a:p>
                      <a:pPr algn="ctr">
                        <a:lnSpc>
                          <a:spcPct val="107000"/>
                        </a:lnSpc>
                        <a:spcAft>
                          <a:spcPts val="0"/>
                        </a:spcAft>
                      </a:pPr>
                      <a:r>
                        <a:rPr lang="en-IN" sz="1200">
                          <a:effectLst/>
                        </a:rPr>
                        <a:t>2</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Ridge regression</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4.410</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33.277</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5.769</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0.789</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0.78</a:t>
                      </a:r>
                      <a:endParaRPr lang="en-IN" sz="1200">
                        <a:effectLst/>
                        <a:latin typeface="Calibri" panose="020F0502020204030204" pitchFamily="34" charset="0"/>
                        <a:ea typeface="Calibri" panose="020F0502020204030204" pitchFamily="34" charset="0"/>
                        <a:cs typeface="Mangal"/>
                      </a:endParaRPr>
                    </a:p>
                  </a:txBody>
                  <a:tcPr marL="64560" marR="64560" marT="0" marB="0"/>
                </a:tc>
              </a:tr>
              <a:tr h="337521">
                <a:tc vMerge="1">
                  <a:txBody>
                    <a:bodyPr/>
                    <a:lstStyle/>
                    <a:p>
                      <a:endParaRPr lang="en-IN"/>
                    </a:p>
                  </a:txBody>
                  <a:tcPr/>
                </a:tc>
                <a:tc>
                  <a:txBody>
                    <a:bodyPr/>
                    <a:lstStyle/>
                    <a:p>
                      <a:pPr algn="ctr">
                        <a:lnSpc>
                          <a:spcPct val="107000"/>
                        </a:lnSpc>
                        <a:spcAft>
                          <a:spcPts val="0"/>
                        </a:spcAft>
                      </a:pPr>
                      <a:r>
                        <a:rPr lang="en-IN" sz="1200">
                          <a:effectLst/>
                        </a:rPr>
                        <a:t>3</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Elastic net regression Test</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5.874</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59.451</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7.710</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0.624</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0.62</a:t>
                      </a:r>
                      <a:endParaRPr lang="en-IN" sz="1200">
                        <a:effectLst/>
                        <a:latin typeface="Calibri" panose="020F0502020204030204" pitchFamily="34" charset="0"/>
                        <a:ea typeface="Calibri" panose="020F0502020204030204" pitchFamily="34" charset="0"/>
                        <a:cs typeface="Mangal"/>
                      </a:endParaRPr>
                    </a:p>
                  </a:txBody>
                  <a:tcPr marL="64560" marR="64560" marT="0" marB="0"/>
                </a:tc>
              </a:tr>
              <a:tr h="337521">
                <a:tc vMerge="1">
                  <a:txBody>
                    <a:bodyPr/>
                    <a:lstStyle/>
                    <a:p>
                      <a:endParaRPr lang="en-IN"/>
                    </a:p>
                  </a:txBody>
                  <a:tcPr/>
                </a:tc>
                <a:tc>
                  <a:txBody>
                    <a:bodyPr/>
                    <a:lstStyle/>
                    <a:p>
                      <a:pPr algn="ctr">
                        <a:lnSpc>
                          <a:spcPct val="107000"/>
                        </a:lnSpc>
                        <a:spcAft>
                          <a:spcPts val="0"/>
                        </a:spcAft>
                      </a:pPr>
                      <a:r>
                        <a:rPr lang="en-IN" sz="1200">
                          <a:effectLst/>
                        </a:rPr>
                        <a:t>4</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Decision tree regression</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6.192</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78.690</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8.871</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0.502</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0.49</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r>
              <a:tr h="337521">
                <a:tc vMerge="1">
                  <a:txBody>
                    <a:bodyPr/>
                    <a:lstStyle/>
                    <a:p>
                      <a:endParaRPr lang="en-IN"/>
                    </a:p>
                  </a:txBody>
                  <a:tcPr/>
                </a:tc>
                <a:tc>
                  <a:txBody>
                    <a:bodyPr/>
                    <a:lstStyle/>
                    <a:p>
                      <a:pPr algn="ctr">
                        <a:lnSpc>
                          <a:spcPct val="107000"/>
                        </a:lnSpc>
                        <a:spcAft>
                          <a:spcPts val="0"/>
                        </a:spcAft>
                      </a:pPr>
                      <a:r>
                        <a:rPr lang="en-IN" sz="1200">
                          <a:effectLst/>
                        </a:rPr>
                        <a:t>5</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Random forest regression</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2.201</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12.669</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3.559</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0.920</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0.92</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r>
              <a:tr h="389291">
                <a:tc vMerge="1">
                  <a:txBody>
                    <a:bodyPr/>
                    <a:lstStyle/>
                    <a:p>
                      <a:endParaRPr lang="en-IN"/>
                    </a:p>
                  </a:txBody>
                  <a:tcPr/>
                </a:tc>
                <a:tc>
                  <a:txBody>
                    <a:bodyPr/>
                    <a:lstStyle/>
                    <a:p>
                      <a:pPr algn="ctr">
                        <a:lnSpc>
                          <a:spcPct val="107000"/>
                        </a:lnSpc>
                        <a:spcAft>
                          <a:spcPts val="0"/>
                        </a:spcAft>
                      </a:pPr>
                      <a:r>
                        <a:rPr lang="en-IN" sz="1200">
                          <a:effectLst/>
                        </a:rPr>
                        <a:t>6</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Gradient boosting regression</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3.493</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21.289</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4.614</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0.865</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0.86</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r>
              <a:tr h="389291">
                <a:tc vMerge="1">
                  <a:txBody>
                    <a:bodyPr/>
                    <a:lstStyle/>
                    <a:p>
                      <a:endParaRPr lang="en-IN"/>
                    </a:p>
                  </a:txBody>
                  <a:tcPr/>
                </a:tc>
                <a:tc>
                  <a:txBody>
                    <a:bodyPr/>
                    <a:lstStyle/>
                    <a:p>
                      <a:pPr algn="ctr">
                        <a:lnSpc>
                          <a:spcPct val="107000"/>
                        </a:lnSpc>
                        <a:spcAft>
                          <a:spcPts val="0"/>
                        </a:spcAft>
                      </a:pPr>
                      <a:r>
                        <a:rPr lang="en-IN" sz="1200">
                          <a:effectLst/>
                        </a:rPr>
                        <a:t>7</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Gradient Boosting gridsearchcv</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2.401</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12.393</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a:effectLst/>
                        </a:rPr>
                        <a:t>3.520</a:t>
                      </a:r>
                      <a:endParaRPr lang="en-IN" sz="120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0.922</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c>
                  <a:txBody>
                    <a:bodyPr/>
                    <a:lstStyle/>
                    <a:p>
                      <a:pPr algn="r">
                        <a:lnSpc>
                          <a:spcPct val="107000"/>
                        </a:lnSpc>
                        <a:spcAft>
                          <a:spcPts val="0"/>
                        </a:spcAft>
                      </a:pPr>
                      <a:r>
                        <a:rPr lang="en-IN" sz="1200" dirty="0">
                          <a:effectLst/>
                        </a:rPr>
                        <a:t>0.92</a:t>
                      </a:r>
                      <a:endParaRPr lang="en-IN" sz="1200" dirty="0">
                        <a:effectLst/>
                        <a:latin typeface="Calibri" panose="020F0502020204030204" pitchFamily="34" charset="0"/>
                        <a:ea typeface="Calibri" panose="020F0502020204030204" pitchFamily="34" charset="0"/>
                        <a:cs typeface="Mangal"/>
                      </a:endParaRPr>
                    </a:p>
                  </a:txBody>
                  <a:tcPr marL="64560" marR="64560" marT="0" marB="0"/>
                </a:tc>
              </a:tr>
            </a:tbl>
          </a:graphicData>
        </a:graphic>
      </p:graphicFrame>
    </p:spTree>
    <p:extLst>
      <p:ext uri="{BB962C8B-B14F-4D97-AF65-F5344CB8AC3E}">
        <p14:creationId xmlns:p14="http://schemas.microsoft.com/office/powerpoint/2010/main" val="679107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0830" y="505901"/>
            <a:ext cx="3485072" cy="443070"/>
          </a:xfrm>
          <a:prstGeom prst="rect">
            <a:avLst/>
          </a:prstGeom>
          <a:effectLst/>
        </p:spPr>
        <p:txBody>
          <a:bodyPr vert="horz" wrap="square" lIns="0" tIns="12065" rIns="0" bIns="0" rtlCol="0" anchor="ctr">
            <a:spAutoFit/>
          </a:bodyPr>
          <a:lstStyle>
            <a:defPPr>
              <a:defRPr lang="en-US"/>
            </a:defPPr>
            <a:lvl1pPr marL="12700">
              <a:spcBef>
                <a:spcPts val="1155"/>
              </a:spcBef>
              <a:buNone/>
              <a:defRPr sz="2800" cap="all" spc="-5">
                <a:ln w="3175" cmpd="sng">
                  <a:noFill/>
                </a:ln>
                <a:solidFill>
                  <a:schemeClr val="accent1"/>
                </a:solidFill>
                <a:effectLst/>
                <a:latin typeface="Arial Black"/>
                <a:cs typeface="Arial Black"/>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CONCLUSION</a:t>
            </a:r>
          </a:p>
        </p:txBody>
      </p:sp>
      <p:sp>
        <p:nvSpPr>
          <p:cNvPr id="3" name="TextBox 2"/>
          <p:cNvSpPr txBox="1"/>
          <p:nvPr/>
        </p:nvSpPr>
        <p:spPr>
          <a:xfrm>
            <a:off x="836762" y="1104180"/>
            <a:ext cx="10739887" cy="5078313"/>
          </a:xfrm>
          <a:prstGeom prst="rect">
            <a:avLst/>
          </a:prstGeom>
          <a:noFill/>
        </p:spPr>
        <p:txBody>
          <a:bodyPr wrap="square" rtlCol="0">
            <a:spAutoFit/>
          </a:bodyPr>
          <a:lstStyle/>
          <a:p>
            <a:pPr marL="285750" lvl="0" indent="-285750" algn="just">
              <a:buFont typeface="Arial" panose="020B0604020202020204" pitchFamily="34" charset="0"/>
              <a:buChar char="•"/>
            </a:pPr>
            <a:r>
              <a:rPr lang="en-IN" b="1" dirty="0" smtClean="0">
                <a:solidFill>
                  <a:schemeClr val="accent1">
                    <a:lumMod val="75000"/>
                  </a:schemeClr>
                </a:solidFill>
              </a:rPr>
              <a:t>The highest number of bike rents occur in summer while the least bike rents occur in winter.</a:t>
            </a:r>
            <a:endParaRPr lang="en-IN" dirty="0" smtClean="0">
              <a:solidFill>
                <a:schemeClr val="accent1">
                  <a:lumMod val="75000"/>
                </a:schemeClr>
              </a:solidFill>
            </a:endParaRPr>
          </a:p>
          <a:p>
            <a:pPr marL="285750" lvl="0" indent="-285750" algn="just">
              <a:buFont typeface="Arial" panose="020B0604020202020204" pitchFamily="34" charset="0"/>
              <a:buChar char="•"/>
            </a:pPr>
            <a:r>
              <a:rPr lang="en-IN" b="1" dirty="0" smtClean="0">
                <a:solidFill>
                  <a:schemeClr val="accent1">
                    <a:lumMod val="75000"/>
                  </a:schemeClr>
                </a:solidFill>
              </a:rPr>
              <a:t>Many bikes were rented on non-holiday</a:t>
            </a:r>
            <a:endParaRPr lang="en-IN" dirty="0" smtClean="0">
              <a:solidFill>
                <a:schemeClr val="accent1">
                  <a:lumMod val="75000"/>
                </a:schemeClr>
              </a:solidFill>
            </a:endParaRPr>
          </a:p>
          <a:p>
            <a:pPr marL="285750" lvl="0" indent="-285750" algn="just">
              <a:buFont typeface="Arial" panose="020B0604020202020204" pitchFamily="34" charset="0"/>
              <a:buChar char="•"/>
            </a:pPr>
            <a:r>
              <a:rPr lang="en-IN" b="1" dirty="0" smtClean="0">
                <a:solidFill>
                  <a:schemeClr val="accent1">
                    <a:lumMod val="75000"/>
                  </a:schemeClr>
                </a:solidFill>
              </a:rPr>
              <a:t>June is the busiest month, followed by </a:t>
            </a:r>
            <a:r>
              <a:rPr lang="en-IN" b="1" dirty="0" err="1" smtClean="0">
                <a:solidFill>
                  <a:schemeClr val="accent1">
                    <a:lumMod val="75000"/>
                  </a:schemeClr>
                </a:solidFill>
              </a:rPr>
              <a:t>july</a:t>
            </a:r>
            <a:r>
              <a:rPr lang="en-IN" b="1" dirty="0" smtClean="0">
                <a:solidFill>
                  <a:schemeClr val="accent1">
                    <a:lumMod val="75000"/>
                  </a:schemeClr>
                </a:solidFill>
              </a:rPr>
              <a:t> and may</a:t>
            </a:r>
            <a:endParaRPr lang="en-IN" dirty="0" smtClean="0">
              <a:solidFill>
                <a:schemeClr val="accent1">
                  <a:lumMod val="75000"/>
                </a:schemeClr>
              </a:solidFill>
            </a:endParaRPr>
          </a:p>
          <a:p>
            <a:pPr marL="285750" lvl="0" indent="-285750" algn="just">
              <a:buFont typeface="Arial" panose="020B0604020202020204" pitchFamily="34" charset="0"/>
              <a:buChar char="•"/>
            </a:pPr>
            <a:r>
              <a:rPr lang="en-IN" b="1" dirty="0" smtClean="0">
                <a:solidFill>
                  <a:schemeClr val="accent1">
                    <a:lumMod val="75000"/>
                  </a:schemeClr>
                </a:solidFill>
              </a:rPr>
              <a:t>Many customers would like to rent bike for 18 </a:t>
            </a:r>
            <a:r>
              <a:rPr lang="en-IN" b="1" dirty="0" err="1" smtClean="0">
                <a:solidFill>
                  <a:schemeClr val="accent1">
                    <a:lumMod val="75000"/>
                  </a:schemeClr>
                </a:solidFill>
              </a:rPr>
              <a:t>hrs</a:t>
            </a:r>
            <a:r>
              <a:rPr lang="en-IN" b="1" dirty="0" smtClean="0">
                <a:solidFill>
                  <a:schemeClr val="accent1">
                    <a:lumMod val="75000"/>
                  </a:schemeClr>
                </a:solidFill>
              </a:rPr>
              <a:t> followed by 17hrs and 19hrs</a:t>
            </a:r>
            <a:endParaRPr lang="en-IN" dirty="0" smtClean="0">
              <a:solidFill>
                <a:schemeClr val="accent1">
                  <a:lumMod val="75000"/>
                </a:schemeClr>
              </a:solidFill>
            </a:endParaRPr>
          </a:p>
          <a:p>
            <a:pPr marL="285750" lvl="0" indent="-285750" algn="just">
              <a:buFont typeface="Arial" panose="020B0604020202020204" pitchFamily="34" charset="0"/>
              <a:buChar char="•"/>
            </a:pPr>
            <a:r>
              <a:rPr lang="en-IN" b="1" dirty="0" smtClean="0">
                <a:solidFill>
                  <a:schemeClr val="accent1">
                    <a:lumMod val="75000"/>
                  </a:schemeClr>
                </a:solidFill>
              </a:rPr>
              <a:t>The number of rented bikes is huge, when there is solar radiation, the counter of rents is around 1000</a:t>
            </a:r>
            <a:endParaRPr lang="en-IN" dirty="0" smtClean="0">
              <a:solidFill>
                <a:schemeClr val="accent1">
                  <a:lumMod val="75000"/>
                </a:schemeClr>
              </a:solidFill>
            </a:endParaRPr>
          </a:p>
          <a:p>
            <a:pPr marL="285750" lvl="0" indent="-285750" algn="just">
              <a:buFont typeface="Arial" panose="020B0604020202020204" pitchFamily="34" charset="0"/>
              <a:buChar char="•"/>
            </a:pPr>
            <a:r>
              <a:rPr lang="en-IN" b="1" dirty="0" smtClean="0">
                <a:solidFill>
                  <a:schemeClr val="accent1">
                    <a:lumMod val="75000"/>
                  </a:schemeClr>
                </a:solidFill>
              </a:rPr>
              <a:t>The amount of rented bike is very low when we have more than 4 cm of snow, the bike rents is much lower</a:t>
            </a:r>
            <a:endParaRPr lang="en-IN" dirty="0" smtClean="0">
              <a:solidFill>
                <a:schemeClr val="accent1">
                  <a:lumMod val="75000"/>
                </a:schemeClr>
              </a:solidFill>
            </a:endParaRPr>
          </a:p>
          <a:p>
            <a:pPr marL="285750" lvl="0" indent="-285750" algn="just">
              <a:buFont typeface="Arial" panose="020B0604020202020204" pitchFamily="34" charset="0"/>
              <a:buChar char="•"/>
            </a:pPr>
            <a:r>
              <a:rPr lang="en-IN" b="1" dirty="0" smtClean="0">
                <a:solidFill>
                  <a:schemeClr val="accent1">
                    <a:lumMod val="75000"/>
                  </a:schemeClr>
                </a:solidFill>
              </a:rPr>
              <a:t>If it rains a lot the demand of rent bikes is not decreasing, here for example even if we have 20 mm of rain there is a big peak of rented bikes</a:t>
            </a:r>
            <a:endParaRPr lang="en-IN" dirty="0" smtClean="0">
              <a:solidFill>
                <a:schemeClr val="accent1">
                  <a:lumMod val="75000"/>
                </a:schemeClr>
              </a:solidFill>
            </a:endParaRPr>
          </a:p>
          <a:p>
            <a:pPr marL="285750" lvl="0" indent="-285750" algn="just">
              <a:buFont typeface="Arial" panose="020B0604020202020204" pitchFamily="34" charset="0"/>
              <a:buChar char="•"/>
            </a:pPr>
            <a:r>
              <a:rPr lang="en-IN" b="1" dirty="0" smtClean="0">
                <a:solidFill>
                  <a:schemeClr val="accent1">
                    <a:lumMod val="75000"/>
                  </a:schemeClr>
                </a:solidFill>
              </a:rPr>
              <a:t>Peoples love to ride bikes when its little windy.</a:t>
            </a:r>
            <a:endParaRPr lang="en-IN" dirty="0" smtClean="0">
              <a:solidFill>
                <a:schemeClr val="accent1">
                  <a:lumMod val="75000"/>
                </a:schemeClr>
              </a:solidFill>
            </a:endParaRPr>
          </a:p>
          <a:p>
            <a:pPr marL="285750" lvl="0" indent="-285750" algn="just">
              <a:buFont typeface="Arial" panose="020B0604020202020204" pitchFamily="34" charset="0"/>
              <a:buChar char="•"/>
            </a:pPr>
            <a:r>
              <a:rPr lang="en-IN" b="1" dirty="0" smtClean="0">
                <a:solidFill>
                  <a:schemeClr val="accent1">
                    <a:lumMod val="75000"/>
                  </a:schemeClr>
                </a:solidFill>
              </a:rPr>
              <a:t>The columns 'temperature', 'wind_speed','visibility','</a:t>
            </a:r>
            <a:r>
              <a:rPr lang="en-IN" b="1" dirty="0" err="1" smtClean="0">
                <a:solidFill>
                  <a:schemeClr val="accent1">
                    <a:lumMod val="75000"/>
                  </a:schemeClr>
                </a:solidFill>
              </a:rPr>
              <a:t>dew_point_temperature</a:t>
            </a:r>
            <a:r>
              <a:rPr lang="en-IN" b="1" dirty="0" smtClean="0">
                <a:solidFill>
                  <a:schemeClr val="accent1">
                    <a:lumMod val="75000"/>
                  </a:schemeClr>
                </a:solidFill>
              </a:rPr>
              <a:t>', '</a:t>
            </a:r>
            <a:r>
              <a:rPr lang="en-IN" b="1" dirty="0" err="1" smtClean="0">
                <a:solidFill>
                  <a:schemeClr val="accent1">
                    <a:lumMod val="75000"/>
                  </a:schemeClr>
                </a:solidFill>
              </a:rPr>
              <a:t>solar_radiation</a:t>
            </a:r>
            <a:r>
              <a:rPr lang="en-IN" b="1" dirty="0" smtClean="0">
                <a:solidFill>
                  <a:schemeClr val="accent1">
                    <a:lumMod val="75000"/>
                  </a:schemeClr>
                </a:solidFill>
              </a:rPr>
              <a:t>' are positively relation to the target variable, which means the rented bike count increases with increase of these features.</a:t>
            </a:r>
            <a:endParaRPr lang="en-IN" dirty="0" smtClean="0">
              <a:solidFill>
                <a:schemeClr val="accent1">
                  <a:lumMod val="75000"/>
                </a:schemeClr>
              </a:solidFill>
            </a:endParaRPr>
          </a:p>
          <a:p>
            <a:pPr marL="285750" lvl="0" indent="-285750" algn="just">
              <a:buFont typeface="Arial" panose="020B0604020202020204" pitchFamily="34" charset="0"/>
              <a:buChar char="•"/>
            </a:pPr>
            <a:r>
              <a:rPr lang="en-IN" b="1" dirty="0" smtClean="0">
                <a:solidFill>
                  <a:schemeClr val="accent1">
                    <a:lumMod val="75000"/>
                  </a:schemeClr>
                </a:solidFill>
              </a:rPr>
              <a:t>Rainfall, snowfall, humidity these features are negatively related with the target variable which means the rented bike count decreases when these features increase.</a:t>
            </a:r>
            <a:endParaRPr lang="en-IN" dirty="0" smtClean="0">
              <a:solidFill>
                <a:schemeClr val="accent1">
                  <a:lumMod val="75000"/>
                </a:schemeClr>
              </a:solidFill>
            </a:endParaRPr>
          </a:p>
          <a:p>
            <a:pPr marL="285750" lvl="0" indent="-285750" algn="just">
              <a:buFont typeface="Arial" panose="020B0604020202020204" pitchFamily="34" charset="0"/>
              <a:buChar char="•"/>
            </a:pPr>
            <a:r>
              <a:rPr lang="en-IN" b="1" dirty="0" smtClean="0">
                <a:solidFill>
                  <a:schemeClr val="accent1">
                    <a:lumMod val="75000"/>
                  </a:schemeClr>
                </a:solidFill>
              </a:rPr>
              <a:t>Functioning day is the most influencing feature and temperature is at the second place for linear </a:t>
            </a:r>
            <a:r>
              <a:rPr lang="en-IN" b="1" dirty="0" err="1" smtClean="0">
                <a:solidFill>
                  <a:schemeClr val="accent1">
                    <a:lumMod val="75000"/>
                  </a:schemeClr>
                </a:solidFill>
              </a:rPr>
              <a:t>regressor</a:t>
            </a:r>
            <a:r>
              <a:rPr lang="en-IN" b="1" dirty="0" smtClean="0">
                <a:solidFill>
                  <a:schemeClr val="accent1">
                    <a:lumMod val="75000"/>
                  </a:schemeClr>
                </a:solidFill>
              </a:rPr>
              <a:t>.</a:t>
            </a:r>
            <a:endParaRPr lang="en-IN" dirty="0" smtClean="0">
              <a:solidFill>
                <a:schemeClr val="accent1">
                  <a:lumMod val="75000"/>
                </a:schemeClr>
              </a:solidFill>
            </a:endParaRPr>
          </a:p>
          <a:p>
            <a:pPr marL="285750" lvl="0" indent="-285750" algn="just">
              <a:buFont typeface="Arial" panose="020B0604020202020204" pitchFamily="34" charset="0"/>
              <a:buChar char="•"/>
            </a:pPr>
            <a:r>
              <a:rPr lang="en-IN" b="1" dirty="0" smtClean="0">
                <a:solidFill>
                  <a:schemeClr val="accent1">
                    <a:lumMod val="75000"/>
                  </a:schemeClr>
                </a:solidFill>
              </a:rPr>
              <a:t>Temperature is the most important feature for decision tree, random forest and gradient boosting </a:t>
            </a:r>
            <a:r>
              <a:rPr lang="en-IN" b="1" dirty="0" err="1" smtClean="0">
                <a:solidFill>
                  <a:schemeClr val="accent1">
                    <a:lumMod val="75000"/>
                  </a:schemeClr>
                </a:solidFill>
              </a:rPr>
              <a:t>regressor</a:t>
            </a:r>
            <a:r>
              <a:rPr lang="en-IN" b="1" dirty="0" smtClean="0">
                <a:solidFill>
                  <a:schemeClr val="accent1">
                    <a:lumMod val="75000"/>
                  </a:schemeClr>
                </a:solidFill>
              </a:rPr>
              <a:t>.</a:t>
            </a:r>
            <a:endParaRPr lang="en-IN" dirty="0" smtClean="0">
              <a:solidFill>
                <a:schemeClr val="accent1">
                  <a:lumMod val="75000"/>
                </a:schemeClr>
              </a:solidFill>
            </a:endParaRPr>
          </a:p>
          <a:p>
            <a:pPr marL="285750" indent="-285750" algn="just">
              <a:buFont typeface="Arial" panose="020B0604020202020204" pitchFamily="34" charset="0"/>
              <a:buChar char="•"/>
            </a:pPr>
            <a:r>
              <a:rPr lang="en-IN" b="1" dirty="0" smtClean="0">
                <a:solidFill>
                  <a:schemeClr val="accent1">
                    <a:lumMod val="75000"/>
                  </a:schemeClr>
                </a:solidFill>
              </a:rPr>
              <a:t>Random forest </a:t>
            </a:r>
            <a:r>
              <a:rPr lang="en-IN" b="1" dirty="0" err="1" smtClean="0">
                <a:solidFill>
                  <a:schemeClr val="accent1">
                    <a:lumMod val="75000"/>
                  </a:schemeClr>
                </a:solidFill>
              </a:rPr>
              <a:t>regressor</a:t>
            </a:r>
            <a:r>
              <a:rPr lang="en-IN" b="1" dirty="0" smtClean="0">
                <a:solidFill>
                  <a:schemeClr val="accent1">
                    <a:lumMod val="75000"/>
                  </a:schemeClr>
                </a:solidFill>
              </a:rPr>
              <a:t> and gradient boosting gridsearchcv gives the highest r2 score of 99% and 95% receptively for train set and 92% for test set. We can deploy this model.</a:t>
            </a:r>
            <a:endParaRPr lang="en-IN" dirty="0">
              <a:solidFill>
                <a:schemeClr val="accent1">
                  <a:lumMod val="75000"/>
                </a:schemeClr>
              </a:solidFill>
            </a:endParaRPr>
          </a:p>
        </p:txBody>
      </p:sp>
    </p:spTree>
    <p:extLst>
      <p:ext uri="{BB962C8B-B14F-4D97-AF65-F5344CB8AC3E}">
        <p14:creationId xmlns:p14="http://schemas.microsoft.com/office/powerpoint/2010/main" val="407431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8636" y="643085"/>
            <a:ext cx="8094980" cy="473848"/>
          </a:xfrm>
          <a:prstGeom prst="rect">
            <a:avLst/>
          </a:prstGeom>
        </p:spPr>
        <p:txBody>
          <a:bodyPr vert="horz" wrap="square" lIns="0" tIns="12065" rIns="0" bIns="0" rtlCol="0">
            <a:spAutoFit/>
          </a:bodyPr>
          <a:lstStyle/>
          <a:p>
            <a:pPr marL="12700" defTabSz="914400">
              <a:spcBef>
                <a:spcPts val="1155"/>
              </a:spcBef>
            </a:pPr>
            <a:r>
              <a:rPr sz="3000" spc="-5" dirty="0">
                <a:solidFill>
                  <a:schemeClr val="accent1"/>
                </a:solidFill>
                <a:latin typeface="Arial Black"/>
                <a:ea typeface="+mn-ea"/>
                <a:cs typeface="Arial Black"/>
              </a:rPr>
              <a:t>BUSINESS UNDERSTANDING</a:t>
            </a:r>
          </a:p>
        </p:txBody>
      </p:sp>
      <p:sp>
        <p:nvSpPr>
          <p:cNvPr id="3" name="object 3"/>
          <p:cNvSpPr txBox="1"/>
          <p:nvPr/>
        </p:nvSpPr>
        <p:spPr>
          <a:xfrm>
            <a:off x="921510" y="1637486"/>
            <a:ext cx="10346945" cy="3686907"/>
          </a:xfrm>
          <a:prstGeom prst="rect">
            <a:avLst/>
          </a:prstGeom>
        </p:spPr>
        <p:txBody>
          <a:bodyPr vert="horz" wrap="square" lIns="0" tIns="54610" rIns="0" bIns="0" rtlCol="0">
            <a:spAutoFit/>
          </a:bodyPr>
          <a:lstStyle/>
          <a:p>
            <a:pPr marL="469900" marR="7620" indent="-457200">
              <a:spcBef>
                <a:spcPts val="430"/>
              </a:spcBef>
              <a:buSzPct val="125000"/>
              <a:buChar char="▪"/>
              <a:tabLst>
                <a:tab pos="469265" algn="l"/>
                <a:tab pos="469900" algn="l"/>
              </a:tabLst>
            </a:pPr>
            <a:r>
              <a:rPr sz="2400" dirty="0">
                <a:solidFill>
                  <a:schemeClr val="accent1">
                    <a:lumMod val="75000"/>
                  </a:schemeClr>
                </a:solidFill>
                <a:latin typeface="Calibri"/>
                <a:cs typeface="Calibri"/>
              </a:rPr>
              <a:t>Bike rentals </a:t>
            </a:r>
            <a:r>
              <a:rPr sz="2400" spc="-5" dirty="0">
                <a:solidFill>
                  <a:schemeClr val="accent1">
                    <a:lumMod val="75000"/>
                  </a:schemeClr>
                </a:solidFill>
                <a:latin typeface="Calibri"/>
                <a:cs typeface="Calibri"/>
              </a:rPr>
              <a:t>have became </a:t>
            </a:r>
            <a:r>
              <a:rPr sz="2400" dirty="0">
                <a:solidFill>
                  <a:schemeClr val="accent1">
                    <a:lumMod val="75000"/>
                  </a:schemeClr>
                </a:solidFill>
                <a:latin typeface="Calibri"/>
                <a:cs typeface="Calibri"/>
              </a:rPr>
              <a:t>a </a:t>
            </a:r>
            <a:r>
              <a:rPr sz="2400" spc="-5" dirty="0">
                <a:solidFill>
                  <a:schemeClr val="accent1">
                    <a:lumMod val="75000"/>
                  </a:schemeClr>
                </a:solidFill>
                <a:latin typeface="Calibri"/>
                <a:cs typeface="Calibri"/>
              </a:rPr>
              <a:t>popular service </a:t>
            </a:r>
            <a:r>
              <a:rPr sz="2400" dirty="0">
                <a:solidFill>
                  <a:schemeClr val="accent1">
                    <a:lumMod val="75000"/>
                  </a:schemeClr>
                </a:solidFill>
                <a:latin typeface="Calibri"/>
                <a:cs typeface="Calibri"/>
              </a:rPr>
              <a:t>in recent years and it </a:t>
            </a:r>
            <a:r>
              <a:rPr sz="2400" spc="-5" dirty="0">
                <a:solidFill>
                  <a:schemeClr val="accent1">
                    <a:lumMod val="75000"/>
                  </a:schemeClr>
                </a:solidFill>
                <a:latin typeface="Calibri"/>
                <a:cs typeface="Calibri"/>
              </a:rPr>
              <a:t>seems people </a:t>
            </a:r>
            <a:r>
              <a:rPr sz="2400" spc="-53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are </a:t>
            </a:r>
            <a:r>
              <a:rPr sz="2400" spc="-5" dirty="0">
                <a:solidFill>
                  <a:schemeClr val="accent1">
                    <a:lumMod val="75000"/>
                  </a:schemeClr>
                </a:solidFill>
                <a:latin typeface="Calibri"/>
                <a:cs typeface="Calibri"/>
              </a:rPr>
              <a:t>using </a:t>
            </a:r>
            <a:r>
              <a:rPr sz="2400" dirty="0">
                <a:solidFill>
                  <a:schemeClr val="accent1">
                    <a:lumMod val="75000"/>
                  </a:schemeClr>
                </a:solidFill>
                <a:latin typeface="Calibri"/>
                <a:cs typeface="Calibri"/>
              </a:rPr>
              <a:t>it more </a:t>
            </a:r>
            <a:r>
              <a:rPr sz="2400" spc="-5" dirty="0">
                <a:solidFill>
                  <a:schemeClr val="accent1">
                    <a:lumMod val="75000"/>
                  </a:schemeClr>
                </a:solidFill>
                <a:latin typeface="Calibri"/>
                <a:cs typeface="Calibri"/>
              </a:rPr>
              <a:t>often. </a:t>
            </a:r>
            <a:r>
              <a:rPr sz="2400" dirty="0">
                <a:solidFill>
                  <a:schemeClr val="accent1">
                    <a:lumMod val="75000"/>
                  </a:schemeClr>
                </a:solidFill>
                <a:latin typeface="Calibri"/>
                <a:cs typeface="Calibri"/>
              </a:rPr>
              <a:t>With relatively cheaper rates and ease </a:t>
            </a:r>
            <a:r>
              <a:rPr sz="2400" spc="-5" dirty="0">
                <a:solidFill>
                  <a:schemeClr val="accent1">
                    <a:lumMod val="75000"/>
                  </a:schemeClr>
                </a:solidFill>
                <a:latin typeface="Calibri"/>
                <a:cs typeface="Calibri"/>
              </a:rPr>
              <a:t>of pick up </a:t>
            </a:r>
            <a:r>
              <a:rPr sz="2400" dirty="0">
                <a:solidFill>
                  <a:schemeClr val="accent1">
                    <a:lumMod val="75000"/>
                  </a:schemeClr>
                </a:solidFill>
                <a:latin typeface="Calibri"/>
                <a:cs typeface="Calibri"/>
              </a:rPr>
              <a:t>and </a:t>
            </a:r>
            <a:r>
              <a:rPr sz="2400" spc="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drop</a:t>
            </a:r>
            <a:r>
              <a:rPr sz="2400" spc="-1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at</a:t>
            </a:r>
            <a:r>
              <a:rPr sz="2400" spc="-2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own convenience</a:t>
            </a:r>
            <a:r>
              <a:rPr sz="2400" spc="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is</a:t>
            </a:r>
            <a:r>
              <a:rPr sz="2400" spc="-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what</a:t>
            </a:r>
            <a:r>
              <a:rPr sz="2400" spc="-2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making</a:t>
            </a:r>
            <a:r>
              <a:rPr sz="2400" spc="-1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this</a:t>
            </a:r>
            <a:r>
              <a:rPr sz="2400" spc="-2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business </a:t>
            </a:r>
            <a:r>
              <a:rPr sz="2400" dirty="0">
                <a:solidFill>
                  <a:schemeClr val="accent1">
                    <a:lumMod val="75000"/>
                  </a:schemeClr>
                </a:solidFill>
                <a:latin typeface="Calibri"/>
                <a:cs typeface="Calibri"/>
              </a:rPr>
              <a:t>thrive.</a:t>
            </a:r>
          </a:p>
          <a:p>
            <a:pPr marL="469900" indent="-457200">
              <a:spcBef>
                <a:spcPts val="685"/>
              </a:spcBef>
              <a:buSzPct val="125000"/>
              <a:buChar char="▪"/>
              <a:tabLst>
                <a:tab pos="469265" algn="l"/>
                <a:tab pos="469900" algn="l"/>
              </a:tabLst>
            </a:pPr>
            <a:r>
              <a:rPr sz="2400" spc="-5" dirty="0">
                <a:solidFill>
                  <a:schemeClr val="accent1">
                    <a:lumMod val="75000"/>
                  </a:schemeClr>
                </a:solidFill>
                <a:latin typeface="Calibri"/>
                <a:cs typeface="Calibri"/>
              </a:rPr>
              <a:t>Mostly</a:t>
            </a:r>
            <a:r>
              <a:rPr sz="2400" spc="-2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used by</a:t>
            </a:r>
            <a:r>
              <a:rPr sz="240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people having no</a:t>
            </a:r>
            <a:r>
              <a:rPr sz="240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personal </a:t>
            </a:r>
            <a:r>
              <a:rPr sz="2400" dirty="0">
                <a:solidFill>
                  <a:schemeClr val="accent1">
                    <a:lumMod val="75000"/>
                  </a:schemeClr>
                </a:solidFill>
                <a:latin typeface="Calibri"/>
                <a:cs typeface="Calibri"/>
              </a:rPr>
              <a:t>vehicles and</a:t>
            </a:r>
            <a:r>
              <a:rPr sz="2400" spc="-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also</a:t>
            </a:r>
            <a:r>
              <a:rPr sz="2400" spc="-2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to</a:t>
            </a:r>
            <a:r>
              <a:rPr sz="2400" spc="-1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avoid</a:t>
            </a:r>
            <a:r>
              <a:rPr sz="2400" spc="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congested</a:t>
            </a:r>
          </a:p>
          <a:p>
            <a:pPr marL="469900"/>
            <a:r>
              <a:rPr sz="2400" spc="-5" dirty="0">
                <a:solidFill>
                  <a:schemeClr val="accent1">
                    <a:lumMod val="75000"/>
                  </a:schemeClr>
                </a:solidFill>
                <a:latin typeface="Calibri"/>
                <a:cs typeface="Calibri"/>
              </a:rPr>
              <a:t>public</a:t>
            </a:r>
            <a:r>
              <a:rPr sz="2400" spc="-2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transport</a:t>
            </a:r>
            <a:r>
              <a:rPr sz="2400" spc="-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that’s</a:t>
            </a:r>
            <a:r>
              <a:rPr sz="2400" spc="-3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why</a:t>
            </a:r>
            <a:r>
              <a:rPr sz="2400" spc="-2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they </a:t>
            </a:r>
            <a:r>
              <a:rPr sz="2400" spc="-5" dirty="0">
                <a:solidFill>
                  <a:schemeClr val="accent1">
                    <a:lumMod val="75000"/>
                  </a:schemeClr>
                </a:solidFill>
                <a:latin typeface="Calibri"/>
                <a:cs typeface="Calibri"/>
              </a:rPr>
              <a:t>prefer</a:t>
            </a:r>
            <a:r>
              <a:rPr sz="2400" spc="-1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rental</a:t>
            </a:r>
            <a:r>
              <a:rPr sz="2400" spc="-2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bikes.</a:t>
            </a:r>
            <a:endParaRPr sz="2400" dirty="0">
              <a:solidFill>
                <a:schemeClr val="accent1">
                  <a:lumMod val="75000"/>
                </a:schemeClr>
              </a:solidFill>
              <a:latin typeface="Calibri"/>
              <a:cs typeface="Calibri"/>
            </a:endParaRPr>
          </a:p>
          <a:p>
            <a:pPr marL="469900" marR="44450" indent="-457200">
              <a:spcBef>
                <a:spcPts val="1040"/>
              </a:spcBef>
              <a:buSzPct val="125000"/>
              <a:buChar char="▪"/>
              <a:tabLst>
                <a:tab pos="469265" algn="l"/>
                <a:tab pos="469900" algn="l"/>
              </a:tabLst>
            </a:pPr>
            <a:r>
              <a:rPr sz="2400" spc="-5" dirty="0">
                <a:solidFill>
                  <a:schemeClr val="accent1">
                    <a:lumMod val="75000"/>
                  </a:schemeClr>
                </a:solidFill>
                <a:latin typeface="Calibri"/>
                <a:cs typeface="Calibri"/>
              </a:rPr>
              <a:t>Therefore, </a:t>
            </a:r>
            <a:r>
              <a:rPr sz="2400" dirty="0">
                <a:solidFill>
                  <a:schemeClr val="accent1">
                    <a:lumMod val="75000"/>
                  </a:schemeClr>
                </a:solidFill>
                <a:latin typeface="Calibri"/>
                <a:cs typeface="Calibri"/>
              </a:rPr>
              <a:t>the </a:t>
            </a:r>
            <a:r>
              <a:rPr sz="2400" spc="-5" dirty="0">
                <a:solidFill>
                  <a:schemeClr val="accent1">
                    <a:lumMod val="75000"/>
                  </a:schemeClr>
                </a:solidFill>
                <a:latin typeface="Calibri"/>
                <a:cs typeface="Calibri"/>
              </a:rPr>
              <a:t>business </a:t>
            </a:r>
            <a:r>
              <a:rPr sz="2400" dirty="0">
                <a:solidFill>
                  <a:schemeClr val="accent1">
                    <a:lumMod val="75000"/>
                  </a:schemeClr>
                </a:solidFill>
                <a:latin typeface="Calibri"/>
                <a:cs typeface="Calibri"/>
              </a:rPr>
              <a:t>to </a:t>
            </a:r>
            <a:r>
              <a:rPr sz="2400" spc="-5" dirty="0">
                <a:solidFill>
                  <a:schemeClr val="accent1">
                    <a:lumMod val="75000"/>
                  </a:schemeClr>
                </a:solidFill>
                <a:latin typeface="Calibri"/>
                <a:cs typeface="Calibri"/>
              </a:rPr>
              <a:t>strive </a:t>
            </a:r>
            <a:r>
              <a:rPr sz="2400" dirty="0">
                <a:solidFill>
                  <a:schemeClr val="accent1">
                    <a:lumMod val="75000"/>
                  </a:schemeClr>
                </a:solidFill>
                <a:latin typeface="Calibri"/>
                <a:cs typeface="Calibri"/>
              </a:rPr>
              <a:t>and </a:t>
            </a:r>
            <a:r>
              <a:rPr sz="2400" spc="-5" dirty="0">
                <a:solidFill>
                  <a:schemeClr val="accent1">
                    <a:lumMod val="75000"/>
                  </a:schemeClr>
                </a:solidFill>
                <a:latin typeface="Calibri"/>
                <a:cs typeface="Calibri"/>
              </a:rPr>
              <a:t>profit more, </a:t>
            </a:r>
            <a:r>
              <a:rPr sz="2400" dirty="0">
                <a:solidFill>
                  <a:schemeClr val="accent1">
                    <a:lumMod val="75000"/>
                  </a:schemeClr>
                </a:solidFill>
                <a:latin typeface="Calibri"/>
                <a:cs typeface="Calibri"/>
              </a:rPr>
              <a:t>it </a:t>
            </a:r>
            <a:r>
              <a:rPr sz="2400" spc="-5" dirty="0">
                <a:solidFill>
                  <a:schemeClr val="accent1">
                    <a:lumMod val="75000"/>
                  </a:schemeClr>
                </a:solidFill>
                <a:latin typeface="Calibri"/>
                <a:cs typeface="Calibri"/>
              </a:rPr>
              <a:t>has </a:t>
            </a:r>
            <a:r>
              <a:rPr sz="2400" dirty="0">
                <a:solidFill>
                  <a:schemeClr val="accent1">
                    <a:lumMod val="75000"/>
                  </a:schemeClr>
                </a:solidFill>
                <a:latin typeface="Calibri"/>
                <a:cs typeface="Calibri"/>
              </a:rPr>
              <a:t>to </a:t>
            </a:r>
            <a:r>
              <a:rPr sz="2400" spc="-5" dirty="0">
                <a:solidFill>
                  <a:schemeClr val="accent1">
                    <a:lumMod val="75000"/>
                  </a:schemeClr>
                </a:solidFill>
                <a:latin typeface="Calibri"/>
                <a:cs typeface="Calibri"/>
              </a:rPr>
              <a:t>be </a:t>
            </a:r>
            <a:r>
              <a:rPr sz="2400" dirty="0">
                <a:solidFill>
                  <a:schemeClr val="accent1">
                    <a:lumMod val="75000"/>
                  </a:schemeClr>
                </a:solidFill>
                <a:latin typeface="Calibri"/>
                <a:cs typeface="Calibri"/>
              </a:rPr>
              <a:t>always ready and </a:t>
            </a:r>
            <a:r>
              <a:rPr sz="2400" spc="-53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supply</a:t>
            </a:r>
            <a:r>
              <a:rPr sz="2400" spc="-1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no.</a:t>
            </a:r>
            <a:r>
              <a:rPr sz="2400" spc="-1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of</a:t>
            </a:r>
            <a:r>
              <a:rPr sz="2400" spc="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bikes</a:t>
            </a:r>
            <a:r>
              <a:rPr sz="2400" spc="-1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at</a:t>
            </a:r>
            <a:r>
              <a:rPr sz="2400" spc="-5" dirty="0">
                <a:solidFill>
                  <a:schemeClr val="accent1">
                    <a:lumMod val="75000"/>
                  </a:schemeClr>
                </a:solidFill>
                <a:latin typeface="Calibri"/>
                <a:cs typeface="Calibri"/>
              </a:rPr>
              <a:t> different</a:t>
            </a:r>
            <a:r>
              <a:rPr sz="2400" dirty="0">
                <a:solidFill>
                  <a:schemeClr val="accent1">
                    <a:lumMod val="75000"/>
                  </a:schemeClr>
                </a:solidFill>
                <a:latin typeface="Calibri"/>
                <a:cs typeface="Calibri"/>
              </a:rPr>
              <a:t> locations,</a:t>
            </a:r>
            <a:r>
              <a:rPr sz="2400" spc="-2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to</a:t>
            </a:r>
            <a:r>
              <a:rPr sz="2400" spc="-1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fulfill</a:t>
            </a:r>
            <a:r>
              <a:rPr sz="2400" spc="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the </a:t>
            </a:r>
            <a:r>
              <a:rPr sz="2400" spc="-5" dirty="0">
                <a:solidFill>
                  <a:schemeClr val="accent1">
                    <a:lumMod val="75000"/>
                  </a:schemeClr>
                </a:solidFill>
                <a:latin typeface="Calibri"/>
                <a:cs typeface="Calibri"/>
              </a:rPr>
              <a:t>demand.</a:t>
            </a:r>
            <a:endParaRPr sz="2400" dirty="0">
              <a:solidFill>
                <a:schemeClr val="accent1">
                  <a:lumMod val="75000"/>
                </a:schemeClr>
              </a:solidFill>
              <a:latin typeface="Calibri"/>
              <a:cs typeface="Calibri"/>
            </a:endParaRPr>
          </a:p>
          <a:p>
            <a:pPr marL="469900" indent="-457200">
              <a:spcBef>
                <a:spcPts val="670"/>
              </a:spcBef>
              <a:buSzPct val="125000"/>
              <a:buChar char="▪"/>
              <a:tabLst>
                <a:tab pos="469265" algn="l"/>
                <a:tab pos="469900" algn="l"/>
              </a:tabLst>
            </a:pPr>
            <a:r>
              <a:rPr sz="2400" spc="-5" dirty="0">
                <a:solidFill>
                  <a:schemeClr val="accent1">
                    <a:lumMod val="75000"/>
                  </a:schemeClr>
                </a:solidFill>
                <a:latin typeface="Calibri"/>
                <a:cs typeface="Calibri"/>
              </a:rPr>
              <a:t>Our</a:t>
            </a:r>
            <a:r>
              <a:rPr sz="240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project</a:t>
            </a:r>
            <a:r>
              <a:rPr sz="2400" spc="-2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goal</a:t>
            </a:r>
            <a:r>
              <a:rPr sz="2400" spc="-1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is a</a:t>
            </a:r>
            <a:r>
              <a:rPr sz="2400" spc="-1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pre planned set</a:t>
            </a:r>
            <a:r>
              <a:rPr sz="2400" dirty="0">
                <a:solidFill>
                  <a:schemeClr val="accent1">
                    <a:lumMod val="75000"/>
                  </a:schemeClr>
                </a:solidFill>
                <a:latin typeface="Calibri"/>
                <a:cs typeface="Calibri"/>
              </a:rPr>
              <a:t> </a:t>
            </a:r>
            <a:r>
              <a:rPr sz="2400" spc="-10" dirty="0">
                <a:solidFill>
                  <a:schemeClr val="accent1">
                    <a:lumMod val="75000"/>
                  </a:schemeClr>
                </a:solidFill>
                <a:latin typeface="Calibri"/>
                <a:cs typeface="Calibri"/>
              </a:rPr>
              <a:t>of</a:t>
            </a:r>
            <a:r>
              <a:rPr sz="2400" spc="-5" dirty="0">
                <a:solidFill>
                  <a:schemeClr val="accent1">
                    <a:lumMod val="75000"/>
                  </a:schemeClr>
                </a:solidFill>
                <a:latin typeface="Calibri"/>
                <a:cs typeface="Calibri"/>
              </a:rPr>
              <a:t> bike</a:t>
            </a:r>
            <a:r>
              <a:rPr sz="2400" spc="-2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count</a:t>
            </a:r>
            <a:r>
              <a:rPr sz="2400" spc="-1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values</a:t>
            </a:r>
            <a:r>
              <a:rPr sz="2400" spc="-1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that</a:t>
            </a:r>
            <a:r>
              <a:rPr sz="2400" spc="-2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can </a:t>
            </a:r>
            <a:r>
              <a:rPr sz="2400" spc="-5" dirty="0">
                <a:solidFill>
                  <a:schemeClr val="accent1">
                    <a:lumMod val="75000"/>
                  </a:schemeClr>
                </a:solidFill>
                <a:latin typeface="Calibri"/>
                <a:cs typeface="Calibri"/>
              </a:rPr>
              <a:t>be </a:t>
            </a:r>
            <a:r>
              <a:rPr sz="2400" dirty="0">
                <a:solidFill>
                  <a:schemeClr val="accent1">
                    <a:lumMod val="75000"/>
                  </a:schemeClr>
                </a:solidFill>
                <a:latin typeface="Calibri"/>
                <a:cs typeface="Calibri"/>
              </a:rPr>
              <a:t>a</a:t>
            </a:r>
            <a:r>
              <a:rPr sz="2400" spc="-1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handy</a:t>
            </a:r>
            <a:endParaRPr sz="2400" dirty="0">
              <a:solidFill>
                <a:schemeClr val="accent1">
                  <a:lumMod val="75000"/>
                </a:schemeClr>
              </a:solidFill>
              <a:latin typeface="Calibri"/>
              <a:cs typeface="Calibri"/>
            </a:endParaRPr>
          </a:p>
          <a:p>
            <a:pPr marL="469900"/>
            <a:r>
              <a:rPr sz="2400" spc="-5" dirty="0">
                <a:solidFill>
                  <a:schemeClr val="accent1">
                    <a:lumMod val="75000"/>
                  </a:schemeClr>
                </a:solidFill>
                <a:latin typeface="Calibri"/>
                <a:cs typeface="Calibri"/>
              </a:rPr>
              <a:t>solution</a:t>
            </a:r>
            <a:r>
              <a:rPr sz="2400" spc="-1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to</a:t>
            </a:r>
            <a:r>
              <a:rPr sz="2400" spc="-1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meet</a:t>
            </a:r>
            <a:r>
              <a:rPr sz="2400" spc="-1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all</a:t>
            </a:r>
            <a:r>
              <a:rPr sz="2400" spc="-2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demands.</a:t>
            </a:r>
            <a:endParaRPr sz="2400" dirty="0">
              <a:solidFill>
                <a:schemeClr val="accent1">
                  <a:lumMod val="75000"/>
                </a:schemeClr>
              </a:solidFill>
              <a:latin typeface="Calibri"/>
              <a:cs typeface="Calibri"/>
            </a:endParaRPr>
          </a:p>
        </p:txBody>
      </p:sp>
      <p:pic>
        <p:nvPicPr>
          <p:cNvPr id="4" name="object 4"/>
          <p:cNvPicPr/>
          <p:nvPr/>
        </p:nvPicPr>
        <p:blipFill>
          <a:blip r:embed="rId2" cstate="print"/>
          <a:stretch>
            <a:fillRect/>
          </a:stretch>
        </p:blipFill>
        <p:spPr>
          <a:xfrm>
            <a:off x="11268456" y="103631"/>
            <a:ext cx="685800" cy="630936"/>
          </a:xfrm>
          <a:prstGeom prst="rect">
            <a:avLst/>
          </a:prstGeom>
        </p:spPr>
      </p:pic>
    </p:spTree>
    <p:extLst>
      <p:ext uri="{BB962C8B-B14F-4D97-AF65-F5344CB8AC3E}">
        <p14:creationId xmlns:p14="http://schemas.microsoft.com/office/powerpoint/2010/main" val="447564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53586" y="419099"/>
            <a:ext cx="3700373" cy="477775"/>
          </a:xfrm>
          <a:prstGeom prst="rect">
            <a:avLst/>
          </a:prstGeom>
          <a:effectLst/>
        </p:spPr>
        <p:txBody>
          <a:bodyPr vert="horz" wrap="square" lIns="0" tIns="12065" rIns="0" bIns="0" rtlCol="0" anchor="ctr">
            <a:spAutoFit/>
          </a:bodyPr>
          <a:lstStyle/>
          <a:p>
            <a:pPr marL="12700" defTabSz="914400">
              <a:spcBef>
                <a:spcPts val="1155"/>
              </a:spcBef>
            </a:pPr>
            <a:r>
              <a:rPr sz="3000" spc="-5" dirty="0">
                <a:solidFill>
                  <a:schemeClr val="accent1"/>
                </a:solidFill>
                <a:latin typeface="Arial Black"/>
                <a:ea typeface="+mn-ea"/>
                <a:cs typeface="Arial Black"/>
              </a:rPr>
              <a:t>DATA SUMMARY</a:t>
            </a:r>
          </a:p>
        </p:txBody>
      </p:sp>
      <p:sp>
        <p:nvSpPr>
          <p:cNvPr id="3" name="object 3"/>
          <p:cNvSpPr txBox="1"/>
          <p:nvPr/>
        </p:nvSpPr>
        <p:spPr>
          <a:xfrm>
            <a:off x="706322" y="4055028"/>
            <a:ext cx="10905034" cy="2613191"/>
          </a:xfrm>
          <a:prstGeom prst="rect">
            <a:avLst/>
          </a:prstGeom>
        </p:spPr>
        <p:txBody>
          <a:bodyPr vert="horz" wrap="square" lIns="0" tIns="104140" rIns="0" bIns="0" rtlCol="0">
            <a:spAutoFit/>
          </a:bodyPr>
          <a:lstStyle/>
          <a:p>
            <a:pPr marL="355600" indent="-342900" algn="just">
              <a:lnSpc>
                <a:spcPct val="100000"/>
              </a:lnSpc>
              <a:spcBef>
                <a:spcPts val="820"/>
              </a:spcBef>
              <a:buChar char="▪"/>
              <a:tabLst>
                <a:tab pos="354965" algn="l"/>
                <a:tab pos="355600" algn="l"/>
              </a:tabLst>
            </a:pPr>
            <a:r>
              <a:rPr sz="2400" spc="-5" dirty="0">
                <a:solidFill>
                  <a:schemeClr val="accent1">
                    <a:lumMod val="75000"/>
                  </a:schemeClr>
                </a:solidFill>
                <a:latin typeface="Calibri"/>
                <a:cs typeface="Calibri"/>
              </a:rPr>
              <a:t>This</a:t>
            </a:r>
            <a:r>
              <a:rPr sz="2400" spc="-1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Dataset</a:t>
            </a:r>
            <a:r>
              <a:rPr sz="2400" spc="-2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contain</a:t>
            </a:r>
            <a:r>
              <a:rPr sz="2400" spc="-2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8760</a:t>
            </a:r>
            <a:r>
              <a:rPr sz="2400" spc="-2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rows</a:t>
            </a:r>
            <a:r>
              <a:rPr sz="2400" spc="-3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and</a:t>
            </a:r>
            <a:r>
              <a:rPr sz="2400" spc="-1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14</a:t>
            </a:r>
            <a:r>
              <a:rPr sz="2400" spc="-2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columns.</a:t>
            </a:r>
          </a:p>
          <a:p>
            <a:pPr marL="355600" indent="-342900" algn="just">
              <a:lnSpc>
                <a:spcPct val="100000"/>
              </a:lnSpc>
              <a:spcBef>
                <a:spcPts val="720"/>
              </a:spcBef>
              <a:buChar char="▪"/>
              <a:tabLst>
                <a:tab pos="354965" algn="l"/>
                <a:tab pos="355600" algn="l"/>
              </a:tabLst>
            </a:pPr>
            <a:r>
              <a:rPr sz="2400" spc="-5" dirty="0">
                <a:solidFill>
                  <a:schemeClr val="accent1">
                    <a:lumMod val="75000"/>
                  </a:schemeClr>
                </a:solidFill>
                <a:latin typeface="Calibri"/>
                <a:cs typeface="Calibri"/>
              </a:rPr>
              <a:t>Three</a:t>
            </a:r>
            <a:r>
              <a:rPr sz="2400" spc="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categorical</a:t>
            </a:r>
            <a:r>
              <a:rPr sz="2400" spc="-3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features </a:t>
            </a:r>
            <a:r>
              <a:rPr sz="2400" dirty="0">
                <a:solidFill>
                  <a:schemeClr val="accent1">
                    <a:lumMod val="75000"/>
                  </a:schemeClr>
                </a:solidFill>
                <a:latin typeface="Calibri"/>
                <a:cs typeface="Calibri"/>
              </a:rPr>
              <a:t>‘Seasons’, ‘Holiday’,</a:t>
            </a:r>
            <a:r>
              <a:rPr sz="2400" spc="-2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&amp;</a:t>
            </a:r>
            <a:r>
              <a:rPr sz="2400" spc="-5" dirty="0">
                <a:solidFill>
                  <a:schemeClr val="accent1">
                    <a:lumMod val="75000"/>
                  </a:schemeClr>
                </a:solidFill>
                <a:latin typeface="Calibri"/>
                <a:cs typeface="Calibri"/>
              </a:rPr>
              <a:t> ‘Functioning</a:t>
            </a:r>
            <a:r>
              <a:rPr sz="2400" spc="-2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Day’.</a:t>
            </a:r>
            <a:endParaRPr sz="2400" dirty="0">
              <a:solidFill>
                <a:schemeClr val="accent1">
                  <a:lumMod val="75000"/>
                </a:schemeClr>
              </a:solidFill>
              <a:latin typeface="Calibri"/>
              <a:cs typeface="Calibri"/>
            </a:endParaRPr>
          </a:p>
          <a:p>
            <a:pPr marL="355600" indent="-342900" algn="just">
              <a:lnSpc>
                <a:spcPct val="100000"/>
              </a:lnSpc>
              <a:spcBef>
                <a:spcPts val="705"/>
              </a:spcBef>
              <a:buChar char="▪"/>
              <a:tabLst>
                <a:tab pos="354965" algn="l"/>
                <a:tab pos="355600" algn="l"/>
              </a:tabLst>
            </a:pPr>
            <a:r>
              <a:rPr sz="2400" spc="-5" dirty="0">
                <a:solidFill>
                  <a:schemeClr val="accent1">
                    <a:lumMod val="75000"/>
                  </a:schemeClr>
                </a:solidFill>
                <a:latin typeface="Calibri"/>
                <a:cs typeface="Calibri"/>
              </a:rPr>
              <a:t>One</a:t>
            </a:r>
            <a:r>
              <a:rPr sz="2400" spc="-2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Datetime</a:t>
            </a:r>
            <a:r>
              <a:rPr sz="2400" spc="-4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column</a:t>
            </a:r>
            <a:r>
              <a:rPr sz="2400" spc="-3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‘Date’.</a:t>
            </a:r>
          </a:p>
          <a:p>
            <a:pPr marL="355600" marR="5080" indent="-342900" algn="just">
              <a:lnSpc>
                <a:spcPts val="2590"/>
              </a:lnSpc>
              <a:spcBef>
                <a:spcPts val="1040"/>
              </a:spcBef>
              <a:buChar char="▪"/>
              <a:tabLst>
                <a:tab pos="354965" algn="l"/>
                <a:tab pos="355600" algn="l"/>
              </a:tabLst>
            </a:pPr>
            <a:r>
              <a:rPr sz="2400" dirty="0">
                <a:solidFill>
                  <a:schemeClr val="accent1">
                    <a:lumMod val="75000"/>
                  </a:schemeClr>
                </a:solidFill>
                <a:latin typeface="Calibri"/>
                <a:cs typeface="Calibri"/>
              </a:rPr>
              <a:t>We </a:t>
            </a:r>
            <a:r>
              <a:rPr sz="2400" spc="-5" dirty="0">
                <a:solidFill>
                  <a:schemeClr val="accent1">
                    <a:lumMod val="75000"/>
                  </a:schemeClr>
                </a:solidFill>
                <a:latin typeface="Calibri"/>
                <a:cs typeface="Calibri"/>
              </a:rPr>
              <a:t>have some numerical </a:t>
            </a:r>
            <a:r>
              <a:rPr sz="2400" dirty="0">
                <a:solidFill>
                  <a:schemeClr val="accent1">
                    <a:lumMod val="75000"/>
                  </a:schemeClr>
                </a:solidFill>
                <a:latin typeface="Calibri"/>
                <a:cs typeface="Calibri"/>
              </a:rPr>
              <a:t>type variables </a:t>
            </a:r>
            <a:r>
              <a:rPr sz="2400" spc="-5" dirty="0">
                <a:solidFill>
                  <a:schemeClr val="accent1">
                    <a:lumMod val="75000"/>
                  </a:schemeClr>
                </a:solidFill>
                <a:latin typeface="Calibri"/>
                <a:cs typeface="Calibri"/>
              </a:rPr>
              <a:t>such </a:t>
            </a:r>
            <a:r>
              <a:rPr sz="2400" dirty="0">
                <a:solidFill>
                  <a:schemeClr val="accent1">
                    <a:lumMod val="75000"/>
                  </a:schemeClr>
                </a:solidFill>
                <a:latin typeface="Calibri"/>
                <a:cs typeface="Calibri"/>
              </a:rPr>
              <a:t>as temperature, </a:t>
            </a:r>
            <a:r>
              <a:rPr sz="2400" spc="-5" dirty="0">
                <a:solidFill>
                  <a:schemeClr val="accent1">
                    <a:lumMod val="75000"/>
                  </a:schemeClr>
                </a:solidFill>
                <a:latin typeface="Calibri"/>
                <a:cs typeface="Calibri"/>
              </a:rPr>
              <a:t>humidity, </a:t>
            </a:r>
            <a:r>
              <a:rPr sz="2400" dirty="0">
                <a:solidFill>
                  <a:schemeClr val="accent1">
                    <a:lumMod val="75000"/>
                  </a:schemeClr>
                </a:solidFill>
                <a:latin typeface="Calibri"/>
                <a:cs typeface="Calibri"/>
              </a:rPr>
              <a:t>wind, </a:t>
            </a:r>
            <a:r>
              <a:rPr sz="2400" spc="-53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visibility, dew point </a:t>
            </a:r>
            <a:r>
              <a:rPr sz="2400" dirty="0">
                <a:solidFill>
                  <a:schemeClr val="accent1">
                    <a:lumMod val="75000"/>
                  </a:schemeClr>
                </a:solidFill>
                <a:latin typeface="Calibri"/>
                <a:cs typeface="Calibri"/>
              </a:rPr>
              <a:t>temp, </a:t>
            </a:r>
            <a:r>
              <a:rPr sz="2400" spc="-5" dirty="0">
                <a:solidFill>
                  <a:schemeClr val="accent1">
                    <a:lumMod val="75000"/>
                  </a:schemeClr>
                </a:solidFill>
                <a:latin typeface="Calibri"/>
                <a:cs typeface="Calibri"/>
              </a:rPr>
              <a:t>solar </a:t>
            </a:r>
            <a:r>
              <a:rPr sz="2400" dirty="0">
                <a:solidFill>
                  <a:schemeClr val="accent1">
                    <a:lumMod val="75000"/>
                  </a:schemeClr>
                </a:solidFill>
                <a:latin typeface="Calibri"/>
                <a:cs typeface="Calibri"/>
              </a:rPr>
              <a:t>radiation, rainfall, </a:t>
            </a:r>
            <a:r>
              <a:rPr sz="2400" spc="-5" dirty="0">
                <a:solidFill>
                  <a:schemeClr val="accent1">
                    <a:lumMod val="75000"/>
                  </a:schemeClr>
                </a:solidFill>
                <a:latin typeface="Calibri"/>
                <a:cs typeface="Calibri"/>
              </a:rPr>
              <a:t>snowfall </a:t>
            </a:r>
            <a:r>
              <a:rPr sz="2400" dirty="0">
                <a:solidFill>
                  <a:schemeClr val="accent1">
                    <a:lumMod val="75000"/>
                  </a:schemeClr>
                </a:solidFill>
                <a:latin typeface="Calibri"/>
                <a:cs typeface="Calibri"/>
              </a:rPr>
              <a:t>which </a:t>
            </a:r>
            <a:r>
              <a:rPr sz="2400" spc="-5" dirty="0">
                <a:solidFill>
                  <a:schemeClr val="accent1">
                    <a:lumMod val="75000"/>
                  </a:schemeClr>
                </a:solidFill>
                <a:latin typeface="Calibri"/>
                <a:cs typeface="Calibri"/>
              </a:rPr>
              <a:t>shows </a:t>
            </a:r>
            <a:r>
              <a:rPr sz="2400" dirty="0">
                <a:solidFill>
                  <a:schemeClr val="accent1">
                    <a:lumMod val="75000"/>
                  </a:schemeClr>
                </a:solidFill>
                <a:latin typeface="Calibri"/>
                <a:cs typeface="Calibri"/>
              </a:rPr>
              <a:t>the </a:t>
            </a:r>
            <a:r>
              <a:rPr sz="2400" spc="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environmental</a:t>
            </a:r>
            <a:r>
              <a:rPr sz="2400" spc="-5" dirty="0">
                <a:solidFill>
                  <a:schemeClr val="accent1">
                    <a:lumMod val="75000"/>
                  </a:schemeClr>
                </a:solidFill>
                <a:latin typeface="Calibri"/>
                <a:cs typeface="Calibri"/>
              </a:rPr>
              <a:t> conditions</a:t>
            </a:r>
            <a:r>
              <a:rPr sz="2400" spc="-2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for</a:t>
            </a:r>
            <a:r>
              <a:rPr sz="2400" dirty="0">
                <a:solidFill>
                  <a:schemeClr val="accent1">
                    <a:lumMod val="75000"/>
                  </a:schemeClr>
                </a:solidFill>
                <a:latin typeface="Calibri"/>
                <a:cs typeface="Calibri"/>
              </a:rPr>
              <a:t> that</a:t>
            </a:r>
            <a:r>
              <a:rPr sz="2400" spc="-2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particular</a:t>
            </a:r>
            <a:r>
              <a:rPr sz="2400" spc="-2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hour </a:t>
            </a:r>
            <a:r>
              <a:rPr sz="2400" spc="-10" dirty="0">
                <a:solidFill>
                  <a:schemeClr val="accent1">
                    <a:lumMod val="75000"/>
                  </a:schemeClr>
                </a:solidFill>
                <a:latin typeface="Calibri"/>
                <a:cs typeface="Calibri"/>
              </a:rPr>
              <a:t>of</a:t>
            </a:r>
            <a:r>
              <a:rPr sz="2400" spc="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the</a:t>
            </a:r>
            <a:r>
              <a:rPr sz="2400" spc="-1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day.</a:t>
            </a:r>
            <a:endParaRPr sz="2400" dirty="0">
              <a:solidFill>
                <a:schemeClr val="accent1">
                  <a:lumMod val="75000"/>
                </a:schemeClr>
              </a:solidFill>
              <a:latin typeface="Calibri"/>
              <a:cs typeface="Calibri"/>
            </a:endParaRPr>
          </a:p>
        </p:txBody>
      </p:sp>
      <p:pic>
        <p:nvPicPr>
          <p:cNvPr id="4" name="object 4"/>
          <p:cNvPicPr/>
          <p:nvPr/>
        </p:nvPicPr>
        <p:blipFill>
          <a:blip r:embed="rId2" cstate="print"/>
          <a:stretch>
            <a:fillRect/>
          </a:stretch>
        </p:blipFill>
        <p:spPr>
          <a:xfrm>
            <a:off x="515861" y="1143515"/>
            <a:ext cx="11095495" cy="2820146"/>
          </a:xfrm>
          <a:prstGeom prst="rect">
            <a:avLst/>
          </a:prstGeom>
        </p:spPr>
      </p:pic>
      <p:pic>
        <p:nvPicPr>
          <p:cNvPr id="5" name="object 5"/>
          <p:cNvPicPr/>
          <p:nvPr/>
        </p:nvPicPr>
        <p:blipFill>
          <a:blip r:embed="rId3" cstate="print"/>
          <a:stretch>
            <a:fillRect/>
          </a:stretch>
        </p:blipFill>
        <p:spPr>
          <a:xfrm>
            <a:off x="11268456" y="103631"/>
            <a:ext cx="685800" cy="630936"/>
          </a:xfrm>
          <a:prstGeom prst="rect">
            <a:avLst/>
          </a:prstGeom>
        </p:spPr>
      </p:pic>
    </p:spTree>
    <p:extLst>
      <p:ext uri="{BB962C8B-B14F-4D97-AF65-F5344CB8AC3E}">
        <p14:creationId xmlns:p14="http://schemas.microsoft.com/office/powerpoint/2010/main" val="3856350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2287" y="1150517"/>
            <a:ext cx="10819441" cy="4324261"/>
          </a:xfrm>
          <a:prstGeom prst="rect">
            <a:avLst/>
          </a:prstGeom>
        </p:spPr>
        <p:txBody>
          <a:bodyPr vert="horz" wrap="square" lIns="0" tIns="104140" rIns="0" bIns="0" rtlCol="0">
            <a:spAutoFit/>
          </a:bodyPr>
          <a:lstStyle/>
          <a:p>
            <a:pPr marL="355600" indent="-342900">
              <a:spcBef>
                <a:spcPts val="820"/>
              </a:spcBef>
              <a:buChar char="▪"/>
              <a:tabLst>
                <a:tab pos="354965" algn="l"/>
                <a:tab pos="355600" algn="l"/>
              </a:tabLst>
            </a:pPr>
            <a:r>
              <a:rPr sz="2400" spc="-5" dirty="0">
                <a:solidFill>
                  <a:schemeClr val="accent1">
                    <a:lumMod val="75000"/>
                  </a:schemeClr>
                </a:solidFill>
                <a:latin typeface="Calibri"/>
                <a:cs typeface="Calibri"/>
              </a:rPr>
              <a:t>There </a:t>
            </a:r>
            <a:r>
              <a:rPr sz="2400" dirty="0">
                <a:solidFill>
                  <a:schemeClr val="accent1">
                    <a:lumMod val="75000"/>
                  </a:schemeClr>
                </a:solidFill>
                <a:latin typeface="Calibri"/>
                <a:cs typeface="Calibri"/>
              </a:rPr>
              <a:t>are</a:t>
            </a:r>
            <a:r>
              <a:rPr sz="2400" spc="-2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No</a:t>
            </a:r>
            <a:r>
              <a:rPr sz="2400" spc="-2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Missing</a:t>
            </a:r>
            <a:r>
              <a:rPr sz="2400" spc="-2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Values</a:t>
            </a:r>
            <a:r>
              <a:rPr sz="2400" spc="-1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present</a:t>
            </a:r>
            <a:endParaRPr sz="2400" dirty="0">
              <a:solidFill>
                <a:schemeClr val="accent1">
                  <a:lumMod val="75000"/>
                </a:schemeClr>
              </a:solidFill>
              <a:latin typeface="Calibri"/>
              <a:cs typeface="Calibri"/>
            </a:endParaRPr>
          </a:p>
          <a:p>
            <a:pPr marL="355600" indent="-342900">
              <a:spcBef>
                <a:spcPts val="720"/>
              </a:spcBef>
              <a:buChar char="▪"/>
              <a:tabLst>
                <a:tab pos="354965" algn="l"/>
                <a:tab pos="355600" algn="l"/>
              </a:tabLst>
            </a:pPr>
            <a:r>
              <a:rPr sz="2400" spc="-5" dirty="0">
                <a:solidFill>
                  <a:schemeClr val="accent1">
                    <a:lumMod val="75000"/>
                  </a:schemeClr>
                </a:solidFill>
                <a:latin typeface="Calibri"/>
                <a:cs typeface="Calibri"/>
              </a:rPr>
              <a:t>There </a:t>
            </a:r>
            <a:r>
              <a:rPr sz="2400" dirty="0">
                <a:solidFill>
                  <a:schemeClr val="accent1">
                    <a:lumMod val="75000"/>
                  </a:schemeClr>
                </a:solidFill>
                <a:latin typeface="Calibri"/>
                <a:cs typeface="Calibri"/>
              </a:rPr>
              <a:t>are</a:t>
            </a:r>
            <a:r>
              <a:rPr sz="2400" spc="-2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No</a:t>
            </a:r>
            <a:r>
              <a:rPr sz="2400" spc="-2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Duplicate</a:t>
            </a:r>
            <a:r>
              <a:rPr sz="2400" spc="-2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values</a:t>
            </a:r>
            <a:r>
              <a:rPr sz="2400" spc="-1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present</a:t>
            </a:r>
            <a:endParaRPr sz="2400" dirty="0">
              <a:solidFill>
                <a:schemeClr val="accent1">
                  <a:lumMod val="75000"/>
                </a:schemeClr>
              </a:solidFill>
              <a:latin typeface="Calibri"/>
              <a:cs typeface="Calibri"/>
            </a:endParaRPr>
          </a:p>
          <a:p>
            <a:pPr marL="355600" indent="-342900">
              <a:spcBef>
                <a:spcPts val="710"/>
              </a:spcBef>
              <a:buChar char="▪"/>
              <a:tabLst>
                <a:tab pos="354965" algn="l"/>
                <a:tab pos="355600" algn="l"/>
              </a:tabLst>
            </a:pPr>
            <a:r>
              <a:rPr sz="2400" spc="-5" dirty="0">
                <a:solidFill>
                  <a:schemeClr val="accent1">
                    <a:lumMod val="75000"/>
                  </a:schemeClr>
                </a:solidFill>
                <a:latin typeface="Calibri"/>
                <a:cs typeface="Calibri"/>
              </a:rPr>
              <a:t>There </a:t>
            </a:r>
            <a:r>
              <a:rPr sz="2400" dirty="0">
                <a:solidFill>
                  <a:schemeClr val="accent1">
                    <a:lumMod val="75000"/>
                  </a:schemeClr>
                </a:solidFill>
                <a:latin typeface="Calibri"/>
                <a:cs typeface="Calibri"/>
              </a:rPr>
              <a:t>are</a:t>
            </a:r>
            <a:r>
              <a:rPr sz="2400" spc="-2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No</a:t>
            </a:r>
            <a:r>
              <a:rPr sz="2400" spc="-2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null</a:t>
            </a:r>
            <a:r>
              <a:rPr sz="2400" spc="-1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values.</a:t>
            </a:r>
            <a:endParaRPr sz="2400" dirty="0">
              <a:solidFill>
                <a:schemeClr val="accent1">
                  <a:lumMod val="75000"/>
                </a:schemeClr>
              </a:solidFill>
              <a:latin typeface="Calibri"/>
              <a:cs typeface="Calibri"/>
            </a:endParaRPr>
          </a:p>
          <a:p>
            <a:pPr marL="355600" marR="631825" indent="-342900">
              <a:spcBef>
                <a:spcPts val="1035"/>
              </a:spcBef>
              <a:buChar char="▪"/>
              <a:tabLst>
                <a:tab pos="354965" algn="l"/>
                <a:tab pos="355600" algn="l"/>
              </a:tabLst>
            </a:pPr>
            <a:r>
              <a:rPr lang="en-US" sz="2400" spc="-5" dirty="0" smtClean="0">
                <a:solidFill>
                  <a:schemeClr val="accent1">
                    <a:lumMod val="75000"/>
                  </a:schemeClr>
                </a:solidFill>
                <a:latin typeface="Calibri"/>
                <a:cs typeface="Calibri"/>
              </a:rPr>
              <a:t>The Dependent </a:t>
            </a:r>
            <a:r>
              <a:rPr lang="en-US" sz="2400" dirty="0" smtClean="0">
                <a:solidFill>
                  <a:schemeClr val="accent1">
                    <a:lumMod val="75000"/>
                  </a:schemeClr>
                </a:solidFill>
                <a:latin typeface="Calibri"/>
                <a:cs typeface="Calibri"/>
              </a:rPr>
              <a:t>Variable Is </a:t>
            </a:r>
            <a:r>
              <a:rPr lang="en-US" sz="2400" spc="-5" dirty="0" smtClean="0">
                <a:solidFill>
                  <a:schemeClr val="accent1">
                    <a:lumMod val="75000"/>
                  </a:schemeClr>
                </a:solidFill>
                <a:latin typeface="Calibri"/>
                <a:cs typeface="Calibri"/>
              </a:rPr>
              <a:t>'Rented Bike Count' </a:t>
            </a:r>
            <a:r>
              <a:rPr lang="en-US" sz="2400" dirty="0" smtClean="0">
                <a:solidFill>
                  <a:schemeClr val="accent1">
                    <a:lumMod val="75000"/>
                  </a:schemeClr>
                </a:solidFill>
                <a:latin typeface="Calibri"/>
                <a:cs typeface="Calibri"/>
              </a:rPr>
              <a:t>Which We </a:t>
            </a:r>
            <a:r>
              <a:rPr lang="en-US" sz="2400" spc="-5" dirty="0" smtClean="0">
                <a:solidFill>
                  <a:schemeClr val="accent1">
                    <a:lumMod val="75000"/>
                  </a:schemeClr>
                </a:solidFill>
                <a:latin typeface="Calibri"/>
                <a:cs typeface="Calibri"/>
              </a:rPr>
              <a:t>Need </a:t>
            </a:r>
            <a:r>
              <a:rPr lang="en-US" sz="2400" dirty="0" smtClean="0">
                <a:solidFill>
                  <a:schemeClr val="accent1">
                    <a:lumMod val="75000"/>
                  </a:schemeClr>
                </a:solidFill>
                <a:latin typeface="Calibri"/>
                <a:cs typeface="Calibri"/>
              </a:rPr>
              <a:t>To Make </a:t>
            </a:r>
            <a:r>
              <a:rPr lang="en-US" sz="2400" spc="-530" dirty="0" smtClean="0">
                <a:solidFill>
                  <a:schemeClr val="accent1">
                    <a:lumMod val="75000"/>
                  </a:schemeClr>
                </a:solidFill>
                <a:latin typeface="Calibri"/>
                <a:cs typeface="Calibri"/>
              </a:rPr>
              <a:t> </a:t>
            </a:r>
            <a:r>
              <a:rPr lang="en-US" sz="2400" spc="-5" dirty="0" smtClean="0">
                <a:solidFill>
                  <a:schemeClr val="accent1">
                    <a:lumMod val="75000"/>
                  </a:schemeClr>
                </a:solidFill>
                <a:latin typeface="Calibri"/>
                <a:cs typeface="Calibri"/>
              </a:rPr>
              <a:t>Predictions</a:t>
            </a:r>
            <a:r>
              <a:rPr lang="en-US" sz="2400" spc="-25" dirty="0" smtClean="0">
                <a:solidFill>
                  <a:schemeClr val="accent1">
                    <a:lumMod val="75000"/>
                  </a:schemeClr>
                </a:solidFill>
                <a:latin typeface="Calibri"/>
                <a:cs typeface="Calibri"/>
              </a:rPr>
              <a:t> </a:t>
            </a:r>
            <a:r>
              <a:rPr lang="en-US" sz="2400" spc="-5" dirty="0" smtClean="0">
                <a:solidFill>
                  <a:schemeClr val="accent1">
                    <a:lumMod val="75000"/>
                  </a:schemeClr>
                </a:solidFill>
                <a:latin typeface="Calibri"/>
                <a:cs typeface="Calibri"/>
              </a:rPr>
              <a:t>On</a:t>
            </a:r>
            <a:r>
              <a:rPr sz="2400" spc="-5" dirty="0" smtClean="0">
                <a:solidFill>
                  <a:schemeClr val="accent1">
                    <a:lumMod val="75000"/>
                  </a:schemeClr>
                </a:solidFill>
                <a:latin typeface="Calibri"/>
                <a:cs typeface="Calibri"/>
              </a:rPr>
              <a:t>.</a:t>
            </a:r>
            <a:endParaRPr sz="2400" dirty="0">
              <a:solidFill>
                <a:schemeClr val="accent1">
                  <a:lumMod val="75000"/>
                </a:schemeClr>
              </a:solidFill>
              <a:latin typeface="Calibri"/>
              <a:cs typeface="Calibri"/>
            </a:endParaRPr>
          </a:p>
          <a:p>
            <a:pPr marL="355600" marR="27305" indent="-342900">
              <a:spcBef>
                <a:spcPts val="1015"/>
              </a:spcBef>
              <a:buChar char="▪"/>
              <a:tabLst>
                <a:tab pos="354965" algn="l"/>
                <a:tab pos="355600" algn="l"/>
              </a:tabLst>
            </a:pPr>
            <a:r>
              <a:rPr sz="2400" spc="-5" dirty="0">
                <a:solidFill>
                  <a:schemeClr val="accent1">
                    <a:lumMod val="75000"/>
                  </a:schemeClr>
                </a:solidFill>
                <a:latin typeface="Calibri"/>
                <a:cs typeface="Calibri"/>
              </a:rPr>
              <a:t>The dataset shows </a:t>
            </a:r>
            <a:r>
              <a:rPr sz="2400" spc="-10" dirty="0">
                <a:solidFill>
                  <a:schemeClr val="accent1">
                    <a:lumMod val="75000"/>
                  </a:schemeClr>
                </a:solidFill>
                <a:latin typeface="Calibri"/>
                <a:cs typeface="Calibri"/>
              </a:rPr>
              <a:t>hourly </a:t>
            </a:r>
            <a:r>
              <a:rPr sz="2400" dirty="0">
                <a:solidFill>
                  <a:schemeClr val="accent1">
                    <a:lumMod val="75000"/>
                  </a:schemeClr>
                </a:solidFill>
                <a:latin typeface="Calibri"/>
                <a:cs typeface="Calibri"/>
              </a:rPr>
              <a:t>rental </a:t>
            </a:r>
            <a:r>
              <a:rPr sz="2400" spc="-5" dirty="0">
                <a:solidFill>
                  <a:schemeClr val="accent1">
                    <a:lumMod val="75000"/>
                  </a:schemeClr>
                </a:solidFill>
                <a:latin typeface="Calibri"/>
                <a:cs typeface="Calibri"/>
              </a:rPr>
              <a:t>data for one </a:t>
            </a:r>
            <a:r>
              <a:rPr sz="2400" dirty="0">
                <a:solidFill>
                  <a:schemeClr val="accent1">
                    <a:lumMod val="75000"/>
                  </a:schemeClr>
                </a:solidFill>
                <a:latin typeface="Calibri"/>
                <a:cs typeface="Calibri"/>
              </a:rPr>
              <a:t>year </a:t>
            </a:r>
            <a:r>
              <a:rPr sz="2400" spc="-5" dirty="0">
                <a:solidFill>
                  <a:schemeClr val="accent1">
                    <a:lumMod val="75000"/>
                  </a:schemeClr>
                </a:solidFill>
                <a:latin typeface="Calibri"/>
                <a:cs typeface="Calibri"/>
              </a:rPr>
              <a:t>(1 </a:t>
            </a:r>
            <a:r>
              <a:rPr sz="2400" dirty="0">
                <a:solidFill>
                  <a:schemeClr val="accent1">
                    <a:lumMod val="75000"/>
                  </a:schemeClr>
                </a:solidFill>
                <a:latin typeface="Calibri"/>
                <a:cs typeface="Calibri"/>
              </a:rPr>
              <a:t>December </a:t>
            </a:r>
            <a:r>
              <a:rPr sz="2400" spc="-5" dirty="0">
                <a:solidFill>
                  <a:schemeClr val="accent1">
                    <a:lumMod val="75000"/>
                  </a:schemeClr>
                </a:solidFill>
                <a:latin typeface="Calibri"/>
                <a:cs typeface="Calibri"/>
              </a:rPr>
              <a:t>2017 </a:t>
            </a:r>
            <a:r>
              <a:rPr sz="2400" dirty="0">
                <a:solidFill>
                  <a:schemeClr val="accent1">
                    <a:lumMod val="75000"/>
                  </a:schemeClr>
                </a:solidFill>
                <a:latin typeface="Calibri"/>
                <a:cs typeface="Calibri"/>
              </a:rPr>
              <a:t>to </a:t>
            </a:r>
            <a:r>
              <a:rPr sz="2400" dirty="0" smtClean="0">
                <a:solidFill>
                  <a:schemeClr val="accent1">
                    <a:lumMod val="75000"/>
                  </a:schemeClr>
                </a:solidFill>
                <a:latin typeface="Calibri"/>
                <a:cs typeface="Calibri"/>
              </a:rPr>
              <a:t>31 </a:t>
            </a:r>
            <a:r>
              <a:rPr sz="2400" spc="-530" dirty="0" smtClean="0">
                <a:solidFill>
                  <a:schemeClr val="accent1">
                    <a:lumMod val="75000"/>
                  </a:schemeClr>
                </a:solidFill>
                <a:latin typeface="Calibri"/>
                <a:cs typeface="Calibri"/>
              </a:rPr>
              <a:t> </a:t>
            </a:r>
            <a:r>
              <a:rPr sz="2400" spc="-5" dirty="0" smtClean="0">
                <a:solidFill>
                  <a:schemeClr val="accent1">
                    <a:lumMod val="75000"/>
                  </a:schemeClr>
                </a:solidFill>
                <a:latin typeface="Calibri"/>
                <a:cs typeface="Calibri"/>
              </a:rPr>
              <a:t>November 2018)</a:t>
            </a:r>
            <a:endParaRPr sz="2400" dirty="0">
              <a:solidFill>
                <a:schemeClr val="accent1">
                  <a:lumMod val="75000"/>
                </a:schemeClr>
              </a:solidFill>
              <a:latin typeface="Calibri"/>
              <a:cs typeface="Calibri"/>
            </a:endParaRPr>
          </a:p>
          <a:p>
            <a:pPr marL="355600" indent="-342900">
              <a:spcBef>
                <a:spcPts val="670"/>
              </a:spcBef>
              <a:buChar char="▪"/>
              <a:tabLst>
                <a:tab pos="354965" algn="l"/>
                <a:tab pos="355600" algn="l"/>
              </a:tabLst>
            </a:pPr>
            <a:r>
              <a:rPr sz="2400" dirty="0">
                <a:solidFill>
                  <a:schemeClr val="accent1">
                    <a:lumMod val="75000"/>
                  </a:schemeClr>
                </a:solidFill>
                <a:latin typeface="Calibri"/>
                <a:cs typeface="Calibri"/>
              </a:rPr>
              <a:t>We </a:t>
            </a:r>
            <a:r>
              <a:rPr sz="2400" spc="-5" dirty="0">
                <a:solidFill>
                  <a:schemeClr val="accent1">
                    <a:lumMod val="75000"/>
                  </a:schemeClr>
                </a:solidFill>
                <a:latin typeface="Calibri"/>
                <a:cs typeface="Calibri"/>
              </a:rPr>
              <a:t>changed</a:t>
            </a:r>
            <a:r>
              <a:rPr sz="2400" spc="-1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the </a:t>
            </a:r>
            <a:r>
              <a:rPr sz="2400" spc="-5" dirty="0">
                <a:solidFill>
                  <a:schemeClr val="accent1">
                    <a:lumMod val="75000"/>
                  </a:schemeClr>
                </a:solidFill>
                <a:latin typeface="Calibri"/>
                <a:cs typeface="Calibri"/>
              </a:rPr>
              <a:t>name of some</a:t>
            </a:r>
            <a:r>
              <a:rPr sz="2400" spc="-1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features</a:t>
            </a:r>
            <a:r>
              <a:rPr sz="240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for</a:t>
            </a:r>
            <a:r>
              <a:rPr sz="240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our </a:t>
            </a:r>
            <a:r>
              <a:rPr sz="2400" spc="-5" dirty="0" smtClean="0">
                <a:solidFill>
                  <a:schemeClr val="accent1">
                    <a:lumMod val="75000"/>
                  </a:schemeClr>
                </a:solidFill>
                <a:latin typeface="Calibri"/>
                <a:cs typeface="Calibri"/>
              </a:rPr>
              <a:t>convenience,</a:t>
            </a:r>
            <a:r>
              <a:rPr sz="2400" dirty="0" smtClean="0">
                <a:solidFill>
                  <a:schemeClr val="accent1">
                    <a:lumMod val="75000"/>
                  </a:schemeClr>
                </a:solidFill>
                <a:latin typeface="Calibri"/>
                <a:cs typeface="Calibri"/>
              </a:rPr>
              <a:t> </a:t>
            </a:r>
            <a:r>
              <a:rPr sz="2400" dirty="0">
                <a:solidFill>
                  <a:schemeClr val="accent1">
                    <a:lumMod val="75000"/>
                  </a:schemeClr>
                </a:solidFill>
                <a:latin typeface="Calibri"/>
                <a:cs typeface="Calibri"/>
              </a:rPr>
              <a:t>they</a:t>
            </a:r>
            <a:r>
              <a:rPr sz="2400" spc="-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are</a:t>
            </a:r>
            <a:r>
              <a:rPr sz="2400" spc="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as</a:t>
            </a:r>
          </a:p>
          <a:p>
            <a:pPr marL="355600">
              <a:tabLst>
                <a:tab pos="1382395" algn="l"/>
              </a:tabLst>
            </a:pPr>
            <a:r>
              <a:rPr sz="2400" spc="-5" dirty="0">
                <a:solidFill>
                  <a:schemeClr val="accent1">
                    <a:lumMod val="75000"/>
                  </a:schemeClr>
                </a:solidFill>
                <a:latin typeface="Calibri"/>
                <a:cs typeface="Calibri"/>
              </a:rPr>
              <a:t>follows	</a:t>
            </a:r>
            <a:r>
              <a:rPr lang="en-IN" sz="2400" spc="-5" dirty="0" smtClean="0">
                <a:solidFill>
                  <a:schemeClr val="accent1">
                    <a:lumMod val="75000"/>
                  </a:schemeClr>
                </a:solidFill>
                <a:latin typeface="Calibri"/>
                <a:cs typeface="Calibri"/>
              </a:rPr>
              <a:t>Date, </a:t>
            </a:r>
            <a:r>
              <a:rPr lang="en-US" sz="2400" dirty="0" smtClean="0">
                <a:solidFill>
                  <a:schemeClr val="accent1">
                    <a:lumMod val="75000"/>
                  </a:schemeClr>
                </a:solidFill>
                <a:cs typeface="Calibri"/>
              </a:rPr>
              <a:t>Rented_Bike_Count, Temperature, Humidity, </a:t>
            </a:r>
            <a:r>
              <a:rPr lang="en-US" sz="2400" dirty="0">
                <a:solidFill>
                  <a:schemeClr val="accent1">
                    <a:lumMod val="75000"/>
                  </a:schemeClr>
                </a:solidFill>
                <a:cs typeface="Calibri"/>
              </a:rPr>
              <a:t>Wind </a:t>
            </a:r>
            <a:r>
              <a:rPr lang="en-US" sz="2400" dirty="0" smtClean="0">
                <a:solidFill>
                  <a:schemeClr val="accent1">
                    <a:lumMod val="75000"/>
                  </a:schemeClr>
                </a:solidFill>
                <a:cs typeface="Calibri"/>
              </a:rPr>
              <a:t>speed, Visibility, Dew_point_temperature, Solar_Radiation, Rainfall, Snowfall, </a:t>
            </a:r>
            <a:r>
              <a:rPr lang="en-US" sz="2400" dirty="0" smtClean="0">
                <a:solidFill>
                  <a:schemeClr val="accent1">
                    <a:lumMod val="75000"/>
                  </a:schemeClr>
                </a:solidFill>
                <a:cs typeface="Calibri"/>
              </a:rPr>
              <a:t>Functioning_Day.</a:t>
            </a:r>
            <a:endParaRPr lang="en-US" sz="2400" dirty="0">
              <a:solidFill>
                <a:schemeClr val="accent1">
                  <a:lumMod val="75000"/>
                </a:schemeClr>
              </a:solidFill>
              <a:cs typeface="Calibri"/>
            </a:endParaRPr>
          </a:p>
        </p:txBody>
      </p:sp>
      <p:pic>
        <p:nvPicPr>
          <p:cNvPr id="3" name="object 3"/>
          <p:cNvPicPr/>
          <p:nvPr/>
        </p:nvPicPr>
        <p:blipFill>
          <a:blip r:embed="rId2" cstate="print"/>
          <a:stretch>
            <a:fillRect/>
          </a:stretch>
        </p:blipFill>
        <p:spPr>
          <a:xfrm>
            <a:off x="11268456" y="103631"/>
            <a:ext cx="685800" cy="630936"/>
          </a:xfrm>
          <a:prstGeom prst="rect">
            <a:avLst/>
          </a:prstGeom>
        </p:spPr>
      </p:pic>
      <p:sp>
        <p:nvSpPr>
          <p:cNvPr id="4" name="object 4"/>
          <p:cNvSpPr txBox="1">
            <a:spLocks noGrp="1"/>
          </p:cNvSpPr>
          <p:nvPr>
            <p:ph type="title"/>
          </p:nvPr>
        </p:nvSpPr>
        <p:spPr>
          <a:xfrm>
            <a:off x="3752850" y="384867"/>
            <a:ext cx="4677410" cy="473848"/>
          </a:xfrm>
          <a:prstGeom prst="rect">
            <a:avLst/>
          </a:prstGeom>
          <a:effectLst/>
        </p:spPr>
        <p:txBody>
          <a:bodyPr vert="horz" wrap="square" lIns="0" tIns="12065" rIns="0" bIns="0" rtlCol="0" anchor="ctr">
            <a:spAutoFit/>
          </a:bodyPr>
          <a:lstStyle/>
          <a:p>
            <a:pPr marL="12700" defTabSz="914400">
              <a:spcBef>
                <a:spcPts val="1155"/>
              </a:spcBef>
            </a:pPr>
            <a:r>
              <a:rPr sz="3000" spc="-5" dirty="0">
                <a:solidFill>
                  <a:schemeClr val="accent1"/>
                </a:solidFill>
                <a:latin typeface="Arial Black"/>
                <a:ea typeface="+mn-ea"/>
                <a:cs typeface="Arial Black"/>
              </a:rPr>
              <a:t>DATA SUMMARY</a:t>
            </a:r>
          </a:p>
        </p:txBody>
      </p:sp>
    </p:spTree>
    <p:extLst>
      <p:ext uri="{BB962C8B-B14F-4D97-AF65-F5344CB8AC3E}">
        <p14:creationId xmlns:p14="http://schemas.microsoft.com/office/powerpoint/2010/main" val="3086005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715997" y="1653697"/>
            <a:ext cx="2959526" cy="502061"/>
          </a:xfrm>
          <a:prstGeom prst="rect">
            <a:avLst/>
          </a:prstGeom>
          <a:ln w="9525">
            <a:noFill/>
          </a:ln>
        </p:spPr>
        <p:style>
          <a:lnRef idx="0">
            <a:scrgbClr r="0" g="0" b="0"/>
          </a:lnRef>
          <a:fillRef idx="1003">
            <a:schemeClr val="dk2"/>
          </a:fillRef>
          <a:effectRef idx="0">
            <a:scrgbClr r="0" g="0" b="0"/>
          </a:effectRef>
          <a:fontRef idx="major"/>
        </p:style>
        <p:txBody>
          <a:bodyPr vert="horz" wrap="square" lIns="0" tIns="70485" rIns="0" bIns="0" rtlCol="0">
            <a:spAutoFit/>
          </a:bodyPr>
          <a:lstStyle>
            <a:defPPr>
              <a:defRPr lang="en-US"/>
            </a:defPPr>
            <a:lvl1pPr algn="ctr">
              <a:lnSpc>
                <a:spcPct val="100000"/>
              </a:lnSpc>
              <a:spcBef>
                <a:spcPts val="555"/>
              </a:spcBef>
              <a:defRPr sz="2800">
                <a:ln w="0"/>
                <a:solidFill>
                  <a:schemeClr val="accent1"/>
                </a:solidFill>
                <a:effectLst>
                  <a:outerShdw blurRad="38100" dist="25400" dir="5400000" algn="ctr" rotWithShape="0">
                    <a:srgbClr val="6E747A">
                      <a:alpha val="43000"/>
                    </a:srgbClr>
                  </a:outerShdw>
                </a:effectLst>
                <a:latin typeface="Calibri"/>
                <a:cs typeface="Calibri"/>
              </a:defRPr>
            </a:lvl1pPr>
          </a:lstStyle>
          <a:p>
            <a:r>
              <a:rPr dirty="0"/>
              <a:t>TARGET VARIABLE</a:t>
            </a:r>
          </a:p>
        </p:txBody>
      </p:sp>
      <p:sp>
        <p:nvSpPr>
          <p:cNvPr id="7" name="object 7"/>
          <p:cNvSpPr txBox="1"/>
          <p:nvPr/>
        </p:nvSpPr>
        <p:spPr>
          <a:xfrm>
            <a:off x="3117492" y="1663611"/>
            <a:ext cx="1765059" cy="502061"/>
          </a:xfrm>
          <a:prstGeom prst="rect">
            <a:avLst/>
          </a:prstGeom>
          <a:ln w="9525">
            <a:noFill/>
          </a:ln>
        </p:spPr>
        <p:style>
          <a:lnRef idx="0">
            <a:scrgbClr r="0" g="0" b="0"/>
          </a:lnRef>
          <a:fillRef idx="1003">
            <a:schemeClr val="dk2"/>
          </a:fillRef>
          <a:effectRef idx="0">
            <a:scrgbClr r="0" g="0" b="0"/>
          </a:effectRef>
          <a:fontRef idx="major"/>
        </p:style>
        <p:txBody>
          <a:bodyPr vert="horz" wrap="square" lIns="0" tIns="70485" rIns="0" bIns="0" rtlCol="0">
            <a:spAutoFit/>
          </a:bodyPr>
          <a:lstStyle>
            <a:defPPr>
              <a:defRPr lang="en-US"/>
            </a:defPPr>
            <a:lvl1pPr algn="ctr">
              <a:lnSpc>
                <a:spcPct val="100000"/>
              </a:lnSpc>
              <a:spcBef>
                <a:spcPts val="555"/>
              </a:spcBef>
              <a:defRPr sz="2800">
                <a:ln w="0"/>
                <a:solidFill>
                  <a:schemeClr val="accent1"/>
                </a:solidFill>
                <a:effectLst>
                  <a:outerShdw blurRad="38100" dist="25400" dir="5400000" algn="ctr" rotWithShape="0">
                    <a:srgbClr val="6E747A">
                      <a:alpha val="43000"/>
                    </a:srgbClr>
                  </a:outerShdw>
                </a:effectLst>
                <a:latin typeface="Calibri"/>
                <a:ea typeface="+mj-ea"/>
                <a:cs typeface="Calibri"/>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dirty="0"/>
              <a:t>FEATURES</a:t>
            </a:r>
          </a:p>
        </p:txBody>
      </p:sp>
      <p:pic>
        <p:nvPicPr>
          <p:cNvPr id="12" name="object 12"/>
          <p:cNvPicPr/>
          <p:nvPr/>
        </p:nvPicPr>
        <p:blipFill>
          <a:blip r:embed="rId2" cstate="print"/>
          <a:stretch>
            <a:fillRect/>
          </a:stretch>
        </p:blipFill>
        <p:spPr>
          <a:xfrm>
            <a:off x="11268456" y="103631"/>
            <a:ext cx="685800" cy="630936"/>
          </a:xfrm>
          <a:prstGeom prst="rect">
            <a:avLst/>
          </a:prstGeom>
        </p:spPr>
      </p:pic>
      <p:sp>
        <p:nvSpPr>
          <p:cNvPr id="13" name="object 13"/>
          <p:cNvSpPr txBox="1">
            <a:spLocks noGrp="1"/>
          </p:cNvSpPr>
          <p:nvPr>
            <p:ph type="title"/>
          </p:nvPr>
        </p:nvSpPr>
        <p:spPr>
          <a:xfrm>
            <a:off x="3782266" y="497643"/>
            <a:ext cx="3550187" cy="473848"/>
          </a:xfrm>
          <a:prstGeom prst="rect">
            <a:avLst/>
          </a:prstGeom>
          <a:effectLst/>
        </p:spPr>
        <p:txBody>
          <a:bodyPr vert="horz" wrap="square" lIns="0" tIns="12065" rIns="0" bIns="0" rtlCol="0" anchor="ctr">
            <a:spAutoFit/>
          </a:bodyPr>
          <a:lstStyle/>
          <a:p>
            <a:pPr marL="12700" defTabSz="914400">
              <a:spcBef>
                <a:spcPts val="1155"/>
              </a:spcBef>
            </a:pPr>
            <a:r>
              <a:rPr sz="3000" spc="-5" dirty="0">
                <a:solidFill>
                  <a:schemeClr val="accent1"/>
                </a:solidFill>
                <a:latin typeface="Arial Black"/>
                <a:ea typeface="+mn-ea"/>
                <a:cs typeface="Arial Black"/>
              </a:rPr>
              <a:t>FEATURE TYPES</a:t>
            </a:r>
          </a:p>
        </p:txBody>
      </p:sp>
      <p:sp>
        <p:nvSpPr>
          <p:cNvPr id="14" name="TextBox 13"/>
          <p:cNvSpPr txBox="1"/>
          <p:nvPr/>
        </p:nvSpPr>
        <p:spPr>
          <a:xfrm>
            <a:off x="8272734" y="2714419"/>
            <a:ext cx="1846052" cy="1938992"/>
          </a:xfrm>
          <a:prstGeom prst="rect">
            <a:avLst/>
          </a:prstGeom>
        </p:spPr>
        <p:style>
          <a:lnRef idx="0">
            <a:scrgbClr r="0" g="0" b="0"/>
          </a:lnRef>
          <a:fillRef idx="1003">
            <a:schemeClr val="dk2"/>
          </a:fillRef>
          <a:effectRef idx="0">
            <a:scrgbClr r="0" g="0" b="0"/>
          </a:effectRef>
          <a:fontRef idx="major"/>
        </p:style>
        <p:txBody>
          <a:bodyPr wrap="square" rtlCol="0">
            <a:spAutoFit/>
          </a:bodyPr>
          <a:lstStyle>
            <a:defPPr>
              <a:defRPr lang="en-US"/>
            </a:defPPr>
            <a:lvl1pPr>
              <a:defRPr sz="2400" spc="-5">
                <a:solidFill>
                  <a:schemeClr val="accent1">
                    <a:lumMod val="75000"/>
                  </a:schemeClr>
                </a:solidFill>
                <a:latin typeface="Calibri"/>
                <a:ea typeface="+mj-ea"/>
                <a:cs typeface="Calibri"/>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IN" dirty="0"/>
              <a:t>BIKE </a:t>
            </a:r>
            <a:r>
              <a:rPr lang="en-IN" dirty="0" smtClean="0"/>
              <a:t>COUNT</a:t>
            </a:r>
          </a:p>
          <a:p>
            <a:endParaRPr lang="en-IN" dirty="0"/>
          </a:p>
          <a:p>
            <a:endParaRPr lang="en-IN" dirty="0" smtClean="0"/>
          </a:p>
          <a:p>
            <a:endParaRPr lang="en-IN" dirty="0"/>
          </a:p>
          <a:p>
            <a:endParaRPr lang="en-IN" dirty="0"/>
          </a:p>
        </p:txBody>
      </p:sp>
      <p:sp>
        <p:nvSpPr>
          <p:cNvPr id="15" name="TextBox 14"/>
          <p:cNvSpPr txBox="1"/>
          <p:nvPr/>
        </p:nvSpPr>
        <p:spPr>
          <a:xfrm>
            <a:off x="4164193" y="2714419"/>
            <a:ext cx="3168260" cy="2308324"/>
          </a:xfrm>
          <a:prstGeom prst="rect">
            <a:avLst/>
          </a:prstGeom>
        </p:spPr>
        <p:style>
          <a:lnRef idx="0">
            <a:scrgbClr r="0" g="0" b="0"/>
          </a:lnRef>
          <a:fillRef idx="1003">
            <a:schemeClr val="dk2"/>
          </a:fillRef>
          <a:effectRef idx="0">
            <a:scrgbClr r="0" g="0" b="0"/>
          </a:effectRef>
          <a:fontRef idx="major"/>
        </p:style>
        <p:txBody>
          <a:bodyPr wrap="square" rtlCol="0">
            <a:spAutoFit/>
          </a:bodyPr>
          <a:lstStyle>
            <a:defPPr>
              <a:defRPr lang="en-US"/>
            </a:defPPr>
            <a:lvl1pPr>
              <a:defRPr sz="2400" spc="-5">
                <a:solidFill>
                  <a:schemeClr val="accent1">
                    <a:lumMod val="75000"/>
                  </a:schemeClr>
                </a:solidFill>
                <a:latin typeface="Calibri"/>
                <a:ea typeface="+mj-ea"/>
                <a:cs typeface="Calibri"/>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dirty="0"/>
              <a:t>CATEGORICAL</a:t>
            </a:r>
          </a:p>
          <a:p>
            <a:pPr marL="457200" indent="-457200">
              <a:buFont typeface="+mj-lt"/>
              <a:buAutoNum type="arabicPeriod"/>
            </a:pPr>
            <a:r>
              <a:rPr lang="en-US" sz="2000" dirty="0"/>
              <a:t>Hour</a:t>
            </a:r>
          </a:p>
          <a:p>
            <a:pPr marL="457200" indent="-457200">
              <a:buFont typeface="+mj-lt"/>
              <a:buAutoNum type="arabicPeriod"/>
            </a:pPr>
            <a:r>
              <a:rPr lang="en-US" sz="2000" dirty="0"/>
              <a:t>Functioning day</a:t>
            </a:r>
          </a:p>
          <a:p>
            <a:pPr marL="457200" indent="-457200">
              <a:buFont typeface="+mj-lt"/>
              <a:buAutoNum type="arabicPeriod"/>
            </a:pPr>
            <a:r>
              <a:rPr lang="en-US" sz="2000" dirty="0" smtClean="0"/>
              <a:t>weekdays_weekend</a:t>
            </a:r>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p:txBody>
      </p:sp>
      <p:sp>
        <p:nvSpPr>
          <p:cNvPr id="17" name="TextBox 16"/>
          <p:cNvSpPr txBox="1"/>
          <p:nvPr/>
        </p:nvSpPr>
        <p:spPr>
          <a:xfrm>
            <a:off x="1345719" y="2714419"/>
            <a:ext cx="2725948" cy="2721258"/>
          </a:xfrm>
          <a:prstGeom prst="rect">
            <a:avLst/>
          </a:prstGeom>
        </p:spPr>
        <p:style>
          <a:lnRef idx="0">
            <a:scrgbClr r="0" g="0" b="0"/>
          </a:lnRef>
          <a:fillRef idx="1003">
            <a:schemeClr val="dk2"/>
          </a:fillRef>
          <a:effectRef idx="0">
            <a:scrgbClr r="0" g="0" b="0"/>
          </a:effectRef>
          <a:fontRef idx="major"/>
        </p:style>
        <p:txBody>
          <a:bodyPr wrap="square" rtlCol="0">
            <a:spAutoFit/>
          </a:bodyPr>
          <a:lstStyle/>
          <a:p>
            <a:r>
              <a:rPr lang="en-US" sz="2400" spc="-5" dirty="0">
                <a:solidFill>
                  <a:schemeClr val="accent1">
                    <a:lumMod val="75000"/>
                  </a:schemeClr>
                </a:solidFill>
                <a:latin typeface="Calibri"/>
                <a:cs typeface="Calibri"/>
              </a:rPr>
              <a:t>NUMERIC</a:t>
            </a:r>
          </a:p>
          <a:p>
            <a:pPr marL="434340" marR="1426210" indent="-342900">
              <a:spcBef>
                <a:spcPts val="15"/>
              </a:spcBef>
              <a:buFont typeface="+mj-lt"/>
              <a:buAutoNum type="arabicPeriod"/>
            </a:pPr>
            <a:r>
              <a:rPr lang="en-US" sz="2000" dirty="0" smtClean="0">
                <a:solidFill>
                  <a:schemeClr val="accent1">
                    <a:lumMod val="75000"/>
                  </a:schemeClr>
                </a:solidFill>
              </a:rPr>
              <a:t>Temp</a:t>
            </a:r>
          </a:p>
          <a:p>
            <a:pPr marL="433705" indent="-342900">
              <a:spcBef>
                <a:spcPts val="135"/>
              </a:spcBef>
              <a:buFont typeface="+mj-lt"/>
              <a:buAutoNum type="arabicPeriod"/>
              <a:tabLst>
                <a:tab pos="391160" algn="l"/>
              </a:tabLst>
            </a:pPr>
            <a:r>
              <a:rPr lang="en-US" sz="2000" dirty="0" smtClean="0">
                <a:solidFill>
                  <a:schemeClr val="accent1">
                    <a:lumMod val="75000"/>
                  </a:schemeClr>
                </a:solidFill>
              </a:rPr>
              <a:t>Humidity</a:t>
            </a:r>
          </a:p>
          <a:p>
            <a:pPr marL="434340" marR="744220" indent="-342900">
              <a:spcBef>
                <a:spcPts val="10"/>
              </a:spcBef>
              <a:buFont typeface="+mj-lt"/>
              <a:buAutoNum type="arabicPeriod"/>
              <a:tabLst>
                <a:tab pos="323850" algn="l"/>
              </a:tabLst>
            </a:pPr>
            <a:r>
              <a:rPr lang="en-US" sz="2000" dirty="0" smtClean="0">
                <a:solidFill>
                  <a:schemeClr val="accent1">
                    <a:lumMod val="75000"/>
                  </a:schemeClr>
                </a:solidFill>
              </a:rPr>
              <a:t>Wind</a:t>
            </a:r>
          </a:p>
          <a:p>
            <a:pPr marL="434340" marR="744220" indent="-342900">
              <a:spcBef>
                <a:spcPts val="10"/>
              </a:spcBef>
              <a:buFont typeface="+mj-lt"/>
              <a:buAutoNum type="arabicPeriod"/>
              <a:tabLst>
                <a:tab pos="323850" algn="l"/>
              </a:tabLst>
            </a:pPr>
            <a:r>
              <a:rPr lang="en-US" sz="2000" dirty="0" smtClean="0">
                <a:solidFill>
                  <a:schemeClr val="accent1">
                    <a:lumMod val="75000"/>
                  </a:schemeClr>
                </a:solidFill>
              </a:rPr>
              <a:t>dew_temp</a:t>
            </a:r>
          </a:p>
          <a:p>
            <a:pPr marL="434340" marR="744220" indent="-342900">
              <a:spcBef>
                <a:spcPts val="10"/>
              </a:spcBef>
              <a:buFont typeface="+mj-lt"/>
              <a:buAutoNum type="arabicPeriod"/>
              <a:tabLst>
                <a:tab pos="323850" algn="l"/>
              </a:tabLst>
            </a:pPr>
            <a:r>
              <a:rPr lang="en-US" sz="2000" dirty="0" smtClean="0">
                <a:solidFill>
                  <a:schemeClr val="accent1">
                    <a:lumMod val="75000"/>
                  </a:schemeClr>
                </a:solidFill>
              </a:rPr>
              <a:t>Sunlight</a:t>
            </a:r>
          </a:p>
          <a:p>
            <a:pPr marL="434340" marR="744220" indent="-342900">
              <a:spcBef>
                <a:spcPts val="10"/>
              </a:spcBef>
              <a:buFont typeface="+mj-lt"/>
              <a:buAutoNum type="arabicPeriod"/>
              <a:tabLst>
                <a:tab pos="323850" algn="l"/>
              </a:tabLst>
            </a:pPr>
            <a:r>
              <a:rPr lang="en-US" sz="2000" dirty="0" smtClean="0">
                <a:solidFill>
                  <a:schemeClr val="accent1">
                    <a:lumMod val="75000"/>
                  </a:schemeClr>
                </a:solidFill>
              </a:rPr>
              <a:t>Rain</a:t>
            </a:r>
          </a:p>
          <a:p>
            <a:pPr marL="434340" marR="744220" indent="-342900">
              <a:spcBef>
                <a:spcPts val="10"/>
              </a:spcBef>
              <a:buFont typeface="+mj-lt"/>
              <a:buAutoNum type="arabicPeriod"/>
              <a:tabLst>
                <a:tab pos="323850" algn="l"/>
              </a:tabLst>
            </a:pPr>
            <a:r>
              <a:rPr lang="en-US" sz="2000" dirty="0" smtClean="0">
                <a:solidFill>
                  <a:schemeClr val="accent1">
                    <a:lumMod val="75000"/>
                  </a:schemeClr>
                </a:solidFill>
              </a:rPr>
              <a:t>Snow</a:t>
            </a:r>
          </a:p>
        </p:txBody>
      </p:sp>
    </p:spTree>
    <p:extLst>
      <p:ext uri="{BB962C8B-B14F-4D97-AF65-F5344CB8AC3E}">
        <p14:creationId xmlns:p14="http://schemas.microsoft.com/office/powerpoint/2010/main" val="3327589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7256" y="457946"/>
            <a:ext cx="4392615" cy="473848"/>
          </a:xfrm>
          <a:prstGeom prst="rect">
            <a:avLst/>
          </a:prstGeom>
          <a:effectLst/>
        </p:spPr>
        <p:txBody>
          <a:bodyPr vert="horz" wrap="square" lIns="0" tIns="12065" rIns="0" bIns="0" rtlCol="0" anchor="ctr">
            <a:spAutoFit/>
          </a:bodyPr>
          <a:lstStyle/>
          <a:p>
            <a:pPr marL="12700" defTabSz="914400">
              <a:spcBef>
                <a:spcPts val="1155"/>
              </a:spcBef>
            </a:pPr>
            <a:r>
              <a:rPr sz="3000" spc="-5" dirty="0">
                <a:solidFill>
                  <a:schemeClr val="accent1"/>
                </a:solidFill>
                <a:latin typeface="Arial Black"/>
                <a:ea typeface="+mn-ea"/>
                <a:cs typeface="Arial Black"/>
              </a:rPr>
              <a:t>FEATURE SUMMARY</a:t>
            </a:r>
          </a:p>
        </p:txBody>
      </p:sp>
      <p:sp>
        <p:nvSpPr>
          <p:cNvPr id="3" name="object 3"/>
          <p:cNvSpPr txBox="1"/>
          <p:nvPr/>
        </p:nvSpPr>
        <p:spPr>
          <a:xfrm>
            <a:off x="1223458" y="1223809"/>
            <a:ext cx="9335273" cy="5157470"/>
          </a:xfrm>
          <a:prstGeom prst="rect">
            <a:avLst/>
          </a:prstGeom>
        </p:spPr>
        <p:txBody>
          <a:bodyPr vert="horz" wrap="square" lIns="0" tIns="12700" rIns="0" bIns="0" rtlCol="0">
            <a:spAutoFit/>
          </a:bodyPr>
          <a:lstStyle/>
          <a:p>
            <a:pPr marL="355600" indent="-342900">
              <a:lnSpc>
                <a:spcPct val="100000"/>
              </a:lnSpc>
              <a:spcBef>
                <a:spcPts val="100"/>
              </a:spcBef>
              <a:buSzPct val="116666"/>
              <a:buFont typeface="Arial MT"/>
              <a:buChar char="•"/>
              <a:tabLst>
                <a:tab pos="354965" algn="l"/>
                <a:tab pos="355600" algn="l"/>
              </a:tabLst>
            </a:pPr>
            <a:r>
              <a:rPr sz="2400" spc="-5" dirty="0">
                <a:solidFill>
                  <a:schemeClr val="accent1">
                    <a:lumMod val="75000"/>
                  </a:schemeClr>
                </a:solidFill>
                <a:latin typeface="Calibri"/>
                <a:cs typeface="Calibri"/>
              </a:rPr>
              <a:t>Date</a:t>
            </a:r>
            <a:r>
              <a:rPr sz="2400" spc="-3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a:t>
            </a:r>
            <a:r>
              <a:rPr sz="2400" spc="-2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Year-Month-Day</a:t>
            </a:r>
            <a:endParaRPr sz="2400" dirty="0">
              <a:solidFill>
                <a:schemeClr val="accent1">
                  <a:lumMod val="75000"/>
                </a:schemeClr>
              </a:solidFill>
              <a:latin typeface="Calibri"/>
              <a:cs typeface="Calibri"/>
            </a:endParaRPr>
          </a:p>
          <a:p>
            <a:pPr marL="355600" indent="-342900">
              <a:lnSpc>
                <a:spcPct val="100000"/>
              </a:lnSpc>
              <a:buSzPct val="116666"/>
              <a:buFont typeface="Arial MT"/>
              <a:buChar char="•"/>
              <a:tabLst>
                <a:tab pos="354965" algn="l"/>
                <a:tab pos="355600" algn="l"/>
              </a:tabLst>
            </a:pPr>
            <a:r>
              <a:rPr sz="2400" spc="-5" dirty="0">
                <a:solidFill>
                  <a:schemeClr val="accent1">
                    <a:lumMod val="75000"/>
                  </a:schemeClr>
                </a:solidFill>
                <a:latin typeface="Calibri"/>
                <a:cs typeface="Calibri"/>
              </a:rPr>
              <a:t>Rented</a:t>
            </a:r>
            <a:r>
              <a:rPr sz="2400" spc="-2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Bike</a:t>
            </a:r>
            <a:r>
              <a:rPr sz="2400" spc="-1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Count </a:t>
            </a:r>
            <a:r>
              <a:rPr sz="2400" dirty="0">
                <a:solidFill>
                  <a:schemeClr val="accent1">
                    <a:lumMod val="75000"/>
                  </a:schemeClr>
                </a:solidFill>
                <a:latin typeface="Calibri"/>
                <a:cs typeface="Calibri"/>
              </a:rPr>
              <a:t>-</a:t>
            </a:r>
            <a:r>
              <a:rPr sz="2400" spc="-1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Count</a:t>
            </a:r>
            <a:r>
              <a:rPr sz="2400" spc="-1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of</a:t>
            </a:r>
            <a:r>
              <a:rPr sz="2400" spc="-1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bikes</a:t>
            </a:r>
            <a:r>
              <a:rPr sz="2400" spc="-1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rented</a:t>
            </a:r>
            <a:r>
              <a:rPr sz="2400" spc="-2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at</a:t>
            </a:r>
            <a:r>
              <a:rPr sz="2400" spc="-1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each</a:t>
            </a:r>
            <a:r>
              <a:rPr sz="2400" spc="-1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hour</a:t>
            </a:r>
            <a:endParaRPr sz="2400" dirty="0">
              <a:solidFill>
                <a:schemeClr val="accent1">
                  <a:lumMod val="75000"/>
                </a:schemeClr>
              </a:solidFill>
              <a:latin typeface="Calibri"/>
              <a:cs typeface="Calibri"/>
            </a:endParaRPr>
          </a:p>
          <a:p>
            <a:pPr marL="355600" indent="-342900">
              <a:lnSpc>
                <a:spcPct val="100000"/>
              </a:lnSpc>
              <a:buSzPct val="116666"/>
              <a:buFont typeface="Arial MT"/>
              <a:buChar char="•"/>
              <a:tabLst>
                <a:tab pos="354965" algn="l"/>
                <a:tab pos="355600" algn="l"/>
              </a:tabLst>
            </a:pPr>
            <a:r>
              <a:rPr sz="2400" spc="-5" dirty="0">
                <a:solidFill>
                  <a:schemeClr val="accent1">
                    <a:lumMod val="75000"/>
                  </a:schemeClr>
                </a:solidFill>
                <a:latin typeface="Calibri"/>
                <a:cs typeface="Calibri"/>
              </a:rPr>
              <a:t>Hour</a:t>
            </a:r>
            <a:r>
              <a:rPr sz="2400" spc="-2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a:t>
            </a:r>
            <a:r>
              <a:rPr sz="2400" spc="-2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Hour</a:t>
            </a:r>
            <a:r>
              <a:rPr sz="2400" spc="-1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of</a:t>
            </a:r>
            <a:r>
              <a:rPr sz="2400" spc="-2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the</a:t>
            </a:r>
            <a:r>
              <a:rPr sz="2400" spc="-2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day</a:t>
            </a:r>
            <a:endParaRPr sz="2400" dirty="0">
              <a:solidFill>
                <a:schemeClr val="accent1">
                  <a:lumMod val="75000"/>
                </a:schemeClr>
              </a:solidFill>
              <a:latin typeface="Calibri"/>
              <a:cs typeface="Calibri"/>
            </a:endParaRPr>
          </a:p>
          <a:p>
            <a:pPr marL="355600" indent="-342900">
              <a:lnSpc>
                <a:spcPct val="100000"/>
              </a:lnSpc>
              <a:buSzPct val="116666"/>
              <a:buFont typeface="Arial MT"/>
              <a:buChar char="•"/>
              <a:tabLst>
                <a:tab pos="354965" algn="l"/>
                <a:tab pos="355600" algn="l"/>
              </a:tabLst>
            </a:pPr>
            <a:r>
              <a:rPr sz="2400" spc="-5" dirty="0">
                <a:solidFill>
                  <a:schemeClr val="accent1">
                    <a:lumMod val="75000"/>
                  </a:schemeClr>
                </a:solidFill>
                <a:latin typeface="Calibri"/>
                <a:cs typeface="Calibri"/>
              </a:rPr>
              <a:t>Temperature</a:t>
            </a:r>
            <a:r>
              <a:rPr sz="2400" spc="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a:t>
            </a:r>
            <a:r>
              <a:rPr sz="2400" spc="-2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Temperature</a:t>
            </a:r>
            <a:r>
              <a:rPr sz="2400" spc="-1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in</a:t>
            </a:r>
            <a:r>
              <a:rPr sz="2400" spc="-1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Celsius</a:t>
            </a:r>
          </a:p>
          <a:p>
            <a:pPr marL="355600" indent="-342900">
              <a:lnSpc>
                <a:spcPct val="100000"/>
              </a:lnSpc>
              <a:buSzPct val="116666"/>
              <a:buFont typeface="Arial MT"/>
              <a:buChar char="•"/>
              <a:tabLst>
                <a:tab pos="354965" algn="l"/>
                <a:tab pos="355600" algn="l"/>
              </a:tabLst>
            </a:pPr>
            <a:r>
              <a:rPr sz="2400" spc="-5" dirty="0">
                <a:solidFill>
                  <a:schemeClr val="accent1">
                    <a:lumMod val="75000"/>
                  </a:schemeClr>
                </a:solidFill>
                <a:latin typeface="Calibri"/>
                <a:cs typeface="Calibri"/>
              </a:rPr>
              <a:t>Humidity</a:t>
            </a:r>
            <a:r>
              <a:rPr sz="2400" spc="-4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a:t>
            </a:r>
            <a:r>
              <a:rPr sz="2400" spc="-3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a:t>
            </a:r>
          </a:p>
          <a:p>
            <a:pPr marL="355600" indent="-342900">
              <a:lnSpc>
                <a:spcPct val="100000"/>
              </a:lnSpc>
              <a:buSzPct val="116666"/>
              <a:buFont typeface="Arial MT"/>
              <a:buChar char="•"/>
              <a:tabLst>
                <a:tab pos="354965" algn="l"/>
                <a:tab pos="355600" algn="l"/>
              </a:tabLst>
            </a:pPr>
            <a:r>
              <a:rPr sz="2400" dirty="0">
                <a:solidFill>
                  <a:schemeClr val="accent1">
                    <a:lumMod val="75000"/>
                  </a:schemeClr>
                </a:solidFill>
                <a:latin typeface="Calibri"/>
                <a:cs typeface="Calibri"/>
              </a:rPr>
              <a:t>Wind</a:t>
            </a:r>
            <a:r>
              <a:rPr sz="2400" spc="-2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Speed</a:t>
            </a:r>
            <a:r>
              <a:rPr sz="2400" spc="-25"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a:t>
            </a:r>
            <a:r>
              <a:rPr sz="2400" spc="-3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m/s</a:t>
            </a:r>
          </a:p>
          <a:p>
            <a:pPr marL="355600" indent="-342900">
              <a:lnSpc>
                <a:spcPct val="100000"/>
              </a:lnSpc>
              <a:buSzPct val="116666"/>
              <a:buFont typeface="Arial MT"/>
              <a:buChar char="•"/>
              <a:tabLst>
                <a:tab pos="354965" algn="l"/>
                <a:tab pos="355600" algn="l"/>
              </a:tabLst>
            </a:pPr>
            <a:r>
              <a:rPr sz="2400" spc="-5" dirty="0">
                <a:solidFill>
                  <a:schemeClr val="accent1">
                    <a:lumMod val="75000"/>
                  </a:schemeClr>
                </a:solidFill>
                <a:latin typeface="Calibri"/>
                <a:cs typeface="Calibri"/>
              </a:rPr>
              <a:t>Visibility</a:t>
            </a:r>
            <a:r>
              <a:rPr sz="2400" spc="-4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a:t>
            </a:r>
            <a:r>
              <a:rPr sz="2400" spc="-3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10m</a:t>
            </a:r>
            <a:endParaRPr sz="2400" dirty="0">
              <a:solidFill>
                <a:schemeClr val="accent1">
                  <a:lumMod val="75000"/>
                </a:schemeClr>
              </a:solidFill>
              <a:latin typeface="Calibri"/>
              <a:cs typeface="Calibri"/>
            </a:endParaRPr>
          </a:p>
          <a:p>
            <a:pPr marL="355600" indent="-342900">
              <a:lnSpc>
                <a:spcPct val="100000"/>
              </a:lnSpc>
              <a:buSzPct val="116666"/>
              <a:buFont typeface="Arial MT"/>
              <a:buChar char="•"/>
              <a:tabLst>
                <a:tab pos="354965" algn="l"/>
                <a:tab pos="355600" algn="l"/>
              </a:tabLst>
            </a:pPr>
            <a:r>
              <a:rPr sz="2400" spc="-5" dirty="0">
                <a:solidFill>
                  <a:schemeClr val="accent1">
                    <a:lumMod val="75000"/>
                  </a:schemeClr>
                </a:solidFill>
                <a:latin typeface="Calibri"/>
                <a:cs typeface="Calibri"/>
              </a:rPr>
              <a:t>Dew</a:t>
            </a:r>
            <a:r>
              <a:rPr sz="2400" spc="-3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point</a:t>
            </a:r>
            <a:r>
              <a:rPr sz="2400" spc="-1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temperature</a:t>
            </a:r>
            <a:r>
              <a:rPr sz="2400" spc="-2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-Celsius</a:t>
            </a:r>
            <a:endParaRPr sz="2400" dirty="0">
              <a:solidFill>
                <a:schemeClr val="accent1">
                  <a:lumMod val="75000"/>
                </a:schemeClr>
              </a:solidFill>
              <a:latin typeface="Calibri"/>
              <a:cs typeface="Calibri"/>
            </a:endParaRPr>
          </a:p>
          <a:p>
            <a:pPr marL="355600" indent="-342900">
              <a:lnSpc>
                <a:spcPct val="100000"/>
              </a:lnSpc>
              <a:spcBef>
                <a:spcPts val="5"/>
              </a:spcBef>
              <a:buSzPct val="116666"/>
              <a:buFont typeface="Arial MT"/>
              <a:buChar char="•"/>
              <a:tabLst>
                <a:tab pos="354965" algn="l"/>
                <a:tab pos="355600" algn="l"/>
              </a:tabLst>
            </a:pPr>
            <a:r>
              <a:rPr sz="2400" spc="-5" dirty="0">
                <a:solidFill>
                  <a:schemeClr val="accent1">
                    <a:lumMod val="75000"/>
                  </a:schemeClr>
                </a:solidFill>
                <a:latin typeface="Calibri"/>
                <a:cs typeface="Calibri"/>
              </a:rPr>
              <a:t>Solar</a:t>
            </a:r>
            <a:r>
              <a:rPr sz="2400" spc="-4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radiation</a:t>
            </a:r>
            <a:r>
              <a:rPr sz="2400" spc="-3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-MJ/m2</a:t>
            </a:r>
            <a:endParaRPr sz="2400" dirty="0">
              <a:solidFill>
                <a:schemeClr val="accent1">
                  <a:lumMod val="75000"/>
                </a:schemeClr>
              </a:solidFill>
              <a:latin typeface="Calibri"/>
              <a:cs typeface="Calibri"/>
            </a:endParaRPr>
          </a:p>
          <a:p>
            <a:pPr marL="355600" indent="-342900">
              <a:lnSpc>
                <a:spcPct val="100000"/>
              </a:lnSpc>
              <a:buSzPct val="116666"/>
              <a:buFont typeface="Arial MT"/>
              <a:buChar char="•"/>
              <a:tabLst>
                <a:tab pos="354965" algn="l"/>
                <a:tab pos="355600" algn="l"/>
              </a:tabLst>
            </a:pPr>
            <a:r>
              <a:rPr sz="2400" dirty="0">
                <a:solidFill>
                  <a:schemeClr val="accent1">
                    <a:lumMod val="75000"/>
                  </a:schemeClr>
                </a:solidFill>
                <a:latin typeface="Calibri"/>
                <a:cs typeface="Calibri"/>
              </a:rPr>
              <a:t>Rainfall</a:t>
            </a:r>
            <a:r>
              <a:rPr sz="2400" spc="-6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-mm</a:t>
            </a:r>
            <a:endParaRPr sz="2400" dirty="0">
              <a:solidFill>
                <a:schemeClr val="accent1">
                  <a:lumMod val="75000"/>
                </a:schemeClr>
              </a:solidFill>
              <a:latin typeface="Calibri"/>
              <a:cs typeface="Calibri"/>
            </a:endParaRPr>
          </a:p>
          <a:p>
            <a:pPr marL="355600" indent="-342900">
              <a:lnSpc>
                <a:spcPct val="100000"/>
              </a:lnSpc>
              <a:buSzPct val="116666"/>
              <a:buFont typeface="Arial MT"/>
              <a:buChar char="•"/>
              <a:tabLst>
                <a:tab pos="354965" algn="l"/>
                <a:tab pos="355600" algn="l"/>
              </a:tabLst>
            </a:pPr>
            <a:r>
              <a:rPr sz="2400" spc="-5" dirty="0">
                <a:solidFill>
                  <a:schemeClr val="accent1">
                    <a:lumMod val="75000"/>
                  </a:schemeClr>
                </a:solidFill>
                <a:latin typeface="Calibri"/>
                <a:cs typeface="Calibri"/>
              </a:rPr>
              <a:t>Snowfall</a:t>
            </a:r>
            <a:r>
              <a:rPr sz="2400" spc="-4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–cm</a:t>
            </a:r>
          </a:p>
          <a:p>
            <a:pPr marL="355600" indent="-342900">
              <a:lnSpc>
                <a:spcPct val="100000"/>
              </a:lnSpc>
              <a:buSzPct val="116666"/>
              <a:buFont typeface="Arial MT"/>
              <a:buChar char="•"/>
              <a:tabLst>
                <a:tab pos="354965" algn="l"/>
                <a:tab pos="355600" algn="l"/>
              </a:tabLst>
            </a:pPr>
            <a:r>
              <a:rPr sz="2400" spc="-5" dirty="0">
                <a:solidFill>
                  <a:schemeClr val="accent1">
                    <a:lumMod val="75000"/>
                  </a:schemeClr>
                </a:solidFill>
                <a:latin typeface="Calibri"/>
                <a:cs typeface="Calibri"/>
              </a:rPr>
              <a:t>Seasons</a:t>
            </a:r>
            <a:r>
              <a:rPr sz="2400" spc="-2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-Winter,</a:t>
            </a:r>
            <a:r>
              <a:rPr sz="2400" spc="-5" dirty="0">
                <a:solidFill>
                  <a:schemeClr val="accent1">
                    <a:lumMod val="75000"/>
                  </a:schemeClr>
                </a:solidFill>
                <a:latin typeface="Calibri"/>
                <a:cs typeface="Calibri"/>
              </a:rPr>
              <a:t> Spring,</a:t>
            </a:r>
            <a:r>
              <a:rPr sz="2400" spc="-3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Summer,</a:t>
            </a:r>
            <a:r>
              <a:rPr sz="2400" spc="-30" dirty="0">
                <a:solidFill>
                  <a:schemeClr val="accent1">
                    <a:lumMod val="75000"/>
                  </a:schemeClr>
                </a:solidFill>
                <a:latin typeface="Calibri"/>
                <a:cs typeface="Calibri"/>
              </a:rPr>
              <a:t> </a:t>
            </a:r>
            <a:r>
              <a:rPr sz="2400" dirty="0">
                <a:solidFill>
                  <a:schemeClr val="accent1">
                    <a:lumMod val="75000"/>
                  </a:schemeClr>
                </a:solidFill>
                <a:latin typeface="Calibri"/>
                <a:cs typeface="Calibri"/>
              </a:rPr>
              <a:t>Autumn</a:t>
            </a:r>
          </a:p>
          <a:p>
            <a:pPr marL="355600" indent="-342900">
              <a:lnSpc>
                <a:spcPct val="100000"/>
              </a:lnSpc>
              <a:buSzPct val="116666"/>
              <a:buFont typeface="Arial MT"/>
              <a:buChar char="•"/>
              <a:tabLst>
                <a:tab pos="354965" algn="l"/>
                <a:tab pos="355600" algn="l"/>
              </a:tabLst>
            </a:pPr>
            <a:r>
              <a:rPr sz="2400" spc="-5" dirty="0">
                <a:solidFill>
                  <a:schemeClr val="accent1">
                    <a:lumMod val="75000"/>
                  </a:schemeClr>
                </a:solidFill>
                <a:latin typeface="Calibri"/>
                <a:cs typeface="Calibri"/>
              </a:rPr>
              <a:t>Holiday</a:t>
            </a:r>
            <a:r>
              <a:rPr sz="2400" spc="-3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-Holiday/No</a:t>
            </a:r>
            <a:r>
              <a:rPr sz="2400" spc="-3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Holiday</a:t>
            </a:r>
            <a:endParaRPr sz="2400" dirty="0">
              <a:solidFill>
                <a:schemeClr val="accent1">
                  <a:lumMod val="75000"/>
                </a:schemeClr>
              </a:solidFill>
              <a:latin typeface="Calibri"/>
              <a:cs typeface="Calibri"/>
            </a:endParaRPr>
          </a:p>
          <a:p>
            <a:pPr marL="355600" indent="-342900">
              <a:lnSpc>
                <a:spcPct val="100000"/>
              </a:lnSpc>
              <a:buSzPct val="116666"/>
              <a:buFont typeface="Arial MT"/>
              <a:buChar char="•"/>
              <a:tabLst>
                <a:tab pos="354965" algn="l"/>
                <a:tab pos="355600" algn="l"/>
              </a:tabLst>
            </a:pPr>
            <a:r>
              <a:rPr sz="2400" spc="-5" dirty="0">
                <a:solidFill>
                  <a:schemeClr val="accent1">
                    <a:lumMod val="75000"/>
                  </a:schemeClr>
                </a:solidFill>
                <a:latin typeface="Calibri"/>
                <a:cs typeface="Calibri"/>
              </a:rPr>
              <a:t>Functional</a:t>
            </a:r>
            <a:r>
              <a:rPr sz="2400" spc="-2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Day </a:t>
            </a:r>
            <a:r>
              <a:rPr sz="2400" dirty="0">
                <a:solidFill>
                  <a:schemeClr val="accent1">
                    <a:lumMod val="75000"/>
                  </a:schemeClr>
                </a:solidFill>
                <a:latin typeface="Calibri"/>
                <a:cs typeface="Calibri"/>
              </a:rPr>
              <a:t>-</a:t>
            </a:r>
            <a:r>
              <a:rPr sz="2400" spc="-5" dirty="0">
                <a:solidFill>
                  <a:schemeClr val="accent1">
                    <a:lumMod val="75000"/>
                  </a:schemeClr>
                </a:solidFill>
                <a:latin typeface="Calibri"/>
                <a:cs typeface="Calibri"/>
              </a:rPr>
              <a:t> NoFunc(Non</a:t>
            </a:r>
            <a:r>
              <a:rPr sz="240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Functional</a:t>
            </a:r>
            <a:r>
              <a:rPr sz="2400" spc="-20"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Hrs),Fun(Functional</a:t>
            </a:r>
            <a:r>
              <a:rPr sz="2400" spc="-45" dirty="0">
                <a:solidFill>
                  <a:schemeClr val="accent1">
                    <a:lumMod val="75000"/>
                  </a:schemeClr>
                </a:solidFill>
                <a:latin typeface="Calibri"/>
                <a:cs typeface="Calibri"/>
              </a:rPr>
              <a:t> </a:t>
            </a:r>
            <a:r>
              <a:rPr sz="2400" spc="-5" dirty="0">
                <a:solidFill>
                  <a:schemeClr val="accent1">
                    <a:lumMod val="75000"/>
                  </a:schemeClr>
                </a:solidFill>
                <a:latin typeface="Calibri"/>
                <a:cs typeface="Calibri"/>
              </a:rPr>
              <a:t>Hrs)</a:t>
            </a:r>
            <a:endParaRPr sz="2400" dirty="0">
              <a:solidFill>
                <a:schemeClr val="accent1">
                  <a:lumMod val="75000"/>
                </a:schemeClr>
              </a:solidFill>
              <a:latin typeface="Calibri"/>
              <a:cs typeface="Calibri"/>
            </a:endParaRPr>
          </a:p>
        </p:txBody>
      </p:sp>
      <p:pic>
        <p:nvPicPr>
          <p:cNvPr id="4" name="object 4"/>
          <p:cNvPicPr/>
          <p:nvPr/>
        </p:nvPicPr>
        <p:blipFill>
          <a:blip r:embed="rId2" cstate="print"/>
          <a:stretch>
            <a:fillRect/>
          </a:stretch>
        </p:blipFill>
        <p:spPr>
          <a:xfrm>
            <a:off x="11268456" y="103631"/>
            <a:ext cx="685800" cy="630936"/>
          </a:xfrm>
          <a:prstGeom prst="rect">
            <a:avLst/>
          </a:prstGeom>
        </p:spPr>
      </p:pic>
    </p:spTree>
    <p:extLst>
      <p:ext uri="{BB962C8B-B14F-4D97-AF65-F5344CB8AC3E}">
        <p14:creationId xmlns:p14="http://schemas.microsoft.com/office/powerpoint/2010/main" val="248499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9082" y="2649665"/>
            <a:ext cx="7306180" cy="1405311"/>
          </a:xfrm>
          <a:prstGeom prst="rect">
            <a:avLst/>
          </a:prstGeom>
          <a:ln w="19050">
            <a:noFill/>
          </a:ln>
        </p:spPr>
        <p:txBody>
          <a:bodyPr vert="horz" wrap="square" lIns="0" tIns="93018" rIns="0" bIns="0" rtlCol="0" anchor="ctr">
            <a:spAutoFit/>
            <a:scene3d>
              <a:camera prst="orthographicFront"/>
              <a:lightRig rig="threePt" dir="t"/>
            </a:scene3d>
            <a:sp3d extrusionH="57150">
              <a:bevelT w="50800" h="38100" prst="riblet"/>
            </a:sp3d>
          </a:bodyPr>
          <a:lstStyle/>
          <a:p>
            <a:pPr marL="126844" algn="ctr">
              <a:spcBef>
                <a:spcPts val="732"/>
              </a:spcBef>
            </a:pPr>
            <a:r>
              <a:rPr sz="4261" b="1" spc="600" dirty="0">
                <a:solidFill>
                  <a:srgbClr val="002060"/>
                </a:solidFill>
                <a:effectLst>
                  <a:outerShdw blurRad="60007" dist="200025" dir="15000000" sy="30000" kx="-1800000" algn="bl" rotWithShape="0">
                    <a:prstClr val="black">
                      <a:alpha val="32000"/>
                    </a:prstClr>
                  </a:outerShdw>
                </a:effectLst>
                <a:latin typeface="Verdana"/>
                <a:cs typeface="Verdana"/>
              </a:rPr>
              <a:t>Exploratory </a:t>
            </a:r>
            <a:r>
              <a:rPr sz="4261" b="1" spc="600" dirty="0" smtClean="0">
                <a:solidFill>
                  <a:srgbClr val="002060"/>
                </a:solidFill>
                <a:effectLst>
                  <a:outerShdw blurRad="60007" dist="200025" dir="15000000" sy="30000" kx="-1800000" algn="bl" rotWithShape="0">
                    <a:prstClr val="black">
                      <a:alpha val="32000"/>
                    </a:prstClr>
                  </a:outerShdw>
                </a:effectLst>
                <a:latin typeface="Verdana"/>
                <a:cs typeface="Verdana"/>
              </a:rPr>
              <a:t>Data</a:t>
            </a:r>
            <a:r>
              <a:rPr lang="en-IN" sz="4261" b="1" spc="600" dirty="0" smtClean="0">
                <a:solidFill>
                  <a:srgbClr val="002060"/>
                </a:solidFill>
                <a:effectLst>
                  <a:outerShdw blurRad="60007" dist="200025" dir="15000000" sy="30000" kx="-1800000" algn="bl" rotWithShape="0">
                    <a:prstClr val="black">
                      <a:alpha val="32000"/>
                    </a:prstClr>
                  </a:outerShdw>
                </a:effectLst>
                <a:latin typeface="Verdana"/>
                <a:cs typeface="Verdana"/>
              </a:rPr>
              <a:t>  Analysis</a:t>
            </a:r>
            <a:endParaRPr sz="4261" b="1" spc="600" dirty="0">
              <a:solidFill>
                <a:srgbClr val="002060"/>
              </a:solidFill>
              <a:effectLst>
                <a:outerShdw blurRad="60007" dist="200025" dir="15000000" sy="30000" kx="-1800000" algn="bl" rotWithShape="0">
                  <a:prstClr val="black">
                    <a:alpha val="32000"/>
                  </a:prstClr>
                </a:outerShdw>
              </a:effectLst>
              <a:latin typeface="Verdana"/>
              <a:cs typeface="Verdana"/>
            </a:endParaRPr>
          </a:p>
        </p:txBody>
      </p:sp>
      <p:pic>
        <p:nvPicPr>
          <p:cNvPr id="3" name="object 3"/>
          <p:cNvPicPr/>
          <p:nvPr/>
        </p:nvPicPr>
        <p:blipFill>
          <a:blip r:embed="rId2" cstate="print"/>
          <a:stretch>
            <a:fillRect/>
          </a:stretch>
        </p:blipFill>
        <p:spPr>
          <a:xfrm>
            <a:off x="11455893" y="87268"/>
            <a:ext cx="531728" cy="545934"/>
          </a:xfrm>
          <a:prstGeom prst="rect">
            <a:avLst/>
          </a:prstGeom>
        </p:spPr>
      </p:pic>
    </p:spTree>
    <p:extLst>
      <p:ext uri="{BB962C8B-B14F-4D97-AF65-F5344CB8AC3E}">
        <p14:creationId xmlns:p14="http://schemas.microsoft.com/office/powerpoint/2010/main" val="1026261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970" r="1405" b="2349"/>
          <a:stretch/>
        </p:blipFill>
        <p:spPr>
          <a:xfrm>
            <a:off x="1589508" y="1487417"/>
            <a:ext cx="2878976" cy="2812211"/>
          </a:xfrm>
          <a:prstGeom prst="rect">
            <a:avLst/>
          </a:prstGeom>
        </p:spPr>
      </p:pic>
      <p:sp>
        <p:nvSpPr>
          <p:cNvPr id="3" name="TextBox 2"/>
          <p:cNvSpPr txBox="1"/>
          <p:nvPr/>
        </p:nvSpPr>
        <p:spPr>
          <a:xfrm>
            <a:off x="556402" y="719199"/>
            <a:ext cx="4977443" cy="446276"/>
          </a:xfrm>
          <a:prstGeom prst="rect">
            <a:avLst/>
          </a:prstGeom>
          <a:noFill/>
        </p:spPr>
        <p:txBody>
          <a:bodyPr wrap="square" rtlCol="0">
            <a:spAutoFit/>
          </a:bodyPr>
          <a:lstStyle/>
          <a:p>
            <a:r>
              <a:rPr lang="en-US" sz="2300" spc="-5" dirty="0" smtClean="0">
                <a:solidFill>
                  <a:schemeClr val="accent1">
                    <a:lumMod val="75000"/>
                  </a:schemeClr>
                </a:solidFill>
                <a:latin typeface="Calibri"/>
                <a:cs typeface="Calibri"/>
              </a:rPr>
              <a:t>How</a:t>
            </a:r>
            <a:r>
              <a:rPr lang="en-US" sz="2300" b="1" dirty="0" smtClean="0"/>
              <a:t> </a:t>
            </a:r>
            <a:r>
              <a:rPr lang="en-US" sz="2300" spc="-5" dirty="0" smtClean="0">
                <a:solidFill>
                  <a:schemeClr val="accent1">
                    <a:lumMod val="75000"/>
                  </a:schemeClr>
                </a:solidFill>
                <a:latin typeface="Calibri"/>
                <a:cs typeface="Calibri"/>
              </a:rPr>
              <a:t>Many Bikes Rented By Season Wise</a:t>
            </a:r>
            <a:endParaRPr lang="en-US" sz="2300" spc="-5" dirty="0">
              <a:solidFill>
                <a:schemeClr val="accent1">
                  <a:lumMod val="75000"/>
                </a:schemeClr>
              </a:solidFill>
              <a:latin typeface="Calibri"/>
              <a:cs typeface="Calibri"/>
            </a:endParaRPr>
          </a:p>
        </p:txBody>
      </p:sp>
      <p:sp>
        <p:nvSpPr>
          <p:cNvPr id="4" name="TextBox 3"/>
          <p:cNvSpPr txBox="1"/>
          <p:nvPr/>
        </p:nvSpPr>
        <p:spPr>
          <a:xfrm>
            <a:off x="910084" y="4669446"/>
            <a:ext cx="4270077" cy="1661993"/>
          </a:xfrm>
          <a:prstGeom prst="rect">
            <a:avLst/>
          </a:prstGeom>
          <a:noFill/>
        </p:spPr>
        <p:txBody>
          <a:bodyPr wrap="square" rtlCol="0">
            <a:spAutoFit/>
          </a:bodyPr>
          <a:lstStyle/>
          <a:p>
            <a:r>
              <a:rPr lang="en-US" sz="2200" dirty="0" smtClean="0">
                <a:solidFill>
                  <a:schemeClr val="accent1">
                    <a:lumMod val="75000"/>
                  </a:schemeClr>
                </a:solidFill>
              </a:rPr>
              <a:t>As Per The Chart</a:t>
            </a:r>
          </a:p>
          <a:p>
            <a:pPr marL="285750" indent="-285750">
              <a:buFont typeface="Arial" panose="020B0604020202020204" pitchFamily="34" charset="0"/>
              <a:buChar char="•"/>
            </a:pPr>
            <a:r>
              <a:rPr lang="en-US" sz="2000" dirty="0" smtClean="0">
                <a:solidFill>
                  <a:schemeClr val="accent1">
                    <a:lumMod val="75000"/>
                  </a:schemeClr>
                </a:solidFill>
              </a:rPr>
              <a:t>Summer 25.21% of total bike rented</a:t>
            </a:r>
          </a:p>
          <a:p>
            <a:pPr marL="285750" indent="-285750">
              <a:buFont typeface="Arial" panose="020B0604020202020204" pitchFamily="34" charset="0"/>
              <a:buChar char="•"/>
            </a:pPr>
            <a:r>
              <a:rPr lang="en-US" sz="2000" dirty="0" smtClean="0">
                <a:solidFill>
                  <a:schemeClr val="accent1">
                    <a:lumMod val="75000"/>
                  </a:schemeClr>
                </a:solidFill>
              </a:rPr>
              <a:t>Winter 24.66 of total bike rented</a:t>
            </a:r>
          </a:p>
          <a:p>
            <a:pPr marL="285750" indent="-285750">
              <a:buFont typeface="Arial" panose="020B0604020202020204" pitchFamily="34" charset="0"/>
              <a:buChar char="•"/>
            </a:pPr>
            <a:r>
              <a:rPr lang="en-US" sz="2000" dirty="0" smtClean="0">
                <a:solidFill>
                  <a:schemeClr val="accent1">
                    <a:lumMod val="75000"/>
                  </a:schemeClr>
                </a:solidFill>
              </a:rPr>
              <a:t>Spring 25.21 of total bike rented</a:t>
            </a:r>
          </a:p>
          <a:p>
            <a:pPr marL="285750" indent="-285750">
              <a:buFont typeface="Arial" panose="020B0604020202020204" pitchFamily="34" charset="0"/>
              <a:buChar char="•"/>
            </a:pPr>
            <a:r>
              <a:rPr lang="en-US" sz="2000" dirty="0" smtClean="0">
                <a:solidFill>
                  <a:schemeClr val="accent1">
                    <a:lumMod val="75000"/>
                  </a:schemeClr>
                </a:solidFill>
              </a:rPr>
              <a:t>Autumn 24.93 of total bike rented</a:t>
            </a:r>
            <a:endParaRPr lang="en-US" sz="2000" dirty="0">
              <a:solidFill>
                <a:schemeClr val="accent1">
                  <a:lumMod val="75000"/>
                </a:schemeClr>
              </a:solidFill>
            </a:endParaRPr>
          </a:p>
        </p:txBody>
      </p:sp>
      <p:sp>
        <p:nvSpPr>
          <p:cNvPr id="6" name="TextBox 5"/>
          <p:cNvSpPr txBox="1"/>
          <p:nvPr/>
        </p:nvSpPr>
        <p:spPr>
          <a:xfrm>
            <a:off x="5533845" y="719199"/>
            <a:ext cx="6586268" cy="800219"/>
          </a:xfrm>
          <a:prstGeom prst="rect">
            <a:avLst/>
          </a:prstGeom>
          <a:noFill/>
        </p:spPr>
        <p:txBody>
          <a:bodyPr wrap="square" rtlCol="0">
            <a:spAutoFit/>
          </a:bodyPr>
          <a:lstStyle>
            <a:defPPr>
              <a:defRPr lang="en-US"/>
            </a:defPPr>
            <a:lvl1pPr>
              <a:defRPr sz="2300" spc="-5">
                <a:solidFill>
                  <a:schemeClr val="accent1">
                    <a:lumMod val="75000"/>
                  </a:schemeClr>
                </a:solidFill>
                <a:latin typeface="Calibri"/>
                <a:cs typeface="Calibri"/>
              </a:defRPr>
            </a:lvl1pPr>
          </a:lstStyle>
          <a:p>
            <a:r>
              <a:rPr lang="en-US" dirty="0" smtClean="0"/>
              <a:t>Which Season Has Maximum Number Of Bikes Rented</a:t>
            </a:r>
          </a:p>
          <a:p>
            <a:endParaRPr lang="en-IN" dirty="0"/>
          </a:p>
        </p:txBody>
      </p:sp>
      <p:pic>
        <p:nvPicPr>
          <p:cNvPr id="7" name="Picture 6"/>
          <p:cNvPicPr>
            <a:picLocks noChangeAspect="1"/>
          </p:cNvPicPr>
          <p:nvPr/>
        </p:nvPicPr>
        <p:blipFill rotWithShape="1">
          <a:blip r:embed="rId3"/>
          <a:srcRect l="634" t="1057" r="476"/>
          <a:stretch/>
        </p:blipFill>
        <p:spPr>
          <a:xfrm>
            <a:off x="6107501" y="1449238"/>
            <a:ext cx="5374258" cy="2803158"/>
          </a:xfrm>
          <a:prstGeom prst="rect">
            <a:avLst/>
          </a:prstGeom>
        </p:spPr>
      </p:pic>
      <p:sp>
        <p:nvSpPr>
          <p:cNvPr id="8" name="TextBox 7"/>
          <p:cNvSpPr txBox="1"/>
          <p:nvPr/>
        </p:nvSpPr>
        <p:spPr>
          <a:xfrm>
            <a:off x="5969480" y="4848997"/>
            <a:ext cx="5745192" cy="1107996"/>
          </a:xfrm>
          <a:prstGeom prst="rect">
            <a:avLst/>
          </a:prstGeom>
          <a:noFill/>
        </p:spPr>
        <p:txBody>
          <a:bodyPr wrap="square" rtlCol="0">
            <a:spAutoFit/>
          </a:bodyPr>
          <a:lstStyle>
            <a:defPPr>
              <a:defRPr lang="en-US"/>
            </a:defPPr>
            <a:lvl1pPr>
              <a:defRPr sz="2200">
                <a:solidFill>
                  <a:schemeClr val="accent1">
                    <a:lumMod val="75000"/>
                  </a:schemeClr>
                </a:solidFill>
              </a:defRPr>
            </a:lvl1pPr>
          </a:lstStyle>
          <a:p>
            <a:r>
              <a:rPr lang="en-US" dirty="0" smtClean="0"/>
              <a:t>People would like to rent bike mostly in summer season followed by autumn.</a:t>
            </a:r>
          </a:p>
          <a:p>
            <a:endParaRPr lang="en-IN" dirty="0"/>
          </a:p>
        </p:txBody>
      </p:sp>
    </p:spTree>
    <p:extLst>
      <p:ext uri="{BB962C8B-B14F-4D97-AF65-F5344CB8AC3E}">
        <p14:creationId xmlns:p14="http://schemas.microsoft.com/office/powerpoint/2010/main" val="373065524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Override1.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docProps/app.xml><?xml version="1.0" encoding="utf-8"?>
<Properties xmlns="http://schemas.openxmlformats.org/officeDocument/2006/extended-properties" xmlns:vt="http://schemas.openxmlformats.org/officeDocument/2006/docPropsVTypes">
  <Template/>
  <TotalTime>310</TotalTime>
  <Words>1738</Words>
  <Application>Microsoft Office PowerPoint</Application>
  <PresentationFormat>Widescreen</PresentationFormat>
  <Paragraphs>284</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Arial Black</vt:lpstr>
      <vt:lpstr>Arial MT</vt:lpstr>
      <vt:lpstr>Calibri</vt:lpstr>
      <vt:lpstr>Calibri Light</vt:lpstr>
      <vt:lpstr>Mangal</vt:lpstr>
      <vt:lpstr>Trebuchet MS</vt:lpstr>
      <vt:lpstr>Verdana</vt:lpstr>
      <vt:lpstr>Wingdings</vt:lpstr>
      <vt:lpstr>Wingdings 3</vt:lpstr>
      <vt:lpstr>Slice</vt:lpstr>
      <vt:lpstr>Capstone Project Seoul Bike Sharing  Demand Prediction</vt:lpstr>
      <vt:lpstr>PowerPoint Presentation</vt:lpstr>
      <vt:lpstr>BUSINESS UNDERSTANDING</vt:lpstr>
      <vt:lpstr>DATA SUMMARY</vt:lpstr>
      <vt:lpstr>DATA SUMMARY</vt:lpstr>
      <vt:lpstr>FEATURE TYPES</vt:lpstr>
      <vt:lpstr>FEATURE SUMMARY</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Seoul Bike Sharing  Demand Prediction</dc:title>
  <dc:creator>mRunal</dc:creator>
  <cp:lastModifiedBy>mRunal</cp:lastModifiedBy>
  <cp:revision>27</cp:revision>
  <dcterms:created xsi:type="dcterms:W3CDTF">2022-08-04T04:47:25Z</dcterms:created>
  <dcterms:modified xsi:type="dcterms:W3CDTF">2022-08-04T09:58:00Z</dcterms:modified>
</cp:coreProperties>
</file>