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RcEfJJRXNxN/6lqRdyj+nJPCW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8"/>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207325"/>
            <a:ext cx="8512500" cy="277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3200">
                <a:solidFill>
                  <a:srgbClr val="CC0000"/>
                </a:solidFill>
                <a:latin typeface="Montserrat"/>
                <a:ea typeface="Montserrat"/>
                <a:cs typeface="Montserrat"/>
                <a:sym typeface="Montserrat"/>
              </a:rPr>
              <a:t> </a:t>
            </a:r>
            <a:r>
              <a:rPr b="1" lang="en-IN" sz="5800">
                <a:solidFill>
                  <a:srgbClr val="CC0000"/>
                </a:solidFill>
                <a:latin typeface="Arial"/>
                <a:ea typeface="Arial"/>
                <a:cs typeface="Arial"/>
                <a:sym typeface="Arial"/>
              </a:rPr>
              <a:t>Capstone Project - EDA </a:t>
            </a:r>
            <a:br>
              <a:rPr b="1" lang="en-IN" sz="5800">
                <a:solidFill>
                  <a:srgbClr val="CC0000"/>
                </a:solidFill>
                <a:latin typeface="Arial"/>
                <a:ea typeface="Arial"/>
                <a:cs typeface="Arial"/>
                <a:sym typeface="Arial"/>
              </a:rPr>
            </a:br>
            <a:r>
              <a:rPr b="1" lang="en-IN" sz="5000">
                <a:solidFill>
                  <a:schemeClr val="lt1"/>
                </a:solidFill>
                <a:latin typeface="Arial"/>
                <a:ea typeface="Arial"/>
                <a:cs typeface="Arial"/>
                <a:sym typeface="Arial"/>
              </a:rPr>
              <a:t>Hotel Booking Analysis </a:t>
            </a:r>
            <a:endParaRPr b="1" sz="5000">
              <a:solidFill>
                <a:schemeClr val="lt1"/>
              </a:solidFill>
              <a:latin typeface="Arial"/>
              <a:ea typeface="Arial"/>
              <a:cs typeface="Arial"/>
              <a:sym typeface="Arial"/>
            </a:endParaRPr>
          </a:p>
          <a:p>
            <a:pPr indent="0" lvl="0" marL="0" rtl="0" algn="ctr">
              <a:lnSpc>
                <a:spcPct val="100000"/>
              </a:lnSpc>
              <a:spcBef>
                <a:spcPts val="0"/>
              </a:spcBef>
              <a:spcAft>
                <a:spcPts val="0"/>
              </a:spcAft>
              <a:buSzPts val="5200"/>
              <a:buNone/>
            </a:pPr>
            <a:r>
              <a:t/>
            </a:r>
            <a:endParaRPr b="1" sz="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00">
              <a:solidFill>
                <a:schemeClr val="lt1"/>
              </a:solidFill>
              <a:latin typeface="Montserrat"/>
              <a:ea typeface="Montserrat"/>
              <a:cs typeface="Montserrat"/>
              <a:sym typeface="Montserrat"/>
            </a:endParaRPr>
          </a:p>
        </p:txBody>
      </p:sp>
      <p:sp>
        <p:nvSpPr>
          <p:cNvPr id="56" name="Google Shape;56;p1"/>
          <p:cNvSpPr txBox="1"/>
          <p:nvPr/>
        </p:nvSpPr>
        <p:spPr>
          <a:xfrm>
            <a:off x="1414725" y="2343700"/>
            <a:ext cx="5943600" cy="253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3500" u="none" cap="none" strike="noStrike">
                <a:solidFill>
                  <a:srgbClr val="FF0000"/>
                </a:solidFill>
                <a:latin typeface="Arial"/>
                <a:ea typeface="Arial"/>
                <a:cs typeface="Arial"/>
                <a:sym typeface="Arial"/>
              </a:rPr>
              <a:t>Team Members</a:t>
            </a:r>
            <a:endParaRPr sz="1300"/>
          </a:p>
          <a:p>
            <a:pPr indent="0" lvl="0" marL="0" marR="0" rtl="0" algn="ctr">
              <a:lnSpc>
                <a:spcPct val="100000"/>
              </a:lnSpc>
              <a:spcBef>
                <a:spcPts val="0"/>
              </a:spcBef>
              <a:spcAft>
                <a:spcPts val="0"/>
              </a:spcAft>
              <a:buNone/>
            </a:pPr>
            <a:r>
              <a:rPr b="0" i="0" lang="en-IN" sz="3100" u="none" cap="none" strike="noStrike">
                <a:solidFill>
                  <a:srgbClr val="000000"/>
                </a:solidFill>
                <a:latin typeface="Arial"/>
                <a:ea typeface="Arial"/>
                <a:cs typeface="Arial"/>
                <a:sym typeface="Arial"/>
              </a:rPr>
              <a:t>Mohit Jain , </a:t>
            </a:r>
            <a:endParaRPr sz="1300"/>
          </a:p>
          <a:p>
            <a:pPr indent="0" lvl="0" marL="0" marR="0" rtl="0" algn="ctr">
              <a:lnSpc>
                <a:spcPct val="100000"/>
              </a:lnSpc>
              <a:spcBef>
                <a:spcPts val="0"/>
              </a:spcBef>
              <a:spcAft>
                <a:spcPts val="0"/>
              </a:spcAft>
              <a:buNone/>
            </a:pPr>
            <a:r>
              <a:rPr b="0" i="0" lang="en-IN" sz="3100" u="none" cap="none" strike="noStrike">
                <a:solidFill>
                  <a:srgbClr val="000000"/>
                </a:solidFill>
                <a:latin typeface="Arial"/>
                <a:ea typeface="Arial"/>
                <a:cs typeface="Arial"/>
                <a:sym typeface="Arial"/>
              </a:rPr>
              <a:t>Chetan Patil , </a:t>
            </a:r>
            <a:endParaRPr sz="1300"/>
          </a:p>
          <a:p>
            <a:pPr indent="0" lvl="0" marL="0" marR="0" rtl="0" algn="ctr">
              <a:lnSpc>
                <a:spcPct val="100000"/>
              </a:lnSpc>
              <a:spcBef>
                <a:spcPts val="0"/>
              </a:spcBef>
              <a:spcAft>
                <a:spcPts val="0"/>
              </a:spcAft>
              <a:buNone/>
            </a:pPr>
            <a:r>
              <a:rPr b="0" i="0" lang="en-IN" sz="3100" u="none" cap="none" strike="noStrike">
                <a:solidFill>
                  <a:srgbClr val="000000"/>
                </a:solidFill>
                <a:latin typeface="Arial"/>
                <a:ea typeface="Arial"/>
                <a:cs typeface="Arial"/>
                <a:sym typeface="Arial"/>
              </a:rPr>
              <a:t>Rajesh Patil , </a:t>
            </a:r>
            <a:endParaRPr sz="1300"/>
          </a:p>
          <a:p>
            <a:pPr indent="0" lvl="0" marL="0" marR="0" rtl="0" algn="ctr">
              <a:lnSpc>
                <a:spcPct val="100000"/>
              </a:lnSpc>
              <a:spcBef>
                <a:spcPts val="0"/>
              </a:spcBef>
              <a:spcAft>
                <a:spcPts val="0"/>
              </a:spcAft>
              <a:buNone/>
            </a:pPr>
            <a:r>
              <a:rPr b="0" i="0" lang="en-IN" sz="3100" u="none" cap="none" strike="noStrike">
                <a:solidFill>
                  <a:srgbClr val="000000"/>
                </a:solidFill>
                <a:latin typeface="Arial"/>
                <a:ea typeface="Arial"/>
                <a:cs typeface="Arial"/>
                <a:sym typeface="Arial"/>
              </a:rPr>
              <a:t>Siddharth D Choury </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11700" y="0"/>
            <a:ext cx="8520600" cy="73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Arial"/>
                <a:ea typeface="Arial"/>
                <a:cs typeface="Arial"/>
                <a:sym typeface="Arial"/>
              </a:rPr>
              <a:t>Data Representing the Type of the Hotel Preferred</a:t>
            </a:r>
            <a:endParaRPr b="1" sz="2400">
              <a:latin typeface="Arial"/>
              <a:ea typeface="Arial"/>
              <a:cs typeface="Arial"/>
              <a:sym typeface="Arial"/>
            </a:endParaRPr>
          </a:p>
        </p:txBody>
      </p:sp>
      <p:pic>
        <p:nvPicPr>
          <p:cNvPr id="108" name="Google Shape;108;p10"/>
          <p:cNvPicPr preferRelativeResize="0"/>
          <p:nvPr/>
        </p:nvPicPr>
        <p:blipFill rotWithShape="1">
          <a:blip r:embed="rId3">
            <a:alphaModFix/>
          </a:blip>
          <a:srcRect b="0" l="0" r="0" t="0"/>
          <a:stretch/>
        </p:blipFill>
        <p:spPr>
          <a:xfrm>
            <a:off x="721932" y="743788"/>
            <a:ext cx="3286125" cy="3181350"/>
          </a:xfrm>
          <a:prstGeom prst="rect">
            <a:avLst/>
          </a:prstGeom>
          <a:noFill/>
          <a:ln>
            <a:noFill/>
          </a:ln>
        </p:spPr>
      </p:pic>
      <p:pic>
        <p:nvPicPr>
          <p:cNvPr id="109" name="Google Shape;109;p10"/>
          <p:cNvPicPr preferRelativeResize="0"/>
          <p:nvPr/>
        </p:nvPicPr>
        <p:blipFill rotWithShape="1">
          <a:blip r:embed="rId4">
            <a:alphaModFix/>
          </a:blip>
          <a:srcRect b="0" l="0" r="0" t="0"/>
          <a:stretch/>
        </p:blipFill>
        <p:spPr>
          <a:xfrm>
            <a:off x="4474421" y="1018126"/>
            <a:ext cx="3611216" cy="2632674"/>
          </a:xfrm>
          <a:prstGeom prst="rect">
            <a:avLst/>
          </a:prstGeom>
          <a:noFill/>
          <a:ln>
            <a:noFill/>
          </a:ln>
        </p:spPr>
      </p:pic>
      <p:sp>
        <p:nvSpPr>
          <p:cNvPr id="110" name="Google Shape;110;p10"/>
          <p:cNvSpPr txBox="1"/>
          <p:nvPr/>
        </p:nvSpPr>
        <p:spPr>
          <a:xfrm>
            <a:off x="604299" y="4166483"/>
            <a:ext cx="793540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Interpretation-</a:t>
            </a:r>
            <a:r>
              <a:rPr b="0" i="0" lang="en-IN" sz="1400" u="none" cap="none" strike="noStrike">
                <a:solidFill>
                  <a:srgbClr val="000000"/>
                </a:solidFill>
                <a:latin typeface="Times New Roman"/>
                <a:ea typeface="Times New Roman"/>
                <a:cs typeface="Times New Roman"/>
                <a:sym typeface="Times New Roman"/>
              </a:rPr>
              <a:t>The Above Chart Represents the Type of the Hotel Preferred by the Visitors , after analysing the given data set we can conclude that 66% of the visitors prefer the City Hotel as compared to 34% of the Visitors who are inclined towards the Resort Hotel.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Heat Map Showing the Correlation Between Given Data Sets</a:t>
            </a:r>
            <a:endParaRPr b="1" sz="2400">
              <a:latin typeface="Times New Roman"/>
              <a:ea typeface="Times New Roman"/>
              <a:cs typeface="Times New Roman"/>
              <a:sym typeface="Times New Roman"/>
            </a:endParaRPr>
          </a:p>
        </p:txBody>
      </p:sp>
      <p:sp>
        <p:nvSpPr>
          <p:cNvPr id="116" name="Google Shape;116;p11"/>
          <p:cNvSpPr txBox="1"/>
          <p:nvPr>
            <p:ph idx="1" type="body"/>
          </p:nvPr>
        </p:nvSpPr>
        <p:spPr>
          <a:xfrm>
            <a:off x="407115" y="4311986"/>
            <a:ext cx="8520600" cy="386489"/>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IN" sz="1400">
                <a:solidFill>
                  <a:schemeClr val="dk1"/>
                </a:solidFill>
                <a:latin typeface="Times New Roman"/>
                <a:ea typeface="Times New Roman"/>
                <a:cs typeface="Times New Roman"/>
                <a:sym typeface="Times New Roman"/>
              </a:rPr>
              <a:t>Interpretation :</a:t>
            </a:r>
            <a:r>
              <a:rPr b="1" lang="en-IN" sz="1800">
                <a:latin typeface="Times New Roman"/>
                <a:ea typeface="Times New Roman"/>
                <a:cs typeface="Times New Roman"/>
                <a:sym typeface="Times New Roman"/>
              </a:rPr>
              <a:t>-</a:t>
            </a:r>
            <a:r>
              <a:rPr lang="en-IN" sz="1800">
                <a:latin typeface="Times New Roman"/>
                <a:ea typeface="Times New Roman"/>
                <a:cs typeface="Times New Roman"/>
                <a:sym typeface="Times New Roman"/>
              </a:rPr>
              <a:t> </a:t>
            </a:r>
            <a:r>
              <a:rPr lang="en-IN" sz="1400">
                <a:solidFill>
                  <a:srgbClr val="09272E"/>
                </a:solidFill>
                <a:latin typeface="Times New Roman"/>
                <a:ea typeface="Times New Roman"/>
                <a:cs typeface="Times New Roman"/>
                <a:sym typeface="Times New Roman"/>
              </a:rPr>
              <a:t>As per the Heat map it is clear that there is no such strong correlation between each variable of data set. All data set variable is independent of each other.</a:t>
            </a:r>
            <a:endParaRPr sz="1400">
              <a:solidFill>
                <a:srgbClr val="09272E"/>
              </a:solidFill>
              <a:latin typeface="Times New Roman"/>
              <a:ea typeface="Times New Roman"/>
              <a:cs typeface="Times New Roman"/>
              <a:sym typeface="Times New Roman"/>
            </a:endParaRPr>
          </a:p>
        </p:txBody>
      </p:sp>
      <p:pic>
        <p:nvPicPr>
          <p:cNvPr id="117" name="Google Shape;117;p11"/>
          <p:cNvPicPr preferRelativeResize="0"/>
          <p:nvPr/>
        </p:nvPicPr>
        <p:blipFill rotWithShape="1">
          <a:blip r:embed="rId3">
            <a:alphaModFix/>
          </a:blip>
          <a:srcRect b="0" l="0" r="0" t="0"/>
          <a:stretch/>
        </p:blipFill>
        <p:spPr>
          <a:xfrm>
            <a:off x="1619422" y="1084853"/>
            <a:ext cx="5905156" cy="35516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11700" y="186232"/>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the Countries wise Booking Status</a:t>
            </a:r>
            <a:endParaRPr b="1" sz="2400">
              <a:latin typeface="Times New Roman"/>
              <a:ea typeface="Times New Roman"/>
              <a:cs typeface="Times New Roman"/>
              <a:sym typeface="Times New Roman"/>
            </a:endParaRPr>
          </a:p>
        </p:txBody>
      </p:sp>
      <p:pic>
        <p:nvPicPr>
          <p:cNvPr id="123" name="Google Shape;123;p12"/>
          <p:cNvPicPr preferRelativeResize="0"/>
          <p:nvPr/>
        </p:nvPicPr>
        <p:blipFill rotWithShape="1">
          <a:blip r:embed="rId3">
            <a:alphaModFix/>
          </a:blip>
          <a:srcRect b="0" l="0" r="0" t="0"/>
          <a:stretch/>
        </p:blipFill>
        <p:spPr>
          <a:xfrm>
            <a:off x="1364311" y="671469"/>
            <a:ext cx="6415377" cy="2689100"/>
          </a:xfrm>
          <a:prstGeom prst="rect">
            <a:avLst/>
          </a:prstGeom>
          <a:noFill/>
          <a:ln>
            <a:noFill/>
          </a:ln>
        </p:spPr>
      </p:pic>
      <p:sp>
        <p:nvSpPr>
          <p:cNvPr id="124" name="Google Shape;124;p12"/>
          <p:cNvSpPr txBox="1"/>
          <p:nvPr/>
        </p:nvSpPr>
        <p:spPr>
          <a:xfrm>
            <a:off x="604298" y="3673758"/>
            <a:ext cx="7935402"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Interpretation-</a:t>
            </a:r>
            <a:r>
              <a:rPr b="0" i="0" lang="en-IN" sz="1400" u="none" cap="none" strike="noStrike">
                <a:solidFill>
                  <a:srgbClr val="000000"/>
                </a:solidFill>
                <a:latin typeface="Times New Roman"/>
                <a:ea typeface="Times New Roman"/>
                <a:cs typeface="Times New Roman"/>
                <a:sym typeface="Times New Roman"/>
              </a:rPr>
              <a:t>The Above Chart Represents the Country having Maximum Bookings , As per the given data set . Portugal is the country which has close to 50000 Bookings . There is a significant difference between booking status when compared the other countries. Portugal is having maximum bookings followed by the Great Britain with 10000+ , France , Spain etc. </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311700" y="231083"/>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Year Wise Booking Status</a:t>
            </a:r>
            <a:endParaRPr b="1" sz="2400">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b="0" l="0" r="0" t="0"/>
          <a:stretch/>
        </p:blipFill>
        <p:spPr>
          <a:xfrm>
            <a:off x="989162" y="803783"/>
            <a:ext cx="7010400" cy="3190875"/>
          </a:xfrm>
          <a:prstGeom prst="rect">
            <a:avLst/>
          </a:prstGeom>
          <a:noFill/>
          <a:ln>
            <a:noFill/>
          </a:ln>
        </p:spPr>
      </p:pic>
      <p:sp>
        <p:nvSpPr>
          <p:cNvPr id="131" name="Google Shape;131;p13"/>
          <p:cNvSpPr txBox="1"/>
          <p:nvPr/>
        </p:nvSpPr>
        <p:spPr>
          <a:xfrm>
            <a:off x="604299" y="4166483"/>
            <a:ext cx="7935402"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Interpretation-</a:t>
            </a:r>
            <a:r>
              <a:rPr b="0" i="0" lang="en-IN" sz="1400" u="none" cap="none" strike="noStrike">
                <a:solidFill>
                  <a:srgbClr val="000000"/>
                </a:solidFill>
                <a:latin typeface="Times New Roman"/>
                <a:ea typeface="Times New Roman"/>
                <a:cs typeface="Times New Roman"/>
                <a:sym typeface="Times New Roman"/>
              </a:rPr>
              <a:t>The Above Chart Represents the Type of the Hotel Preferred by the Visitors , The given graph is and Year wise comparison , where in we can find in 2016 , the bookings were maximum as compared the to year 2017 and 2015 , With Year 2015 saw the least number of bookings as compared to the other two years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4"/>
          <p:cNvPicPr preferRelativeResize="0"/>
          <p:nvPr/>
        </p:nvPicPr>
        <p:blipFill rotWithShape="1">
          <a:blip r:embed="rId3">
            <a:alphaModFix/>
          </a:blip>
          <a:srcRect b="0" l="0" r="0" t="0"/>
          <a:stretch/>
        </p:blipFill>
        <p:spPr>
          <a:xfrm>
            <a:off x="854365" y="634707"/>
            <a:ext cx="7010400" cy="3190875"/>
          </a:xfrm>
          <a:prstGeom prst="rect">
            <a:avLst/>
          </a:prstGeom>
          <a:noFill/>
          <a:ln>
            <a:noFill/>
          </a:ln>
        </p:spPr>
      </p:pic>
      <p:sp>
        <p:nvSpPr>
          <p:cNvPr id="137" name="Google Shape;137;p14"/>
          <p:cNvSpPr txBox="1"/>
          <p:nvPr>
            <p:ph type="title"/>
          </p:nvPr>
        </p:nvSpPr>
        <p:spPr>
          <a:xfrm>
            <a:off x="228899" y="213443"/>
            <a:ext cx="8686201" cy="5730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Yearly Booking Status – Segment Wise </a:t>
            </a:r>
            <a:endParaRPr b="1" sz="2400">
              <a:latin typeface="Times New Roman"/>
              <a:ea typeface="Times New Roman"/>
              <a:cs typeface="Times New Roman"/>
              <a:sym typeface="Times New Roman"/>
            </a:endParaRPr>
          </a:p>
        </p:txBody>
      </p:sp>
      <p:sp>
        <p:nvSpPr>
          <p:cNvPr id="138" name="Google Shape;138;p14"/>
          <p:cNvSpPr txBox="1"/>
          <p:nvPr/>
        </p:nvSpPr>
        <p:spPr>
          <a:xfrm>
            <a:off x="604298" y="3825582"/>
            <a:ext cx="7935402"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Interpretation-</a:t>
            </a:r>
            <a:r>
              <a:rPr b="0" i="0" lang="en-IN" sz="1400" u="none" cap="none" strike="noStrike">
                <a:solidFill>
                  <a:srgbClr val="000000"/>
                </a:solidFill>
                <a:latin typeface="Times New Roman"/>
                <a:ea typeface="Times New Roman"/>
                <a:cs typeface="Times New Roman"/>
                <a:sym typeface="Times New Roman"/>
              </a:rPr>
              <a:t>The Above Chart Represents the Yearly booking status as per the Market Segment , from the graph we can clearly see that the Corporate and Direct Consumers are having the least share as compared to the Online TA and Offline TA/TO</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205344"/>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 Monthly Booking Analysis </a:t>
            </a:r>
            <a:endParaRPr b="1" sz="2400">
              <a:latin typeface="Times New Roman"/>
              <a:ea typeface="Times New Roman"/>
              <a:cs typeface="Times New Roman"/>
              <a:sym typeface="Times New Roman"/>
            </a:endParaRPr>
          </a:p>
        </p:txBody>
      </p:sp>
      <p:sp>
        <p:nvSpPr>
          <p:cNvPr id="144" name="Google Shape;144;p15"/>
          <p:cNvSpPr txBox="1"/>
          <p:nvPr/>
        </p:nvSpPr>
        <p:spPr>
          <a:xfrm>
            <a:off x="707666" y="3714254"/>
            <a:ext cx="7935402" cy="888513"/>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Interpretation-</a:t>
            </a:r>
            <a:r>
              <a:rPr b="0" i="0" lang="en-IN" sz="1400" u="none" cap="none" strike="noStrike">
                <a:solidFill>
                  <a:srgbClr val="000000"/>
                </a:solidFill>
                <a:latin typeface="Times New Roman"/>
                <a:ea typeface="Times New Roman"/>
                <a:cs typeface="Times New Roman"/>
                <a:sym typeface="Times New Roman"/>
              </a:rPr>
              <a:t>The Above Chart Represents the Monthly Booking Analysis of the Hotel , August month shows the maximum booking , and January month shows the least booking .</a:t>
            </a:r>
            <a:endParaRPr b="0" i="0" sz="1400" u="none" cap="none" strike="noStrike">
              <a:solidFill>
                <a:srgbClr val="000000"/>
              </a:solidFill>
              <a:latin typeface="Times New Roman"/>
              <a:ea typeface="Times New Roman"/>
              <a:cs typeface="Times New Roman"/>
              <a:sym typeface="Times New Roman"/>
            </a:endParaRPr>
          </a:p>
        </p:txBody>
      </p:sp>
      <p:pic>
        <p:nvPicPr>
          <p:cNvPr id="145" name="Google Shape;145;p15"/>
          <p:cNvPicPr preferRelativeResize="0"/>
          <p:nvPr/>
        </p:nvPicPr>
        <p:blipFill rotWithShape="1">
          <a:blip r:embed="rId3">
            <a:alphaModFix/>
          </a:blip>
          <a:srcRect b="0" l="0" r="0" t="0"/>
          <a:stretch/>
        </p:blipFill>
        <p:spPr>
          <a:xfrm>
            <a:off x="422538" y="669240"/>
            <a:ext cx="8117163" cy="3011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the Room Type Preferred by the Visitors </a:t>
            </a:r>
            <a:endParaRPr b="1" sz="2400">
              <a:latin typeface="Times New Roman"/>
              <a:ea typeface="Times New Roman"/>
              <a:cs typeface="Times New Roman"/>
              <a:sym typeface="Times New Roman"/>
            </a:endParaRPr>
          </a:p>
        </p:txBody>
      </p:sp>
      <p:sp>
        <p:nvSpPr>
          <p:cNvPr id="151" name="Google Shape;151;p16"/>
          <p:cNvSpPr txBox="1"/>
          <p:nvPr>
            <p:ph idx="1" type="body"/>
          </p:nvPr>
        </p:nvSpPr>
        <p:spPr>
          <a:xfrm>
            <a:off x="311700" y="3904089"/>
            <a:ext cx="8520600" cy="946207"/>
          </a:xfrm>
          <a:prstGeom prst="rect">
            <a:avLst/>
          </a:prstGeom>
          <a:noFill/>
          <a:ln>
            <a:noFill/>
          </a:ln>
        </p:spPr>
        <p:txBody>
          <a:bodyPr anchorCtr="0" anchor="t" bIns="91425" lIns="91425" spcFirstLastPara="1" rIns="91425" wrap="square" tIns="91425">
            <a:noAutofit/>
          </a:bodyPr>
          <a:lstStyle/>
          <a:p>
            <a:pPr indent="0" lvl="0" marL="114300" rtl="0" algn="just">
              <a:lnSpc>
                <a:spcPct val="150000"/>
              </a:lnSpc>
              <a:spcBef>
                <a:spcPts val="0"/>
              </a:spcBef>
              <a:spcAft>
                <a:spcPts val="0"/>
              </a:spcAft>
              <a:buSzPts val="1800"/>
              <a:buNone/>
            </a:pPr>
            <a:r>
              <a:rPr b="1" lang="en-IN" sz="1600">
                <a:solidFill>
                  <a:schemeClr val="accent2"/>
                </a:solidFill>
                <a:latin typeface="Times New Roman"/>
                <a:ea typeface="Times New Roman"/>
                <a:cs typeface="Times New Roman"/>
                <a:sym typeface="Times New Roman"/>
              </a:rPr>
              <a:t>Interpretation:- </a:t>
            </a:r>
            <a:r>
              <a:rPr lang="en-IN" sz="1600">
                <a:solidFill>
                  <a:schemeClr val="accent2"/>
                </a:solidFill>
                <a:latin typeface="Times New Roman"/>
                <a:ea typeface="Times New Roman"/>
                <a:cs typeface="Times New Roman"/>
                <a:sym typeface="Times New Roman"/>
              </a:rPr>
              <a:t>From the Above graph we can clearly conclude that Room ‘A’ is preferred most of the time by the visitors followed by Room D and Room E. </a:t>
            </a:r>
            <a:endParaRPr sz="1600">
              <a:solidFill>
                <a:schemeClr val="accent2"/>
              </a:solidFill>
              <a:latin typeface="Times New Roman"/>
              <a:ea typeface="Times New Roman"/>
              <a:cs typeface="Times New Roman"/>
              <a:sym typeface="Times New Roman"/>
            </a:endParaRPr>
          </a:p>
        </p:txBody>
      </p:sp>
      <p:pic>
        <p:nvPicPr>
          <p:cNvPr id="152" name="Google Shape;152;p16"/>
          <p:cNvPicPr preferRelativeResize="0"/>
          <p:nvPr/>
        </p:nvPicPr>
        <p:blipFill rotWithShape="1">
          <a:blip r:embed="rId3">
            <a:alphaModFix/>
          </a:blip>
          <a:srcRect b="0" l="0" r="0" t="0"/>
          <a:stretch/>
        </p:blipFill>
        <p:spPr>
          <a:xfrm>
            <a:off x="1359674" y="1319213"/>
            <a:ext cx="6384896" cy="2505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The No. of Repeating Customers </a:t>
            </a:r>
            <a:endParaRPr b="1" sz="2400">
              <a:latin typeface="Times New Roman"/>
              <a:ea typeface="Times New Roman"/>
              <a:cs typeface="Times New Roman"/>
              <a:sym typeface="Times New Roman"/>
            </a:endParaRPr>
          </a:p>
        </p:txBody>
      </p:sp>
      <p:pic>
        <p:nvPicPr>
          <p:cNvPr id="158" name="Google Shape;158;p17"/>
          <p:cNvPicPr preferRelativeResize="0"/>
          <p:nvPr/>
        </p:nvPicPr>
        <p:blipFill rotWithShape="1">
          <a:blip r:embed="rId3">
            <a:alphaModFix/>
          </a:blip>
          <a:srcRect b="0" l="0" r="0" t="0"/>
          <a:stretch/>
        </p:blipFill>
        <p:spPr>
          <a:xfrm>
            <a:off x="486148" y="1193898"/>
            <a:ext cx="4483417" cy="2755703"/>
          </a:xfrm>
          <a:prstGeom prst="rect">
            <a:avLst/>
          </a:prstGeom>
          <a:noFill/>
          <a:ln>
            <a:noFill/>
          </a:ln>
        </p:spPr>
      </p:pic>
      <p:pic>
        <p:nvPicPr>
          <p:cNvPr id="159" name="Google Shape;159;p17"/>
          <p:cNvPicPr preferRelativeResize="0"/>
          <p:nvPr/>
        </p:nvPicPr>
        <p:blipFill rotWithShape="1">
          <a:blip r:embed="rId4">
            <a:alphaModFix/>
          </a:blip>
          <a:srcRect b="0" l="0" r="0" t="0"/>
          <a:stretch/>
        </p:blipFill>
        <p:spPr>
          <a:xfrm>
            <a:off x="5641946" y="1337474"/>
            <a:ext cx="2468549" cy="2468549"/>
          </a:xfrm>
          <a:prstGeom prst="rect">
            <a:avLst/>
          </a:prstGeom>
          <a:noFill/>
          <a:ln>
            <a:noFill/>
          </a:ln>
        </p:spPr>
      </p:pic>
      <p:sp>
        <p:nvSpPr>
          <p:cNvPr id="160" name="Google Shape;160;p17"/>
          <p:cNvSpPr txBox="1"/>
          <p:nvPr/>
        </p:nvSpPr>
        <p:spPr>
          <a:xfrm>
            <a:off x="731520" y="4079019"/>
            <a:ext cx="8100780"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Interpretation</a:t>
            </a:r>
            <a:r>
              <a:rPr b="0" i="0" lang="en-IN" sz="1400" u="none" cap="none" strike="noStrike">
                <a:solidFill>
                  <a:srgbClr val="000000"/>
                </a:solidFill>
                <a:latin typeface="Times New Roman"/>
                <a:ea typeface="Times New Roman"/>
                <a:cs typeface="Times New Roman"/>
                <a:sym typeface="Times New Roman"/>
              </a:rPr>
              <a:t>: This data represents the No. of the customers repeated , as from the graph it clearly indicated that 97% of the times the customers are not repeated and only 3% of the people come under the category of the repeated guest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11700" y="245825"/>
            <a:ext cx="8665323"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Repeated Guest – Segment Wise</a:t>
            </a:r>
            <a:endParaRPr b="1" sz="2400">
              <a:latin typeface="Times New Roman"/>
              <a:ea typeface="Times New Roman"/>
              <a:cs typeface="Times New Roman"/>
              <a:sym typeface="Times New Roman"/>
            </a:endParaRPr>
          </a:p>
        </p:txBody>
      </p:sp>
      <p:sp>
        <p:nvSpPr>
          <p:cNvPr id="166" name="Google Shape;166;p18"/>
          <p:cNvSpPr txBox="1"/>
          <p:nvPr>
            <p:ph idx="1" type="body"/>
          </p:nvPr>
        </p:nvSpPr>
        <p:spPr>
          <a:xfrm>
            <a:off x="456423" y="3756826"/>
            <a:ext cx="8520600" cy="945877"/>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b="1" lang="en-IN">
                <a:solidFill>
                  <a:schemeClr val="accent2"/>
                </a:solidFill>
                <a:latin typeface="Times New Roman"/>
                <a:ea typeface="Times New Roman"/>
                <a:cs typeface="Times New Roman"/>
                <a:sym typeface="Times New Roman"/>
              </a:rPr>
              <a:t>Interpretation : </a:t>
            </a:r>
            <a:r>
              <a:rPr lang="en-IN">
                <a:solidFill>
                  <a:schemeClr val="accent2"/>
                </a:solidFill>
                <a:latin typeface="Times New Roman"/>
                <a:ea typeface="Times New Roman"/>
                <a:cs typeface="Times New Roman"/>
                <a:sym typeface="Times New Roman"/>
              </a:rPr>
              <a:t>From the Above chart we can conclude that , Repeated Guest are mostly falling under the category of corporate segment followed by Direct and Online /Offline TA/TO . Where as Undefined and Aviation don’t have repeated Guest. </a:t>
            </a:r>
            <a:endParaRPr>
              <a:solidFill>
                <a:schemeClr val="accent2"/>
              </a:solidFill>
              <a:latin typeface="Times New Roman"/>
              <a:ea typeface="Times New Roman"/>
              <a:cs typeface="Times New Roman"/>
              <a:sym typeface="Times New Roman"/>
            </a:endParaRPr>
          </a:p>
        </p:txBody>
      </p:sp>
      <p:pic>
        <p:nvPicPr>
          <p:cNvPr id="167" name="Google Shape;167;p18"/>
          <p:cNvPicPr preferRelativeResize="0"/>
          <p:nvPr/>
        </p:nvPicPr>
        <p:blipFill rotWithShape="1">
          <a:blip r:embed="rId3">
            <a:alphaModFix/>
          </a:blip>
          <a:srcRect b="0" l="0" r="0" t="0"/>
          <a:stretch/>
        </p:blipFill>
        <p:spPr>
          <a:xfrm>
            <a:off x="231225" y="818525"/>
            <a:ext cx="8601075" cy="302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534337" y="278047"/>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Cancellation Status after Booking </a:t>
            </a:r>
            <a:endParaRPr b="1" sz="2400">
              <a:latin typeface="Times New Roman"/>
              <a:ea typeface="Times New Roman"/>
              <a:cs typeface="Times New Roman"/>
              <a:sym typeface="Times New Roman"/>
            </a:endParaRPr>
          </a:p>
        </p:txBody>
      </p:sp>
      <p:sp>
        <p:nvSpPr>
          <p:cNvPr id="173" name="Google Shape;173;p19"/>
          <p:cNvSpPr txBox="1"/>
          <p:nvPr>
            <p:ph idx="1" type="body"/>
          </p:nvPr>
        </p:nvSpPr>
        <p:spPr>
          <a:xfrm>
            <a:off x="271462" y="3784820"/>
            <a:ext cx="8520600" cy="1080633"/>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IN">
                <a:solidFill>
                  <a:schemeClr val="dk1"/>
                </a:solidFill>
                <a:latin typeface="Times New Roman"/>
                <a:ea typeface="Times New Roman"/>
                <a:cs typeface="Times New Roman"/>
                <a:sym typeface="Times New Roman"/>
              </a:rPr>
              <a:t>Interpretation: </a:t>
            </a:r>
            <a:r>
              <a:rPr lang="en-IN">
                <a:solidFill>
                  <a:schemeClr val="accent2"/>
                </a:solidFill>
                <a:latin typeface="Times New Roman"/>
                <a:ea typeface="Times New Roman"/>
                <a:cs typeface="Times New Roman"/>
                <a:sym typeface="Times New Roman"/>
              </a:rPr>
              <a:t>The above graph represents the cancellation happened after the booking , Year 2016 and 2017 , shows the maximum booking cancellation , and the least cancellations were happened in the year 2015.</a:t>
            </a:r>
            <a:endParaRPr>
              <a:solidFill>
                <a:schemeClr val="accent2"/>
              </a:solidFill>
              <a:latin typeface="Times New Roman"/>
              <a:ea typeface="Times New Roman"/>
              <a:cs typeface="Times New Roman"/>
              <a:sym typeface="Times New Roman"/>
            </a:endParaRPr>
          </a:p>
        </p:txBody>
      </p:sp>
      <p:pic>
        <p:nvPicPr>
          <p:cNvPr id="174" name="Google Shape;174;p19"/>
          <p:cNvPicPr preferRelativeResize="0"/>
          <p:nvPr/>
        </p:nvPicPr>
        <p:blipFill rotWithShape="1">
          <a:blip r:embed="rId3">
            <a:alphaModFix/>
          </a:blip>
          <a:srcRect b="0" l="0" r="0" t="0"/>
          <a:stretch/>
        </p:blipFill>
        <p:spPr>
          <a:xfrm>
            <a:off x="190987" y="838705"/>
            <a:ext cx="8601075" cy="26629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216800" y="280250"/>
            <a:ext cx="8520600" cy="99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500">
                <a:latin typeface="Arial"/>
                <a:ea typeface="Arial"/>
                <a:cs typeface="Arial"/>
                <a:sym typeface="Arial"/>
              </a:rPr>
              <a:t>Wha</a:t>
            </a:r>
            <a:r>
              <a:rPr b="1" lang="en-IN" sz="3500">
                <a:latin typeface="Arial"/>
                <a:ea typeface="Arial"/>
                <a:cs typeface="Arial"/>
                <a:sym typeface="Arial"/>
              </a:rPr>
              <a:t>t is Exploratory Data Analysis </a:t>
            </a:r>
            <a:endParaRPr b="1" sz="2900">
              <a:latin typeface="Arial"/>
              <a:ea typeface="Arial"/>
              <a:cs typeface="Arial"/>
              <a:sym typeface="Arial"/>
            </a:endParaRPr>
          </a:p>
        </p:txBody>
      </p:sp>
      <p:sp>
        <p:nvSpPr>
          <p:cNvPr id="62" name="Google Shape;62;p2"/>
          <p:cNvSpPr txBox="1"/>
          <p:nvPr>
            <p:ph idx="1" type="body"/>
          </p:nvPr>
        </p:nvSpPr>
        <p:spPr>
          <a:xfrm>
            <a:off x="311700" y="1587259"/>
            <a:ext cx="8520600" cy="2981615"/>
          </a:xfrm>
          <a:prstGeom prst="rect">
            <a:avLst/>
          </a:prstGeom>
          <a:noFill/>
          <a:ln>
            <a:noFill/>
          </a:ln>
        </p:spPr>
        <p:txBody>
          <a:bodyPr anchorCtr="0" anchor="t" bIns="91425" lIns="91425" spcFirstLastPara="1" rIns="91425" wrap="square" tIns="91425">
            <a:noAutofit/>
          </a:bodyPr>
          <a:lstStyle/>
          <a:p>
            <a:pPr indent="0" lvl="0" marL="114300" rtl="0" algn="just">
              <a:lnSpc>
                <a:spcPct val="150000"/>
              </a:lnSpc>
              <a:spcBef>
                <a:spcPts val="0"/>
              </a:spcBef>
              <a:spcAft>
                <a:spcPts val="0"/>
              </a:spcAft>
              <a:buSzPts val="1800"/>
              <a:buNone/>
            </a:pPr>
            <a:r>
              <a:rPr b="1" i="0" lang="en-IN" sz="2000">
                <a:solidFill>
                  <a:srgbClr val="202124"/>
                </a:solidFill>
                <a:latin typeface="Times New Roman"/>
                <a:ea typeface="Times New Roman"/>
                <a:cs typeface="Times New Roman"/>
                <a:sym typeface="Times New Roman"/>
              </a:rPr>
              <a:t>Exploratory Data Analysis </a:t>
            </a:r>
            <a:r>
              <a:rPr b="0" i="0" lang="en-IN" sz="2000">
                <a:solidFill>
                  <a:srgbClr val="202124"/>
                </a:solidFill>
                <a:latin typeface="Times New Roman"/>
                <a:ea typeface="Times New Roman"/>
                <a:cs typeface="Times New Roman"/>
                <a:sym typeface="Times New Roman"/>
              </a:rPr>
              <a:t>is one of the most efficient method used to </a:t>
            </a:r>
            <a:r>
              <a:rPr b="1" i="0" lang="en-IN" sz="2000">
                <a:solidFill>
                  <a:srgbClr val="202124"/>
                </a:solidFill>
                <a:latin typeface="Times New Roman"/>
                <a:ea typeface="Times New Roman"/>
                <a:cs typeface="Times New Roman"/>
                <a:sym typeface="Times New Roman"/>
              </a:rPr>
              <a:t>Analyse the given data sets </a:t>
            </a:r>
            <a:r>
              <a:rPr b="0" i="0" lang="en-IN" sz="2000">
                <a:solidFill>
                  <a:srgbClr val="202124"/>
                </a:solidFill>
                <a:latin typeface="Times New Roman"/>
                <a:ea typeface="Times New Roman"/>
                <a:cs typeface="Times New Roman"/>
                <a:sym typeface="Times New Roman"/>
              </a:rPr>
              <a:t>, Using th</a:t>
            </a:r>
            <a:r>
              <a:rPr lang="en-IN" sz="2000">
                <a:solidFill>
                  <a:srgbClr val="202124"/>
                </a:solidFill>
                <a:latin typeface="Times New Roman"/>
                <a:ea typeface="Times New Roman"/>
                <a:cs typeface="Times New Roman"/>
                <a:sym typeface="Times New Roman"/>
              </a:rPr>
              <a:t>e exploratory data analysis we can summarize the characteristics of the data sets which are important and in this EDA Capstone Project we have made use of  the statistical graphs and the other visualization methods </a:t>
            </a:r>
            <a:endParaRPr b="0" i="0" sz="2000">
              <a:solidFill>
                <a:srgbClr val="202124"/>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20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271462" y="573069"/>
            <a:ext cx="8728932"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000">
                <a:solidFill>
                  <a:schemeClr val="dk1"/>
                </a:solidFill>
                <a:latin typeface="Times New Roman"/>
                <a:ea typeface="Times New Roman"/>
                <a:cs typeface="Times New Roman"/>
                <a:sym typeface="Times New Roman"/>
              </a:rPr>
              <a:t>Data represents the cancellation happened after the booking – Segment Wise </a:t>
            </a:r>
            <a:endParaRPr b="1" sz="2000">
              <a:solidFill>
                <a:schemeClr val="dk1"/>
              </a:solidFill>
            </a:endParaRPr>
          </a:p>
        </p:txBody>
      </p:sp>
      <p:pic>
        <p:nvPicPr>
          <p:cNvPr id="180" name="Google Shape;180;p20"/>
          <p:cNvPicPr preferRelativeResize="0"/>
          <p:nvPr/>
        </p:nvPicPr>
        <p:blipFill rotWithShape="1">
          <a:blip r:embed="rId3">
            <a:alphaModFix/>
          </a:blip>
          <a:srcRect b="0" l="0" r="0" t="0"/>
          <a:stretch/>
        </p:blipFill>
        <p:spPr>
          <a:xfrm>
            <a:off x="103368" y="1218539"/>
            <a:ext cx="8728932" cy="2493511"/>
          </a:xfrm>
          <a:prstGeom prst="rect">
            <a:avLst/>
          </a:prstGeom>
          <a:noFill/>
          <a:ln>
            <a:noFill/>
          </a:ln>
        </p:spPr>
      </p:pic>
      <p:sp>
        <p:nvSpPr>
          <p:cNvPr id="181" name="Google Shape;181;p20"/>
          <p:cNvSpPr txBox="1"/>
          <p:nvPr/>
        </p:nvSpPr>
        <p:spPr>
          <a:xfrm>
            <a:off x="271462" y="3784820"/>
            <a:ext cx="8520600" cy="1080633"/>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IN" sz="1600" u="none" cap="none" strike="noStrike">
                <a:solidFill>
                  <a:srgbClr val="09272E"/>
                </a:solidFill>
                <a:latin typeface="Times New Roman"/>
                <a:ea typeface="Times New Roman"/>
                <a:cs typeface="Times New Roman"/>
                <a:sym typeface="Times New Roman"/>
              </a:rPr>
              <a:t>Interpretation</a:t>
            </a:r>
            <a:r>
              <a:rPr b="1" i="0" lang="en-IN" sz="1800" u="none" cap="none" strike="noStrike">
                <a:solidFill>
                  <a:schemeClr val="dk1"/>
                </a:solidFill>
                <a:latin typeface="Times New Roman"/>
                <a:ea typeface="Times New Roman"/>
                <a:cs typeface="Times New Roman"/>
                <a:sym typeface="Times New Roman"/>
              </a:rPr>
              <a:t>: </a:t>
            </a:r>
            <a:r>
              <a:rPr b="0" i="0" lang="en-IN" sz="1800" u="none" cap="none" strike="noStrike">
                <a:solidFill>
                  <a:schemeClr val="accent2"/>
                </a:solidFill>
                <a:latin typeface="Times New Roman"/>
                <a:ea typeface="Times New Roman"/>
                <a:cs typeface="Times New Roman"/>
                <a:sym typeface="Times New Roman"/>
              </a:rPr>
              <a:t>The above graph represents the cancellation happened after the booking , according to the segment , Online TA and Offline TA followed by the Groups forms the basis for the maximum cancellations. </a:t>
            </a:r>
            <a:endParaRPr b="0" i="0" sz="18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Graph Representing the Average Daily Rate </a:t>
            </a:r>
            <a:endParaRPr b="1" sz="2400">
              <a:latin typeface="Times New Roman"/>
              <a:ea typeface="Times New Roman"/>
              <a:cs typeface="Times New Roman"/>
              <a:sym typeface="Times New Roman"/>
            </a:endParaRPr>
          </a:p>
        </p:txBody>
      </p:sp>
      <p:pic>
        <p:nvPicPr>
          <p:cNvPr id="187" name="Google Shape;187;p21"/>
          <p:cNvPicPr preferRelativeResize="0"/>
          <p:nvPr/>
        </p:nvPicPr>
        <p:blipFill rotWithShape="1">
          <a:blip r:embed="rId3">
            <a:alphaModFix/>
          </a:blip>
          <a:srcRect b="0" l="0" r="0" t="0"/>
          <a:stretch/>
        </p:blipFill>
        <p:spPr>
          <a:xfrm>
            <a:off x="323850" y="1057275"/>
            <a:ext cx="8496300" cy="3028950"/>
          </a:xfrm>
          <a:prstGeom prst="rect">
            <a:avLst/>
          </a:prstGeom>
          <a:noFill/>
          <a:ln>
            <a:noFill/>
          </a:ln>
        </p:spPr>
      </p:pic>
      <p:sp>
        <p:nvSpPr>
          <p:cNvPr id="188" name="Google Shape;188;p21"/>
          <p:cNvSpPr txBox="1"/>
          <p:nvPr/>
        </p:nvSpPr>
        <p:spPr>
          <a:xfrm>
            <a:off x="858741" y="4086225"/>
            <a:ext cx="7569642"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Interpretation : </a:t>
            </a:r>
            <a:r>
              <a:rPr b="0" i="0" lang="en-IN" sz="1400" u="none" cap="none" strike="noStrike">
                <a:solidFill>
                  <a:srgbClr val="000000"/>
                </a:solidFill>
                <a:latin typeface="Times New Roman"/>
                <a:ea typeface="Times New Roman"/>
                <a:cs typeface="Times New Roman"/>
                <a:sym typeface="Times New Roman"/>
              </a:rPr>
              <a:t>This graph represents the Average Daily rate according to the market segment , where Direct and Online TA forms the basis for maximum Average rate and Complementary are the least .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000">
                <a:latin typeface="Times New Roman"/>
                <a:ea typeface="Times New Roman"/>
                <a:cs typeface="Times New Roman"/>
                <a:sym typeface="Times New Roman"/>
              </a:rPr>
              <a:t>Data Chart Representing the Lead time Distribution </a:t>
            </a:r>
            <a:endParaRPr b="1" sz="2000">
              <a:latin typeface="Times New Roman"/>
              <a:ea typeface="Times New Roman"/>
              <a:cs typeface="Times New Roman"/>
              <a:sym typeface="Times New Roman"/>
            </a:endParaRPr>
          </a:p>
        </p:txBody>
      </p:sp>
      <p:pic>
        <p:nvPicPr>
          <p:cNvPr id="194" name="Google Shape;194;p22"/>
          <p:cNvPicPr preferRelativeResize="0"/>
          <p:nvPr/>
        </p:nvPicPr>
        <p:blipFill rotWithShape="1">
          <a:blip r:embed="rId3">
            <a:alphaModFix/>
          </a:blip>
          <a:srcRect b="0" l="0" r="0" t="0"/>
          <a:stretch/>
        </p:blipFill>
        <p:spPr>
          <a:xfrm>
            <a:off x="937674" y="1017725"/>
            <a:ext cx="6790994" cy="2862512"/>
          </a:xfrm>
          <a:prstGeom prst="rect">
            <a:avLst/>
          </a:prstGeom>
          <a:noFill/>
          <a:ln>
            <a:noFill/>
          </a:ln>
        </p:spPr>
      </p:pic>
      <p:sp>
        <p:nvSpPr>
          <p:cNvPr id="195" name="Google Shape;195;p22"/>
          <p:cNvSpPr txBox="1"/>
          <p:nvPr/>
        </p:nvSpPr>
        <p:spPr>
          <a:xfrm>
            <a:off x="858741" y="4086225"/>
            <a:ext cx="7569642"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Interpretation :</a:t>
            </a:r>
            <a:r>
              <a:rPr b="0" i="0" lang="en-IN" sz="1400" u="none" cap="none" strike="noStrike">
                <a:solidFill>
                  <a:srgbClr val="000000"/>
                </a:solidFill>
                <a:latin typeface="Times New Roman"/>
                <a:ea typeface="Times New Roman"/>
                <a:cs typeface="Times New Roman"/>
                <a:sym typeface="Times New Roman"/>
              </a:rPr>
              <a:t>The above graph represents the Lead time of Booking. Mostly we don’t have to wait for the hotel booking but some hotel required very much time to booking.</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Visitors Preference to stay </a:t>
            </a:r>
            <a:endParaRPr b="1" sz="2400">
              <a:latin typeface="Times New Roman"/>
              <a:ea typeface="Times New Roman"/>
              <a:cs typeface="Times New Roman"/>
              <a:sym typeface="Times New Roman"/>
            </a:endParaRPr>
          </a:p>
        </p:txBody>
      </p:sp>
      <p:pic>
        <p:nvPicPr>
          <p:cNvPr id="201" name="Google Shape;201;p23"/>
          <p:cNvPicPr preferRelativeResize="0"/>
          <p:nvPr/>
        </p:nvPicPr>
        <p:blipFill rotWithShape="1">
          <a:blip r:embed="rId3">
            <a:alphaModFix/>
          </a:blip>
          <a:srcRect b="0" l="0" r="0" t="0"/>
          <a:stretch/>
        </p:blipFill>
        <p:spPr>
          <a:xfrm>
            <a:off x="311700" y="1408658"/>
            <a:ext cx="3855264" cy="2149468"/>
          </a:xfrm>
          <a:prstGeom prst="rect">
            <a:avLst/>
          </a:prstGeom>
          <a:noFill/>
          <a:ln>
            <a:noFill/>
          </a:ln>
        </p:spPr>
      </p:pic>
      <p:sp>
        <p:nvSpPr>
          <p:cNvPr id="202" name="Google Shape;202;p23"/>
          <p:cNvSpPr txBox="1"/>
          <p:nvPr/>
        </p:nvSpPr>
        <p:spPr>
          <a:xfrm>
            <a:off x="695739" y="3872286"/>
            <a:ext cx="7752522"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600" u="none" cap="none" strike="noStrike">
                <a:solidFill>
                  <a:schemeClr val="dk1"/>
                </a:solidFill>
                <a:latin typeface="Times New Roman"/>
                <a:ea typeface="Times New Roman"/>
                <a:cs typeface="Times New Roman"/>
                <a:sym typeface="Times New Roman"/>
              </a:rPr>
              <a:t>Interpretation : </a:t>
            </a:r>
            <a:r>
              <a:rPr b="0" i="0" lang="en-IN" sz="1600" u="none" cap="none" strike="noStrike">
                <a:solidFill>
                  <a:srgbClr val="000000"/>
                </a:solidFill>
                <a:latin typeface="Times New Roman"/>
                <a:ea typeface="Times New Roman"/>
                <a:cs typeface="Times New Roman"/>
                <a:sym typeface="Times New Roman"/>
              </a:rPr>
              <a:t>- The above graph represents the visitors preference of stay , maximum of the visitors like to stay for 0 - 2 days only and rest do not prefer to stay for a longer duration </a:t>
            </a:r>
            <a:endParaRPr b="0" i="0" sz="1600" u="none" cap="none" strike="noStrike">
              <a:solidFill>
                <a:srgbClr val="000000"/>
              </a:solidFill>
              <a:latin typeface="Times New Roman"/>
              <a:ea typeface="Times New Roman"/>
              <a:cs typeface="Times New Roman"/>
              <a:sym typeface="Times New Roman"/>
            </a:endParaRPr>
          </a:p>
        </p:txBody>
      </p:sp>
      <p:pic>
        <p:nvPicPr>
          <p:cNvPr id="203" name="Google Shape;203;p23"/>
          <p:cNvPicPr preferRelativeResize="0"/>
          <p:nvPr/>
        </p:nvPicPr>
        <p:blipFill rotWithShape="1">
          <a:blip r:embed="rId4">
            <a:alphaModFix/>
          </a:blip>
          <a:srcRect b="0" l="0" r="0" t="0"/>
          <a:stretch/>
        </p:blipFill>
        <p:spPr>
          <a:xfrm>
            <a:off x="4571999" y="1408658"/>
            <a:ext cx="3855263" cy="20899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11700" y="174929"/>
            <a:ext cx="8802094" cy="39969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latin typeface="Times New Roman"/>
                <a:ea typeface="Times New Roman"/>
                <a:cs typeface="Times New Roman"/>
                <a:sym typeface="Times New Roman"/>
              </a:rPr>
              <a:t>Data Representing the Waiting Time Period – Year wise </a:t>
            </a:r>
            <a:endParaRPr b="1" sz="2400">
              <a:latin typeface="Times New Roman"/>
              <a:ea typeface="Times New Roman"/>
              <a:cs typeface="Times New Roman"/>
              <a:sym typeface="Times New Roman"/>
            </a:endParaRPr>
          </a:p>
        </p:txBody>
      </p:sp>
      <p:pic>
        <p:nvPicPr>
          <p:cNvPr id="209" name="Google Shape;209;p24"/>
          <p:cNvPicPr preferRelativeResize="0"/>
          <p:nvPr/>
        </p:nvPicPr>
        <p:blipFill rotWithShape="1">
          <a:blip r:embed="rId3">
            <a:alphaModFix/>
          </a:blip>
          <a:srcRect b="0" l="0" r="0" t="0"/>
          <a:stretch/>
        </p:blipFill>
        <p:spPr>
          <a:xfrm>
            <a:off x="2233566" y="860975"/>
            <a:ext cx="4165268" cy="2892041"/>
          </a:xfrm>
          <a:prstGeom prst="rect">
            <a:avLst/>
          </a:prstGeom>
          <a:noFill/>
          <a:ln>
            <a:noFill/>
          </a:ln>
        </p:spPr>
      </p:pic>
      <p:sp>
        <p:nvSpPr>
          <p:cNvPr id="210" name="Google Shape;210;p24"/>
          <p:cNvSpPr txBox="1"/>
          <p:nvPr/>
        </p:nvSpPr>
        <p:spPr>
          <a:xfrm>
            <a:off x="922352" y="3753016"/>
            <a:ext cx="7545788" cy="7000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Interpretation : </a:t>
            </a:r>
            <a:r>
              <a:rPr b="0" i="0" lang="en-IN" sz="1400" u="none" cap="none" strike="noStrike">
                <a:solidFill>
                  <a:srgbClr val="000000"/>
                </a:solidFill>
                <a:latin typeface="Times New Roman"/>
                <a:ea typeface="Times New Roman"/>
                <a:cs typeface="Times New Roman"/>
                <a:sym typeface="Times New Roman"/>
              </a:rPr>
              <a:t>The above graph represents the waiting period according to the year , we can clearly conclude that year 2016 has a maximum waiting period and year 2015 with the least waiting period.</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Analysed type of Meal preferred by Visitor.</a:t>
            </a:r>
            <a:endParaRPr/>
          </a:p>
        </p:txBody>
      </p:sp>
      <p:sp>
        <p:nvSpPr>
          <p:cNvPr id="216" name="Google Shape;216;p25"/>
          <p:cNvSpPr txBox="1"/>
          <p:nvPr>
            <p:ph idx="1" type="body"/>
          </p:nvPr>
        </p:nvSpPr>
        <p:spPr>
          <a:xfrm>
            <a:off x="311700" y="399617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IN" sz="1400">
                <a:solidFill>
                  <a:srgbClr val="09272E"/>
                </a:solidFill>
                <a:latin typeface="Times New Roman"/>
                <a:ea typeface="Times New Roman"/>
                <a:cs typeface="Times New Roman"/>
                <a:sym typeface="Times New Roman"/>
              </a:rPr>
              <a:t>Interpretation : </a:t>
            </a:r>
            <a:r>
              <a:rPr lang="en-IN" sz="1400">
                <a:solidFill>
                  <a:srgbClr val="09272E"/>
                </a:solidFill>
                <a:latin typeface="Times New Roman"/>
                <a:ea typeface="Times New Roman"/>
                <a:cs typeface="Times New Roman"/>
                <a:sym typeface="Times New Roman"/>
              </a:rPr>
              <a:t>The above graph represents that break fast meal is most preferred while selection and booking hotel.</a:t>
            </a:r>
            <a:endParaRPr sz="1400">
              <a:solidFill>
                <a:srgbClr val="09272E"/>
              </a:solidFill>
            </a:endParaRPr>
          </a:p>
        </p:txBody>
      </p:sp>
      <p:pic>
        <p:nvPicPr>
          <p:cNvPr id="217" name="Google Shape;217;p25"/>
          <p:cNvPicPr preferRelativeResize="0"/>
          <p:nvPr/>
        </p:nvPicPr>
        <p:blipFill rotWithShape="1">
          <a:blip r:embed="rId3">
            <a:alphaModFix/>
          </a:blip>
          <a:srcRect b="0" l="0" r="0" t="0"/>
          <a:stretch/>
        </p:blipFill>
        <p:spPr>
          <a:xfrm>
            <a:off x="0" y="1259175"/>
            <a:ext cx="3819525" cy="2495550"/>
          </a:xfrm>
          <a:prstGeom prst="rect">
            <a:avLst/>
          </a:prstGeom>
          <a:noFill/>
          <a:ln>
            <a:noFill/>
          </a:ln>
        </p:spPr>
      </p:pic>
      <p:pic>
        <p:nvPicPr>
          <p:cNvPr id="218" name="Google Shape;218;p25"/>
          <p:cNvPicPr preferRelativeResize="0"/>
          <p:nvPr/>
        </p:nvPicPr>
        <p:blipFill rotWithShape="1">
          <a:blip r:embed="rId4">
            <a:alphaModFix/>
          </a:blip>
          <a:srcRect b="0" l="0" r="0" t="0"/>
          <a:stretch/>
        </p:blipFill>
        <p:spPr>
          <a:xfrm>
            <a:off x="4658552" y="1259175"/>
            <a:ext cx="3233118" cy="22128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t/>
            </a:r>
            <a:endParaRPr sz="1200">
              <a:solidFill>
                <a:schemeClr val="accent2"/>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200">
              <a:solidFill>
                <a:schemeClr val="accent2"/>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200">
              <a:solidFill>
                <a:schemeClr val="accent2"/>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200">
              <a:solidFill>
                <a:schemeClr val="accent2"/>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200">
              <a:solidFill>
                <a:schemeClr val="accent2"/>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a:p>
        </p:txBody>
      </p:sp>
      <p:sp>
        <p:nvSpPr>
          <p:cNvPr id="224" name="Google Shape;224;p26"/>
          <p:cNvSpPr txBox="1"/>
          <p:nvPr>
            <p:ph type="title"/>
          </p:nvPr>
        </p:nvSpPr>
        <p:spPr>
          <a:xfrm>
            <a:off x="434375" y="182925"/>
            <a:ext cx="8075700" cy="85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300">
                <a:latin typeface="Arial"/>
                <a:ea typeface="Arial"/>
                <a:cs typeface="Arial"/>
                <a:sym typeface="Arial"/>
              </a:rPr>
              <a:t>The Conclusive Findings of the Study </a:t>
            </a:r>
            <a:endParaRPr b="1" sz="3300">
              <a:latin typeface="Arial"/>
              <a:ea typeface="Arial"/>
              <a:cs typeface="Arial"/>
              <a:sym typeface="Arial"/>
            </a:endParaRPr>
          </a:p>
        </p:txBody>
      </p:sp>
      <p:sp>
        <p:nvSpPr>
          <p:cNvPr id="225" name="Google Shape;225;p26"/>
          <p:cNvSpPr txBox="1"/>
          <p:nvPr/>
        </p:nvSpPr>
        <p:spPr>
          <a:xfrm>
            <a:off x="646043" y="1152475"/>
            <a:ext cx="8186257" cy="329320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accent2"/>
                </a:solidFill>
                <a:latin typeface="Times New Roman"/>
                <a:ea typeface="Times New Roman"/>
                <a:cs typeface="Times New Roman"/>
                <a:sym typeface="Times New Roman"/>
              </a:rPr>
              <a:t>we can conclude that 66% of the visitors prefer the City Hotel as compared to 34% of the Visitors who are inclined towards the Resort Hotel.</a:t>
            </a:r>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9272E"/>
                </a:solidFill>
                <a:latin typeface="Times New Roman"/>
                <a:ea typeface="Times New Roman"/>
                <a:cs typeface="Times New Roman"/>
                <a:sym typeface="Times New Roman"/>
              </a:rPr>
              <a:t>City hotels are most busy hotels all the years and in 2016 it’s on peak around 40000 customer booked city hotel</a:t>
            </a:r>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9272E"/>
                </a:solidFill>
                <a:latin typeface="Times New Roman"/>
                <a:ea typeface="Times New Roman"/>
                <a:cs typeface="Times New Roman"/>
                <a:sym typeface="Times New Roman"/>
              </a:rPr>
              <a:t>Portugal is having maximum bookings followed by the Great Britain with 10000+, France, Spain etc.</a:t>
            </a:r>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9272E"/>
                </a:solidFill>
                <a:latin typeface="Times New Roman"/>
                <a:ea typeface="Times New Roman"/>
                <a:cs typeface="Times New Roman"/>
                <a:sym typeface="Times New Roman"/>
              </a:rPr>
              <a:t>Majority of booking happed through online travel agent so we can provide great offers to TA</a:t>
            </a:r>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9272E"/>
                </a:solidFill>
                <a:latin typeface="Times New Roman"/>
                <a:ea typeface="Times New Roman"/>
                <a:cs typeface="Times New Roman"/>
                <a:sym typeface="Times New Roman"/>
              </a:rPr>
              <a:t>Analyzing Market Segment wise Average Daily Rate and found that</a:t>
            </a:r>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9272E"/>
                </a:solidFill>
                <a:latin typeface="Times New Roman"/>
                <a:ea typeface="Times New Roman"/>
                <a:cs typeface="Times New Roman"/>
                <a:sym typeface="Times New Roman"/>
              </a:rPr>
              <a:t>August month has the maximum booking, and January month has the least booking number and majorly room type ‘A’ preferred by customers and room type ‘P’,’L’,’K’ is less preferred by customers with type of meal as breakfast.</a:t>
            </a:r>
            <a:endParaRPr b="0" i="0" sz="1600" u="none" cap="none" strike="noStrike">
              <a:solidFill>
                <a:srgbClr val="09272E"/>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9272E"/>
                </a:solidFill>
                <a:latin typeface="Times New Roman"/>
                <a:ea typeface="Times New Roman"/>
                <a:cs typeface="Times New Roman"/>
                <a:sym typeface="Times New Roman"/>
              </a:rPr>
              <a:t>One of our analyses showing many customers are not go repeat to same hotel only 3% retention rate of hotels.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90930" y="1659143"/>
            <a:ext cx="8520600" cy="1403233"/>
          </a:xfrm>
          <a:prstGeom prst="rect">
            <a:avLst/>
          </a:prstGeom>
          <a:noFill/>
          <a:ln>
            <a:noFill/>
          </a:ln>
        </p:spPr>
        <p:txBody>
          <a:bodyPr anchorCtr="0" anchor="ctr" bIns="91425" lIns="91425" spcFirstLastPara="1" rIns="91425" wrap="square" tIns="91425">
            <a:normAutofit/>
          </a:bodyPr>
          <a:lstStyle/>
          <a:p>
            <a:pPr indent="0" lvl="0" marL="114300" rtl="0" algn="ctr">
              <a:lnSpc>
                <a:spcPct val="100000"/>
              </a:lnSpc>
              <a:spcBef>
                <a:spcPts val="0"/>
              </a:spcBef>
              <a:spcAft>
                <a:spcPts val="0"/>
              </a:spcAft>
              <a:buSzPts val="3600"/>
              <a:buNone/>
            </a:pPr>
            <a:r>
              <a:rPr b="1" lang="en-IN" sz="4400"/>
              <a:t>THANK YOU </a:t>
            </a:r>
            <a:endParaRPr b="1"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a:latin typeface="Times New Roman"/>
                <a:ea typeface="Times New Roman"/>
                <a:cs typeface="Times New Roman"/>
                <a:sym typeface="Times New Roman"/>
              </a:rPr>
              <a:t>Basic Steps Involved in Exploratory Data Analysis </a:t>
            </a:r>
            <a:endParaRPr b="1">
              <a:latin typeface="Times New Roman"/>
              <a:ea typeface="Times New Roman"/>
              <a:cs typeface="Times New Roman"/>
              <a:sym typeface="Times New Roman"/>
            </a:endParaRPr>
          </a:p>
        </p:txBody>
      </p:sp>
      <p:sp>
        <p:nvSpPr>
          <p:cNvPr id="68" name="Google Shape;68;p3"/>
          <p:cNvSpPr txBox="1"/>
          <p:nvPr>
            <p:ph idx="1" type="body"/>
          </p:nvPr>
        </p:nvSpPr>
        <p:spPr>
          <a:xfrm>
            <a:off x="311700" y="1152475"/>
            <a:ext cx="8520600" cy="354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b="1" i="0" lang="en-IN" sz="2400">
                <a:solidFill>
                  <a:schemeClr val="accent2"/>
                </a:solidFill>
                <a:latin typeface="Times New Roman"/>
                <a:ea typeface="Times New Roman"/>
                <a:cs typeface="Times New Roman"/>
                <a:sym typeface="Times New Roman"/>
              </a:rPr>
              <a:t>Collection of Data : </a:t>
            </a:r>
            <a:r>
              <a:rPr b="0" i="0" lang="en-IN" sz="2400">
                <a:solidFill>
                  <a:srgbClr val="202124"/>
                </a:solidFill>
                <a:latin typeface="Times New Roman"/>
                <a:ea typeface="Times New Roman"/>
                <a:cs typeface="Times New Roman"/>
                <a:sym typeface="Times New Roman"/>
              </a:rPr>
              <a:t>Data Collection Stands out to be significant as its important for Expl</a:t>
            </a:r>
            <a:r>
              <a:rPr lang="en-IN" sz="2400">
                <a:solidFill>
                  <a:srgbClr val="202124"/>
                </a:solidFill>
                <a:latin typeface="Times New Roman"/>
                <a:ea typeface="Times New Roman"/>
                <a:cs typeface="Times New Roman"/>
                <a:sym typeface="Times New Roman"/>
              </a:rPr>
              <a:t>oratory Data Analysis . </a:t>
            </a:r>
            <a:endParaRPr/>
          </a:p>
          <a:p>
            <a:pPr indent="-342900" lvl="0" marL="457200" rtl="0" algn="l">
              <a:lnSpc>
                <a:spcPct val="115000"/>
              </a:lnSpc>
              <a:spcBef>
                <a:spcPts val="0"/>
              </a:spcBef>
              <a:spcAft>
                <a:spcPts val="0"/>
              </a:spcAft>
              <a:buSzPts val="1800"/>
              <a:buFont typeface="Arial"/>
              <a:buChar char="•"/>
            </a:pPr>
            <a:r>
              <a:rPr b="1" lang="en-IN" sz="2400">
                <a:solidFill>
                  <a:srgbClr val="202124"/>
                </a:solidFill>
                <a:latin typeface="Times New Roman"/>
                <a:ea typeface="Times New Roman"/>
                <a:cs typeface="Times New Roman"/>
                <a:sym typeface="Times New Roman"/>
              </a:rPr>
              <a:t>Data Cleansing :</a:t>
            </a:r>
            <a:r>
              <a:rPr lang="en-IN" sz="2400">
                <a:solidFill>
                  <a:srgbClr val="202124"/>
                </a:solidFill>
                <a:latin typeface="Times New Roman"/>
                <a:ea typeface="Times New Roman"/>
                <a:cs typeface="Times New Roman"/>
                <a:sym typeface="Times New Roman"/>
              </a:rPr>
              <a:t>In this method we have removed the unwanted and the irrelevant information from the given data set.</a:t>
            </a:r>
            <a:endParaRPr/>
          </a:p>
          <a:p>
            <a:pPr indent="-342900" lvl="0" marL="457200" rtl="0" algn="l">
              <a:lnSpc>
                <a:spcPct val="115000"/>
              </a:lnSpc>
              <a:spcBef>
                <a:spcPts val="0"/>
              </a:spcBef>
              <a:spcAft>
                <a:spcPts val="0"/>
              </a:spcAft>
              <a:buSzPts val="1800"/>
              <a:buFont typeface="Arial"/>
              <a:buChar char="•"/>
            </a:pPr>
            <a:r>
              <a:rPr b="1" lang="en-IN" sz="2400">
                <a:solidFill>
                  <a:srgbClr val="202124"/>
                </a:solidFill>
                <a:latin typeface="Times New Roman"/>
                <a:ea typeface="Times New Roman"/>
                <a:cs typeface="Times New Roman"/>
                <a:sym typeface="Times New Roman"/>
              </a:rPr>
              <a:t>Data Visualization: </a:t>
            </a:r>
            <a:r>
              <a:rPr lang="en-IN" sz="2400">
                <a:solidFill>
                  <a:srgbClr val="202124"/>
                </a:solidFill>
                <a:latin typeface="Times New Roman"/>
                <a:ea typeface="Times New Roman"/>
                <a:cs typeface="Times New Roman"/>
                <a:sym typeface="Times New Roman"/>
              </a:rPr>
              <a:t>In this method we have used various plot, graphs, etc. to represent data in readable format.</a:t>
            </a:r>
            <a:endParaRPr/>
          </a:p>
          <a:p>
            <a:pPr indent="-342900" lvl="0" marL="457200" rtl="0" algn="l">
              <a:lnSpc>
                <a:spcPct val="115000"/>
              </a:lnSpc>
              <a:spcBef>
                <a:spcPts val="0"/>
              </a:spcBef>
              <a:spcAft>
                <a:spcPts val="0"/>
              </a:spcAft>
              <a:buSzPts val="1800"/>
              <a:buFont typeface="Arial"/>
              <a:buChar char="•"/>
            </a:pPr>
            <a:r>
              <a:rPr b="1" lang="en-IN" sz="2400">
                <a:solidFill>
                  <a:srgbClr val="202124"/>
                </a:solidFill>
                <a:latin typeface="Times New Roman"/>
                <a:ea typeface="Times New Roman"/>
                <a:cs typeface="Times New Roman"/>
                <a:sym typeface="Times New Roman"/>
              </a:rPr>
              <a:t>Interpretation: </a:t>
            </a:r>
            <a:r>
              <a:rPr lang="en-IN" sz="2400">
                <a:solidFill>
                  <a:srgbClr val="202124"/>
                </a:solidFill>
                <a:latin typeface="Times New Roman"/>
                <a:ea typeface="Times New Roman"/>
                <a:cs typeface="Times New Roman"/>
                <a:sym typeface="Times New Roman"/>
              </a:rPr>
              <a:t>This is the important step which is data providing insightful for business decisions.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234062" y="212112"/>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200">
                <a:solidFill>
                  <a:schemeClr val="dk1"/>
                </a:solidFill>
                <a:latin typeface="Times New Roman"/>
                <a:ea typeface="Times New Roman"/>
                <a:cs typeface="Times New Roman"/>
                <a:sym typeface="Times New Roman"/>
              </a:rPr>
              <a:t>EDA on Hotel Booking Analysis.</a:t>
            </a:r>
            <a:br>
              <a:rPr b="1" lang="en-IN" sz="4800">
                <a:solidFill>
                  <a:schemeClr val="dk1"/>
                </a:solidFill>
                <a:latin typeface="Times New Roman"/>
                <a:ea typeface="Times New Roman"/>
                <a:cs typeface="Times New Roman"/>
                <a:sym typeface="Times New Roman"/>
              </a:rPr>
            </a:br>
            <a:endParaRPr b="1" sz="4800">
              <a:solidFill>
                <a:schemeClr val="dk1"/>
              </a:solidFill>
              <a:latin typeface="Arial"/>
              <a:ea typeface="Arial"/>
              <a:cs typeface="Arial"/>
              <a:sym typeface="Arial"/>
            </a:endParaRPr>
          </a:p>
        </p:txBody>
      </p:sp>
      <p:sp>
        <p:nvSpPr>
          <p:cNvPr id="74" name="Google Shape;7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t/>
            </a:r>
            <a:endParaRPr b="1" sz="2000">
              <a:solidFill>
                <a:schemeClr val="accent2"/>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2000">
              <a:solidFill>
                <a:schemeClr val="accent2"/>
              </a:solidFill>
              <a:latin typeface="Times New Roman"/>
              <a:ea typeface="Times New Roman"/>
              <a:cs typeface="Times New Roman"/>
              <a:sym typeface="Times New Roman"/>
            </a:endParaRPr>
          </a:p>
          <a:p>
            <a:pPr indent="0" lvl="0" marL="114300" rtl="0" algn="just">
              <a:lnSpc>
                <a:spcPct val="150000"/>
              </a:lnSpc>
              <a:spcBef>
                <a:spcPts val="0"/>
              </a:spcBef>
              <a:spcAft>
                <a:spcPts val="0"/>
              </a:spcAft>
              <a:buSzPts val="1800"/>
              <a:buNone/>
            </a:pPr>
            <a:r>
              <a:rPr lang="en-IN" sz="2000">
                <a:solidFill>
                  <a:schemeClr val="accent2"/>
                </a:solidFill>
                <a:latin typeface="Times New Roman"/>
                <a:ea typeface="Times New Roman"/>
                <a:cs typeface="Times New Roman"/>
                <a:sym typeface="Times New Roman"/>
              </a:rPr>
              <a:t>The given data set consist of the information regarding the type of the hotel and the different variable with respect to characteristics as ( length of Stay , Adults , Children , parking spaces etc.) Personal Identifying information has been eliminated from the data sets for user privacy. In this study we are about to explore the factors influencing /governing the booking of the Hotel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0"/>
            <a:ext cx="8520600" cy="89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4000">
                <a:latin typeface="Arial"/>
                <a:ea typeface="Arial"/>
                <a:cs typeface="Arial"/>
                <a:sym typeface="Arial"/>
              </a:rPr>
              <a:t>Steps Involved in EDA Project</a:t>
            </a:r>
            <a:endParaRPr sz="2000"/>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IN">
                <a:solidFill>
                  <a:schemeClr val="accent2"/>
                </a:solidFill>
                <a:latin typeface="Times New Roman"/>
                <a:ea typeface="Times New Roman"/>
                <a:cs typeface="Times New Roman"/>
                <a:sym typeface="Times New Roman"/>
              </a:rPr>
              <a:t>The Project is been Dealt with 3 Simple Steps </a:t>
            </a:r>
            <a:endParaRPr/>
          </a:p>
          <a:p>
            <a:pPr indent="-342900" lvl="0" marL="457200" rtl="0" algn="l">
              <a:lnSpc>
                <a:spcPct val="200000"/>
              </a:lnSpc>
              <a:spcBef>
                <a:spcPts val="0"/>
              </a:spcBef>
              <a:spcAft>
                <a:spcPts val="0"/>
              </a:spcAft>
              <a:buSzPts val="1800"/>
              <a:buAutoNum type="arabicPeriod"/>
            </a:pPr>
            <a:r>
              <a:rPr lang="en-IN">
                <a:solidFill>
                  <a:schemeClr val="accent2"/>
                </a:solidFill>
                <a:latin typeface="Times New Roman"/>
                <a:ea typeface="Times New Roman"/>
                <a:cs typeface="Times New Roman"/>
                <a:sym typeface="Times New Roman"/>
              </a:rPr>
              <a:t>1. Initialization ( Pre –Processing, cleaning and data wrangling) </a:t>
            </a:r>
            <a:endParaRPr/>
          </a:p>
          <a:p>
            <a:pPr indent="-342900" lvl="0" marL="457200" rtl="0" algn="l">
              <a:lnSpc>
                <a:spcPct val="200000"/>
              </a:lnSpc>
              <a:spcBef>
                <a:spcPts val="0"/>
              </a:spcBef>
              <a:spcAft>
                <a:spcPts val="0"/>
              </a:spcAft>
              <a:buSzPts val="1800"/>
              <a:buAutoNum type="arabicPeriod"/>
            </a:pPr>
            <a:r>
              <a:rPr lang="en-IN">
                <a:solidFill>
                  <a:schemeClr val="accent2"/>
                </a:solidFill>
                <a:latin typeface="Times New Roman"/>
                <a:ea typeface="Times New Roman"/>
                <a:cs typeface="Times New Roman"/>
                <a:sym typeface="Times New Roman"/>
              </a:rPr>
              <a:t>2. Performing the Exploratory Data Analysis on pre-processed data Set. </a:t>
            </a:r>
            <a:endParaRPr/>
          </a:p>
          <a:p>
            <a:pPr indent="-342900" lvl="0" marL="457200" rtl="0" algn="l">
              <a:lnSpc>
                <a:spcPct val="200000"/>
              </a:lnSpc>
              <a:spcBef>
                <a:spcPts val="0"/>
              </a:spcBef>
              <a:spcAft>
                <a:spcPts val="0"/>
              </a:spcAft>
              <a:buSzPts val="1800"/>
              <a:buAutoNum type="arabicPeriod"/>
            </a:pPr>
            <a:r>
              <a:rPr lang="en-IN">
                <a:solidFill>
                  <a:schemeClr val="accent2"/>
                </a:solidFill>
                <a:latin typeface="Times New Roman"/>
                <a:ea typeface="Times New Roman"/>
                <a:cs typeface="Times New Roman"/>
                <a:sym typeface="Times New Roman"/>
              </a:rPr>
              <a:t>3. Analysing and Interpreting the given data sets and by framing valuable observation/quarry and then interpreting out the conclusion for tacking business decision.</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216800" y="-64800"/>
            <a:ext cx="8520600" cy="87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500">
                <a:latin typeface="Arial"/>
                <a:ea typeface="Arial"/>
                <a:cs typeface="Arial"/>
                <a:sym typeface="Arial"/>
              </a:rPr>
              <a:t>Bird Eye View – Characteristics of Data</a:t>
            </a:r>
            <a:endParaRPr b="1" sz="3500">
              <a:latin typeface="Arial"/>
              <a:ea typeface="Arial"/>
              <a:cs typeface="Arial"/>
              <a:sym typeface="Arial"/>
            </a:endParaRPr>
          </a:p>
        </p:txBody>
      </p:sp>
      <p:sp>
        <p:nvSpPr>
          <p:cNvPr id="86" name="Google Shape;86;p6"/>
          <p:cNvSpPr txBox="1"/>
          <p:nvPr>
            <p:ph idx="1" type="body"/>
          </p:nvPr>
        </p:nvSpPr>
        <p:spPr>
          <a:xfrm>
            <a:off x="216810" y="979946"/>
            <a:ext cx="8520600" cy="3850845"/>
          </a:xfrm>
          <a:prstGeom prst="rect">
            <a:avLst/>
          </a:prstGeom>
          <a:noFill/>
          <a:ln>
            <a:noFill/>
          </a:ln>
        </p:spPr>
        <p:txBody>
          <a:bodyPr anchorCtr="0" anchor="t" bIns="91425" lIns="91425" spcFirstLastPara="1" rIns="91425" wrap="square" tIns="91425">
            <a:noAutofit/>
          </a:bodyPr>
          <a:lstStyle/>
          <a:p>
            <a:pPr indent="-342900" lvl="0" marL="457200" rtl="0" algn="ctr">
              <a:lnSpc>
                <a:spcPct val="150000"/>
              </a:lnSpc>
              <a:spcBef>
                <a:spcPts val="0"/>
              </a:spcBef>
              <a:spcAft>
                <a:spcPts val="0"/>
              </a:spcAft>
              <a:buSzPts val="1800"/>
              <a:buChar char="●"/>
            </a:pPr>
            <a:r>
              <a:rPr b="1" lang="en-IN" sz="1800">
                <a:solidFill>
                  <a:schemeClr val="dk1"/>
                </a:solidFill>
                <a:latin typeface="Times New Roman"/>
                <a:ea typeface="Times New Roman"/>
                <a:cs typeface="Times New Roman"/>
                <a:sym typeface="Times New Roman"/>
              </a:rPr>
              <a:t>Defining the Characteristics of the Data Po</a:t>
            </a:r>
            <a:r>
              <a:rPr b="1" lang="en-IN">
                <a:solidFill>
                  <a:schemeClr val="dk1"/>
                </a:solidFill>
                <a:latin typeface="Times New Roman"/>
                <a:ea typeface="Times New Roman"/>
                <a:cs typeface="Times New Roman"/>
                <a:sym typeface="Times New Roman"/>
              </a:rPr>
              <a:t>ints </a:t>
            </a:r>
            <a:endParaRPr b="1" sz="1800">
              <a:solidFill>
                <a:schemeClr val="dk1"/>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000">
                <a:solidFill>
                  <a:schemeClr val="dk1"/>
                </a:solidFill>
                <a:latin typeface="Times New Roman"/>
                <a:ea typeface="Times New Roman"/>
                <a:cs typeface="Times New Roman"/>
                <a:sym typeface="Times New Roman"/>
              </a:rPr>
              <a:t>1</a:t>
            </a:r>
            <a:r>
              <a:rPr b="1" lang="en-IN" sz="1200">
                <a:solidFill>
                  <a:schemeClr val="dk1"/>
                </a:solidFill>
                <a:latin typeface="Times New Roman"/>
                <a:ea typeface="Times New Roman"/>
                <a:cs typeface="Times New Roman"/>
                <a:sym typeface="Times New Roman"/>
              </a:rPr>
              <a:t>. hotel : </a:t>
            </a:r>
            <a:r>
              <a:rPr lang="en-IN" sz="1200">
                <a:solidFill>
                  <a:schemeClr val="accent2"/>
                </a:solidFill>
                <a:latin typeface="Times New Roman"/>
                <a:ea typeface="Times New Roman"/>
                <a:cs typeface="Times New Roman"/>
                <a:sym typeface="Times New Roman"/>
              </a:rPr>
              <a:t>Defines the Type of the Hotels in the Given Data Set of Hotel Booking Analysis</a:t>
            </a:r>
            <a:r>
              <a:rPr lang="en-IN" sz="1200">
                <a:solidFill>
                  <a:schemeClr val="accent2"/>
                </a:solidFill>
                <a:latin typeface="Calibri"/>
                <a:ea typeface="Calibri"/>
                <a:cs typeface="Calibri"/>
                <a:sym typeface="Calibri"/>
              </a:rPr>
              <a:t> (</a:t>
            </a:r>
            <a:r>
              <a:rPr lang="en-IN" sz="1200">
                <a:solidFill>
                  <a:schemeClr val="accent2"/>
                </a:solidFill>
                <a:latin typeface="Times New Roman"/>
                <a:ea typeface="Times New Roman"/>
                <a:cs typeface="Times New Roman"/>
                <a:sym typeface="Times New Roman"/>
              </a:rPr>
              <a:t>Resort hotel and City hotel)</a:t>
            </a:r>
            <a:endParaRPr sz="1200">
              <a:solidFill>
                <a:schemeClr val="accent2"/>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2. is_canceled: </a:t>
            </a:r>
            <a:r>
              <a:rPr lang="en-IN" sz="1200">
                <a:solidFill>
                  <a:schemeClr val="accent2"/>
                </a:solidFill>
                <a:latin typeface="Times New Roman"/>
                <a:ea typeface="Times New Roman"/>
                <a:cs typeface="Times New Roman"/>
                <a:sym typeface="Times New Roman"/>
              </a:rPr>
              <a:t>Defines the Status of the Booking ( Ex: Cancelled )1 refers to Canceled and 0 suggests Not Canceled</a:t>
            </a:r>
            <a:endParaRPr sz="1200">
              <a:solidFill>
                <a:schemeClr val="accent2"/>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3. lead_time: </a:t>
            </a:r>
            <a:r>
              <a:rPr lang="en-IN" sz="1200">
                <a:solidFill>
                  <a:schemeClr val="accent2"/>
                </a:solidFill>
                <a:latin typeface="Times New Roman"/>
                <a:ea typeface="Times New Roman"/>
                <a:cs typeface="Times New Roman"/>
                <a:sym typeface="Times New Roman"/>
              </a:rPr>
              <a:t>Gives us the timing difference between the booking Time and the arrival from the given data set </a:t>
            </a:r>
            <a:endParaRPr sz="1200">
              <a:solidFill>
                <a:schemeClr val="accent2"/>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4. arrival_date_year </a:t>
            </a:r>
            <a:r>
              <a:rPr b="1" lang="en-IN" sz="1200">
                <a:solidFill>
                  <a:schemeClr val="accent2"/>
                </a:solidFill>
                <a:latin typeface="Times New Roman"/>
                <a:ea typeface="Times New Roman"/>
                <a:cs typeface="Times New Roman"/>
                <a:sym typeface="Times New Roman"/>
              </a:rPr>
              <a:t>: </a:t>
            </a:r>
            <a:r>
              <a:rPr lang="en-IN" sz="1200">
                <a:solidFill>
                  <a:schemeClr val="accent2"/>
                </a:solidFill>
                <a:latin typeface="Times New Roman"/>
                <a:ea typeface="Times New Roman"/>
                <a:cs typeface="Times New Roman"/>
                <a:sym typeface="Times New Roman"/>
              </a:rPr>
              <a:t>Represents the Year of Arrival of the Visitor </a:t>
            </a:r>
            <a:r>
              <a:rPr lang="en-IN" sz="1200">
                <a:solidFill>
                  <a:schemeClr val="accent2"/>
                </a:solidFill>
                <a:latin typeface="Calibri"/>
                <a:ea typeface="Calibri"/>
                <a:cs typeface="Calibri"/>
                <a:sym typeface="Calibri"/>
              </a:rPr>
              <a:t> (</a:t>
            </a:r>
            <a:r>
              <a:rPr lang="en-IN" sz="1200">
                <a:solidFill>
                  <a:schemeClr val="accent2"/>
                </a:solidFill>
                <a:latin typeface="Times New Roman"/>
                <a:ea typeface="Times New Roman"/>
                <a:cs typeface="Times New Roman"/>
                <a:sym typeface="Times New Roman"/>
              </a:rPr>
              <a:t>2015, 2016, 2017)</a:t>
            </a:r>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5. arrival_date_month: </a:t>
            </a:r>
            <a:r>
              <a:rPr lang="en-IN" sz="1200">
                <a:solidFill>
                  <a:schemeClr val="accent2"/>
                </a:solidFill>
                <a:latin typeface="Times New Roman"/>
                <a:ea typeface="Times New Roman"/>
                <a:cs typeface="Times New Roman"/>
                <a:sym typeface="Times New Roman"/>
              </a:rPr>
              <a:t>Represents the month of Guest ( Visitors ) Arrival</a:t>
            </a:r>
            <a:r>
              <a:rPr lang="en-IN" sz="1200">
                <a:solidFill>
                  <a:schemeClr val="accent2"/>
                </a:solidFill>
                <a:latin typeface="Calibri"/>
                <a:ea typeface="Calibri"/>
                <a:cs typeface="Calibri"/>
                <a:sym typeface="Calibri"/>
              </a:rPr>
              <a:t> </a:t>
            </a:r>
            <a:r>
              <a:rPr lang="en-IN" sz="1200">
                <a:solidFill>
                  <a:schemeClr val="accent2"/>
                </a:solidFill>
                <a:latin typeface="Times New Roman"/>
                <a:ea typeface="Times New Roman"/>
                <a:cs typeface="Times New Roman"/>
                <a:sym typeface="Times New Roman"/>
              </a:rPr>
              <a:t>From Jan To Dec </a:t>
            </a:r>
            <a:endParaRPr sz="1200">
              <a:solidFill>
                <a:schemeClr val="accent2"/>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6. arrival_date_week_number: </a:t>
            </a:r>
            <a:r>
              <a:rPr lang="en-IN" sz="1200">
                <a:solidFill>
                  <a:schemeClr val="accent2"/>
                </a:solidFill>
                <a:latin typeface="Times New Roman"/>
                <a:ea typeface="Times New Roman"/>
                <a:cs typeface="Times New Roman"/>
                <a:sym typeface="Times New Roman"/>
              </a:rPr>
              <a:t>This represents the Week No. of The Visitors Arrival</a:t>
            </a:r>
            <a:r>
              <a:rPr lang="en-IN" sz="1200">
                <a:solidFill>
                  <a:schemeClr val="accent2"/>
                </a:solidFill>
                <a:latin typeface="Calibri"/>
                <a:ea typeface="Calibri"/>
                <a:cs typeface="Calibri"/>
                <a:sym typeface="Calibri"/>
              </a:rPr>
              <a:t> - </a:t>
            </a:r>
            <a:r>
              <a:rPr lang="en-IN" sz="1200">
                <a:solidFill>
                  <a:schemeClr val="accent2"/>
                </a:solidFill>
                <a:latin typeface="Times New Roman"/>
                <a:ea typeface="Times New Roman"/>
                <a:cs typeface="Times New Roman"/>
                <a:sym typeface="Times New Roman"/>
              </a:rPr>
              <a:t>1 to 53</a:t>
            </a:r>
            <a:endParaRPr sz="1200">
              <a:solidFill>
                <a:schemeClr val="accent2"/>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7. arrival_date_day_of_month: </a:t>
            </a:r>
            <a:r>
              <a:rPr lang="en-IN" sz="1200">
                <a:solidFill>
                  <a:schemeClr val="accent2"/>
                </a:solidFill>
                <a:latin typeface="Times New Roman"/>
                <a:ea typeface="Times New Roman"/>
                <a:cs typeface="Times New Roman"/>
                <a:sym typeface="Times New Roman"/>
              </a:rPr>
              <a:t>This gives the day number of month when the visitor arrived</a:t>
            </a:r>
            <a:r>
              <a:rPr lang="en-IN" sz="1200">
                <a:solidFill>
                  <a:schemeClr val="accent2"/>
                </a:solidFill>
                <a:latin typeface="Calibri"/>
                <a:ea typeface="Calibri"/>
                <a:cs typeface="Calibri"/>
                <a:sym typeface="Calibri"/>
              </a:rPr>
              <a:t> - </a:t>
            </a:r>
            <a:r>
              <a:rPr lang="en-IN" sz="1200">
                <a:solidFill>
                  <a:schemeClr val="accent2"/>
                </a:solidFill>
                <a:latin typeface="Times New Roman"/>
                <a:ea typeface="Times New Roman"/>
                <a:cs typeface="Times New Roman"/>
                <a:sym typeface="Times New Roman"/>
              </a:rPr>
              <a:t>1 to 31</a:t>
            </a:r>
            <a:endParaRPr sz="1200">
              <a:solidFill>
                <a:schemeClr val="accent2"/>
              </a:solidFill>
              <a:latin typeface="Calibri"/>
              <a:ea typeface="Calibri"/>
              <a:cs typeface="Calibri"/>
              <a:sym typeface="Calibri"/>
            </a:endParaRPr>
          </a:p>
          <a:p>
            <a:pPr indent="-342900" lvl="0" marL="457200" rtl="0" algn="just">
              <a:lnSpc>
                <a:spcPct val="150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8. stays_in_weekend_nights:</a:t>
            </a:r>
            <a:r>
              <a:rPr lang="en-IN" sz="1200">
                <a:solidFill>
                  <a:schemeClr val="accent2"/>
                </a:solidFill>
                <a:latin typeface="Times New Roman"/>
                <a:ea typeface="Times New Roman"/>
                <a:cs typeface="Times New Roman"/>
                <a:sym typeface="Times New Roman"/>
              </a:rPr>
              <a:t> This gives the number of weekend nights, i.e. Saturday and Sunday</a:t>
            </a:r>
            <a:endParaRPr sz="1200">
              <a:solidFill>
                <a:schemeClr val="accent2"/>
              </a:solidFill>
              <a:latin typeface="Calibri"/>
              <a:ea typeface="Calibri"/>
              <a:cs typeface="Calibri"/>
              <a:sym typeface="Calibri"/>
            </a:endParaRPr>
          </a:p>
          <a:p>
            <a:pPr indent="0" lvl="0" marL="114300" rtl="0" algn="l">
              <a:lnSpc>
                <a:spcPct val="150000"/>
              </a:lnSpc>
              <a:spcBef>
                <a:spcPts val="800"/>
              </a:spcBef>
              <a:spcAft>
                <a:spcPts val="0"/>
              </a:spcAft>
              <a:buSzPts val="1800"/>
              <a:buNone/>
            </a:pPr>
            <a:r>
              <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idx="1" type="body"/>
          </p:nvPr>
        </p:nvSpPr>
        <p:spPr>
          <a:xfrm>
            <a:off x="311700" y="232913"/>
            <a:ext cx="8520600" cy="4335962"/>
          </a:xfrm>
          <a:prstGeom prst="rect">
            <a:avLst/>
          </a:prstGeom>
          <a:noFill/>
          <a:ln>
            <a:noFill/>
          </a:ln>
        </p:spPr>
        <p:txBody>
          <a:bodyPr anchorCtr="0" anchor="t" bIns="91425" lIns="91425" spcFirstLastPara="1" rIns="91425" wrap="square" tIns="91425">
            <a:noAutofit/>
          </a:bodyPr>
          <a:lstStyle/>
          <a:p>
            <a:pPr indent="-342900" lvl="0" marL="457200" rtl="0" algn="just">
              <a:lnSpc>
                <a:spcPct val="107000"/>
              </a:lnSpc>
              <a:spcBef>
                <a:spcPts val="0"/>
              </a:spcBef>
              <a:spcAft>
                <a:spcPts val="0"/>
              </a:spcAft>
              <a:buSzPts val="1800"/>
              <a:buChar char="●"/>
            </a:pPr>
            <a:r>
              <a:rPr b="1" lang="en-IN" sz="1200">
                <a:solidFill>
                  <a:schemeClr val="dk1"/>
                </a:solidFill>
                <a:latin typeface="Times New Roman"/>
                <a:ea typeface="Times New Roman"/>
                <a:cs typeface="Times New Roman"/>
                <a:sym typeface="Times New Roman"/>
              </a:rPr>
              <a:t>9. stays_in_week_nights: </a:t>
            </a:r>
            <a:r>
              <a:rPr lang="en-IN" sz="1200">
                <a:solidFill>
                  <a:schemeClr val="accent2"/>
                </a:solidFill>
                <a:latin typeface="Times New Roman"/>
                <a:ea typeface="Times New Roman"/>
                <a:cs typeface="Times New Roman"/>
                <a:sym typeface="Times New Roman"/>
              </a:rPr>
              <a:t>This gives the number of week nights, i.e. Monday to Friday</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10. adults: </a:t>
            </a:r>
            <a:r>
              <a:rPr lang="en-IN" sz="1200">
                <a:solidFill>
                  <a:schemeClr val="accent2"/>
                </a:solidFill>
                <a:latin typeface="Times New Roman"/>
                <a:ea typeface="Times New Roman"/>
                <a:cs typeface="Times New Roman"/>
                <a:sym typeface="Times New Roman"/>
              </a:rPr>
              <a:t>This gives the number of adults per booking</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11. children: </a:t>
            </a:r>
            <a:r>
              <a:rPr lang="en-IN" sz="1200">
                <a:solidFill>
                  <a:schemeClr val="accent2"/>
                </a:solidFill>
                <a:latin typeface="Times New Roman"/>
                <a:ea typeface="Times New Roman"/>
                <a:cs typeface="Times New Roman"/>
                <a:sym typeface="Times New Roman"/>
              </a:rPr>
              <a:t>This gives the number of children per booking</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12. babies</a:t>
            </a:r>
            <a:r>
              <a:rPr lang="en-IN" sz="1200">
                <a:solidFill>
                  <a:schemeClr val="accent2"/>
                </a:solidFill>
                <a:latin typeface="Times New Roman"/>
                <a:ea typeface="Times New Roman"/>
                <a:cs typeface="Times New Roman"/>
                <a:sym typeface="Times New Roman"/>
              </a:rPr>
              <a:t>: This gives the number of babies per booking</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13. meal: </a:t>
            </a:r>
            <a:r>
              <a:rPr lang="en-IN" sz="1200">
                <a:solidFill>
                  <a:schemeClr val="accent2"/>
                </a:solidFill>
                <a:latin typeface="Times New Roman"/>
                <a:ea typeface="Times New Roman"/>
                <a:cs typeface="Times New Roman"/>
                <a:sym typeface="Times New Roman"/>
              </a:rPr>
              <a:t>This gives the type of meal preferred.</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lang="en-IN" sz="1200">
                <a:solidFill>
                  <a:schemeClr val="accent2"/>
                </a:solidFill>
                <a:latin typeface="Times New Roman"/>
                <a:ea typeface="Times New Roman"/>
                <a:cs typeface="Times New Roman"/>
                <a:sym typeface="Times New Roman"/>
              </a:rPr>
              <a:t>Undefined/SC means no meal package, BB means Bed &amp; Breakfast, HB means Half board (i.e., breakfast &amp; one other meal – usually</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lang="en-IN" sz="1200">
                <a:solidFill>
                  <a:schemeClr val="accent2"/>
                </a:solidFill>
                <a:latin typeface="Times New Roman"/>
                <a:ea typeface="Times New Roman"/>
                <a:cs typeface="Times New Roman"/>
                <a:sym typeface="Times New Roman"/>
              </a:rPr>
              <a:t>dinner), FB means Full board (i.e., breakfast, lunch &amp; dinner)</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14. country: </a:t>
            </a:r>
            <a:r>
              <a:rPr lang="en-IN" sz="1200">
                <a:solidFill>
                  <a:schemeClr val="accent2"/>
                </a:solidFill>
                <a:latin typeface="Times New Roman"/>
                <a:ea typeface="Times New Roman"/>
                <a:cs typeface="Times New Roman"/>
                <a:sym typeface="Times New Roman"/>
              </a:rPr>
              <a:t>This gives the country of origin of visitor</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chemeClr val="dk1"/>
                </a:solidFill>
                <a:latin typeface="Times New Roman"/>
                <a:ea typeface="Times New Roman"/>
                <a:cs typeface="Times New Roman"/>
                <a:sym typeface="Times New Roman"/>
              </a:rPr>
              <a:t>15. market_segment</a:t>
            </a:r>
            <a:r>
              <a:rPr lang="en-IN" sz="1200">
                <a:solidFill>
                  <a:schemeClr val="accent2"/>
                </a:solidFill>
                <a:latin typeface="Times New Roman"/>
                <a:ea typeface="Times New Roman"/>
                <a:cs typeface="Times New Roman"/>
                <a:sym typeface="Times New Roman"/>
              </a:rPr>
              <a:t>: This gives the group of people based on market</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lang="en-IN" sz="1200">
                <a:solidFill>
                  <a:schemeClr val="accent2"/>
                </a:solidFill>
                <a:latin typeface="Times New Roman"/>
                <a:ea typeface="Times New Roman"/>
                <a:cs typeface="Times New Roman"/>
                <a:sym typeface="Times New Roman"/>
              </a:rPr>
              <a:t>Direct, Corporate, Online TA, Offline TA/TO, Complementary, Groups, Aviation Where, TA: Travel Agents, TO: Tour Operators</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rgbClr val="FF0000"/>
                </a:solidFill>
                <a:latin typeface="Times New Roman"/>
                <a:ea typeface="Times New Roman"/>
                <a:cs typeface="Times New Roman"/>
                <a:sym typeface="Times New Roman"/>
              </a:rPr>
              <a:t>16. distribution_channel: </a:t>
            </a:r>
            <a:r>
              <a:rPr lang="en-IN" sz="1200">
                <a:solidFill>
                  <a:schemeClr val="accent2"/>
                </a:solidFill>
                <a:latin typeface="Times New Roman"/>
                <a:ea typeface="Times New Roman"/>
                <a:cs typeface="Times New Roman"/>
                <a:sym typeface="Times New Roman"/>
              </a:rPr>
              <a:t>This mentions the type of distribution channel</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lang="en-IN" sz="1200">
                <a:solidFill>
                  <a:schemeClr val="accent2"/>
                </a:solidFill>
                <a:latin typeface="Times New Roman"/>
                <a:ea typeface="Times New Roman"/>
                <a:cs typeface="Times New Roman"/>
                <a:sym typeface="Times New Roman"/>
              </a:rPr>
              <a:t>Direct, Corporate, TA/TO, Undefined, GDS</a:t>
            </a:r>
            <a:r>
              <a:rPr lang="en-IN" sz="1200">
                <a:solidFill>
                  <a:schemeClr val="accent2"/>
                </a:solidFill>
                <a:latin typeface="Calibri"/>
                <a:ea typeface="Calibri"/>
                <a:cs typeface="Calibri"/>
                <a:sym typeface="Calibri"/>
              </a:rPr>
              <a:t> </a:t>
            </a:r>
            <a:r>
              <a:rPr lang="en-IN" sz="1200">
                <a:solidFill>
                  <a:schemeClr val="accent2"/>
                </a:solidFill>
                <a:latin typeface="Times New Roman"/>
                <a:ea typeface="Times New Roman"/>
                <a:cs typeface="Times New Roman"/>
                <a:sym typeface="Times New Roman"/>
              </a:rPr>
              <a:t>Features (cont.):</a:t>
            </a:r>
            <a:endParaRPr sz="12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200">
                <a:solidFill>
                  <a:srgbClr val="FF0000"/>
                </a:solidFill>
                <a:latin typeface="Times New Roman"/>
                <a:ea typeface="Times New Roman"/>
                <a:cs typeface="Times New Roman"/>
                <a:sym typeface="Times New Roman"/>
              </a:rPr>
              <a:t>17. is_repeated_guest: </a:t>
            </a:r>
            <a:r>
              <a:rPr lang="en-IN" sz="1200">
                <a:solidFill>
                  <a:schemeClr val="accent2"/>
                </a:solidFill>
                <a:latin typeface="Times New Roman"/>
                <a:ea typeface="Times New Roman"/>
                <a:cs typeface="Times New Roman"/>
                <a:sym typeface="Times New Roman"/>
              </a:rPr>
              <a:t>This shows repeated customers</a:t>
            </a:r>
            <a:r>
              <a:rPr lang="en-IN" sz="1200">
                <a:solidFill>
                  <a:schemeClr val="accent2"/>
                </a:solidFill>
                <a:latin typeface="Calibri"/>
                <a:ea typeface="Calibri"/>
                <a:cs typeface="Calibri"/>
                <a:sym typeface="Calibri"/>
              </a:rPr>
              <a:t> </a:t>
            </a:r>
            <a:r>
              <a:rPr lang="en-IN" sz="1200">
                <a:solidFill>
                  <a:schemeClr val="accent2"/>
                </a:solidFill>
                <a:latin typeface="Times New Roman"/>
                <a:ea typeface="Times New Roman"/>
                <a:cs typeface="Times New Roman"/>
                <a:sym typeface="Times New Roman"/>
              </a:rPr>
              <a:t>1 means repeated customer, 0 means not repeated</a:t>
            </a:r>
            <a:endParaRPr sz="1200">
              <a:solidFill>
                <a:schemeClr val="accent2"/>
              </a:solidFill>
              <a:latin typeface="Calibri"/>
              <a:ea typeface="Calibri"/>
              <a:cs typeface="Calibri"/>
              <a:sym typeface="Calibri"/>
            </a:endParaRPr>
          </a:p>
          <a:p>
            <a:pPr indent="0" lvl="0" marL="114300" rtl="0" algn="l">
              <a:lnSpc>
                <a:spcPct val="115000"/>
              </a:lnSpc>
              <a:spcBef>
                <a:spcPts val="800"/>
              </a:spcBef>
              <a:spcAft>
                <a:spcPts val="0"/>
              </a:spcAft>
              <a:buSzPts val="1800"/>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idx="1" type="body"/>
          </p:nvPr>
        </p:nvSpPr>
        <p:spPr>
          <a:xfrm>
            <a:off x="311700" y="284672"/>
            <a:ext cx="8520600" cy="4446354"/>
          </a:xfrm>
          <a:prstGeom prst="rect">
            <a:avLst/>
          </a:prstGeom>
          <a:noFill/>
          <a:ln>
            <a:noFill/>
          </a:ln>
        </p:spPr>
        <p:txBody>
          <a:bodyPr anchorCtr="0" anchor="t" bIns="91425" lIns="91425" spcFirstLastPara="1" rIns="91425" wrap="square" tIns="91425">
            <a:noAutofit/>
          </a:bodyPr>
          <a:lstStyle/>
          <a:p>
            <a:pPr indent="-342900" lvl="0" marL="457200" rtl="0" algn="just">
              <a:lnSpc>
                <a:spcPct val="107000"/>
              </a:lnSpc>
              <a:spcBef>
                <a:spcPts val="0"/>
              </a:spcBef>
              <a:spcAft>
                <a:spcPts val="0"/>
              </a:spcAft>
              <a:buSzPts val="1800"/>
              <a:buChar char="●"/>
            </a:pPr>
            <a:r>
              <a:rPr b="1" lang="en-IN" sz="1100">
                <a:solidFill>
                  <a:srgbClr val="FF0000"/>
                </a:solidFill>
                <a:latin typeface="Times New Roman"/>
                <a:ea typeface="Times New Roman"/>
                <a:cs typeface="Times New Roman"/>
                <a:sym typeface="Times New Roman"/>
              </a:rPr>
              <a:t>18. previous_cancellations: </a:t>
            </a:r>
            <a:r>
              <a:rPr lang="en-IN" sz="1100">
                <a:solidFill>
                  <a:schemeClr val="accent2"/>
                </a:solidFill>
                <a:latin typeface="Times New Roman"/>
                <a:ea typeface="Times New Roman"/>
                <a:cs typeface="Times New Roman"/>
                <a:sym typeface="Times New Roman"/>
              </a:rPr>
              <a:t>Represents the  number of previous bookings that were cancelled by the customer before the current booking</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19. previous_bookings_not_canceled: </a:t>
            </a:r>
            <a:r>
              <a:rPr lang="en-IN" sz="1100">
                <a:solidFill>
                  <a:schemeClr val="accent2"/>
                </a:solidFill>
                <a:latin typeface="Times New Roman"/>
                <a:ea typeface="Times New Roman"/>
                <a:cs typeface="Times New Roman"/>
                <a:sym typeface="Times New Roman"/>
              </a:rPr>
              <a:t>Represents the  number of previous bookings not cancelled by the customer prior to the current booking</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20. reserved_room_type: </a:t>
            </a:r>
            <a:r>
              <a:rPr lang="en-IN" sz="1100">
                <a:solidFill>
                  <a:schemeClr val="accent2"/>
                </a:solidFill>
                <a:latin typeface="Times New Roman"/>
                <a:ea typeface="Times New Roman"/>
                <a:cs typeface="Times New Roman"/>
                <a:sym typeface="Times New Roman"/>
              </a:rPr>
              <a:t>Represents the type of room reserved</a:t>
            </a:r>
            <a:r>
              <a:rPr lang="en-IN" sz="1100">
                <a:solidFill>
                  <a:schemeClr val="accent2"/>
                </a:solidFill>
                <a:latin typeface="Calibri"/>
                <a:ea typeface="Calibri"/>
                <a:cs typeface="Calibri"/>
                <a:sym typeface="Calibri"/>
              </a:rPr>
              <a:t> </a:t>
            </a:r>
            <a:r>
              <a:rPr lang="en-IN" sz="1100">
                <a:solidFill>
                  <a:schemeClr val="accent2"/>
                </a:solidFill>
                <a:latin typeface="Times New Roman"/>
                <a:ea typeface="Times New Roman"/>
                <a:cs typeface="Times New Roman"/>
                <a:sym typeface="Times New Roman"/>
              </a:rPr>
              <a:t>'C', 'A', 'D', 'E', 'G', 'F', 'H', 'L', 'P', 'B'</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21. assigned_room_type: </a:t>
            </a:r>
            <a:r>
              <a:rPr lang="en-IN" sz="1100">
                <a:solidFill>
                  <a:schemeClr val="accent2"/>
                </a:solidFill>
                <a:latin typeface="Times New Roman"/>
                <a:ea typeface="Times New Roman"/>
                <a:cs typeface="Times New Roman"/>
                <a:sym typeface="Times New Roman"/>
              </a:rPr>
              <a:t>Represents  type of room whose possession is given at the time of arrival.</a:t>
            </a:r>
            <a:r>
              <a:rPr lang="en-IN" sz="1100">
                <a:solidFill>
                  <a:schemeClr val="accent2"/>
                </a:solidFill>
                <a:latin typeface="Calibri"/>
                <a:ea typeface="Calibri"/>
                <a:cs typeface="Calibri"/>
                <a:sym typeface="Calibri"/>
              </a:rPr>
              <a:t> </a:t>
            </a:r>
            <a:r>
              <a:rPr lang="en-IN" sz="1100">
                <a:solidFill>
                  <a:schemeClr val="accent2"/>
                </a:solidFill>
                <a:latin typeface="Times New Roman"/>
                <a:ea typeface="Times New Roman"/>
                <a:cs typeface="Times New Roman"/>
                <a:sym typeface="Times New Roman"/>
              </a:rPr>
              <a:t>'C', 'A', 'D', 'E', 'G', 'F', 'H', 'L', 'P', 'B'</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22. booking_changes: </a:t>
            </a:r>
            <a:r>
              <a:rPr lang="en-IN" sz="1100">
                <a:solidFill>
                  <a:schemeClr val="accent2"/>
                </a:solidFill>
                <a:latin typeface="Times New Roman"/>
                <a:ea typeface="Times New Roman"/>
                <a:cs typeface="Times New Roman"/>
                <a:sym typeface="Times New Roman"/>
              </a:rPr>
              <a:t>Represents the number of bookings changed</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23. deposit_type: </a:t>
            </a:r>
            <a:r>
              <a:rPr lang="en-IN" sz="1100">
                <a:solidFill>
                  <a:schemeClr val="accent2"/>
                </a:solidFill>
                <a:latin typeface="Times New Roman"/>
                <a:ea typeface="Times New Roman"/>
                <a:cs typeface="Times New Roman"/>
                <a:sym typeface="Times New Roman"/>
              </a:rPr>
              <a:t>Represents the types of deposit</a:t>
            </a:r>
            <a:r>
              <a:rPr lang="en-IN" sz="1100">
                <a:solidFill>
                  <a:schemeClr val="accent2"/>
                </a:solidFill>
                <a:latin typeface="Calibri"/>
                <a:ea typeface="Calibri"/>
                <a:cs typeface="Calibri"/>
                <a:sym typeface="Calibri"/>
              </a:rPr>
              <a:t> </a:t>
            </a:r>
            <a:r>
              <a:rPr lang="en-IN" sz="1100">
                <a:solidFill>
                  <a:schemeClr val="accent2"/>
                </a:solidFill>
                <a:latin typeface="Times New Roman"/>
                <a:ea typeface="Times New Roman"/>
                <a:cs typeface="Times New Roman"/>
                <a:sym typeface="Times New Roman"/>
              </a:rPr>
              <a:t>No Deposit, Non Refund, Refundable</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24. agent: </a:t>
            </a:r>
            <a:r>
              <a:rPr lang="en-IN" sz="1100">
                <a:solidFill>
                  <a:schemeClr val="accent2"/>
                </a:solidFill>
                <a:latin typeface="Times New Roman"/>
                <a:ea typeface="Times New Roman"/>
                <a:cs typeface="Times New Roman"/>
                <a:sym typeface="Times New Roman"/>
              </a:rPr>
              <a:t>Represents the Agent Id</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25. company:</a:t>
            </a:r>
            <a:r>
              <a:rPr lang="en-IN" sz="1100">
                <a:solidFill>
                  <a:schemeClr val="accent2"/>
                </a:solidFill>
                <a:latin typeface="Times New Roman"/>
                <a:ea typeface="Times New Roman"/>
                <a:cs typeface="Times New Roman"/>
                <a:sym typeface="Times New Roman"/>
              </a:rPr>
              <a:t> Represents the Company Id</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26. day_in_waiting_list: </a:t>
            </a:r>
            <a:r>
              <a:rPr lang="en-IN" sz="1100">
                <a:solidFill>
                  <a:schemeClr val="accent2"/>
                </a:solidFill>
                <a:latin typeface="Times New Roman"/>
                <a:ea typeface="Times New Roman"/>
                <a:cs typeface="Times New Roman"/>
                <a:sym typeface="Times New Roman"/>
              </a:rPr>
              <a:t>Represents the Number of days the booking was in the waiting list before confirmation</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27. customer_type: </a:t>
            </a:r>
            <a:r>
              <a:rPr lang="en-IN" sz="1100">
                <a:solidFill>
                  <a:schemeClr val="accent2"/>
                </a:solidFill>
                <a:latin typeface="Times New Roman"/>
                <a:ea typeface="Times New Roman"/>
                <a:cs typeface="Times New Roman"/>
                <a:sym typeface="Times New Roman"/>
              </a:rPr>
              <a:t>This Gives us Type of customer</a:t>
            </a:r>
            <a:r>
              <a:rPr lang="en-IN" sz="1100">
                <a:solidFill>
                  <a:schemeClr val="accent2"/>
                </a:solidFill>
                <a:latin typeface="Calibri"/>
                <a:ea typeface="Calibri"/>
                <a:cs typeface="Calibri"/>
                <a:sym typeface="Calibri"/>
              </a:rPr>
              <a:t> </a:t>
            </a:r>
            <a:r>
              <a:rPr lang="en-IN" sz="1100">
                <a:solidFill>
                  <a:schemeClr val="accent2"/>
                </a:solidFill>
                <a:latin typeface="Times New Roman"/>
                <a:ea typeface="Times New Roman"/>
                <a:cs typeface="Times New Roman"/>
                <a:sym typeface="Times New Roman"/>
              </a:rPr>
              <a:t>Contract, Group, Transient, Transient-party</a:t>
            </a:r>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28. adr: </a:t>
            </a:r>
            <a:r>
              <a:rPr lang="en-IN" sz="1100">
                <a:solidFill>
                  <a:schemeClr val="accent2"/>
                </a:solidFill>
                <a:latin typeface="Times New Roman"/>
                <a:ea typeface="Times New Roman"/>
                <a:cs typeface="Times New Roman"/>
                <a:sym typeface="Times New Roman"/>
              </a:rPr>
              <a:t>means average daily rate</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29. required_car_parking_spaces: </a:t>
            </a:r>
            <a:r>
              <a:rPr lang="en-IN" sz="1100">
                <a:solidFill>
                  <a:schemeClr val="accent2"/>
                </a:solidFill>
                <a:latin typeface="Times New Roman"/>
                <a:ea typeface="Times New Roman"/>
                <a:cs typeface="Times New Roman"/>
                <a:sym typeface="Times New Roman"/>
              </a:rPr>
              <a:t>Number of car parking spaces required by the customer</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30. total_of_special_requests: </a:t>
            </a:r>
            <a:r>
              <a:rPr lang="en-IN" sz="1100">
                <a:solidFill>
                  <a:schemeClr val="accent2"/>
                </a:solidFill>
                <a:latin typeface="Times New Roman"/>
                <a:ea typeface="Times New Roman"/>
                <a:cs typeface="Times New Roman"/>
                <a:sym typeface="Times New Roman"/>
              </a:rPr>
              <a:t>Number of special requests made by the customer</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31. reservation_status: </a:t>
            </a:r>
            <a:r>
              <a:rPr lang="en-IN" sz="1100">
                <a:solidFill>
                  <a:schemeClr val="accent2"/>
                </a:solidFill>
                <a:latin typeface="Times New Roman"/>
                <a:ea typeface="Times New Roman"/>
                <a:cs typeface="Times New Roman"/>
                <a:sym typeface="Times New Roman"/>
              </a:rPr>
              <a:t>Status of reservation</a:t>
            </a:r>
            <a:r>
              <a:rPr lang="en-IN" sz="1100">
                <a:solidFill>
                  <a:schemeClr val="accent2"/>
                </a:solidFill>
                <a:latin typeface="Calibri"/>
                <a:ea typeface="Calibri"/>
                <a:cs typeface="Calibri"/>
                <a:sym typeface="Calibri"/>
              </a:rPr>
              <a:t> </a:t>
            </a:r>
            <a:r>
              <a:rPr lang="en-IN" sz="1100">
                <a:solidFill>
                  <a:schemeClr val="accent2"/>
                </a:solidFill>
                <a:latin typeface="Times New Roman"/>
                <a:ea typeface="Times New Roman"/>
                <a:cs typeface="Times New Roman"/>
                <a:sym typeface="Times New Roman"/>
              </a:rPr>
              <a:t>Canceled, Check-Out, No-Show</a:t>
            </a:r>
            <a:endParaRPr sz="1100">
              <a:solidFill>
                <a:schemeClr val="accent2"/>
              </a:solidFill>
              <a:latin typeface="Calibri"/>
              <a:ea typeface="Calibri"/>
              <a:cs typeface="Calibri"/>
              <a:sym typeface="Calibri"/>
            </a:endParaRPr>
          </a:p>
          <a:p>
            <a:pPr indent="-342900" lvl="0" marL="457200" rtl="0" algn="just">
              <a:lnSpc>
                <a:spcPct val="107000"/>
              </a:lnSpc>
              <a:spcBef>
                <a:spcPts val="800"/>
              </a:spcBef>
              <a:spcAft>
                <a:spcPts val="0"/>
              </a:spcAft>
              <a:buSzPts val="1800"/>
              <a:buChar char="●"/>
            </a:pPr>
            <a:r>
              <a:rPr b="1" lang="en-IN" sz="1100">
                <a:solidFill>
                  <a:srgbClr val="FF0000"/>
                </a:solidFill>
                <a:latin typeface="Times New Roman"/>
                <a:ea typeface="Times New Roman"/>
                <a:cs typeface="Times New Roman"/>
                <a:sym typeface="Times New Roman"/>
              </a:rPr>
              <a:t>32. reservation_status_date: </a:t>
            </a:r>
            <a:r>
              <a:rPr lang="en-IN" sz="1100">
                <a:solidFill>
                  <a:schemeClr val="accent2"/>
                </a:solidFill>
                <a:latin typeface="Times New Roman"/>
                <a:ea typeface="Times New Roman"/>
                <a:cs typeface="Times New Roman"/>
                <a:sym typeface="Times New Roman"/>
              </a:rPr>
              <a:t>Date at which the last status was updated</a:t>
            </a:r>
            <a:endParaRPr sz="1100">
              <a:solidFill>
                <a:schemeClr val="accent2"/>
              </a:solidFill>
              <a:latin typeface="Calibri"/>
              <a:ea typeface="Calibri"/>
              <a:cs typeface="Calibri"/>
              <a:sym typeface="Calibri"/>
            </a:endParaRPr>
          </a:p>
          <a:p>
            <a:pPr indent="-228600" lvl="0" marL="457200" rtl="0" algn="just">
              <a:lnSpc>
                <a:spcPct val="107000"/>
              </a:lnSpc>
              <a:spcBef>
                <a:spcPts val="800"/>
              </a:spcBef>
              <a:spcAft>
                <a:spcPts val="0"/>
              </a:spcAft>
              <a:buSzPts val="1800"/>
              <a:buNone/>
            </a:pPr>
            <a:r>
              <a:t/>
            </a:r>
            <a:endParaRPr sz="1000">
              <a:solidFill>
                <a:schemeClr val="accent2"/>
              </a:solidFill>
              <a:latin typeface="Calibri"/>
              <a:ea typeface="Calibri"/>
              <a:cs typeface="Calibri"/>
              <a:sym typeface="Calibri"/>
            </a:endParaRPr>
          </a:p>
          <a:p>
            <a:pPr indent="-228600" lvl="0" marL="457200" rtl="0" algn="just">
              <a:lnSpc>
                <a:spcPct val="107000"/>
              </a:lnSpc>
              <a:spcBef>
                <a:spcPts val="800"/>
              </a:spcBef>
              <a:spcAft>
                <a:spcPts val="0"/>
              </a:spcAft>
              <a:buSzPts val="1800"/>
              <a:buNone/>
            </a:pPr>
            <a:r>
              <a:t/>
            </a:r>
            <a:endParaRPr sz="1000">
              <a:solidFill>
                <a:schemeClr val="accent2"/>
              </a:solidFill>
              <a:latin typeface="Calibri"/>
              <a:ea typeface="Calibri"/>
              <a:cs typeface="Calibri"/>
              <a:sym typeface="Calibri"/>
            </a:endParaRPr>
          </a:p>
          <a:p>
            <a:pPr indent="0" lvl="0" marL="114300" rtl="0" algn="l">
              <a:lnSpc>
                <a:spcPct val="115000"/>
              </a:lnSpc>
              <a:spcBef>
                <a:spcPts val="800"/>
              </a:spcBef>
              <a:spcAft>
                <a:spcPts val="0"/>
              </a:spcAft>
              <a:buSzPts val="1800"/>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415225" y="0"/>
            <a:ext cx="8520600" cy="79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200">
                <a:latin typeface="Arial"/>
                <a:ea typeface="Arial"/>
                <a:cs typeface="Arial"/>
                <a:sym typeface="Arial"/>
              </a:rPr>
              <a:t>Formulated Observation used for EDA.</a:t>
            </a:r>
            <a:endParaRPr b="1" sz="3200">
              <a:latin typeface="Arial"/>
              <a:ea typeface="Arial"/>
              <a:cs typeface="Arial"/>
              <a:sym typeface="Arial"/>
            </a:endParaRPr>
          </a:p>
        </p:txBody>
      </p:sp>
      <p:sp>
        <p:nvSpPr>
          <p:cNvPr id="102" name="Google Shape;102;p9"/>
          <p:cNvSpPr txBox="1"/>
          <p:nvPr>
            <p:ph idx="1" type="body"/>
          </p:nvPr>
        </p:nvSpPr>
        <p:spPr>
          <a:xfrm>
            <a:off x="311700" y="798791"/>
            <a:ext cx="8520600" cy="3712823"/>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1. To Identify the type of the Hotel having the Maximum Booking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2. To Identify the Country having the Maximum Booking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3. To Identify Year Wise Booking Status of Hotel Category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4. To Identify Year Wise Booking Status of Hotel Category – Segment-wise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5. To Identify the Monthly Booking Analysis Status ( Max and Minimum Bookings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6. To Identify the Type of Hotels Preferred by the Visitors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7. To Identify the Visitor Retention Rate of Hotel Booking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8. To Identify the Cancellation Status after the Booking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9. To Analyse the Lead time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10.To Identify the Average Daily Rate – Market Segment Wise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11. To Analyse the Visitors Preference of Stay ( Weekdays or Weekend ) </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12. To Analyse the Year Wise Waiting Analysis</a:t>
            </a:r>
            <a:endParaRPr/>
          </a:p>
          <a:p>
            <a:pPr indent="0" lvl="0" marL="114300" rtl="0" algn="l">
              <a:lnSpc>
                <a:spcPct val="115000"/>
              </a:lnSpc>
              <a:spcBef>
                <a:spcPts val="0"/>
              </a:spcBef>
              <a:spcAft>
                <a:spcPts val="0"/>
              </a:spcAft>
              <a:buSzPts val="1800"/>
              <a:buNone/>
            </a:pPr>
            <a:r>
              <a:rPr lang="en-IN" sz="1400">
                <a:solidFill>
                  <a:schemeClr val="accent2"/>
                </a:solidFill>
                <a:latin typeface="Times New Roman"/>
                <a:ea typeface="Times New Roman"/>
                <a:cs typeface="Times New Roman"/>
                <a:sym typeface="Times New Roman"/>
              </a:rPr>
              <a:t>13. To Analyse which type of meal is preferred by visitor while booking. </a:t>
            </a:r>
            <a:endParaRPr sz="1400">
              <a:solidFill>
                <a:schemeClr val="accent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SIDDHARTH CHOURY</dc:creator>
</cp:coreProperties>
</file>